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31" r:id="rId1"/>
  </p:sldMasterIdLst>
  <p:notesMasterIdLst>
    <p:notesMasterId r:id="rId48"/>
  </p:notesMasterIdLst>
  <p:sldIdLst>
    <p:sldId id="371" r:id="rId2"/>
    <p:sldId id="312" r:id="rId3"/>
    <p:sldId id="313" r:id="rId4"/>
    <p:sldId id="314" r:id="rId5"/>
    <p:sldId id="315" r:id="rId6"/>
    <p:sldId id="316" r:id="rId7"/>
    <p:sldId id="317" r:id="rId8"/>
    <p:sldId id="318" r:id="rId9"/>
    <p:sldId id="319" r:id="rId10"/>
    <p:sldId id="320" r:id="rId11"/>
    <p:sldId id="321" r:id="rId12"/>
    <p:sldId id="322" r:id="rId13"/>
    <p:sldId id="323" r:id="rId14"/>
    <p:sldId id="368"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69" r:id="rId46"/>
    <p:sldId id="370"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D" initials="C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98F"/>
    <a:srgbClr val="003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6" autoAdjust="0"/>
    <p:restoredTop sz="90965" autoAdjust="0"/>
  </p:normalViewPr>
  <p:slideViewPr>
    <p:cSldViewPr>
      <p:cViewPr varScale="1">
        <p:scale>
          <a:sx n="114" d="100"/>
          <a:sy n="114" d="100"/>
        </p:scale>
        <p:origin x="1458" y="186"/>
      </p:cViewPr>
      <p:guideLst>
        <p:guide orient="horz" pos="2160"/>
        <p:guide pos="2880"/>
      </p:guideLst>
    </p:cSldViewPr>
  </p:slideViewPr>
  <p:outlineViewPr>
    <p:cViewPr>
      <p:scale>
        <a:sx n="33" d="100"/>
        <a:sy n="33" d="100"/>
      </p:scale>
      <p:origin x="0" y="389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ＭＳ Ｐゴシック" pitchFamily="-128"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ＭＳ Ｐゴシック" pitchFamily="-128" charset="-128"/>
              </a:defRPr>
            </a:lvl1pPr>
          </a:lstStyle>
          <a:p>
            <a:pPr>
              <a:defRPr/>
            </a:pPr>
            <a:fld id="{A77F2F17-40EB-47C2-B4EB-46317B00DEDA}" type="datetimeFigureOut">
              <a:rPr lang="en-US"/>
              <a:pPr>
                <a:defRPr/>
              </a:pPr>
              <a:t>11/30/2018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ＭＳ Ｐゴシック" pitchFamily="-128"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ＭＳ Ｐゴシック" pitchFamily="-128" charset="-128"/>
              </a:defRPr>
            </a:lvl1pPr>
          </a:lstStyle>
          <a:p>
            <a:pPr>
              <a:defRPr/>
            </a:pPr>
            <a:fld id="{61278F2E-F251-4216-9B05-E66403EB759F}" type="slidenum">
              <a:rPr lang="en-US"/>
              <a:pPr>
                <a:defRPr/>
              </a:pPr>
              <a:t>‹#›</a:t>
            </a:fld>
            <a:endParaRPr lang="en-US" dirty="0"/>
          </a:p>
        </p:txBody>
      </p:sp>
    </p:spTree>
    <p:extLst>
      <p:ext uri="{BB962C8B-B14F-4D97-AF65-F5344CB8AC3E}">
        <p14:creationId xmlns:p14="http://schemas.microsoft.com/office/powerpoint/2010/main" val="3937490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278F2E-F251-4216-9B05-E66403EB759F}" type="slidenum">
              <a:rPr lang="en-US" smtClean="0"/>
              <a:pPr>
                <a:defRPr/>
              </a:pPr>
              <a:t>1</a:t>
            </a:fld>
            <a:endParaRPr lang="en-US" dirty="0"/>
          </a:p>
        </p:txBody>
      </p:sp>
    </p:spTree>
    <p:extLst>
      <p:ext uri="{BB962C8B-B14F-4D97-AF65-F5344CB8AC3E}">
        <p14:creationId xmlns:p14="http://schemas.microsoft.com/office/powerpoint/2010/main" val="45943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9526" y="0"/>
            <a:ext cx="9144000" cy="1371600"/>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mj-lt"/>
                <a:ea typeface="Verdana" pitchFamily="34" charset="0"/>
                <a:cs typeface="Arial" pitchFamily="34" charset="0"/>
              </a:defRPr>
            </a:lvl1pPr>
          </a:lstStyle>
          <a:p>
            <a:r>
              <a:rPr lang="en-US" dirty="0"/>
              <a:t>Click to edit Master title style</a:t>
            </a:r>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mj-lt"/>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mj-lt"/>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mj-lt"/>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sz="quarter" idx="16"/>
          </p:nvPr>
        </p:nvSpPr>
        <p:spPr>
          <a:xfrm>
            <a:off x="1600200" y="6285230"/>
            <a:ext cx="7543800" cy="572770"/>
          </a:xfrm>
          <a:solidFill>
            <a:srgbClr val="30398F"/>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12860907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30398F"/>
              </a:buClr>
              <a:buSzPct val="100000"/>
              <a:defRPr>
                <a:latin typeface="Arial" pitchFamily="34" charset="0"/>
                <a:cs typeface="Arial" pitchFamily="34" charset="0"/>
              </a:defRPr>
            </a:lvl1pPr>
            <a:lvl2pPr>
              <a:buClr>
                <a:srgbClr val="30398F"/>
              </a:buClr>
              <a:defRPr sz="2400">
                <a:latin typeface="Arial" pitchFamily="34" charset="0"/>
                <a:cs typeface="Arial" pitchFamily="34" charset="0"/>
              </a:defRPr>
            </a:lvl2pPr>
            <a:lvl3pPr marL="1371600" indent="-457200">
              <a:buClr>
                <a:srgbClr val="30398F"/>
              </a:buClr>
              <a:buFont typeface="Wingdings" pitchFamily="2" charset="2"/>
              <a:buChar char="§"/>
              <a:defRPr sz="2200">
                <a:latin typeface="Arial" pitchFamily="34" charset="0"/>
                <a:cs typeface="Arial" pitchFamily="34" charset="0"/>
              </a:defRPr>
            </a:lvl3pPr>
            <a:lvl4pPr marL="1828800" indent="-457200">
              <a:buClr>
                <a:srgbClr val="30398F"/>
              </a:buClr>
              <a:buFont typeface="Courier New" pitchFamily="49" charset="0"/>
              <a:buChar char="o"/>
              <a:defRPr sz="2000">
                <a:latin typeface="Arial" pitchFamily="34" charset="0"/>
                <a:cs typeface="Arial" pitchFamily="34" charset="0"/>
              </a:defRPr>
            </a:lvl4pPr>
            <a:lvl5pPr>
              <a:buClr>
                <a:srgbClr val="30398F"/>
              </a:buClr>
              <a:defRPr>
                <a:latin typeface="Arial" pitchFamily="34" charset="0"/>
                <a:cs typeface="Arial" pitchFamily="34" charset="0"/>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10"/>
          </p:nvPr>
        </p:nvSpPr>
        <p:spPr>
          <a:xfrm>
            <a:off x="762000" y="4191000"/>
            <a:ext cx="70866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1"/>
          </p:nvPr>
        </p:nvSpPr>
        <p:spPr>
          <a:xfrm>
            <a:off x="381000" y="5562600"/>
            <a:ext cx="762000" cy="533400"/>
          </a:xfrm>
        </p:spPr>
        <p:txBody>
          <a:bodyPr/>
          <a:lstStyle/>
          <a:p>
            <a:endParaRPr lang="en-US"/>
          </a:p>
        </p:txBody>
      </p:sp>
    </p:spTree>
    <p:extLst>
      <p:ext uri="{BB962C8B-B14F-4D97-AF65-F5344CB8AC3E}">
        <p14:creationId xmlns:p14="http://schemas.microsoft.com/office/powerpoint/2010/main" val="13626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solidFill>
                  <a:schemeClr val="tx1"/>
                </a:solidFill>
                <a:latin typeface="Arial" pitchFamily="34" charset="0"/>
                <a:ea typeface="Verdana" pitchFamily="34" charset="0"/>
                <a:cs typeface="Arial" pitchFamily="34" charset="0"/>
              </a:defRPr>
            </a:lvl1pPr>
          </a:lstStyle>
          <a:p>
            <a:r>
              <a:rPr lang="en-US" dirty="0"/>
              <a:t>Click to edit Master title style</a:t>
            </a:r>
          </a:p>
        </p:txBody>
      </p:sp>
      <p:sp>
        <p:nvSpPr>
          <p:cNvPr id="12" name="Content Placeholder 2"/>
          <p:cNvSpPr>
            <a:spLocks noGrp="1"/>
          </p:cNvSpPr>
          <p:nvPr>
            <p:ph idx="1"/>
          </p:nvPr>
        </p:nvSpPr>
        <p:spPr>
          <a:xfrm>
            <a:off x="228600" y="1295401"/>
            <a:ext cx="8763000" cy="1295400"/>
          </a:xfrm>
        </p:spPr>
        <p:txBody>
          <a:bodyPr/>
          <a:lstStyle>
            <a:lvl1pPr>
              <a:buClr>
                <a:srgbClr val="30398F"/>
              </a:buClr>
              <a:buSzPct val="100000"/>
              <a:defRPr sz="2600">
                <a:solidFill>
                  <a:schemeClr val="tx1"/>
                </a:solidFill>
                <a:latin typeface="Arial" pitchFamily="34" charset="0"/>
                <a:cs typeface="Arial" pitchFamily="34" charset="0"/>
              </a:defRPr>
            </a:lvl1pPr>
            <a:lvl2pPr>
              <a:buClr>
                <a:srgbClr val="30398F"/>
              </a:buClr>
              <a:defRPr sz="2400">
                <a:solidFill>
                  <a:schemeClr val="tx1"/>
                </a:solidFill>
                <a:latin typeface="Arial" pitchFamily="34" charset="0"/>
                <a:cs typeface="Arial" pitchFamily="34" charset="0"/>
              </a:defRPr>
            </a:lvl2pPr>
            <a:lvl3pPr marL="1371600" indent="-457200">
              <a:buClr>
                <a:srgbClr val="30398F"/>
              </a:buClr>
              <a:buFont typeface="Wingdings" pitchFamily="2" charset="2"/>
              <a:buChar char="§"/>
              <a:defRPr sz="2200">
                <a:solidFill>
                  <a:schemeClr val="tx1"/>
                </a:solidFill>
                <a:latin typeface="Arial" pitchFamily="34" charset="0"/>
                <a:cs typeface="Arial" pitchFamily="34" charset="0"/>
              </a:defRPr>
            </a:lvl3pPr>
            <a:lvl4pPr marL="1828800" indent="-457200">
              <a:buClr>
                <a:srgbClr val="30398F"/>
              </a:buClr>
              <a:buFont typeface="Courier New" pitchFamily="49" charset="0"/>
              <a:buChar char="o"/>
              <a:defRPr sz="2000">
                <a:solidFill>
                  <a:schemeClr val="tx1"/>
                </a:solidFill>
                <a:latin typeface="Arial" pitchFamily="34" charset="0"/>
                <a:cs typeface="Arial" pitchFamily="34" charset="0"/>
              </a:defRPr>
            </a:lvl4pPr>
            <a:lvl5pPr>
              <a:buClr>
                <a:srgbClr val="30398F"/>
              </a:buClr>
              <a:defRPr sz="1800">
                <a:solidFill>
                  <a:schemeClr val="tx1"/>
                </a:solidFill>
                <a:latin typeface="Arial" pitchFamily="34" charset="0"/>
                <a:cs typeface="Arial" pitchFamily="34" charset="0"/>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4"/>
          <p:cNvSpPr>
            <a:spLocks noGrp="1"/>
          </p:cNvSpPr>
          <p:nvPr>
            <p:ph type="pic" sz="quarter" idx="12"/>
          </p:nvPr>
        </p:nvSpPr>
        <p:spPr>
          <a:xfrm>
            <a:off x="381000" y="3048000"/>
            <a:ext cx="1447800" cy="838200"/>
          </a:xfrm>
        </p:spPr>
        <p:txBody>
          <a:bodyPr/>
          <a:lstStyle/>
          <a:p>
            <a:endParaRPr lang="en-US"/>
          </a:p>
        </p:txBody>
      </p:sp>
      <p:sp>
        <p:nvSpPr>
          <p:cNvPr id="14" name="Picture Placeholder 14"/>
          <p:cNvSpPr>
            <a:spLocks noGrp="1"/>
          </p:cNvSpPr>
          <p:nvPr>
            <p:ph type="pic" sz="quarter" idx="13"/>
          </p:nvPr>
        </p:nvSpPr>
        <p:spPr>
          <a:xfrm>
            <a:off x="2057400" y="3048000"/>
            <a:ext cx="2057400" cy="914400"/>
          </a:xfrm>
        </p:spPr>
        <p:txBody>
          <a:bodyPr/>
          <a:lstStyle/>
          <a:p>
            <a:endParaRPr lang="en-US"/>
          </a:p>
        </p:txBody>
      </p:sp>
      <p:sp>
        <p:nvSpPr>
          <p:cNvPr id="15" name="Table Placeholder 16"/>
          <p:cNvSpPr>
            <a:spLocks noGrp="1"/>
          </p:cNvSpPr>
          <p:nvPr>
            <p:ph type="tbl" sz="quarter" idx="14"/>
          </p:nvPr>
        </p:nvSpPr>
        <p:spPr>
          <a:xfrm>
            <a:off x="4724400" y="3124200"/>
            <a:ext cx="2057400" cy="685800"/>
          </a:xfrm>
        </p:spPr>
        <p:txBody>
          <a:bodyPr/>
          <a:lstStyle/>
          <a:p>
            <a:endParaRPr lang="en-US"/>
          </a:p>
        </p:txBody>
      </p:sp>
      <p:sp>
        <p:nvSpPr>
          <p:cNvPr id="16" name="Content Placeholder 3"/>
          <p:cNvSpPr>
            <a:spLocks noGrp="1"/>
          </p:cNvSpPr>
          <p:nvPr>
            <p:ph sz="quarter" idx="11"/>
          </p:nvPr>
        </p:nvSpPr>
        <p:spPr>
          <a:xfrm>
            <a:off x="304800" y="4876800"/>
            <a:ext cx="8610600" cy="762000"/>
          </a:xfrm>
        </p:spPr>
        <p:txBody>
          <a:bodyPr/>
          <a:lstStyle>
            <a:lvl1pPr>
              <a:buClr>
                <a:srgbClr val="30398F"/>
              </a:buClr>
              <a:defRPr sz="2600">
                <a:latin typeface="Arial" pitchFamily="34" charset="0"/>
                <a:cs typeface="Arial" pitchFamily="34" charset="0"/>
              </a:defRPr>
            </a:lvl1pPr>
            <a:lvl2pPr>
              <a:buClr>
                <a:srgbClr val="30398F"/>
              </a:buClr>
              <a:defRPr sz="2400">
                <a:latin typeface="Arial" pitchFamily="34" charset="0"/>
                <a:cs typeface="Arial" pitchFamily="34" charset="0"/>
              </a:defRPr>
            </a:lvl2pPr>
            <a:lvl3pPr>
              <a:buClr>
                <a:srgbClr val="30398F"/>
              </a:buClr>
              <a:defRPr sz="2200">
                <a:latin typeface="Arial" pitchFamily="34" charset="0"/>
                <a:cs typeface="Arial" pitchFamily="34" charset="0"/>
              </a:defRPr>
            </a:lvl3pPr>
            <a:lvl4pPr>
              <a:buClr>
                <a:srgbClr val="30398F"/>
              </a:buClr>
              <a:defRPr sz="2000">
                <a:latin typeface="Arial" pitchFamily="34" charset="0"/>
                <a:cs typeface="Arial" pitchFamily="34" charset="0"/>
              </a:defRPr>
            </a:lvl4pPr>
            <a:lvl5pPr>
              <a:buClr>
                <a:srgbClr val="30398F"/>
              </a:buCl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bwMode="white">
          <a:xfrm>
            <a:off x="-7937" y="6262048"/>
            <a:ext cx="9151937" cy="617539"/>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8" name="Picture 2" title="Cengage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200" y="6405762"/>
            <a:ext cx="1386532" cy="3106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Text Placeholder 5"/>
          <p:cNvSpPr txBox="1">
            <a:spLocks/>
          </p:cNvSpPr>
          <p:nvPr userDrawn="1"/>
        </p:nvSpPr>
        <p:spPr>
          <a:xfrm>
            <a:off x="14757" y="6255699"/>
            <a:ext cx="9155007" cy="602349"/>
          </a:xfrm>
          <a:prstGeom prst="rect">
            <a:avLst/>
          </a:prstGeom>
        </p:spPr>
        <p:txBody>
          <a:bodyPr anchor="ctr"/>
          <a:lstStyle>
            <a:lvl1pPr marL="457200" indent="-457200" algn="l" defTabSz="914400" rtl="0" eaLnBrk="1" latinLnBrk="0" hangingPunct="1">
              <a:spcBef>
                <a:spcPct val="20000"/>
              </a:spcBef>
              <a:buClr>
                <a:srgbClr val="30398F"/>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914400" indent="-457200" algn="l" defTabSz="914400" rtl="0" eaLnBrk="1" latinLnBrk="0" hangingPunct="1">
              <a:spcBef>
                <a:spcPct val="20000"/>
              </a:spcBef>
              <a:buClr>
                <a:srgbClr val="30398F"/>
              </a:buClr>
              <a:buFont typeface="Arial" pitchFamily="34" charset="0"/>
              <a:buChar char="–"/>
              <a:tabLst>
                <a:tab pos="863600" algn="l"/>
              </a:tabLst>
              <a:defRPr sz="2600" kern="1200">
                <a:solidFill>
                  <a:schemeClr val="tx1"/>
                </a:solidFill>
                <a:latin typeface="Arial" pitchFamily="34" charset="0"/>
                <a:ea typeface="Verdana" pitchFamily="34" charset="0"/>
                <a:cs typeface="Arial" pitchFamily="34" charset="0"/>
              </a:defRPr>
            </a:lvl2pPr>
            <a:lvl3pPr marL="1371600" indent="-457200" algn="l" defTabSz="914400" rtl="0" eaLnBrk="1" latinLnBrk="0" hangingPunct="1">
              <a:spcBef>
                <a:spcPct val="20000"/>
              </a:spcBef>
              <a:buClr>
                <a:srgbClr val="30398F"/>
              </a:buClr>
              <a:buFont typeface="Wingdings" pitchFamily="2" charset="2"/>
              <a:buChar char="§"/>
              <a:defRPr sz="2400" kern="1200">
                <a:solidFill>
                  <a:schemeClr val="tx1"/>
                </a:solidFill>
                <a:latin typeface="Arial" pitchFamily="34" charset="0"/>
                <a:ea typeface="Verdana" pitchFamily="34" charset="0"/>
                <a:cs typeface="Arial" pitchFamily="34" charset="0"/>
              </a:defRPr>
            </a:lvl3pPr>
            <a:lvl4pPr marL="1828800" indent="-457200" algn="l" defTabSz="914400" rtl="0" eaLnBrk="1" latinLnBrk="0" hangingPunct="1">
              <a:spcBef>
                <a:spcPct val="20000"/>
              </a:spcBef>
              <a:buClr>
                <a:srgbClr val="30398F"/>
              </a:buClr>
              <a:buFont typeface="Courier New" pitchFamily="49" charset="0"/>
              <a:buChar char="o"/>
              <a:defRPr sz="2200" kern="1200">
                <a:solidFill>
                  <a:schemeClr val="tx1"/>
                </a:solidFill>
                <a:latin typeface="Arial" pitchFamily="34" charset="0"/>
                <a:ea typeface="Verdana" pitchFamily="34" charset="0"/>
                <a:cs typeface="Arial" pitchFamily="34" charset="0"/>
              </a:defRPr>
            </a:lvl4pPr>
            <a:lvl5pPr marL="2286000" indent="-457200" algn="l" defTabSz="914400" rtl="0" eaLnBrk="1" latinLnBrk="0" hangingPunct="1">
              <a:spcBef>
                <a:spcPct val="20000"/>
              </a:spcBef>
              <a:buClr>
                <a:srgbClr val="30398F"/>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spcBef>
                <a:spcPct val="0"/>
              </a:spcBef>
              <a:spcAft>
                <a:spcPct val="0"/>
              </a:spcAft>
              <a:buClrTx/>
              <a:buNone/>
              <a:defRPr/>
            </a:pPr>
            <a:r>
              <a:rPr lang="en-US" sz="1200" dirty="0">
                <a:solidFill>
                  <a:schemeClr val="bg1"/>
                </a:solidFill>
                <a:ea typeface="ＭＳ Ｐゴシック" charset="-128"/>
              </a:rPr>
              <a:t>Copyright © 2019 Cengage. All Rights Reserved.</a:t>
            </a:r>
            <a:endParaRPr lang="en-US" sz="1200" dirty="0">
              <a:solidFill>
                <a:schemeClr val="bg1"/>
              </a:solidFill>
            </a:endParaRPr>
          </a:p>
        </p:txBody>
      </p:sp>
    </p:spTree>
    <p:extLst>
      <p:ext uri="{BB962C8B-B14F-4D97-AF65-F5344CB8AC3E}">
        <p14:creationId xmlns:p14="http://schemas.microsoft.com/office/powerpoint/2010/main" val="4071975213"/>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6" name="Rectangle 15"/>
          <p:cNvSpPr/>
          <p:nvPr/>
        </p:nvSpPr>
        <p:spPr bwMode="white">
          <a:xfrm>
            <a:off x="4990" y="0"/>
            <a:ext cx="9144000" cy="1371600"/>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mj-lt"/>
                <a:ea typeface="Verdana" pitchFamily="34" charset="0"/>
                <a:cs typeface="Arial" pitchFamily="34" charset="0"/>
              </a:defRPr>
            </a:lvl1pPr>
          </a:lstStyle>
          <a:p>
            <a:r>
              <a:rPr lang="en-US" dirty="0"/>
              <a:t>Click to edit Master title style</a:t>
            </a:r>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mj-lt"/>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mj-lt"/>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mj-lt"/>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5" name="Content Placeholder 4"/>
          <p:cNvSpPr>
            <a:spLocks noGrp="1"/>
          </p:cNvSpPr>
          <p:nvPr>
            <p:ph sz="quarter" idx="16"/>
          </p:nvPr>
        </p:nvSpPr>
        <p:spPr>
          <a:xfrm>
            <a:off x="1600200" y="6285230"/>
            <a:ext cx="7543800" cy="572770"/>
          </a:xfrm>
          <a:solidFill>
            <a:srgbClr val="30398F"/>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sp>
        <p:nvSpPr>
          <p:cNvPr id="3" name="Picture Placeholder 2"/>
          <p:cNvSpPr>
            <a:spLocks noGrp="1"/>
          </p:cNvSpPr>
          <p:nvPr>
            <p:ph type="pic" sz="quarter" idx="17"/>
          </p:nvPr>
        </p:nvSpPr>
        <p:spPr>
          <a:xfrm>
            <a:off x="304800" y="1981200"/>
            <a:ext cx="3581400" cy="3733800"/>
          </a:xfrm>
        </p:spPr>
        <p:txBody>
          <a:bodyPr/>
          <a:lstStyle/>
          <a:p>
            <a:endParaRPr lang="en-US"/>
          </a:p>
        </p:txBody>
      </p:sp>
      <p:sp>
        <p:nvSpPr>
          <p:cNvPr id="6" name="Picture Placeholder 5"/>
          <p:cNvSpPr>
            <a:spLocks noGrp="1"/>
          </p:cNvSpPr>
          <p:nvPr>
            <p:ph type="pic" sz="quarter" idx="18"/>
          </p:nvPr>
        </p:nvSpPr>
        <p:spPr>
          <a:xfrm>
            <a:off x="9525" y="6248400"/>
            <a:ext cx="981075" cy="609600"/>
          </a:xfrm>
        </p:spPr>
        <p:txBody>
          <a:bodyPr/>
          <a:lstStyle/>
          <a:p>
            <a:endParaRPr lang="en-US" dirty="0"/>
          </a:p>
        </p:txBody>
      </p:sp>
      <p:sp>
        <p:nvSpPr>
          <p:cNvPr id="12" name="Rectangle 11"/>
          <p:cNvSpPr/>
          <p:nvPr userDrawn="1"/>
        </p:nvSpPr>
        <p:spPr bwMode="white">
          <a:xfrm>
            <a:off x="-7937" y="6262048"/>
            <a:ext cx="9151937" cy="617539"/>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568288081"/>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5"/>
          <p:cNvSpPr>
            <a:spLocks noGrp="1" noChangeArrowheads="1"/>
          </p:cNvSpPr>
          <p:nvPr>
            <p:ph type="title"/>
          </p:nvPr>
        </p:nvSpPr>
        <p:spPr bwMode="auto">
          <a:xfrm>
            <a:off x="76200" y="38100"/>
            <a:ext cx="8915400" cy="10415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9" name="Rectangle 8"/>
          <p:cNvSpPr/>
          <p:nvPr userDrawn="1"/>
        </p:nvSpPr>
        <p:spPr bwMode="white">
          <a:xfrm>
            <a:off x="-7937" y="6262048"/>
            <a:ext cx="9151937" cy="617539"/>
          </a:xfrm>
          <a:prstGeom prst="rect">
            <a:avLst/>
          </a:prstGeom>
          <a:solidFill>
            <a:srgbClr val="303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2" title="Cengage Logo"/>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6200" y="6405762"/>
            <a:ext cx="1386532" cy="3106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 Placeholder 5"/>
          <p:cNvSpPr txBox="1">
            <a:spLocks/>
          </p:cNvSpPr>
          <p:nvPr userDrawn="1"/>
        </p:nvSpPr>
        <p:spPr>
          <a:xfrm>
            <a:off x="14757" y="6255699"/>
            <a:ext cx="9155007" cy="602349"/>
          </a:xfrm>
          <a:prstGeom prst="rect">
            <a:avLst/>
          </a:prstGeom>
        </p:spPr>
        <p:txBody>
          <a:bodyPr anchor="ctr"/>
          <a:lstStyle>
            <a:lvl1pPr marL="457200" indent="-457200" algn="l" defTabSz="914400" rtl="0" eaLnBrk="1" latinLnBrk="0" hangingPunct="1">
              <a:spcBef>
                <a:spcPct val="20000"/>
              </a:spcBef>
              <a:buClr>
                <a:srgbClr val="30398F"/>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914400" indent="-457200" algn="l" defTabSz="914400" rtl="0" eaLnBrk="1" latinLnBrk="0" hangingPunct="1">
              <a:spcBef>
                <a:spcPct val="20000"/>
              </a:spcBef>
              <a:buClr>
                <a:srgbClr val="30398F"/>
              </a:buClr>
              <a:buFont typeface="Arial" pitchFamily="34" charset="0"/>
              <a:buChar char="–"/>
              <a:tabLst>
                <a:tab pos="863600" algn="l"/>
              </a:tabLst>
              <a:defRPr sz="2600" kern="1200">
                <a:solidFill>
                  <a:schemeClr val="tx1"/>
                </a:solidFill>
                <a:latin typeface="Arial" pitchFamily="34" charset="0"/>
                <a:ea typeface="Verdana" pitchFamily="34" charset="0"/>
                <a:cs typeface="Arial" pitchFamily="34" charset="0"/>
              </a:defRPr>
            </a:lvl2pPr>
            <a:lvl3pPr marL="1371600" indent="-457200" algn="l" defTabSz="914400" rtl="0" eaLnBrk="1" latinLnBrk="0" hangingPunct="1">
              <a:spcBef>
                <a:spcPct val="20000"/>
              </a:spcBef>
              <a:buClr>
                <a:srgbClr val="30398F"/>
              </a:buClr>
              <a:buFont typeface="Wingdings" pitchFamily="2" charset="2"/>
              <a:buChar char="§"/>
              <a:defRPr sz="2400" kern="1200">
                <a:solidFill>
                  <a:schemeClr val="tx1"/>
                </a:solidFill>
                <a:latin typeface="Arial" pitchFamily="34" charset="0"/>
                <a:ea typeface="Verdana" pitchFamily="34" charset="0"/>
                <a:cs typeface="Arial" pitchFamily="34" charset="0"/>
              </a:defRPr>
            </a:lvl3pPr>
            <a:lvl4pPr marL="1828800" indent="-457200" algn="l" defTabSz="914400" rtl="0" eaLnBrk="1" latinLnBrk="0" hangingPunct="1">
              <a:spcBef>
                <a:spcPct val="20000"/>
              </a:spcBef>
              <a:buClr>
                <a:srgbClr val="30398F"/>
              </a:buClr>
              <a:buFont typeface="Courier New" pitchFamily="49" charset="0"/>
              <a:buChar char="o"/>
              <a:defRPr sz="2200" kern="1200">
                <a:solidFill>
                  <a:schemeClr val="tx1"/>
                </a:solidFill>
                <a:latin typeface="Arial" pitchFamily="34" charset="0"/>
                <a:ea typeface="Verdana" pitchFamily="34" charset="0"/>
                <a:cs typeface="Arial" pitchFamily="34" charset="0"/>
              </a:defRPr>
            </a:lvl4pPr>
            <a:lvl5pPr marL="2286000" indent="-457200" algn="l" defTabSz="914400" rtl="0" eaLnBrk="1" latinLnBrk="0" hangingPunct="1">
              <a:spcBef>
                <a:spcPct val="20000"/>
              </a:spcBef>
              <a:buClr>
                <a:srgbClr val="30398F"/>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fontAlgn="base" hangingPunct="0">
              <a:spcBef>
                <a:spcPct val="0"/>
              </a:spcBef>
              <a:spcAft>
                <a:spcPct val="0"/>
              </a:spcAft>
              <a:buClrTx/>
              <a:buNone/>
              <a:defRPr/>
            </a:pPr>
            <a:r>
              <a:rPr lang="en-US" sz="1200" dirty="0">
                <a:solidFill>
                  <a:schemeClr val="bg1"/>
                </a:solidFill>
                <a:ea typeface="ＭＳ Ｐゴシック" charset="-128"/>
              </a:rPr>
              <a:t>Copyright © 2019 Cengage. All Rights Reserved.</a:t>
            </a:r>
            <a:endParaRPr lang="en-US" sz="1200" dirty="0">
              <a:solidFill>
                <a:schemeClr val="bg1"/>
              </a:solidFill>
            </a:endParaRPr>
          </a:p>
        </p:txBody>
      </p:sp>
    </p:spTree>
    <p:extLst>
      <p:ext uri="{BB962C8B-B14F-4D97-AF65-F5344CB8AC3E}">
        <p14:creationId xmlns:p14="http://schemas.microsoft.com/office/powerpoint/2010/main" val="255558816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hf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Clr>
          <a:srgbClr val="30398F"/>
        </a:buClr>
        <a:buFont typeface="Arial" pitchFamily="34" charset="0"/>
        <a:buChar char="•"/>
        <a:defRPr sz="2600" kern="1200">
          <a:solidFill>
            <a:schemeClr val="tx1"/>
          </a:solidFill>
          <a:latin typeface="Arial" pitchFamily="34" charset="0"/>
          <a:ea typeface="Verdana" pitchFamily="34" charset="0"/>
          <a:cs typeface="Arial" pitchFamily="34" charset="0"/>
        </a:defRPr>
      </a:lvl1pPr>
      <a:lvl2pPr marL="914400" indent="-457200" algn="l" defTabSz="914400" rtl="0" eaLnBrk="1" latinLnBrk="0" hangingPunct="1">
        <a:spcBef>
          <a:spcPct val="20000"/>
        </a:spcBef>
        <a:buClr>
          <a:srgbClr val="30398F"/>
        </a:buClr>
        <a:buFont typeface="Arial" pitchFamily="34" charset="0"/>
        <a:buChar char="–"/>
        <a:tabLst>
          <a:tab pos="863600" algn="l"/>
        </a:tabLst>
        <a:defRPr sz="2400" kern="1200">
          <a:solidFill>
            <a:schemeClr val="tx1"/>
          </a:solidFill>
          <a:latin typeface="Arial" pitchFamily="34" charset="0"/>
          <a:ea typeface="Verdana" pitchFamily="34" charset="0"/>
          <a:cs typeface="Arial" pitchFamily="34" charset="0"/>
        </a:defRPr>
      </a:lvl2pPr>
      <a:lvl3pPr marL="1371600" indent="-457200" algn="l" defTabSz="914400" rtl="0" eaLnBrk="1" latinLnBrk="0" hangingPunct="1">
        <a:spcBef>
          <a:spcPct val="20000"/>
        </a:spcBef>
        <a:buClr>
          <a:srgbClr val="30398F"/>
        </a:buClr>
        <a:buFont typeface="Wingdings" pitchFamily="2" charset="2"/>
        <a:buChar char="§"/>
        <a:defRPr sz="2200" kern="1200">
          <a:solidFill>
            <a:schemeClr val="tx1"/>
          </a:solidFill>
          <a:latin typeface="Arial" pitchFamily="34" charset="0"/>
          <a:ea typeface="Verdana" pitchFamily="34" charset="0"/>
          <a:cs typeface="Arial" pitchFamily="34" charset="0"/>
        </a:defRPr>
      </a:lvl3pPr>
      <a:lvl4pPr marL="1828800" indent="-457200" algn="l" defTabSz="914400" rtl="0" eaLnBrk="1" latinLnBrk="0" hangingPunct="1">
        <a:spcBef>
          <a:spcPct val="20000"/>
        </a:spcBef>
        <a:buClr>
          <a:srgbClr val="30398F"/>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286000" indent="-457200" algn="l" defTabSz="914400" rtl="0" eaLnBrk="1" latinLnBrk="0" hangingPunct="1">
        <a:spcBef>
          <a:spcPct val="20000"/>
        </a:spcBef>
        <a:buClr>
          <a:srgbClr val="30398F"/>
        </a:buClr>
        <a:buFont typeface="Arial" pitchFamily="34" charset="0"/>
        <a:buChar char="»"/>
        <a:defRPr sz="18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77" y="10803"/>
            <a:ext cx="9143086" cy="753622"/>
          </a:xfrm>
        </p:spPr>
        <p:txBody>
          <a:bodyPr anchor="ctr"/>
          <a:lstStyle/>
          <a:p>
            <a:pPr algn="l"/>
            <a:r>
              <a:rPr lang="en-US" b="1" dirty="0">
                <a:latin typeface="Arial" pitchFamily="34" charset="0"/>
                <a:cs typeface="Arial" pitchFamily="34" charset="0"/>
              </a:rPr>
              <a:t>Corporate Financial Accounting</a:t>
            </a:r>
          </a:p>
        </p:txBody>
      </p:sp>
      <p:sp>
        <p:nvSpPr>
          <p:cNvPr id="4" name="Text Placeholder 3"/>
          <p:cNvSpPr>
            <a:spLocks noGrp="1"/>
          </p:cNvSpPr>
          <p:nvPr>
            <p:ph type="body" sz="quarter" idx="13"/>
          </p:nvPr>
        </p:nvSpPr>
        <p:spPr>
          <a:xfrm>
            <a:off x="38100" y="871925"/>
            <a:ext cx="8229600" cy="444180"/>
          </a:xfrm>
        </p:spPr>
        <p:txBody>
          <a:bodyPr anchor="ctr"/>
          <a:lstStyle/>
          <a:p>
            <a:r>
              <a:rPr lang="en-US" dirty="0">
                <a:latin typeface="Arial" pitchFamily="34" charset="0"/>
                <a:cs typeface="Arial" pitchFamily="34" charset="0"/>
              </a:rPr>
              <a:t>Fifteenth Edition</a:t>
            </a:r>
          </a:p>
        </p:txBody>
      </p:sp>
      <p:pic>
        <p:nvPicPr>
          <p:cNvPr id="11" name="Picture Placeholder 10" descr="An image of a smartphone with a GPS map on the screen and a red thumbtack stuck to the destination point."/>
          <p:cNvPicPr>
            <a:picLocks noGrp="1" noChangeAspect="1"/>
          </p:cNvPicPr>
          <p:nvPr>
            <p:ph type="pic" sz="quarter" idx="17"/>
          </p:nvPr>
        </p:nvPicPr>
        <p:blipFill>
          <a:blip r:embed="rId3"/>
          <a:stretch>
            <a:fillRect/>
          </a:stretch>
        </p:blipFill>
        <p:spPr>
          <a:xfrm>
            <a:off x="228600" y="1981200"/>
            <a:ext cx="4563084" cy="3528237"/>
          </a:xfrm>
          <a:prstGeom prst="rect">
            <a:avLst/>
          </a:prstGeom>
        </p:spPr>
      </p:pic>
      <p:sp>
        <p:nvSpPr>
          <p:cNvPr id="5" name="Text Placeholder 4"/>
          <p:cNvSpPr>
            <a:spLocks noGrp="1"/>
          </p:cNvSpPr>
          <p:nvPr>
            <p:ph type="body" sz="quarter" idx="14"/>
          </p:nvPr>
        </p:nvSpPr>
        <p:spPr>
          <a:xfrm>
            <a:off x="4953000" y="2291864"/>
            <a:ext cx="4023360" cy="3118336"/>
          </a:xfrm>
        </p:spPr>
        <p:txBody>
          <a:bodyPr anchor="ctr"/>
          <a:lstStyle/>
          <a:p>
            <a:pPr algn="ctr"/>
            <a:r>
              <a:rPr lang="en-US" sz="4000" b="1" dirty="0">
                <a:latin typeface="Arial" pitchFamily="34" charset="0"/>
              </a:rPr>
              <a:t>Chapter 10</a:t>
            </a:r>
          </a:p>
          <a:p>
            <a:pPr algn="ctr">
              <a:spcBef>
                <a:spcPts val="624"/>
              </a:spcBef>
            </a:pPr>
            <a:r>
              <a:rPr lang="en-US" sz="3600" dirty="0">
                <a:latin typeface="Arial" panose="020B0604020202020204" pitchFamily="34" charset="0"/>
              </a:rPr>
              <a:t>Liabilities: Current, Installment Notes, and Contingencies</a:t>
            </a:r>
          </a:p>
        </p:txBody>
      </p:sp>
      <p:pic>
        <p:nvPicPr>
          <p:cNvPr id="16" name="Picture 2" title="Cengage Logo"/>
          <p:cNvPicPr>
            <a:picLocks noGrp="1" noChangeAspect="1" noChangeArrowheads="1"/>
          </p:cNvPicPr>
          <p:nvPr>
            <p:ph type="pic" sz="quarter" idx="18"/>
          </p:nvPr>
        </p:nvPicPr>
        <p:blipFill>
          <a:blip r:embed="rId4" cstate="print">
            <a:extLst>
              <a:ext uri="{28A0092B-C50C-407E-A947-70E740481C1C}">
                <a14:useLocalDpi xmlns:a14="http://schemas.microsoft.com/office/drawing/2010/main" val="0"/>
              </a:ext>
            </a:extLst>
          </a:blip>
          <a:stretch>
            <a:fillRect/>
          </a:stretch>
        </p:blipFill>
        <p:spPr bwMode="auto">
          <a:xfrm>
            <a:off x="76200" y="6405762"/>
            <a:ext cx="1386532" cy="3106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5"/>
          </p:nvPr>
        </p:nvSpPr>
        <p:spPr>
          <a:xfrm>
            <a:off x="14757" y="6255699"/>
            <a:ext cx="9155007" cy="602349"/>
          </a:xfrm>
        </p:spPr>
        <p:txBody>
          <a:bodyPr anchor="ctr"/>
          <a:lstStyle/>
          <a:p>
            <a:pPr lvl="0" algn="ctr" eaLnBrk="0" fontAlgn="base" hangingPunct="0">
              <a:spcBef>
                <a:spcPct val="0"/>
              </a:spcBef>
              <a:spcAft>
                <a:spcPct val="0"/>
              </a:spcAft>
              <a:buClrTx/>
              <a:defRPr/>
            </a:pPr>
            <a:r>
              <a:rPr lang="en-US" sz="1200" dirty="0">
                <a:solidFill>
                  <a:schemeClr val="bg1"/>
                </a:solidFill>
                <a:latin typeface="Arial" pitchFamily="34" charset="0"/>
                <a:ea typeface="ＭＳ Ｐゴシック" charset="-128"/>
                <a:cs typeface="Arial" pitchFamily="34" charset="0"/>
              </a:rPr>
              <a:t>Copyright © 2019 Cengage. All Rights Reserved.</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31565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for Employee Earnings (2 of 2)</a:t>
            </a:r>
          </a:p>
        </p:txBody>
      </p:sp>
      <p:sp>
        <p:nvSpPr>
          <p:cNvPr id="3" name="Content Placeholder 2"/>
          <p:cNvSpPr>
            <a:spLocks noGrp="1"/>
          </p:cNvSpPr>
          <p:nvPr>
            <p:ph idx="1"/>
          </p:nvPr>
        </p:nvSpPr>
        <p:spPr/>
        <p:txBody>
          <a:bodyPr/>
          <a:lstStyle/>
          <a:p>
            <a:r>
              <a:rPr lang="en-US" dirty="0"/>
              <a:t>Companies engaged in interstate commerce must follow the Fair Labor Standards Act. This act, sometimes called the Federal Wage and Hour Law, requires employers to pay a minimum rate of 1½ times the regular rate for all hours worked in excess of 40 hours per week.</a:t>
            </a:r>
          </a:p>
          <a:p>
            <a:r>
              <a:rPr lang="en-US" dirty="0"/>
              <a:t>Exemptions are provided for executive, administrative, and some supervisory positions.</a:t>
            </a:r>
          </a:p>
        </p:txBody>
      </p:sp>
    </p:spTree>
    <p:extLst>
      <p:ext uri="{BB962C8B-B14F-4D97-AF65-F5344CB8AC3E}">
        <p14:creationId xmlns:p14="http://schemas.microsoft.com/office/powerpoint/2010/main" val="327890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 from Employee Earnings</a:t>
            </a:r>
          </a:p>
        </p:txBody>
      </p:sp>
      <p:sp>
        <p:nvSpPr>
          <p:cNvPr id="3" name="Content Placeholder 2"/>
          <p:cNvSpPr>
            <a:spLocks noGrp="1"/>
          </p:cNvSpPr>
          <p:nvPr>
            <p:ph idx="1"/>
          </p:nvPr>
        </p:nvSpPr>
        <p:spPr/>
        <p:txBody>
          <a:bodyPr/>
          <a:lstStyle/>
          <a:p>
            <a:pPr fontAlgn="auto">
              <a:defRPr/>
            </a:pPr>
            <a:r>
              <a:rPr lang="en-US" dirty="0"/>
              <a:t>The total earnings of an employee for a payroll period, including any overtime pay, are called </a:t>
            </a:r>
            <a:r>
              <a:rPr lang="en-US" b="1" dirty="0"/>
              <a:t>gross pay</a:t>
            </a:r>
            <a:r>
              <a:rPr lang="en-US" dirty="0"/>
              <a:t>.</a:t>
            </a:r>
          </a:p>
          <a:p>
            <a:pPr fontAlgn="auto">
              <a:defRPr/>
            </a:pPr>
            <a:r>
              <a:rPr lang="en-US" dirty="0"/>
              <a:t>From this amount is subtracted one or more </a:t>
            </a:r>
            <a:r>
              <a:rPr lang="en-US" i="1" dirty="0"/>
              <a:t>deductions</a:t>
            </a:r>
            <a:r>
              <a:rPr lang="en-US" dirty="0"/>
              <a:t> to arrive at the </a:t>
            </a:r>
            <a:r>
              <a:rPr lang="en-US" b="1" dirty="0"/>
              <a:t>net pay</a:t>
            </a:r>
            <a:r>
              <a:rPr lang="en-US" dirty="0"/>
              <a:t>.</a:t>
            </a:r>
          </a:p>
          <a:p>
            <a:pPr lvl="1" fontAlgn="auto">
              <a:defRPr/>
            </a:pPr>
            <a:r>
              <a:rPr lang="en-US" dirty="0"/>
              <a:t>Net pay is the amount paid to the employee. </a:t>
            </a:r>
          </a:p>
          <a:p>
            <a:pPr lvl="1" fontAlgn="auto">
              <a:defRPr/>
            </a:pPr>
            <a:r>
              <a:rPr lang="en-US" dirty="0"/>
              <a:t>The deductions normally include the following: </a:t>
            </a:r>
          </a:p>
          <a:p>
            <a:pPr lvl="2" fontAlgn="auto">
              <a:defRPr/>
            </a:pPr>
            <a:r>
              <a:rPr lang="en-US" dirty="0"/>
              <a:t>Federal income taxes</a:t>
            </a:r>
          </a:p>
          <a:p>
            <a:pPr lvl="2" fontAlgn="auto">
              <a:defRPr/>
            </a:pPr>
            <a:r>
              <a:rPr lang="en-US" dirty="0"/>
              <a:t>State income taxes</a:t>
            </a:r>
          </a:p>
          <a:p>
            <a:pPr lvl="2" fontAlgn="auto">
              <a:defRPr/>
            </a:pPr>
            <a:r>
              <a:rPr lang="en-US" dirty="0"/>
              <a:t>Local income taxes</a:t>
            </a:r>
          </a:p>
          <a:p>
            <a:pPr lvl="2" fontAlgn="auto">
              <a:defRPr/>
            </a:pPr>
            <a:r>
              <a:rPr lang="en-US" dirty="0"/>
              <a:t>Medical insurance</a:t>
            </a:r>
          </a:p>
          <a:p>
            <a:pPr lvl="2" fontAlgn="auto">
              <a:defRPr/>
            </a:pPr>
            <a:r>
              <a:rPr lang="en-US" dirty="0"/>
              <a:t>Pension contributions</a:t>
            </a:r>
          </a:p>
        </p:txBody>
      </p:sp>
    </p:spTree>
    <p:extLst>
      <p:ext uri="{BB962C8B-B14F-4D97-AF65-F5344CB8AC3E}">
        <p14:creationId xmlns:p14="http://schemas.microsoft.com/office/powerpoint/2010/main" val="29644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Income Taxes (1 of 3)</a:t>
            </a:r>
          </a:p>
        </p:txBody>
      </p:sp>
      <p:sp>
        <p:nvSpPr>
          <p:cNvPr id="3" name="Content Placeholder 2"/>
          <p:cNvSpPr>
            <a:spLocks noGrp="1"/>
          </p:cNvSpPr>
          <p:nvPr>
            <p:ph idx="1"/>
          </p:nvPr>
        </p:nvSpPr>
        <p:spPr/>
        <p:txBody>
          <a:bodyPr/>
          <a:lstStyle/>
          <a:p>
            <a:r>
              <a:rPr lang="en-US" dirty="0"/>
              <a:t>Employers normally withhold a portion of employee earnings for payment of the employees’ federal income tax.</a:t>
            </a:r>
          </a:p>
          <a:p>
            <a:r>
              <a:rPr lang="en-US" dirty="0"/>
              <a:t>Each employee authorizes the amount to be withheld by completing an “Employee’s Withholding Allowance Certificate,” called a W-4.</a:t>
            </a:r>
          </a:p>
        </p:txBody>
      </p:sp>
    </p:spTree>
    <p:extLst>
      <p:ext uri="{BB962C8B-B14F-4D97-AF65-F5344CB8AC3E}">
        <p14:creationId xmlns:p14="http://schemas.microsoft.com/office/powerpoint/2010/main" val="2504814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Taxes (2 of 3)</a:t>
            </a:r>
          </a:p>
        </p:txBody>
      </p:sp>
      <p:sp>
        <p:nvSpPr>
          <p:cNvPr id="3" name="Content Placeholder 2"/>
          <p:cNvSpPr>
            <a:spLocks noGrp="1"/>
          </p:cNvSpPr>
          <p:nvPr>
            <p:ph idx="1"/>
          </p:nvPr>
        </p:nvSpPr>
        <p:spPr/>
        <p:txBody>
          <a:bodyPr/>
          <a:lstStyle/>
          <a:p>
            <a:r>
              <a:rPr lang="en-US" dirty="0"/>
              <a:t>On the W-4, an employee indicates marital status and the number of withholding allowances.</a:t>
            </a:r>
          </a:p>
          <a:p>
            <a:pPr lvl="1"/>
            <a:r>
              <a:rPr lang="en-US" dirty="0"/>
              <a:t>A single employee may claim one withholding allowance.</a:t>
            </a:r>
          </a:p>
          <a:p>
            <a:pPr lvl="1"/>
            <a:r>
              <a:rPr lang="en-US" dirty="0"/>
              <a:t>A married employee may claim an additional allowance for a spouse.</a:t>
            </a:r>
          </a:p>
          <a:p>
            <a:pPr lvl="1"/>
            <a:r>
              <a:rPr lang="en-US" dirty="0"/>
              <a:t>An employee may also claim an allowance for each dependent other than a spouse.  </a:t>
            </a:r>
          </a:p>
          <a:p>
            <a:r>
              <a:rPr lang="en-US" dirty="0"/>
              <a:t>Each allowance reduces the federal income tax withheld from the employee’s pay.</a:t>
            </a:r>
          </a:p>
        </p:txBody>
      </p:sp>
    </p:spTree>
    <p:extLst>
      <p:ext uri="{BB962C8B-B14F-4D97-AF65-F5344CB8AC3E}">
        <p14:creationId xmlns:p14="http://schemas.microsoft.com/office/powerpoint/2010/main" val="277190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Taxes (3 of 3)</a:t>
            </a:r>
          </a:p>
        </p:txBody>
      </p:sp>
      <p:sp>
        <p:nvSpPr>
          <p:cNvPr id="3" name="Content Placeholder 2"/>
          <p:cNvSpPr>
            <a:spLocks noGrp="1"/>
          </p:cNvSpPr>
          <p:nvPr>
            <p:ph idx="1"/>
          </p:nvPr>
        </p:nvSpPr>
        <p:spPr/>
        <p:txBody>
          <a:bodyPr>
            <a:normAutofit/>
          </a:bodyPr>
          <a:lstStyle/>
          <a:p>
            <a:pPr lvl="1">
              <a:spcBef>
                <a:spcPts val="624"/>
              </a:spcBef>
            </a:pPr>
            <a:r>
              <a:rPr lang="en-US" dirty="0"/>
              <a:t>The federal income tax withheld depends on each employee’s gross pay and W-4 allowance.</a:t>
            </a:r>
          </a:p>
          <a:p>
            <a:pPr lvl="1">
              <a:spcBef>
                <a:spcPts val="624"/>
              </a:spcBef>
            </a:pPr>
            <a:r>
              <a:rPr lang="en-US" dirty="0"/>
              <a:t>Withholding tables issued by the Internal Revenue Service (IRS) are used to determine amounts to withhold.</a:t>
            </a:r>
          </a:p>
        </p:txBody>
      </p:sp>
    </p:spTree>
    <p:extLst>
      <p:ext uri="{BB962C8B-B14F-4D97-AF65-F5344CB8AC3E}">
        <p14:creationId xmlns:p14="http://schemas.microsoft.com/office/powerpoint/2010/main" val="118631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FICA Tax (1 of 2)</a:t>
            </a:r>
          </a:p>
        </p:txBody>
      </p:sp>
      <p:sp>
        <p:nvSpPr>
          <p:cNvPr id="3" name="Content Placeholder 2"/>
          <p:cNvSpPr>
            <a:spLocks noGrp="1"/>
          </p:cNvSpPr>
          <p:nvPr>
            <p:ph idx="1"/>
          </p:nvPr>
        </p:nvSpPr>
        <p:spPr/>
        <p:txBody>
          <a:bodyPr/>
          <a:lstStyle/>
          <a:p>
            <a:pPr fontAlgn="auto">
              <a:defRPr/>
            </a:pPr>
            <a:r>
              <a:rPr lang="en-US" dirty="0"/>
              <a:t>Employers are required by the Federal Insurance Contributions Act (FICA) to withhold a portion of the earnings of each employee.</a:t>
            </a:r>
          </a:p>
          <a:p>
            <a:pPr fontAlgn="auto">
              <a:defRPr/>
            </a:pPr>
            <a:r>
              <a:rPr lang="en-US" dirty="0"/>
              <a:t>The </a:t>
            </a:r>
            <a:r>
              <a:rPr lang="en-US" b="1" dirty="0"/>
              <a:t>FICA tax </a:t>
            </a:r>
            <a:r>
              <a:rPr lang="en-US" dirty="0"/>
              <a:t>withheld contributes to the following two federal programs:</a:t>
            </a:r>
          </a:p>
          <a:p>
            <a:pPr lvl="1">
              <a:defRPr/>
            </a:pPr>
            <a:r>
              <a:rPr lang="en-US" i="1" dirty="0"/>
              <a:t>Social security</a:t>
            </a:r>
            <a:r>
              <a:rPr lang="en-US" dirty="0"/>
              <a:t>, which provides payments for retirees, survivors, and disability insurance.</a:t>
            </a:r>
          </a:p>
          <a:p>
            <a:pPr lvl="1">
              <a:defRPr/>
            </a:pPr>
            <a:r>
              <a:rPr lang="en-US" i="1" dirty="0"/>
              <a:t>Medicare</a:t>
            </a:r>
            <a:r>
              <a:rPr lang="en-US" dirty="0"/>
              <a:t>, which provides health insurance for senior citizens.</a:t>
            </a:r>
          </a:p>
        </p:txBody>
      </p:sp>
    </p:spTree>
    <p:extLst>
      <p:ext uri="{BB962C8B-B14F-4D97-AF65-F5344CB8AC3E}">
        <p14:creationId xmlns:p14="http://schemas.microsoft.com/office/powerpoint/2010/main" val="165813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FICA Tax (2 of 2)</a:t>
            </a:r>
          </a:p>
        </p:txBody>
      </p:sp>
      <p:sp>
        <p:nvSpPr>
          <p:cNvPr id="3" name="Content Placeholder 2"/>
          <p:cNvSpPr>
            <a:spLocks noGrp="1"/>
          </p:cNvSpPr>
          <p:nvPr>
            <p:ph idx="1"/>
          </p:nvPr>
        </p:nvSpPr>
        <p:spPr/>
        <p:txBody>
          <a:bodyPr/>
          <a:lstStyle/>
          <a:p>
            <a:pPr fontAlgn="auto">
              <a:defRPr/>
            </a:pPr>
            <a:r>
              <a:rPr lang="en-US" dirty="0"/>
              <a:t>The amount withheld from each employee is based on the employee’s earnings paid in the </a:t>
            </a:r>
            <a:r>
              <a:rPr lang="en-US" i="1" dirty="0"/>
              <a:t>calendar</a:t>
            </a:r>
            <a:r>
              <a:rPr lang="en-US" dirty="0"/>
              <a:t> year. </a:t>
            </a:r>
          </a:p>
          <a:p>
            <a:pPr fontAlgn="auto">
              <a:defRPr/>
            </a:pPr>
            <a:r>
              <a:rPr lang="en-US" dirty="0"/>
              <a:t>The withholding tax rates and maximum earnings subject to tax are often revised by Congress.</a:t>
            </a:r>
          </a:p>
          <a:p>
            <a:pPr lvl="1">
              <a:defRPr/>
            </a:pPr>
            <a:r>
              <a:rPr lang="en-US" dirty="0"/>
              <a:t>To simplify, this chapter assumes the following rates and earnings subject to tax:</a:t>
            </a:r>
          </a:p>
          <a:p>
            <a:pPr lvl="2">
              <a:defRPr/>
            </a:pPr>
            <a:r>
              <a:rPr lang="en-US" dirty="0"/>
              <a:t>Social security: 6% on all earnings</a:t>
            </a:r>
          </a:p>
          <a:p>
            <a:pPr lvl="2">
              <a:defRPr/>
            </a:pPr>
            <a:r>
              <a:rPr lang="en-US" dirty="0"/>
              <a:t>Medicare: 1.5% on all earnings</a:t>
            </a:r>
          </a:p>
        </p:txBody>
      </p:sp>
    </p:spTree>
    <p:extLst>
      <p:ext uri="{BB962C8B-B14F-4D97-AF65-F5344CB8AC3E}">
        <p14:creationId xmlns:p14="http://schemas.microsoft.com/office/powerpoint/2010/main" val="393200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Deductions</a:t>
            </a:r>
          </a:p>
        </p:txBody>
      </p:sp>
      <p:sp>
        <p:nvSpPr>
          <p:cNvPr id="3" name="Content Placeholder 2"/>
          <p:cNvSpPr>
            <a:spLocks noGrp="1"/>
          </p:cNvSpPr>
          <p:nvPr>
            <p:ph idx="1"/>
          </p:nvPr>
        </p:nvSpPr>
        <p:spPr/>
        <p:txBody>
          <a:bodyPr/>
          <a:lstStyle/>
          <a:p>
            <a:pPr fontAlgn="auto">
              <a:defRPr/>
            </a:pPr>
            <a:r>
              <a:rPr lang="en-US" dirty="0"/>
              <a:t>Employees may choose to have additional amounts deducted from their gross pay, such as deductions for</a:t>
            </a:r>
          </a:p>
          <a:p>
            <a:pPr lvl="1" fontAlgn="auto">
              <a:defRPr/>
            </a:pPr>
            <a:r>
              <a:rPr lang="en-US" dirty="0"/>
              <a:t>retirement savings,</a:t>
            </a:r>
          </a:p>
          <a:p>
            <a:pPr lvl="1" fontAlgn="auto">
              <a:defRPr/>
            </a:pPr>
            <a:r>
              <a:rPr lang="en-US" dirty="0"/>
              <a:t>charitable contributions, and</a:t>
            </a:r>
          </a:p>
          <a:p>
            <a:pPr lvl="1" fontAlgn="auto">
              <a:defRPr/>
            </a:pPr>
            <a:r>
              <a:rPr lang="en-US" dirty="0"/>
              <a:t>life insurance.</a:t>
            </a:r>
          </a:p>
        </p:txBody>
      </p:sp>
    </p:spTree>
    <p:extLst>
      <p:ext uri="{BB962C8B-B14F-4D97-AF65-F5344CB8AC3E}">
        <p14:creationId xmlns:p14="http://schemas.microsoft.com/office/powerpoint/2010/main" val="411839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Employee Net Pay</a:t>
            </a:r>
          </a:p>
        </p:txBody>
      </p:sp>
      <p:sp>
        <p:nvSpPr>
          <p:cNvPr id="3" name="Content Placeholder 2"/>
          <p:cNvSpPr>
            <a:spLocks noGrp="1"/>
          </p:cNvSpPr>
          <p:nvPr>
            <p:ph idx="1"/>
          </p:nvPr>
        </p:nvSpPr>
        <p:spPr/>
        <p:txBody>
          <a:bodyPr/>
          <a:lstStyle/>
          <a:p>
            <a:r>
              <a:rPr lang="en-US" dirty="0"/>
              <a:t>Gross earnings less payroll deductions equals </a:t>
            </a:r>
            <a:r>
              <a:rPr lang="en-US" i="1" dirty="0"/>
              <a:t>net pay</a:t>
            </a:r>
            <a:r>
              <a:rPr lang="en-US" dirty="0"/>
              <a:t>, sometimes called </a:t>
            </a:r>
            <a:r>
              <a:rPr lang="en-US" i="1" dirty="0"/>
              <a:t>take-home pay</a:t>
            </a:r>
            <a:r>
              <a:rPr lang="en-US" dirty="0"/>
              <a:t>.</a:t>
            </a:r>
          </a:p>
        </p:txBody>
      </p:sp>
    </p:spTree>
    <p:extLst>
      <p:ext uri="{BB962C8B-B14F-4D97-AF65-F5344CB8AC3E}">
        <p14:creationId xmlns:p14="http://schemas.microsoft.com/office/powerpoint/2010/main" val="255695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Employer’s Payroll Taxes</a:t>
            </a:r>
          </a:p>
        </p:txBody>
      </p:sp>
      <p:sp>
        <p:nvSpPr>
          <p:cNvPr id="3" name="Content Placeholder 2"/>
          <p:cNvSpPr>
            <a:spLocks noGrp="1"/>
          </p:cNvSpPr>
          <p:nvPr>
            <p:ph idx="1"/>
          </p:nvPr>
        </p:nvSpPr>
        <p:spPr/>
        <p:txBody>
          <a:bodyPr/>
          <a:lstStyle/>
          <a:p>
            <a:r>
              <a:rPr lang="en-US" dirty="0"/>
              <a:t>Employers are subject to the following payroll taxes for amounts paid to their employees:</a:t>
            </a:r>
          </a:p>
          <a:p>
            <a:pPr lvl="1"/>
            <a:r>
              <a:rPr lang="en-US" i="1" dirty="0"/>
              <a:t>FICA Tax</a:t>
            </a:r>
          </a:p>
          <a:p>
            <a:pPr lvl="2"/>
            <a:r>
              <a:rPr lang="en-US" dirty="0"/>
              <a:t>Employers must match the employees’ FICA tax contribution.</a:t>
            </a:r>
          </a:p>
          <a:p>
            <a:pPr lvl="1"/>
            <a:r>
              <a:rPr lang="en-US" i="1" dirty="0"/>
              <a:t>Federal Unemployment Compensation Tax (FUTA)</a:t>
            </a:r>
          </a:p>
          <a:p>
            <a:pPr lvl="2"/>
            <a:r>
              <a:rPr lang="en-US" dirty="0"/>
              <a:t>This employer tax provides for temporary payments to those who become unemployed.</a:t>
            </a:r>
          </a:p>
          <a:p>
            <a:pPr lvl="1"/>
            <a:r>
              <a:rPr lang="en-US" i="1" dirty="0"/>
              <a:t>State Unemployment Compensation Tax (SUTA)</a:t>
            </a:r>
          </a:p>
          <a:p>
            <a:pPr lvl="2"/>
            <a:r>
              <a:rPr lang="en-US" dirty="0"/>
              <a:t>This employer tax provides temporary payments to those who become unemployed.</a:t>
            </a:r>
          </a:p>
        </p:txBody>
      </p:sp>
    </p:spTree>
    <p:extLst>
      <p:ext uri="{BB962C8B-B14F-4D97-AF65-F5344CB8AC3E}">
        <p14:creationId xmlns:p14="http://schemas.microsoft.com/office/powerpoint/2010/main" val="9144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Liabilities</a:t>
            </a:r>
          </a:p>
        </p:txBody>
      </p:sp>
      <p:sp>
        <p:nvSpPr>
          <p:cNvPr id="3" name="Content Placeholder 2"/>
          <p:cNvSpPr>
            <a:spLocks noGrp="1"/>
          </p:cNvSpPr>
          <p:nvPr>
            <p:ph idx="1"/>
          </p:nvPr>
        </p:nvSpPr>
        <p:spPr/>
        <p:txBody>
          <a:bodyPr/>
          <a:lstStyle/>
          <a:p>
            <a:r>
              <a:rPr lang="en-US" dirty="0"/>
              <a:t>When a company or a bank advances </a:t>
            </a:r>
            <a:r>
              <a:rPr lang="en-US" i="1" dirty="0"/>
              <a:t>credit</a:t>
            </a:r>
            <a:r>
              <a:rPr lang="en-US" dirty="0"/>
              <a:t>, it is making a loan.</a:t>
            </a:r>
          </a:p>
          <a:p>
            <a:r>
              <a:rPr lang="en-US" dirty="0"/>
              <a:t>The company or bank is called a </a:t>
            </a:r>
            <a:r>
              <a:rPr lang="en-US" i="1" dirty="0"/>
              <a:t>creditor</a:t>
            </a:r>
            <a:r>
              <a:rPr lang="en-US" dirty="0"/>
              <a:t> (or </a:t>
            </a:r>
            <a:r>
              <a:rPr lang="en-US" i="1" dirty="0"/>
              <a:t>lender</a:t>
            </a:r>
            <a:r>
              <a:rPr lang="en-US" dirty="0"/>
              <a:t>).</a:t>
            </a:r>
          </a:p>
          <a:p>
            <a:r>
              <a:rPr lang="en-US" dirty="0"/>
              <a:t>The individuals or companies receiving the loans are called </a:t>
            </a:r>
            <a:r>
              <a:rPr lang="en-US" i="1" dirty="0"/>
              <a:t>debtors</a:t>
            </a:r>
            <a:r>
              <a:rPr lang="en-US" dirty="0"/>
              <a:t> (or </a:t>
            </a:r>
            <a:r>
              <a:rPr lang="en-US" i="1" dirty="0"/>
              <a:t>borrowers</a:t>
            </a:r>
            <a:r>
              <a:rPr lang="en-US" dirty="0"/>
              <a:t>).</a:t>
            </a:r>
          </a:p>
          <a:p>
            <a:r>
              <a:rPr lang="en-US" dirty="0"/>
              <a:t>Debt is recorded as a liability by the debtor.</a:t>
            </a:r>
          </a:p>
          <a:p>
            <a:pPr lvl="1" fontAlgn="auto">
              <a:defRPr/>
            </a:pPr>
            <a:r>
              <a:rPr lang="en-US" i="1" dirty="0"/>
              <a:t>Long-term liabilities </a:t>
            </a:r>
            <a:r>
              <a:rPr lang="en-US" dirty="0"/>
              <a:t>are debts due beyond one year.</a:t>
            </a:r>
          </a:p>
          <a:p>
            <a:pPr lvl="1" fontAlgn="auto">
              <a:defRPr/>
            </a:pPr>
            <a:r>
              <a:rPr lang="en-US" i="1" dirty="0"/>
              <a:t>Current liabilities </a:t>
            </a:r>
            <a:r>
              <a:rPr lang="en-US" dirty="0"/>
              <a:t>are debts that will be paid out of current assets and are due within one year.</a:t>
            </a:r>
          </a:p>
        </p:txBody>
      </p:sp>
    </p:spTree>
    <p:extLst>
      <p:ext uri="{BB962C8B-B14F-4D97-AF65-F5344CB8AC3E}">
        <p14:creationId xmlns:p14="http://schemas.microsoft.com/office/powerpoint/2010/main" val="149534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Recording Payroll</a:t>
            </a:r>
          </a:p>
        </p:txBody>
      </p:sp>
      <p:sp>
        <p:nvSpPr>
          <p:cNvPr id="3" name="Content Placeholder 2"/>
          <p:cNvSpPr>
            <a:spLocks noGrp="1"/>
          </p:cNvSpPr>
          <p:nvPr>
            <p:ph idx="1"/>
          </p:nvPr>
        </p:nvSpPr>
        <p:spPr/>
        <p:txBody>
          <a:bodyPr/>
          <a:lstStyle/>
          <a:p>
            <a:r>
              <a:rPr lang="en-US" dirty="0"/>
              <a:t>The payroll liabilities are normally recorded at the end of each payroll period.</a:t>
            </a:r>
          </a:p>
          <a:p>
            <a:r>
              <a:rPr lang="en-US" dirty="0"/>
              <a:t>Employers must match the employees’ social security and Medicare taxes.</a:t>
            </a:r>
          </a:p>
          <a:p>
            <a:r>
              <a:rPr lang="en-US" dirty="0"/>
              <a:t>In addition, an employer must pay state and federal unemployment compensation taxes.</a:t>
            </a:r>
          </a:p>
        </p:txBody>
      </p:sp>
    </p:spTree>
    <p:extLst>
      <p:ext uri="{BB962C8B-B14F-4D97-AF65-F5344CB8AC3E}">
        <p14:creationId xmlns:p14="http://schemas.microsoft.com/office/powerpoint/2010/main" val="1829549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Paying Payroll</a:t>
            </a:r>
          </a:p>
        </p:txBody>
      </p:sp>
      <p:sp>
        <p:nvSpPr>
          <p:cNvPr id="3" name="Content Placeholder 2"/>
          <p:cNvSpPr>
            <a:spLocks noGrp="1"/>
          </p:cNvSpPr>
          <p:nvPr>
            <p:ph idx="1"/>
          </p:nvPr>
        </p:nvSpPr>
        <p:spPr/>
        <p:txBody>
          <a:bodyPr/>
          <a:lstStyle/>
          <a:p>
            <a:r>
              <a:rPr lang="en-US" dirty="0"/>
              <a:t>Companies pay employees either by electronic funds transfer or by issuing </a:t>
            </a:r>
            <a:r>
              <a:rPr lang="en-US" i="1" dirty="0"/>
              <a:t>payroll checks</a:t>
            </a:r>
            <a:r>
              <a:rPr lang="en-US" dirty="0"/>
              <a:t>.</a:t>
            </a:r>
          </a:p>
          <a:p>
            <a:pPr lvl="1"/>
            <a:r>
              <a:rPr lang="en-US" dirty="0"/>
              <a:t>With electronic funds transfers, the employees’ net pay is electronically deposited into their bank account each period. The employees receive a payroll statement summarizing how the net pay was computed.</a:t>
            </a:r>
          </a:p>
          <a:p>
            <a:r>
              <a:rPr lang="en-US" dirty="0"/>
              <a:t>Most companies use a special payroll bank account for payroll.</a:t>
            </a:r>
          </a:p>
          <a:p>
            <a:pPr lvl="1"/>
            <a:r>
              <a:rPr lang="en-US" dirty="0"/>
              <a:t>An advantage of using a separate payroll bank account is that reconciling the bank statements is simplified.</a:t>
            </a:r>
          </a:p>
        </p:txBody>
      </p:sp>
    </p:spTree>
    <p:extLst>
      <p:ext uri="{BB962C8B-B14F-4D97-AF65-F5344CB8AC3E}">
        <p14:creationId xmlns:p14="http://schemas.microsoft.com/office/powerpoint/2010/main" val="998510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Controls for Payroll</a:t>
            </a:r>
          </a:p>
        </p:txBody>
      </p:sp>
      <p:sp>
        <p:nvSpPr>
          <p:cNvPr id="3" name="Content Placeholder 2"/>
          <p:cNvSpPr>
            <a:spLocks noGrp="1"/>
          </p:cNvSpPr>
          <p:nvPr>
            <p:ph idx="1"/>
          </p:nvPr>
        </p:nvSpPr>
        <p:spPr>
          <a:xfrm>
            <a:off x="228600" y="1271246"/>
            <a:ext cx="8763000" cy="4879071"/>
          </a:xfrm>
        </p:spPr>
        <p:txBody>
          <a:bodyPr>
            <a:normAutofit fontScale="70000" lnSpcReduction="20000"/>
          </a:bodyPr>
          <a:lstStyle/>
          <a:p>
            <a:pPr>
              <a:lnSpc>
                <a:spcPct val="120000"/>
              </a:lnSpc>
              <a:spcBef>
                <a:spcPts val="624"/>
              </a:spcBef>
            </a:pPr>
            <a:r>
              <a:rPr lang="en-US" sz="3700" dirty="0"/>
              <a:t>Some examples of payroll controls include the following:</a:t>
            </a:r>
          </a:p>
          <a:p>
            <a:pPr lvl="1">
              <a:lnSpc>
                <a:spcPct val="120000"/>
              </a:lnSpc>
              <a:spcBef>
                <a:spcPts val="624"/>
              </a:spcBef>
            </a:pPr>
            <a:r>
              <a:rPr lang="en-US" sz="3400" dirty="0"/>
              <a:t>The hiring and firing of employees should be properly authorized and approved in writing.</a:t>
            </a:r>
          </a:p>
          <a:p>
            <a:pPr lvl="1">
              <a:lnSpc>
                <a:spcPct val="120000"/>
              </a:lnSpc>
              <a:spcBef>
                <a:spcPts val="624"/>
              </a:spcBef>
            </a:pPr>
            <a:r>
              <a:rPr lang="en-US" sz="3400" dirty="0"/>
              <a:t>All changes in pay rates should be properly authorized and approved in writing.</a:t>
            </a:r>
          </a:p>
          <a:p>
            <a:pPr lvl="1" fontAlgn="auto">
              <a:lnSpc>
                <a:spcPct val="120000"/>
              </a:lnSpc>
              <a:spcBef>
                <a:spcPts val="624"/>
              </a:spcBef>
              <a:defRPr/>
            </a:pPr>
            <a:r>
              <a:rPr lang="en-US" sz="3400" dirty="0"/>
              <a:t>Employees should be observed when arriving for work to verify that employees are “checking in” for work only once and only for themselves. Employees may “check in” for work by using a time card or by swiping their employee ID card.</a:t>
            </a:r>
          </a:p>
          <a:p>
            <a:pPr lvl="1" fontAlgn="auto">
              <a:lnSpc>
                <a:spcPct val="120000"/>
              </a:lnSpc>
              <a:spcBef>
                <a:spcPts val="624"/>
              </a:spcBef>
              <a:defRPr/>
            </a:pPr>
            <a:r>
              <a:rPr lang="en-US" sz="3400" dirty="0"/>
              <a:t>A special payroll bank account should be used.</a:t>
            </a:r>
          </a:p>
        </p:txBody>
      </p:sp>
    </p:spTree>
    <p:extLst>
      <p:ext uri="{BB962C8B-B14F-4D97-AF65-F5344CB8AC3E}">
        <p14:creationId xmlns:p14="http://schemas.microsoft.com/office/powerpoint/2010/main" val="1299339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Employees’ Fringe Benefits</a:t>
            </a:r>
          </a:p>
        </p:txBody>
      </p:sp>
      <p:sp>
        <p:nvSpPr>
          <p:cNvPr id="3" name="Content Placeholder 2"/>
          <p:cNvSpPr>
            <a:spLocks noGrp="1"/>
          </p:cNvSpPr>
          <p:nvPr>
            <p:ph idx="1"/>
          </p:nvPr>
        </p:nvSpPr>
        <p:spPr/>
        <p:txBody>
          <a:bodyPr/>
          <a:lstStyle/>
          <a:p>
            <a:r>
              <a:rPr lang="en-US" dirty="0"/>
              <a:t>Many companies provide their employees benefits in addition to salary and wages earned. Such </a:t>
            </a:r>
            <a:r>
              <a:rPr lang="en-US" b="1" dirty="0"/>
              <a:t>fringe benefits</a:t>
            </a:r>
            <a:r>
              <a:rPr lang="en-US" dirty="0"/>
              <a:t> may include vacation, medical, and retirement benefits.</a:t>
            </a:r>
          </a:p>
          <a:p>
            <a:r>
              <a:rPr lang="en-US" dirty="0"/>
              <a:t>The cost of employee fringe benefits is recorded as an expense by the employer.</a:t>
            </a:r>
          </a:p>
        </p:txBody>
      </p:sp>
    </p:spTree>
    <p:extLst>
      <p:ext uri="{BB962C8B-B14F-4D97-AF65-F5344CB8AC3E}">
        <p14:creationId xmlns:p14="http://schemas.microsoft.com/office/powerpoint/2010/main" val="111128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Vacation Pay (1 of 2)</a:t>
            </a:r>
          </a:p>
        </p:txBody>
      </p:sp>
      <p:sp>
        <p:nvSpPr>
          <p:cNvPr id="3" name="Content Placeholder 2"/>
          <p:cNvSpPr>
            <a:spLocks noGrp="1"/>
          </p:cNvSpPr>
          <p:nvPr>
            <p:ph idx="1"/>
          </p:nvPr>
        </p:nvSpPr>
        <p:spPr/>
        <p:txBody>
          <a:bodyPr/>
          <a:lstStyle/>
          <a:p>
            <a:r>
              <a:rPr lang="en-US" dirty="0"/>
              <a:t>Most employers provide employees vacations, sometimes called </a:t>
            </a:r>
            <a:r>
              <a:rPr lang="en-US" i="1" dirty="0"/>
              <a:t>compensated absences.</a:t>
            </a:r>
            <a:endParaRPr lang="en-US" dirty="0"/>
          </a:p>
          <a:p>
            <a:r>
              <a:rPr lang="en-US" dirty="0"/>
              <a:t>The liability to pay for employee vacations could be accrued as a liability at the end of each pay period. However, many companies wait and record an adjusting entry for accrued vacation at the end of the year.</a:t>
            </a:r>
          </a:p>
        </p:txBody>
      </p:sp>
    </p:spTree>
    <p:extLst>
      <p:ext uri="{BB962C8B-B14F-4D97-AF65-F5344CB8AC3E}">
        <p14:creationId xmlns:p14="http://schemas.microsoft.com/office/powerpoint/2010/main" val="2731529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Vacation Pay (2 of 2)</a:t>
            </a:r>
          </a:p>
        </p:txBody>
      </p:sp>
      <p:sp>
        <p:nvSpPr>
          <p:cNvPr id="3" name="Content Placeholder 2"/>
          <p:cNvSpPr>
            <a:spLocks noGrp="1"/>
          </p:cNvSpPr>
          <p:nvPr>
            <p:ph idx="1"/>
          </p:nvPr>
        </p:nvSpPr>
        <p:spPr/>
        <p:txBody>
          <a:bodyPr/>
          <a:lstStyle/>
          <a:p>
            <a:r>
              <a:rPr lang="en-US" dirty="0"/>
              <a:t>If employees are required to take all their vacation time within one year, the vacation pay payable is reported as a current liability on the balance sheet.</a:t>
            </a:r>
          </a:p>
          <a:p>
            <a:r>
              <a:rPr lang="en-US" dirty="0"/>
              <a:t>If employees are allowed to accumulate their vacation pay, the estimated vacation pay payable that will </a:t>
            </a:r>
            <a:r>
              <a:rPr lang="en-US" i="1" dirty="0"/>
              <a:t>not</a:t>
            </a:r>
            <a:r>
              <a:rPr lang="en-US" dirty="0"/>
              <a:t> be taken within a year is reported as a long-term liability.</a:t>
            </a:r>
          </a:p>
          <a:p>
            <a:r>
              <a:rPr lang="en-US" dirty="0"/>
              <a:t>When employees take vacation, the liability for vacation pay is decreased by debiting Vacation Pay Payable. Salaries or Wages Payable and the other related payroll accounts for taxes and withholdings are credited.</a:t>
            </a:r>
          </a:p>
        </p:txBody>
      </p:sp>
    </p:spTree>
    <p:extLst>
      <p:ext uri="{BB962C8B-B14F-4D97-AF65-F5344CB8AC3E}">
        <p14:creationId xmlns:p14="http://schemas.microsoft.com/office/powerpoint/2010/main" val="3829649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Pensions</a:t>
            </a:r>
          </a:p>
        </p:txBody>
      </p:sp>
      <p:sp>
        <p:nvSpPr>
          <p:cNvPr id="3" name="Content Placeholder 2"/>
          <p:cNvSpPr>
            <a:spLocks noGrp="1"/>
          </p:cNvSpPr>
          <p:nvPr>
            <p:ph idx="1"/>
          </p:nvPr>
        </p:nvSpPr>
        <p:spPr/>
        <p:txBody>
          <a:bodyPr/>
          <a:lstStyle/>
          <a:p>
            <a:r>
              <a:rPr lang="en-US" dirty="0"/>
              <a:t>A </a:t>
            </a:r>
            <a:r>
              <a:rPr lang="en-US" b="1" dirty="0"/>
              <a:t>pension</a:t>
            </a:r>
            <a:r>
              <a:rPr lang="en-US" dirty="0"/>
              <a:t> is a cash payment to retired employees. </a:t>
            </a:r>
          </a:p>
          <a:p>
            <a:r>
              <a:rPr lang="en-US" dirty="0"/>
              <a:t>Pension rights are accrued by employees as they work, based on the employer’s pension plan.</a:t>
            </a:r>
          </a:p>
          <a:p>
            <a:r>
              <a:rPr lang="en-US" dirty="0"/>
              <a:t>Two basic types of pension plans are defined contribution and defined benefit plans.</a:t>
            </a:r>
          </a:p>
        </p:txBody>
      </p:sp>
    </p:spTree>
    <p:extLst>
      <p:ext uri="{BB962C8B-B14F-4D97-AF65-F5344CB8AC3E}">
        <p14:creationId xmlns:p14="http://schemas.microsoft.com/office/powerpoint/2010/main" val="4279480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Defined Contribution Plans (1 of 2)</a:t>
            </a:r>
          </a:p>
        </p:txBody>
      </p:sp>
      <p:sp>
        <p:nvSpPr>
          <p:cNvPr id="3" name="Content Placeholder 2"/>
          <p:cNvSpPr>
            <a:spLocks noGrp="1"/>
          </p:cNvSpPr>
          <p:nvPr>
            <p:ph idx="1"/>
          </p:nvPr>
        </p:nvSpPr>
        <p:spPr/>
        <p:txBody>
          <a:bodyPr/>
          <a:lstStyle/>
          <a:p>
            <a:pPr fontAlgn="auto">
              <a:defRPr/>
            </a:pPr>
            <a:r>
              <a:rPr lang="en-US" dirty="0"/>
              <a:t>In a </a:t>
            </a:r>
            <a:r>
              <a:rPr lang="en-US" b="1" dirty="0"/>
              <a:t>defined contribution plan</a:t>
            </a:r>
            <a:r>
              <a:rPr lang="en-US" dirty="0"/>
              <a:t>, the company invests contributions on behalf of the employee during the employee’s working years.</a:t>
            </a:r>
          </a:p>
          <a:p>
            <a:pPr lvl="1" fontAlgn="auto">
              <a:defRPr/>
            </a:pPr>
            <a:r>
              <a:rPr lang="en-US" dirty="0"/>
              <a:t>Normally, the employee and the employer contribute to the plan.</a:t>
            </a:r>
          </a:p>
          <a:p>
            <a:pPr lvl="1" fontAlgn="auto">
              <a:defRPr/>
            </a:pPr>
            <a:r>
              <a:rPr lang="en-US" dirty="0"/>
              <a:t>The employee’s pension depends on the total contributions and the investment returns earned on those contributions.</a:t>
            </a:r>
          </a:p>
        </p:txBody>
      </p:sp>
    </p:spTree>
    <p:extLst>
      <p:ext uri="{BB962C8B-B14F-4D97-AF65-F5344CB8AC3E}">
        <p14:creationId xmlns:p14="http://schemas.microsoft.com/office/powerpoint/2010/main" val="240296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Contribution Plans (2 of 2)</a:t>
            </a:r>
          </a:p>
        </p:txBody>
      </p:sp>
      <p:sp>
        <p:nvSpPr>
          <p:cNvPr id="3" name="Content Placeholder 2"/>
          <p:cNvSpPr>
            <a:spLocks noGrp="1"/>
          </p:cNvSpPr>
          <p:nvPr>
            <p:ph idx="1"/>
          </p:nvPr>
        </p:nvSpPr>
        <p:spPr/>
        <p:txBody>
          <a:bodyPr/>
          <a:lstStyle/>
          <a:p>
            <a:pPr fontAlgn="auto">
              <a:defRPr/>
            </a:pPr>
            <a:r>
              <a:rPr lang="en-US" dirty="0"/>
              <a:t>One of the more popular defined contribution plans is the 401k plan.</a:t>
            </a:r>
          </a:p>
          <a:p>
            <a:pPr lvl="1" fontAlgn="auto">
              <a:defRPr/>
            </a:pPr>
            <a:r>
              <a:rPr lang="en-US" dirty="0"/>
              <a:t>Under this plan, employees contribute a portion of their gross pay to investments, such as mutual funds.</a:t>
            </a:r>
          </a:p>
          <a:p>
            <a:pPr lvl="1" fontAlgn="auto">
              <a:defRPr/>
            </a:pPr>
            <a:r>
              <a:rPr lang="en-US" dirty="0"/>
              <a:t>A 401k plan offers employees two advantages:</a:t>
            </a:r>
          </a:p>
          <a:p>
            <a:pPr lvl="2" fontAlgn="auto">
              <a:defRPr/>
            </a:pPr>
            <a:r>
              <a:rPr lang="en-US" dirty="0"/>
              <a:t>The employee contribution is deducted before taxes.</a:t>
            </a:r>
          </a:p>
          <a:p>
            <a:pPr lvl="2" fontAlgn="auto">
              <a:defRPr/>
            </a:pPr>
            <a:r>
              <a:rPr lang="en-US" dirty="0"/>
              <a:t>The contributions and related earnings are not taxed until withdrawn at retirement.</a:t>
            </a:r>
          </a:p>
          <a:p>
            <a:pPr fontAlgn="auto">
              <a:defRPr/>
            </a:pPr>
            <a:r>
              <a:rPr lang="en-US" dirty="0"/>
              <a:t>In most cases, the employer matches some portion of the employee’s contribution.</a:t>
            </a:r>
          </a:p>
          <a:p>
            <a:pPr fontAlgn="auto">
              <a:defRPr/>
            </a:pPr>
            <a:r>
              <a:rPr lang="en-US" dirty="0"/>
              <a:t>The employer’s cost is debited to </a:t>
            </a:r>
            <a:r>
              <a:rPr lang="en-US" i="1" dirty="0"/>
              <a:t>Pension Expense</a:t>
            </a:r>
            <a:r>
              <a:rPr lang="en-US" dirty="0"/>
              <a:t>.</a:t>
            </a:r>
          </a:p>
        </p:txBody>
      </p:sp>
    </p:spTree>
    <p:extLst>
      <p:ext uri="{BB962C8B-B14F-4D97-AF65-F5344CB8AC3E}">
        <p14:creationId xmlns:p14="http://schemas.microsoft.com/office/powerpoint/2010/main" val="75973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Defined Benefit Plans (1 of 2)</a:t>
            </a:r>
          </a:p>
        </p:txBody>
      </p:sp>
      <p:sp>
        <p:nvSpPr>
          <p:cNvPr id="3" name="Content Placeholder 2"/>
          <p:cNvSpPr>
            <a:spLocks noGrp="1"/>
          </p:cNvSpPr>
          <p:nvPr>
            <p:ph idx="1"/>
          </p:nvPr>
        </p:nvSpPr>
        <p:spPr/>
        <p:txBody>
          <a:bodyPr/>
          <a:lstStyle/>
          <a:p>
            <a:r>
              <a:rPr lang="en-US" dirty="0"/>
              <a:t>In a </a:t>
            </a:r>
            <a:r>
              <a:rPr lang="en-US" b="1" dirty="0"/>
              <a:t>defined benefit plan</a:t>
            </a:r>
            <a:r>
              <a:rPr lang="en-US" dirty="0"/>
              <a:t>, the company pays the employee a fixed annual pension based on a formula. The formula is normally based on such factors as the employee’s years of service, age, and past salary.</a:t>
            </a:r>
          </a:p>
          <a:p>
            <a:pPr fontAlgn="auto">
              <a:defRPr/>
            </a:pPr>
            <a:r>
              <a:rPr lang="en-US" dirty="0"/>
              <a:t>In a defined benefit plan, the employer is obligated to pay for (fund) the employee’s future pension benefits.</a:t>
            </a:r>
          </a:p>
          <a:p>
            <a:pPr fontAlgn="auto">
              <a:defRPr/>
            </a:pPr>
            <a:r>
              <a:rPr lang="en-US" dirty="0"/>
              <a:t>The pension cost of a defined benefit plan is debited to </a:t>
            </a:r>
            <a:r>
              <a:rPr lang="en-US" i="1" dirty="0"/>
              <a:t>Pension Expense</a:t>
            </a:r>
            <a:r>
              <a:rPr lang="en-US" dirty="0"/>
              <a:t>. Cash is credited for the amount contributed (funded) by the employer, and any unfunded amount is credited to </a:t>
            </a:r>
            <a:r>
              <a:rPr lang="en-US" i="1" dirty="0"/>
              <a:t>Unfunded Pension Liability</a:t>
            </a:r>
            <a:r>
              <a:rPr lang="en-US" dirty="0"/>
              <a:t>.</a:t>
            </a:r>
          </a:p>
        </p:txBody>
      </p:sp>
    </p:spTree>
    <p:extLst>
      <p:ext uri="{BB962C8B-B14F-4D97-AF65-F5344CB8AC3E}">
        <p14:creationId xmlns:p14="http://schemas.microsoft.com/office/powerpoint/2010/main" val="387725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Accounts Payable and Accruals</a:t>
            </a:r>
          </a:p>
        </p:txBody>
      </p:sp>
      <p:sp>
        <p:nvSpPr>
          <p:cNvPr id="3" name="Content Placeholder 2"/>
          <p:cNvSpPr>
            <a:spLocks noGrp="1"/>
          </p:cNvSpPr>
          <p:nvPr>
            <p:ph idx="1"/>
          </p:nvPr>
        </p:nvSpPr>
        <p:spPr/>
        <p:txBody>
          <a:bodyPr>
            <a:normAutofit/>
          </a:bodyPr>
          <a:lstStyle/>
          <a:p>
            <a:pPr>
              <a:defRPr/>
            </a:pPr>
            <a:r>
              <a:rPr lang="en-US" dirty="0"/>
              <a:t>Accounts payable transactions involve a variety of purchases on account, including the purchase of merchandise and supplies.</a:t>
            </a:r>
          </a:p>
          <a:p>
            <a:pPr>
              <a:defRPr/>
            </a:pPr>
            <a:r>
              <a:rPr lang="en-US" dirty="0"/>
              <a:t>Accrued liabilities reflect an obligation to pay current assets in the future.</a:t>
            </a:r>
          </a:p>
          <a:p>
            <a:pPr>
              <a:defRPr/>
            </a:pPr>
            <a:r>
              <a:rPr lang="en-US" dirty="0"/>
              <a:t>Accrued liabilities are normally recorded at the end of an accounting period as part of the adjustment process.</a:t>
            </a:r>
          </a:p>
          <a:p>
            <a:pPr>
              <a:defRPr/>
            </a:pPr>
            <a:r>
              <a:rPr lang="en-US" dirty="0"/>
              <a:t>For most companies, accounts payable and accrued liabilities are the largest portion of current liabilities.</a:t>
            </a:r>
          </a:p>
        </p:txBody>
      </p:sp>
    </p:spTree>
    <p:extLst>
      <p:ext uri="{BB962C8B-B14F-4D97-AF65-F5344CB8AC3E}">
        <p14:creationId xmlns:p14="http://schemas.microsoft.com/office/powerpoint/2010/main" val="1498685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Defined Benefit Plans (2 of 2)</a:t>
            </a:r>
          </a:p>
        </p:txBody>
      </p:sp>
      <p:sp>
        <p:nvSpPr>
          <p:cNvPr id="3" name="Content Placeholder 2"/>
          <p:cNvSpPr>
            <a:spLocks noGrp="1"/>
          </p:cNvSpPr>
          <p:nvPr>
            <p:ph idx="1"/>
          </p:nvPr>
        </p:nvSpPr>
        <p:spPr/>
        <p:txBody>
          <a:bodyPr/>
          <a:lstStyle/>
          <a:p>
            <a:pPr fontAlgn="auto">
              <a:defRPr/>
            </a:pPr>
            <a:r>
              <a:rPr lang="en-US" dirty="0"/>
              <a:t>If the unfunded pension liability is to be paid within one year, it is reported as a current liability on the balance sheet.</a:t>
            </a:r>
          </a:p>
          <a:p>
            <a:pPr fontAlgn="auto">
              <a:defRPr/>
            </a:pPr>
            <a:r>
              <a:rPr lang="en-US" dirty="0"/>
              <a:t>Any portion of the unfunded pension liability that will be paid beyond one year is a long-term liability.</a:t>
            </a:r>
          </a:p>
        </p:txBody>
      </p:sp>
    </p:spTree>
    <p:extLst>
      <p:ext uri="{BB962C8B-B14F-4D97-AF65-F5344CB8AC3E}">
        <p14:creationId xmlns:p14="http://schemas.microsoft.com/office/powerpoint/2010/main" val="3614618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Postretirement Benefits Other Than Pensions (1 of 2)</a:t>
            </a:r>
          </a:p>
        </p:txBody>
      </p:sp>
      <p:sp>
        <p:nvSpPr>
          <p:cNvPr id="3" name="Content Placeholder 2"/>
          <p:cNvSpPr>
            <a:spLocks noGrp="1"/>
          </p:cNvSpPr>
          <p:nvPr>
            <p:ph idx="1"/>
          </p:nvPr>
        </p:nvSpPr>
        <p:spPr/>
        <p:txBody>
          <a:bodyPr/>
          <a:lstStyle/>
          <a:p>
            <a:r>
              <a:rPr lang="en-US" dirty="0"/>
              <a:t>Employees may earn rights to other postretirement benefits from their employers. Such benefits may include</a:t>
            </a:r>
          </a:p>
          <a:p>
            <a:pPr lvl="1"/>
            <a:r>
              <a:rPr lang="en-US" dirty="0"/>
              <a:t>dental care</a:t>
            </a:r>
          </a:p>
          <a:p>
            <a:pPr lvl="1"/>
            <a:r>
              <a:rPr lang="en-US" dirty="0"/>
              <a:t>eye care</a:t>
            </a:r>
          </a:p>
          <a:p>
            <a:pPr lvl="1"/>
            <a:r>
              <a:rPr lang="en-US" dirty="0"/>
              <a:t>medical care</a:t>
            </a:r>
          </a:p>
          <a:p>
            <a:pPr lvl="1"/>
            <a:r>
              <a:rPr lang="en-US" dirty="0"/>
              <a:t>life insurance</a:t>
            </a:r>
          </a:p>
          <a:p>
            <a:pPr lvl="1"/>
            <a:r>
              <a:rPr lang="en-US" dirty="0"/>
              <a:t>tuition assistance</a:t>
            </a:r>
          </a:p>
          <a:p>
            <a:pPr lvl="1"/>
            <a:r>
              <a:rPr lang="en-US" dirty="0"/>
              <a:t>tax services</a:t>
            </a:r>
          </a:p>
          <a:p>
            <a:pPr lvl="1"/>
            <a:r>
              <a:rPr lang="en-US" dirty="0"/>
              <a:t>legal services</a:t>
            </a:r>
          </a:p>
        </p:txBody>
      </p:sp>
    </p:spTree>
    <p:extLst>
      <p:ext uri="{BB962C8B-B14F-4D97-AF65-F5344CB8AC3E}">
        <p14:creationId xmlns:p14="http://schemas.microsoft.com/office/powerpoint/2010/main" val="810713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Postretirement Benefits Other Than Pensions (2 of 2)</a:t>
            </a:r>
          </a:p>
        </p:txBody>
      </p:sp>
      <p:sp>
        <p:nvSpPr>
          <p:cNvPr id="3" name="Content Placeholder 2"/>
          <p:cNvSpPr>
            <a:spLocks noGrp="1"/>
          </p:cNvSpPr>
          <p:nvPr>
            <p:ph idx="1"/>
          </p:nvPr>
        </p:nvSpPr>
        <p:spPr/>
        <p:txBody>
          <a:bodyPr>
            <a:normAutofit/>
          </a:bodyPr>
          <a:lstStyle/>
          <a:p>
            <a:r>
              <a:rPr lang="en-US" dirty="0"/>
              <a:t>The estimate of the annual benefits expense is recorded by debiting </a:t>
            </a:r>
            <a:r>
              <a:rPr lang="en-US" i="1" dirty="0"/>
              <a:t>Postretirement Benefits Expense</a:t>
            </a:r>
            <a:r>
              <a:rPr lang="en-US" dirty="0"/>
              <a:t>. If the benefits are fully funded, Cash is credited for the same amount. If the benefits are not fully funded, a postretirement benefits plan liability account is also credited.</a:t>
            </a:r>
          </a:p>
          <a:p>
            <a:r>
              <a:rPr lang="en-US" dirty="0"/>
              <a:t>The financial statements should disclose the nature of the postretirement benefit liabilities. These disclosures are usually included as notes to the financial statements.</a:t>
            </a:r>
          </a:p>
        </p:txBody>
      </p:sp>
    </p:spTree>
    <p:extLst>
      <p:ext uri="{BB962C8B-B14F-4D97-AF65-F5344CB8AC3E}">
        <p14:creationId xmlns:p14="http://schemas.microsoft.com/office/powerpoint/2010/main" val="3935812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Installment Notes (1 of 2)</a:t>
            </a:r>
          </a:p>
        </p:txBody>
      </p:sp>
      <p:sp>
        <p:nvSpPr>
          <p:cNvPr id="3" name="Content Placeholder 2"/>
          <p:cNvSpPr>
            <a:spLocks noGrp="1"/>
          </p:cNvSpPr>
          <p:nvPr>
            <p:ph idx="1"/>
          </p:nvPr>
        </p:nvSpPr>
        <p:spPr/>
        <p:txBody>
          <a:bodyPr/>
          <a:lstStyle/>
          <a:p>
            <a:r>
              <a:rPr lang="en-US" dirty="0"/>
              <a:t>An </a:t>
            </a:r>
            <a:r>
              <a:rPr lang="en-US" b="1" dirty="0"/>
              <a:t>installment note </a:t>
            </a:r>
            <a:r>
              <a:rPr lang="en-US" dirty="0"/>
              <a:t>is a debt that requires the borrower to make equal periodic payments to the lender for the term of the note.</a:t>
            </a:r>
          </a:p>
          <a:p>
            <a:r>
              <a:rPr lang="en-US" dirty="0"/>
              <a:t>Each note payment includes the following:</a:t>
            </a:r>
          </a:p>
          <a:p>
            <a:pPr lvl="1"/>
            <a:r>
              <a:rPr lang="en-US" dirty="0"/>
              <a:t>Payment of a portion of the amount initially borrowed, called the </a:t>
            </a:r>
            <a:r>
              <a:rPr lang="en-US" i="1" dirty="0"/>
              <a:t>principal</a:t>
            </a:r>
          </a:p>
          <a:p>
            <a:pPr lvl="1"/>
            <a:r>
              <a:rPr lang="en-US" dirty="0"/>
              <a:t>Payment of interest on the outstanding balance</a:t>
            </a:r>
          </a:p>
          <a:p>
            <a:pPr marL="465138" lvl="1" indent="-465138">
              <a:buSzPct val="100000"/>
              <a:buFont typeface="Arial" panose="020B0604020202020204" pitchFamily="34" charset="0"/>
              <a:buChar char="•"/>
            </a:pPr>
            <a:r>
              <a:rPr lang="en-US" sz="2600" dirty="0"/>
              <a:t>At the end of the note’s term, the principal will have been repaid in full.</a:t>
            </a:r>
          </a:p>
        </p:txBody>
      </p:sp>
    </p:spTree>
    <p:extLst>
      <p:ext uri="{BB962C8B-B14F-4D97-AF65-F5344CB8AC3E}">
        <p14:creationId xmlns:p14="http://schemas.microsoft.com/office/powerpoint/2010/main" val="3440189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Installment Notes (2 of 2)</a:t>
            </a:r>
          </a:p>
        </p:txBody>
      </p:sp>
      <p:sp>
        <p:nvSpPr>
          <p:cNvPr id="3" name="Content Placeholder 2"/>
          <p:cNvSpPr>
            <a:spLocks noGrp="1"/>
          </p:cNvSpPr>
          <p:nvPr>
            <p:ph idx="1"/>
          </p:nvPr>
        </p:nvSpPr>
        <p:spPr/>
        <p:txBody>
          <a:bodyPr/>
          <a:lstStyle/>
          <a:p>
            <a:r>
              <a:rPr lang="en-US" dirty="0"/>
              <a:t>Installment notes are often used to purchase specific assets such as equipment and are often secured by the purchased asset.</a:t>
            </a:r>
          </a:p>
          <a:p>
            <a:pPr lvl="1"/>
            <a:r>
              <a:rPr lang="en-US" dirty="0"/>
              <a:t>If the borrower fails to pay the note, the lender has the right to take possession of the pledged asset and sell it to pay off the debt.</a:t>
            </a:r>
          </a:p>
          <a:p>
            <a:pPr lvl="1"/>
            <a:r>
              <a:rPr lang="en-US" dirty="0"/>
              <a:t>Installment notes that are secured by purchased assets are sometimes called </a:t>
            </a:r>
            <a:r>
              <a:rPr lang="en-US" i="1" dirty="0"/>
              <a:t>mortgage notes</a:t>
            </a:r>
            <a:r>
              <a:rPr lang="en-US" dirty="0"/>
              <a:t>.</a:t>
            </a:r>
          </a:p>
        </p:txBody>
      </p:sp>
    </p:spTree>
    <p:extLst>
      <p:ext uri="{BB962C8B-B14F-4D97-AF65-F5344CB8AC3E}">
        <p14:creationId xmlns:p14="http://schemas.microsoft.com/office/powerpoint/2010/main" val="2151473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Issuance</a:t>
            </a:r>
          </a:p>
        </p:txBody>
      </p:sp>
      <p:sp>
        <p:nvSpPr>
          <p:cNvPr id="3" name="Content Placeholder 2"/>
          <p:cNvSpPr>
            <a:spLocks noGrp="1"/>
          </p:cNvSpPr>
          <p:nvPr>
            <p:ph idx="1"/>
          </p:nvPr>
        </p:nvSpPr>
        <p:spPr/>
        <p:txBody>
          <a:bodyPr/>
          <a:lstStyle/>
          <a:p>
            <a:r>
              <a:rPr lang="en-US" dirty="0"/>
              <a:t>When an installment note is issued, an entry is recorded debiting Cash and crediting Notes Payable.</a:t>
            </a:r>
            <a:endParaRPr lang="en-US" sz="2400" dirty="0"/>
          </a:p>
        </p:txBody>
      </p:sp>
    </p:spTree>
    <p:extLst>
      <p:ext uri="{BB962C8B-B14F-4D97-AF65-F5344CB8AC3E}">
        <p14:creationId xmlns:p14="http://schemas.microsoft.com/office/powerpoint/2010/main" val="3726471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Periodic Payments</a:t>
            </a:r>
          </a:p>
        </p:txBody>
      </p:sp>
      <p:sp>
        <p:nvSpPr>
          <p:cNvPr id="3" name="Content Placeholder 2"/>
          <p:cNvSpPr>
            <a:spLocks noGrp="1"/>
          </p:cNvSpPr>
          <p:nvPr>
            <p:ph idx="1"/>
          </p:nvPr>
        </p:nvSpPr>
        <p:spPr>
          <a:xfrm>
            <a:off x="184785" y="1295400"/>
            <a:ext cx="8850630" cy="4830763"/>
          </a:xfrm>
        </p:spPr>
        <p:txBody>
          <a:bodyPr>
            <a:normAutofit/>
          </a:bodyPr>
          <a:lstStyle/>
          <a:p>
            <a:pPr fontAlgn="auto">
              <a:defRPr/>
            </a:pPr>
            <a:r>
              <a:rPr lang="en-US" dirty="0"/>
              <a:t>Each installment note payment includes an interest and principal component.</a:t>
            </a:r>
          </a:p>
          <a:p>
            <a:pPr lvl="1" fontAlgn="auto">
              <a:defRPr/>
            </a:pPr>
            <a:r>
              <a:rPr lang="en-US" dirty="0"/>
              <a:t>The interest portion of an installment note payment is computed by multiplying the interest rate by the carrying amount (book value) of the note at the beginning of the period.</a:t>
            </a:r>
          </a:p>
          <a:p>
            <a:pPr lvl="1" fontAlgn="auto">
              <a:defRPr/>
            </a:pPr>
            <a:r>
              <a:rPr lang="en-US" dirty="0"/>
              <a:t>The principal portion of the payment is then computed as the difference between the total installment note payment (cash paid) and the interest component.</a:t>
            </a:r>
          </a:p>
          <a:p>
            <a:pPr marL="465138" lvl="1" indent="-465138">
              <a:buFont typeface="Arial" panose="020B0604020202020204" pitchFamily="34" charset="0"/>
              <a:buChar char="•"/>
              <a:tabLst>
                <a:tab pos="566738" algn="l"/>
              </a:tabLst>
              <a:defRPr/>
            </a:pPr>
            <a:r>
              <a:rPr lang="en-US" sz="2600" dirty="0"/>
              <a:t>After the final payment, the carrying amount on the note is zero, indicating that the note has been paid in full.</a:t>
            </a:r>
            <a:endParaRPr lang="en-US" sz="2600" i="1" dirty="0"/>
          </a:p>
        </p:txBody>
      </p:sp>
    </p:spTree>
    <p:extLst>
      <p:ext uri="{BB962C8B-B14F-4D97-AF65-F5344CB8AC3E}">
        <p14:creationId xmlns:p14="http://schemas.microsoft.com/office/powerpoint/2010/main" val="72709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Contingent Liabilities</a:t>
            </a:r>
          </a:p>
        </p:txBody>
      </p:sp>
      <p:sp>
        <p:nvSpPr>
          <p:cNvPr id="3" name="Content Placeholder 2"/>
          <p:cNvSpPr>
            <a:spLocks noGrp="1"/>
          </p:cNvSpPr>
          <p:nvPr>
            <p:ph idx="1"/>
          </p:nvPr>
        </p:nvSpPr>
        <p:spPr/>
        <p:txBody>
          <a:bodyPr/>
          <a:lstStyle/>
          <a:p>
            <a:r>
              <a:rPr lang="en-US" dirty="0"/>
              <a:t>Some liabilities may arise from past transactions only if certain events occur in the future. These </a:t>
            </a:r>
            <a:r>
              <a:rPr lang="en-US" i="1" dirty="0"/>
              <a:t>potential</a:t>
            </a:r>
            <a:r>
              <a:rPr lang="en-US" dirty="0"/>
              <a:t> obligations are called </a:t>
            </a:r>
            <a:r>
              <a:rPr lang="en-US" b="1" dirty="0"/>
              <a:t>contingent liabilities</a:t>
            </a:r>
            <a:r>
              <a:rPr lang="en-US" dirty="0"/>
              <a:t>. </a:t>
            </a:r>
          </a:p>
          <a:p>
            <a:r>
              <a:rPr lang="en-US" dirty="0"/>
              <a:t>The accounting for contingent liabilities depends on the following two factors:</a:t>
            </a:r>
          </a:p>
          <a:p>
            <a:pPr lvl="1"/>
            <a:r>
              <a:rPr lang="en-US" i="1" dirty="0"/>
              <a:t>Likelihood of occurring</a:t>
            </a:r>
          </a:p>
          <a:p>
            <a:pPr lvl="2"/>
            <a:r>
              <a:rPr lang="en-US" dirty="0"/>
              <a:t>The likelihood of occurring is classified as probable, </a:t>
            </a:r>
            <a:r>
              <a:rPr lang="en-US" i="1" dirty="0"/>
              <a:t>reasonably possible</a:t>
            </a:r>
            <a:r>
              <a:rPr lang="en-US" dirty="0"/>
              <a:t>, or </a:t>
            </a:r>
            <a:r>
              <a:rPr lang="en-US" i="1" dirty="0"/>
              <a:t>remote</a:t>
            </a:r>
            <a:r>
              <a:rPr lang="en-US" dirty="0"/>
              <a:t>. </a:t>
            </a:r>
          </a:p>
          <a:p>
            <a:pPr lvl="1"/>
            <a:r>
              <a:rPr lang="en-US" i="1" dirty="0"/>
              <a:t>Measurement</a:t>
            </a:r>
          </a:p>
          <a:p>
            <a:pPr lvl="2"/>
            <a:r>
              <a:rPr lang="en-US" dirty="0"/>
              <a:t>The ability to measure the potential liability is classified as </a:t>
            </a:r>
            <a:r>
              <a:rPr lang="en-US" i="1" dirty="0"/>
              <a:t>estimable</a:t>
            </a:r>
            <a:r>
              <a:rPr lang="en-US" dirty="0"/>
              <a:t> or </a:t>
            </a:r>
            <a:r>
              <a:rPr lang="en-US" i="1" dirty="0"/>
              <a:t>not estimable</a:t>
            </a:r>
            <a:r>
              <a:rPr lang="en-US" dirty="0"/>
              <a:t>.</a:t>
            </a:r>
          </a:p>
        </p:txBody>
      </p:sp>
    </p:spTree>
    <p:extLst>
      <p:ext uri="{BB962C8B-B14F-4D97-AF65-F5344CB8AC3E}">
        <p14:creationId xmlns:p14="http://schemas.microsoft.com/office/powerpoint/2010/main" val="3058063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Probable and Estimable</a:t>
            </a:r>
          </a:p>
        </p:txBody>
      </p:sp>
      <p:sp>
        <p:nvSpPr>
          <p:cNvPr id="3" name="Content Placeholder 2"/>
          <p:cNvSpPr>
            <a:spLocks noGrp="1"/>
          </p:cNvSpPr>
          <p:nvPr>
            <p:ph idx="1"/>
          </p:nvPr>
        </p:nvSpPr>
        <p:spPr/>
        <p:txBody>
          <a:bodyPr/>
          <a:lstStyle/>
          <a:p>
            <a:pPr fontAlgn="auto">
              <a:defRPr/>
            </a:pPr>
            <a:r>
              <a:rPr lang="en-US" dirty="0"/>
              <a:t>If a contingent liability is </a:t>
            </a:r>
            <a:r>
              <a:rPr lang="en-US" i="1" dirty="0"/>
              <a:t>probable</a:t>
            </a:r>
            <a:r>
              <a:rPr lang="en-US" dirty="0"/>
              <a:t> and the amount of the liability can be </a:t>
            </a:r>
            <a:r>
              <a:rPr lang="en-US" i="1" dirty="0"/>
              <a:t>reasonably estimated</a:t>
            </a:r>
            <a:r>
              <a:rPr lang="en-US" dirty="0"/>
              <a:t>, it is recorded and disclosed.</a:t>
            </a:r>
          </a:p>
          <a:p>
            <a:pPr fontAlgn="auto">
              <a:defRPr/>
            </a:pPr>
            <a:r>
              <a:rPr lang="en-US" dirty="0"/>
              <a:t>The liability is recorded by debiting an expense and crediting a liability.</a:t>
            </a:r>
          </a:p>
          <a:p>
            <a:pPr>
              <a:defRPr/>
            </a:pPr>
            <a:r>
              <a:rPr lang="en-US" dirty="0"/>
              <a:t>If the product is repaired under warranty, the repair costs are recorded by debiting </a:t>
            </a:r>
            <a:r>
              <a:rPr lang="en-US" i="1" dirty="0"/>
              <a:t>Product Warranty Payable</a:t>
            </a:r>
            <a:r>
              <a:rPr lang="en-US" dirty="0"/>
              <a:t> and crediting </a:t>
            </a:r>
            <a:r>
              <a:rPr lang="en-US" i="1" dirty="0"/>
              <a:t>Cash</a:t>
            </a:r>
            <a:r>
              <a:rPr lang="en-US" dirty="0"/>
              <a:t>, </a:t>
            </a:r>
            <a:r>
              <a:rPr lang="en-US" i="1" dirty="0"/>
              <a:t>Supplies</a:t>
            </a:r>
            <a:r>
              <a:rPr lang="en-US" dirty="0"/>
              <a:t>, </a:t>
            </a:r>
            <a:r>
              <a:rPr lang="en-US" i="1" dirty="0"/>
              <a:t>Wages Payable</a:t>
            </a:r>
            <a:r>
              <a:rPr lang="en-US" dirty="0"/>
              <a:t>, or other appropriate accounts.</a:t>
            </a:r>
          </a:p>
        </p:txBody>
      </p:sp>
    </p:spTree>
    <p:extLst>
      <p:ext uri="{BB962C8B-B14F-4D97-AF65-F5344CB8AC3E}">
        <p14:creationId xmlns:p14="http://schemas.microsoft.com/office/powerpoint/2010/main" val="374856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Probable and Not Estimable</a:t>
            </a:r>
          </a:p>
        </p:txBody>
      </p:sp>
      <p:sp>
        <p:nvSpPr>
          <p:cNvPr id="3" name="Content Placeholder 2"/>
          <p:cNvSpPr>
            <a:spLocks noGrp="1"/>
          </p:cNvSpPr>
          <p:nvPr>
            <p:ph idx="1"/>
          </p:nvPr>
        </p:nvSpPr>
        <p:spPr/>
        <p:txBody>
          <a:bodyPr/>
          <a:lstStyle/>
          <a:p>
            <a:r>
              <a:rPr lang="en-US" dirty="0"/>
              <a:t>A contingent liability whose occurrence is probable but not estimable is disclosed in the notes to the financial statements.</a:t>
            </a:r>
          </a:p>
        </p:txBody>
      </p:sp>
    </p:spTree>
    <p:extLst>
      <p:ext uri="{BB962C8B-B14F-4D97-AF65-F5344CB8AC3E}">
        <p14:creationId xmlns:p14="http://schemas.microsoft.com/office/powerpoint/2010/main" val="353164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Short-Term Notes Payable (1 of 2)</a:t>
            </a:r>
          </a:p>
        </p:txBody>
      </p:sp>
      <p:sp>
        <p:nvSpPr>
          <p:cNvPr id="3" name="Content Placeholder 2"/>
          <p:cNvSpPr>
            <a:spLocks noGrp="1"/>
          </p:cNvSpPr>
          <p:nvPr>
            <p:ph idx="1"/>
          </p:nvPr>
        </p:nvSpPr>
        <p:spPr/>
        <p:txBody>
          <a:bodyPr/>
          <a:lstStyle/>
          <a:p>
            <a:r>
              <a:rPr lang="en-US" dirty="0"/>
              <a:t>Notes may be issued to purchase merchandise or other assets. Notes may also be issued to creditors to satisfy an account payable created earlier.</a:t>
            </a:r>
          </a:p>
          <a:p>
            <a:r>
              <a:rPr lang="en-US" dirty="0"/>
              <a:t>Each note transaction affects a debtor (borrower) and a creditor (lender).</a:t>
            </a:r>
          </a:p>
          <a:p>
            <a:r>
              <a:rPr lang="en-US" dirty="0"/>
              <a:t>A company may also borrow from a bank by issuing a note.</a:t>
            </a:r>
          </a:p>
        </p:txBody>
      </p:sp>
    </p:spTree>
    <p:extLst>
      <p:ext uri="{BB962C8B-B14F-4D97-AF65-F5344CB8AC3E}">
        <p14:creationId xmlns:p14="http://schemas.microsoft.com/office/powerpoint/2010/main" val="143512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Reasonably Possible</a:t>
            </a:r>
          </a:p>
        </p:txBody>
      </p:sp>
      <p:sp>
        <p:nvSpPr>
          <p:cNvPr id="3" name="Content Placeholder 2"/>
          <p:cNvSpPr>
            <a:spLocks noGrp="1"/>
          </p:cNvSpPr>
          <p:nvPr>
            <p:ph idx="1"/>
          </p:nvPr>
        </p:nvSpPr>
        <p:spPr/>
        <p:txBody>
          <a:bodyPr/>
          <a:lstStyle/>
          <a:p>
            <a:r>
              <a:rPr lang="en-US" dirty="0"/>
              <a:t>A contingent liability whose occurrence is reasonably possible is disclosed in the notes to the financial statements.</a:t>
            </a:r>
          </a:p>
        </p:txBody>
      </p:sp>
    </p:spTree>
    <p:extLst>
      <p:ext uri="{BB962C8B-B14F-4D97-AF65-F5344CB8AC3E}">
        <p14:creationId xmlns:p14="http://schemas.microsoft.com/office/powerpoint/2010/main" val="1330007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a:t>
            </a:r>
          </a:p>
        </p:txBody>
      </p:sp>
      <p:sp>
        <p:nvSpPr>
          <p:cNvPr id="3" name="Content Placeholder 2"/>
          <p:cNvSpPr>
            <a:spLocks noGrp="1"/>
          </p:cNvSpPr>
          <p:nvPr>
            <p:ph idx="1"/>
          </p:nvPr>
        </p:nvSpPr>
        <p:spPr/>
        <p:txBody>
          <a:bodyPr/>
          <a:lstStyle/>
          <a:p>
            <a:r>
              <a:rPr lang="en-US" dirty="0"/>
              <a:t>No disclosure needs to be made in the notes to the financial statements for a contingent liability whose occurrence is remote.</a:t>
            </a:r>
          </a:p>
        </p:txBody>
      </p:sp>
    </p:spTree>
    <p:extLst>
      <p:ext uri="{BB962C8B-B14F-4D97-AF65-F5344CB8AC3E}">
        <p14:creationId xmlns:p14="http://schemas.microsoft.com/office/powerpoint/2010/main" val="3091320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Accounting Treatment of Contingent Liabilities</a:t>
            </a:r>
          </a:p>
        </p:txBody>
      </p:sp>
      <p:pic>
        <p:nvPicPr>
          <p:cNvPr id="9" name="Picture Placeholder 8" descr="A graphic summarizing the accounting treatment of contingent liabilities is shown. At the far middle-left of the graphic, a box shaded orange  labeled Contingency is shown. To the right of the box labeled Contingency are three columns of boxes. At the top of each column are the following headings: Likelihood of Occurring, Measurement, and Accounting Treatment.&#10;&#10;A small black arrow extends from the right side of the box labeled Contingency and points upward and to the right to a box in the Likelihood of Occurring column. The box in the Likelihood of Occurring column is shaded green  and labeled Probable. Two small black arrow extend from the right of this box. One arrow points to the right to a box in the Measurement column that is labeled Estimable. The other arrow points downward and to the right to a box in the Measurement column that is labeled Not Estimable. The boxes in the Measurable column are both shaded blue . A small black arrow extends from the right of the box labeled Estimable and points to the right to a box in the Accounting Treatment column. The box in the Accounting Treatment column is shaded purple and labeled Record and Disclose Liability. A small black arrow extends from the right of the box labeled Not Estimable and points to the right to a box in the Accounting Treatment column. The box in the Accounting Treatment column is shaded purple and labeled Disclose Liability.&#10;&#10;A small black arrow extends from the right side of the box labeled Contingency and points to the right to a box in the Likelihood of Occurring column. The box in the Likelihood of Occurring column is shaded green  and is labeled Reasonably Possible. A small black arrow extends from the right of this box and points to the right to a box in the Accounting Treatment column. The box in the Accounting Treatment is shaded purple and is labeled Disclose Liability.&#10;&#10;A small black arrow extends from the right side of the box labeled Contingency and points downward and to the right to a box in the Likelihood of Occurring column. The box in the Likelihood of Occurring column is shaded green  and labeled Remote. A small black arrow extends from the right of this box and points to the right to a box in the Accounting Treatment column. The box in the Accounting Treatment column is shaded purple and labeled None."/>
          <p:cNvPicPr>
            <a:picLocks noGrp="1" noChangeAspect="1"/>
          </p:cNvPicPr>
          <p:nvPr>
            <p:ph type="pic" sz="quarter" idx="12"/>
          </p:nvPr>
        </p:nvPicPr>
        <p:blipFill>
          <a:blip r:embed="rId2"/>
          <a:stretch>
            <a:fillRect/>
          </a:stretch>
        </p:blipFill>
        <p:spPr>
          <a:xfrm>
            <a:off x="441327" y="1793219"/>
            <a:ext cx="8056544" cy="3987408"/>
          </a:xfrm>
          <a:prstGeom prst="rect">
            <a:avLst/>
          </a:prstGeom>
          <a:noFill/>
          <a:ln>
            <a:noFill/>
          </a:ln>
        </p:spPr>
      </p:pic>
    </p:spTree>
    <p:extLst>
      <p:ext uri="{BB962C8B-B14F-4D97-AF65-F5344CB8AC3E}">
        <p14:creationId xmlns:p14="http://schemas.microsoft.com/office/powerpoint/2010/main" val="118118131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Liabilities</a:t>
            </a:r>
          </a:p>
        </p:txBody>
      </p:sp>
      <p:sp>
        <p:nvSpPr>
          <p:cNvPr id="3" name="Content Placeholder 2"/>
          <p:cNvSpPr>
            <a:spLocks noGrp="1"/>
          </p:cNvSpPr>
          <p:nvPr>
            <p:ph idx="1"/>
          </p:nvPr>
        </p:nvSpPr>
        <p:spPr/>
        <p:txBody>
          <a:bodyPr/>
          <a:lstStyle/>
          <a:p>
            <a:pPr fontAlgn="auto">
              <a:defRPr/>
            </a:pPr>
            <a:r>
              <a:rPr lang="en-US" dirty="0"/>
              <a:t>Accounts included as current liabilities on the balance sheet include</a:t>
            </a:r>
          </a:p>
          <a:p>
            <a:pPr lvl="1" fontAlgn="auto">
              <a:defRPr/>
            </a:pPr>
            <a:r>
              <a:rPr lang="en-US" dirty="0"/>
              <a:t>accounts payable</a:t>
            </a:r>
          </a:p>
          <a:p>
            <a:pPr lvl="1" fontAlgn="auto">
              <a:defRPr/>
            </a:pPr>
            <a:r>
              <a:rPr lang="en-US" dirty="0"/>
              <a:t>accruals</a:t>
            </a:r>
          </a:p>
          <a:p>
            <a:pPr lvl="1" fontAlgn="auto">
              <a:defRPr/>
            </a:pPr>
            <a:r>
              <a:rPr lang="en-US" dirty="0"/>
              <a:t>notes payable</a:t>
            </a:r>
          </a:p>
          <a:p>
            <a:pPr lvl="1" fontAlgn="auto">
              <a:defRPr/>
            </a:pPr>
            <a:r>
              <a:rPr lang="en-US" dirty="0"/>
              <a:t>the current portion of installment notes payable</a:t>
            </a:r>
          </a:p>
          <a:p>
            <a:pPr lvl="1" fontAlgn="auto">
              <a:defRPr/>
            </a:pPr>
            <a:r>
              <a:rPr lang="en-US" dirty="0"/>
              <a:t>any other debts that are due within one year</a:t>
            </a:r>
          </a:p>
        </p:txBody>
      </p:sp>
    </p:spTree>
    <p:extLst>
      <p:ext uri="{BB962C8B-B14F-4D97-AF65-F5344CB8AC3E}">
        <p14:creationId xmlns:p14="http://schemas.microsoft.com/office/powerpoint/2010/main" val="2632936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Analysis for Decision Making: Quick Ratio (1 of 3)</a:t>
            </a:r>
          </a:p>
        </p:txBody>
      </p:sp>
      <p:sp>
        <p:nvSpPr>
          <p:cNvPr id="3" name="Content Placeholder 2"/>
          <p:cNvSpPr>
            <a:spLocks noGrp="1"/>
          </p:cNvSpPr>
          <p:nvPr>
            <p:ph idx="1"/>
          </p:nvPr>
        </p:nvSpPr>
        <p:spPr/>
        <p:txBody>
          <a:bodyPr/>
          <a:lstStyle/>
          <a:p>
            <a:pPr>
              <a:spcBef>
                <a:spcPts val="624"/>
              </a:spcBef>
            </a:pPr>
            <a:r>
              <a:rPr lang="en-US" dirty="0"/>
              <a:t>Current position analysis helps creditors evaluate a company’s ability to pay its current liabilities. This analysis is based on the following three measures:</a:t>
            </a:r>
          </a:p>
          <a:p>
            <a:pPr lvl="1">
              <a:spcBef>
                <a:spcPts val="624"/>
              </a:spcBef>
            </a:pPr>
            <a:r>
              <a:rPr lang="en-US" dirty="0"/>
              <a:t>Working capital</a:t>
            </a:r>
          </a:p>
          <a:p>
            <a:pPr lvl="1">
              <a:spcBef>
                <a:spcPts val="624"/>
              </a:spcBef>
            </a:pPr>
            <a:r>
              <a:rPr lang="en-US" dirty="0"/>
              <a:t>Current ratio</a:t>
            </a:r>
          </a:p>
          <a:p>
            <a:pPr lvl="1">
              <a:spcBef>
                <a:spcPts val="624"/>
              </a:spcBef>
            </a:pPr>
            <a:r>
              <a:rPr lang="en-US" dirty="0"/>
              <a:t>Quick ratio</a:t>
            </a:r>
          </a:p>
          <a:p>
            <a:pPr>
              <a:spcBef>
                <a:spcPts val="624"/>
              </a:spcBef>
            </a:pPr>
            <a:r>
              <a:rPr lang="en-US" dirty="0"/>
              <a:t>Working capital is computed as follows:</a:t>
            </a:r>
          </a:p>
          <a:p>
            <a:pPr indent="0">
              <a:spcBef>
                <a:spcPts val="624"/>
              </a:spcBef>
              <a:buNone/>
            </a:pPr>
            <a:r>
              <a:rPr lang="en-US" dirty="0"/>
              <a:t>Working Capital = Current Assets </a:t>
            </a:r>
            <a:r>
              <a:rPr lang="en-US" strike="sngStrike" dirty="0"/>
              <a:t>–</a:t>
            </a:r>
            <a:r>
              <a:rPr lang="en-US" dirty="0"/>
              <a:t> Current Liabilities</a:t>
            </a:r>
          </a:p>
          <a:p>
            <a:pPr>
              <a:spcBef>
                <a:spcPts val="624"/>
              </a:spcBef>
            </a:pPr>
            <a:r>
              <a:rPr lang="en-US" dirty="0"/>
              <a:t>The current ratio is computed as follows:</a:t>
            </a:r>
          </a:p>
        </p:txBody>
      </p:sp>
    </p:spTree>
    <p:extLst>
      <p:ext uri="{BB962C8B-B14F-4D97-AF65-F5344CB8AC3E}">
        <p14:creationId xmlns:p14="http://schemas.microsoft.com/office/powerpoint/2010/main" val="2205586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Analysis for Decision Making: Quick Ratio (2 of 3)</a:t>
            </a:r>
          </a:p>
        </p:txBody>
      </p:sp>
      <p:sp>
        <p:nvSpPr>
          <p:cNvPr id="4" name="Content Placeholder 3"/>
          <p:cNvSpPr>
            <a:spLocks noGrp="1"/>
          </p:cNvSpPr>
          <p:nvPr>
            <p:ph idx="1"/>
          </p:nvPr>
        </p:nvSpPr>
        <p:spPr>
          <a:xfrm>
            <a:off x="228600" y="1295401"/>
            <a:ext cx="8763000" cy="3124200"/>
          </a:xfrm>
        </p:spPr>
        <p:txBody>
          <a:bodyPr>
            <a:noAutofit/>
          </a:bodyPr>
          <a:lstStyle/>
          <a:p>
            <a:r>
              <a:rPr lang="en-US" dirty="0"/>
              <a:t>While these two measures can be used to weigh a company’s ability to pay its current liabilities, they do not show the company’s ability to pay these liabilities within a short period of time.</a:t>
            </a:r>
          </a:p>
          <a:p>
            <a:pPr lvl="1" indent="-449263">
              <a:tabLst/>
            </a:pPr>
            <a:r>
              <a:rPr lang="en-US" dirty="0"/>
              <a:t>This is because some current assets, such as inventory, cannot be converted into cash as quickly as other current assets, such as cash and accounts receivable.</a:t>
            </a:r>
          </a:p>
        </p:txBody>
      </p:sp>
      <p:pic>
        <p:nvPicPr>
          <p:cNvPr id="7" name="Picture Placeholder 6" descr="Current Ratio equals Current Assets divided by Current Liabilities">
            <a:extLst>
              <a:ext uri="{FF2B5EF4-FFF2-40B4-BE49-F238E27FC236}">
                <a16:creationId xmlns:a16="http://schemas.microsoft.com/office/drawing/2014/main" id="{649A247D-473D-4B08-BBD2-E9793A9709D1}"/>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371" t="-23385" r="-1371" b="-24721"/>
          <a:stretch/>
        </p:blipFill>
        <p:spPr>
          <a:xfrm>
            <a:off x="1371600" y="4191000"/>
            <a:ext cx="5715000" cy="1447798"/>
          </a:xfrm>
        </p:spPr>
      </p:pic>
    </p:spTree>
    <p:extLst>
      <p:ext uri="{BB962C8B-B14F-4D97-AF65-F5344CB8AC3E}">
        <p14:creationId xmlns:p14="http://schemas.microsoft.com/office/powerpoint/2010/main" val="2689829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Analysis for Decision Making: Quick Ratio (3 of 3)</a:t>
            </a:r>
          </a:p>
        </p:txBody>
      </p:sp>
      <p:sp>
        <p:nvSpPr>
          <p:cNvPr id="3" name="Content Placeholder 2"/>
          <p:cNvSpPr>
            <a:spLocks noGrp="1"/>
          </p:cNvSpPr>
          <p:nvPr>
            <p:ph idx="1"/>
          </p:nvPr>
        </p:nvSpPr>
        <p:spPr>
          <a:xfrm>
            <a:off x="228600" y="1295401"/>
            <a:ext cx="8763000" cy="1371600"/>
          </a:xfrm>
        </p:spPr>
        <p:txBody>
          <a:bodyPr>
            <a:normAutofit/>
          </a:bodyPr>
          <a:lstStyle/>
          <a:p>
            <a:r>
              <a:rPr lang="en-US" dirty="0"/>
              <a:t>The </a:t>
            </a:r>
            <a:r>
              <a:rPr lang="en-US" b="1" dirty="0"/>
              <a:t>quick ratio </a:t>
            </a:r>
            <a:r>
              <a:rPr lang="en-US" dirty="0"/>
              <a:t>overcomes this limitation by measuring the “instant” debt-paying ability of a company.</a:t>
            </a:r>
          </a:p>
          <a:p>
            <a:r>
              <a:rPr lang="en-US" dirty="0"/>
              <a:t>It is computed as follows:</a:t>
            </a:r>
          </a:p>
        </p:txBody>
      </p:sp>
      <p:sp>
        <p:nvSpPr>
          <p:cNvPr id="4" name="Content Placeholder 3"/>
          <p:cNvSpPr>
            <a:spLocks noGrp="1"/>
          </p:cNvSpPr>
          <p:nvPr>
            <p:ph sz="quarter" idx="10"/>
          </p:nvPr>
        </p:nvSpPr>
        <p:spPr>
          <a:xfrm>
            <a:off x="251714" y="3804932"/>
            <a:ext cx="8574786" cy="2366282"/>
          </a:xfrm>
        </p:spPr>
        <p:txBody>
          <a:bodyPr>
            <a:noAutofit/>
          </a:bodyPr>
          <a:lstStyle/>
          <a:p>
            <a:pPr lvl="1"/>
            <a:r>
              <a:rPr lang="en-US" b="1" dirty="0"/>
              <a:t>Quick assets </a:t>
            </a:r>
            <a:r>
              <a:rPr lang="en-US" dirty="0"/>
              <a:t>are cash and other current assets that can easily be converted to cash, such as temporary investments and accounts receivable.</a:t>
            </a:r>
          </a:p>
          <a:p>
            <a:pPr marL="465138" lvl="1" indent="-465138">
              <a:buFont typeface="Arial" panose="020B0604020202020204" pitchFamily="34" charset="0"/>
              <a:buChar char="•"/>
              <a:tabLst>
                <a:tab pos="465138" algn="l"/>
              </a:tabLst>
            </a:pPr>
            <a:r>
              <a:rPr lang="en-US" sz="2600" dirty="0"/>
              <a:t>The current and quick ratios are particularly useful in making comparisons across companies.</a:t>
            </a:r>
          </a:p>
        </p:txBody>
      </p:sp>
      <p:pic>
        <p:nvPicPr>
          <p:cNvPr id="9" name="Picture Placeholder 8" descr="Quick Ratio equals Quick Assets divided by Current Liabilities">
            <a:extLst>
              <a:ext uri="{FF2B5EF4-FFF2-40B4-BE49-F238E27FC236}">
                <a16:creationId xmlns:a16="http://schemas.microsoft.com/office/drawing/2014/main" id="{77047BB5-97F4-412D-B432-87C81131A453}"/>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2239" t="-6534" r="-21027" b="-6534"/>
          <a:stretch/>
        </p:blipFill>
        <p:spPr>
          <a:xfrm>
            <a:off x="838200" y="2667001"/>
            <a:ext cx="7467600" cy="1137931"/>
          </a:xfrm>
        </p:spPr>
      </p:pic>
    </p:spTree>
    <p:extLst>
      <p:ext uri="{BB962C8B-B14F-4D97-AF65-F5344CB8AC3E}">
        <p14:creationId xmlns:p14="http://schemas.microsoft.com/office/powerpoint/2010/main" val="15053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Note Transactions: Borrower and Creditor</a:t>
            </a:r>
          </a:p>
        </p:txBody>
      </p:sp>
      <p:pic>
        <p:nvPicPr>
          <p:cNvPr id="13" name="Picture 2" descr="An illustration shows how the same transactions are recorded by the debtor and creditor is shown. There are three columns in the illustration: the first column lists the transactions, the second column shows the journal entries for the borrower (Bowden Co.), and the third column shows the journal entries for the creditor (Coker Co.). &#10;For the first transaction, May 1 is the date indicated. The transaction is as follows: Bowden Co. purchased merchandise on account from Coker Co., $10,000, n/30. The merchandise cost Coker Co. $7,500. For Bowden Co. (the borrower), the journal entry is as follows: Inventory is debited—with 10,000 shown in the Debit column. Accounts Payable is credited—with 10,000 shown in the Credit column. For Coker Co. (the creditor), there are two journal entries. The first journal entry is as follows: Accounts Receivable is debited—with 10,000 shown in the Debit column. Sales is credited—with 10,000 shown in the Credit column. The second journal entry is as follows: Cost of Goods Sold is debited—with 7,500 shown in the Debit column. Inventory is credited—with 7,500 shown in the Credit column.&#10;For the second transaction, May 31 is the date indicated. The transaction is as follows: Bowden Co. issued a 60-day, 12% note for $10,000 to Coker Co. on account. For Bowden Co. (the borrower), the journal entry is as follows: Accounts Payable is debited—with 10,000 shown in the Debit column. Notes Payable is credited—with 10,000 shown in the Credit column. For Coker Co. (the creditor), the journal entry is as follows: Notes Receivable is debited—with 10,000 shown in the Debit column. Accounts Receivable is credited—with 10,000 shown in the Credit column.&#10;For the third transaction, July 30 is the date indicated. The transaction is as follows: Bowden Co. paid Coker Co. the amount due on the note of May 31. Interest: $10,000 times 12% times 60 divided by 360. For Bowden Co. (the borrower), the journal entry is as follows: Notes Payable is debited—with 10,000 shown in the Debit column. Interest Expense is debited—with 200 shown in the Debit column. Cash is credited—with 10,200 shown in the Credit column. For Coker Co. (the creditor), the journal entry is as follows: Cash is debited—with 10,200 shown in the Debit column. Interest Revenue is credited—with 200 shown in the Credit column. Notes Receivable is credited—with 10,000 shown in the Credit column."/>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tretch>
            <a:fillRect/>
          </a:stretch>
        </p:blipFill>
        <p:spPr bwMode="auto">
          <a:xfrm>
            <a:off x="306607" y="1886426"/>
            <a:ext cx="8467287" cy="356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3162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Short-Term Notes Payable (2 of 2)</a:t>
            </a:r>
          </a:p>
        </p:txBody>
      </p:sp>
      <p:sp>
        <p:nvSpPr>
          <p:cNvPr id="3" name="Content Placeholder 2"/>
          <p:cNvSpPr>
            <a:spLocks noGrp="1"/>
          </p:cNvSpPr>
          <p:nvPr>
            <p:ph idx="1"/>
          </p:nvPr>
        </p:nvSpPr>
        <p:spPr/>
        <p:txBody>
          <a:bodyPr/>
          <a:lstStyle/>
          <a:p>
            <a:pPr fontAlgn="auto">
              <a:defRPr/>
            </a:pPr>
            <a:r>
              <a:rPr lang="en-US" dirty="0"/>
              <a:t>In some cases, a </a:t>
            </a:r>
            <a:r>
              <a:rPr lang="en-US" i="1" dirty="0"/>
              <a:t>discounted note </a:t>
            </a:r>
            <a:r>
              <a:rPr lang="en-US" dirty="0"/>
              <a:t>may be issued rather than an interest-bearing note.</a:t>
            </a:r>
          </a:p>
          <a:p>
            <a:pPr fontAlgn="auto">
              <a:defRPr/>
            </a:pPr>
            <a:r>
              <a:rPr lang="en-US" dirty="0"/>
              <a:t>A discounted note has the following characteristics:</a:t>
            </a:r>
          </a:p>
          <a:p>
            <a:pPr lvl="1" fontAlgn="auto">
              <a:defRPr/>
            </a:pPr>
            <a:r>
              <a:rPr lang="en-US" dirty="0"/>
              <a:t>The interest rate on the note is called the </a:t>
            </a:r>
            <a:r>
              <a:rPr lang="en-US" i="1" dirty="0"/>
              <a:t>discount rate</a:t>
            </a:r>
            <a:r>
              <a:rPr lang="en-US" dirty="0"/>
              <a:t>.</a:t>
            </a:r>
          </a:p>
          <a:p>
            <a:pPr lvl="1" fontAlgn="auto">
              <a:defRPr/>
            </a:pPr>
            <a:r>
              <a:rPr lang="en-US" dirty="0"/>
              <a:t>The amount of interest on the note, called the </a:t>
            </a:r>
            <a:r>
              <a:rPr lang="en-US" i="1" dirty="0"/>
              <a:t>discount</a:t>
            </a:r>
            <a:r>
              <a:rPr lang="en-US" dirty="0"/>
              <a:t>, is computed by multiplying the discount rate times the face amount of the note.</a:t>
            </a:r>
          </a:p>
          <a:p>
            <a:pPr lvl="1" fontAlgn="auto">
              <a:defRPr/>
            </a:pPr>
            <a:r>
              <a:rPr lang="en-US" dirty="0"/>
              <a:t>The debtor (borrower) receives the face amount of the note less the discount, called the </a:t>
            </a:r>
            <a:r>
              <a:rPr lang="en-US" i="1" dirty="0"/>
              <a:t>proceeds</a:t>
            </a:r>
            <a:r>
              <a:rPr lang="en-US" dirty="0"/>
              <a:t>.</a:t>
            </a:r>
          </a:p>
          <a:p>
            <a:pPr lvl="1" fontAlgn="auto">
              <a:defRPr/>
            </a:pPr>
            <a:r>
              <a:rPr lang="en-US" dirty="0"/>
              <a:t>The debtor must repay the face amount of the note on the due date.</a:t>
            </a:r>
          </a:p>
        </p:txBody>
      </p:sp>
    </p:spTree>
    <p:extLst>
      <p:ext uri="{BB962C8B-B14F-4D97-AF65-F5344CB8AC3E}">
        <p14:creationId xmlns:p14="http://schemas.microsoft.com/office/powerpoint/2010/main" val="179547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Portion of Long-Term Debt</a:t>
            </a:r>
          </a:p>
        </p:txBody>
      </p:sp>
      <p:sp>
        <p:nvSpPr>
          <p:cNvPr id="3" name="Content Placeholder 2"/>
          <p:cNvSpPr>
            <a:spLocks noGrp="1"/>
          </p:cNvSpPr>
          <p:nvPr>
            <p:ph idx="1"/>
          </p:nvPr>
        </p:nvSpPr>
        <p:spPr/>
        <p:txBody>
          <a:bodyPr/>
          <a:lstStyle/>
          <a:p>
            <a:pPr fontAlgn="auto">
              <a:defRPr/>
            </a:pPr>
            <a:r>
              <a:rPr lang="en-US" dirty="0"/>
              <a:t>The current portions of long-term debt, such as the current portion of installment notes, are reported on the balance sheet as a current liability.</a:t>
            </a:r>
          </a:p>
          <a:p>
            <a:pPr lvl="1" fontAlgn="auto">
              <a:defRPr/>
            </a:pPr>
            <a:r>
              <a:rPr lang="en-US" dirty="0"/>
              <a:t>An </a:t>
            </a:r>
            <a:r>
              <a:rPr lang="en-US" b="1" dirty="0"/>
              <a:t>installment note</a:t>
            </a:r>
            <a:r>
              <a:rPr lang="en-US" dirty="0"/>
              <a:t> is a debt that requires the borrower to make equal periodic payments to the lender for the term of the note.</a:t>
            </a:r>
          </a:p>
          <a:p>
            <a:pPr lvl="1" fontAlgn="auto">
              <a:defRPr/>
            </a:pPr>
            <a:r>
              <a:rPr lang="en-US" dirty="0"/>
              <a:t>Installment notes are often used to purchase property, plant, and equipment.</a:t>
            </a:r>
          </a:p>
        </p:txBody>
      </p:sp>
    </p:spTree>
    <p:extLst>
      <p:ext uri="{BB962C8B-B14F-4D97-AF65-F5344CB8AC3E}">
        <p14:creationId xmlns:p14="http://schemas.microsoft.com/office/powerpoint/2010/main" val="84770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Liabilities</a:t>
            </a:r>
          </a:p>
        </p:txBody>
      </p:sp>
      <p:sp>
        <p:nvSpPr>
          <p:cNvPr id="3" name="Content Placeholder 2"/>
          <p:cNvSpPr>
            <a:spLocks noGrp="1"/>
          </p:cNvSpPr>
          <p:nvPr>
            <p:ph idx="1"/>
          </p:nvPr>
        </p:nvSpPr>
        <p:spPr/>
        <p:txBody>
          <a:bodyPr/>
          <a:lstStyle/>
          <a:p>
            <a:pPr fontAlgn="auto">
              <a:defRPr/>
            </a:pPr>
            <a:r>
              <a:rPr lang="en-US" dirty="0"/>
              <a:t>In accounting, </a:t>
            </a:r>
            <a:r>
              <a:rPr lang="en-US" b="1" dirty="0"/>
              <a:t>payroll</a:t>
            </a:r>
            <a:r>
              <a:rPr lang="en-US" dirty="0"/>
              <a:t> refers to the amount paid to employees for services they provided during the period.</a:t>
            </a:r>
          </a:p>
          <a:p>
            <a:pPr fontAlgn="auto">
              <a:defRPr/>
            </a:pPr>
            <a:r>
              <a:rPr lang="en-US" dirty="0"/>
              <a:t>A company’s payroll is important for the following reasons:</a:t>
            </a:r>
          </a:p>
          <a:p>
            <a:pPr lvl="1">
              <a:defRPr/>
            </a:pPr>
            <a:r>
              <a:rPr lang="en-US" dirty="0"/>
              <a:t>Payroll and related payroll taxes significantly affect the net income of most companies.</a:t>
            </a:r>
          </a:p>
          <a:p>
            <a:pPr lvl="1">
              <a:defRPr/>
            </a:pPr>
            <a:r>
              <a:rPr lang="en-US" dirty="0"/>
              <a:t>Payroll is subject to federal and state regulations.</a:t>
            </a:r>
          </a:p>
          <a:p>
            <a:pPr lvl="1">
              <a:defRPr/>
            </a:pPr>
            <a:r>
              <a:rPr lang="en-US" dirty="0"/>
              <a:t>Good employee morale requires payroll to be paid timely and accurately.</a:t>
            </a:r>
          </a:p>
        </p:txBody>
      </p:sp>
    </p:spTree>
    <p:extLst>
      <p:ext uri="{BB962C8B-B14F-4D97-AF65-F5344CB8AC3E}">
        <p14:creationId xmlns:p14="http://schemas.microsoft.com/office/powerpoint/2010/main" val="391917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Liability for Employee Earnings (1 of 2)</a:t>
            </a:r>
          </a:p>
        </p:txBody>
      </p:sp>
      <p:sp>
        <p:nvSpPr>
          <p:cNvPr id="3" name="Content Placeholder 2"/>
          <p:cNvSpPr>
            <a:spLocks noGrp="1"/>
          </p:cNvSpPr>
          <p:nvPr>
            <p:ph idx="1"/>
          </p:nvPr>
        </p:nvSpPr>
        <p:spPr/>
        <p:txBody>
          <a:bodyPr/>
          <a:lstStyle/>
          <a:p>
            <a:pPr fontAlgn="auto">
              <a:defRPr/>
            </a:pPr>
            <a:r>
              <a:rPr lang="en-US" i="1" dirty="0"/>
              <a:t>Salary</a:t>
            </a:r>
            <a:r>
              <a:rPr lang="en-US" dirty="0"/>
              <a:t> usually refers to payment for managerial and administrative services.</a:t>
            </a:r>
          </a:p>
          <a:p>
            <a:pPr lvl="1" fontAlgn="auto">
              <a:defRPr/>
            </a:pPr>
            <a:r>
              <a:rPr lang="en-US" dirty="0"/>
              <a:t>Salary is normally expressed in terms of a month or a year.</a:t>
            </a:r>
          </a:p>
          <a:p>
            <a:pPr fontAlgn="auto">
              <a:defRPr/>
            </a:pPr>
            <a:r>
              <a:rPr lang="en-US" i="1" dirty="0"/>
              <a:t>Wages</a:t>
            </a:r>
            <a:r>
              <a:rPr lang="en-US" dirty="0"/>
              <a:t> usually refers to payment for employee manual labor.</a:t>
            </a:r>
          </a:p>
          <a:p>
            <a:pPr lvl="1" fontAlgn="auto">
              <a:defRPr/>
            </a:pPr>
            <a:r>
              <a:rPr lang="en-US" dirty="0"/>
              <a:t>The rate of wages is normally stated on an hourly or weekly basis.</a:t>
            </a:r>
          </a:p>
          <a:p>
            <a:pPr fontAlgn="auto">
              <a:defRPr/>
            </a:pPr>
            <a:r>
              <a:rPr lang="en-US" dirty="0"/>
              <a:t>The salary or wage of an employee may be increased by bonuses, commissions, profit sharing, or cost-of-living adjustments.</a:t>
            </a:r>
          </a:p>
        </p:txBody>
      </p:sp>
    </p:spTree>
    <p:extLst>
      <p:ext uri="{BB962C8B-B14F-4D97-AF65-F5344CB8AC3E}">
        <p14:creationId xmlns:p14="http://schemas.microsoft.com/office/powerpoint/2010/main" val="3622556514"/>
      </p:ext>
    </p:extLst>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3859</TotalTime>
  <Words>2759</Words>
  <Application>Microsoft Office PowerPoint</Application>
  <PresentationFormat>On-screen Show (4:3)</PresentationFormat>
  <Paragraphs>215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Calibri</vt:lpstr>
      <vt:lpstr>Courier New</vt:lpstr>
      <vt:lpstr>Verdana</vt:lpstr>
      <vt:lpstr>Wingdings</vt:lpstr>
      <vt:lpstr>Sample</vt:lpstr>
      <vt:lpstr>Corporate Financial Accounting</vt:lpstr>
      <vt:lpstr>Current Liabilities</vt:lpstr>
      <vt:lpstr>Accounts Payable and Accruals</vt:lpstr>
      <vt:lpstr>Short-Term Notes Payable (1 of 2)</vt:lpstr>
      <vt:lpstr>Note Transactions: Borrower and Creditor</vt:lpstr>
      <vt:lpstr>Short-Term Notes Payable (2 of 2)</vt:lpstr>
      <vt:lpstr>Current Portion of Long-Term Debt</vt:lpstr>
      <vt:lpstr>Payroll Liabilities</vt:lpstr>
      <vt:lpstr>Liability for Employee Earnings (1 of 2)</vt:lpstr>
      <vt:lpstr>Liability for Employee Earnings (2 of 2)</vt:lpstr>
      <vt:lpstr>Deductions from Employee Earnings</vt:lpstr>
      <vt:lpstr>Income Taxes (1 of 3)</vt:lpstr>
      <vt:lpstr>Income Taxes (2 of 3)</vt:lpstr>
      <vt:lpstr>Income Taxes (3 of 3)</vt:lpstr>
      <vt:lpstr>FICA Tax (1 of 2)</vt:lpstr>
      <vt:lpstr>FICA Tax (2 of 2)</vt:lpstr>
      <vt:lpstr>Other Deductions</vt:lpstr>
      <vt:lpstr>Computing Employee Net Pay</vt:lpstr>
      <vt:lpstr>Employer’s Payroll Taxes</vt:lpstr>
      <vt:lpstr>Recording Payroll</vt:lpstr>
      <vt:lpstr>Paying Payroll</vt:lpstr>
      <vt:lpstr>Internal Controls for Payroll</vt:lpstr>
      <vt:lpstr>Employees’ Fringe Benefits</vt:lpstr>
      <vt:lpstr>Vacation Pay (1 of 2)</vt:lpstr>
      <vt:lpstr>Vacation Pay (2 of 2)</vt:lpstr>
      <vt:lpstr>Pensions</vt:lpstr>
      <vt:lpstr>Defined Contribution Plans (1 of 2)</vt:lpstr>
      <vt:lpstr>Defined Contribution Plans (2 of 2)</vt:lpstr>
      <vt:lpstr>Defined Benefit Plans (1 of 2)</vt:lpstr>
      <vt:lpstr>Defined Benefit Plans (2 of 2)</vt:lpstr>
      <vt:lpstr>Postretirement Benefits Other Than Pensions (1 of 2)</vt:lpstr>
      <vt:lpstr>Postretirement Benefits Other Than Pensions (2 of 2)</vt:lpstr>
      <vt:lpstr>Installment Notes (1 of 2)</vt:lpstr>
      <vt:lpstr>Installment Notes (2 of 2)</vt:lpstr>
      <vt:lpstr>Issuance</vt:lpstr>
      <vt:lpstr>Periodic Payments</vt:lpstr>
      <vt:lpstr>Contingent Liabilities</vt:lpstr>
      <vt:lpstr>Probable and Estimable</vt:lpstr>
      <vt:lpstr>Probable and Not Estimable</vt:lpstr>
      <vt:lpstr>Reasonably Possible</vt:lpstr>
      <vt:lpstr>Remote</vt:lpstr>
      <vt:lpstr>Accounting Treatment of Contingent Liabilities</vt:lpstr>
      <vt:lpstr>Reporting Liabilities</vt:lpstr>
      <vt:lpstr>Analysis for Decision Making: Quick Ratio (1 of 3)</vt:lpstr>
      <vt:lpstr>Analysis for Decision Making: Quick Ratio (2 of 3)</vt:lpstr>
      <vt:lpstr>Analysis for Decision Making: Quick Ratio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Liabilities: Current, Installment Notes, and Contingencies</dc:title>
  <dc:creator>Warren</dc:creator>
  <cp:lastModifiedBy>Bailey, Timothy</cp:lastModifiedBy>
  <cp:revision>429</cp:revision>
  <dcterms:created xsi:type="dcterms:W3CDTF">2008-12-13T17:52:47Z</dcterms:created>
  <dcterms:modified xsi:type="dcterms:W3CDTF">2018-11-30T20:23:28Z</dcterms:modified>
</cp:coreProperties>
</file>