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Roboto"/>
      <p:regular r:id="rId42"/>
      <p:bold r:id="rId43"/>
      <p:italic r:id="rId44"/>
      <p:boldItalic r:id="rId45"/>
    </p:embeddedFont>
    <p:embeddedFont>
      <p:font typeface="Arial Black"/>
      <p:regular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Roboto-regular.fntdata"/><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Roboto-italic.fntdata"/><Relationship Id="rId21" Type="http://schemas.openxmlformats.org/officeDocument/2006/relationships/slide" Target="slides/slide15.xml"/><Relationship Id="rId43" Type="http://schemas.openxmlformats.org/officeDocument/2006/relationships/font" Target="fonts/Roboto-bold.fntdata"/><Relationship Id="rId24" Type="http://schemas.openxmlformats.org/officeDocument/2006/relationships/slide" Target="slides/slide18.xml"/><Relationship Id="rId46" Type="http://schemas.openxmlformats.org/officeDocument/2006/relationships/font" Target="fonts/ArialBlack-regular.fntdata"/><Relationship Id="rId23" Type="http://schemas.openxmlformats.org/officeDocument/2006/relationships/slide" Target="slides/slide17.xml"/><Relationship Id="rId45" Type="http://schemas.openxmlformats.org/officeDocument/2006/relationships/font" Target="fonts/Roboto-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9661209b3_2_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g79661209b3_2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79661209b3_2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79661209b3_2_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RECALL EXERCISE:</a:t>
            </a:r>
            <a:endParaRPr/>
          </a:p>
          <a:p>
            <a:pPr indent="0" lvl="0" marL="0" rtl="0" algn="l">
              <a:lnSpc>
                <a:spcPct val="100000"/>
              </a:lnSpc>
              <a:spcBef>
                <a:spcPts val="0"/>
              </a:spcBef>
              <a:spcAft>
                <a:spcPts val="0"/>
              </a:spcAft>
              <a:buSzPts val="1400"/>
              <a:buNone/>
            </a:pPr>
            <a:r>
              <a:rPr lang="en"/>
              <a:t>Read each string of numbers out loud and have student write down what they can remember after each string to determine longest string of numbers they can remember.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9754, 68259, 913825, 5316842, 86951372, 719384273</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6419, 67148, 648327, 5963827, 51739826, 163875942</a:t>
            </a:r>
            <a:endParaRPr/>
          </a:p>
        </p:txBody>
      </p:sp>
      <p:sp>
        <p:nvSpPr>
          <p:cNvPr id="151" name="Google Shape;151;g79661209b3_2_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79661209b3_2_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79661209b3_2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79661209b3_2_1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 sz="1200">
                <a:solidFill>
                  <a:srgbClr val="202124"/>
                </a:solidFill>
                <a:highlight>
                  <a:srgbClr val="FFFFFF"/>
                </a:highlight>
                <a:latin typeface="Roboto"/>
                <a:ea typeface="Roboto"/>
                <a:cs typeface="Roboto"/>
                <a:sym typeface="Roboto"/>
              </a:rPr>
              <a:t>Hyperthymesia</a:t>
            </a:r>
            <a:r>
              <a:rPr lang="en" sz="1200">
                <a:solidFill>
                  <a:srgbClr val="202124"/>
                </a:solidFill>
                <a:highlight>
                  <a:srgbClr val="FFFFFF"/>
                </a:highlight>
                <a:latin typeface="Roboto"/>
                <a:ea typeface="Roboto"/>
                <a:cs typeface="Roboto"/>
                <a:sym typeface="Roboto"/>
              </a:rPr>
              <a:t> is an ability that allows people to remember nearly every event of their life with great precision. </a:t>
            </a:r>
            <a:r>
              <a:rPr b="1" lang="en" sz="1200">
                <a:solidFill>
                  <a:srgbClr val="202124"/>
                </a:solidFill>
                <a:highlight>
                  <a:srgbClr val="FFFFFF"/>
                </a:highlight>
                <a:latin typeface="Roboto"/>
                <a:ea typeface="Roboto"/>
                <a:cs typeface="Roboto"/>
                <a:sym typeface="Roboto"/>
              </a:rPr>
              <a:t>Hyperthymesia</a:t>
            </a:r>
            <a:r>
              <a:rPr lang="en" sz="1200">
                <a:solidFill>
                  <a:srgbClr val="202124"/>
                </a:solidFill>
                <a:highlight>
                  <a:srgbClr val="FFFFFF"/>
                </a:highlight>
                <a:latin typeface="Roboto"/>
                <a:ea typeface="Roboto"/>
                <a:cs typeface="Roboto"/>
                <a:sym typeface="Roboto"/>
              </a:rPr>
              <a:t> is </a:t>
            </a:r>
            <a:r>
              <a:rPr b="1" lang="en" sz="1200">
                <a:solidFill>
                  <a:srgbClr val="202124"/>
                </a:solidFill>
                <a:highlight>
                  <a:srgbClr val="FFFFFF"/>
                </a:highlight>
                <a:latin typeface="Roboto"/>
                <a:ea typeface="Roboto"/>
                <a:cs typeface="Roboto"/>
                <a:sym typeface="Roboto"/>
              </a:rPr>
              <a:t>rare</a:t>
            </a:r>
            <a:r>
              <a:rPr lang="en" sz="1200">
                <a:solidFill>
                  <a:srgbClr val="202124"/>
                </a:solidFill>
                <a:highlight>
                  <a:srgbClr val="FFFFFF"/>
                </a:highlight>
                <a:latin typeface="Roboto"/>
                <a:ea typeface="Roboto"/>
                <a:cs typeface="Roboto"/>
                <a:sym typeface="Roboto"/>
              </a:rPr>
              <a:t>, with research identifying only a small number of people with the ability. Studies on </a:t>
            </a:r>
            <a:r>
              <a:rPr b="1" lang="en" sz="1200">
                <a:solidFill>
                  <a:srgbClr val="202124"/>
                </a:solidFill>
                <a:highlight>
                  <a:srgbClr val="FFFFFF"/>
                </a:highlight>
                <a:latin typeface="Roboto"/>
                <a:ea typeface="Roboto"/>
                <a:cs typeface="Roboto"/>
                <a:sym typeface="Roboto"/>
              </a:rPr>
              <a:t>hyperthymesia</a:t>
            </a:r>
            <a:r>
              <a:rPr lang="en" sz="1200">
                <a:solidFill>
                  <a:srgbClr val="202124"/>
                </a:solidFill>
                <a:highlight>
                  <a:srgbClr val="FFFFFF"/>
                </a:highlight>
                <a:latin typeface="Roboto"/>
                <a:ea typeface="Roboto"/>
                <a:cs typeface="Roboto"/>
                <a:sym typeface="Roboto"/>
              </a:rPr>
              <a:t> are ongoing, as scientists attempt to understand how the brain processes memories.</a:t>
            </a:r>
            <a:endParaRPr/>
          </a:p>
        </p:txBody>
      </p:sp>
      <p:sp>
        <p:nvSpPr>
          <p:cNvPr id="165" name="Google Shape;165;g79661209b3_2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79661209b3_2_1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79661209b3_2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79661209b3_2_1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79661209b3_2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79661209b3_2_1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79661209b3_2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79661209b3_2_1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79661209b3_2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79661209b3_2_1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79661209b3_2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79661209b3_2_1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79661209b3_2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79661209b3_2_1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79661209b3_2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79661209b3_2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g79661209b3_2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79661209b3_2_1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But now the year 2020 will be a flashbulb memory! The pandemic, politics in the United States...</a:t>
            </a:r>
            <a:endParaRPr/>
          </a:p>
        </p:txBody>
      </p:sp>
      <p:sp>
        <p:nvSpPr>
          <p:cNvPr id="216" name="Google Shape;216;g79661209b3_2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79661209b3_2_1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79661209b3_2_1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79661209b3_2_1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79661209b3_2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79661209b3_2_1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79661209b3_2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79661209b3_2_1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g79661209b3_2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79661209b3_2_1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79661209b3_2_1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79661209b3_2_1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79661209b3_2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79661209b3_2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79661209b3_2_1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The correct answer is C.</a:t>
            </a:r>
            <a:endParaRPr/>
          </a:p>
        </p:txBody>
      </p:sp>
      <p:sp>
        <p:nvSpPr>
          <p:cNvPr id="263" name="Google Shape;263;g79661209b3_2_18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79661209b3_2_1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g79661209b3_2_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79661209b3_2_1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79661209b3_2_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79661209b3_2_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g79661209b3_2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79661209b3_2_2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g79661209b3_2_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79661209b3_2_2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g79661209b3_2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79661209b3_2_2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79661209b3_2_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79661209b3_2_2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79661209b3_2_2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79661209b3_2_2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79661209b3_2_2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79661209b3_2_2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79661209b3_2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79661209b3_2_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79661209b3_2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9661209b3_2_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 sz="1200">
                <a:solidFill>
                  <a:srgbClr val="202124"/>
                </a:solidFill>
                <a:highlight>
                  <a:srgbClr val="FFFFFF"/>
                </a:highlight>
                <a:latin typeface="Roboto"/>
                <a:ea typeface="Roboto"/>
                <a:cs typeface="Roboto"/>
                <a:sym typeface="Roboto"/>
              </a:rPr>
              <a:t>Acoustic encoding</a:t>
            </a:r>
            <a:r>
              <a:rPr lang="en" sz="1200">
                <a:solidFill>
                  <a:srgbClr val="202124"/>
                </a:solidFill>
                <a:highlight>
                  <a:srgbClr val="FFFFFF"/>
                </a:highlight>
                <a:latin typeface="Roboto"/>
                <a:ea typeface="Roboto"/>
                <a:cs typeface="Roboto"/>
                <a:sym typeface="Roboto"/>
              </a:rPr>
              <a:t> is the use of auditory stimuli or hearing to implant memories. This is aided by what is known as the phonological loop. The phonological loop is a process by which sounds are sub-vocally rehearsed (or “said in your mind over and over”) in order to be remembered.</a:t>
            </a:r>
            <a:endParaRPr sz="1200">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sz="1200">
              <a:solidFill>
                <a:srgbClr val="202124"/>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b="1" lang="en" sz="1200">
                <a:solidFill>
                  <a:srgbClr val="202124"/>
                </a:solidFill>
                <a:highlight>
                  <a:srgbClr val="FFFFFF"/>
                </a:highlight>
                <a:latin typeface="Roboto"/>
                <a:ea typeface="Roboto"/>
                <a:cs typeface="Roboto"/>
                <a:sym typeface="Roboto"/>
              </a:rPr>
              <a:t>Acoustic encoding</a:t>
            </a:r>
            <a:r>
              <a:rPr lang="en" sz="1200">
                <a:solidFill>
                  <a:srgbClr val="202124"/>
                </a:solidFill>
                <a:highlight>
                  <a:srgbClr val="FFFFFF"/>
                </a:highlight>
                <a:latin typeface="Roboto"/>
                <a:ea typeface="Roboto"/>
                <a:cs typeface="Roboto"/>
                <a:sym typeface="Roboto"/>
              </a:rPr>
              <a:t> as it's known, is a way of storing and retrieving information that is central to short-term memory. ... Some </a:t>
            </a:r>
            <a:r>
              <a:rPr b="1" lang="en" sz="1200">
                <a:solidFill>
                  <a:srgbClr val="202124"/>
                </a:solidFill>
                <a:highlight>
                  <a:srgbClr val="FFFFFF"/>
                </a:highlight>
                <a:latin typeface="Roboto"/>
                <a:ea typeface="Roboto"/>
                <a:cs typeface="Roboto"/>
                <a:sym typeface="Roboto"/>
              </a:rPr>
              <a:t>examples of acoustic encoding</a:t>
            </a:r>
            <a:r>
              <a:rPr lang="en" sz="1200">
                <a:solidFill>
                  <a:srgbClr val="202124"/>
                </a:solidFill>
                <a:highlight>
                  <a:srgbClr val="FFFFFF"/>
                </a:highlight>
                <a:latin typeface="Roboto"/>
                <a:ea typeface="Roboto"/>
                <a:cs typeface="Roboto"/>
                <a:sym typeface="Roboto"/>
              </a:rPr>
              <a:t> in the commercial realm include: “Pork on your fork”</a:t>
            </a:r>
            <a:endParaRPr sz="1200">
              <a:solidFill>
                <a:srgbClr val="202124"/>
              </a:solidFill>
              <a:highlight>
                <a:srgbClr val="FFFFFF"/>
              </a:highlight>
              <a:latin typeface="Roboto"/>
              <a:ea typeface="Roboto"/>
              <a:cs typeface="Roboto"/>
              <a:sym typeface="Roboto"/>
            </a:endParaRPr>
          </a:p>
        </p:txBody>
      </p:sp>
      <p:sp>
        <p:nvSpPr>
          <p:cNvPr id="115" name="Google Shape;115;g79661209b3_2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79661209b3_2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g79661209b3_2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79661209b3_2_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1400"/>
              <a:t>This multi-store model of memory was proposed by Richard Atkinson and Richard Shiffrin in 1968. It is a structural model that suggests there are three distinct storage systems; Sensory Store, Short-Term Memory (STM), Long-Term Memory (LTM). Information moves through these systems under the control of various cognitive processes such as attention and rehearsal.</a:t>
            </a:r>
            <a:endParaRPr sz="1400"/>
          </a:p>
          <a:p>
            <a:pPr indent="0" lvl="0" marL="0" rtl="0" algn="l">
              <a:lnSpc>
                <a:spcPct val="100000"/>
              </a:lnSpc>
              <a:spcBef>
                <a:spcPts val="0"/>
              </a:spcBef>
              <a:spcAft>
                <a:spcPts val="0"/>
              </a:spcAft>
              <a:buSzPts val="1400"/>
              <a:buNone/>
            </a:pPr>
            <a:r>
              <a:t/>
            </a:r>
            <a:endParaRPr sz="1400"/>
          </a:p>
          <a:p>
            <a:pPr indent="0" lvl="0" marL="0" rtl="0" algn="l">
              <a:lnSpc>
                <a:spcPct val="115000"/>
              </a:lnSpc>
              <a:spcBef>
                <a:spcPts val="1400"/>
              </a:spcBef>
              <a:spcAft>
                <a:spcPts val="0"/>
              </a:spcAft>
              <a:buClr>
                <a:schemeClr val="dk1"/>
              </a:buClr>
              <a:buSzPts val="1100"/>
              <a:buFont typeface="Arial"/>
              <a:buNone/>
            </a:pPr>
            <a:r>
              <a:rPr lang="en" sz="1400">
                <a:highlight>
                  <a:srgbClr val="FFFFFF"/>
                </a:highlight>
              </a:rPr>
              <a:t>Sensory memory is a large capacity storage system that holds information from the body's senses. Ichonic memory (visual sensory memory) and echoic memory (auditory sensor memory) are the main sensory memory types that are studied by psychologists. Information held in sensory memory decays very quickly unless it is passed on through to short term memory.</a:t>
            </a:r>
            <a:endParaRPr sz="1400">
              <a:highlight>
                <a:srgbClr val="FFFFFF"/>
              </a:highlight>
            </a:endParaRPr>
          </a:p>
          <a:p>
            <a:pPr indent="0" lvl="0" marL="0" rtl="0" algn="l">
              <a:lnSpc>
                <a:spcPct val="115000"/>
              </a:lnSpc>
              <a:spcBef>
                <a:spcPts val="1400"/>
              </a:spcBef>
              <a:spcAft>
                <a:spcPts val="0"/>
              </a:spcAft>
              <a:buClr>
                <a:schemeClr val="dk1"/>
              </a:buClr>
              <a:buSzPts val="1100"/>
              <a:buFont typeface="Arial"/>
              <a:buNone/>
            </a:pPr>
            <a:r>
              <a:rPr lang="en" sz="1400">
                <a:highlight>
                  <a:srgbClr val="FFFFFF"/>
                </a:highlight>
              </a:rPr>
              <a:t>Short-term memory contains only a small amount of information that is actively being used. About seven (plus or minus 2) items or chunks of information can be held in this storage system. Attkinson and Shiffrin theorised that verbal information is encoded acoustically in STM. Information in STM is only held for about half a minute unless they are rehearsed.</a:t>
            </a:r>
            <a:endParaRPr sz="1400">
              <a:highlight>
                <a:srgbClr val="FFFFFF"/>
              </a:highlight>
            </a:endParaRPr>
          </a:p>
          <a:p>
            <a:pPr indent="0" lvl="0" marL="0" rtl="0" algn="l">
              <a:lnSpc>
                <a:spcPct val="115000"/>
              </a:lnSpc>
              <a:spcBef>
                <a:spcPts val="1400"/>
              </a:spcBef>
              <a:spcAft>
                <a:spcPts val="0"/>
              </a:spcAft>
              <a:buClr>
                <a:schemeClr val="dk1"/>
              </a:buClr>
              <a:buSzPts val="1100"/>
              <a:buFont typeface="Arial"/>
              <a:buNone/>
            </a:pPr>
            <a:r>
              <a:rPr lang="en" sz="1400">
                <a:highlight>
                  <a:srgbClr val="FFFFFF"/>
                </a:highlight>
              </a:rPr>
              <a:t>Rehearsed information from STM passes through to the Long-Term Memory storage system. LTM has a very large capacity (indefinite) and the information stored there is relatively permanent. Attkinson and Shiffrin proposed that information in LTM is encoded in terms of its meaning (semantics).</a:t>
            </a:r>
            <a:endParaRPr sz="1400">
              <a:highlight>
                <a:srgbClr val="FFFFFF"/>
              </a:highlight>
            </a:endParaRPr>
          </a:p>
          <a:p>
            <a:pPr indent="0" lvl="0" marL="0" rtl="0" algn="l">
              <a:lnSpc>
                <a:spcPct val="100000"/>
              </a:lnSpc>
              <a:spcBef>
                <a:spcPts val="1400"/>
              </a:spcBef>
              <a:spcAft>
                <a:spcPts val="0"/>
              </a:spcAft>
              <a:buSzPts val="1400"/>
              <a:buNone/>
            </a:pPr>
            <a:r>
              <a:t/>
            </a:r>
            <a:endParaRPr sz="1400"/>
          </a:p>
        </p:txBody>
      </p:sp>
      <p:sp>
        <p:nvSpPr>
          <p:cNvPr id="130" name="Google Shape;130;g79661209b3_2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79661209b3_2_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79661209b3_2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9661209b3_2_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79661209b3_2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56" name="Shape 56"/>
        <p:cNvGrpSpPr/>
        <p:nvPr/>
      </p:nvGrpSpPr>
      <p:grpSpPr>
        <a:xfrm>
          <a:off x="0" y="0"/>
          <a:ext cx="0" cy="0"/>
          <a:chOff x="0" y="0"/>
          <a:chExt cx="0" cy="0"/>
        </a:xfrm>
      </p:grpSpPr>
      <p:sp>
        <p:nvSpPr>
          <p:cNvPr id="57" name="Google Shape;57;p14"/>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4"/>
          <p:cNvSpPr txBox="1"/>
          <p:nvPr>
            <p:ph idx="11" type="ftr"/>
          </p:nvPr>
        </p:nvSpPr>
        <p:spPr>
          <a:xfrm>
            <a:off x="457200" y="4869656"/>
            <a:ext cx="3429000" cy="21288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nvSpPr>
        <p:spPr>
          <a:xfrm>
            <a:off x="0" y="592258"/>
            <a:ext cx="9144000" cy="5318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CB255"/>
              </a:buClr>
              <a:buSzPts val="3500"/>
              <a:buFont typeface="Arial Black"/>
              <a:buNone/>
            </a:pPr>
            <a:r>
              <a:rPr b="0" i="0" lang="en" sz="3500" u="none" cap="none" strike="noStrike">
                <a:solidFill>
                  <a:srgbClr val="6CB255"/>
                </a:solidFill>
                <a:latin typeface="Arial Black"/>
                <a:ea typeface="Arial Black"/>
                <a:cs typeface="Arial Black"/>
                <a:sym typeface="Arial Black"/>
              </a:rPr>
              <a:t>COLLEGE PHYSICS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lnSpc>
                <a:spcPct val="100000"/>
              </a:lnSpc>
              <a:spcBef>
                <a:spcPts val="0"/>
              </a:spcBef>
              <a:spcAft>
                <a:spcPts val="0"/>
              </a:spcAft>
              <a:buClr>
                <a:srgbClr val="212F62"/>
              </a:buClr>
              <a:buSzPts val="2000"/>
              <a:buFont typeface="Arial"/>
              <a:buNone/>
            </a:pPr>
            <a:r>
              <a:rPr b="1" i="0" lang="en" sz="2000" u="none" cap="none" strike="noStrike">
                <a:solidFill>
                  <a:srgbClr val="212F62"/>
                </a:solidFill>
                <a:latin typeface="Arial"/>
                <a:ea typeface="Arial"/>
                <a:cs typeface="Arial"/>
                <a:sym typeface="Arial"/>
              </a:rPr>
              <a:t>Chapter # Chapter Title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0" i="0" lang="en" sz="1600" u="none" cap="none" strike="noStrike">
                <a:solidFill>
                  <a:schemeClr val="dk1"/>
                </a:solidFill>
                <a:latin typeface="Arial"/>
                <a:ea typeface="Arial"/>
                <a:cs typeface="Arial"/>
                <a:sym typeface="Arial"/>
              </a:rPr>
              <a:t>PowerPoint Image Slideshow</a:t>
            </a:r>
            <a:endParaRPr b="0" i="0" sz="1600" u="none" cap="none" strike="noStrike">
              <a:solidFill>
                <a:schemeClr val="dk1"/>
              </a:solidFill>
              <a:latin typeface="Arial"/>
              <a:ea typeface="Arial"/>
              <a:cs typeface="Arial"/>
              <a:sym typeface="Arial"/>
            </a:endParaRPr>
          </a:p>
        </p:txBody>
      </p:sp>
      <p:pic>
        <p:nvPicPr>
          <p:cNvPr descr="medium_covers_Page_2.png" id="60" name="Google Shape;60;p14"/>
          <p:cNvPicPr preferRelativeResize="0"/>
          <p:nvPr/>
        </p:nvPicPr>
        <p:blipFill rotWithShape="1">
          <a:blip r:embed="rId2">
            <a:alphaModFix/>
          </a:blip>
          <a:srcRect b="0" l="0" r="0" t="0"/>
          <a:stretch/>
        </p:blipFill>
        <p:spPr>
          <a:xfrm>
            <a:off x="3562758" y="1888068"/>
            <a:ext cx="1508011" cy="1952877"/>
          </a:xfrm>
          <a:prstGeom prst="rect">
            <a:avLst/>
          </a:prstGeom>
          <a:noFill/>
          <a:ln>
            <a:noFill/>
          </a:ln>
          <a:effectLst>
            <a:reflection blurRad="0" dir="0" dist="0" endA="300" endPos="35000" fadeDir="5400000" kx="0" rotWithShape="0" algn="bl" stA="52000" stPos="0" sy="-100000" ky="0"/>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61" name="Shape 61"/>
        <p:cNvGrpSpPr/>
        <p:nvPr/>
      </p:nvGrpSpPr>
      <p:grpSpPr>
        <a:xfrm>
          <a:off x="0" y="0"/>
          <a:ext cx="0" cy="0"/>
          <a:chOff x="0" y="0"/>
          <a:chExt cx="0" cy="0"/>
        </a:xfrm>
      </p:grpSpPr>
      <p:sp>
        <p:nvSpPr>
          <p:cNvPr id="62" name="Google Shape;62;p15"/>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txBox="1"/>
          <p:nvPr>
            <p:ph idx="11" type="ftr"/>
          </p:nvPr>
        </p:nvSpPr>
        <p:spPr>
          <a:xfrm>
            <a:off x="457200" y="4869656"/>
            <a:ext cx="3429000" cy="21288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2" type="sldNum"/>
          </p:nvPr>
        </p:nvSpPr>
        <p:spPr>
          <a:xfrm rot="-5400000">
            <a:off x="8209279" y="467281"/>
            <a:ext cx="98679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5" name="Google Shape;65;p15"/>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6CB25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5"/>
          <p:cNvSpPr/>
          <p:nvPr>
            <p:ph idx="2" type="pic"/>
          </p:nvPr>
        </p:nvSpPr>
        <p:spPr>
          <a:xfrm>
            <a:off x="457199" y="841790"/>
            <a:ext cx="8062913" cy="262505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lnSpc>
                <a:spcPct val="100000"/>
              </a:lnSpc>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lnSpc>
                <a:spcPct val="100000"/>
              </a:lnSpc>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lnSpc>
                <a:spcPct val="100000"/>
              </a:lnSpc>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67" name="Google Shape;67;p15"/>
          <p:cNvSpPr txBox="1"/>
          <p:nvPr>
            <p:ph idx="1" type="body"/>
          </p:nvPr>
        </p:nvSpPr>
        <p:spPr>
          <a:xfrm>
            <a:off x="457200" y="3632987"/>
            <a:ext cx="8062912" cy="8747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rgbClr val="6CB255"/>
              </a:buClr>
              <a:buSzPts val="2000"/>
              <a:buNone/>
              <a:defRPr>
                <a:solidFill>
                  <a:srgbClr val="000000"/>
                </a:solidFill>
              </a:defRPr>
            </a:lvl1pPr>
            <a:lvl2pPr indent="-355600" lvl="1" marL="914400" algn="l">
              <a:lnSpc>
                <a:spcPct val="100000"/>
              </a:lnSpc>
              <a:spcBef>
                <a:spcPts val="600"/>
              </a:spcBef>
              <a:spcAft>
                <a:spcPts val="0"/>
              </a:spcAft>
              <a:buClr>
                <a:srgbClr val="6CB255"/>
              </a:buClr>
              <a:buSzPts val="2000"/>
              <a:buFont typeface="Arial Black"/>
              <a:buAutoNum type="alphaLcParenR"/>
              <a:defRPr>
                <a:solidFill>
                  <a:schemeClr val="dk1"/>
                </a:solidFill>
              </a:defRPr>
            </a:lvl2pPr>
            <a:lvl3pPr indent="-342900" lvl="2" marL="1371600" algn="l">
              <a:lnSpc>
                <a:spcPct val="100000"/>
              </a:lnSpc>
              <a:spcBef>
                <a:spcPts val="360"/>
              </a:spcBef>
              <a:spcAft>
                <a:spcPts val="0"/>
              </a:spcAft>
              <a:buClr>
                <a:srgbClr val="6CB255"/>
              </a:buClr>
              <a:buSzPts val="1800"/>
              <a:buFont typeface="Arial Black"/>
              <a:buAutoNum type="alphaLcParenR"/>
              <a:defRPr>
                <a:solidFill>
                  <a:schemeClr val="dk1"/>
                </a:solidFill>
              </a:defRPr>
            </a:lvl3pPr>
            <a:lvl4pPr indent="-342900" lvl="3" marL="1828800" algn="l">
              <a:lnSpc>
                <a:spcPct val="100000"/>
              </a:lnSpc>
              <a:spcBef>
                <a:spcPts val="360"/>
              </a:spcBef>
              <a:spcAft>
                <a:spcPts val="0"/>
              </a:spcAft>
              <a:buClr>
                <a:srgbClr val="6CB255"/>
              </a:buClr>
              <a:buSzPts val="1800"/>
              <a:buFont typeface="Arial Black"/>
              <a:buAutoNum type="alphaLcParenR"/>
              <a:defRPr>
                <a:solidFill>
                  <a:schemeClr val="dk1"/>
                </a:solidFill>
              </a:defRPr>
            </a:lvl4pPr>
            <a:lvl5pPr indent="-342900" lvl="4" marL="2286000" algn="l">
              <a:lnSpc>
                <a:spcPct val="100000"/>
              </a:lnSpc>
              <a:spcBef>
                <a:spcPts val="360"/>
              </a:spcBef>
              <a:spcAft>
                <a:spcPts val="0"/>
              </a:spcAft>
              <a:buClr>
                <a:srgbClr val="6CB255"/>
              </a:buClr>
              <a:buSzPts val="1800"/>
              <a:buFont typeface="Arial Black"/>
              <a:buAutoNum type="alphaLcParenR"/>
              <a:defRPr>
                <a:solidFill>
                  <a:schemeClr val="dk1"/>
                </a:solidFill>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68" name="Shape 68"/>
        <p:cNvGrpSpPr/>
        <p:nvPr/>
      </p:nvGrpSpPr>
      <p:grpSpPr>
        <a:xfrm>
          <a:off x="0" y="0"/>
          <a:ext cx="0" cy="0"/>
          <a:chOff x="0" y="0"/>
          <a:chExt cx="0" cy="0"/>
        </a:xfrm>
      </p:grpSpPr>
      <p:sp>
        <p:nvSpPr>
          <p:cNvPr id="69" name="Google Shape;69;p16"/>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6CB25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6"/>
          <p:cNvSpPr txBox="1"/>
          <p:nvPr>
            <p:ph idx="11" type="ftr"/>
          </p:nvPr>
        </p:nvSpPr>
        <p:spPr>
          <a:xfrm>
            <a:off x="457200" y="4869656"/>
            <a:ext cx="3429000" cy="21288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6"/>
          <p:cNvSpPr txBox="1"/>
          <p:nvPr>
            <p:ph idx="12" type="sldNum"/>
          </p:nvPr>
        </p:nvSpPr>
        <p:spPr>
          <a:xfrm rot="-5400000">
            <a:off x="8209279" y="467281"/>
            <a:ext cx="98679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6"/>
          <p:cNvSpPr/>
          <p:nvPr>
            <p:ph idx="2" type="pic"/>
          </p:nvPr>
        </p:nvSpPr>
        <p:spPr>
          <a:xfrm>
            <a:off x="457199" y="830713"/>
            <a:ext cx="4031619" cy="345576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lnSpc>
                <a:spcPct val="100000"/>
              </a:lnSpc>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lnSpc>
                <a:spcPct val="100000"/>
              </a:lnSpc>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lnSpc>
                <a:spcPct val="100000"/>
              </a:lnSpc>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74" name="Google Shape;74;p16"/>
          <p:cNvSpPr txBox="1"/>
          <p:nvPr>
            <p:ph idx="1" type="body"/>
          </p:nvPr>
        </p:nvSpPr>
        <p:spPr>
          <a:xfrm>
            <a:off x="4606925" y="830713"/>
            <a:ext cx="3913188" cy="345553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rgbClr val="6CB255"/>
              </a:buClr>
              <a:buSzPts val="2000"/>
              <a:buNone/>
              <a:defRPr>
                <a:solidFill>
                  <a:srgbClr val="212F62"/>
                </a:solidFill>
              </a:defRPr>
            </a:lvl1pPr>
            <a:lvl2pPr indent="-355600" lvl="1" marL="914400" algn="l">
              <a:lnSpc>
                <a:spcPct val="100000"/>
              </a:lnSpc>
              <a:spcBef>
                <a:spcPts val="600"/>
              </a:spcBef>
              <a:spcAft>
                <a:spcPts val="0"/>
              </a:spcAft>
              <a:buClr>
                <a:srgbClr val="6CB255"/>
              </a:buClr>
              <a:buSzPts val="2000"/>
              <a:buFont typeface="Arial Black"/>
              <a:buAutoNum type="alphaLcParenR"/>
              <a:defRPr>
                <a:solidFill>
                  <a:schemeClr val="dk1"/>
                </a:solidFill>
              </a:defRPr>
            </a:lvl2pPr>
            <a:lvl3pPr indent="-342900" lvl="2" marL="1371600" algn="l">
              <a:lnSpc>
                <a:spcPct val="100000"/>
              </a:lnSpc>
              <a:spcBef>
                <a:spcPts val="360"/>
              </a:spcBef>
              <a:spcAft>
                <a:spcPts val="0"/>
              </a:spcAft>
              <a:buClr>
                <a:srgbClr val="6CB255"/>
              </a:buClr>
              <a:buSzPts val="1800"/>
              <a:buFont typeface="Arial Black"/>
              <a:buAutoNum type="alphaLcParenR"/>
              <a:defRPr>
                <a:solidFill>
                  <a:schemeClr val="dk1"/>
                </a:solidFill>
              </a:defRPr>
            </a:lvl3pPr>
            <a:lvl4pPr indent="-342900" lvl="3" marL="1828800" algn="l">
              <a:lnSpc>
                <a:spcPct val="100000"/>
              </a:lnSpc>
              <a:spcBef>
                <a:spcPts val="360"/>
              </a:spcBef>
              <a:spcAft>
                <a:spcPts val="0"/>
              </a:spcAft>
              <a:buClr>
                <a:srgbClr val="6CB255"/>
              </a:buClr>
              <a:buSzPts val="1800"/>
              <a:buFont typeface="Arial Black"/>
              <a:buAutoNum type="alphaLcParenR"/>
              <a:defRPr>
                <a:solidFill>
                  <a:schemeClr val="dk1"/>
                </a:solidFill>
              </a:defRPr>
            </a:lvl4pPr>
            <a:lvl5pPr indent="-342900" lvl="4" marL="2286000" algn="l">
              <a:lnSpc>
                <a:spcPct val="100000"/>
              </a:lnSpc>
              <a:spcBef>
                <a:spcPts val="360"/>
              </a:spcBef>
              <a:spcAft>
                <a:spcPts val="0"/>
              </a:spcAft>
              <a:buClr>
                <a:srgbClr val="6CB255"/>
              </a:buClr>
              <a:buSzPts val="1800"/>
              <a:buFont typeface="Arial Black"/>
              <a:buAutoNum type="alphaLcParenR"/>
              <a:defRPr>
                <a:solidFill>
                  <a:schemeClr val="dk1"/>
                </a:solidFill>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p:cSld name="Content with Caption">
    <p:spTree>
      <p:nvGrpSpPr>
        <p:cNvPr id="75" name="Shape 75"/>
        <p:cNvGrpSpPr/>
        <p:nvPr/>
      </p:nvGrpSpPr>
      <p:grpSpPr>
        <a:xfrm>
          <a:off x="0" y="0"/>
          <a:ext cx="0" cy="0"/>
          <a:chOff x="0" y="0"/>
          <a:chExt cx="0" cy="0"/>
        </a:xfrm>
      </p:grpSpPr>
      <p:sp>
        <p:nvSpPr>
          <p:cNvPr id="76" name="Google Shape;76;p17"/>
          <p:cNvSpPr txBox="1"/>
          <p:nvPr>
            <p:ph idx="1" type="body"/>
          </p:nvPr>
        </p:nvSpPr>
        <p:spPr>
          <a:xfrm>
            <a:off x="3575050" y="1200150"/>
            <a:ext cx="5111750" cy="336042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40"/>
              </a:spcBef>
              <a:spcAft>
                <a:spcPts val="0"/>
              </a:spcAft>
              <a:buSzPts val="3200"/>
              <a:buNone/>
              <a:defRPr sz="3200"/>
            </a:lvl1pPr>
            <a:lvl2pPr indent="-406400" lvl="1" marL="914400" algn="l">
              <a:lnSpc>
                <a:spcPct val="100000"/>
              </a:lnSpc>
              <a:spcBef>
                <a:spcPts val="600"/>
              </a:spcBef>
              <a:spcAft>
                <a:spcPts val="0"/>
              </a:spcAft>
              <a:buSzPts val="2800"/>
              <a:buFont typeface="Arial Black"/>
              <a:buAutoNum type="alphaLcParenR"/>
              <a:defRPr sz="2800"/>
            </a:lvl2pPr>
            <a:lvl3pPr indent="-381000" lvl="2" marL="1371600" algn="l">
              <a:lnSpc>
                <a:spcPct val="100000"/>
              </a:lnSpc>
              <a:spcBef>
                <a:spcPts val="480"/>
              </a:spcBef>
              <a:spcAft>
                <a:spcPts val="0"/>
              </a:spcAft>
              <a:buSzPts val="2400"/>
              <a:buFont typeface="Arial Black"/>
              <a:buAutoNum type="alphaLcParenR"/>
              <a:defRPr sz="2400"/>
            </a:lvl3pPr>
            <a:lvl4pPr indent="-355600" lvl="3" marL="1828800" algn="l">
              <a:lnSpc>
                <a:spcPct val="100000"/>
              </a:lnSpc>
              <a:spcBef>
                <a:spcPts val="400"/>
              </a:spcBef>
              <a:spcAft>
                <a:spcPts val="0"/>
              </a:spcAft>
              <a:buSzPts val="2000"/>
              <a:buFont typeface="Arial Black"/>
              <a:buAutoNum type="alphaLcParenR"/>
              <a:defRPr sz="2000"/>
            </a:lvl4pPr>
            <a:lvl5pPr indent="-355600" lvl="4" marL="2286000" algn="l">
              <a:lnSpc>
                <a:spcPct val="100000"/>
              </a:lnSpc>
              <a:spcBef>
                <a:spcPts val="400"/>
              </a:spcBef>
              <a:spcAft>
                <a:spcPts val="0"/>
              </a:spcAft>
              <a:buSzPts val="2000"/>
              <a:buFont typeface="Arial Black"/>
              <a:buAutoNum type="alphaLcParen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77" name="Google Shape;77;p17"/>
          <p:cNvSpPr txBox="1"/>
          <p:nvPr>
            <p:ph idx="2" type="body"/>
          </p:nvPr>
        </p:nvSpPr>
        <p:spPr>
          <a:xfrm>
            <a:off x="457200" y="1200150"/>
            <a:ext cx="3008313" cy="336042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SzPts val="1600"/>
              <a:buNone/>
              <a:defRPr sz="16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78" name="Google Shape;78;p17"/>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7"/>
          <p:cNvSpPr txBox="1"/>
          <p:nvPr>
            <p:ph idx="11" type="ftr"/>
          </p:nvPr>
        </p:nvSpPr>
        <p:spPr>
          <a:xfrm>
            <a:off x="457200" y="4869656"/>
            <a:ext cx="3429000" cy="21288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7"/>
          <p:cNvSpPr txBox="1"/>
          <p:nvPr>
            <p:ph idx="12" type="sldNum"/>
          </p:nvPr>
        </p:nvSpPr>
        <p:spPr>
          <a:xfrm rot="-5400000">
            <a:off x="8209279" y="467281"/>
            <a:ext cx="986791"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7"/>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6CB25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114539"/>
            <a:ext cx="5791200" cy="10287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6CB255"/>
              </a:buClr>
              <a:buSzPts val="2400"/>
              <a:buFont typeface="Arial Black"/>
              <a:buNone/>
              <a:defRPr b="0" i="0" sz="2400" u="none" cap="none" strike="noStrike">
                <a:solidFill>
                  <a:srgbClr val="6CB255"/>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457200" y="1314450"/>
            <a:ext cx="7620000" cy="328017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lnSpc>
                <a:spcPct val="100000"/>
              </a:lnSpc>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indent="-342900" lvl="3" marL="1828800" marR="0" rtl="0" algn="l">
              <a:lnSpc>
                <a:spcPct val="100000"/>
              </a:lnSpc>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lnSpc>
                <a:spcPct val="100000"/>
              </a:lnSpc>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indent="-330200" lvl="5" marL="27432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53" name="Google Shape;53;p13"/>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457200" y="4869656"/>
            <a:ext cx="3429000" cy="21288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rot="-5400000">
            <a:off x="8209279" y="467281"/>
            <a:ext cx="986791"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400"/>
              <a:buFont typeface="Arial"/>
              <a:buNone/>
              <a:defRPr b="1" i="0" sz="2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5" name="Shape 85"/>
        <p:cNvGrpSpPr/>
        <p:nvPr/>
      </p:nvGrpSpPr>
      <p:grpSpPr>
        <a:xfrm>
          <a:off x="0" y="0"/>
          <a:ext cx="0" cy="0"/>
          <a:chOff x="0" y="0"/>
          <a:chExt cx="0" cy="0"/>
        </a:xfrm>
      </p:grpSpPr>
      <p:sp>
        <p:nvSpPr>
          <p:cNvPr id="86" name="Google Shape;86;p18"/>
          <p:cNvSpPr txBox="1"/>
          <p:nvPr/>
        </p:nvSpPr>
        <p:spPr>
          <a:xfrm>
            <a:off x="0" y="592258"/>
            <a:ext cx="9144000" cy="5318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CB255"/>
              </a:buClr>
              <a:buSzPts val="3600"/>
              <a:buFont typeface="Arial Black"/>
              <a:buNone/>
            </a:pPr>
            <a:r>
              <a:rPr b="0" i="0" lang="en" sz="3600" u="none" cap="none" strike="noStrike">
                <a:solidFill>
                  <a:srgbClr val="00B050"/>
                </a:solidFill>
                <a:latin typeface="Arial Black"/>
                <a:ea typeface="Arial Black"/>
                <a:cs typeface="Arial Black"/>
                <a:sym typeface="Arial Black"/>
              </a:rPr>
              <a:t>PSYCHOLOGY 2e</a:t>
            </a:r>
            <a:endParaRPr b="0" i="0" sz="1400" u="none" cap="none" strike="noStrike">
              <a:solidFill>
                <a:srgbClr val="00B050"/>
              </a:solidFill>
              <a:latin typeface="Arial"/>
              <a:ea typeface="Arial"/>
              <a:cs typeface="Arial"/>
              <a:sym typeface="Arial"/>
            </a:endParaRPr>
          </a:p>
          <a:p>
            <a:pPr indent="0" lvl="0" marL="0" marR="0" rtl="0" algn="ctr">
              <a:lnSpc>
                <a:spcPct val="100000"/>
              </a:lnSpc>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lnSpc>
                <a:spcPct val="100000"/>
              </a:lnSpc>
              <a:spcBef>
                <a:spcPts val="0"/>
              </a:spcBef>
              <a:spcAft>
                <a:spcPts val="0"/>
              </a:spcAft>
              <a:buClr>
                <a:srgbClr val="212F62"/>
              </a:buClr>
              <a:buSzPts val="2000"/>
              <a:buFont typeface="Arial"/>
              <a:buNone/>
            </a:pPr>
            <a:r>
              <a:rPr b="1" i="0" lang="en" sz="2000" u="none" cap="none" strike="noStrike">
                <a:solidFill>
                  <a:srgbClr val="212F62"/>
                </a:solidFill>
                <a:latin typeface="Arial"/>
                <a:ea typeface="Arial"/>
                <a:cs typeface="Arial"/>
                <a:sym typeface="Arial"/>
              </a:rPr>
              <a:t>Chapter 8 MEMORY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0" i="0" lang="en" sz="1600" u="none" cap="none" strike="noStrike">
                <a:solidFill>
                  <a:schemeClr val="dk1"/>
                </a:solidFill>
                <a:latin typeface="Arial"/>
                <a:ea typeface="Arial"/>
                <a:cs typeface="Arial"/>
                <a:sym typeface="Arial"/>
              </a:rPr>
              <a:t>PowerPoint Image Slideshow</a:t>
            </a:r>
            <a:endParaRPr b="0" i="0" sz="1600" u="none" cap="none" strike="noStrike">
              <a:solidFill>
                <a:schemeClr val="dk1"/>
              </a:solidFill>
              <a:latin typeface="Arial"/>
              <a:ea typeface="Arial"/>
              <a:cs typeface="Arial"/>
              <a:sym typeface="Arial"/>
            </a:endParaRPr>
          </a:p>
        </p:txBody>
      </p:sp>
      <p:pic>
        <p:nvPicPr>
          <p:cNvPr descr="Psychology second edition" id="87" name="Google Shape;87;p18"/>
          <p:cNvPicPr preferRelativeResize="0"/>
          <p:nvPr/>
        </p:nvPicPr>
        <p:blipFill rotWithShape="1">
          <a:blip r:embed="rId3">
            <a:alphaModFix/>
          </a:blip>
          <a:srcRect b="0" l="0" r="0" t="0"/>
          <a:stretch/>
        </p:blipFill>
        <p:spPr>
          <a:xfrm>
            <a:off x="3220415" y="2450581"/>
            <a:ext cx="2287628" cy="2474118"/>
          </a:xfrm>
          <a:prstGeom prst="rect">
            <a:avLst/>
          </a:prstGeom>
          <a:noFill/>
          <a:ln>
            <a:noFill/>
          </a:ln>
        </p:spPr>
      </p:pic>
      <p:pic>
        <p:nvPicPr>
          <p:cNvPr descr="The OpenStax Logo" id="88" name="Google Shape;88;p18"/>
          <p:cNvPicPr preferRelativeResize="0"/>
          <p:nvPr/>
        </p:nvPicPr>
        <p:blipFill rotWithShape="1">
          <a:blip r:embed="rId4">
            <a:alphaModFix/>
          </a:blip>
          <a:srcRect b="0" l="0" r="0" t="0"/>
          <a:stretch/>
        </p:blipFill>
        <p:spPr>
          <a:xfrm>
            <a:off x="6886575" y="3901408"/>
            <a:ext cx="1221580" cy="9063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SHORT-TERM MEMORY (STM)</a:t>
            </a:r>
            <a:endParaRPr/>
          </a:p>
        </p:txBody>
      </p:sp>
      <p:sp>
        <p:nvSpPr>
          <p:cNvPr id="154" name="Google Shape;154;p27"/>
          <p:cNvSpPr txBox="1"/>
          <p:nvPr>
            <p:ph idx="1" type="body"/>
          </p:nvPr>
        </p:nvSpPr>
        <p:spPr>
          <a:xfrm>
            <a:off x="457199" y="955100"/>
            <a:ext cx="8367221" cy="112521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CB255"/>
              </a:buClr>
              <a:buSzPts val="1700"/>
              <a:buNone/>
            </a:pPr>
            <a:r>
              <a:rPr b="1" lang="en" sz="1700"/>
              <a:t>Short-term memory/working memory </a:t>
            </a:r>
            <a:r>
              <a:rPr lang="en" sz="1700"/>
              <a:t>– a temporary storage system that processes incoming sensory memory.</a:t>
            </a:r>
            <a:endParaRPr/>
          </a:p>
          <a:p>
            <a:pPr indent="-285750" lvl="0" marL="285750" rtl="0" algn="l">
              <a:lnSpc>
                <a:spcPct val="100000"/>
              </a:lnSpc>
              <a:spcBef>
                <a:spcPts val="940"/>
              </a:spcBef>
              <a:spcAft>
                <a:spcPts val="0"/>
              </a:spcAft>
              <a:buSzPts val="1700"/>
              <a:buFont typeface="Arial"/>
              <a:buChar char="-"/>
            </a:pPr>
            <a:r>
              <a:rPr lang="en" sz="1700"/>
              <a:t>Lasts about 20 seconds.</a:t>
            </a:r>
            <a:endParaRPr/>
          </a:p>
          <a:p>
            <a:pPr indent="-285750" lvl="0" marL="285750" rtl="0" algn="l">
              <a:lnSpc>
                <a:spcPct val="100000"/>
              </a:lnSpc>
              <a:spcBef>
                <a:spcPts val="940"/>
              </a:spcBef>
              <a:spcAft>
                <a:spcPts val="0"/>
              </a:spcAft>
              <a:buSzPts val="1700"/>
              <a:buFont typeface="Arial"/>
              <a:buChar char="-"/>
            </a:pPr>
            <a:r>
              <a:rPr lang="en" sz="1700"/>
              <a:t>Capacity is usually about 7 items +/-2 (discovered by George Miller).</a:t>
            </a:r>
            <a:endParaRPr/>
          </a:p>
        </p:txBody>
      </p:sp>
      <p:sp>
        <p:nvSpPr>
          <p:cNvPr id="155" name="Google Shape;155;p27"/>
          <p:cNvSpPr txBox="1"/>
          <p:nvPr/>
        </p:nvSpPr>
        <p:spPr>
          <a:xfrm>
            <a:off x="457200" y="2359776"/>
            <a:ext cx="4419600" cy="249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dk1"/>
                </a:solidFill>
                <a:latin typeface="Arial"/>
                <a:ea typeface="Arial"/>
                <a:cs typeface="Arial"/>
                <a:sym typeface="Arial"/>
              </a:rPr>
              <a:t>Short-term memories are either discarded or stored in long-term memory.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80"/>
              </a:spcBef>
              <a:spcAft>
                <a:spcPts val="0"/>
              </a:spcAft>
              <a:buClr>
                <a:srgbClr val="000000"/>
              </a:buClr>
              <a:buSzPts val="1700"/>
              <a:buFont typeface="Arial"/>
              <a:buNone/>
            </a:pPr>
            <a:r>
              <a:rPr b="1" i="0" lang="en" sz="1700" u="none" cap="none" strike="noStrike">
                <a:solidFill>
                  <a:schemeClr val="dk1"/>
                </a:solidFill>
                <a:latin typeface="Arial"/>
                <a:ea typeface="Arial"/>
                <a:cs typeface="Arial"/>
                <a:sym typeface="Arial"/>
              </a:rPr>
              <a:t>Memory consolidation </a:t>
            </a:r>
            <a:r>
              <a:rPr b="0" i="0" lang="en" sz="1700" u="none" cap="none" strike="noStrike">
                <a:solidFill>
                  <a:schemeClr val="dk1"/>
                </a:solidFill>
                <a:latin typeface="Arial"/>
                <a:ea typeface="Arial"/>
                <a:cs typeface="Arial"/>
                <a:sym typeface="Arial"/>
              </a:rPr>
              <a:t>– Transfer of STM to long-term memory.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80"/>
              </a:spcBef>
              <a:spcAft>
                <a:spcPts val="0"/>
              </a:spcAft>
              <a:buClr>
                <a:srgbClr val="000000"/>
              </a:buClr>
              <a:buSzPts val="1700"/>
              <a:buFont typeface="Arial"/>
              <a:buNone/>
            </a:pPr>
            <a:r>
              <a:rPr b="0" i="0" lang="en" sz="1700" u="none" cap="none" strike="noStrike">
                <a:solidFill>
                  <a:schemeClr val="dk1"/>
                </a:solidFill>
                <a:latin typeface="Arial"/>
                <a:ea typeface="Arial"/>
                <a:cs typeface="Arial"/>
                <a:sym typeface="Arial"/>
              </a:rPr>
              <a:t>One way memory consolidation can be achieved is through rehearsal.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80"/>
              </a:spcBef>
              <a:spcAft>
                <a:spcPts val="0"/>
              </a:spcAft>
              <a:buClr>
                <a:srgbClr val="000000"/>
              </a:buClr>
              <a:buSzPts val="1700"/>
              <a:buFont typeface="Arial"/>
              <a:buNone/>
            </a:pPr>
            <a:r>
              <a:rPr b="1" i="0" lang="en" sz="1700" u="none" cap="none" strike="noStrike">
                <a:solidFill>
                  <a:schemeClr val="dk1"/>
                </a:solidFill>
                <a:latin typeface="Arial"/>
                <a:ea typeface="Arial"/>
                <a:cs typeface="Arial"/>
                <a:sym typeface="Arial"/>
              </a:rPr>
              <a:t>Rehearsal</a:t>
            </a:r>
            <a:r>
              <a:rPr b="0" i="0" lang="en" sz="1700" u="none" cap="none" strike="noStrike">
                <a:solidFill>
                  <a:schemeClr val="dk1"/>
                </a:solidFill>
                <a:latin typeface="Arial"/>
                <a:ea typeface="Arial"/>
                <a:cs typeface="Arial"/>
                <a:sym typeface="Arial"/>
              </a:rPr>
              <a:t> – the conscious repetition of information to be remembered.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8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9" name="Shape 159"/>
        <p:cNvGrpSpPr/>
        <p:nvPr/>
      </p:nvGrpSpPr>
      <p:grpSpPr>
        <a:xfrm>
          <a:off x="0" y="0"/>
          <a:ext cx="0" cy="0"/>
          <a:chOff x="0" y="0"/>
          <a:chExt cx="0" cy="0"/>
        </a:xfrm>
      </p:grpSpPr>
      <p:pic>
        <p:nvPicPr>
          <p:cNvPr descr="A diagram consists of three rows of boxes. The box in the top row is labeled “long-term memory”; a line from the box separates into two lines leading to two boxes on the second row, labeled “explicit (declarative)” and “implicit (non-declarative).” From each of the second row boxes, lines split and lead to two additional boxes. From the “explicit” box are two boxes labeled “episodic (experienced events)” and “semantic (knowledge and concepts).” From the “implicit” box are two boxes labeled “procedural (skills and actions)” and “emotional conditioning.”" id="160" name="Google Shape;160;p28"/>
          <p:cNvPicPr preferRelativeResize="0"/>
          <p:nvPr>
            <p:ph idx="2" type="pic"/>
          </p:nvPr>
        </p:nvPicPr>
        <p:blipFill rotWithShape="1">
          <a:blip r:embed="rId3">
            <a:alphaModFix/>
          </a:blip>
          <a:srcRect b="0" l="-37317" r="-37318" t="0"/>
          <a:stretch/>
        </p:blipFill>
        <p:spPr>
          <a:xfrm>
            <a:off x="369724" y="1897385"/>
            <a:ext cx="8542171" cy="2781086"/>
          </a:xfrm>
          <a:prstGeom prst="rect">
            <a:avLst/>
          </a:prstGeom>
          <a:noFill/>
          <a:ln>
            <a:noFill/>
          </a:ln>
        </p:spPr>
      </p:pic>
      <p:sp>
        <p:nvSpPr>
          <p:cNvPr id="161" name="Google Shape;161;p28"/>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LONG-TERM MEMORY (LTM)</a:t>
            </a:r>
            <a:endParaRPr/>
          </a:p>
        </p:txBody>
      </p:sp>
      <p:sp>
        <p:nvSpPr>
          <p:cNvPr id="162" name="Google Shape;162;p28"/>
          <p:cNvSpPr txBox="1"/>
          <p:nvPr>
            <p:ph idx="1" type="body"/>
          </p:nvPr>
        </p:nvSpPr>
        <p:spPr>
          <a:xfrm>
            <a:off x="457200" y="804196"/>
            <a:ext cx="8367221" cy="186280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CB255"/>
              </a:buClr>
              <a:buSzPts val="1700"/>
              <a:buNone/>
            </a:pPr>
            <a:r>
              <a:rPr lang="en" sz="1700"/>
              <a:t>LTM is the continuous storage of information.</a:t>
            </a:r>
            <a:endParaRPr/>
          </a:p>
          <a:p>
            <a:pPr indent="0" lvl="0" marL="0" rtl="0" algn="l">
              <a:lnSpc>
                <a:spcPct val="100000"/>
              </a:lnSpc>
              <a:spcBef>
                <a:spcPts val="940"/>
              </a:spcBef>
              <a:spcAft>
                <a:spcPts val="0"/>
              </a:spcAft>
              <a:buClr>
                <a:srgbClr val="6CB255"/>
              </a:buClr>
              <a:buSzPts val="1700"/>
              <a:buNone/>
            </a:pPr>
            <a:r>
              <a:rPr lang="en" sz="1700"/>
              <a:t>It has no limit and is like the information you store on the hard drive of a computer.</a:t>
            </a:r>
            <a:endParaRPr sz="1700"/>
          </a:p>
          <a:p>
            <a:pPr indent="0" lvl="0" marL="0" rtl="0" algn="l">
              <a:lnSpc>
                <a:spcPct val="100000"/>
              </a:lnSpc>
              <a:spcBef>
                <a:spcPts val="940"/>
              </a:spcBef>
              <a:spcAft>
                <a:spcPts val="0"/>
              </a:spcAft>
              <a:buClr>
                <a:srgbClr val="6CB255"/>
              </a:buClr>
              <a:buSzPts val="1700"/>
              <a:buNone/>
            </a:pPr>
            <a:r>
              <a:rPr lang="en" sz="1700"/>
              <a:t>There are two components of long-term memory: explicit and implicit. </a:t>
            </a:r>
            <a:endParaRPr sz="1700"/>
          </a:p>
          <a:p>
            <a:pPr indent="0" lvl="0" marL="0" rtl="0" algn="l">
              <a:lnSpc>
                <a:spcPct val="100000"/>
              </a:lnSpc>
              <a:spcBef>
                <a:spcPts val="920"/>
              </a:spcBef>
              <a:spcAft>
                <a:spcPts val="0"/>
              </a:spcAft>
              <a:buClr>
                <a:srgbClr val="6CB255"/>
              </a:buClr>
              <a:buSzPts val="1600"/>
              <a:buNone/>
            </a:pPr>
            <a:r>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LTM: EXPLICIT MEMORY</a:t>
            </a:r>
            <a:endParaRPr/>
          </a:p>
        </p:txBody>
      </p:sp>
      <p:sp>
        <p:nvSpPr>
          <p:cNvPr id="168" name="Google Shape;168;p29"/>
          <p:cNvSpPr txBox="1"/>
          <p:nvPr>
            <p:ph idx="1" type="body"/>
          </p:nvPr>
        </p:nvSpPr>
        <p:spPr>
          <a:xfrm>
            <a:off x="457200" y="817525"/>
            <a:ext cx="8222343" cy="19622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700"/>
              <a:buNone/>
            </a:pPr>
            <a:r>
              <a:rPr b="1" lang="en" sz="1700"/>
              <a:t>Explicit (declarative) memory – </a:t>
            </a:r>
            <a:r>
              <a:rPr lang="en" sz="1700"/>
              <a:t>memories of facts and events we can consciously remember and recall/declare.</a:t>
            </a:r>
            <a:endParaRPr/>
          </a:p>
          <a:p>
            <a:pPr indent="0" lvl="0" marL="0" rtl="0" algn="l">
              <a:lnSpc>
                <a:spcPct val="100000"/>
              </a:lnSpc>
              <a:spcBef>
                <a:spcPts val="1080"/>
              </a:spcBef>
              <a:spcAft>
                <a:spcPts val="0"/>
              </a:spcAft>
              <a:buSzPts val="1700"/>
              <a:buNone/>
            </a:pPr>
            <a:r>
              <a:rPr lang="en" sz="1700"/>
              <a:t>Explicit memories include two types:</a:t>
            </a:r>
            <a:endParaRPr sz="1700"/>
          </a:p>
          <a:p>
            <a:pPr indent="0" lvl="0" marL="0" rtl="0" algn="l">
              <a:lnSpc>
                <a:spcPct val="100000"/>
              </a:lnSpc>
              <a:spcBef>
                <a:spcPts val="1080"/>
              </a:spcBef>
              <a:spcAft>
                <a:spcPts val="0"/>
              </a:spcAft>
              <a:buSzPts val="1700"/>
              <a:buNone/>
            </a:pPr>
            <a:r>
              <a:rPr b="1" lang="en" sz="1700"/>
              <a:t>Semantic</a:t>
            </a:r>
            <a:r>
              <a:rPr lang="en" sz="1700"/>
              <a:t> – knowledge about words, concepts and language. </a:t>
            </a:r>
            <a:endParaRPr/>
          </a:p>
          <a:p>
            <a:pPr indent="-285750" lvl="0" marL="285750" rtl="0" algn="l">
              <a:lnSpc>
                <a:spcPct val="100000"/>
              </a:lnSpc>
              <a:spcBef>
                <a:spcPts val="1080"/>
              </a:spcBef>
              <a:spcAft>
                <a:spcPts val="0"/>
              </a:spcAft>
              <a:buSzPts val="1700"/>
              <a:buFont typeface="Arial"/>
              <a:buChar char="-"/>
            </a:pPr>
            <a:r>
              <a:rPr lang="en" sz="1700"/>
              <a:t>Knowing who the President is.</a:t>
            </a:r>
            <a:endParaRPr sz="1700"/>
          </a:p>
        </p:txBody>
      </p:sp>
      <p:sp>
        <p:nvSpPr>
          <p:cNvPr id="169" name="Google Shape;169;p29"/>
          <p:cNvSpPr txBox="1"/>
          <p:nvPr/>
        </p:nvSpPr>
        <p:spPr>
          <a:xfrm>
            <a:off x="457200" y="2709702"/>
            <a:ext cx="7659600" cy="190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Arial"/>
                <a:ea typeface="Arial"/>
                <a:cs typeface="Arial"/>
                <a:sym typeface="Arial"/>
              </a:rPr>
              <a:t>Episodic</a:t>
            </a:r>
            <a:r>
              <a:rPr b="0" i="0" lang="en" sz="1700" u="none" cap="none" strike="noStrike">
                <a:solidFill>
                  <a:schemeClr val="dk1"/>
                </a:solidFill>
                <a:latin typeface="Arial"/>
                <a:ea typeface="Arial"/>
                <a:cs typeface="Arial"/>
                <a:sym typeface="Arial"/>
              </a:rPr>
              <a:t> – information about events we have personally experienced.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80"/>
              </a:spcBef>
              <a:spcAft>
                <a:spcPts val="0"/>
              </a:spcAft>
              <a:buClr>
                <a:srgbClr val="6CB255"/>
              </a:buClr>
              <a:buSzPts val="1700"/>
              <a:buFont typeface="Arial"/>
              <a:buChar char="-"/>
            </a:pPr>
            <a:r>
              <a:rPr b="0" i="0" lang="en" sz="1700" u="none" cap="none" strike="noStrike">
                <a:solidFill>
                  <a:schemeClr val="dk1"/>
                </a:solidFill>
                <a:latin typeface="Arial"/>
                <a:ea typeface="Arial"/>
                <a:cs typeface="Arial"/>
                <a:sym typeface="Arial"/>
              </a:rPr>
              <a:t>Remembering your 5</a:t>
            </a:r>
            <a:r>
              <a:rPr b="0" baseline="30000" i="0" lang="en" sz="1700" u="none" cap="none" strike="noStrike">
                <a:solidFill>
                  <a:schemeClr val="dk1"/>
                </a:solidFill>
                <a:latin typeface="Arial"/>
                <a:ea typeface="Arial"/>
                <a:cs typeface="Arial"/>
                <a:sym typeface="Arial"/>
              </a:rPr>
              <a:t>th</a:t>
            </a:r>
            <a:r>
              <a:rPr b="0" i="0" lang="en" sz="1700" u="none" cap="none" strike="noStrike">
                <a:solidFill>
                  <a:schemeClr val="dk1"/>
                </a:solidFill>
                <a:latin typeface="Arial"/>
                <a:ea typeface="Arial"/>
                <a:cs typeface="Arial"/>
                <a:sym typeface="Arial"/>
              </a:rPr>
              <a:t> birthday party.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80"/>
              </a:spcBef>
              <a:spcAft>
                <a:spcPts val="0"/>
              </a:spcAft>
              <a:buClr>
                <a:srgbClr val="6CB255"/>
              </a:buClr>
              <a:buSzPts val="1700"/>
              <a:buFont typeface="Arial"/>
              <a:buChar char="-"/>
            </a:pPr>
            <a:r>
              <a:rPr b="0" i="0" lang="en" sz="1700" u="none" cap="none" strike="noStrike">
                <a:solidFill>
                  <a:schemeClr val="dk1"/>
                </a:solidFill>
                <a:latin typeface="Arial"/>
                <a:ea typeface="Arial"/>
                <a:cs typeface="Arial"/>
                <a:sym typeface="Arial"/>
              </a:rPr>
              <a:t>The what, where, when of an event.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80"/>
              </a:spcBef>
              <a:spcAft>
                <a:spcPts val="0"/>
              </a:spcAft>
              <a:buClr>
                <a:srgbClr val="6CB255"/>
              </a:buClr>
              <a:buSzPts val="1700"/>
              <a:buFont typeface="Arial"/>
              <a:buChar char="-"/>
            </a:pPr>
            <a:r>
              <a:rPr b="0" i="0" lang="en" sz="1700" u="none" cap="none" strike="noStrike">
                <a:solidFill>
                  <a:schemeClr val="dk1"/>
                </a:solidFill>
                <a:latin typeface="Arial"/>
                <a:ea typeface="Arial"/>
                <a:cs typeface="Arial"/>
                <a:sym typeface="Arial"/>
              </a:rPr>
              <a:t>Also called autobiographical memory.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80"/>
              </a:spcBef>
              <a:spcAft>
                <a:spcPts val="0"/>
              </a:spcAft>
              <a:buClr>
                <a:srgbClr val="6CB255"/>
              </a:buClr>
              <a:buSzPts val="1700"/>
              <a:buFont typeface="Arial"/>
              <a:buChar char="-"/>
            </a:pPr>
            <a:r>
              <a:rPr b="0" i="0" lang="en" sz="1700" u="none" cap="none" strike="noStrike">
                <a:solidFill>
                  <a:schemeClr val="dk1"/>
                </a:solidFill>
                <a:latin typeface="Arial"/>
                <a:ea typeface="Arial"/>
                <a:cs typeface="Arial"/>
                <a:sym typeface="Arial"/>
              </a:rPr>
              <a:t>A small number of people (including actress Marilu Henner) have a highly superior </a:t>
            </a:r>
            <a:r>
              <a:rPr b="0" i="0" lang="en" sz="1700" u="none" cap="none" strike="noStrike">
                <a:solidFill>
                  <a:schemeClr val="dk1"/>
                </a:solidFill>
                <a:latin typeface="Arial"/>
                <a:ea typeface="Arial"/>
                <a:cs typeface="Arial"/>
                <a:sym typeface="Arial"/>
              </a:rPr>
              <a:t>autobiographical</a:t>
            </a:r>
            <a:r>
              <a:rPr b="0" i="0" lang="en" sz="1700" u="none" cap="none" strike="noStrike">
                <a:solidFill>
                  <a:schemeClr val="dk1"/>
                </a:solidFill>
                <a:latin typeface="Arial"/>
                <a:ea typeface="Arial"/>
                <a:cs typeface="Arial"/>
                <a:sym typeface="Arial"/>
              </a:rPr>
              <a:t> memory known as hyperthymesia.</a:t>
            </a:r>
            <a:endParaRPr b="0" i="0" sz="17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LTM: IMPLICIT MEMORIES</a:t>
            </a:r>
            <a:endParaRPr/>
          </a:p>
        </p:txBody>
      </p:sp>
      <p:sp>
        <p:nvSpPr>
          <p:cNvPr id="175" name="Google Shape;175;p30"/>
          <p:cNvSpPr txBox="1"/>
          <p:nvPr>
            <p:ph idx="1" type="body"/>
          </p:nvPr>
        </p:nvSpPr>
        <p:spPr>
          <a:xfrm>
            <a:off x="457200" y="848932"/>
            <a:ext cx="8062912" cy="14734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700"/>
              <a:buNone/>
            </a:pPr>
            <a:r>
              <a:rPr b="1" lang="en" sz="1700"/>
              <a:t>Implicit memory </a:t>
            </a:r>
            <a:r>
              <a:rPr lang="en" sz="1700"/>
              <a:t>-  memories that are not part of our consciousness.</a:t>
            </a:r>
            <a:endParaRPr/>
          </a:p>
          <a:p>
            <a:pPr indent="-285750" lvl="0" marL="285750" rtl="0" algn="l">
              <a:lnSpc>
                <a:spcPct val="100000"/>
              </a:lnSpc>
              <a:spcBef>
                <a:spcPts val="1080"/>
              </a:spcBef>
              <a:spcAft>
                <a:spcPts val="0"/>
              </a:spcAft>
              <a:buSzPts val="1700"/>
              <a:buFont typeface="Arial"/>
              <a:buChar char="-"/>
            </a:pPr>
            <a:r>
              <a:rPr lang="en" sz="1700"/>
              <a:t>Formed through behaviors.</a:t>
            </a:r>
            <a:endParaRPr/>
          </a:p>
          <a:p>
            <a:pPr indent="0" lvl="0" marL="0" rtl="0" algn="l">
              <a:lnSpc>
                <a:spcPct val="100000"/>
              </a:lnSpc>
              <a:spcBef>
                <a:spcPts val="1080"/>
              </a:spcBef>
              <a:spcAft>
                <a:spcPts val="0"/>
              </a:spcAft>
              <a:buSzPts val="1700"/>
              <a:buNone/>
            </a:pPr>
            <a:r>
              <a:rPr b="1" lang="en" sz="1700"/>
              <a:t>Procedural</a:t>
            </a:r>
            <a:r>
              <a:rPr lang="en" sz="1700"/>
              <a:t> – stores information about how to do things.</a:t>
            </a:r>
            <a:endParaRPr/>
          </a:p>
          <a:p>
            <a:pPr indent="-285750" lvl="0" marL="285750" rtl="0" algn="l">
              <a:lnSpc>
                <a:spcPct val="100000"/>
              </a:lnSpc>
              <a:spcBef>
                <a:spcPts val="1080"/>
              </a:spcBef>
              <a:spcAft>
                <a:spcPts val="0"/>
              </a:spcAft>
              <a:buSzPts val="1700"/>
              <a:buFont typeface="Arial"/>
              <a:buChar char="-"/>
            </a:pPr>
            <a:r>
              <a:rPr lang="en" sz="1700"/>
              <a:t>Skills and actions.</a:t>
            </a:r>
            <a:endParaRPr/>
          </a:p>
          <a:p>
            <a:pPr indent="-285750" lvl="0" marL="285750" rtl="0" algn="l">
              <a:lnSpc>
                <a:spcPct val="100000"/>
              </a:lnSpc>
              <a:spcBef>
                <a:spcPts val="1080"/>
              </a:spcBef>
              <a:spcAft>
                <a:spcPts val="0"/>
              </a:spcAft>
              <a:buSzPts val="1700"/>
              <a:buFont typeface="Arial"/>
              <a:buChar char="-"/>
            </a:pPr>
            <a:r>
              <a:rPr lang="en" sz="1700"/>
              <a:t>E.g. how to ride a bike, tie your </a:t>
            </a:r>
            <a:r>
              <a:rPr lang="en" sz="1700"/>
              <a:t>shoelaces</a:t>
            </a:r>
            <a:r>
              <a:rPr lang="en" sz="1700"/>
              <a:t>, drive.</a:t>
            </a:r>
            <a:endParaRPr/>
          </a:p>
        </p:txBody>
      </p:sp>
      <p:sp>
        <p:nvSpPr>
          <p:cNvPr id="176" name="Google Shape;176;p30"/>
          <p:cNvSpPr txBox="1"/>
          <p:nvPr/>
        </p:nvSpPr>
        <p:spPr>
          <a:xfrm>
            <a:off x="457200" y="2801676"/>
            <a:ext cx="6381900" cy="1438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dk1"/>
                </a:solidFill>
                <a:latin typeface="Arial"/>
                <a:ea typeface="Arial"/>
                <a:cs typeface="Arial"/>
                <a:sym typeface="Arial"/>
              </a:rPr>
              <a:t>Implicit memory also includes behaviors learned through emotional conditioning.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80"/>
              </a:spcBef>
              <a:spcAft>
                <a:spcPts val="0"/>
              </a:spcAft>
              <a:buClr>
                <a:srgbClr val="6CB255"/>
              </a:buClr>
              <a:buSzPts val="1700"/>
              <a:buFont typeface="Arial"/>
              <a:buChar char="-"/>
            </a:pPr>
            <a:r>
              <a:rPr b="0" i="0" lang="en" sz="1700" u="none" cap="none" strike="noStrike">
                <a:solidFill>
                  <a:schemeClr val="dk1"/>
                </a:solidFill>
                <a:latin typeface="Arial"/>
                <a:ea typeface="Arial"/>
                <a:cs typeface="Arial"/>
                <a:sym typeface="Arial"/>
              </a:rPr>
              <a:t>You might have a fear of spiders but not consciously remember why or what occurred to condition that fear.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RETRIEVAL</a:t>
            </a:r>
            <a:endParaRPr/>
          </a:p>
        </p:txBody>
      </p:sp>
      <p:sp>
        <p:nvSpPr>
          <p:cNvPr id="182" name="Google Shape;182;p31"/>
          <p:cNvSpPr txBox="1"/>
          <p:nvPr>
            <p:ph idx="1" type="body"/>
          </p:nvPr>
        </p:nvSpPr>
        <p:spPr>
          <a:xfrm>
            <a:off x="457200" y="853634"/>
            <a:ext cx="8367221" cy="418645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rPr i="1" lang="en" sz="1700"/>
              <a:t>How to you get information back out of storage?</a:t>
            </a:r>
            <a:endParaRPr/>
          </a:p>
          <a:p>
            <a:pPr indent="0" lvl="0" marL="0" rtl="0" algn="l">
              <a:lnSpc>
                <a:spcPct val="100000"/>
              </a:lnSpc>
              <a:spcBef>
                <a:spcPts val="1080"/>
              </a:spcBef>
              <a:spcAft>
                <a:spcPts val="0"/>
              </a:spcAft>
              <a:buSzPct val="100000"/>
              <a:buNone/>
            </a:pPr>
            <a:r>
              <a:rPr b="1" lang="en" sz="1700"/>
              <a:t>Retrieval</a:t>
            </a:r>
            <a:r>
              <a:rPr lang="en" sz="1700"/>
              <a:t> – the act of getting information out of memory storage and back into conscious awareness.</a:t>
            </a:r>
            <a:endParaRPr/>
          </a:p>
          <a:p>
            <a:pPr indent="0" lvl="0" marL="0" rtl="0" algn="l">
              <a:lnSpc>
                <a:spcPct val="100000"/>
              </a:lnSpc>
              <a:spcBef>
                <a:spcPts val="1080"/>
              </a:spcBef>
              <a:spcAft>
                <a:spcPts val="0"/>
              </a:spcAft>
              <a:buSzPct val="100000"/>
              <a:buNone/>
            </a:pPr>
            <a:r>
              <a:rPr lang="en" sz="1700"/>
              <a:t>Retrieval is needed for everyday functioning (e.g. knowing how to drive to work, or how perform your job once you get there).</a:t>
            </a:r>
            <a:endParaRPr/>
          </a:p>
          <a:p>
            <a:pPr indent="0" lvl="0" marL="0" rtl="0" algn="l">
              <a:lnSpc>
                <a:spcPct val="100000"/>
              </a:lnSpc>
              <a:spcBef>
                <a:spcPts val="1080"/>
              </a:spcBef>
              <a:spcAft>
                <a:spcPts val="0"/>
              </a:spcAft>
              <a:buSzPct val="100000"/>
              <a:buNone/>
            </a:pPr>
            <a:r>
              <a:rPr b="1" lang="en" sz="1700">
                <a:solidFill>
                  <a:srgbClr val="6CB255"/>
                </a:solidFill>
              </a:rPr>
              <a:t>3 ways to retrieve information:</a:t>
            </a:r>
            <a:endParaRPr/>
          </a:p>
          <a:p>
            <a:pPr indent="-334803" lvl="0" marL="342900" rtl="0" algn="l">
              <a:lnSpc>
                <a:spcPct val="100000"/>
              </a:lnSpc>
              <a:spcBef>
                <a:spcPts val="1080"/>
              </a:spcBef>
              <a:spcAft>
                <a:spcPts val="0"/>
              </a:spcAft>
              <a:buSzPct val="100000"/>
              <a:buAutoNum type="arabicPeriod"/>
            </a:pPr>
            <a:r>
              <a:rPr b="1" lang="en" sz="1700"/>
              <a:t>Recall</a:t>
            </a:r>
            <a:r>
              <a:rPr lang="en" sz="1700"/>
              <a:t> – being able to access information without cues.</a:t>
            </a:r>
            <a:endParaRPr/>
          </a:p>
          <a:p>
            <a:pPr indent="-277653" lvl="0" marL="285750" rtl="0" algn="l">
              <a:lnSpc>
                <a:spcPct val="100000"/>
              </a:lnSpc>
              <a:spcBef>
                <a:spcPts val="1080"/>
              </a:spcBef>
              <a:spcAft>
                <a:spcPts val="0"/>
              </a:spcAft>
              <a:buSzPct val="100000"/>
              <a:buFont typeface="Arial"/>
              <a:buChar char="-"/>
            </a:pPr>
            <a:r>
              <a:rPr lang="en" sz="1700"/>
              <a:t>Used for an essay test.</a:t>
            </a:r>
            <a:endParaRPr/>
          </a:p>
          <a:p>
            <a:pPr indent="-334803" lvl="0" marL="342900" rtl="0" algn="l">
              <a:lnSpc>
                <a:spcPct val="100000"/>
              </a:lnSpc>
              <a:spcBef>
                <a:spcPts val="1080"/>
              </a:spcBef>
              <a:spcAft>
                <a:spcPts val="0"/>
              </a:spcAft>
              <a:buSzPct val="100000"/>
              <a:buFont typeface="Arial Black"/>
              <a:buAutoNum type="arabicPeriod" startAt="2"/>
            </a:pPr>
            <a:r>
              <a:rPr b="1" lang="en" sz="1700"/>
              <a:t>Recognition</a:t>
            </a:r>
            <a:r>
              <a:rPr lang="en" sz="1700"/>
              <a:t> – being able to identify information that you have previously learned after encountering it again.</a:t>
            </a:r>
            <a:endParaRPr/>
          </a:p>
          <a:p>
            <a:pPr indent="-277653" lvl="0" marL="285750" rtl="0" algn="l">
              <a:lnSpc>
                <a:spcPct val="100000"/>
              </a:lnSpc>
              <a:spcBef>
                <a:spcPts val="1080"/>
              </a:spcBef>
              <a:spcAft>
                <a:spcPts val="0"/>
              </a:spcAft>
              <a:buSzPct val="100000"/>
              <a:buFont typeface="Arial"/>
              <a:buChar char="-"/>
            </a:pPr>
            <a:r>
              <a:rPr lang="en" sz="1700"/>
              <a:t>Used for a multiple choice test.</a:t>
            </a:r>
            <a:endParaRPr/>
          </a:p>
          <a:p>
            <a:pPr indent="-334803" lvl="0" marL="342900" rtl="0" algn="l">
              <a:lnSpc>
                <a:spcPct val="100000"/>
              </a:lnSpc>
              <a:spcBef>
                <a:spcPts val="1080"/>
              </a:spcBef>
              <a:spcAft>
                <a:spcPts val="0"/>
              </a:spcAft>
              <a:buSzPct val="100000"/>
              <a:buFont typeface="Arial Black"/>
              <a:buAutoNum type="arabicPeriod" startAt="3"/>
            </a:pPr>
            <a:r>
              <a:rPr b="1" lang="en" sz="1700"/>
              <a:t>Relearning</a:t>
            </a:r>
            <a:r>
              <a:rPr lang="en" sz="1700"/>
              <a:t> – Learning information that you previously learned.</a:t>
            </a:r>
            <a:endParaRPr/>
          </a:p>
          <a:p>
            <a:pPr indent="-277653" lvl="0" marL="285750" rtl="0" algn="l">
              <a:lnSpc>
                <a:spcPct val="100000"/>
              </a:lnSpc>
              <a:spcBef>
                <a:spcPts val="1080"/>
              </a:spcBef>
              <a:spcAft>
                <a:spcPts val="0"/>
              </a:spcAft>
              <a:buSzPct val="100000"/>
              <a:buFont typeface="Arial"/>
              <a:buChar char="-"/>
            </a:pPr>
            <a:r>
              <a:rPr lang="en" sz="1700"/>
              <a:t>After learning Spanish in high school, you might forget how to speak it if you do not use it. However, if you try to relearn it, you will learn it quicker than the first time.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PARTS OF THE BRAIN INVOLVED IN MEMORY</a:t>
            </a:r>
            <a:endParaRPr/>
          </a:p>
        </p:txBody>
      </p:sp>
      <p:sp>
        <p:nvSpPr>
          <p:cNvPr id="188" name="Google Shape;188;p32"/>
          <p:cNvSpPr txBox="1"/>
          <p:nvPr>
            <p:ph idx="1" type="body"/>
          </p:nvPr>
        </p:nvSpPr>
        <p:spPr>
          <a:xfrm>
            <a:off x="457200" y="889784"/>
            <a:ext cx="8367221" cy="357335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SzPct val="100000"/>
              <a:buNone/>
            </a:pPr>
            <a:r>
              <a:rPr b="1" lang="en" sz="1700" u="sng">
                <a:solidFill>
                  <a:srgbClr val="6CB255"/>
                </a:solidFill>
              </a:rPr>
              <a:t>Karl Lashley and Engrams</a:t>
            </a:r>
            <a:endParaRPr/>
          </a:p>
          <a:p>
            <a:pPr indent="0" lvl="0" marL="0" rtl="0" algn="l">
              <a:lnSpc>
                <a:spcPct val="100000"/>
              </a:lnSpc>
              <a:spcBef>
                <a:spcPts val="1080"/>
              </a:spcBef>
              <a:spcAft>
                <a:spcPts val="0"/>
              </a:spcAft>
              <a:buSzPct val="100000"/>
              <a:buNone/>
            </a:pPr>
            <a:r>
              <a:rPr lang="en" sz="1700"/>
              <a:t>Karl Lashley was looking for evidence of an engram – the group of neurons that serve as the “physical representation of memory”.</a:t>
            </a:r>
            <a:endParaRPr/>
          </a:p>
          <a:p>
            <a:pPr indent="-269557" lvl="0" marL="285750" rtl="0" algn="l">
              <a:lnSpc>
                <a:spcPct val="100000"/>
              </a:lnSpc>
              <a:spcBef>
                <a:spcPts val="1080"/>
              </a:spcBef>
              <a:spcAft>
                <a:spcPts val="0"/>
              </a:spcAft>
              <a:buSzPct val="100000"/>
              <a:buFont typeface="Arial"/>
              <a:buChar char="-"/>
            </a:pPr>
            <a:r>
              <a:rPr lang="en" sz="1700"/>
              <a:t>Studied parts of the brain involved in memory by making lesions in the brains of animals such as rats and monkeys.</a:t>
            </a:r>
            <a:endParaRPr/>
          </a:p>
          <a:p>
            <a:pPr indent="-269557" lvl="0" marL="285750" rtl="0" algn="l">
              <a:lnSpc>
                <a:spcPct val="100000"/>
              </a:lnSpc>
              <a:spcBef>
                <a:spcPts val="1080"/>
              </a:spcBef>
              <a:spcAft>
                <a:spcPts val="0"/>
              </a:spcAft>
              <a:buSzPct val="100000"/>
              <a:buFont typeface="Arial"/>
              <a:buChar char="-"/>
            </a:pPr>
            <a:r>
              <a:rPr lang="en" sz="1700"/>
              <a:t>Trained rats to learn their way around a maze and then made lesions to try to remove the memory.</a:t>
            </a:r>
            <a:endParaRPr/>
          </a:p>
          <a:p>
            <a:pPr indent="-269557" lvl="0" marL="285750" rtl="0" algn="l">
              <a:lnSpc>
                <a:spcPct val="100000"/>
              </a:lnSpc>
              <a:spcBef>
                <a:spcPts val="1080"/>
              </a:spcBef>
              <a:spcAft>
                <a:spcPts val="0"/>
              </a:spcAft>
              <a:buSzPct val="100000"/>
              <a:buFont typeface="Arial"/>
              <a:buChar char="-"/>
            </a:pPr>
            <a:r>
              <a:rPr lang="en" sz="1700"/>
              <a:t>Lashley was unable to find evidence of an engram. The rats were still able to remember their way around the maze so he formulated a new hypothesis.</a:t>
            </a:r>
            <a:endParaRPr/>
          </a:p>
          <a:p>
            <a:pPr indent="0" lvl="0" marL="0" rtl="0" algn="l">
              <a:lnSpc>
                <a:spcPct val="100000"/>
              </a:lnSpc>
              <a:spcBef>
                <a:spcPts val="1080"/>
              </a:spcBef>
              <a:spcAft>
                <a:spcPts val="0"/>
              </a:spcAft>
              <a:buSzPct val="100000"/>
              <a:buNone/>
            </a:pPr>
            <a:r>
              <a:rPr b="1" lang="en" sz="1700"/>
              <a:t>Equipotentiality hypothesis </a:t>
            </a:r>
            <a:r>
              <a:rPr lang="en" sz="1700"/>
              <a:t>– if part of one area of the brain involved in memory is damaged, another part of the same area can take over that memory function.</a:t>
            </a:r>
            <a:endParaRPr/>
          </a:p>
          <a:p>
            <a:pPr indent="0" lvl="0" marL="0" rtl="0" algn="l">
              <a:lnSpc>
                <a:spcPct val="100000"/>
              </a:lnSpc>
              <a:spcBef>
                <a:spcPts val="1080"/>
              </a:spcBef>
              <a:spcAft>
                <a:spcPts val="0"/>
              </a:spcAft>
              <a:buSzPct val="100000"/>
              <a:buNone/>
            </a:pPr>
            <a:r>
              <a:rPr b="1" lang="en" sz="1700" u="sng">
                <a:solidFill>
                  <a:srgbClr val="6CB255"/>
                </a:solidFill>
              </a:rPr>
              <a:t>Eric Kandel</a:t>
            </a:r>
            <a:endParaRPr b="1" sz="1700" u="sng">
              <a:solidFill>
                <a:srgbClr val="6CB255"/>
              </a:solidFill>
            </a:endParaRPr>
          </a:p>
          <a:p>
            <a:pPr indent="-269557" lvl="0" marL="285750" rtl="0" algn="l">
              <a:lnSpc>
                <a:spcPct val="100000"/>
              </a:lnSpc>
              <a:spcBef>
                <a:spcPts val="1080"/>
              </a:spcBef>
              <a:spcAft>
                <a:spcPts val="0"/>
              </a:spcAft>
              <a:buSzPct val="100000"/>
              <a:buFont typeface="Arial"/>
              <a:buChar char="-"/>
            </a:pPr>
            <a:r>
              <a:rPr lang="en" sz="1700"/>
              <a:t>Studied the synapse and its role in controlling the flow of information through neural circuits needed to store memories.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PARTS OF THE BRAIN INVOLVED IN MEMORY</a:t>
            </a:r>
            <a:endParaRPr/>
          </a:p>
        </p:txBody>
      </p:sp>
      <p:sp>
        <p:nvSpPr>
          <p:cNvPr id="194" name="Google Shape;194;p33"/>
          <p:cNvSpPr txBox="1"/>
          <p:nvPr>
            <p:ph idx="1" type="body"/>
          </p:nvPr>
        </p:nvSpPr>
        <p:spPr>
          <a:xfrm>
            <a:off x="457200" y="888966"/>
            <a:ext cx="8512629" cy="43061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CB255"/>
              </a:buClr>
              <a:buSzPts val="1700"/>
              <a:buNone/>
            </a:pPr>
            <a:r>
              <a:rPr lang="en" sz="1700"/>
              <a:t>Scientists have now identified different parts of the brain involved in memory.</a:t>
            </a:r>
            <a:endParaRPr/>
          </a:p>
        </p:txBody>
      </p:sp>
      <p:pic>
        <p:nvPicPr>
          <p:cNvPr descr="An illustration of a brain shows the location of the amygdala, hippocampus, cerebellum, and prefrontal cortex." id="195" name="Google Shape;195;p33"/>
          <p:cNvPicPr preferRelativeResize="0"/>
          <p:nvPr>
            <p:ph idx="2" type="pic"/>
          </p:nvPr>
        </p:nvPicPr>
        <p:blipFill rotWithShape="1">
          <a:blip r:embed="rId3">
            <a:alphaModFix/>
          </a:blip>
          <a:srcRect b="0" l="-22410" r="-22409" t="0"/>
          <a:stretch/>
        </p:blipFill>
        <p:spPr>
          <a:xfrm>
            <a:off x="169102" y="1419181"/>
            <a:ext cx="8062913" cy="26250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PARTS OF THE BRAIN INVOLVED IN MEMORY</a:t>
            </a:r>
            <a:endParaRPr/>
          </a:p>
        </p:txBody>
      </p:sp>
      <p:sp>
        <p:nvSpPr>
          <p:cNvPr id="201" name="Google Shape;201;p34"/>
          <p:cNvSpPr txBox="1"/>
          <p:nvPr>
            <p:ph idx="1" type="body"/>
          </p:nvPr>
        </p:nvSpPr>
        <p:spPr>
          <a:xfrm>
            <a:off x="457200" y="744776"/>
            <a:ext cx="8367221" cy="430619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6CB255"/>
              </a:buClr>
              <a:buSzPct val="100000"/>
              <a:buNone/>
            </a:pPr>
            <a:r>
              <a:rPr b="1" lang="en" sz="1700" u="sng">
                <a:solidFill>
                  <a:srgbClr val="6CB255"/>
                </a:solidFill>
              </a:rPr>
              <a:t>Amygdala</a:t>
            </a:r>
            <a:endParaRPr/>
          </a:p>
          <a:p>
            <a:pPr indent="-277653" lvl="0" marL="285750" rtl="0" algn="l">
              <a:lnSpc>
                <a:spcPct val="100000"/>
              </a:lnSpc>
              <a:spcBef>
                <a:spcPts val="940"/>
              </a:spcBef>
              <a:spcAft>
                <a:spcPts val="0"/>
              </a:spcAft>
              <a:buSzPct val="100000"/>
              <a:buFont typeface="Arial"/>
              <a:buChar char="-"/>
            </a:pPr>
            <a:r>
              <a:rPr lang="en" sz="1700"/>
              <a:t>Involved in fear and fear memories (memory storage is influenced by stress hormones).</a:t>
            </a:r>
            <a:endParaRPr/>
          </a:p>
          <a:p>
            <a:pPr indent="-277653" lvl="0" marL="285750" rtl="0" algn="l">
              <a:lnSpc>
                <a:spcPct val="100000"/>
              </a:lnSpc>
              <a:spcBef>
                <a:spcPts val="940"/>
              </a:spcBef>
              <a:spcAft>
                <a:spcPts val="0"/>
              </a:spcAft>
              <a:buSzPct val="100000"/>
              <a:buFont typeface="Arial"/>
              <a:buChar char="-"/>
            </a:pPr>
            <a:r>
              <a:rPr lang="en" sz="1700"/>
              <a:t>Processes emotional information important in encoding memories at a deeper level and memory consolidation.</a:t>
            </a:r>
            <a:endParaRPr/>
          </a:p>
          <a:p>
            <a:pPr indent="0" lvl="0" marL="0" rtl="0" algn="l">
              <a:lnSpc>
                <a:spcPct val="100000"/>
              </a:lnSpc>
              <a:spcBef>
                <a:spcPts val="940"/>
              </a:spcBef>
              <a:spcAft>
                <a:spcPts val="0"/>
              </a:spcAft>
              <a:buClr>
                <a:srgbClr val="6CB255"/>
              </a:buClr>
              <a:buSzPct val="100000"/>
              <a:buNone/>
            </a:pPr>
            <a:r>
              <a:rPr b="1" lang="en" sz="1700" u="sng">
                <a:solidFill>
                  <a:srgbClr val="6CB255"/>
                </a:solidFill>
              </a:rPr>
              <a:t>Hippocampus</a:t>
            </a:r>
            <a:endParaRPr/>
          </a:p>
          <a:p>
            <a:pPr indent="-277653" lvl="0" marL="285750" rtl="0" algn="l">
              <a:lnSpc>
                <a:spcPct val="100000"/>
              </a:lnSpc>
              <a:spcBef>
                <a:spcPts val="940"/>
              </a:spcBef>
              <a:spcAft>
                <a:spcPts val="0"/>
              </a:spcAft>
              <a:buSzPct val="100000"/>
              <a:buFont typeface="Arial"/>
              <a:buChar char="-"/>
            </a:pPr>
            <a:r>
              <a:rPr lang="en" sz="1700"/>
              <a:t>Associated with explicit memory, recognition memory and spatial memory.</a:t>
            </a:r>
            <a:endParaRPr/>
          </a:p>
          <a:p>
            <a:pPr indent="-277653" lvl="0" marL="285750" rtl="0" algn="l">
              <a:lnSpc>
                <a:spcPct val="100000"/>
              </a:lnSpc>
              <a:spcBef>
                <a:spcPts val="940"/>
              </a:spcBef>
              <a:spcAft>
                <a:spcPts val="0"/>
              </a:spcAft>
              <a:buSzPct val="100000"/>
              <a:buFont typeface="Arial"/>
              <a:buChar char="-"/>
            </a:pPr>
            <a:r>
              <a:rPr lang="en" sz="1700"/>
              <a:t>Projects information to cortical regions that give memories meaning and connect them with other memories.</a:t>
            </a:r>
            <a:endParaRPr/>
          </a:p>
          <a:p>
            <a:pPr indent="-277653" lvl="0" marL="285750" rtl="0" algn="l">
              <a:lnSpc>
                <a:spcPct val="100000"/>
              </a:lnSpc>
              <a:spcBef>
                <a:spcPts val="940"/>
              </a:spcBef>
              <a:spcAft>
                <a:spcPts val="0"/>
              </a:spcAft>
              <a:buSzPct val="100000"/>
              <a:buFont typeface="Arial"/>
              <a:buChar char="-"/>
            </a:pPr>
            <a:r>
              <a:rPr lang="en" sz="1700"/>
              <a:t>Involved in memory consolidation.</a:t>
            </a:r>
            <a:endParaRPr/>
          </a:p>
          <a:p>
            <a:pPr indent="-277653" lvl="0" marL="285750" rtl="0" algn="l">
              <a:lnSpc>
                <a:spcPct val="100000"/>
              </a:lnSpc>
              <a:spcBef>
                <a:spcPts val="940"/>
              </a:spcBef>
              <a:spcAft>
                <a:spcPts val="0"/>
              </a:spcAft>
              <a:buSzPct val="100000"/>
              <a:buFont typeface="Arial"/>
              <a:buChar char="-"/>
            </a:pPr>
            <a:r>
              <a:rPr lang="en" sz="1700"/>
              <a:t>Damage leads to an inability to process new declarative memories.</a:t>
            </a:r>
            <a:endParaRPr/>
          </a:p>
          <a:p>
            <a:pPr indent="0" lvl="0" marL="0" rtl="0" algn="l">
              <a:lnSpc>
                <a:spcPct val="100000"/>
              </a:lnSpc>
              <a:spcBef>
                <a:spcPts val="940"/>
              </a:spcBef>
              <a:spcAft>
                <a:spcPts val="0"/>
              </a:spcAft>
              <a:buClr>
                <a:srgbClr val="6CB255"/>
              </a:buClr>
              <a:buSzPct val="100000"/>
              <a:buNone/>
            </a:pPr>
            <a:r>
              <a:rPr b="1" lang="en" sz="1700"/>
              <a:t>Patient H.M:</a:t>
            </a:r>
            <a:endParaRPr/>
          </a:p>
          <a:p>
            <a:pPr indent="-277653" lvl="0" marL="285750" rtl="0" algn="l">
              <a:lnSpc>
                <a:spcPct val="100000"/>
              </a:lnSpc>
              <a:spcBef>
                <a:spcPts val="940"/>
              </a:spcBef>
              <a:spcAft>
                <a:spcPts val="0"/>
              </a:spcAft>
              <a:buSzPct val="100000"/>
              <a:buFont typeface="Arial"/>
              <a:buChar char="-"/>
            </a:pPr>
            <a:r>
              <a:rPr lang="en" sz="1700"/>
              <a:t>Had both temporal lobes removed (including hippocami) to help control his seizures.</a:t>
            </a:r>
            <a:endParaRPr/>
          </a:p>
          <a:p>
            <a:pPr indent="-277653" lvl="0" marL="285750" rtl="0" algn="l">
              <a:lnSpc>
                <a:spcPct val="100000"/>
              </a:lnSpc>
              <a:spcBef>
                <a:spcPts val="940"/>
              </a:spcBef>
              <a:spcAft>
                <a:spcPts val="0"/>
              </a:spcAft>
              <a:buSzPct val="100000"/>
              <a:buFont typeface="Arial"/>
              <a:buChar char="-"/>
            </a:pPr>
            <a:r>
              <a:rPr lang="en" sz="1700"/>
              <a:t>Declarative memory was significantly affected.</a:t>
            </a:r>
            <a:endParaRPr/>
          </a:p>
          <a:p>
            <a:pPr indent="-277653" lvl="0" marL="285750" rtl="0" algn="l">
              <a:lnSpc>
                <a:spcPct val="100000"/>
              </a:lnSpc>
              <a:spcBef>
                <a:spcPts val="940"/>
              </a:spcBef>
              <a:spcAft>
                <a:spcPts val="0"/>
              </a:spcAft>
              <a:buSzPct val="100000"/>
              <a:buFont typeface="Arial"/>
              <a:buChar char="-"/>
            </a:pPr>
            <a:r>
              <a:rPr lang="en" sz="1700"/>
              <a:t>Could not form new semantic knowledge or episodic memories.</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PARTS OF THE BRAIN INVOLVED IN MEMORY</a:t>
            </a:r>
            <a:endParaRPr/>
          </a:p>
        </p:txBody>
      </p:sp>
      <p:sp>
        <p:nvSpPr>
          <p:cNvPr id="207" name="Google Shape;207;p35"/>
          <p:cNvSpPr txBox="1"/>
          <p:nvPr>
            <p:ph idx="1" type="body"/>
          </p:nvPr>
        </p:nvSpPr>
        <p:spPr>
          <a:xfrm>
            <a:off x="457200" y="933329"/>
            <a:ext cx="8062912" cy="361689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CB255"/>
              </a:buClr>
              <a:buSzPts val="1700"/>
              <a:buNone/>
            </a:pPr>
            <a:r>
              <a:rPr b="1" lang="en" sz="1700" u="sng">
                <a:solidFill>
                  <a:srgbClr val="6CB255"/>
                </a:solidFill>
              </a:rPr>
              <a:t>Cerebellum</a:t>
            </a:r>
            <a:r>
              <a:rPr b="1" lang="en" sz="1700"/>
              <a:t> </a:t>
            </a:r>
            <a:endParaRPr sz="1700"/>
          </a:p>
          <a:p>
            <a:pPr indent="-285750" lvl="0" marL="285750" rtl="0" algn="l">
              <a:lnSpc>
                <a:spcPct val="100000"/>
              </a:lnSpc>
              <a:spcBef>
                <a:spcPts val="940"/>
              </a:spcBef>
              <a:spcAft>
                <a:spcPts val="0"/>
              </a:spcAft>
              <a:buSzPts val="1700"/>
              <a:buFont typeface="Arial"/>
              <a:buChar char="-"/>
            </a:pPr>
            <a:r>
              <a:rPr lang="en" sz="1700"/>
              <a:t>Plays a role in processing procedural memories, such as how to play the piano and classical conditioning.</a:t>
            </a:r>
            <a:endParaRPr/>
          </a:p>
          <a:p>
            <a:pPr indent="-285750" lvl="0" marL="285750" rtl="0" algn="l">
              <a:lnSpc>
                <a:spcPct val="100000"/>
              </a:lnSpc>
              <a:spcBef>
                <a:spcPts val="940"/>
              </a:spcBef>
              <a:spcAft>
                <a:spcPts val="0"/>
              </a:spcAft>
              <a:buSzPts val="1700"/>
              <a:buFont typeface="Arial"/>
              <a:buChar char="-"/>
            </a:pPr>
            <a:r>
              <a:rPr lang="en" sz="1700"/>
              <a:t>Damage prevents classical conditioning such as an eye-blink in response to a puff of air.</a:t>
            </a:r>
            <a:endParaRPr/>
          </a:p>
          <a:p>
            <a:pPr indent="0" lvl="0" marL="0" rtl="0" algn="l">
              <a:lnSpc>
                <a:spcPct val="100000"/>
              </a:lnSpc>
              <a:spcBef>
                <a:spcPts val="940"/>
              </a:spcBef>
              <a:spcAft>
                <a:spcPts val="0"/>
              </a:spcAft>
              <a:buClr>
                <a:srgbClr val="6CB255"/>
              </a:buClr>
              <a:buSzPts val="1700"/>
              <a:buNone/>
            </a:pPr>
            <a:r>
              <a:rPr b="1" lang="en" sz="1700" u="sng">
                <a:solidFill>
                  <a:srgbClr val="6CB255"/>
                </a:solidFill>
              </a:rPr>
              <a:t>Prefrontal cortex  </a:t>
            </a:r>
            <a:endParaRPr/>
          </a:p>
          <a:p>
            <a:pPr indent="-285750" lvl="0" marL="285750" rtl="0" algn="l">
              <a:lnSpc>
                <a:spcPct val="100000"/>
              </a:lnSpc>
              <a:spcBef>
                <a:spcPts val="940"/>
              </a:spcBef>
              <a:spcAft>
                <a:spcPts val="0"/>
              </a:spcAft>
              <a:buSzPts val="1700"/>
              <a:buFont typeface="Arial"/>
              <a:buChar char="-"/>
            </a:pPr>
            <a:r>
              <a:rPr lang="en" sz="1700"/>
              <a:t>Appears to be involved in remembering semantic tasks.</a:t>
            </a:r>
            <a:endParaRPr/>
          </a:p>
          <a:p>
            <a:pPr indent="-285750" lvl="0" marL="285750" rtl="0" algn="l">
              <a:lnSpc>
                <a:spcPct val="100000"/>
              </a:lnSpc>
              <a:spcBef>
                <a:spcPts val="940"/>
              </a:spcBef>
              <a:spcAft>
                <a:spcPts val="0"/>
              </a:spcAft>
              <a:buSzPts val="1700"/>
              <a:buFont typeface="Arial"/>
              <a:buChar char="-"/>
            </a:pPr>
            <a:r>
              <a:rPr lang="en" sz="1700"/>
              <a:t>PET scans show activation in the left inferior prefrontal cortex when completing semantic tasks.</a:t>
            </a:r>
            <a:endParaRPr/>
          </a:p>
          <a:p>
            <a:pPr indent="-285750" lvl="0" marL="285750" rtl="0" algn="l">
              <a:lnSpc>
                <a:spcPct val="100000"/>
              </a:lnSpc>
              <a:spcBef>
                <a:spcPts val="940"/>
              </a:spcBef>
              <a:spcAft>
                <a:spcPts val="0"/>
              </a:spcAft>
              <a:buSzPts val="1700"/>
              <a:buFont typeface="Arial"/>
              <a:buChar char="-"/>
            </a:pPr>
            <a:r>
              <a:rPr lang="en" sz="1700"/>
              <a:t>Encoding is associated with left frontal activity.</a:t>
            </a:r>
            <a:endParaRPr/>
          </a:p>
          <a:p>
            <a:pPr indent="-285750" lvl="0" marL="285750" rtl="0" algn="l">
              <a:lnSpc>
                <a:spcPct val="100000"/>
              </a:lnSpc>
              <a:spcBef>
                <a:spcPts val="940"/>
              </a:spcBef>
              <a:spcAft>
                <a:spcPts val="0"/>
              </a:spcAft>
              <a:buSzPts val="1700"/>
              <a:buFont typeface="Arial"/>
              <a:buChar char="-"/>
            </a:pPr>
            <a:r>
              <a:rPr lang="en" sz="1700"/>
              <a:t>Retrieval of information is associated with the right frontal region.</a:t>
            </a:r>
            <a:endParaRPr sz="1700"/>
          </a:p>
          <a:p>
            <a:pPr indent="0" lvl="0" marL="0" rtl="0" algn="l">
              <a:lnSpc>
                <a:spcPct val="100000"/>
              </a:lnSpc>
              <a:spcBef>
                <a:spcPts val="1000"/>
              </a:spcBef>
              <a:spcAft>
                <a:spcPts val="0"/>
              </a:spcAft>
              <a:buClr>
                <a:srgbClr val="6CB255"/>
              </a:buClr>
              <a:buSzPts val="2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1" name="Shape 211"/>
        <p:cNvGrpSpPr/>
        <p:nvPr/>
      </p:nvGrpSpPr>
      <p:grpSpPr>
        <a:xfrm>
          <a:off x="0" y="0"/>
          <a:ext cx="0" cy="0"/>
          <a:chOff x="0" y="0"/>
          <a:chExt cx="0" cy="0"/>
        </a:xfrm>
      </p:grpSpPr>
      <p:sp>
        <p:nvSpPr>
          <p:cNvPr id="212" name="Google Shape;212;p36"/>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NEUROTRANSMITTERS</a:t>
            </a:r>
            <a:endParaRPr/>
          </a:p>
        </p:txBody>
      </p:sp>
      <p:sp>
        <p:nvSpPr>
          <p:cNvPr id="213" name="Google Shape;213;p36"/>
          <p:cNvSpPr txBox="1"/>
          <p:nvPr>
            <p:ph idx="1" type="body"/>
          </p:nvPr>
        </p:nvSpPr>
        <p:spPr>
          <a:xfrm>
            <a:off x="457200" y="744775"/>
            <a:ext cx="8367221" cy="4284424"/>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SzPct val="100000"/>
              <a:buNone/>
            </a:pPr>
            <a:r>
              <a:rPr lang="en" sz="1700"/>
              <a:t>Communication among neurons via neurotransmitters is critical for developing new memories. </a:t>
            </a:r>
            <a:endParaRPr/>
          </a:p>
          <a:p>
            <a:pPr indent="0" lvl="0" marL="0" rtl="0" algn="l">
              <a:lnSpc>
                <a:spcPct val="100000"/>
              </a:lnSpc>
              <a:spcBef>
                <a:spcPts val="940"/>
              </a:spcBef>
              <a:spcAft>
                <a:spcPts val="0"/>
              </a:spcAft>
              <a:buSzPct val="100000"/>
              <a:buNone/>
            </a:pPr>
            <a:r>
              <a:rPr lang="en" sz="1700"/>
              <a:t>Repeated neuron activity → increased neurotransmitters in the synapse → stronger synaptic connections. (This is how memory consolidation occurs).</a:t>
            </a:r>
            <a:endParaRPr sz="1700"/>
          </a:p>
          <a:p>
            <a:pPr indent="0" lvl="0" marL="0" rtl="0" algn="l">
              <a:lnSpc>
                <a:spcPct val="100000"/>
              </a:lnSpc>
              <a:spcBef>
                <a:spcPts val="940"/>
              </a:spcBef>
              <a:spcAft>
                <a:spcPts val="0"/>
              </a:spcAft>
              <a:buSzPct val="100000"/>
              <a:buNone/>
            </a:pPr>
            <a:r>
              <a:rPr lang="en" sz="1700"/>
              <a:t>Neurotransmitters involved in memory:</a:t>
            </a:r>
            <a:endParaRPr/>
          </a:p>
          <a:p>
            <a:pPr indent="-269557" lvl="0" marL="285750" rtl="0" algn="l">
              <a:lnSpc>
                <a:spcPct val="100000"/>
              </a:lnSpc>
              <a:spcBef>
                <a:spcPts val="940"/>
              </a:spcBef>
              <a:spcAft>
                <a:spcPts val="0"/>
              </a:spcAft>
              <a:buSzPct val="100000"/>
              <a:buFont typeface="Arial"/>
              <a:buChar char="-"/>
            </a:pPr>
            <a:r>
              <a:rPr lang="en" sz="1700"/>
              <a:t>Epinephrine</a:t>
            </a:r>
            <a:endParaRPr/>
          </a:p>
          <a:p>
            <a:pPr indent="-269557" lvl="0" marL="285750" rtl="0" algn="l">
              <a:lnSpc>
                <a:spcPct val="100000"/>
              </a:lnSpc>
              <a:spcBef>
                <a:spcPts val="940"/>
              </a:spcBef>
              <a:spcAft>
                <a:spcPts val="0"/>
              </a:spcAft>
              <a:buSzPct val="100000"/>
              <a:buFont typeface="Arial"/>
              <a:buChar char="-"/>
            </a:pPr>
            <a:r>
              <a:rPr lang="en" sz="1700"/>
              <a:t>Dopamine</a:t>
            </a:r>
            <a:endParaRPr/>
          </a:p>
          <a:p>
            <a:pPr indent="-269557" lvl="0" marL="285750" rtl="0" algn="l">
              <a:lnSpc>
                <a:spcPct val="100000"/>
              </a:lnSpc>
              <a:spcBef>
                <a:spcPts val="940"/>
              </a:spcBef>
              <a:spcAft>
                <a:spcPts val="0"/>
              </a:spcAft>
              <a:buSzPct val="100000"/>
              <a:buFont typeface="Arial"/>
              <a:buChar char="-"/>
            </a:pPr>
            <a:r>
              <a:rPr lang="en" sz="1700"/>
              <a:t>Serotonin</a:t>
            </a:r>
            <a:endParaRPr/>
          </a:p>
          <a:p>
            <a:pPr indent="-269557" lvl="0" marL="285750" rtl="0" algn="l">
              <a:lnSpc>
                <a:spcPct val="100000"/>
              </a:lnSpc>
              <a:spcBef>
                <a:spcPts val="940"/>
              </a:spcBef>
              <a:spcAft>
                <a:spcPts val="0"/>
              </a:spcAft>
              <a:buSzPct val="100000"/>
              <a:buFont typeface="Arial"/>
              <a:buChar char="-"/>
            </a:pPr>
            <a:r>
              <a:rPr lang="en" sz="1700"/>
              <a:t>Glutamate</a:t>
            </a:r>
            <a:endParaRPr/>
          </a:p>
          <a:p>
            <a:pPr indent="-269557" lvl="0" marL="285750" rtl="0" algn="l">
              <a:lnSpc>
                <a:spcPct val="100000"/>
              </a:lnSpc>
              <a:spcBef>
                <a:spcPts val="940"/>
              </a:spcBef>
              <a:spcAft>
                <a:spcPts val="0"/>
              </a:spcAft>
              <a:buSzPct val="100000"/>
              <a:buFont typeface="Arial"/>
              <a:buChar char="-"/>
            </a:pPr>
            <a:r>
              <a:rPr lang="en" sz="1700"/>
              <a:t>Acetylcholine</a:t>
            </a:r>
            <a:endParaRPr/>
          </a:p>
          <a:p>
            <a:pPr indent="0" lvl="0" marL="0" rtl="0" algn="l">
              <a:lnSpc>
                <a:spcPct val="100000"/>
              </a:lnSpc>
              <a:spcBef>
                <a:spcPts val="940"/>
              </a:spcBef>
              <a:spcAft>
                <a:spcPts val="0"/>
              </a:spcAft>
              <a:buSzPct val="100000"/>
              <a:buNone/>
            </a:pPr>
            <a:r>
              <a:rPr b="1" lang="en" sz="1700"/>
              <a:t>Arousal Theory </a:t>
            </a:r>
            <a:r>
              <a:rPr lang="en" sz="1700"/>
              <a:t>– strong emotions trigger the formation of strong memories and weaker emotional experiences form weaker memories.</a:t>
            </a:r>
            <a:endParaRPr/>
          </a:p>
          <a:p>
            <a:pPr indent="-269557" lvl="0" marL="285750" rtl="0" algn="l">
              <a:lnSpc>
                <a:spcPct val="100000"/>
              </a:lnSpc>
              <a:spcBef>
                <a:spcPts val="940"/>
              </a:spcBef>
              <a:spcAft>
                <a:spcPts val="0"/>
              </a:spcAft>
              <a:buSzPct val="100000"/>
              <a:buFont typeface="Arial"/>
              <a:buChar char="-"/>
            </a:pPr>
            <a:r>
              <a:rPr lang="en" sz="1700"/>
              <a:t>Strong emotional experiences can trigger the release of neurotransmitters which strengthen memory.</a:t>
            </a:r>
            <a:endParaRPr/>
          </a:p>
          <a:p>
            <a:pPr indent="-269557" lvl="0" marL="285750" rtl="0" algn="l">
              <a:lnSpc>
                <a:spcPct val="100000"/>
              </a:lnSpc>
              <a:spcBef>
                <a:spcPts val="940"/>
              </a:spcBef>
              <a:spcAft>
                <a:spcPts val="0"/>
              </a:spcAft>
              <a:buSzPct val="100000"/>
              <a:buFont typeface="Arial"/>
              <a:buChar char="-"/>
            </a:pPr>
            <a:r>
              <a:rPr lang="en" sz="1700"/>
              <a:t>Evidenced by flashbulb memories -  an exceptionally clear recollection of an important emotional event.</a:t>
            </a:r>
            <a:endParaRPr/>
          </a:p>
          <a:p>
            <a:pPr indent="-177800" lvl="0" marL="285750" rtl="0" algn="l">
              <a:lnSpc>
                <a:spcPct val="100000"/>
              </a:lnSpc>
              <a:spcBef>
                <a:spcPts val="940"/>
              </a:spcBef>
              <a:spcAft>
                <a:spcPts val="0"/>
              </a:spcAft>
              <a:buSzPct val="100000"/>
              <a:buFont typeface="Arial"/>
              <a:buNone/>
            </a:pPr>
            <a:r>
              <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2" name="Shape 92"/>
        <p:cNvGrpSpPr/>
        <p:nvPr/>
      </p:nvGrpSpPr>
      <p:grpSpPr>
        <a:xfrm>
          <a:off x="0" y="0"/>
          <a:ext cx="0" cy="0"/>
          <a:chOff x="0" y="0"/>
          <a:chExt cx="0" cy="0"/>
        </a:xfrm>
      </p:grpSpPr>
      <p:pic>
        <p:nvPicPr>
          <p:cNvPr descr="A photograph shows a camera and a pile of photographs." id="93" name="Google Shape;93;p19"/>
          <p:cNvPicPr preferRelativeResize="0"/>
          <p:nvPr>
            <p:ph idx="2" type="pic"/>
          </p:nvPr>
        </p:nvPicPr>
        <p:blipFill rotWithShape="1">
          <a:blip r:embed="rId3">
            <a:alphaModFix/>
          </a:blip>
          <a:srcRect b="0" l="-7650" r="-7649" t="0"/>
          <a:stretch/>
        </p:blipFill>
        <p:spPr>
          <a:xfrm>
            <a:off x="1243201" y="2642174"/>
            <a:ext cx="5959200" cy="1940100"/>
          </a:xfrm>
          <a:prstGeom prst="rect">
            <a:avLst/>
          </a:prstGeom>
          <a:noFill/>
          <a:ln>
            <a:noFill/>
          </a:ln>
        </p:spPr>
      </p:pic>
      <p:sp>
        <p:nvSpPr>
          <p:cNvPr id="94" name="Google Shape;94;p19"/>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MEMORY</a:t>
            </a:r>
            <a:endParaRPr/>
          </a:p>
        </p:txBody>
      </p:sp>
      <p:sp>
        <p:nvSpPr>
          <p:cNvPr id="95" name="Google Shape;95;p19"/>
          <p:cNvSpPr txBox="1"/>
          <p:nvPr>
            <p:ph idx="1" type="body"/>
          </p:nvPr>
        </p:nvSpPr>
        <p:spPr>
          <a:xfrm>
            <a:off x="457199" y="4521154"/>
            <a:ext cx="8062912" cy="53802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CB255"/>
              </a:buClr>
              <a:buSzPts val="1400"/>
              <a:buNone/>
            </a:pPr>
            <a:r>
              <a:rPr lang="en" sz="1400"/>
              <a:t>Photographs can trigger our memories and bring past experiences back to life. (credit: modification of work by Cory Zanker)</a:t>
            </a:r>
            <a:endParaRPr/>
          </a:p>
        </p:txBody>
      </p:sp>
      <p:sp>
        <p:nvSpPr>
          <p:cNvPr id="96" name="Google Shape;96;p19"/>
          <p:cNvSpPr txBox="1"/>
          <p:nvPr/>
        </p:nvSpPr>
        <p:spPr>
          <a:xfrm>
            <a:off x="457198" y="730266"/>
            <a:ext cx="8367223" cy="14734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dk1"/>
                </a:solidFill>
                <a:latin typeface="Arial"/>
                <a:ea typeface="Arial"/>
                <a:cs typeface="Arial"/>
                <a:sym typeface="Arial"/>
              </a:rPr>
              <a:t>The study of memory looks at some of the following questions: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80"/>
              </a:spcBef>
              <a:spcAft>
                <a:spcPts val="0"/>
              </a:spcAft>
              <a:buClr>
                <a:srgbClr val="6CB255"/>
              </a:buClr>
              <a:buSzPts val="1700"/>
              <a:buFont typeface="Arial"/>
              <a:buChar char="-"/>
            </a:pPr>
            <a:r>
              <a:rPr b="0" i="0" lang="en" sz="1700" u="none" cap="none" strike="noStrike">
                <a:solidFill>
                  <a:schemeClr val="dk1"/>
                </a:solidFill>
                <a:latin typeface="Arial"/>
                <a:ea typeface="Arial"/>
                <a:cs typeface="Arial"/>
                <a:sym typeface="Arial"/>
              </a:rPr>
              <a:t>How do we process and store information?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80"/>
              </a:spcBef>
              <a:spcAft>
                <a:spcPts val="0"/>
              </a:spcAft>
              <a:buClr>
                <a:srgbClr val="6CB255"/>
              </a:buClr>
              <a:buSzPts val="1700"/>
              <a:buFont typeface="Arial"/>
              <a:buChar char="-"/>
            </a:pPr>
            <a:r>
              <a:rPr b="0" i="0" lang="en" sz="1700" u="none" cap="none" strike="noStrike">
                <a:solidFill>
                  <a:schemeClr val="dk1"/>
                </a:solidFill>
                <a:latin typeface="Arial"/>
                <a:ea typeface="Arial"/>
                <a:cs typeface="Arial"/>
                <a:sym typeface="Arial"/>
              </a:rPr>
              <a:t>Are there different types of memory?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80"/>
              </a:spcBef>
              <a:spcAft>
                <a:spcPts val="0"/>
              </a:spcAft>
              <a:buClr>
                <a:srgbClr val="6CB255"/>
              </a:buClr>
              <a:buSzPts val="1700"/>
              <a:buFont typeface="Arial"/>
              <a:buChar char="-"/>
            </a:pPr>
            <a:r>
              <a:rPr b="0" i="0" lang="en" sz="1700" u="none" cap="none" strike="noStrike">
                <a:solidFill>
                  <a:schemeClr val="dk1"/>
                </a:solidFill>
                <a:latin typeface="Arial"/>
                <a:ea typeface="Arial"/>
                <a:cs typeface="Arial"/>
                <a:sym typeface="Arial"/>
              </a:rPr>
              <a:t>How do we retrieve memories?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080"/>
              </a:spcBef>
              <a:spcAft>
                <a:spcPts val="0"/>
              </a:spcAft>
              <a:buClr>
                <a:srgbClr val="6CB255"/>
              </a:buClr>
              <a:buSzPts val="1700"/>
              <a:buFont typeface="Arial"/>
              <a:buChar char="-"/>
            </a:pPr>
            <a:r>
              <a:rPr b="0" i="0" lang="en" sz="1700" u="none" cap="none" strike="noStrike">
                <a:solidFill>
                  <a:schemeClr val="dk1"/>
                </a:solidFill>
                <a:latin typeface="Arial"/>
                <a:ea typeface="Arial"/>
                <a:cs typeface="Arial"/>
                <a:sym typeface="Arial"/>
              </a:rPr>
              <a:t>Why do we forget?</a:t>
            </a:r>
            <a:endParaRPr b="0" i="0" sz="17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7" name="Shape 217"/>
        <p:cNvGrpSpPr/>
        <p:nvPr/>
      </p:nvGrpSpPr>
      <p:grpSpPr>
        <a:xfrm>
          <a:off x="0" y="0"/>
          <a:ext cx="0" cy="0"/>
          <a:chOff x="0" y="0"/>
          <a:chExt cx="0" cy="0"/>
        </a:xfrm>
      </p:grpSpPr>
      <p:sp>
        <p:nvSpPr>
          <p:cNvPr id="218" name="Google Shape;218;p37"/>
          <p:cNvSpPr txBox="1"/>
          <p:nvPr>
            <p:ph type="title"/>
          </p:nvPr>
        </p:nvSpPr>
        <p:spPr>
          <a:xfrm>
            <a:off x="457200" y="68261"/>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FLASH BULB MEMORY</a:t>
            </a:r>
            <a:endParaRPr/>
          </a:p>
        </p:txBody>
      </p:sp>
      <p:sp>
        <p:nvSpPr>
          <p:cNvPr id="219" name="Google Shape;219;p37"/>
          <p:cNvSpPr txBox="1"/>
          <p:nvPr>
            <p:ph idx="1" type="body"/>
          </p:nvPr>
        </p:nvSpPr>
        <p:spPr>
          <a:xfrm>
            <a:off x="457200" y="562912"/>
            <a:ext cx="8367221" cy="4406789"/>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SzPct val="100000"/>
              <a:buNone/>
            </a:pPr>
            <a:r>
              <a:rPr b="1" lang="en" sz="1700"/>
              <a:t>Flash bulb memory </a:t>
            </a:r>
            <a:r>
              <a:rPr lang="en" sz="1700"/>
              <a:t>– a record of an atypical and unusual event that has very strong emotional associations. </a:t>
            </a:r>
            <a:endParaRPr/>
          </a:p>
          <a:p>
            <a:pPr indent="0" lvl="0" marL="0" rtl="0" algn="l">
              <a:lnSpc>
                <a:spcPct val="100000"/>
              </a:lnSpc>
              <a:spcBef>
                <a:spcPts val="0"/>
              </a:spcBef>
              <a:spcAft>
                <a:spcPts val="0"/>
              </a:spcAft>
              <a:buSzPct val="100000"/>
              <a:buNone/>
            </a:pPr>
            <a:r>
              <a:t/>
            </a:r>
            <a:endParaRPr sz="1700"/>
          </a:p>
          <a:p>
            <a:pPr indent="0" lvl="0" marL="0" rtl="0" algn="l">
              <a:lnSpc>
                <a:spcPct val="100000"/>
              </a:lnSpc>
              <a:spcBef>
                <a:spcPts val="0"/>
              </a:spcBef>
              <a:spcAft>
                <a:spcPts val="0"/>
              </a:spcAft>
              <a:buSzPct val="100000"/>
              <a:buNone/>
            </a:pPr>
            <a:r>
              <a:rPr lang="en" sz="1700"/>
              <a:t>Depending on the age and awareness/interests of the person, certain flashbulb memories can act as generational reference points.  Examples include:</a:t>
            </a:r>
            <a:endParaRPr/>
          </a:p>
          <a:p>
            <a:pPr indent="0" lvl="0" marL="0" rtl="0" algn="l">
              <a:lnSpc>
                <a:spcPct val="100000"/>
              </a:lnSpc>
              <a:spcBef>
                <a:spcPts val="0"/>
              </a:spcBef>
              <a:spcAft>
                <a:spcPts val="0"/>
              </a:spcAft>
              <a:buSzPct val="100000"/>
              <a:buNone/>
            </a:pPr>
            <a:r>
              <a:t/>
            </a:r>
            <a:endParaRPr sz="1700"/>
          </a:p>
          <a:p>
            <a:pPr indent="-269557" lvl="0" marL="285750" rtl="0" algn="l">
              <a:lnSpc>
                <a:spcPct val="100000"/>
              </a:lnSpc>
              <a:spcBef>
                <a:spcPts val="0"/>
              </a:spcBef>
              <a:spcAft>
                <a:spcPts val="0"/>
              </a:spcAft>
              <a:buSzPct val="100000"/>
              <a:buFont typeface="Arial"/>
              <a:buChar char="•"/>
            </a:pPr>
            <a:r>
              <a:rPr lang="en" sz="1700"/>
              <a:t>The assassinations of President John F. Kennedy, Martin Luther King Jr., Malcolm X, or Robert Kennedy.</a:t>
            </a:r>
            <a:endParaRPr/>
          </a:p>
          <a:p>
            <a:pPr indent="-269557" lvl="0" marL="285750" rtl="0" algn="l">
              <a:lnSpc>
                <a:spcPct val="100000"/>
              </a:lnSpc>
              <a:spcBef>
                <a:spcPts val="0"/>
              </a:spcBef>
              <a:spcAft>
                <a:spcPts val="0"/>
              </a:spcAft>
              <a:buSzPct val="100000"/>
              <a:buFont typeface="Arial"/>
              <a:buChar char="•"/>
            </a:pPr>
            <a:r>
              <a:rPr lang="en" sz="1700"/>
              <a:t>The first humans landing on the Moon</a:t>
            </a:r>
            <a:endParaRPr/>
          </a:p>
          <a:p>
            <a:pPr indent="-269557" lvl="0" marL="285750" rtl="0" algn="l">
              <a:lnSpc>
                <a:spcPct val="100000"/>
              </a:lnSpc>
              <a:spcBef>
                <a:spcPts val="0"/>
              </a:spcBef>
              <a:spcAft>
                <a:spcPts val="0"/>
              </a:spcAft>
              <a:buSzPct val="100000"/>
              <a:buFont typeface="Arial"/>
              <a:buChar char="•"/>
            </a:pPr>
            <a:r>
              <a:rPr lang="en" sz="1700"/>
              <a:t>The attacks of September 11, 2001</a:t>
            </a:r>
            <a:endParaRPr/>
          </a:p>
          <a:p>
            <a:pPr indent="0" lvl="0" marL="0" rtl="0" algn="l">
              <a:lnSpc>
                <a:spcPct val="100000"/>
              </a:lnSpc>
              <a:spcBef>
                <a:spcPts val="0"/>
              </a:spcBef>
              <a:spcAft>
                <a:spcPts val="0"/>
              </a:spcAft>
              <a:buSzPct val="100000"/>
              <a:buNone/>
            </a:pPr>
            <a:r>
              <a:t/>
            </a:r>
            <a:endParaRPr sz="1700"/>
          </a:p>
          <a:p>
            <a:pPr indent="0" lvl="0" marL="0" rtl="0" algn="l">
              <a:lnSpc>
                <a:spcPct val="100000"/>
              </a:lnSpc>
              <a:spcBef>
                <a:spcPts val="0"/>
              </a:spcBef>
              <a:spcAft>
                <a:spcPts val="0"/>
              </a:spcAft>
              <a:buSzPct val="100000"/>
              <a:buNone/>
            </a:pPr>
            <a:r>
              <a:t/>
            </a:r>
            <a:endParaRPr sz="1700"/>
          </a:p>
          <a:p>
            <a:pPr indent="0" lvl="0" marL="0" rtl="0" algn="l">
              <a:lnSpc>
                <a:spcPct val="100000"/>
              </a:lnSpc>
              <a:spcBef>
                <a:spcPts val="0"/>
              </a:spcBef>
              <a:spcAft>
                <a:spcPts val="0"/>
              </a:spcAft>
              <a:buSzPct val="100000"/>
              <a:buNone/>
            </a:pPr>
            <a:r>
              <a:rPr lang="en" sz="1700"/>
              <a:t>Flashbulb memory formation may depend on cultural reference and personal investment/involvement.  </a:t>
            </a:r>
            <a:endParaRPr/>
          </a:p>
          <a:p>
            <a:pPr indent="-269557" lvl="0" marL="285750" rtl="0" algn="l">
              <a:lnSpc>
                <a:spcPct val="100000"/>
              </a:lnSpc>
              <a:spcBef>
                <a:spcPts val="0"/>
              </a:spcBef>
              <a:spcAft>
                <a:spcPts val="0"/>
              </a:spcAft>
              <a:buSzPct val="100000"/>
              <a:buFont typeface="Arial"/>
              <a:buChar char="•"/>
            </a:pPr>
            <a:r>
              <a:rPr lang="en" sz="1700"/>
              <a:t>A national leader suddenly resigning may become a flashbulb memory for those citizens only.</a:t>
            </a:r>
            <a:endParaRPr/>
          </a:p>
          <a:p>
            <a:pPr indent="-269557" lvl="0" marL="285750" rtl="0" algn="l">
              <a:lnSpc>
                <a:spcPct val="100000"/>
              </a:lnSpc>
              <a:spcBef>
                <a:spcPts val="0"/>
              </a:spcBef>
              <a:spcAft>
                <a:spcPts val="0"/>
              </a:spcAft>
              <a:buSzPct val="100000"/>
              <a:buFont typeface="Arial"/>
              <a:buChar char="•"/>
            </a:pPr>
            <a:r>
              <a:rPr lang="en" sz="1700"/>
              <a:t>An athlete suddenly retiring may become a flashbulb memory for fans of that sport or team.</a:t>
            </a:r>
            <a:endParaRPr/>
          </a:p>
          <a:p>
            <a:pPr indent="0" lvl="0" marL="0" rtl="0" algn="l">
              <a:lnSpc>
                <a:spcPct val="100000"/>
              </a:lnSpc>
              <a:spcBef>
                <a:spcPts val="0"/>
              </a:spcBef>
              <a:spcAft>
                <a:spcPts val="0"/>
              </a:spcAft>
              <a:buSzPct val="100000"/>
              <a:buNone/>
            </a:pPr>
            <a:r>
              <a:t/>
            </a:r>
            <a:endParaRPr sz="1700"/>
          </a:p>
          <a:p>
            <a:pPr indent="0" lvl="0" marL="0" rtl="0" algn="l">
              <a:lnSpc>
                <a:spcPct val="100000"/>
              </a:lnSpc>
              <a:spcBef>
                <a:spcPts val="0"/>
              </a:spcBef>
              <a:spcAft>
                <a:spcPts val="0"/>
              </a:spcAft>
              <a:buSzPct val="100000"/>
              <a:buNone/>
            </a:pPr>
            <a:r>
              <a:t/>
            </a:r>
            <a:endParaRPr sz="1700"/>
          </a:p>
          <a:p>
            <a:pPr indent="0" lvl="0" marL="0" rtl="0" algn="l">
              <a:lnSpc>
                <a:spcPct val="100000"/>
              </a:lnSpc>
              <a:spcBef>
                <a:spcPts val="0"/>
              </a:spcBef>
              <a:spcAft>
                <a:spcPts val="0"/>
              </a:spcAft>
              <a:buSzPct val="100000"/>
              <a:buNone/>
            </a:pPr>
            <a:r>
              <a:rPr lang="en" sz="1700"/>
              <a:t>9/11 is the most recent flashbulb memory that has been extensively researched. </a:t>
            </a:r>
            <a:endParaRPr/>
          </a:p>
          <a:p>
            <a:pPr indent="0" lvl="0" marL="0" rtl="0" algn="l">
              <a:lnSpc>
                <a:spcPct val="100000"/>
              </a:lnSpc>
              <a:spcBef>
                <a:spcPts val="0"/>
              </a:spcBef>
              <a:spcAft>
                <a:spcPts val="0"/>
              </a:spcAft>
              <a:buSzPct val="100000"/>
              <a:buNone/>
            </a:pPr>
            <a:r>
              <a:t/>
            </a:r>
            <a:endParaRPr sz="1700"/>
          </a:p>
          <a:p>
            <a:pPr indent="0" lvl="0" marL="0" rtl="0" algn="l">
              <a:lnSpc>
                <a:spcPct val="100000"/>
              </a:lnSpc>
              <a:spcBef>
                <a:spcPts val="0"/>
              </a:spcBef>
              <a:spcAft>
                <a:spcPts val="0"/>
              </a:spcAft>
              <a:buSzPct val="100000"/>
              <a:buNone/>
            </a:pPr>
            <a:r>
              <a:t/>
            </a:r>
            <a:endParaRPr sz="1700"/>
          </a:p>
          <a:p>
            <a:pPr indent="0" lvl="0" marL="0" rtl="0" algn="l">
              <a:lnSpc>
                <a:spcPct val="100000"/>
              </a:lnSpc>
              <a:spcBef>
                <a:spcPts val="0"/>
              </a:spcBef>
              <a:spcAft>
                <a:spcPts val="0"/>
              </a:spcAft>
              <a:buSzPct val="100000"/>
              <a:buNone/>
            </a:pPr>
            <a:r>
              <a:t/>
            </a:r>
            <a:endParaRPr sz="17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3" name="Shape 223"/>
        <p:cNvGrpSpPr/>
        <p:nvPr/>
      </p:nvGrpSpPr>
      <p:grpSpPr>
        <a:xfrm>
          <a:off x="0" y="0"/>
          <a:ext cx="0" cy="0"/>
          <a:chOff x="0" y="0"/>
          <a:chExt cx="0" cy="0"/>
        </a:xfrm>
      </p:grpSpPr>
      <p:pic>
        <p:nvPicPr>
          <p:cNvPr descr="A single-line flow diagram compares two types of amnesia. In the center is a box labeled “event” with arrows extending from both sides. Extending to the left is an arrow pointing left to the word “past”; the arrow is labeled “retrograde amnesia.” Extending to the right is an arrow pointing right to the word “present”; the arrow is labeled “anterograde amnesia.”" id="224" name="Google Shape;224;p38"/>
          <p:cNvPicPr preferRelativeResize="0"/>
          <p:nvPr>
            <p:ph idx="2" type="pic"/>
          </p:nvPr>
        </p:nvPicPr>
        <p:blipFill rotWithShape="1">
          <a:blip r:embed="rId3">
            <a:alphaModFix/>
          </a:blip>
          <a:srcRect b="-68373" l="0" r="0" t="-68373"/>
          <a:stretch/>
        </p:blipFill>
        <p:spPr>
          <a:xfrm>
            <a:off x="584550" y="2571750"/>
            <a:ext cx="7398600" cy="2408700"/>
          </a:xfrm>
          <a:prstGeom prst="rect">
            <a:avLst/>
          </a:prstGeom>
          <a:noFill/>
          <a:ln>
            <a:noFill/>
          </a:ln>
        </p:spPr>
      </p:pic>
      <p:sp>
        <p:nvSpPr>
          <p:cNvPr id="225" name="Google Shape;225;p38"/>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AMNESIA</a:t>
            </a:r>
            <a:endParaRPr/>
          </a:p>
        </p:txBody>
      </p:sp>
      <p:sp>
        <p:nvSpPr>
          <p:cNvPr id="226" name="Google Shape;226;p38"/>
          <p:cNvSpPr txBox="1"/>
          <p:nvPr/>
        </p:nvSpPr>
        <p:spPr>
          <a:xfrm>
            <a:off x="414311" y="839024"/>
            <a:ext cx="8410109" cy="2513776"/>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100000"/>
              </a:lnSpc>
              <a:spcBef>
                <a:spcPts val="0"/>
              </a:spcBef>
              <a:spcAft>
                <a:spcPts val="0"/>
              </a:spcAft>
              <a:buClr>
                <a:srgbClr val="6CB255"/>
              </a:buClr>
              <a:buSzPct val="100000"/>
              <a:buFont typeface="Arial"/>
              <a:buNone/>
            </a:pPr>
            <a:r>
              <a:rPr b="1" i="0" lang="en" sz="1700" u="none" cap="none" strike="noStrike">
                <a:solidFill>
                  <a:srgbClr val="000000"/>
                </a:solidFill>
                <a:latin typeface="Arial"/>
                <a:ea typeface="Arial"/>
                <a:cs typeface="Arial"/>
                <a:sym typeface="Arial"/>
              </a:rPr>
              <a:t>Amnesia</a:t>
            </a:r>
            <a:r>
              <a:rPr b="0" i="0" lang="en" sz="1700" u="none" cap="none" strike="noStrike">
                <a:solidFill>
                  <a:srgbClr val="000000"/>
                </a:solidFill>
                <a:latin typeface="Arial"/>
                <a:ea typeface="Arial"/>
                <a:cs typeface="Arial"/>
                <a:sym typeface="Arial"/>
              </a:rPr>
              <a:t> – the loss of long-term memory that occurs as the result of disease, physical trauma, or psychological trauma.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80"/>
              </a:spcBef>
              <a:spcAft>
                <a:spcPts val="0"/>
              </a:spcAft>
              <a:buClr>
                <a:srgbClr val="6CB255"/>
              </a:buClr>
              <a:buSzPct val="100000"/>
              <a:buFont typeface="Arial"/>
              <a:buNone/>
            </a:pPr>
            <a:r>
              <a:rPr b="0" i="0" lang="en" sz="1700" u="none" cap="none" strike="noStrike">
                <a:solidFill>
                  <a:srgbClr val="000000"/>
                </a:solidFill>
                <a:latin typeface="Arial"/>
                <a:ea typeface="Arial"/>
                <a:cs typeface="Arial"/>
                <a:sym typeface="Arial"/>
              </a:rPr>
              <a:t>There are 2 common types: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80"/>
              </a:spcBef>
              <a:spcAft>
                <a:spcPts val="0"/>
              </a:spcAft>
              <a:buClr>
                <a:srgbClr val="6CB255"/>
              </a:buClr>
              <a:buSzPct val="100000"/>
              <a:buFont typeface="Arial"/>
              <a:buNone/>
            </a:pPr>
            <a:r>
              <a:rPr b="1" i="0" lang="en" sz="1700" u="none" cap="none" strike="noStrike">
                <a:solidFill>
                  <a:srgbClr val="000000"/>
                </a:solidFill>
                <a:latin typeface="Arial"/>
                <a:ea typeface="Arial"/>
                <a:cs typeface="Arial"/>
                <a:sym typeface="Arial"/>
              </a:rPr>
              <a:t>Anterograde amnesia </a:t>
            </a:r>
            <a:r>
              <a:rPr b="0" i="0" lang="en" sz="1700" u="none" cap="none" strike="noStrike">
                <a:solidFill>
                  <a:srgbClr val="000000"/>
                </a:solidFill>
                <a:latin typeface="Arial"/>
                <a:ea typeface="Arial"/>
                <a:cs typeface="Arial"/>
                <a:sym typeface="Arial"/>
              </a:rPr>
              <a:t>– inability to remember new information after point of trauma.</a:t>
            </a:r>
            <a:endParaRPr b="0" i="0" sz="1400" u="none" cap="none" strike="noStrike">
              <a:solidFill>
                <a:srgbClr val="000000"/>
              </a:solidFill>
              <a:latin typeface="Arial"/>
              <a:ea typeface="Arial"/>
              <a:cs typeface="Arial"/>
              <a:sym typeface="Arial"/>
            </a:endParaRPr>
          </a:p>
          <a:p>
            <a:pPr indent="-261461" lvl="0" marL="285750" marR="0" rtl="0" algn="l">
              <a:lnSpc>
                <a:spcPct val="100000"/>
              </a:lnSpc>
              <a:spcBef>
                <a:spcPts val="1080"/>
              </a:spcBef>
              <a:spcAft>
                <a:spcPts val="0"/>
              </a:spcAft>
              <a:buClr>
                <a:srgbClr val="6CB255"/>
              </a:buClr>
              <a:buSzPct val="100000"/>
              <a:buFont typeface="Arial"/>
              <a:buChar char="-"/>
            </a:pPr>
            <a:r>
              <a:rPr b="0" i="0" lang="en" sz="1700" u="none" cap="none" strike="noStrike">
                <a:solidFill>
                  <a:srgbClr val="000000"/>
                </a:solidFill>
                <a:latin typeface="Arial"/>
                <a:ea typeface="Arial"/>
                <a:cs typeface="Arial"/>
                <a:sym typeface="Arial"/>
              </a:rPr>
              <a:t>Commonly caused by brain trauma.</a:t>
            </a:r>
            <a:endParaRPr b="0" i="0" sz="1400" u="none" cap="none" strike="noStrike">
              <a:solidFill>
                <a:srgbClr val="000000"/>
              </a:solidFill>
              <a:latin typeface="Arial"/>
              <a:ea typeface="Arial"/>
              <a:cs typeface="Arial"/>
              <a:sym typeface="Arial"/>
            </a:endParaRPr>
          </a:p>
          <a:p>
            <a:pPr indent="-261461" lvl="0" marL="285750" marR="0" rtl="0" algn="l">
              <a:lnSpc>
                <a:spcPct val="100000"/>
              </a:lnSpc>
              <a:spcBef>
                <a:spcPts val="1080"/>
              </a:spcBef>
              <a:spcAft>
                <a:spcPts val="0"/>
              </a:spcAft>
              <a:buClr>
                <a:srgbClr val="6CB255"/>
              </a:buClr>
              <a:buSzPct val="100000"/>
              <a:buFont typeface="Arial"/>
              <a:buChar char="-"/>
            </a:pPr>
            <a:r>
              <a:rPr b="0" i="0" lang="en" sz="1700" u="none" cap="none" strike="noStrike">
                <a:solidFill>
                  <a:srgbClr val="000000"/>
                </a:solidFill>
                <a:latin typeface="Arial"/>
                <a:ea typeface="Arial"/>
                <a:cs typeface="Arial"/>
                <a:sym typeface="Arial"/>
              </a:rPr>
              <a:t>Hippocampus is usually affected – causes inability to transfer information from STM to LTM.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80"/>
              </a:spcBef>
              <a:spcAft>
                <a:spcPts val="0"/>
              </a:spcAft>
              <a:buClr>
                <a:srgbClr val="6CB255"/>
              </a:buClr>
              <a:buSzPct val="100000"/>
              <a:buFont typeface="Arial"/>
              <a:buNone/>
            </a:pPr>
            <a:r>
              <a:rPr b="1" i="0" lang="en" sz="1700" u="none" cap="none" strike="noStrike">
                <a:solidFill>
                  <a:srgbClr val="000000"/>
                </a:solidFill>
                <a:latin typeface="Arial"/>
                <a:ea typeface="Arial"/>
                <a:cs typeface="Arial"/>
                <a:sym typeface="Arial"/>
              </a:rPr>
              <a:t>Retrograde amnesia </a:t>
            </a:r>
            <a:r>
              <a:rPr b="0" i="0" lang="en" sz="1700" u="none" cap="none" strike="noStrike">
                <a:solidFill>
                  <a:srgbClr val="000000"/>
                </a:solidFill>
                <a:latin typeface="Arial"/>
                <a:ea typeface="Arial"/>
                <a:cs typeface="Arial"/>
                <a:sym typeface="Arial"/>
              </a:rPr>
              <a:t>– loss of memory (partial or complete) for events that occurred prior to the trauma.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80"/>
              </a:spcBef>
              <a:spcAft>
                <a:spcPts val="0"/>
              </a:spcAft>
              <a:buClr>
                <a:srgbClr val="6CB255"/>
              </a:buClr>
              <a:buSzPct val="100000"/>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1080"/>
              </a:spcBef>
              <a:spcAft>
                <a:spcPts val="0"/>
              </a:spcAft>
              <a:buClr>
                <a:srgbClr val="6CB255"/>
              </a:buClr>
              <a:buSzPct val="100000"/>
              <a:buFont typeface="Arial"/>
              <a:buNone/>
            </a:pPr>
            <a:r>
              <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0" name="Shape 230"/>
        <p:cNvGrpSpPr/>
        <p:nvPr/>
      </p:nvGrpSpPr>
      <p:grpSpPr>
        <a:xfrm>
          <a:off x="0" y="0"/>
          <a:ext cx="0" cy="0"/>
          <a:chOff x="0" y="0"/>
          <a:chExt cx="0" cy="0"/>
        </a:xfrm>
      </p:grpSpPr>
      <p:sp>
        <p:nvSpPr>
          <p:cNvPr id="231" name="Google Shape;231;p39"/>
          <p:cNvSpPr txBox="1"/>
          <p:nvPr>
            <p:ph type="title"/>
          </p:nvPr>
        </p:nvSpPr>
        <p:spPr>
          <a:xfrm>
            <a:off x="457200" y="180995"/>
            <a:ext cx="8062912" cy="66079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MEMORY CONSTRUCTION &amp; </a:t>
            </a:r>
            <a:br>
              <a:rPr lang="en"/>
            </a:br>
            <a:r>
              <a:rPr lang="en"/>
              <a:t>RECONSTRUCTION</a:t>
            </a:r>
            <a:endParaRPr/>
          </a:p>
        </p:txBody>
      </p:sp>
      <p:sp>
        <p:nvSpPr>
          <p:cNvPr id="232" name="Google Shape;232;p39"/>
          <p:cNvSpPr txBox="1"/>
          <p:nvPr>
            <p:ph idx="1" type="body"/>
          </p:nvPr>
        </p:nvSpPr>
        <p:spPr>
          <a:xfrm>
            <a:off x="457200" y="1042186"/>
            <a:ext cx="8367221" cy="3943471"/>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SzPts val="1700"/>
              <a:buNone/>
            </a:pPr>
            <a:r>
              <a:rPr b="1" lang="en" sz="1700"/>
              <a:t>Construction</a:t>
            </a:r>
            <a:r>
              <a:rPr lang="en" sz="1700"/>
              <a:t> – formulation of new memories.</a:t>
            </a:r>
            <a:endParaRPr/>
          </a:p>
          <a:p>
            <a:pPr indent="0" lvl="0" marL="0" rtl="0" algn="l">
              <a:lnSpc>
                <a:spcPct val="100000"/>
              </a:lnSpc>
              <a:spcBef>
                <a:spcPts val="1080"/>
              </a:spcBef>
              <a:spcAft>
                <a:spcPts val="0"/>
              </a:spcAft>
              <a:buSzPts val="1700"/>
              <a:buNone/>
            </a:pPr>
            <a:r>
              <a:rPr b="1" lang="en" sz="1700"/>
              <a:t>Reconstruction</a:t>
            </a:r>
            <a:r>
              <a:rPr lang="en" sz="1700"/>
              <a:t> – process of bringing up old memories.</a:t>
            </a:r>
            <a:endParaRPr/>
          </a:p>
          <a:p>
            <a:pPr indent="0" lvl="0" marL="0" rtl="0" algn="l">
              <a:lnSpc>
                <a:spcPct val="100000"/>
              </a:lnSpc>
              <a:spcBef>
                <a:spcPts val="1080"/>
              </a:spcBef>
              <a:spcAft>
                <a:spcPts val="0"/>
              </a:spcAft>
              <a:buSzPts val="1700"/>
              <a:buNone/>
            </a:pPr>
            <a:r>
              <a:rPr lang="en" sz="1700"/>
              <a:t>When we retrieve memories, we tend to unintentionally alter and modify them, resulting in inaccuracies and distortions. </a:t>
            </a:r>
            <a:endParaRPr/>
          </a:p>
          <a:p>
            <a:pPr indent="0" lvl="0" marL="0" rtl="0" algn="l">
              <a:lnSpc>
                <a:spcPct val="100000"/>
              </a:lnSpc>
              <a:spcBef>
                <a:spcPts val="1080"/>
              </a:spcBef>
              <a:spcAft>
                <a:spcPts val="0"/>
              </a:spcAft>
              <a:buSzPts val="1700"/>
              <a:buNone/>
            </a:pPr>
            <a:r>
              <a:rPr b="1" lang="en" sz="1700" u="sng">
                <a:solidFill>
                  <a:srgbClr val="6CB255"/>
                </a:solidFill>
              </a:rPr>
              <a:t>Suggestibility</a:t>
            </a:r>
            <a:endParaRPr/>
          </a:p>
          <a:p>
            <a:pPr indent="0" lvl="0" marL="0" rtl="0" algn="l">
              <a:lnSpc>
                <a:spcPct val="100000"/>
              </a:lnSpc>
              <a:spcBef>
                <a:spcPts val="1080"/>
              </a:spcBef>
              <a:spcAft>
                <a:spcPts val="0"/>
              </a:spcAft>
              <a:buSzPts val="1700"/>
              <a:buNone/>
            </a:pPr>
            <a:r>
              <a:rPr lang="en" sz="1700"/>
              <a:t>Suggestibility is the effects of misinformation from external sources that leads to the creation of false memories.</a:t>
            </a:r>
            <a:endParaRPr/>
          </a:p>
          <a:p>
            <a:pPr indent="-285750" lvl="0" marL="285750" rtl="0" algn="l">
              <a:lnSpc>
                <a:spcPct val="100000"/>
              </a:lnSpc>
              <a:spcBef>
                <a:spcPts val="1080"/>
              </a:spcBef>
              <a:spcAft>
                <a:spcPts val="0"/>
              </a:spcAft>
              <a:buSzPts val="1700"/>
              <a:buFont typeface="Arial"/>
              <a:buChar char="-"/>
            </a:pPr>
            <a:r>
              <a:rPr lang="en" sz="1700"/>
              <a:t>Can cause people to claim to remember something that was only a suggestion someone made.</a:t>
            </a:r>
            <a:endParaRPr/>
          </a:p>
          <a:p>
            <a:pPr indent="-285750" lvl="0" marL="285750" rtl="0" algn="l">
              <a:lnSpc>
                <a:spcPct val="100000"/>
              </a:lnSpc>
              <a:spcBef>
                <a:spcPts val="1080"/>
              </a:spcBef>
              <a:spcAft>
                <a:spcPts val="0"/>
              </a:spcAft>
              <a:buSzPts val="1700"/>
              <a:buFont typeface="Arial"/>
              <a:buChar char="-"/>
            </a:pPr>
            <a:r>
              <a:rPr lang="en" sz="1700"/>
              <a:t>Memories are fragile making them vulnerable to the power of suggestion.</a:t>
            </a:r>
            <a:endParaRPr/>
          </a:p>
          <a:p>
            <a:pPr indent="-285750" lvl="0" marL="285750" rtl="0" algn="l">
              <a:lnSpc>
                <a:spcPct val="100000"/>
              </a:lnSpc>
              <a:spcBef>
                <a:spcPts val="1080"/>
              </a:spcBef>
              <a:spcAft>
                <a:spcPts val="0"/>
              </a:spcAft>
              <a:buSzPts val="1700"/>
              <a:buFont typeface="Arial"/>
              <a:buChar char="-"/>
            </a:pPr>
            <a:r>
              <a:rPr lang="en" sz="1700"/>
              <a:t>An important area of study has been the role of suggestibility in eyewitness testimonies.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6" name="Shape 236"/>
        <p:cNvGrpSpPr/>
        <p:nvPr/>
      </p:nvGrpSpPr>
      <p:grpSpPr>
        <a:xfrm>
          <a:off x="0" y="0"/>
          <a:ext cx="0" cy="0"/>
          <a:chOff x="0" y="0"/>
          <a:chExt cx="0" cy="0"/>
        </a:xfrm>
      </p:grpSpPr>
      <p:sp>
        <p:nvSpPr>
          <p:cNvPr id="237" name="Google Shape;237;p40"/>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EYEWITNESS MISIDENTIFICATION</a:t>
            </a:r>
            <a:endParaRPr/>
          </a:p>
        </p:txBody>
      </p:sp>
      <p:sp>
        <p:nvSpPr>
          <p:cNvPr id="238" name="Google Shape;238;p40"/>
          <p:cNvSpPr txBox="1"/>
          <p:nvPr>
            <p:ph idx="1" type="body"/>
          </p:nvPr>
        </p:nvSpPr>
        <p:spPr>
          <a:xfrm>
            <a:off x="457088" y="4377847"/>
            <a:ext cx="8367221" cy="67312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SzPct val="106250"/>
              <a:buNone/>
            </a:pPr>
            <a:r>
              <a:rPr lang="en" sz="1600"/>
              <a:t>In studying cases where DNA evidence has exonerated people from crimes, the Innocence Project discovered that eyewitness misidentification is the leading cause of wrongful convictions (Benjamin N. Cardozo School of Law, Yeshiva University, 2009).</a:t>
            </a:r>
            <a:endParaRPr sz="1800"/>
          </a:p>
        </p:txBody>
      </p:sp>
      <p:sp>
        <p:nvSpPr>
          <p:cNvPr id="239" name="Google Shape;239;p40"/>
          <p:cNvSpPr txBox="1"/>
          <p:nvPr/>
        </p:nvSpPr>
        <p:spPr>
          <a:xfrm>
            <a:off x="457199" y="823428"/>
            <a:ext cx="8367110" cy="913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dk1"/>
                </a:solidFill>
                <a:latin typeface="Arial"/>
                <a:ea typeface="Arial"/>
                <a:cs typeface="Arial"/>
                <a:sym typeface="Arial"/>
              </a:rPr>
              <a:t>Eyewitness identification and testimony is often used in the prosecution of criminals.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rgbClr val="000000"/>
              </a:buClr>
              <a:buSzPts val="1700"/>
              <a:buFont typeface="Arial"/>
              <a:buNone/>
            </a:pPr>
            <a:r>
              <a:rPr b="0" i="0" lang="en" sz="1700" u="none" cap="none" strike="noStrike">
                <a:solidFill>
                  <a:schemeClr val="dk1"/>
                </a:solidFill>
                <a:latin typeface="Arial"/>
                <a:ea typeface="Arial"/>
                <a:cs typeface="Arial"/>
                <a:sym typeface="Arial"/>
              </a:rPr>
              <a:t>Research suggests that suggestive police identification procedures can lead to alterations in an eyewitnesses memory leading to misidentification.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quot;A bar graph is titled “Leading cause of wrongful conviction in DNA exoneration cases (source: Innocence Project).” The x-axis is labeled “leading cause,” and the y-axis is labeled “percentage of wrongful convictions (first 239 DNA exonerations).” Four bars show data: “eyewitness misidentification” is the leading cause in about 75% of cases, “forensic science” in about 49% of cases, “false confession” in about 23% of cases, and “informant” in about 18% of cases.&quot;" id="240" name="Google Shape;240;p40"/>
          <p:cNvPicPr preferRelativeResize="0"/>
          <p:nvPr/>
        </p:nvPicPr>
        <p:blipFill rotWithShape="1">
          <a:blip r:embed="rId3">
            <a:alphaModFix/>
          </a:blip>
          <a:srcRect b="0" l="0" r="0" t="0"/>
          <a:stretch/>
        </p:blipFill>
        <p:spPr>
          <a:xfrm>
            <a:off x="1424999" y="1806637"/>
            <a:ext cx="4471275" cy="2501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4" name="Shape 244"/>
        <p:cNvGrpSpPr/>
        <p:nvPr/>
      </p:nvGrpSpPr>
      <p:grpSpPr>
        <a:xfrm>
          <a:off x="0" y="0"/>
          <a:ext cx="0" cy="0"/>
          <a:chOff x="0" y="0"/>
          <a:chExt cx="0" cy="0"/>
        </a:xfrm>
      </p:grpSpPr>
      <p:sp>
        <p:nvSpPr>
          <p:cNvPr id="245" name="Google Shape;245;p41"/>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THE MISINFORMATION EFFECT</a:t>
            </a:r>
            <a:endParaRPr/>
          </a:p>
        </p:txBody>
      </p:sp>
      <p:sp>
        <p:nvSpPr>
          <p:cNvPr id="246" name="Google Shape;246;p41"/>
          <p:cNvSpPr txBox="1"/>
          <p:nvPr>
            <p:ph idx="1" type="body"/>
          </p:nvPr>
        </p:nvSpPr>
        <p:spPr>
          <a:xfrm>
            <a:off x="457199" y="911557"/>
            <a:ext cx="8367221" cy="40741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SzPct val="100000"/>
              <a:buNone/>
            </a:pPr>
            <a:r>
              <a:rPr b="1" lang="en" sz="1700" u="sng">
                <a:solidFill>
                  <a:srgbClr val="6CB255"/>
                </a:solidFill>
              </a:rPr>
              <a:t>Elizabeth Loftus</a:t>
            </a:r>
            <a:endParaRPr/>
          </a:p>
          <a:p>
            <a:pPr indent="-334803" lvl="0" marL="342900" rtl="0" algn="l">
              <a:lnSpc>
                <a:spcPct val="90000"/>
              </a:lnSpc>
              <a:spcBef>
                <a:spcPts val="1080"/>
              </a:spcBef>
              <a:spcAft>
                <a:spcPts val="0"/>
              </a:spcAft>
              <a:buSzPct val="100000"/>
              <a:buFont typeface="Arial"/>
              <a:buChar char="-"/>
            </a:pPr>
            <a:r>
              <a:rPr lang="en" sz="1700"/>
              <a:t>Studied false memories.</a:t>
            </a:r>
            <a:endParaRPr/>
          </a:p>
          <a:p>
            <a:pPr indent="0" lvl="0" marL="0" rtl="0" algn="l">
              <a:lnSpc>
                <a:spcPct val="90000"/>
              </a:lnSpc>
              <a:spcBef>
                <a:spcPts val="1080"/>
              </a:spcBef>
              <a:spcAft>
                <a:spcPts val="0"/>
              </a:spcAft>
              <a:buSzPct val="100000"/>
              <a:buNone/>
            </a:pPr>
            <a:r>
              <a:rPr b="1" lang="en" sz="1700"/>
              <a:t>Misinformation effect paradigm </a:t>
            </a:r>
            <a:r>
              <a:rPr lang="en" sz="1700"/>
              <a:t>– after exposure to incorrect information, a person may misremember the original event.</a:t>
            </a:r>
            <a:endParaRPr/>
          </a:p>
          <a:p>
            <a:pPr indent="0" lvl="0" marL="0" rtl="0" algn="l">
              <a:lnSpc>
                <a:spcPct val="90000"/>
              </a:lnSpc>
              <a:spcBef>
                <a:spcPts val="1080"/>
              </a:spcBef>
              <a:spcAft>
                <a:spcPts val="0"/>
              </a:spcAft>
              <a:buSzPct val="100000"/>
              <a:buNone/>
            </a:pPr>
            <a:r>
              <a:rPr b="1" lang="en" sz="1700"/>
              <a:t>Study (1974): </a:t>
            </a:r>
            <a:endParaRPr/>
          </a:p>
          <a:p>
            <a:pPr indent="-277653" lvl="0" marL="285750" rtl="0" algn="l">
              <a:lnSpc>
                <a:spcPct val="90000"/>
              </a:lnSpc>
              <a:spcBef>
                <a:spcPts val="1080"/>
              </a:spcBef>
              <a:spcAft>
                <a:spcPts val="0"/>
              </a:spcAft>
              <a:buSzPct val="100000"/>
              <a:buFont typeface="Arial"/>
              <a:buChar char="-"/>
            </a:pPr>
            <a:r>
              <a:rPr lang="en" sz="1700"/>
              <a:t>Asked college students to estimate the speed of cars using different forms of questions.</a:t>
            </a:r>
            <a:endParaRPr/>
          </a:p>
          <a:p>
            <a:pPr indent="-277653" lvl="0" marL="285750" rtl="0" algn="l">
              <a:lnSpc>
                <a:spcPct val="90000"/>
              </a:lnSpc>
              <a:spcBef>
                <a:spcPts val="1080"/>
              </a:spcBef>
              <a:spcAft>
                <a:spcPts val="0"/>
              </a:spcAft>
              <a:buSzPct val="100000"/>
              <a:buFont typeface="Arial"/>
              <a:buChar char="-"/>
            </a:pPr>
            <a:r>
              <a:rPr lang="en" sz="1700"/>
              <a:t>Participants were shown films of car accidents and were asked to play the role of eyewitness and describe what happened.</a:t>
            </a:r>
            <a:endParaRPr/>
          </a:p>
          <a:p>
            <a:pPr indent="-277653" lvl="0" marL="285750" rtl="0" algn="l">
              <a:lnSpc>
                <a:spcPct val="90000"/>
              </a:lnSpc>
              <a:spcBef>
                <a:spcPts val="1080"/>
              </a:spcBef>
              <a:spcAft>
                <a:spcPts val="0"/>
              </a:spcAft>
              <a:buSzPct val="100000"/>
              <a:buFont typeface="Arial"/>
              <a:buChar char="-"/>
            </a:pPr>
            <a:r>
              <a:rPr lang="en" sz="1700"/>
              <a:t>Were asked, “About how fast were the cars going when they (</a:t>
            </a:r>
            <a:r>
              <a:rPr i="1" lang="en" sz="1700"/>
              <a:t>smashed, collided, bumped, hit, contacted</a:t>
            </a:r>
            <a:r>
              <a:rPr lang="en" sz="1700"/>
              <a:t>) each other?”</a:t>
            </a:r>
            <a:endParaRPr/>
          </a:p>
          <a:p>
            <a:pPr indent="-277653" lvl="0" marL="285750" rtl="0" algn="l">
              <a:lnSpc>
                <a:spcPct val="90000"/>
              </a:lnSpc>
              <a:spcBef>
                <a:spcPts val="1080"/>
              </a:spcBef>
              <a:spcAft>
                <a:spcPts val="0"/>
              </a:spcAft>
              <a:buSzPct val="100000"/>
              <a:buFont typeface="Arial"/>
              <a:buChar char="-"/>
            </a:pPr>
            <a:r>
              <a:rPr lang="en" sz="1700"/>
              <a:t>Participants that heard the word smashed estimated that the cars were travelling a lot faster than those that heard the word contacted.</a:t>
            </a:r>
            <a:endParaRPr/>
          </a:p>
          <a:p>
            <a:pPr indent="-277653" lvl="0" marL="285750" rtl="0" algn="l">
              <a:lnSpc>
                <a:spcPct val="90000"/>
              </a:lnSpc>
              <a:spcBef>
                <a:spcPts val="1080"/>
              </a:spcBef>
              <a:spcAft>
                <a:spcPts val="0"/>
              </a:spcAft>
              <a:buSzPct val="100000"/>
              <a:buFont typeface="Arial"/>
              <a:buChar char="-"/>
            </a:pPr>
            <a:r>
              <a:rPr lang="en" sz="1700"/>
              <a:t>If they heard the word glass, they were more than twice as likely to say they remember seeing glass (a false memory).</a:t>
            </a:r>
            <a:endParaRPr/>
          </a:p>
          <a:p>
            <a:pPr indent="-277653" lvl="0" marL="285750" rtl="0" algn="l">
              <a:lnSpc>
                <a:spcPct val="90000"/>
              </a:lnSpc>
              <a:spcBef>
                <a:spcPts val="1080"/>
              </a:spcBef>
              <a:spcAft>
                <a:spcPts val="0"/>
              </a:spcAft>
              <a:buSzPct val="100000"/>
              <a:buFont typeface="Arial"/>
              <a:buChar char="-"/>
            </a:pPr>
            <a:r>
              <a:rPr lang="en" sz="1700"/>
              <a:t>The implied meaning of the word used influenced the participants memory of the accident.</a:t>
            </a:r>
            <a:endParaRPr sz="17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0" name="Shape 250"/>
        <p:cNvGrpSpPr/>
        <p:nvPr/>
      </p:nvGrpSpPr>
      <p:grpSpPr>
        <a:xfrm>
          <a:off x="0" y="0"/>
          <a:ext cx="0" cy="0"/>
          <a:chOff x="0" y="0"/>
          <a:chExt cx="0" cy="0"/>
        </a:xfrm>
      </p:grpSpPr>
      <p:sp>
        <p:nvSpPr>
          <p:cNvPr id="251" name="Google Shape;251;p42"/>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LOFTUS STUDY </a:t>
            </a:r>
            <a:endParaRPr/>
          </a:p>
        </p:txBody>
      </p:sp>
      <p:sp>
        <p:nvSpPr>
          <p:cNvPr id="252" name="Google Shape;252;p42"/>
          <p:cNvSpPr txBox="1"/>
          <p:nvPr>
            <p:ph idx="1" type="body"/>
          </p:nvPr>
        </p:nvSpPr>
        <p:spPr>
          <a:xfrm>
            <a:off x="457200" y="3632987"/>
            <a:ext cx="8062912" cy="8747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CB255"/>
              </a:buClr>
              <a:buSzPts val="1700"/>
              <a:buNone/>
            </a:pPr>
            <a:r>
              <a:rPr lang="en" sz="1700"/>
              <a:t>When people are asked leading questions about an event, their memory of the event may be altered. </a:t>
            </a:r>
            <a:endParaRPr sz="1700"/>
          </a:p>
          <a:p>
            <a:pPr indent="0" lvl="0" marL="0" rtl="0" algn="l">
              <a:lnSpc>
                <a:spcPct val="100000"/>
              </a:lnSpc>
              <a:spcBef>
                <a:spcPts val="880"/>
              </a:spcBef>
              <a:spcAft>
                <a:spcPts val="0"/>
              </a:spcAft>
              <a:buClr>
                <a:srgbClr val="6CB255"/>
              </a:buClr>
              <a:buSzPts val="1400"/>
              <a:buNone/>
            </a:pPr>
            <a:r>
              <a:rPr lang="en" sz="1400"/>
              <a:t>Figure 8.13 (credit a: modification of work by Rob Young)</a:t>
            </a:r>
            <a:endParaRPr/>
          </a:p>
        </p:txBody>
      </p:sp>
      <p:pic>
        <p:nvPicPr>
          <p:cNvPr descr="Photograph A shows two cars that have crashed into each other. Part B is a bar graph titled “perceived speed based on questioner’s verb (source: Loftus and Palmer, 1974).” The x-axis is labeled “questioner’s verb, and the y-axis is labeled “perceived speed (mph).” Five bars share data: “smashed” was perceived at about 41 mph, “collided” at about 39 mph, “bumped” at about 37 mph, “hit” at about 34 mph, and “contacted” at about 32 mph." id="253" name="Google Shape;253;p42"/>
          <p:cNvPicPr preferRelativeResize="0"/>
          <p:nvPr/>
        </p:nvPicPr>
        <p:blipFill rotWithShape="1">
          <a:blip r:embed="rId3">
            <a:alphaModFix/>
          </a:blip>
          <a:srcRect b="0" l="0" r="0" t="0"/>
          <a:stretch/>
        </p:blipFill>
        <p:spPr>
          <a:xfrm>
            <a:off x="658430" y="1063789"/>
            <a:ext cx="5745339" cy="256919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7" name="Shape 257"/>
        <p:cNvGrpSpPr/>
        <p:nvPr/>
      </p:nvGrpSpPr>
      <p:grpSpPr>
        <a:xfrm>
          <a:off x="0" y="0"/>
          <a:ext cx="0" cy="0"/>
          <a:chOff x="0" y="0"/>
          <a:chExt cx="0" cy="0"/>
        </a:xfrm>
      </p:grpSpPr>
      <p:sp>
        <p:nvSpPr>
          <p:cNvPr id="258" name="Google Shape;258;p43"/>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REPRESSED &amp; RECOVERED MEMORIES</a:t>
            </a:r>
            <a:endParaRPr/>
          </a:p>
        </p:txBody>
      </p:sp>
      <p:sp>
        <p:nvSpPr>
          <p:cNvPr id="259" name="Google Shape;259;p43"/>
          <p:cNvSpPr txBox="1"/>
          <p:nvPr>
            <p:ph idx="1" type="body"/>
          </p:nvPr>
        </p:nvSpPr>
        <p:spPr>
          <a:xfrm>
            <a:off x="457199" y="987757"/>
            <a:ext cx="8222343" cy="3769301"/>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rPr lang="en" sz="1700"/>
              <a:t>A controversial topic within psychology is the idea that whole events can be repressed or falsely recalled.</a:t>
            </a:r>
            <a:endParaRPr/>
          </a:p>
          <a:p>
            <a:pPr indent="0" lvl="0" marL="0" rtl="0" algn="l">
              <a:lnSpc>
                <a:spcPct val="100000"/>
              </a:lnSpc>
              <a:spcBef>
                <a:spcPts val="1080"/>
              </a:spcBef>
              <a:spcAft>
                <a:spcPts val="0"/>
              </a:spcAft>
              <a:buSzPct val="100000"/>
              <a:buNone/>
            </a:pPr>
            <a:r>
              <a:rPr b="1" lang="en" sz="1700"/>
              <a:t>False memory syndrome </a:t>
            </a:r>
            <a:r>
              <a:rPr lang="en" sz="1700"/>
              <a:t>– recall of false autobiographical memories.</a:t>
            </a:r>
            <a:endParaRPr/>
          </a:p>
          <a:p>
            <a:pPr indent="0" lvl="0" marL="0" rtl="0" algn="l">
              <a:lnSpc>
                <a:spcPct val="100000"/>
              </a:lnSpc>
              <a:spcBef>
                <a:spcPts val="1080"/>
              </a:spcBef>
              <a:spcAft>
                <a:spcPts val="0"/>
              </a:spcAft>
              <a:buSzPct val="100000"/>
              <a:buNone/>
            </a:pPr>
            <a:r>
              <a:rPr b="1" lang="en" sz="1700">
                <a:solidFill>
                  <a:srgbClr val="6CB255"/>
                </a:solidFill>
              </a:rPr>
              <a:t>Repressed memories:</a:t>
            </a:r>
            <a:endParaRPr/>
          </a:p>
          <a:p>
            <a:pPr indent="0" lvl="0" marL="0" rtl="0" algn="l">
              <a:lnSpc>
                <a:spcPct val="100000"/>
              </a:lnSpc>
              <a:spcBef>
                <a:spcPts val="1080"/>
              </a:spcBef>
              <a:spcAft>
                <a:spcPts val="0"/>
              </a:spcAft>
              <a:buSzPct val="100000"/>
              <a:buNone/>
            </a:pPr>
            <a:r>
              <a:rPr lang="en" sz="1700"/>
              <a:t>Some psychologist believe it is possible to completely repress traumatic childhood memories such as sexual abuse.</a:t>
            </a:r>
            <a:endParaRPr sz="1700"/>
          </a:p>
          <a:p>
            <a:pPr indent="-277653" lvl="0" marL="285750" rtl="0" algn="l">
              <a:lnSpc>
                <a:spcPct val="100000"/>
              </a:lnSpc>
              <a:spcBef>
                <a:spcPts val="1080"/>
              </a:spcBef>
              <a:spcAft>
                <a:spcPts val="0"/>
              </a:spcAft>
              <a:buSzPct val="100000"/>
              <a:buFont typeface="Arial"/>
              <a:buChar char="-"/>
            </a:pPr>
            <a:r>
              <a:rPr lang="en" sz="1700"/>
              <a:t>Can lead to psychological distress in adulthood.</a:t>
            </a:r>
            <a:endParaRPr/>
          </a:p>
          <a:p>
            <a:pPr indent="-277653" lvl="0" marL="285750" rtl="0" algn="l">
              <a:lnSpc>
                <a:spcPct val="100000"/>
              </a:lnSpc>
              <a:spcBef>
                <a:spcPts val="1080"/>
              </a:spcBef>
              <a:spcAft>
                <a:spcPts val="0"/>
              </a:spcAft>
              <a:buSzPct val="100000"/>
              <a:buFont typeface="Arial"/>
              <a:buChar char="-"/>
            </a:pPr>
            <a:r>
              <a:rPr lang="en" sz="1700"/>
              <a:t>Some believe that these can be recalled through hypnosis and guided imagery techniques.</a:t>
            </a:r>
            <a:endParaRPr/>
          </a:p>
          <a:p>
            <a:pPr indent="-277653" lvl="0" marL="285750" rtl="0" algn="l">
              <a:lnSpc>
                <a:spcPct val="100000"/>
              </a:lnSpc>
              <a:spcBef>
                <a:spcPts val="1080"/>
              </a:spcBef>
              <a:spcAft>
                <a:spcPts val="0"/>
              </a:spcAft>
              <a:buSzPct val="100000"/>
              <a:buFont typeface="Arial"/>
              <a:buChar char="-"/>
            </a:pPr>
            <a:r>
              <a:rPr lang="en" sz="1700"/>
              <a:t>Loftus challenges the idea of repressed memories and questions if recalled memories are accurate or whether the processes of questioning and suggestibility leads to the misinformation effect.</a:t>
            </a:r>
            <a:endParaRPr sz="1700"/>
          </a:p>
          <a:p>
            <a:pPr indent="0" lvl="0" marL="0" rtl="0" algn="l">
              <a:lnSpc>
                <a:spcPct val="100000"/>
              </a:lnSpc>
              <a:spcBef>
                <a:spcPts val="1080"/>
              </a:spcBef>
              <a:spcAft>
                <a:spcPts val="0"/>
              </a:spcAft>
              <a:buSzPct val="100000"/>
              <a:buNone/>
            </a:pPr>
            <a:r>
              <a:rPr i="1" lang="en" sz="1700"/>
              <a:t>How can suggestibility be avoided when questioning eyewitnesses?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4" name="Shape 264"/>
        <p:cNvGrpSpPr/>
        <p:nvPr/>
      </p:nvGrpSpPr>
      <p:grpSpPr>
        <a:xfrm>
          <a:off x="0" y="0"/>
          <a:ext cx="0" cy="0"/>
          <a:chOff x="0" y="0"/>
          <a:chExt cx="0" cy="0"/>
        </a:xfrm>
      </p:grpSpPr>
      <p:sp>
        <p:nvSpPr>
          <p:cNvPr id="265" name="Google Shape;265;p44"/>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WHY DO WE FORGET?</a:t>
            </a:r>
            <a:endParaRPr/>
          </a:p>
        </p:txBody>
      </p:sp>
      <p:sp>
        <p:nvSpPr>
          <p:cNvPr id="266" name="Google Shape;266;p44"/>
          <p:cNvSpPr txBox="1"/>
          <p:nvPr>
            <p:ph idx="1" type="body"/>
          </p:nvPr>
        </p:nvSpPr>
        <p:spPr>
          <a:xfrm>
            <a:off x="457199" y="829021"/>
            <a:ext cx="8367221" cy="204001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6CB255"/>
              </a:buClr>
              <a:buSzPct val="100000"/>
              <a:buNone/>
            </a:pPr>
            <a:r>
              <a:rPr b="1" lang="en" sz="1700"/>
              <a:t>Forgetting</a:t>
            </a:r>
            <a:r>
              <a:rPr lang="en" sz="1700"/>
              <a:t> – loss of information from long-term memory.</a:t>
            </a:r>
            <a:endParaRPr/>
          </a:p>
          <a:p>
            <a:pPr indent="0" lvl="0" marL="0" rtl="0" algn="l">
              <a:lnSpc>
                <a:spcPct val="90000"/>
              </a:lnSpc>
              <a:spcBef>
                <a:spcPts val="940"/>
              </a:spcBef>
              <a:spcAft>
                <a:spcPts val="0"/>
              </a:spcAft>
              <a:buClr>
                <a:srgbClr val="6CB255"/>
              </a:buClr>
              <a:buSzPct val="100000"/>
              <a:buNone/>
            </a:pPr>
            <a:r>
              <a:rPr b="1" lang="en" sz="1700" u="sng">
                <a:solidFill>
                  <a:srgbClr val="6CB255"/>
                </a:solidFill>
              </a:rPr>
              <a:t>Encoding Failure</a:t>
            </a:r>
            <a:endParaRPr/>
          </a:p>
          <a:p>
            <a:pPr indent="0" lvl="0" marL="0" rtl="0" algn="l">
              <a:lnSpc>
                <a:spcPct val="90000"/>
              </a:lnSpc>
              <a:spcBef>
                <a:spcPts val="940"/>
              </a:spcBef>
              <a:spcAft>
                <a:spcPts val="0"/>
              </a:spcAft>
              <a:buClr>
                <a:srgbClr val="6CB255"/>
              </a:buClr>
              <a:buSzPct val="100000"/>
              <a:buNone/>
            </a:pPr>
            <a:r>
              <a:rPr lang="en" sz="1700">
                <a:solidFill>
                  <a:schemeClr val="dk1"/>
                </a:solidFill>
              </a:rPr>
              <a:t>Encoding failure occurs when the memory is never stored in our memory in the first place.</a:t>
            </a:r>
            <a:endParaRPr/>
          </a:p>
          <a:p>
            <a:pPr indent="0" lvl="0" marL="0" rtl="0" algn="l">
              <a:lnSpc>
                <a:spcPct val="90000"/>
              </a:lnSpc>
              <a:spcBef>
                <a:spcPts val="940"/>
              </a:spcBef>
              <a:spcAft>
                <a:spcPts val="0"/>
              </a:spcAft>
              <a:buClr>
                <a:srgbClr val="6CB255"/>
              </a:buClr>
              <a:buSzPct val="100000"/>
              <a:buNone/>
            </a:pPr>
            <a:r>
              <a:rPr lang="en" sz="1700">
                <a:solidFill>
                  <a:schemeClr val="dk1"/>
                </a:solidFill>
              </a:rPr>
              <a:t>Successful encoding requires effort and attention.</a:t>
            </a:r>
            <a:endParaRPr/>
          </a:p>
          <a:p>
            <a:pPr indent="0" lvl="0" marL="0" rtl="0" algn="l">
              <a:lnSpc>
                <a:spcPct val="90000"/>
              </a:lnSpc>
              <a:spcBef>
                <a:spcPts val="940"/>
              </a:spcBef>
              <a:spcAft>
                <a:spcPts val="0"/>
              </a:spcAft>
              <a:buClr>
                <a:srgbClr val="6CB255"/>
              </a:buClr>
              <a:buSzPct val="100000"/>
              <a:buNone/>
            </a:pPr>
            <a:r>
              <a:rPr i="1" lang="en" sz="1700">
                <a:solidFill>
                  <a:schemeClr val="dk1"/>
                </a:solidFill>
              </a:rPr>
              <a:t>Can you tell which coin is the accurate depiction of a US nickel?</a:t>
            </a:r>
            <a:endParaRPr/>
          </a:p>
          <a:p>
            <a:pPr indent="0" lvl="0" marL="0" rtl="0" algn="l">
              <a:lnSpc>
                <a:spcPct val="90000"/>
              </a:lnSpc>
              <a:spcBef>
                <a:spcPts val="940"/>
              </a:spcBef>
              <a:spcAft>
                <a:spcPts val="0"/>
              </a:spcAft>
              <a:buClr>
                <a:srgbClr val="6CB255"/>
              </a:buClr>
              <a:buSzPct val="100000"/>
              <a:buNone/>
            </a:pPr>
            <a:r>
              <a:rPr lang="en" sz="1700">
                <a:solidFill>
                  <a:schemeClr val="dk1"/>
                </a:solidFill>
              </a:rPr>
              <a:t>Most American’s cannot tell which one because we do not encode the specific details, we just know enough to differentiate it from other coins. </a:t>
            </a:r>
            <a:endParaRPr sz="1700">
              <a:solidFill>
                <a:schemeClr val="dk1"/>
              </a:solidFill>
            </a:endParaRPr>
          </a:p>
        </p:txBody>
      </p:sp>
      <p:pic>
        <p:nvPicPr>
          <p:cNvPr descr="Four illustrations of nickels have minor differences in the placement and orientation of text." id="267" name="Google Shape;267;p44"/>
          <p:cNvPicPr preferRelativeResize="0"/>
          <p:nvPr>
            <p:ph idx="2" type="pic"/>
          </p:nvPr>
        </p:nvPicPr>
        <p:blipFill rotWithShape="1">
          <a:blip r:embed="rId3">
            <a:alphaModFix/>
          </a:blip>
          <a:srcRect b="-37810" l="0" r="0" t="-37809"/>
          <a:stretch/>
        </p:blipFill>
        <p:spPr>
          <a:xfrm>
            <a:off x="409399" y="2619963"/>
            <a:ext cx="7984200" cy="2599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1" name="Shape 271"/>
        <p:cNvGrpSpPr/>
        <p:nvPr/>
      </p:nvGrpSpPr>
      <p:grpSpPr>
        <a:xfrm>
          <a:off x="0" y="0"/>
          <a:ext cx="0" cy="0"/>
          <a:chOff x="0" y="0"/>
          <a:chExt cx="0" cy="0"/>
        </a:xfrm>
      </p:grpSpPr>
      <p:sp>
        <p:nvSpPr>
          <p:cNvPr id="272" name="Google Shape;272;p45"/>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MEMORY ERRORS</a:t>
            </a:r>
            <a:endParaRPr/>
          </a:p>
        </p:txBody>
      </p:sp>
      <p:sp>
        <p:nvSpPr>
          <p:cNvPr id="273" name="Google Shape;273;p45"/>
          <p:cNvSpPr txBox="1"/>
          <p:nvPr>
            <p:ph idx="1" type="body"/>
          </p:nvPr>
        </p:nvSpPr>
        <p:spPr>
          <a:xfrm>
            <a:off x="457200" y="835356"/>
            <a:ext cx="8062912" cy="385638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6CB255"/>
              </a:buClr>
              <a:buSzPct val="100000"/>
              <a:buNone/>
            </a:pPr>
            <a:r>
              <a:rPr b="1" lang="en" sz="1700" u="sng">
                <a:solidFill>
                  <a:srgbClr val="6CB255"/>
                </a:solidFill>
              </a:rPr>
              <a:t>Schacter’s 7 sins of memory</a:t>
            </a:r>
            <a:endParaRPr/>
          </a:p>
          <a:p>
            <a:pPr indent="0" lvl="0" marL="0" rtl="0" algn="l">
              <a:lnSpc>
                <a:spcPct val="100000"/>
              </a:lnSpc>
              <a:spcBef>
                <a:spcPts val="940"/>
              </a:spcBef>
              <a:spcAft>
                <a:spcPts val="0"/>
              </a:spcAft>
              <a:buClr>
                <a:srgbClr val="6CB255"/>
              </a:buClr>
              <a:buSzPct val="100000"/>
              <a:buNone/>
            </a:pPr>
            <a:r>
              <a:rPr b="1" lang="en" sz="1700">
                <a:solidFill>
                  <a:srgbClr val="6CB255"/>
                </a:solidFill>
              </a:rPr>
              <a:t>Forgetting type:</a:t>
            </a:r>
            <a:endParaRPr/>
          </a:p>
          <a:p>
            <a:pPr indent="-334803" lvl="0" marL="342900" rtl="0" algn="l">
              <a:lnSpc>
                <a:spcPct val="100000"/>
              </a:lnSpc>
              <a:spcBef>
                <a:spcPts val="940"/>
              </a:spcBef>
              <a:spcAft>
                <a:spcPts val="0"/>
              </a:spcAft>
              <a:buSzPct val="100000"/>
              <a:buAutoNum type="arabicPeriod"/>
            </a:pPr>
            <a:r>
              <a:rPr b="1" lang="en" sz="1700"/>
              <a:t>Transience</a:t>
            </a:r>
            <a:r>
              <a:rPr lang="en" sz="1700"/>
              <a:t> – Accessibility of memory decreases over time (storage decay).</a:t>
            </a:r>
            <a:endParaRPr/>
          </a:p>
          <a:p>
            <a:pPr indent="-334803" lvl="0" marL="342900" rtl="0" algn="l">
              <a:lnSpc>
                <a:spcPct val="100000"/>
              </a:lnSpc>
              <a:spcBef>
                <a:spcPts val="940"/>
              </a:spcBef>
              <a:spcAft>
                <a:spcPts val="0"/>
              </a:spcAft>
              <a:buSzPct val="100000"/>
              <a:buAutoNum type="arabicPeriod"/>
            </a:pPr>
            <a:r>
              <a:rPr b="1" lang="en" sz="1700"/>
              <a:t>Absentmindedness </a:t>
            </a:r>
            <a:r>
              <a:rPr lang="en" sz="1700"/>
              <a:t>– Forgetting caused by lapses in attention.</a:t>
            </a:r>
            <a:endParaRPr/>
          </a:p>
          <a:p>
            <a:pPr indent="-334803" lvl="0" marL="342900" rtl="0" algn="l">
              <a:lnSpc>
                <a:spcPct val="100000"/>
              </a:lnSpc>
              <a:spcBef>
                <a:spcPts val="940"/>
              </a:spcBef>
              <a:spcAft>
                <a:spcPts val="0"/>
              </a:spcAft>
              <a:buSzPct val="100000"/>
              <a:buAutoNum type="arabicPeriod"/>
            </a:pPr>
            <a:r>
              <a:rPr b="1" lang="en" sz="1700"/>
              <a:t>Blocking</a:t>
            </a:r>
            <a:r>
              <a:rPr lang="en" sz="1700"/>
              <a:t> – Accessibility of information is temporarily blocked (aka tip-of-the-tongue phenomenon).</a:t>
            </a:r>
            <a:endParaRPr/>
          </a:p>
          <a:p>
            <a:pPr indent="0" lvl="0" marL="0" rtl="0" algn="l">
              <a:lnSpc>
                <a:spcPct val="100000"/>
              </a:lnSpc>
              <a:spcBef>
                <a:spcPts val="940"/>
              </a:spcBef>
              <a:spcAft>
                <a:spcPts val="0"/>
              </a:spcAft>
              <a:buClr>
                <a:srgbClr val="6CB255"/>
              </a:buClr>
              <a:buSzPct val="100000"/>
              <a:buNone/>
            </a:pPr>
            <a:r>
              <a:rPr b="1" lang="en" sz="1700">
                <a:solidFill>
                  <a:srgbClr val="6CB255"/>
                </a:solidFill>
              </a:rPr>
              <a:t>Distortion type:</a:t>
            </a:r>
            <a:endParaRPr/>
          </a:p>
          <a:p>
            <a:pPr indent="-334803" lvl="0" marL="342900" rtl="0" algn="l">
              <a:lnSpc>
                <a:spcPct val="100000"/>
              </a:lnSpc>
              <a:spcBef>
                <a:spcPts val="940"/>
              </a:spcBef>
              <a:spcAft>
                <a:spcPts val="0"/>
              </a:spcAft>
              <a:buSzPct val="100000"/>
              <a:buFont typeface="Arial Black"/>
              <a:buAutoNum type="arabicPeriod" startAt="4"/>
            </a:pPr>
            <a:r>
              <a:rPr b="1" lang="en" sz="1700"/>
              <a:t>Misattribution</a:t>
            </a:r>
            <a:r>
              <a:rPr lang="en" sz="1700"/>
              <a:t> – Source of memory is confused.</a:t>
            </a:r>
            <a:endParaRPr/>
          </a:p>
          <a:p>
            <a:pPr indent="-334803" lvl="0" marL="342900" rtl="0" algn="l">
              <a:lnSpc>
                <a:spcPct val="100000"/>
              </a:lnSpc>
              <a:spcBef>
                <a:spcPts val="940"/>
              </a:spcBef>
              <a:spcAft>
                <a:spcPts val="0"/>
              </a:spcAft>
              <a:buSzPct val="100000"/>
              <a:buFont typeface="Arial Black"/>
              <a:buAutoNum type="arabicPeriod" startAt="4"/>
            </a:pPr>
            <a:r>
              <a:rPr b="1" lang="en" sz="1700"/>
              <a:t>Suggestibility</a:t>
            </a:r>
            <a:r>
              <a:rPr lang="en" sz="1700"/>
              <a:t> – False memories.</a:t>
            </a:r>
            <a:endParaRPr/>
          </a:p>
          <a:p>
            <a:pPr indent="-334803" lvl="0" marL="342900" rtl="0" algn="l">
              <a:lnSpc>
                <a:spcPct val="100000"/>
              </a:lnSpc>
              <a:spcBef>
                <a:spcPts val="940"/>
              </a:spcBef>
              <a:spcAft>
                <a:spcPts val="0"/>
              </a:spcAft>
              <a:buSzPct val="100000"/>
              <a:buFont typeface="Arial Black"/>
              <a:buAutoNum type="arabicPeriod" startAt="4"/>
            </a:pPr>
            <a:r>
              <a:rPr b="1" lang="en" sz="1700"/>
              <a:t>Bias</a:t>
            </a:r>
            <a:r>
              <a:rPr lang="en" sz="1700"/>
              <a:t> – Memories distorted by current belief system.</a:t>
            </a:r>
            <a:endParaRPr/>
          </a:p>
          <a:p>
            <a:pPr indent="0" lvl="0" marL="0" rtl="0" algn="l">
              <a:lnSpc>
                <a:spcPct val="100000"/>
              </a:lnSpc>
              <a:spcBef>
                <a:spcPts val="940"/>
              </a:spcBef>
              <a:spcAft>
                <a:spcPts val="0"/>
              </a:spcAft>
              <a:buClr>
                <a:srgbClr val="6CB255"/>
              </a:buClr>
              <a:buSzPct val="100000"/>
              <a:buNone/>
            </a:pPr>
            <a:r>
              <a:rPr b="1" lang="en" sz="1700">
                <a:solidFill>
                  <a:srgbClr val="6CB255"/>
                </a:solidFill>
              </a:rPr>
              <a:t>Intrusion type:</a:t>
            </a:r>
            <a:endParaRPr/>
          </a:p>
          <a:p>
            <a:pPr indent="-334803" lvl="0" marL="342900" rtl="0" algn="l">
              <a:lnSpc>
                <a:spcPct val="100000"/>
              </a:lnSpc>
              <a:spcBef>
                <a:spcPts val="940"/>
              </a:spcBef>
              <a:spcAft>
                <a:spcPts val="0"/>
              </a:spcAft>
              <a:buSzPct val="100000"/>
              <a:buFont typeface="Arial Black"/>
              <a:buAutoNum type="arabicPeriod" startAt="7"/>
            </a:pPr>
            <a:r>
              <a:rPr b="1" lang="en" sz="1700"/>
              <a:t>Persistence</a:t>
            </a:r>
            <a:r>
              <a:rPr lang="en" sz="1700"/>
              <a:t> – Inability to forget undesirable memories.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7" name="Shape 277"/>
        <p:cNvGrpSpPr/>
        <p:nvPr/>
      </p:nvGrpSpPr>
      <p:grpSpPr>
        <a:xfrm>
          <a:off x="0" y="0"/>
          <a:ext cx="0" cy="0"/>
          <a:chOff x="0" y="0"/>
          <a:chExt cx="0" cy="0"/>
        </a:xfrm>
      </p:grpSpPr>
      <p:sp>
        <p:nvSpPr>
          <p:cNvPr id="278" name="Google Shape;278;p46"/>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TRANSIENCE/STORAGE DECAY</a:t>
            </a:r>
            <a:endParaRPr/>
          </a:p>
        </p:txBody>
      </p:sp>
      <p:sp>
        <p:nvSpPr>
          <p:cNvPr id="279" name="Google Shape;279;p46"/>
          <p:cNvSpPr txBox="1"/>
          <p:nvPr>
            <p:ph idx="1" type="body"/>
          </p:nvPr>
        </p:nvSpPr>
        <p:spPr>
          <a:xfrm>
            <a:off x="457199" y="744775"/>
            <a:ext cx="8367221" cy="15549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CB255"/>
              </a:buClr>
              <a:buSzPts val="1600"/>
              <a:buNone/>
            </a:pPr>
            <a:r>
              <a:rPr lang="en" sz="1600"/>
              <a:t>Overtime, unused information tends to fade away.</a:t>
            </a:r>
            <a:endParaRPr/>
          </a:p>
          <a:p>
            <a:pPr indent="0" lvl="0" marL="0" rtl="0" algn="l">
              <a:lnSpc>
                <a:spcPct val="90000"/>
              </a:lnSpc>
              <a:spcBef>
                <a:spcPts val="920"/>
              </a:spcBef>
              <a:spcAft>
                <a:spcPts val="0"/>
              </a:spcAft>
              <a:buClr>
                <a:srgbClr val="6CB255"/>
              </a:buClr>
              <a:buSzPts val="1600"/>
              <a:buNone/>
            </a:pPr>
            <a:r>
              <a:rPr b="1" lang="en" sz="1600" u="sng">
                <a:solidFill>
                  <a:srgbClr val="6CB255"/>
                </a:solidFill>
              </a:rPr>
              <a:t>Ebbinghaus (1885)</a:t>
            </a:r>
            <a:endParaRPr/>
          </a:p>
          <a:p>
            <a:pPr indent="0" lvl="0" marL="0" rtl="0" algn="l">
              <a:lnSpc>
                <a:spcPct val="90000"/>
              </a:lnSpc>
              <a:spcBef>
                <a:spcPts val="920"/>
              </a:spcBef>
              <a:spcAft>
                <a:spcPts val="0"/>
              </a:spcAft>
              <a:buClr>
                <a:srgbClr val="6CB255"/>
              </a:buClr>
              <a:buSzPts val="1600"/>
              <a:buNone/>
            </a:pPr>
            <a:r>
              <a:rPr lang="en" sz="1600">
                <a:solidFill>
                  <a:schemeClr val="dk1"/>
                </a:solidFill>
              </a:rPr>
              <a:t>Studied the process of memorization.</a:t>
            </a:r>
            <a:endParaRPr sz="1600">
              <a:solidFill>
                <a:schemeClr val="dk1"/>
              </a:solidFill>
            </a:endParaRPr>
          </a:p>
          <a:p>
            <a:pPr indent="0" lvl="0" marL="0" rtl="0" algn="l">
              <a:lnSpc>
                <a:spcPct val="90000"/>
              </a:lnSpc>
              <a:spcBef>
                <a:spcPts val="920"/>
              </a:spcBef>
              <a:spcAft>
                <a:spcPts val="0"/>
              </a:spcAft>
              <a:buClr>
                <a:srgbClr val="6CB255"/>
              </a:buClr>
              <a:buSzPts val="1600"/>
              <a:buNone/>
            </a:pPr>
            <a:r>
              <a:rPr lang="en" sz="1600"/>
              <a:t>The Ebbinghaus forgetting curve shows how quickly memory for new information decays.</a:t>
            </a:r>
            <a:endParaRPr/>
          </a:p>
          <a:p>
            <a:pPr indent="-285750" lvl="0" marL="285750" rtl="0" algn="l">
              <a:lnSpc>
                <a:spcPct val="90000"/>
              </a:lnSpc>
              <a:spcBef>
                <a:spcPts val="920"/>
              </a:spcBef>
              <a:spcAft>
                <a:spcPts val="0"/>
              </a:spcAft>
              <a:buSzPts val="1600"/>
              <a:buFont typeface="Arial"/>
              <a:buChar char="-"/>
            </a:pPr>
            <a:r>
              <a:rPr lang="en" sz="1600"/>
              <a:t>50% after 20 minutes.</a:t>
            </a:r>
            <a:endParaRPr/>
          </a:p>
          <a:p>
            <a:pPr indent="-285750" lvl="0" marL="285750" rtl="0" algn="l">
              <a:lnSpc>
                <a:spcPct val="90000"/>
              </a:lnSpc>
              <a:spcBef>
                <a:spcPts val="920"/>
              </a:spcBef>
              <a:spcAft>
                <a:spcPts val="0"/>
              </a:spcAft>
              <a:buSzPts val="1600"/>
              <a:buFont typeface="Arial"/>
              <a:buChar char="-"/>
            </a:pPr>
            <a:r>
              <a:rPr lang="en" sz="1600"/>
              <a:t>70% after 24 hours.</a:t>
            </a:r>
            <a:endParaRPr sz="1600"/>
          </a:p>
        </p:txBody>
      </p:sp>
      <p:pic>
        <p:nvPicPr>
          <p:cNvPr descr="A line graph has an x-axis labeled “elapsed time since learning” with a scale listing these intervals: 0, 20, and 60 minutes; 9, 24, and 48 hours; and 6 and 31 days. The y-axis is labeled “retention (%)” with a scale of zero to 100. The line reflects these approximate data points: 0 minutes is 100%, 20 minutes is 55%, 60 minutes is 40%, 9 hours is 37%, 24 hours is 30%, 48 hours is 25%, 6 days is 20%, and 31 days is 10%." id="280" name="Google Shape;280;p46"/>
          <p:cNvPicPr preferRelativeResize="0"/>
          <p:nvPr/>
        </p:nvPicPr>
        <p:blipFill rotWithShape="1">
          <a:blip r:embed="rId3">
            <a:alphaModFix/>
          </a:blip>
          <a:srcRect b="0" l="0" r="0" t="0"/>
          <a:stretch/>
        </p:blipFill>
        <p:spPr>
          <a:xfrm>
            <a:off x="808624" y="2412443"/>
            <a:ext cx="5523565" cy="24633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0" name="Shape 100"/>
        <p:cNvGrpSpPr/>
        <p:nvPr/>
      </p:nvGrpSpPr>
      <p:grpSpPr>
        <a:xfrm>
          <a:off x="0" y="0"/>
          <a:ext cx="0" cy="0"/>
          <a:chOff x="0" y="0"/>
          <a:chExt cx="0" cy="0"/>
        </a:xfrm>
      </p:grpSpPr>
      <p:pic>
        <p:nvPicPr>
          <p:cNvPr descr="A diagram shows three boxes, placed in a row from left to right, respectively titled “Encoding,” “Storage,” and “Retrieval.” One right-facing arrow connects “Encoding” to “Storage” and another connects “Storage” to “Retrieval.”" id="101" name="Google Shape;101;p20"/>
          <p:cNvPicPr preferRelativeResize="0"/>
          <p:nvPr>
            <p:ph idx="2" type="pic"/>
          </p:nvPr>
        </p:nvPicPr>
        <p:blipFill rotWithShape="1">
          <a:blip r:embed="rId3">
            <a:alphaModFix/>
          </a:blip>
          <a:srcRect b="-40343" l="0" r="0" t="-40344"/>
          <a:stretch/>
        </p:blipFill>
        <p:spPr>
          <a:xfrm>
            <a:off x="540540" y="2635834"/>
            <a:ext cx="8062800" cy="2320200"/>
          </a:xfrm>
          <a:prstGeom prst="rect">
            <a:avLst/>
          </a:prstGeom>
          <a:noFill/>
          <a:ln>
            <a:noFill/>
          </a:ln>
        </p:spPr>
      </p:pic>
      <p:sp>
        <p:nvSpPr>
          <p:cNvPr id="102" name="Google Shape;102;p20"/>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HOW MEMORY FUNCTIONS</a:t>
            </a:r>
            <a:endParaRPr/>
          </a:p>
        </p:txBody>
      </p:sp>
      <p:sp>
        <p:nvSpPr>
          <p:cNvPr id="103" name="Google Shape;103;p20"/>
          <p:cNvSpPr txBox="1"/>
          <p:nvPr>
            <p:ph idx="1" type="body"/>
          </p:nvPr>
        </p:nvSpPr>
        <p:spPr>
          <a:xfrm>
            <a:off x="457199" y="939648"/>
            <a:ext cx="8367221" cy="1531409"/>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rPr lang="en" sz="1700"/>
              <a:t>Memory is an information processing system like a computer. It is a set of processes used to encode, store and retrieve information over different periods of time.</a:t>
            </a:r>
            <a:endParaRPr/>
          </a:p>
          <a:p>
            <a:pPr indent="-334803" lvl="0" marL="342900" rtl="0" algn="l">
              <a:lnSpc>
                <a:spcPct val="100000"/>
              </a:lnSpc>
              <a:spcBef>
                <a:spcPts val="1080"/>
              </a:spcBef>
              <a:spcAft>
                <a:spcPts val="0"/>
              </a:spcAft>
              <a:buSzPct val="100000"/>
              <a:buFont typeface="Arial Black"/>
              <a:buAutoNum type="arabicPeriod"/>
            </a:pPr>
            <a:r>
              <a:rPr lang="en" sz="1700"/>
              <a:t>Encoding involves the input of information into the memory system. </a:t>
            </a:r>
            <a:endParaRPr sz="1700"/>
          </a:p>
          <a:p>
            <a:pPr indent="-334803" lvl="0" marL="342900" rtl="0" algn="l">
              <a:lnSpc>
                <a:spcPct val="100000"/>
              </a:lnSpc>
              <a:spcBef>
                <a:spcPts val="1080"/>
              </a:spcBef>
              <a:spcAft>
                <a:spcPts val="0"/>
              </a:spcAft>
              <a:buSzPct val="100000"/>
              <a:buFont typeface="Arial Black"/>
              <a:buAutoNum type="arabicPeriod"/>
            </a:pPr>
            <a:r>
              <a:rPr lang="en" sz="1700"/>
              <a:t>Storage is the retention of the encoded information. </a:t>
            </a:r>
            <a:endParaRPr sz="1700"/>
          </a:p>
          <a:p>
            <a:pPr indent="-334803" lvl="0" marL="342900" rtl="0" algn="l">
              <a:lnSpc>
                <a:spcPct val="100000"/>
              </a:lnSpc>
              <a:spcBef>
                <a:spcPts val="1080"/>
              </a:spcBef>
              <a:spcAft>
                <a:spcPts val="0"/>
              </a:spcAft>
              <a:buSzPct val="100000"/>
              <a:buFont typeface="Arial Black"/>
              <a:buAutoNum type="arabicPeriod"/>
            </a:pPr>
            <a:r>
              <a:rPr lang="en" sz="1700"/>
              <a:t>Retrieval, is getting the information out of memory and back into awareness.</a:t>
            </a:r>
            <a:endParaRPr sz="17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4" name="Shape 284"/>
        <p:cNvGrpSpPr/>
        <p:nvPr/>
      </p:nvGrpSpPr>
      <p:grpSpPr>
        <a:xfrm>
          <a:off x="0" y="0"/>
          <a:ext cx="0" cy="0"/>
          <a:chOff x="0" y="0"/>
          <a:chExt cx="0" cy="0"/>
        </a:xfrm>
      </p:grpSpPr>
      <p:sp>
        <p:nvSpPr>
          <p:cNvPr id="285" name="Google Shape;285;p47"/>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BIAS</a:t>
            </a:r>
            <a:endParaRPr/>
          </a:p>
        </p:txBody>
      </p:sp>
      <p:sp>
        <p:nvSpPr>
          <p:cNvPr id="286" name="Google Shape;286;p47"/>
          <p:cNvSpPr txBox="1"/>
          <p:nvPr>
            <p:ph idx="1" type="body"/>
          </p:nvPr>
        </p:nvSpPr>
        <p:spPr>
          <a:xfrm>
            <a:off x="457199" y="889786"/>
            <a:ext cx="8367221" cy="393258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CB255"/>
              </a:buClr>
              <a:buSzPts val="1700"/>
              <a:buNone/>
            </a:pPr>
            <a:r>
              <a:rPr lang="en" sz="1700"/>
              <a:t>According to Schacter, your feelings and view of the world can distort your memory of past events.</a:t>
            </a:r>
            <a:endParaRPr/>
          </a:p>
          <a:p>
            <a:pPr indent="0" lvl="0" marL="0" rtl="0" algn="l">
              <a:lnSpc>
                <a:spcPct val="100000"/>
              </a:lnSpc>
              <a:spcBef>
                <a:spcPts val="940"/>
              </a:spcBef>
              <a:spcAft>
                <a:spcPts val="0"/>
              </a:spcAft>
              <a:buClr>
                <a:srgbClr val="6CB255"/>
              </a:buClr>
              <a:buSzPts val="1700"/>
              <a:buNone/>
            </a:pPr>
            <a:r>
              <a:rPr b="1" lang="en" sz="1700"/>
              <a:t>Stereotypical bias - </a:t>
            </a:r>
            <a:r>
              <a:rPr lang="en" sz="1700"/>
              <a:t>involves racial and gender biases.</a:t>
            </a:r>
            <a:endParaRPr/>
          </a:p>
          <a:p>
            <a:pPr indent="-285750" lvl="0" marL="285750" rtl="0" algn="l">
              <a:lnSpc>
                <a:spcPct val="100000"/>
              </a:lnSpc>
              <a:spcBef>
                <a:spcPts val="940"/>
              </a:spcBef>
              <a:spcAft>
                <a:spcPts val="0"/>
              </a:spcAft>
              <a:buSzPts val="1700"/>
              <a:buFont typeface="Arial"/>
              <a:buChar char="-"/>
            </a:pPr>
            <a:r>
              <a:rPr lang="en" sz="1700"/>
              <a:t>After presenting people with a list of names, they more frequently incorrectly remembered typical African American names to be associated with the occupation basketball player, and typical white names to be associated with the occupation politician.</a:t>
            </a:r>
            <a:endParaRPr/>
          </a:p>
          <a:p>
            <a:pPr indent="0" lvl="0" marL="0" rtl="0" algn="l">
              <a:lnSpc>
                <a:spcPct val="100000"/>
              </a:lnSpc>
              <a:spcBef>
                <a:spcPts val="940"/>
              </a:spcBef>
              <a:spcAft>
                <a:spcPts val="0"/>
              </a:spcAft>
              <a:buClr>
                <a:srgbClr val="6CB255"/>
              </a:buClr>
              <a:buSzPts val="1700"/>
              <a:buNone/>
            </a:pPr>
            <a:r>
              <a:rPr b="1" lang="en" sz="1700"/>
              <a:t>Egocentric bias </a:t>
            </a:r>
            <a:r>
              <a:rPr lang="en" sz="1700"/>
              <a:t>– involves enhancing our memories of the past.</a:t>
            </a:r>
            <a:endParaRPr/>
          </a:p>
          <a:p>
            <a:pPr indent="-285750" lvl="0" marL="285750" rtl="0" algn="l">
              <a:lnSpc>
                <a:spcPct val="100000"/>
              </a:lnSpc>
              <a:spcBef>
                <a:spcPts val="940"/>
              </a:spcBef>
              <a:spcAft>
                <a:spcPts val="0"/>
              </a:spcAft>
              <a:buSzPts val="1700"/>
              <a:buFont typeface="Arial"/>
              <a:buChar char="-"/>
            </a:pPr>
            <a:r>
              <a:rPr lang="en" sz="1700"/>
              <a:t>People remember events in a way that makes them look better.</a:t>
            </a:r>
            <a:endParaRPr/>
          </a:p>
          <a:p>
            <a:pPr indent="0" lvl="0" marL="0" rtl="0" algn="l">
              <a:lnSpc>
                <a:spcPct val="100000"/>
              </a:lnSpc>
              <a:spcBef>
                <a:spcPts val="940"/>
              </a:spcBef>
              <a:spcAft>
                <a:spcPts val="0"/>
              </a:spcAft>
              <a:buClr>
                <a:srgbClr val="6CB255"/>
              </a:buClr>
              <a:buSzPts val="1700"/>
              <a:buNone/>
            </a:pPr>
            <a:r>
              <a:rPr b="1" lang="en" sz="1700"/>
              <a:t>Hindsight bias </a:t>
            </a:r>
            <a:r>
              <a:rPr lang="en" sz="1700"/>
              <a:t>– the tendency to think an outcome was inevitable after the fact.</a:t>
            </a:r>
            <a:endParaRPr/>
          </a:p>
          <a:p>
            <a:pPr indent="-285750" lvl="0" marL="285750" rtl="0" algn="l">
              <a:lnSpc>
                <a:spcPct val="100000"/>
              </a:lnSpc>
              <a:spcBef>
                <a:spcPts val="940"/>
              </a:spcBef>
              <a:spcAft>
                <a:spcPts val="0"/>
              </a:spcAft>
              <a:buSzPts val="1700"/>
              <a:buFont typeface="Arial"/>
              <a:buChar char="-"/>
            </a:pPr>
            <a:r>
              <a:rPr lang="en" sz="1700"/>
              <a:t>Thinking you knew it all along.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0" name="Shape 290"/>
        <p:cNvGrpSpPr/>
        <p:nvPr/>
      </p:nvGrpSpPr>
      <p:grpSpPr>
        <a:xfrm>
          <a:off x="0" y="0"/>
          <a:ext cx="0" cy="0"/>
          <a:chOff x="0" y="0"/>
          <a:chExt cx="0" cy="0"/>
        </a:xfrm>
      </p:grpSpPr>
      <p:sp>
        <p:nvSpPr>
          <p:cNvPr id="291" name="Google Shape;291;p48"/>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PERSISTENCE</a:t>
            </a:r>
            <a:endParaRPr/>
          </a:p>
        </p:txBody>
      </p:sp>
      <p:sp>
        <p:nvSpPr>
          <p:cNvPr id="292" name="Google Shape;292;p48"/>
          <p:cNvSpPr txBox="1"/>
          <p:nvPr>
            <p:ph idx="1" type="body"/>
          </p:nvPr>
        </p:nvSpPr>
        <p:spPr>
          <a:xfrm>
            <a:off x="457200" y="3632987"/>
            <a:ext cx="8062912" cy="8747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CB255"/>
              </a:buClr>
              <a:buSzPts val="1600"/>
              <a:buNone/>
            </a:pPr>
            <a:r>
              <a:rPr lang="en" sz="1600"/>
              <a:t>Many veterans of military conflicts involuntarily recall unwanted, unpleasant memories. </a:t>
            </a:r>
            <a:endParaRPr sz="1600"/>
          </a:p>
          <a:p>
            <a:pPr indent="0" lvl="0" marL="0" rtl="0" algn="l">
              <a:lnSpc>
                <a:spcPct val="100000"/>
              </a:lnSpc>
              <a:spcBef>
                <a:spcPts val="880"/>
              </a:spcBef>
              <a:spcAft>
                <a:spcPts val="0"/>
              </a:spcAft>
              <a:buClr>
                <a:srgbClr val="6CB255"/>
              </a:buClr>
              <a:buSzPts val="1400"/>
              <a:buNone/>
            </a:pPr>
            <a:r>
              <a:rPr lang="en" sz="1400"/>
              <a:t>(credit: Department of Defense photo by U.S. Air Force Tech. Sgt. Michael R. Holzworth)</a:t>
            </a:r>
            <a:endParaRPr/>
          </a:p>
        </p:txBody>
      </p:sp>
      <p:pic>
        <p:nvPicPr>
          <p:cNvPr descr="A photograph shows two soldiers physically fighting." id="293" name="Google Shape;293;p48"/>
          <p:cNvPicPr preferRelativeResize="0"/>
          <p:nvPr>
            <p:ph idx="2" type="pic"/>
          </p:nvPr>
        </p:nvPicPr>
        <p:blipFill rotWithShape="1">
          <a:blip r:embed="rId3">
            <a:alphaModFix/>
          </a:blip>
          <a:srcRect b="0" l="-26552" r="-26552" t="0"/>
          <a:stretch/>
        </p:blipFill>
        <p:spPr>
          <a:xfrm>
            <a:off x="457199" y="841790"/>
            <a:ext cx="8062913" cy="262505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7" name="Shape 297"/>
        <p:cNvGrpSpPr/>
        <p:nvPr/>
      </p:nvGrpSpPr>
      <p:grpSpPr>
        <a:xfrm>
          <a:off x="0" y="0"/>
          <a:ext cx="0" cy="0"/>
          <a:chOff x="0" y="0"/>
          <a:chExt cx="0" cy="0"/>
        </a:xfrm>
      </p:grpSpPr>
      <p:sp>
        <p:nvSpPr>
          <p:cNvPr id="298" name="Google Shape;298;p49"/>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INTERFERENCE</a:t>
            </a:r>
            <a:endParaRPr/>
          </a:p>
        </p:txBody>
      </p:sp>
      <p:sp>
        <p:nvSpPr>
          <p:cNvPr id="299" name="Google Shape;299;p49"/>
          <p:cNvSpPr txBox="1"/>
          <p:nvPr>
            <p:ph idx="1" type="body"/>
          </p:nvPr>
        </p:nvSpPr>
        <p:spPr>
          <a:xfrm>
            <a:off x="457200" y="885212"/>
            <a:ext cx="8062912" cy="8747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CB255"/>
              </a:buClr>
              <a:buSzPts val="1700"/>
              <a:buNone/>
            </a:pPr>
            <a:r>
              <a:rPr lang="en" sz="1700"/>
              <a:t>Sometimes forgetting is caused by a failure to retrieve information. This can be due to interference, either retroactive or proactive.</a:t>
            </a:r>
            <a:endParaRPr/>
          </a:p>
        </p:txBody>
      </p:sp>
      <p:pic>
        <p:nvPicPr>
          <p:cNvPr descr="A diagram shows two types of interference. A box with the text “learn combination to high school locker, 17–04–32” is followed by an arrow pointing right toward a box labeled “memory of old locker combination interferes with recall of new gym locker combination, ??–??–??”; the arrow connecting the two boxes contains the text “proactive interference (old information hinders recall of new information.” Beneath that is a second part of the diagram. A box with the text “knowledge of new email address interferes with recall of old email address, nvayala@???” is followed by an arrow pointing left toward the “early event” box and away from another box labeled “learn sibling’s new college email address, npatel@siblingcollege.edu”; the arrow connecting the two boxes contains the text “retroactive interference (new information hinders recall of old information.”" id="300" name="Google Shape;300;p49"/>
          <p:cNvPicPr preferRelativeResize="0"/>
          <p:nvPr>
            <p:ph idx="2" type="pic"/>
          </p:nvPr>
        </p:nvPicPr>
        <p:blipFill rotWithShape="1">
          <a:blip r:embed="rId3">
            <a:alphaModFix/>
          </a:blip>
          <a:srcRect b="-3171" l="0" r="0" t="-3171"/>
          <a:stretch/>
        </p:blipFill>
        <p:spPr>
          <a:xfrm>
            <a:off x="457199" y="841790"/>
            <a:ext cx="8062913" cy="262505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4" name="Shape 304"/>
        <p:cNvGrpSpPr/>
        <p:nvPr/>
      </p:nvGrpSpPr>
      <p:grpSpPr>
        <a:xfrm>
          <a:off x="0" y="0"/>
          <a:ext cx="0" cy="0"/>
          <a:chOff x="0" y="0"/>
          <a:chExt cx="0" cy="0"/>
        </a:xfrm>
      </p:grpSpPr>
      <p:sp>
        <p:nvSpPr>
          <p:cNvPr id="305" name="Google Shape;305;p50"/>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WAYS TO ENHANCE MEMORY</a:t>
            </a:r>
            <a:endParaRPr/>
          </a:p>
        </p:txBody>
      </p:sp>
      <p:sp>
        <p:nvSpPr>
          <p:cNvPr id="306" name="Google Shape;306;p50"/>
          <p:cNvSpPr txBox="1"/>
          <p:nvPr>
            <p:ph idx="1" type="body"/>
          </p:nvPr>
        </p:nvSpPr>
        <p:spPr>
          <a:xfrm>
            <a:off x="457200" y="1009528"/>
            <a:ext cx="8062912" cy="380195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700"/>
              <a:buNone/>
            </a:pPr>
            <a:r>
              <a:rPr b="1" lang="en" sz="1700"/>
              <a:t>Rehearsal </a:t>
            </a:r>
            <a:r>
              <a:rPr lang="en" sz="1700"/>
              <a:t>– conscious repetition of information to be remembered.</a:t>
            </a:r>
            <a:endParaRPr/>
          </a:p>
          <a:p>
            <a:pPr indent="0" lvl="0" marL="0" rtl="0" algn="l">
              <a:lnSpc>
                <a:spcPct val="100000"/>
              </a:lnSpc>
              <a:spcBef>
                <a:spcPts val="1080"/>
              </a:spcBef>
              <a:spcAft>
                <a:spcPts val="0"/>
              </a:spcAft>
              <a:buSzPts val="1700"/>
              <a:buNone/>
            </a:pPr>
            <a:r>
              <a:rPr b="1" lang="en" sz="1700"/>
              <a:t>Chunking</a:t>
            </a:r>
            <a:r>
              <a:rPr lang="en" sz="1700"/>
              <a:t> – organizing information into manageable bits or chunks.</a:t>
            </a:r>
            <a:endParaRPr/>
          </a:p>
          <a:p>
            <a:pPr indent="0" lvl="0" marL="0" rtl="0" algn="l">
              <a:lnSpc>
                <a:spcPct val="100000"/>
              </a:lnSpc>
              <a:spcBef>
                <a:spcPts val="1080"/>
              </a:spcBef>
              <a:spcAft>
                <a:spcPts val="0"/>
              </a:spcAft>
              <a:buSzPts val="1700"/>
              <a:buNone/>
            </a:pPr>
            <a:r>
              <a:rPr lang="en" sz="1700"/>
              <a:t>E.g. Separating phone numbers into 3 chunks.</a:t>
            </a:r>
            <a:endParaRPr/>
          </a:p>
          <a:p>
            <a:pPr indent="0" lvl="0" marL="0" rtl="0" algn="l">
              <a:lnSpc>
                <a:spcPct val="100000"/>
              </a:lnSpc>
              <a:spcBef>
                <a:spcPts val="1080"/>
              </a:spcBef>
              <a:spcAft>
                <a:spcPts val="0"/>
              </a:spcAft>
              <a:buSzPts val="1700"/>
              <a:buNone/>
            </a:pPr>
            <a:r>
              <a:rPr b="1" lang="en" sz="1700"/>
              <a:t>Elaborative rehearsal </a:t>
            </a:r>
            <a:r>
              <a:rPr lang="en" sz="1700"/>
              <a:t>– technique in which you think about the meaning of the new information and its relation to knowledge already stored in your memory.</a:t>
            </a:r>
            <a:endParaRPr/>
          </a:p>
          <a:p>
            <a:pPr indent="0" lvl="0" marL="0" rtl="0" algn="l">
              <a:lnSpc>
                <a:spcPct val="100000"/>
              </a:lnSpc>
              <a:spcBef>
                <a:spcPts val="1080"/>
              </a:spcBef>
              <a:spcAft>
                <a:spcPts val="0"/>
              </a:spcAft>
              <a:buSzPts val="1700"/>
              <a:buNone/>
            </a:pPr>
            <a:r>
              <a:rPr b="1" lang="en" sz="1700"/>
              <a:t>Mnemonic devices </a:t>
            </a:r>
            <a:r>
              <a:rPr lang="en" sz="1700"/>
              <a:t>– memory aids that help us organize information for encoding.</a:t>
            </a:r>
            <a:endParaRPr/>
          </a:p>
          <a:p>
            <a:pPr indent="0" lvl="0" marL="0" rtl="0" algn="l">
              <a:lnSpc>
                <a:spcPct val="100000"/>
              </a:lnSpc>
              <a:spcBef>
                <a:spcPts val="1080"/>
              </a:spcBef>
              <a:spcAft>
                <a:spcPts val="0"/>
              </a:spcAft>
              <a:buSzPts val="1700"/>
              <a:buNone/>
            </a:pPr>
            <a:r>
              <a:rPr lang="en" sz="1700"/>
              <a:t>E.g. One way to remember the order of planets is the name MR. VEM J. SON.</a:t>
            </a:r>
            <a:endParaRPr/>
          </a:p>
          <a:p>
            <a:pPr indent="0" lvl="0" marL="0" rtl="0" algn="l">
              <a:lnSpc>
                <a:spcPct val="100000"/>
              </a:lnSpc>
              <a:spcBef>
                <a:spcPts val="1080"/>
              </a:spcBef>
              <a:spcAft>
                <a:spcPts val="0"/>
              </a:spcAft>
              <a:buSzPts val="1700"/>
              <a:buNone/>
            </a:pPr>
            <a:r>
              <a:rPr lang="en" sz="1700"/>
              <a:t>Other techniques can include:</a:t>
            </a:r>
            <a:endParaRPr/>
          </a:p>
          <a:p>
            <a:pPr indent="-285750" lvl="0" marL="285750" rtl="0" algn="l">
              <a:lnSpc>
                <a:spcPct val="100000"/>
              </a:lnSpc>
              <a:spcBef>
                <a:spcPts val="1080"/>
              </a:spcBef>
              <a:spcAft>
                <a:spcPts val="0"/>
              </a:spcAft>
              <a:buSzPts val="1700"/>
              <a:buFont typeface="Arial"/>
              <a:buChar char="-"/>
            </a:pPr>
            <a:r>
              <a:rPr lang="en" sz="1700"/>
              <a:t>Expressive writing.</a:t>
            </a:r>
            <a:endParaRPr/>
          </a:p>
          <a:p>
            <a:pPr indent="-285750" lvl="0" marL="285750" rtl="0" algn="l">
              <a:lnSpc>
                <a:spcPct val="100000"/>
              </a:lnSpc>
              <a:spcBef>
                <a:spcPts val="1080"/>
              </a:spcBef>
              <a:spcAft>
                <a:spcPts val="0"/>
              </a:spcAft>
              <a:buSzPts val="1700"/>
              <a:buFont typeface="Arial"/>
              <a:buChar char="-"/>
            </a:pPr>
            <a:r>
              <a:rPr lang="en" sz="1700"/>
              <a:t>Saying words aloud.</a:t>
            </a:r>
            <a:endParaRPr/>
          </a:p>
          <a:p>
            <a:pPr indent="-177800" lvl="0" marL="285750" rtl="0" algn="l">
              <a:lnSpc>
                <a:spcPct val="100000"/>
              </a:lnSpc>
              <a:spcBef>
                <a:spcPts val="1080"/>
              </a:spcBef>
              <a:spcAft>
                <a:spcPts val="0"/>
              </a:spcAft>
              <a:buSzPts val="1700"/>
              <a:buFont typeface="Arial"/>
              <a:buNone/>
            </a:pPr>
            <a:r>
              <a:t/>
            </a:r>
            <a:endParaRPr sz="17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0" name="Shape 310"/>
        <p:cNvGrpSpPr/>
        <p:nvPr/>
      </p:nvGrpSpPr>
      <p:grpSpPr>
        <a:xfrm>
          <a:off x="0" y="0"/>
          <a:ext cx="0" cy="0"/>
          <a:chOff x="0" y="0"/>
          <a:chExt cx="0" cy="0"/>
        </a:xfrm>
      </p:grpSpPr>
      <p:sp>
        <p:nvSpPr>
          <p:cNvPr id="311" name="Google Shape;311;p51"/>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MNEMONIC DEVICES</a:t>
            </a:r>
            <a:endParaRPr/>
          </a:p>
        </p:txBody>
      </p:sp>
      <p:sp>
        <p:nvSpPr>
          <p:cNvPr id="312" name="Google Shape;312;p51"/>
          <p:cNvSpPr txBox="1"/>
          <p:nvPr>
            <p:ph idx="1" type="body"/>
          </p:nvPr>
        </p:nvSpPr>
        <p:spPr>
          <a:xfrm>
            <a:off x="457200" y="3828929"/>
            <a:ext cx="8062912" cy="1167613"/>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700"/>
              <a:buNone/>
            </a:pPr>
            <a:r>
              <a:rPr lang="en" sz="1700"/>
              <a:t>This is a knuckle mnemonic to help you remember the number of days in each month. Months with 31 days are represented by the protruding knuckles and shorter months fall in the spots between knuckles. </a:t>
            </a:r>
            <a:endParaRPr sz="1700"/>
          </a:p>
          <a:p>
            <a:pPr indent="0" lvl="0" marL="0" rtl="0" algn="l">
              <a:lnSpc>
                <a:spcPct val="110000"/>
              </a:lnSpc>
              <a:spcBef>
                <a:spcPts val="1080"/>
              </a:spcBef>
              <a:spcAft>
                <a:spcPts val="0"/>
              </a:spcAft>
              <a:buSzPts val="1400"/>
              <a:buNone/>
            </a:pPr>
            <a:r>
              <a:rPr lang="en" sz="1400"/>
              <a:t>(credit: modification of work by Cory Zanker)</a:t>
            </a:r>
            <a:endParaRPr/>
          </a:p>
        </p:txBody>
      </p:sp>
      <p:pic>
        <p:nvPicPr>
          <p:cNvPr descr="A photograph shows a person’s two hands clenched into fists so the knuckles show. The knuckles are labeled with the months and the number of days in each month, with the knuckle protrusions corresponding to the months with 31 days, and the indentations between knuckles corresponding to February and the months with 30 days." id="313" name="Google Shape;313;p51"/>
          <p:cNvPicPr preferRelativeResize="0"/>
          <p:nvPr>
            <p:ph idx="2" type="pic"/>
          </p:nvPr>
        </p:nvPicPr>
        <p:blipFill rotWithShape="1">
          <a:blip r:embed="rId3">
            <a:alphaModFix/>
          </a:blip>
          <a:srcRect b="0" l="-26552" r="-26552" t="0"/>
          <a:stretch/>
        </p:blipFill>
        <p:spPr>
          <a:xfrm>
            <a:off x="457199" y="841790"/>
            <a:ext cx="8062913" cy="262505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7" name="Shape 317"/>
        <p:cNvGrpSpPr/>
        <p:nvPr/>
      </p:nvGrpSpPr>
      <p:grpSpPr>
        <a:xfrm>
          <a:off x="0" y="0"/>
          <a:ext cx="0" cy="0"/>
          <a:chOff x="0" y="0"/>
          <a:chExt cx="0" cy="0"/>
        </a:xfrm>
      </p:grpSpPr>
      <p:sp>
        <p:nvSpPr>
          <p:cNvPr id="318" name="Google Shape;318;p52"/>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HOW TO STUDY EFFECTIVELY</a:t>
            </a:r>
            <a:endParaRPr/>
          </a:p>
        </p:txBody>
      </p:sp>
      <p:sp>
        <p:nvSpPr>
          <p:cNvPr id="319" name="Google Shape;319;p52"/>
          <p:cNvSpPr txBox="1"/>
          <p:nvPr>
            <p:ph idx="1" type="body"/>
          </p:nvPr>
        </p:nvSpPr>
        <p:spPr>
          <a:xfrm>
            <a:off x="457199" y="824792"/>
            <a:ext cx="8367222" cy="182249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6CB255"/>
              </a:buClr>
              <a:buSzPct val="100000"/>
              <a:buNone/>
            </a:pPr>
            <a:r>
              <a:rPr lang="en" sz="1700"/>
              <a:t>Memory techniques can be useful when studying for class.</a:t>
            </a:r>
            <a:endParaRPr/>
          </a:p>
          <a:p>
            <a:pPr indent="-334803" lvl="0" marL="342900" rtl="0" algn="l">
              <a:lnSpc>
                <a:spcPct val="100000"/>
              </a:lnSpc>
              <a:spcBef>
                <a:spcPts val="940"/>
              </a:spcBef>
              <a:spcAft>
                <a:spcPts val="0"/>
              </a:spcAft>
              <a:buSzPct val="100000"/>
              <a:buAutoNum type="arabicPeriod"/>
            </a:pPr>
            <a:r>
              <a:rPr b="1" lang="en" sz="1700"/>
              <a:t>Use elaborative rehearsal </a:t>
            </a:r>
            <a:r>
              <a:rPr lang="en" sz="1700"/>
              <a:t>– link information to other information/memories to make it more meaningful.</a:t>
            </a:r>
            <a:endParaRPr/>
          </a:p>
          <a:p>
            <a:pPr indent="-334803" lvl="0" marL="342900" rtl="0" algn="l">
              <a:lnSpc>
                <a:spcPct val="100000"/>
              </a:lnSpc>
              <a:spcBef>
                <a:spcPts val="940"/>
              </a:spcBef>
              <a:spcAft>
                <a:spcPts val="0"/>
              </a:spcAft>
              <a:buSzPct val="100000"/>
              <a:buAutoNum type="arabicPeriod"/>
            </a:pPr>
            <a:r>
              <a:rPr b="1" lang="en" sz="1700"/>
              <a:t>Apply the self-reference effect </a:t>
            </a:r>
            <a:r>
              <a:rPr lang="en" sz="1700"/>
              <a:t>– make information </a:t>
            </a:r>
            <a:r>
              <a:rPr lang="en" sz="1700" u="sng"/>
              <a:t>personally</a:t>
            </a:r>
            <a:r>
              <a:rPr lang="en" sz="1700"/>
              <a:t> meaningful to YOU.</a:t>
            </a:r>
            <a:endParaRPr/>
          </a:p>
          <a:p>
            <a:pPr indent="-334803" lvl="0" marL="342900" rtl="0" algn="l">
              <a:lnSpc>
                <a:spcPct val="100000"/>
              </a:lnSpc>
              <a:spcBef>
                <a:spcPts val="940"/>
              </a:spcBef>
              <a:spcAft>
                <a:spcPts val="0"/>
              </a:spcAft>
              <a:buSzPct val="100000"/>
              <a:buFont typeface="Arial Black"/>
              <a:buAutoNum type="arabicPeriod"/>
            </a:pPr>
            <a:r>
              <a:rPr b="1" lang="en" sz="1700"/>
              <a:t>Don’t forget the forgetting curve </a:t>
            </a:r>
            <a:r>
              <a:rPr lang="en" sz="1700"/>
              <a:t>– keep studying to prevent storage decay.</a:t>
            </a:r>
            <a:endParaRPr sz="1700"/>
          </a:p>
          <a:p>
            <a:pPr indent="-334803" lvl="0" marL="342900" rtl="0" algn="l">
              <a:lnSpc>
                <a:spcPct val="100000"/>
              </a:lnSpc>
              <a:spcBef>
                <a:spcPts val="940"/>
              </a:spcBef>
              <a:spcAft>
                <a:spcPts val="0"/>
              </a:spcAft>
              <a:buSzPct val="100000"/>
              <a:buFont typeface="Arial Black"/>
              <a:buAutoNum type="arabicPeriod"/>
            </a:pPr>
            <a:r>
              <a:rPr b="1" lang="en" sz="1700"/>
              <a:t>Rehearse.</a:t>
            </a:r>
            <a:endParaRPr/>
          </a:p>
        </p:txBody>
      </p:sp>
      <p:sp>
        <p:nvSpPr>
          <p:cNvPr id="320" name="Google Shape;320;p52"/>
          <p:cNvSpPr txBox="1"/>
          <p:nvPr/>
        </p:nvSpPr>
        <p:spPr>
          <a:xfrm>
            <a:off x="5529943" y="4451896"/>
            <a:ext cx="3164113" cy="4385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(credit: Barry Pousman)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1" name="Google Shape;321;p52"/>
          <p:cNvSpPr txBox="1"/>
          <p:nvPr/>
        </p:nvSpPr>
        <p:spPr>
          <a:xfrm>
            <a:off x="457199" y="2749255"/>
            <a:ext cx="4637314" cy="2269852"/>
          </a:xfrm>
          <a:prstGeom prst="rect">
            <a:avLst/>
          </a:prstGeom>
          <a:noFill/>
          <a:ln>
            <a:noFill/>
          </a:ln>
        </p:spPr>
        <p:txBody>
          <a:bodyPr anchorCtr="0" anchor="t" bIns="45700" lIns="91425" spcFirstLastPara="1" rIns="91425" wrap="square" tIns="45700">
            <a:normAutofit fontScale="85000" lnSpcReduction="20000"/>
          </a:bodyPr>
          <a:lstStyle/>
          <a:p>
            <a:pPr indent="-326707" lvl="0" marL="342900" marR="0" rtl="0" algn="l">
              <a:lnSpc>
                <a:spcPct val="100000"/>
              </a:lnSpc>
              <a:spcBef>
                <a:spcPts val="0"/>
              </a:spcBef>
              <a:spcAft>
                <a:spcPts val="0"/>
              </a:spcAft>
              <a:buClr>
                <a:srgbClr val="6CB255"/>
              </a:buClr>
              <a:buSzPct val="100000"/>
              <a:buFont typeface="Arial Black"/>
              <a:buAutoNum type="arabicPeriod" startAt="5"/>
            </a:pPr>
            <a:r>
              <a:rPr b="1" i="0" lang="en" sz="1700" u="none" cap="none" strike="noStrike">
                <a:solidFill>
                  <a:schemeClr val="dk1"/>
                </a:solidFill>
                <a:latin typeface="Arial"/>
                <a:ea typeface="Arial"/>
                <a:cs typeface="Arial"/>
                <a:sym typeface="Arial"/>
              </a:rPr>
              <a:t>Be aware of interference </a:t>
            </a:r>
            <a:r>
              <a:rPr b="0" i="0" lang="en" sz="1700" u="none" cap="none" strike="noStrike">
                <a:solidFill>
                  <a:schemeClr val="dk1"/>
                </a:solidFill>
                <a:latin typeface="Arial"/>
                <a:ea typeface="Arial"/>
                <a:cs typeface="Arial"/>
                <a:sym typeface="Arial"/>
              </a:rPr>
              <a:t>– study without distractions.</a:t>
            </a:r>
            <a:endParaRPr b="0" i="0" sz="1400" u="none" cap="none" strike="noStrike">
              <a:solidFill>
                <a:srgbClr val="000000"/>
              </a:solidFill>
              <a:latin typeface="Arial"/>
              <a:ea typeface="Arial"/>
              <a:cs typeface="Arial"/>
              <a:sym typeface="Arial"/>
            </a:endParaRPr>
          </a:p>
          <a:p>
            <a:pPr indent="-326707" lvl="0" marL="342900" marR="0" rtl="0" algn="l">
              <a:lnSpc>
                <a:spcPct val="100000"/>
              </a:lnSpc>
              <a:spcBef>
                <a:spcPts val="1080"/>
              </a:spcBef>
              <a:spcAft>
                <a:spcPts val="0"/>
              </a:spcAft>
              <a:buClr>
                <a:srgbClr val="6CB255"/>
              </a:buClr>
              <a:buSzPct val="100000"/>
              <a:buFont typeface="Arial Black"/>
              <a:buAutoNum type="arabicPeriod" startAt="5"/>
            </a:pPr>
            <a:r>
              <a:rPr b="1" i="0" lang="en" sz="1700" u="none" cap="none" strike="noStrike">
                <a:solidFill>
                  <a:schemeClr val="dk1"/>
                </a:solidFill>
                <a:latin typeface="Arial"/>
                <a:ea typeface="Arial"/>
                <a:cs typeface="Arial"/>
                <a:sym typeface="Arial"/>
              </a:rPr>
              <a:t>Keep moving </a:t>
            </a:r>
            <a:r>
              <a:rPr b="0" i="0" lang="en" sz="1700" u="none" cap="none" strike="noStrike">
                <a:solidFill>
                  <a:schemeClr val="dk1"/>
                </a:solidFill>
                <a:latin typeface="Arial"/>
                <a:ea typeface="Arial"/>
                <a:cs typeface="Arial"/>
                <a:sym typeface="Arial"/>
              </a:rPr>
              <a:t>– aerobic exercise promotes neurogenesis (growth of new brain cells in the hippocampus).</a:t>
            </a:r>
            <a:endParaRPr b="0" i="0" sz="1700" u="none" cap="none" strike="noStrike">
              <a:solidFill>
                <a:schemeClr val="dk1"/>
              </a:solidFill>
              <a:latin typeface="Arial"/>
              <a:ea typeface="Arial"/>
              <a:cs typeface="Arial"/>
              <a:sym typeface="Arial"/>
            </a:endParaRPr>
          </a:p>
          <a:p>
            <a:pPr indent="-326707" lvl="0" marL="342900" marR="0" rtl="0" algn="l">
              <a:lnSpc>
                <a:spcPct val="100000"/>
              </a:lnSpc>
              <a:spcBef>
                <a:spcPts val="1080"/>
              </a:spcBef>
              <a:spcAft>
                <a:spcPts val="0"/>
              </a:spcAft>
              <a:buClr>
                <a:srgbClr val="6CB255"/>
              </a:buClr>
              <a:buSzPct val="100000"/>
              <a:buFont typeface="Arial Black"/>
              <a:buAutoNum type="arabicPeriod" startAt="5"/>
            </a:pPr>
            <a:r>
              <a:rPr b="1" i="0" lang="en" sz="1700" u="none" cap="none" strike="noStrike">
                <a:solidFill>
                  <a:schemeClr val="dk1"/>
                </a:solidFill>
                <a:latin typeface="Arial"/>
                <a:ea typeface="Arial"/>
                <a:cs typeface="Arial"/>
                <a:sym typeface="Arial"/>
              </a:rPr>
              <a:t>Get enough sleep </a:t>
            </a:r>
            <a:r>
              <a:rPr b="0" i="0" lang="en" sz="1700" u="none" cap="none" strike="noStrike">
                <a:solidFill>
                  <a:schemeClr val="dk1"/>
                </a:solidFill>
                <a:latin typeface="Arial"/>
                <a:ea typeface="Arial"/>
                <a:cs typeface="Arial"/>
                <a:sym typeface="Arial"/>
              </a:rPr>
              <a:t>– the brain consolidates memories while sleeping.</a:t>
            </a:r>
            <a:endParaRPr b="0" i="0" sz="1700" u="none" cap="none" strike="noStrike">
              <a:solidFill>
                <a:schemeClr val="dk1"/>
              </a:solidFill>
              <a:latin typeface="Arial"/>
              <a:ea typeface="Arial"/>
              <a:cs typeface="Arial"/>
              <a:sym typeface="Arial"/>
            </a:endParaRPr>
          </a:p>
          <a:p>
            <a:pPr indent="-326707" lvl="0" marL="342900" marR="0" rtl="0" algn="l">
              <a:lnSpc>
                <a:spcPct val="100000"/>
              </a:lnSpc>
              <a:spcBef>
                <a:spcPts val="1080"/>
              </a:spcBef>
              <a:spcAft>
                <a:spcPts val="0"/>
              </a:spcAft>
              <a:buClr>
                <a:srgbClr val="6CB255"/>
              </a:buClr>
              <a:buSzPct val="100000"/>
              <a:buFont typeface="Arial Black"/>
              <a:buAutoNum type="arabicPeriod" startAt="5"/>
            </a:pPr>
            <a:r>
              <a:rPr b="1" i="0" lang="en" sz="1700" u="none" cap="none" strike="noStrike">
                <a:solidFill>
                  <a:schemeClr val="dk1"/>
                </a:solidFill>
                <a:latin typeface="Arial"/>
                <a:ea typeface="Arial"/>
                <a:cs typeface="Arial"/>
                <a:sym typeface="Arial"/>
              </a:rPr>
              <a:t>Make use of mnemonic devices.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80"/>
              </a:spcBef>
              <a:spcAft>
                <a:spcPts val="0"/>
              </a:spcAft>
              <a:buClr>
                <a:srgbClr val="000000"/>
              </a:buClr>
              <a:buSzPct val="100000"/>
              <a:buFont typeface="Arial"/>
              <a:buNone/>
            </a:pPr>
            <a:r>
              <a:t/>
            </a:r>
            <a:endParaRPr b="0" i="0" sz="1800" u="none" cap="none" strike="noStrike">
              <a:solidFill>
                <a:schemeClr val="dk1"/>
              </a:solidFill>
              <a:latin typeface="Arial"/>
              <a:ea typeface="Arial"/>
              <a:cs typeface="Arial"/>
              <a:sym typeface="Arial"/>
            </a:endParaRPr>
          </a:p>
        </p:txBody>
      </p:sp>
      <p:pic>
        <p:nvPicPr>
          <p:cNvPr descr="A photograph shows students studying." id="322" name="Google Shape;322;p52"/>
          <p:cNvPicPr preferRelativeResize="0"/>
          <p:nvPr>
            <p:ph idx="2" type="pic"/>
          </p:nvPr>
        </p:nvPicPr>
        <p:blipFill rotWithShape="1">
          <a:blip r:embed="rId3">
            <a:alphaModFix/>
          </a:blip>
          <a:srcRect b="0" l="-36387" r="-36387" t="0"/>
          <a:stretch/>
        </p:blipFill>
        <p:spPr>
          <a:xfrm>
            <a:off x="4488656" y="2927928"/>
            <a:ext cx="4524309" cy="1472985"/>
          </a:xfrm>
          <a:prstGeom prst="rect">
            <a:avLst/>
          </a:prstGeom>
          <a:noFill/>
          <a:ln>
            <a:noFill/>
          </a:ln>
        </p:spPr>
      </p:pic>
      <p:sp>
        <p:nvSpPr>
          <p:cNvPr id="323" name="Google Shape;323;p52"/>
          <p:cNvSpPr txBox="1"/>
          <p:nvPr>
            <p:ph idx="11" type="ftr"/>
          </p:nvPr>
        </p:nvSpPr>
        <p:spPr>
          <a:xfrm>
            <a:off x="220749" y="4807298"/>
            <a:ext cx="8702501" cy="26832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sz="9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 name="Shape 107"/>
        <p:cNvGrpSpPr/>
        <p:nvPr/>
      </p:nvGrpSpPr>
      <p:grpSpPr>
        <a:xfrm>
          <a:off x="0" y="0"/>
          <a:ext cx="0" cy="0"/>
          <a:chOff x="0" y="0"/>
          <a:chExt cx="0" cy="0"/>
        </a:xfrm>
      </p:grpSpPr>
      <p:pic>
        <p:nvPicPr>
          <p:cNvPr descr="A photograph shows a person driving a car." id="108" name="Google Shape;108;p21"/>
          <p:cNvPicPr preferRelativeResize="0"/>
          <p:nvPr>
            <p:ph idx="2" type="pic"/>
          </p:nvPr>
        </p:nvPicPr>
        <p:blipFill rotWithShape="1">
          <a:blip r:embed="rId3">
            <a:alphaModFix/>
          </a:blip>
          <a:srcRect b="0" l="-20480" r="-20481" t="0"/>
          <a:stretch/>
        </p:blipFill>
        <p:spPr>
          <a:xfrm>
            <a:off x="4697260" y="1456225"/>
            <a:ext cx="4549362" cy="1481142"/>
          </a:xfrm>
          <a:prstGeom prst="rect">
            <a:avLst/>
          </a:prstGeom>
          <a:noFill/>
          <a:ln>
            <a:noFill/>
          </a:ln>
        </p:spPr>
      </p:pic>
      <p:sp>
        <p:nvSpPr>
          <p:cNvPr id="109" name="Google Shape;109;p21"/>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ENCODING</a:t>
            </a:r>
            <a:endParaRPr/>
          </a:p>
        </p:txBody>
      </p:sp>
      <p:sp>
        <p:nvSpPr>
          <p:cNvPr id="110" name="Google Shape;110;p21"/>
          <p:cNvSpPr txBox="1"/>
          <p:nvPr>
            <p:ph idx="1" type="body"/>
          </p:nvPr>
        </p:nvSpPr>
        <p:spPr>
          <a:xfrm>
            <a:off x="5123542" y="3223984"/>
            <a:ext cx="3875314" cy="173869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6CB255"/>
              </a:buClr>
              <a:buSzPct val="100000"/>
              <a:buNone/>
            </a:pPr>
            <a:r>
              <a:rPr lang="en" sz="1700"/>
              <a:t>When you first learn new skills such as driving a car, you have to put forth effort and attention to encode information about driving. Once you know how to drive, you can encode additional information about this skill automatically.</a:t>
            </a:r>
            <a:endParaRPr/>
          </a:p>
          <a:p>
            <a:pPr indent="0" lvl="0" marL="0" rtl="0" algn="l">
              <a:lnSpc>
                <a:spcPct val="100000"/>
              </a:lnSpc>
              <a:spcBef>
                <a:spcPts val="860"/>
              </a:spcBef>
              <a:spcAft>
                <a:spcPts val="0"/>
              </a:spcAft>
              <a:buClr>
                <a:srgbClr val="6CB255"/>
              </a:buClr>
              <a:buSzPct val="100000"/>
              <a:buNone/>
            </a:pPr>
            <a:r>
              <a:rPr lang="en" sz="1300"/>
              <a:t>(credit: Robert Couse-Baker)</a:t>
            </a:r>
            <a:endParaRPr/>
          </a:p>
        </p:txBody>
      </p:sp>
      <p:sp>
        <p:nvSpPr>
          <p:cNvPr id="111" name="Google Shape;111;p21"/>
          <p:cNvSpPr txBox="1"/>
          <p:nvPr/>
        </p:nvSpPr>
        <p:spPr>
          <a:xfrm>
            <a:off x="457199" y="1088544"/>
            <a:ext cx="4666343" cy="4160755"/>
          </a:xfrm>
          <a:prstGeom prst="rect">
            <a:avLst/>
          </a:prstGeom>
          <a:noFill/>
          <a:ln>
            <a:noFill/>
          </a:ln>
        </p:spPr>
        <p:txBody>
          <a:bodyPr anchorCtr="0" anchor="t" bIns="45700" lIns="91425" spcFirstLastPara="1" rIns="91425" wrap="square" tIns="45700">
            <a:normAutofit fontScale="92500" lnSpcReduction="10000"/>
          </a:bodyPr>
          <a:lstStyle/>
          <a:p>
            <a:pPr indent="-277653" lvl="0" marL="285750" marR="0" rtl="0" algn="l">
              <a:lnSpc>
                <a:spcPct val="100000"/>
              </a:lnSpc>
              <a:spcBef>
                <a:spcPts val="0"/>
              </a:spcBef>
              <a:spcAft>
                <a:spcPts val="0"/>
              </a:spcAft>
              <a:buClr>
                <a:srgbClr val="6CB255"/>
              </a:buClr>
              <a:buSzPct val="100000"/>
              <a:buFont typeface="Arial"/>
              <a:buChar char="-"/>
            </a:pPr>
            <a:r>
              <a:rPr b="0" i="0" lang="en" sz="1700" u="none" cap="none" strike="noStrike">
                <a:solidFill>
                  <a:schemeClr val="dk1"/>
                </a:solidFill>
                <a:latin typeface="Arial"/>
                <a:ea typeface="Arial"/>
                <a:cs typeface="Arial"/>
                <a:sym typeface="Arial"/>
              </a:rPr>
              <a:t>Labels/codes it.</a:t>
            </a:r>
            <a:endParaRPr b="0" i="0" sz="1400" u="none" cap="none" strike="noStrike">
              <a:solidFill>
                <a:srgbClr val="000000"/>
              </a:solidFill>
              <a:latin typeface="Arial"/>
              <a:ea typeface="Arial"/>
              <a:cs typeface="Arial"/>
              <a:sym typeface="Arial"/>
            </a:endParaRPr>
          </a:p>
          <a:p>
            <a:pPr indent="-277653" lvl="0" marL="285750" marR="0" rtl="0" algn="l">
              <a:lnSpc>
                <a:spcPct val="100000"/>
              </a:lnSpc>
              <a:spcBef>
                <a:spcPts val="1080"/>
              </a:spcBef>
              <a:spcAft>
                <a:spcPts val="0"/>
              </a:spcAft>
              <a:buClr>
                <a:srgbClr val="6CB255"/>
              </a:buClr>
              <a:buSzPct val="100000"/>
              <a:buFont typeface="Arial"/>
              <a:buChar char="-"/>
            </a:pPr>
            <a:r>
              <a:rPr b="0" i="0" lang="en" sz="1700" u="none" cap="none" strike="noStrike">
                <a:solidFill>
                  <a:schemeClr val="dk1"/>
                </a:solidFill>
                <a:latin typeface="Arial"/>
                <a:ea typeface="Arial"/>
                <a:cs typeface="Arial"/>
                <a:sym typeface="Arial"/>
              </a:rPr>
              <a:t>Organizes it with other similar information.</a:t>
            </a:r>
            <a:endParaRPr b="0" i="0" sz="1400" u="none" cap="none" strike="noStrike">
              <a:solidFill>
                <a:srgbClr val="000000"/>
              </a:solidFill>
              <a:latin typeface="Arial"/>
              <a:ea typeface="Arial"/>
              <a:cs typeface="Arial"/>
              <a:sym typeface="Arial"/>
            </a:endParaRPr>
          </a:p>
          <a:p>
            <a:pPr indent="-277653" lvl="0" marL="285750" marR="0" rtl="0" algn="l">
              <a:lnSpc>
                <a:spcPct val="100000"/>
              </a:lnSpc>
              <a:spcBef>
                <a:spcPts val="1080"/>
              </a:spcBef>
              <a:spcAft>
                <a:spcPts val="0"/>
              </a:spcAft>
              <a:buClr>
                <a:srgbClr val="6CB255"/>
              </a:buClr>
              <a:buSzPct val="100000"/>
              <a:buFont typeface="Arial"/>
              <a:buChar char="-"/>
            </a:pPr>
            <a:r>
              <a:rPr b="0" i="0" lang="en" sz="1700" u="none" cap="none" strike="noStrike">
                <a:solidFill>
                  <a:schemeClr val="dk1"/>
                </a:solidFill>
                <a:latin typeface="Arial"/>
                <a:ea typeface="Arial"/>
                <a:cs typeface="Arial"/>
                <a:sym typeface="Arial"/>
              </a:rPr>
              <a:t>Connects new concepts to existing concepts.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80"/>
              </a:spcBef>
              <a:spcAft>
                <a:spcPts val="0"/>
              </a:spcAft>
              <a:buClr>
                <a:srgbClr val="000000"/>
              </a:buClr>
              <a:buSzPct val="100000"/>
              <a:buFont typeface="Arial"/>
              <a:buNone/>
            </a:pPr>
            <a:r>
              <a:rPr b="0" i="0" lang="en" sz="1700" u="none" cap="none" strike="noStrike">
                <a:solidFill>
                  <a:schemeClr val="dk1"/>
                </a:solidFill>
                <a:latin typeface="Arial"/>
                <a:ea typeface="Arial"/>
                <a:cs typeface="Arial"/>
                <a:sym typeface="Arial"/>
              </a:rPr>
              <a:t>Encoding occurs through 2 types of processing: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80"/>
              </a:spcBef>
              <a:spcAft>
                <a:spcPts val="0"/>
              </a:spcAft>
              <a:buClr>
                <a:srgbClr val="000000"/>
              </a:buClr>
              <a:buSzPct val="100000"/>
              <a:buFont typeface="Arial"/>
              <a:buNone/>
            </a:pPr>
            <a:r>
              <a:rPr b="1" i="0" lang="en" sz="1700" u="none" cap="none" strike="noStrike">
                <a:solidFill>
                  <a:schemeClr val="dk1"/>
                </a:solidFill>
                <a:latin typeface="Arial"/>
                <a:ea typeface="Arial"/>
                <a:cs typeface="Arial"/>
                <a:sym typeface="Arial"/>
              </a:rPr>
              <a:t>Automatic processing </a:t>
            </a:r>
            <a:r>
              <a:rPr b="0" i="0" lang="en" sz="1700" u="none" cap="none" strike="noStrike">
                <a:solidFill>
                  <a:schemeClr val="dk1"/>
                </a:solidFill>
                <a:latin typeface="Arial"/>
                <a:ea typeface="Arial"/>
                <a:cs typeface="Arial"/>
                <a:sym typeface="Arial"/>
              </a:rPr>
              <a:t>– encoding of details like time, space, frequency, and the meaning of words.</a:t>
            </a:r>
            <a:endParaRPr b="0" i="0" sz="1400" u="none" cap="none" strike="noStrike">
              <a:solidFill>
                <a:srgbClr val="000000"/>
              </a:solidFill>
              <a:latin typeface="Arial"/>
              <a:ea typeface="Arial"/>
              <a:cs typeface="Arial"/>
              <a:sym typeface="Arial"/>
            </a:endParaRPr>
          </a:p>
          <a:p>
            <a:pPr indent="-277653" lvl="0" marL="285750" marR="0" rtl="0" algn="l">
              <a:lnSpc>
                <a:spcPct val="100000"/>
              </a:lnSpc>
              <a:spcBef>
                <a:spcPts val="1080"/>
              </a:spcBef>
              <a:spcAft>
                <a:spcPts val="0"/>
              </a:spcAft>
              <a:buClr>
                <a:srgbClr val="6CB255"/>
              </a:buClr>
              <a:buSzPct val="100000"/>
              <a:buFont typeface="Arial"/>
              <a:buChar char="-"/>
            </a:pPr>
            <a:r>
              <a:rPr b="0" i="0" lang="en" sz="1700" u="none" cap="none" strike="noStrike">
                <a:solidFill>
                  <a:schemeClr val="dk1"/>
                </a:solidFill>
                <a:latin typeface="Arial"/>
                <a:ea typeface="Arial"/>
                <a:cs typeface="Arial"/>
                <a:sym typeface="Arial"/>
              </a:rPr>
              <a:t>Usually done without conscious awareness.</a:t>
            </a:r>
            <a:endParaRPr b="0" i="0" sz="1400" u="none" cap="none" strike="noStrike">
              <a:solidFill>
                <a:srgbClr val="000000"/>
              </a:solidFill>
              <a:latin typeface="Arial"/>
              <a:ea typeface="Arial"/>
              <a:cs typeface="Arial"/>
              <a:sym typeface="Arial"/>
            </a:endParaRPr>
          </a:p>
          <a:p>
            <a:pPr indent="-277653" lvl="0" marL="285750" marR="0" rtl="0" algn="l">
              <a:lnSpc>
                <a:spcPct val="100000"/>
              </a:lnSpc>
              <a:spcBef>
                <a:spcPts val="1080"/>
              </a:spcBef>
              <a:spcAft>
                <a:spcPts val="0"/>
              </a:spcAft>
              <a:buClr>
                <a:srgbClr val="6CB255"/>
              </a:buClr>
              <a:buSzPct val="100000"/>
              <a:buFont typeface="Arial"/>
              <a:buChar char="-"/>
            </a:pPr>
            <a:r>
              <a:rPr b="0" i="0" lang="en" sz="1700" u="none" cap="none" strike="noStrike">
                <a:solidFill>
                  <a:schemeClr val="dk1"/>
                </a:solidFill>
                <a:latin typeface="Arial"/>
                <a:ea typeface="Arial"/>
                <a:cs typeface="Arial"/>
                <a:sym typeface="Arial"/>
              </a:rPr>
              <a:t>E.g. remembering WHEN you last studied.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80"/>
              </a:spcBef>
              <a:spcAft>
                <a:spcPts val="0"/>
              </a:spcAft>
              <a:buClr>
                <a:srgbClr val="000000"/>
              </a:buClr>
              <a:buSzPct val="100000"/>
              <a:buFont typeface="Arial"/>
              <a:buNone/>
            </a:pPr>
            <a:r>
              <a:rPr b="1" i="0" lang="en" sz="1700" u="none" cap="none" strike="noStrike">
                <a:solidFill>
                  <a:schemeClr val="dk1"/>
                </a:solidFill>
                <a:latin typeface="Arial"/>
                <a:ea typeface="Arial"/>
                <a:cs typeface="Arial"/>
                <a:sym typeface="Arial"/>
              </a:rPr>
              <a:t>Effortful processing </a:t>
            </a:r>
            <a:r>
              <a:rPr b="0" i="0" lang="en" sz="1700" u="none" cap="none" strike="noStrike">
                <a:solidFill>
                  <a:schemeClr val="dk1"/>
                </a:solidFill>
                <a:latin typeface="Arial"/>
                <a:ea typeface="Arial"/>
                <a:cs typeface="Arial"/>
                <a:sym typeface="Arial"/>
              </a:rPr>
              <a:t>– encoding of details that takes time and effort.</a:t>
            </a:r>
            <a:endParaRPr b="0" i="0" sz="1400" u="none" cap="none" strike="noStrike">
              <a:solidFill>
                <a:srgbClr val="000000"/>
              </a:solidFill>
              <a:latin typeface="Arial"/>
              <a:ea typeface="Arial"/>
              <a:cs typeface="Arial"/>
              <a:sym typeface="Arial"/>
            </a:endParaRPr>
          </a:p>
          <a:p>
            <a:pPr indent="-277653" lvl="0" marL="285750" marR="0" rtl="0" algn="l">
              <a:lnSpc>
                <a:spcPct val="100000"/>
              </a:lnSpc>
              <a:spcBef>
                <a:spcPts val="1080"/>
              </a:spcBef>
              <a:spcAft>
                <a:spcPts val="0"/>
              </a:spcAft>
              <a:buClr>
                <a:srgbClr val="6CB255"/>
              </a:buClr>
              <a:buSzPct val="100000"/>
              <a:buFont typeface="Arial"/>
              <a:buChar char="-"/>
            </a:pPr>
            <a:r>
              <a:rPr b="0" i="0" lang="en" sz="1700" u="none" cap="none" strike="noStrike">
                <a:solidFill>
                  <a:schemeClr val="dk1"/>
                </a:solidFill>
                <a:latin typeface="Arial"/>
                <a:ea typeface="Arial"/>
                <a:cs typeface="Arial"/>
                <a:sym typeface="Arial"/>
              </a:rPr>
              <a:t>E.g. WHAT you last studied, learning new skills.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80"/>
              </a:spcBef>
              <a:spcAft>
                <a:spcPts val="0"/>
              </a:spcAft>
              <a:buClr>
                <a:srgbClr val="000000"/>
              </a:buClr>
              <a:buSzPct val="100000"/>
              <a:buFont typeface="Arial"/>
              <a:buNone/>
            </a:pPr>
            <a:r>
              <a:t/>
            </a:r>
            <a:endParaRPr b="0" i="0" sz="1700" u="none" cap="none" strike="noStrike">
              <a:solidFill>
                <a:schemeClr val="dk1"/>
              </a:solidFill>
              <a:latin typeface="Arial"/>
              <a:ea typeface="Arial"/>
              <a:cs typeface="Arial"/>
              <a:sym typeface="Arial"/>
            </a:endParaRPr>
          </a:p>
        </p:txBody>
      </p:sp>
      <p:sp>
        <p:nvSpPr>
          <p:cNvPr id="112" name="Google Shape;112;p21"/>
          <p:cNvSpPr txBox="1"/>
          <p:nvPr/>
        </p:nvSpPr>
        <p:spPr>
          <a:xfrm>
            <a:off x="457200" y="751636"/>
            <a:ext cx="7612743" cy="48474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dk1"/>
                </a:solidFill>
                <a:latin typeface="Arial"/>
                <a:ea typeface="Arial"/>
                <a:cs typeface="Arial"/>
                <a:sym typeface="Arial"/>
              </a:rPr>
              <a:t>When the brain receives information from the environment 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TYPES OF ENCODING</a:t>
            </a:r>
            <a:endParaRPr/>
          </a:p>
        </p:txBody>
      </p:sp>
      <p:sp>
        <p:nvSpPr>
          <p:cNvPr id="118" name="Google Shape;118;p22"/>
          <p:cNvSpPr txBox="1"/>
          <p:nvPr>
            <p:ph idx="1" type="body"/>
          </p:nvPr>
        </p:nvSpPr>
        <p:spPr>
          <a:xfrm>
            <a:off x="457199" y="878900"/>
            <a:ext cx="8367221" cy="3976128"/>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700"/>
              <a:buAutoNum type="arabicPeriod"/>
            </a:pPr>
            <a:r>
              <a:rPr b="1" lang="en" sz="1700"/>
              <a:t>Semantic encoding </a:t>
            </a:r>
            <a:r>
              <a:rPr lang="en" sz="1700"/>
              <a:t>– encoding of words and their meanings.</a:t>
            </a:r>
            <a:endParaRPr/>
          </a:p>
          <a:p>
            <a:pPr indent="-285750" lvl="0" marL="285750" rtl="0" algn="l">
              <a:lnSpc>
                <a:spcPct val="100000"/>
              </a:lnSpc>
              <a:spcBef>
                <a:spcPts val="1080"/>
              </a:spcBef>
              <a:spcAft>
                <a:spcPts val="0"/>
              </a:spcAft>
              <a:buSzPts val="1700"/>
              <a:buFont typeface="Arial"/>
              <a:buChar char="-"/>
            </a:pPr>
            <a:r>
              <a:rPr lang="en" sz="1700"/>
              <a:t>Most effective form of encoding. Attaching meaning to information makes it easier to recall later.</a:t>
            </a:r>
            <a:endParaRPr/>
          </a:p>
          <a:p>
            <a:pPr indent="-285750" lvl="0" marL="285750" rtl="0" algn="l">
              <a:lnSpc>
                <a:spcPct val="100000"/>
              </a:lnSpc>
              <a:spcBef>
                <a:spcPts val="1080"/>
              </a:spcBef>
              <a:spcAft>
                <a:spcPts val="0"/>
              </a:spcAft>
              <a:buSzPts val="1700"/>
              <a:buFont typeface="Arial"/>
              <a:buChar char="-"/>
            </a:pPr>
            <a:r>
              <a:rPr lang="en" sz="1700"/>
              <a:t>Involves a deeper level of processing.</a:t>
            </a:r>
            <a:endParaRPr/>
          </a:p>
          <a:p>
            <a:pPr indent="-342900" lvl="0" marL="342900" rtl="0" algn="l">
              <a:lnSpc>
                <a:spcPct val="100000"/>
              </a:lnSpc>
              <a:spcBef>
                <a:spcPts val="1080"/>
              </a:spcBef>
              <a:spcAft>
                <a:spcPts val="0"/>
              </a:spcAft>
              <a:buSzPts val="1700"/>
              <a:buFont typeface="Arial Black"/>
              <a:buAutoNum type="arabicPeriod" startAt="2"/>
            </a:pPr>
            <a:r>
              <a:rPr b="1" lang="en" sz="1700"/>
              <a:t>Visual encoding </a:t>
            </a:r>
            <a:r>
              <a:rPr lang="en" sz="1700"/>
              <a:t>– encoding of images.</a:t>
            </a:r>
            <a:endParaRPr/>
          </a:p>
          <a:p>
            <a:pPr indent="-285750" lvl="0" marL="285750" rtl="0" algn="l">
              <a:lnSpc>
                <a:spcPct val="100000"/>
              </a:lnSpc>
              <a:spcBef>
                <a:spcPts val="1080"/>
              </a:spcBef>
              <a:spcAft>
                <a:spcPts val="0"/>
              </a:spcAft>
              <a:buSzPts val="1700"/>
              <a:buFont typeface="Arial"/>
              <a:buChar char="-"/>
            </a:pPr>
            <a:r>
              <a:rPr lang="en" sz="1700"/>
              <a:t>Words that create a mental image, such as </a:t>
            </a:r>
            <a:r>
              <a:rPr i="1" lang="en" sz="1700"/>
              <a:t>car, dog</a:t>
            </a:r>
            <a:r>
              <a:rPr lang="en" sz="1700"/>
              <a:t> and </a:t>
            </a:r>
            <a:r>
              <a:rPr i="1" lang="en" sz="1700"/>
              <a:t>book</a:t>
            </a:r>
            <a:r>
              <a:rPr lang="en" sz="1700"/>
              <a:t> (concrete words) are easier to recall than words such as level, truth and value (abstract words).</a:t>
            </a:r>
            <a:endParaRPr/>
          </a:p>
          <a:p>
            <a:pPr indent="-342900" lvl="0" marL="342900" rtl="0" algn="l">
              <a:lnSpc>
                <a:spcPct val="100000"/>
              </a:lnSpc>
              <a:spcBef>
                <a:spcPts val="1080"/>
              </a:spcBef>
              <a:spcAft>
                <a:spcPts val="0"/>
              </a:spcAft>
              <a:buSzPts val="1700"/>
              <a:buFont typeface="Arial Black"/>
              <a:buAutoNum type="arabicPeriod" startAt="3"/>
            </a:pPr>
            <a:r>
              <a:rPr b="1" lang="en" sz="1700"/>
              <a:t>Acoustic encoding </a:t>
            </a:r>
            <a:r>
              <a:rPr lang="en" sz="1700"/>
              <a:t>– encoding of sounds.</a:t>
            </a:r>
            <a:endParaRPr/>
          </a:p>
          <a:p>
            <a:pPr indent="0" lvl="0" marL="0" rtl="0" algn="l">
              <a:lnSpc>
                <a:spcPct val="100000"/>
              </a:lnSpc>
              <a:spcBef>
                <a:spcPts val="1080"/>
              </a:spcBef>
              <a:spcAft>
                <a:spcPts val="0"/>
              </a:spcAft>
              <a:buSzPts val="1700"/>
              <a:buNone/>
            </a:pPr>
            <a:r>
              <a:t/>
            </a:r>
            <a:endParaRPr sz="1700"/>
          </a:p>
          <a:p>
            <a:pPr indent="0" lvl="0" marL="0" rtl="0" algn="l">
              <a:lnSpc>
                <a:spcPct val="100000"/>
              </a:lnSpc>
              <a:spcBef>
                <a:spcPts val="1080"/>
              </a:spcBef>
              <a:spcAft>
                <a:spcPts val="0"/>
              </a:spcAft>
              <a:buSzPts val="1700"/>
              <a:buNone/>
            </a:pPr>
            <a:r>
              <a:rPr b="1" lang="en" sz="1700"/>
              <a:t>Self-reference effect </a:t>
            </a:r>
            <a:r>
              <a:rPr lang="en" sz="1700"/>
              <a:t>– the tendency for an individual to have better memory for information that relates to oneself in comparison to material that has less personal relevance.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STORAGE: BADDELEY &amp; HITCH MODEL</a:t>
            </a:r>
            <a:endParaRPr/>
          </a:p>
        </p:txBody>
      </p:sp>
      <p:sp>
        <p:nvSpPr>
          <p:cNvPr id="124" name="Google Shape;124;p23"/>
          <p:cNvSpPr txBox="1"/>
          <p:nvPr>
            <p:ph idx="1" type="body"/>
          </p:nvPr>
        </p:nvSpPr>
        <p:spPr>
          <a:xfrm>
            <a:off x="457200" y="955582"/>
            <a:ext cx="8367221" cy="10696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700"/>
              <a:buNone/>
            </a:pPr>
            <a:r>
              <a:rPr lang="en" sz="1700"/>
              <a:t>Baddeley and Hitch proposed a model of storage where short-term memory has different forms depending on the type of information received.</a:t>
            </a:r>
            <a:endParaRPr/>
          </a:p>
          <a:p>
            <a:pPr indent="-285750" lvl="0" marL="285750" rtl="0" algn="l">
              <a:lnSpc>
                <a:spcPct val="100000"/>
              </a:lnSpc>
              <a:spcBef>
                <a:spcPts val="1080"/>
              </a:spcBef>
              <a:spcAft>
                <a:spcPts val="0"/>
              </a:spcAft>
              <a:buSzPts val="1700"/>
              <a:buFont typeface="Arial"/>
              <a:buChar char="-"/>
            </a:pPr>
            <a:r>
              <a:rPr lang="en" sz="1700"/>
              <a:t>Storing memories is like opening different files on a computer and adding information.</a:t>
            </a:r>
            <a:endParaRPr/>
          </a:p>
        </p:txBody>
      </p:sp>
      <p:pic>
        <p:nvPicPr>
          <p:cNvPr id="125" name="Google Shape;125;p23"/>
          <p:cNvPicPr preferRelativeResize="0"/>
          <p:nvPr/>
        </p:nvPicPr>
        <p:blipFill rotWithShape="1">
          <a:blip r:embed="rId3">
            <a:alphaModFix/>
          </a:blip>
          <a:srcRect b="0" l="0" r="0" t="0"/>
          <a:stretch/>
        </p:blipFill>
        <p:spPr>
          <a:xfrm>
            <a:off x="3464890" y="1965854"/>
            <a:ext cx="4082141" cy="2047807"/>
          </a:xfrm>
          <a:prstGeom prst="rect">
            <a:avLst/>
          </a:prstGeom>
          <a:noFill/>
          <a:ln>
            <a:noFill/>
          </a:ln>
        </p:spPr>
      </p:pic>
      <p:sp>
        <p:nvSpPr>
          <p:cNvPr id="126" name="Google Shape;126;p23"/>
          <p:cNvSpPr txBox="1"/>
          <p:nvPr/>
        </p:nvSpPr>
        <p:spPr>
          <a:xfrm>
            <a:off x="540524" y="2100943"/>
            <a:ext cx="3247705" cy="23275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Arial"/>
                <a:ea typeface="Arial"/>
                <a:cs typeface="Arial"/>
                <a:sym typeface="Arial"/>
              </a:rPr>
              <a:t>3 short-term systems: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080"/>
              </a:spcBef>
              <a:spcAft>
                <a:spcPts val="0"/>
              </a:spcAft>
              <a:buClr>
                <a:schemeClr val="dk1"/>
              </a:buClr>
              <a:buSzPts val="1700"/>
              <a:buFont typeface="Arial"/>
              <a:buAutoNum type="arabicPeriod"/>
            </a:pPr>
            <a:r>
              <a:rPr b="0" i="0" lang="en" sz="1700" u="none" cap="none" strike="noStrike">
                <a:solidFill>
                  <a:schemeClr val="dk1"/>
                </a:solidFill>
                <a:latin typeface="Arial"/>
                <a:ea typeface="Arial"/>
                <a:cs typeface="Arial"/>
                <a:sym typeface="Arial"/>
              </a:rPr>
              <a:t>Visuospatial sketchpad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080"/>
              </a:spcBef>
              <a:spcAft>
                <a:spcPts val="0"/>
              </a:spcAft>
              <a:buClr>
                <a:schemeClr val="dk1"/>
              </a:buClr>
              <a:buSzPts val="1700"/>
              <a:buFont typeface="Arial"/>
              <a:buAutoNum type="arabicPeriod"/>
            </a:pPr>
            <a:r>
              <a:rPr b="0" i="0" lang="en" sz="1700" u="none" cap="none" strike="noStrike">
                <a:solidFill>
                  <a:schemeClr val="dk1"/>
                </a:solidFill>
                <a:latin typeface="Arial"/>
                <a:ea typeface="Arial"/>
                <a:cs typeface="Arial"/>
                <a:sym typeface="Arial"/>
              </a:rPr>
              <a:t>Episodic buffer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080"/>
              </a:spcBef>
              <a:spcAft>
                <a:spcPts val="0"/>
              </a:spcAft>
              <a:buClr>
                <a:schemeClr val="dk1"/>
              </a:buClr>
              <a:buSzPts val="1700"/>
              <a:buFont typeface="Arial"/>
              <a:buAutoNum type="arabicPeriod"/>
            </a:pPr>
            <a:r>
              <a:rPr b="0" i="0" lang="en" sz="1700" u="none" cap="none" strike="noStrike">
                <a:solidFill>
                  <a:schemeClr val="dk1"/>
                </a:solidFill>
                <a:latin typeface="Arial"/>
                <a:ea typeface="Arial"/>
                <a:cs typeface="Arial"/>
                <a:sym typeface="Arial"/>
              </a:rPr>
              <a:t>Phonological loop.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80"/>
              </a:spcBef>
              <a:spcAft>
                <a:spcPts val="0"/>
              </a:spcAft>
              <a:buClr>
                <a:srgbClr val="000000"/>
              </a:buClr>
              <a:buSzPts val="1700"/>
              <a:buFont typeface="Arial"/>
              <a:buNone/>
            </a:pPr>
            <a:r>
              <a:rPr b="0" i="0" lang="en" sz="1700" u="none" cap="none" strike="noStrike">
                <a:solidFill>
                  <a:schemeClr val="dk1"/>
                </a:solidFill>
                <a:latin typeface="Arial"/>
                <a:ea typeface="Arial"/>
                <a:cs typeface="Arial"/>
                <a:sym typeface="Arial"/>
              </a:rPr>
              <a:t>According to the model, a </a:t>
            </a:r>
            <a:r>
              <a:rPr b="0" i="1" lang="en" sz="1700" u="sng" cap="none" strike="noStrike">
                <a:solidFill>
                  <a:schemeClr val="dk1"/>
                </a:solidFill>
                <a:latin typeface="Arial"/>
                <a:ea typeface="Arial"/>
                <a:cs typeface="Arial"/>
                <a:sym typeface="Arial"/>
              </a:rPr>
              <a:t>central executive </a:t>
            </a:r>
            <a:r>
              <a:rPr b="0" i="0" lang="en" sz="1700" u="none" cap="none" strike="noStrike">
                <a:solidFill>
                  <a:schemeClr val="dk1"/>
                </a:solidFill>
                <a:latin typeface="Arial"/>
                <a:ea typeface="Arial"/>
                <a:cs typeface="Arial"/>
                <a:sym typeface="Arial"/>
              </a:rPr>
              <a:t>supervises the flow of information between the systems.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 name="Google Shape;127;p23"/>
          <p:cNvSpPr txBox="1"/>
          <p:nvPr/>
        </p:nvSpPr>
        <p:spPr>
          <a:xfrm>
            <a:off x="4731657" y="4111436"/>
            <a:ext cx="3041030" cy="2192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a:ea typeface="Arial"/>
                <a:cs typeface="Arial"/>
                <a:sym typeface="Arial"/>
              </a:rPr>
              <a:t>(Credit: mercercognitivepsychology)</a:t>
            </a:r>
            <a:endParaRPr b="0" i="0" sz="13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1" name="Shape 131"/>
        <p:cNvGrpSpPr/>
        <p:nvPr/>
      </p:nvGrpSpPr>
      <p:grpSpPr>
        <a:xfrm>
          <a:off x="0" y="0"/>
          <a:ext cx="0" cy="0"/>
          <a:chOff x="0" y="0"/>
          <a:chExt cx="0" cy="0"/>
        </a:xfrm>
      </p:grpSpPr>
      <p:pic>
        <p:nvPicPr>
          <p:cNvPr descr="A flow diagram consists of four boxes with connecting arrows. The first box is labeled “sensory input.” An arrow leads to the second box, which is labeled “sensory memory.” An arrow leads to the third box which is labeled “short-term memory (STM).” An arrow points to the fourth box, labeled “long-term memory (LTM),” and an arrow points in the reverse direction from the fourth to the third box. Above the short-term memory box, an arrow leaves the top-right of the box and curves around to point back to the top-left of the box; this arrow is labeled “rehearsal.” Both the “sensory memory” and “short-term memory” boxes have an arrow beneath them pointing to the text “information not transferred is lost.”" id="132" name="Google Shape;132;p24"/>
          <p:cNvPicPr preferRelativeResize="0"/>
          <p:nvPr>
            <p:ph idx="2" type="pic"/>
          </p:nvPr>
        </p:nvPicPr>
        <p:blipFill rotWithShape="1">
          <a:blip r:embed="rId3">
            <a:alphaModFix/>
          </a:blip>
          <a:srcRect b="0" l="-9455" r="-9455" t="0"/>
          <a:stretch/>
        </p:blipFill>
        <p:spPr>
          <a:xfrm>
            <a:off x="609353" y="2151893"/>
            <a:ext cx="8062800" cy="2625000"/>
          </a:xfrm>
          <a:prstGeom prst="rect">
            <a:avLst/>
          </a:prstGeom>
          <a:noFill/>
          <a:ln>
            <a:noFill/>
          </a:ln>
        </p:spPr>
      </p:pic>
      <p:sp>
        <p:nvSpPr>
          <p:cNvPr id="133" name="Google Shape;133;p24"/>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STORAGE: A-S MODEL</a:t>
            </a:r>
            <a:endParaRPr/>
          </a:p>
        </p:txBody>
      </p:sp>
      <p:sp>
        <p:nvSpPr>
          <p:cNvPr id="134" name="Google Shape;134;p24"/>
          <p:cNvSpPr txBox="1"/>
          <p:nvPr>
            <p:ph idx="1" type="body"/>
          </p:nvPr>
        </p:nvSpPr>
        <p:spPr>
          <a:xfrm>
            <a:off x="457199" y="744776"/>
            <a:ext cx="8367222" cy="140711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SzPct val="100000"/>
              <a:buNone/>
            </a:pPr>
            <a:r>
              <a:rPr lang="en" sz="1572"/>
              <a:t>Storage is the creation of a permanent record of information.</a:t>
            </a:r>
            <a:endParaRPr/>
          </a:p>
          <a:p>
            <a:pPr indent="0" lvl="0" marL="0" rtl="0" algn="l">
              <a:lnSpc>
                <a:spcPct val="90000"/>
              </a:lnSpc>
              <a:spcBef>
                <a:spcPts val="1080"/>
              </a:spcBef>
              <a:spcAft>
                <a:spcPts val="0"/>
              </a:spcAft>
              <a:buSzPct val="100000"/>
              <a:buNone/>
            </a:pPr>
            <a:r>
              <a:rPr b="1" lang="en" sz="1572" u="sng">
                <a:solidFill>
                  <a:srgbClr val="6CB255"/>
                </a:solidFill>
              </a:rPr>
              <a:t>Atkinson-Shiffrin Model of Memory</a:t>
            </a:r>
            <a:endParaRPr/>
          </a:p>
          <a:p>
            <a:pPr indent="-278263" lvl="0" marL="285750" rtl="0" algn="l">
              <a:lnSpc>
                <a:spcPct val="90000"/>
              </a:lnSpc>
              <a:spcBef>
                <a:spcPts val="1080"/>
              </a:spcBef>
              <a:spcAft>
                <a:spcPts val="0"/>
              </a:spcAft>
              <a:buSzPct val="100000"/>
              <a:buFont typeface="Arial"/>
              <a:buChar char="-"/>
            </a:pPr>
            <a:r>
              <a:rPr lang="en" sz="1572"/>
              <a:t>Information passes through three distinct stages in order for it to be stored in long-term memory.</a:t>
            </a:r>
            <a:endParaRPr sz="1572"/>
          </a:p>
          <a:p>
            <a:pPr indent="-278263" lvl="0" marL="285750" rtl="0" algn="l">
              <a:lnSpc>
                <a:spcPct val="90000"/>
              </a:lnSpc>
              <a:spcBef>
                <a:spcPts val="1080"/>
              </a:spcBef>
              <a:spcAft>
                <a:spcPts val="0"/>
              </a:spcAft>
              <a:buSzPct val="100000"/>
              <a:buFont typeface="Arial"/>
              <a:buChar char="-"/>
            </a:pPr>
            <a:r>
              <a:rPr lang="en" sz="1572"/>
              <a:t>Based on the belief that memories are processed the same way that a computer processes information.</a:t>
            </a:r>
            <a:endParaRPr sz="1572"/>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SENSORY MEMORY</a:t>
            </a:r>
            <a:endParaRPr/>
          </a:p>
        </p:txBody>
      </p:sp>
      <p:sp>
        <p:nvSpPr>
          <p:cNvPr id="140" name="Google Shape;140;p25"/>
          <p:cNvSpPr txBox="1"/>
          <p:nvPr>
            <p:ph idx="1" type="body"/>
          </p:nvPr>
        </p:nvSpPr>
        <p:spPr>
          <a:xfrm>
            <a:off x="457200" y="944215"/>
            <a:ext cx="8367221" cy="160304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CB255"/>
              </a:buClr>
              <a:buSzPts val="1700"/>
              <a:buNone/>
            </a:pPr>
            <a:r>
              <a:rPr b="1" lang="en" sz="1700"/>
              <a:t>Sensory memory </a:t>
            </a:r>
            <a:r>
              <a:rPr lang="en" sz="1700"/>
              <a:t>– storage of brief sensory events, such as sights, sounds, and tastes.</a:t>
            </a:r>
            <a:endParaRPr/>
          </a:p>
          <a:p>
            <a:pPr indent="-285750" lvl="0" marL="285750" rtl="0" algn="l">
              <a:lnSpc>
                <a:spcPct val="90000"/>
              </a:lnSpc>
              <a:spcBef>
                <a:spcPts val="940"/>
              </a:spcBef>
              <a:spcAft>
                <a:spcPts val="0"/>
              </a:spcAft>
              <a:buSzPts val="1700"/>
              <a:buFont typeface="Arial"/>
              <a:buChar char="-"/>
            </a:pPr>
            <a:r>
              <a:rPr lang="en" sz="1700"/>
              <a:t>Stored for up to a couple of seconds.</a:t>
            </a:r>
            <a:endParaRPr/>
          </a:p>
          <a:p>
            <a:pPr indent="-285750" lvl="0" marL="285750" rtl="0" algn="l">
              <a:lnSpc>
                <a:spcPct val="90000"/>
              </a:lnSpc>
              <a:spcBef>
                <a:spcPts val="940"/>
              </a:spcBef>
              <a:spcAft>
                <a:spcPts val="0"/>
              </a:spcAft>
              <a:buSzPts val="1700"/>
              <a:buFont typeface="Arial"/>
              <a:buChar char="-"/>
            </a:pPr>
            <a:r>
              <a:rPr lang="en" sz="1700"/>
              <a:t>First step of processing stimuli from the environment.</a:t>
            </a:r>
            <a:endParaRPr/>
          </a:p>
          <a:p>
            <a:pPr indent="-285750" lvl="0" marL="285750" rtl="0" algn="l">
              <a:lnSpc>
                <a:spcPct val="90000"/>
              </a:lnSpc>
              <a:spcBef>
                <a:spcPts val="940"/>
              </a:spcBef>
              <a:spcAft>
                <a:spcPts val="0"/>
              </a:spcAft>
              <a:buSzPts val="1700"/>
              <a:buFont typeface="Arial"/>
              <a:buChar char="-"/>
            </a:pPr>
            <a:r>
              <a:rPr lang="en" sz="1700"/>
              <a:t>If the information is not important, it is discarded.</a:t>
            </a:r>
            <a:endParaRPr/>
          </a:p>
          <a:p>
            <a:pPr indent="-285750" lvl="0" marL="285750" rtl="0" algn="l">
              <a:lnSpc>
                <a:spcPct val="90000"/>
              </a:lnSpc>
              <a:spcBef>
                <a:spcPts val="940"/>
              </a:spcBef>
              <a:spcAft>
                <a:spcPts val="0"/>
              </a:spcAft>
              <a:buSzPts val="1700"/>
              <a:buFont typeface="Arial"/>
              <a:buChar char="-"/>
            </a:pPr>
            <a:r>
              <a:rPr lang="en" sz="1700"/>
              <a:t>If the information is valuable then it moves into our short-term memory.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457200" y="180995"/>
            <a:ext cx="8062912" cy="49465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6CB255"/>
              </a:buClr>
              <a:buSzPts val="2400"/>
              <a:buFont typeface="Arial Black"/>
              <a:buNone/>
            </a:pPr>
            <a:r>
              <a:rPr lang="en"/>
              <a:t>THE STROOP EFFECT</a:t>
            </a:r>
            <a:endParaRPr/>
          </a:p>
        </p:txBody>
      </p:sp>
      <p:sp>
        <p:nvSpPr>
          <p:cNvPr id="146" name="Google Shape;146;p26"/>
          <p:cNvSpPr txBox="1"/>
          <p:nvPr>
            <p:ph idx="1" type="body"/>
          </p:nvPr>
        </p:nvSpPr>
        <p:spPr>
          <a:xfrm>
            <a:off x="457200" y="3807158"/>
            <a:ext cx="8062912" cy="115672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700"/>
              <a:buNone/>
            </a:pPr>
            <a:r>
              <a:rPr lang="en" sz="1700"/>
              <a:t>The Stroop effect was discovered while studying sensory memory and describes why it is difficult for us to name a color when the word and the color of the word are different.</a:t>
            </a:r>
            <a:endParaRPr/>
          </a:p>
        </p:txBody>
      </p:sp>
      <p:pic>
        <p:nvPicPr>
          <p:cNvPr descr="Several names of colors appear in a font color that is different from the name of the color. For example, the word “red” is colored blue." id="147" name="Google Shape;147;p26"/>
          <p:cNvPicPr preferRelativeResize="0"/>
          <p:nvPr>
            <p:ph idx="2" type="pic"/>
          </p:nvPr>
        </p:nvPicPr>
        <p:blipFill rotWithShape="1">
          <a:blip r:embed="rId3">
            <a:alphaModFix/>
          </a:blip>
          <a:srcRect b="0" l="-11584" r="-11583" t="0"/>
          <a:stretch/>
        </p:blipFill>
        <p:spPr>
          <a:xfrm>
            <a:off x="457199" y="841790"/>
            <a:ext cx="8062913" cy="26250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