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51"/>
  </p:notesMasterIdLst>
  <p:sldIdLst>
    <p:sldId id="258" r:id="rId2"/>
    <p:sldId id="259" r:id="rId3"/>
    <p:sldId id="260" r:id="rId4"/>
    <p:sldId id="261" r:id="rId5"/>
    <p:sldId id="311" r:id="rId6"/>
    <p:sldId id="328" r:id="rId7"/>
    <p:sldId id="329" r:id="rId8"/>
    <p:sldId id="334" r:id="rId9"/>
    <p:sldId id="336" r:id="rId10"/>
    <p:sldId id="333" r:id="rId11"/>
    <p:sldId id="308" r:id="rId12"/>
    <p:sldId id="263" r:id="rId13"/>
    <p:sldId id="264" r:id="rId14"/>
    <p:sldId id="265" r:id="rId15"/>
    <p:sldId id="266" r:id="rId16"/>
    <p:sldId id="268" r:id="rId17"/>
    <p:sldId id="269" r:id="rId18"/>
    <p:sldId id="270" r:id="rId19"/>
    <p:sldId id="271" r:id="rId20"/>
    <p:sldId id="273" r:id="rId21"/>
    <p:sldId id="274" r:id="rId22"/>
    <p:sldId id="275" r:id="rId23"/>
    <p:sldId id="337" r:id="rId24"/>
    <p:sldId id="338" r:id="rId25"/>
    <p:sldId id="277" r:id="rId26"/>
    <p:sldId id="278" r:id="rId27"/>
    <p:sldId id="280" r:id="rId28"/>
    <p:sldId id="282" r:id="rId29"/>
    <p:sldId id="283" r:id="rId30"/>
    <p:sldId id="285" r:id="rId31"/>
    <p:sldId id="287" r:id="rId32"/>
    <p:sldId id="288" r:id="rId33"/>
    <p:sldId id="290" r:id="rId34"/>
    <p:sldId id="291" r:id="rId35"/>
    <p:sldId id="294" r:id="rId36"/>
    <p:sldId id="296" r:id="rId37"/>
    <p:sldId id="297" r:id="rId38"/>
    <p:sldId id="299" r:id="rId39"/>
    <p:sldId id="309" r:id="rId40"/>
    <p:sldId id="301" r:id="rId41"/>
    <p:sldId id="305" r:id="rId42"/>
    <p:sldId id="339" r:id="rId43"/>
    <p:sldId id="310" r:id="rId44"/>
    <p:sldId id="340" r:id="rId45"/>
    <p:sldId id="341" r:id="rId46"/>
    <p:sldId id="342" r:id="rId47"/>
    <p:sldId id="343" r:id="rId48"/>
    <p:sldId id="344" r:id="rId49"/>
    <p:sldId id="34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5244" autoAdjust="0"/>
  </p:normalViewPr>
  <p:slideViewPr>
    <p:cSldViewPr>
      <p:cViewPr varScale="1">
        <p:scale>
          <a:sx n="79" d="100"/>
          <a:sy n="79" d="100"/>
        </p:scale>
        <p:origin x="984" y="62"/>
      </p:cViewPr>
      <p:guideLst>
        <p:guide orient="horz" pos="2160"/>
        <p:guide pos="2880"/>
      </p:guideLst>
    </p:cSldViewPr>
  </p:slideViewPr>
  <p:outlineViewPr>
    <p:cViewPr>
      <p:scale>
        <a:sx n="33" d="100"/>
        <a:sy n="33" d="100"/>
      </p:scale>
      <p:origin x="53" y="10459"/>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41730-89A4-41DD-A623-49FB10F72BEC}" type="datetimeFigureOut">
              <a:rPr lang="en-US" smtClean="0"/>
              <a:pPr/>
              <a:t>9/27/2019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9D1D3-FA54-440B-9AF7-82B4DE240E8B}" type="slidenum">
              <a:rPr lang="en-US" smtClean="0"/>
              <a:pPr/>
              <a:t>‹#›</a:t>
            </a:fld>
            <a:endParaRPr lang="en-US" dirty="0"/>
          </a:p>
        </p:txBody>
      </p:sp>
    </p:spTree>
    <p:extLst>
      <p:ext uri="{BB962C8B-B14F-4D97-AF65-F5344CB8AC3E}">
        <p14:creationId xmlns:p14="http://schemas.microsoft.com/office/powerpoint/2010/main" val="395405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a:t>
            </a:fld>
            <a:endParaRPr lang="en-US" dirty="0"/>
          </a:p>
        </p:txBody>
      </p:sp>
    </p:spTree>
    <p:extLst>
      <p:ext uri="{BB962C8B-B14F-4D97-AF65-F5344CB8AC3E}">
        <p14:creationId xmlns:p14="http://schemas.microsoft.com/office/powerpoint/2010/main" val="252324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a:t>
            </a:r>
            <a:r>
              <a:rPr lang="en-US" baseline="0" dirty="0"/>
              <a:t> 1-23;  display of the enter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16</a:t>
            </a:fld>
            <a:endParaRPr lang="en-US" dirty="0"/>
          </a:p>
        </p:txBody>
      </p:sp>
    </p:spTree>
    <p:extLst>
      <p:ext uri="{BB962C8B-B14F-4D97-AF65-F5344CB8AC3E}">
        <p14:creationId xmlns:p14="http://schemas.microsoft.com/office/powerpoint/2010/main" val="2984855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dirty="0"/>
          </a:p>
        </p:txBody>
      </p:sp>
    </p:spTree>
    <p:extLst>
      <p:ext uri="{BB962C8B-B14F-4D97-AF65-F5344CB8AC3E}">
        <p14:creationId xmlns:p14="http://schemas.microsoft.com/office/powerpoint/2010/main" val="4155207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1-30:  display</a:t>
            </a:r>
            <a:r>
              <a:rPr lang="en-US" baseline="0" dirty="0"/>
              <a:t> of a sum function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18</a:t>
            </a:fld>
            <a:endParaRPr lang="en-US" dirty="0"/>
          </a:p>
        </p:txBody>
      </p:sp>
    </p:spTree>
    <p:extLst>
      <p:ext uri="{BB962C8B-B14F-4D97-AF65-F5344CB8AC3E}">
        <p14:creationId xmlns:p14="http://schemas.microsoft.com/office/powerpoint/2010/main" val="4155207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1-34:  SUM</a:t>
            </a:r>
            <a:r>
              <a:rPr lang="en-US" baseline="0" dirty="0"/>
              <a:t> function range displayed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1300624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1-38:  multiple sums</a:t>
            </a:r>
            <a:r>
              <a:rPr lang="en-US" baseline="0" dirty="0"/>
              <a:t> calculated displayed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a:t>
            </a:fld>
            <a:endParaRPr lang="en-US" dirty="0"/>
          </a:p>
        </p:txBody>
      </p:sp>
    </p:spTree>
    <p:extLst>
      <p:ext uri="{BB962C8B-B14F-4D97-AF65-F5344CB8AC3E}">
        <p14:creationId xmlns:p14="http://schemas.microsoft.com/office/powerpoint/2010/main" val="2828939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22</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3052724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24</a:t>
            </a:fld>
            <a:endParaRPr lang="en-US" dirty="0"/>
          </a:p>
        </p:txBody>
      </p:sp>
    </p:spTree>
    <p:extLst>
      <p:ext uri="{BB962C8B-B14F-4D97-AF65-F5344CB8AC3E}">
        <p14:creationId xmlns:p14="http://schemas.microsoft.com/office/powerpoint/2010/main" val="300010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1-46:</a:t>
            </a:r>
            <a:r>
              <a:rPr lang="en-US" baseline="0" dirty="0"/>
              <a:t>  unformatted worksheet and formatted worksheet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25</a:t>
            </a:fld>
            <a:endParaRPr lang="en-US" dirty="0"/>
          </a:p>
        </p:txBody>
      </p:sp>
    </p:spTree>
    <p:extLst>
      <p:ext uri="{BB962C8B-B14F-4D97-AF65-F5344CB8AC3E}">
        <p14:creationId xmlns:p14="http://schemas.microsoft.com/office/powerpoint/2010/main" val="2254927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2327750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2327750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1-52:  display of bold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28</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1-58:  display of Merge and Center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31</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a:t>
            </a:fld>
            <a:endParaRPr lang="en-US" dirty="0"/>
          </a:p>
        </p:txBody>
      </p:sp>
    </p:spTree>
    <p:extLst>
      <p:ext uri="{BB962C8B-B14F-4D97-AF65-F5344CB8AC3E}">
        <p14:creationId xmlns:p14="http://schemas.microsoft.com/office/powerpoint/2010/main" val="4153686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32</a:t>
            </a:fld>
            <a:endParaRPr lang="en-US" dirty="0"/>
          </a:p>
        </p:txBody>
      </p:sp>
    </p:spTree>
    <p:extLst>
      <p:ext uri="{BB962C8B-B14F-4D97-AF65-F5344CB8AC3E}">
        <p14:creationId xmlns:p14="http://schemas.microsoft.com/office/powerpoint/2010/main" val="2318181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1-64:  how to format numbers displayed</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33</a:t>
            </a:fld>
            <a:endParaRPr lang="en-US" dirty="0"/>
          </a:p>
        </p:txBody>
      </p:sp>
    </p:spTree>
    <p:extLst>
      <p:ext uri="{BB962C8B-B14F-4D97-AF65-F5344CB8AC3E}">
        <p14:creationId xmlns:p14="http://schemas.microsoft.com/office/powerpoint/2010/main" val="2930564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34</a:t>
            </a:fld>
            <a:endParaRPr lang="en-US" dirty="0"/>
          </a:p>
        </p:txBody>
      </p:sp>
    </p:spTree>
    <p:extLst>
      <p:ext uri="{BB962C8B-B14F-4D97-AF65-F5344CB8AC3E}">
        <p14:creationId xmlns:p14="http://schemas.microsoft.com/office/powerpoint/2010/main" val="959823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35</a:t>
            </a:fld>
            <a:endParaRPr lang="en-US" dirty="0"/>
          </a:p>
        </p:txBody>
      </p:sp>
    </p:spTree>
    <p:extLst>
      <p:ext uri="{BB962C8B-B14F-4D97-AF65-F5344CB8AC3E}">
        <p14:creationId xmlns:p14="http://schemas.microsoft.com/office/powerpoint/2010/main" val="139322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1-76:  a display of changing the styles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36</a:t>
            </a:fld>
            <a:endParaRPr lang="en-US" dirty="0"/>
          </a:p>
        </p:txBody>
      </p:sp>
    </p:spTree>
    <p:extLst>
      <p:ext uri="{BB962C8B-B14F-4D97-AF65-F5344CB8AC3E}">
        <p14:creationId xmlns:p14="http://schemas.microsoft.com/office/powerpoint/2010/main" val="59082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37</a:t>
            </a:fld>
            <a:endParaRPr lang="en-US" dirty="0"/>
          </a:p>
        </p:txBody>
      </p:sp>
    </p:spTree>
    <p:extLst>
      <p:ext uri="{BB962C8B-B14F-4D97-AF65-F5344CB8AC3E}">
        <p14:creationId xmlns:p14="http://schemas.microsoft.com/office/powerpoint/2010/main" val="59082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38</a:t>
            </a:fld>
            <a:endParaRPr lang="en-US" dirty="0"/>
          </a:p>
        </p:txBody>
      </p:sp>
    </p:spTree>
    <p:extLst>
      <p:ext uri="{BB962C8B-B14F-4D97-AF65-F5344CB8AC3E}">
        <p14:creationId xmlns:p14="http://schemas.microsoft.com/office/powerpoint/2010/main" val="1297978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39</a:t>
            </a:fld>
            <a:endParaRPr lang="en-US" dirty="0"/>
          </a:p>
        </p:txBody>
      </p:sp>
    </p:spTree>
    <p:extLst>
      <p:ext uri="{BB962C8B-B14F-4D97-AF65-F5344CB8AC3E}">
        <p14:creationId xmlns:p14="http://schemas.microsoft.com/office/powerpoint/2010/main" val="1297978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40</a:t>
            </a:fld>
            <a:endParaRPr lang="en-US" dirty="0"/>
          </a:p>
        </p:txBody>
      </p:sp>
    </p:spTree>
    <p:extLst>
      <p:ext uri="{BB962C8B-B14F-4D97-AF65-F5344CB8AC3E}">
        <p14:creationId xmlns:p14="http://schemas.microsoft.com/office/powerpoint/2010/main" val="2554806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41</a:t>
            </a:fld>
            <a:endParaRPr lang="en-US" dirty="0"/>
          </a:p>
        </p:txBody>
      </p:sp>
    </p:spTree>
    <p:extLst>
      <p:ext uri="{BB962C8B-B14F-4D97-AF65-F5344CB8AC3E}">
        <p14:creationId xmlns:p14="http://schemas.microsoft.com/office/powerpoint/2010/main" val="47251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1-1a:  depiction</a:t>
            </a:r>
            <a:r>
              <a:rPr lang="en-US" baseline="0" dirty="0"/>
              <a:t> of a real estate budget worksheet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3887491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1-88: display of in-cell editing</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42</a:t>
            </a:fld>
            <a:endParaRPr lang="en-US" dirty="0"/>
          </a:p>
        </p:txBody>
      </p:sp>
    </p:spTree>
    <p:extLst>
      <p:ext uri="{BB962C8B-B14F-4D97-AF65-F5344CB8AC3E}">
        <p14:creationId xmlns:p14="http://schemas.microsoft.com/office/powerpoint/2010/main" val="2848653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1-89: display of undo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43</a:t>
            </a:fld>
            <a:endParaRPr lang="en-US" dirty="0"/>
          </a:p>
        </p:txBody>
      </p:sp>
    </p:spTree>
    <p:extLst>
      <p:ext uri="{BB962C8B-B14F-4D97-AF65-F5344CB8AC3E}">
        <p14:creationId xmlns:p14="http://schemas.microsoft.com/office/powerpoint/2010/main" val="472518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44</a:t>
            </a:fld>
            <a:endParaRPr lang="en-US" dirty="0"/>
          </a:p>
        </p:txBody>
      </p:sp>
    </p:spTree>
    <p:extLst>
      <p:ext uri="{BB962C8B-B14F-4D97-AF65-F5344CB8AC3E}">
        <p14:creationId xmlns:p14="http://schemas.microsoft.com/office/powerpoint/2010/main" val="1961944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45</a:t>
            </a:fld>
            <a:endParaRPr lang="en-US" dirty="0"/>
          </a:p>
        </p:txBody>
      </p:sp>
    </p:spTree>
    <p:extLst>
      <p:ext uri="{BB962C8B-B14F-4D97-AF65-F5344CB8AC3E}">
        <p14:creationId xmlns:p14="http://schemas.microsoft.com/office/powerpoint/2010/main" val="2422154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46</a:t>
            </a:fld>
            <a:endParaRPr lang="en-US" dirty="0"/>
          </a:p>
        </p:txBody>
      </p:sp>
    </p:spTree>
    <p:extLst>
      <p:ext uri="{BB962C8B-B14F-4D97-AF65-F5344CB8AC3E}">
        <p14:creationId xmlns:p14="http://schemas.microsoft.com/office/powerpoint/2010/main" val="1872753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1-97: display of search text in Tell Me box</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47</a:t>
            </a:fld>
            <a:endParaRPr lang="en-US" dirty="0"/>
          </a:p>
        </p:txBody>
      </p:sp>
    </p:spTree>
    <p:extLst>
      <p:ext uri="{BB962C8B-B14F-4D97-AF65-F5344CB8AC3E}">
        <p14:creationId xmlns:p14="http://schemas.microsoft.com/office/powerpoint/2010/main" val="2747744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48</a:t>
            </a:fld>
            <a:endParaRPr lang="en-US" dirty="0"/>
          </a:p>
        </p:txBody>
      </p:sp>
    </p:spTree>
    <p:extLst>
      <p:ext uri="{BB962C8B-B14F-4D97-AF65-F5344CB8AC3E}">
        <p14:creationId xmlns:p14="http://schemas.microsoft.com/office/powerpoint/2010/main" val="2190875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49</a:t>
            </a:fld>
            <a:endParaRPr lang="en-US" dirty="0"/>
          </a:p>
        </p:txBody>
      </p:sp>
    </p:spTree>
    <p:extLst>
      <p:ext uri="{BB962C8B-B14F-4D97-AF65-F5344CB8AC3E}">
        <p14:creationId xmlns:p14="http://schemas.microsoft.com/office/powerpoint/2010/main" val="393276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1-1b:  depiction</a:t>
            </a:r>
            <a:r>
              <a:rPr lang="en-US" baseline="0" dirty="0"/>
              <a:t> of a pie chart of monthly expenses by category</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69429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dirty="0"/>
          </a:p>
        </p:txBody>
      </p:sp>
    </p:spTree>
    <p:extLst>
      <p:ext uri="{BB962C8B-B14F-4D97-AF65-F5344CB8AC3E}">
        <p14:creationId xmlns:p14="http://schemas.microsoft.com/office/powerpoint/2010/main" val="5603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1-7:  display of an active worksheet </a:t>
            </a:r>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dirty="0"/>
          </a:p>
        </p:txBody>
      </p:sp>
    </p:spTree>
    <p:extLst>
      <p:ext uri="{BB962C8B-B14F-4D97-AF65-F5344CB8AC3E}">
        <p14:creationId xmlns:p14="http://schemas.microsoft.com/office/powerpoint/2010/main" val="336352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1-15:  display of insert tab and collapse the ribbon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dirty="0"/>
          </a:p>
        </p:txBody>
      </p:sp>
    </p:spTree>
    <p:extLst>
      <p:ext uri="{BB962C8B-B14F-4D97-AF65-F5344CB8AC3E}">
        <p14:creationId xmlns:p14="http://schemas.microsoft.com/office/powerpoint/2010/main" val="332352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dirty="0"/>
          </a:p>
        </p:txBody>
      </p:sp>
    </p:spTree>
    <p:extLst>
      <p:ext uri="{BB962C8B-B14F-4D97-AF65-F5344CB8AC3E}">
        <p14:creationId xmlns:p14="http://schemas.microsoft.com/office/powerpoint/2010/main" val="33930887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110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74700" y="76200"/>
            <a:ext cx="8229600" cy="93625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31800" y="1358901"/>
            <a:ext cx="8382000" cy="2298700"/>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9" name="Content Placeholder 2"/>
          <p:cNvSpPr>
            <a:spLocks noGrp="1"/>
          </p:cNvSpPr>
          <p:nvPr>
            <p:ph idx="10"/>
          </p:nvPr>
        </p:nvSpPr>
        <p:spPr>
          <a:xfrm>
            <a:off x="533400" y="4133214"/>
            <a:ext cx="8382000" cy="1962786"/>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12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410488"/>
            <a:ext cx="8026400" cy="287771"/>
          </a:xfrm>
        </p:spPr>
        <p:txBody>
          <a:bodyPr/>
          <a:lstStyle/>
          <a:p>
            <a:r>
              <a:rPr lang="en-US" dirty="0"/>
              <a:t>Click to edit Master title style</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096000"/>
            <a:ext cx="11423745" cy="90835"/>
          </a:xfrm>
          <a:prstGeom prst="rect">
            <a:avLst/>
          </a:prstGeom>
        </p:spPr>
      </p:pic>
      <p:sp>
        <p:nvSpPr>
          <p:cNvPr id="9" name="Content Placeholder 2"/>
          <p:cNvSpPr txBox="1">
            <a:spLocks/>
          </p:cNvSpPr>
          <p:nvPr userDrawn="1"/>
        </p:nvSpPr>
        <p:spPr>
          <a:xfrm>
            <a:off x="1447800" y="624840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16435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410488"/>
            <a:ext cx="8026400" cy="287771"/>
          </a:xfrm>
        </p:spPr>
        <p:txBody>
          <a:bodyPr/>
          <a:lstStyle/>
          <a:p>
            <a:r>
              <a:rPr lang="en-US" dirty="0"/>
              <a:t>Click to edit Master title style</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096000"/>
            <a:ext cx="11423745" cy="90835"/>
          </a:xfrm>
          <a:prstGeom prst="rect">
            <a:avLst/>
          </a:prstGeom>
        </p:spPr>
      </p:pic>
      <p:sp>
        <p:nvSpPr>
          <p:cNvPr id="9" name="Content Placeholder 2"/>
          <p:cNvSpPr txBox="1">
            <a:spLocks/>
          </p:cNvSpPr>
          <p:nvPr userDrawn="1"/>
        </p:nvSpPr>
        <p:spPr>
          <a:xfrm>
            <a:off x="1447800" y="624840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03023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410488"/>
            <a:ext cx="8026400" cy="287771"/>
          </a:xfrm>
        </p:spPr>
        <p:txBody>
          <a:bodyPr/>
          <a:lstStyle/>
          <a:p>
            <a:r>
              <a:rPr lang="en-US" dirty="0"/>
              <a:t>Click to edit Master title style</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096000"/>
            <a:ext cx="11423745" cy="90835"/>
          </a:xfrm>
          <a:prstGeom prst="rect">
            <a:avLst/>
          </a:prstGeom>
        </p:spPr>
      </p:pic>
      <p:sp>
        <p:nvSpPr>
          <p:cNvPr id="9" name="Content Placeholder 2"/>
          <p:cNvSpPr txBox="1">
            <a:spLocks/>
          </p:cNvSpPr>
          <p:nvPr userDrawn="1"/>
        </p:nvSpPr>
        <p:spPr>
          <a:xfrm>
            <a:off x="1447800" y="624840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25631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410488"/>
            <a:ext cx="8026400" cy="287771"/>
          </a:xfrm>
        </p:spPr>
        <p:txBody>
          <a:bodyPr/>
          <a:lstStyle/>
          <a:p>
            <a:r>
              <a:rPr lang="en-US" dirty="0"/>
              <a:t>Click to edit Master title style</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096000"/>
            <a:ext cx="11423745" cy="90835"/>
          </a:xfrm>
          <a:prstGeom prst="rect">
            <a:avLst/>
          </a:prstGeom>
        </p:spPr>
      </p:pic>
      <p:sp>
        <p:nvSpPr>
          <p:cNvPr id="9" name="Content Placeholder 2"/>
          <p:cNvSpPr txBox="1">
            <a:spLocks/>
          </p:cNvSpPr>
          <p:nvPr userDrawn="1"/>
        </p:nvSpPr>
        <p:spPr>
          <a:xfrm>
            <a:off x="1447800" y="624840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4708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410488"/>
            <a:ext cx="8026400" cy="287771"/>
          </a:xfrm>
        </p:spPr>
        <p:txBody>
          <a:bodyPr/>
          <a:lstStyle/>
          <a:p>
            <a:r>
              <a:rPr lang="en-US" dirty="0"/>
              <a:t>Click to edit Master title style</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096000"/>
            <a:ext cx="11423745" cy="90835"/>
          </a:xfrm>
          <a:prstGeom prst="rect">
            <a:avLst/>
          </a:prstGeom>
        </p:spPr>
      </p:pic>
      <p:sp>
        <p:nvSpPr>
          <p:cNvPr id="9" name="Content Placeholder 2"/>
          <p:cNvSpPr txBox="1">
            <a:spLocks/>
          </p:cNvSpPr>
          <p:nvPr userDrawn="1"/>
        </p:nvSpPr>
        <p:spPr>
          <a:xfrm>
            <a:off x="1447800" y="624840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8113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chemeClr val="tx1"/>
                </a:solidFill>
                <a:latin typeface="Calibri" panose="020F0502020204030204" pitchFamily="34" charset="0"/>
                <a:cs typeface="Calibri" panose="020F0502020204030204" pitchFamily="34" charset="0"/>
              </a:rPr>
              <a:pPr>
                <a:defRPr/>
              </a:pPr>
              <a:t>‹#›</a:t>
            </a:fld>
            <a:endParaRPr lang="en-US" sz="120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65125" y="393454"/>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181602637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614658"/>
            <a:ext cx="7747000" cy="475066"/>
          </a:xfrm>
        </p:spPr>
        <p:txBody>
          <a:bodyPr/>
          <a:lstStyle/>
          <a:p>
            <a:r>
              <a:rPr lang="en-US" sz="3600" dirty="0"/>
              <a:t>Shelly Cashman: Microsoft Excel 2019</a:t>
            </a:r>
          </a:p>
        </p:txBody>
      </p:sp>
      <p:sp>
        <p:nvSpPr>
          <p:cNvPr id="3" name="Subtitle 2"/>
          <p:cNvSpPr>
            <a:spLocks noGrp="1"/>
          </p:cNvSpPr>
          <p:nvPr>
            <p:ph type="subTitle" idx="1"/>
          </p:nvPr>
        </p:nvSpPr>
        <p:spPr>
          <a:xfrm>
            <a:off x="711200" y="3352800"/>
            <a:ext cx="7747000" cy="350865"/>
          </a:xfrm>
        </p:spPr>
        <p:txBody>
          <a:bodyPr/>
          <a:lstStyle/>
          <a:p>
            <a:r>
              <a:rPr lang="en-US" sz="2400" dirty="0">
                <a:solidFill>
                  <a:schemeClr val="bg2">
                    <a:lumMod val="50000"/>
                  </a:schemeClr>
                </a:solidFill>
              </a:rPr>
              <a:t>Module 1: Creating a Worksheet and a Chart</a:t>
            </a:r>
          </a:p>
        </p:txBody>
      </p:sp>
      <p:sp>
        <p:nvSpPr>
          <p:cNvPr id="5" name="Text Placeholder 4"/>
          <p:cNvSpPr>
            <a:spLocks noGrp="1"/>
          </p:cNvSpPr>
          <p:nvPr>
            <p:ph type="body" sz="quarter" idx="10"/>
          </p:nvPr>
        </p:nvSpPr>
        <p:spPr>
          <a:xfrm>
            <a:off x="839752" y="6239263"/>
            <a:ext cx="6172200" cy="526298"/>
          </a:xfrm>
        </p:spPr>
        <p:txBody>
          <a:bodyPr/>
          <a:lstStyle/>
          <a:p>
            <a:pPr marL="0" indent="0" algn="ctr">
              <a:buNone/>
            </a:pPr>
            <a:r>
              <a:rPr lang="en-US" dirty="0">
                <a:solidFill>
                  <a:schemeClr val="tx1"/>
                </a:solidFill>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747360637"/>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Running and Using an App (2 of 2)</a:t>
            </a:r>
          </a:p>
        </p:txBody>
      </p:sp>
      <p:sp>
        <p:nvSpPr>
          <p:cNvPr id="2" name="Content Placeholder 1"/>
          <p:cNvSpPr>
            <a:spLocks noGrp="1"/>
          </p:cNvSpPr>
          <p:nvPr>
            <p:ph idx="1"/>
          </p:nvPr>
        </p:nvSpPr>
        <p:spPr>
          <a:xfrm>
            <a:off x="431800" y="1358901"/>
            <a:ext cx="8382000" cy="1365249"/>
          </a:xfrm>
        </p:spPr>
        <p:txBody>
          <a:bodyPr/>
          <a:lstStyle/>
          <a:p>
            <a:r>
              <a:rPr lang="en-US" sz="2600" dirty="0"/>
              <a:t>To Display a Different Tab on the Ribbon</a:t>
            </a:r>
          </a:p>
          <a:p>
            <a:pPr lvl="1"/>
            <a:r>
              <a:rPr lang="en-US" sz="2400" dirty="0"/>
              <a:t>Click Insert on the ribbon to display the Insert tab</a:t>
            </a:r>
          </a:p>
          <a:p>
            <a:pPr lvl="1"/>
            <a:r>
              <a:rPr lang="en-US" dirty="0"/>
              <a:t>Click the View tab, click Page Layout tab, then click Insert tab</a:t>
            </a:r>
            <a:endParaRPr lang="en-US" sz="2400" dirty="0"/>
          </a:p>
        </p:txBody>
      </p:sp>
      <p:pic>
        <p:nvPicPr>
          <p:cNvPr id="11" name="Content Placeholder 8" descr="The Excel ribbon with the Insert tab displayed. The tab has the following nine groups: Tables, Illustrations, Add-ons, Charts, Tours, Sparklines, Filters, Links, and Symbols. The Collapse the Ribbon button in the bottom right corner of the ribbon is called out.">
            <a:extLst>
              <a:ext uri="{FF2B5EF4-FFF2-40B4-BE49-F238E27FC236}">
                <a16:creationId xmlns:a16="http://schemas.microsoft.com/office/drawing/2014/main" id="{1B1B9ED8-D92B-4507-A638-587FE97B8044}"/>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709143" y="3330893"/>
            <a:ext cx="7868469" cy="2158365"/>
          </a:xfrm>
          <a:prstGeom prst="rect">
            <a:avLst/>
          </a:prstGeom>
        </p:spPr>
      </p:pic>
    </p:spTree>
    <p:extLst>
      <p:ext uri="{BB962C8B-B14F-4D97-AF65-F5344CB8AC3E}">
        <p14:creationId xmlns:p14="http://schemas.microsoft.com/office/powerpoint/2010/main" val="2512406273"/>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Selecting a Cell</a:t>
            </a:r>
          </a:p>
        </p:txBody>
      </p:sp>
      <p:sp>
        <p:nvSpPr>
          <p:cNvPr id="2" name="Content Placeholder 1"/>
          <p:cNvSpPr>
            <a:spLocks noGrp="1"/>
          </p:cNvSpPr>
          <p:nvPr>
            <p:ph idx="1"/>
          </p:nvPr>
        </p:nvSpPr>
        <p:spPr/>
        <p:txBody>
          <a:bodyPr>
            <a:noAutofit/>
          </a:bodyPr>
          <a:lstStyle/>
          <a:p>
            <a:r>
              <a:rPr lang="en-US" dirty="0"/>
              <a:t>Make the cell active</a:t>
            </a:r>
          </a:p>
          <a:p>
            <a:pPr lvl="1"/>
            <a:r>
              <a:rPr lang="en-US" dirty="0"/>
              <a:t>Use the mouse</a:t>
            </a:r>
          </a:p>
          <a:p>
            <a:pPr lvl="1"/>
            <a:r>
              <a:rPr lang="en-US" dirty="0"/>
              <a:t>Use the arrow keys</a:t>
            </a:r>
          </a:p>
          <a:p>
            <a:r>
              <a:rPr lang="en-US" dirty="0"/>
              <a:t>Cell is active when a heavy border surrounds the cell</a:t>
            </a:r>
          </a:p>
        </p:txBody>
      </p:sp>
    </p:spTree>
    <p:extLst>
      <p:ext uri="{BB962C8B-B14F-4D97-AF65-F5344CB8AC3E}">
        <p14:creationId xmlns:p14="http://schemas.microsoft.com/office/powerpoint/2010/main" val="970691488"/>
      </p:ext>
    </p:extLst>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Entering Text (1 of 4)</a:t>
            </a:r>
          </a:p>
        </p:txBody>
      </p:sp>
      <p:sp>
        <p:nvSpPr>
          <p:cNvPr id="6" name="Content Placeholder 5"/>
          <p:cNvSpPr>
            <a:spLocks noGrp="1"/>
          </p:cNvSpPr>
          <p:nvPr>
            <p:ph idx="1"/>
          </p:nvPr>
        </p:nvSpPr>
        <p:spPr>
          <a:xfrm>
            <a:off x="431800" y="1358900"/>
            <a:ext cx="8382000" cy="3822699"/>
          </a:xfrm>
        </p:spPr>
        <p:txBody>
          <a:bodyPr/>
          <a:lstStyle/>
          <a:p>
            <a:r>
              <a:rPr lang="en-US" dirty="0"/>
              <a:t>To Enter the Worksheet Titles</a:t>
            </a:r>
          </a:p>
          <a:p>
            <a:pPr lvl="1"/>
            <a:r>
              <a:rPr lang="en-US" dirty="0"/>
              <a:t>Run Excel and create a blank workbook in the Excel window</a:t>
            </a:r>
          </a:p>
          <a:p>
            <a:pPr lvl="1"/>
            <a:r>
              <a:rPr lang="en-US" dirty="0"/>
              <a:t>Click the A1 to make the cell A1 the active cell</a:t>
            </a:r>
          </a:p>
          <a:p>
            <a:pPr lvl="1"/>
            <a:r>
              <a:rPr lang="en-US" dirty="0"/>
              <a:t>Type desired text</a:t>
            </a:r>
          </a:p>
          <a:p>
            <a:pPr lvl="1"/>
            <a:r>
              <a:rPr lang="en-US" dirty="0"/>
              <a:t>Click the ENTER button to complete the entry and enter the worksheet title</a:t>
            </a:r>
          </a:p>
          <a:p>
            <a:pPr lvl="1"/>
            <a:r>
              <a:rPr lang="en-US" dirty="0"/>
              <a:t>Click cell A2 to select it</a:t>
            </a:r>
          </a:p>
          <a:p>
            <a:pPr lvl="1"/>
            <a:r>
              <a:rPr lang="en-US" dirty="0"/>
              <a:t>Click the ENTER button to complete the entry and enter the worksheet subtitle</a:t>
            </a:r>
          </a:p>
        </p:txBody>
      </p:sp>
    </p:spTree>
    <p:extLst>
      <p:ext uri="{BB962C8B-B14F-4D97-AF65-F5344CB8AC3E}">
        <p14:creationId xmlns:p14="http://schemas.microsoft.com/office/powerpoint/2010/main" val="4204203948"/>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Entering Text (2 of 4)</a:t>
            </a:r>
          </a:p>
        </p:txBody>
      </p:sp>
      <p:sp>
        <p:nvSpPr>
          <p:cNvPr id="4" name="Content Placeholder 3"/>
          <p:cNvSpPr>
            <a:spLocks noGrp="1"/>
          </p:cNvSpPr>
          <p:nvPr>
            <p:ph idx="1"/>
          </p:nvPr>
        </p:nvSpPr>
        <p:spPr>
          <a:xfrm>
            <a:off x="431800" y="1358901"/>
            <a:ext cx="8382000" cy="2365263"/>
          </a:xfrm>
        </p:spPr>
        <p:txBody>
          <a:bodyPr/>
          <a:lstStyle/>
          <a:p>
            <a:r>
              <a:rPr lang="en-US" dirty="0"/>
              <a:t>To Enter Column Titles</a:t>
            </a:r>
          </a:p>
          <a:p>
            <a:pPr lvl="1"/>
            <a:r>
              <a:rPr lang="en-US" dirty="0"/>
              <a:t>Click cell A3 and enter a column title</a:t>
            </a:r>
          </a:p>
          <a:p>
            <a:pPr lvl="1"/>
            <a:r>
              <a:rPr lang="en-US" dirty="0"/>
              <a:t>Press the RIGHT ARROW key to enter a column title and make the cell to the right the active cell</a:t>
            </a:r>
          </a:p>
          <a:p>
            <a:pPr lvl="1"/>
            <a:r>
              <a:rPr lang="en-US" dirty="0"/>
              <a:t>Repeat the previous steps until all column titles are entered. Click the Enter box after entering the last column title</a:t>
            </a:r>
          </a:p>
        </p:txBody>
      </p:sp>
    </p:spTree>
    <p:extLst>
      <p:ext uri="{BB962C8B-B14F-4D97-AF65-F5344CB8AC3E}">
        <p14:creationId xmlns:p14="http://schemas.microsoft.com/office/powerpoint/2010/main" val="480308918"/>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Entering Text (3 of 4)</a:t>
            </a:r>
          </a:p>
        </p:txBody>
      </p:sp>
      <p:pic>
        <p:nvPicPr>
          <p:cNvPr id="6" name="Picture 2" descr="The column titles entered for the two sections, Income and Expenses, of the Frangold Real Estate Budget workbook are the same. There is one title for each month, from January to December, and a title for the Total. The column titles are left-aligned in the cells, and the Enter button is labeled.">
            <a:extLst>
              <a:ext uri="{FF2B5EF4-FFF2-40B4-BE49-F238E27FC236}">
                <a16:creationId xmlns:a16="http://schemas.microsoft.com/office/drawing/2014/main" id="{935EC2F0-0515-49EE-858A-29BCD7D546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0000" y="1583903"/>
            <a:ext cx="8605600" cy="413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109865"/>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Entering Text (4 of 4)</a:t>
            </a:r>
          </a:p>
        </p:txBody>
      </p:sp>
      <p:sp>
        <p:nvSpPr>
          <p:cNvPr id="4" name="Content Placeholder 3"/>
          <p:cNvSpPr>
            <a:spLocks noGrp="1"/>
          </p:cNvSpPr>
          <p:nvPr>
            <p:ph idx="1"/>
          </p:nvPr>
        </p:nvSpPr>
        <p:spPr>
          <a:xfrm>
            <a:off x="431800" y="1358900"/>
            <a:ext cx="8382000" cy="2146299"/>
          </a:xfrm>
        </p:spPr>
        <p:txBody>
          <a:bodyPr/>
          <a:lstStyle/>
          <a:p>
            <a:pPr marL="173736" indent="-173736"/>
            <a:r>
              <a:rPr lang="en-US" dirty="0"/>
              <a:t>To Enter Row Titles</a:t>
            </a:r>
          </a:p>
          <a:p>
            <a:pPr lvl="1"/>
            <a:r>
              <a:rPr lang="en-US" dirty="0"/>
              <a:t>Click cell A4 and enter a row title</a:t>
            </a:r>
          </a:p>
          <a:p>
            <a:pPr lvl="1"/>
            <a:r>
              <a:rPr lang="en-US" dirty="0"/>
              <a:t>Press the DOWN ARROW key to enter a row title and make the cell below the current cell the active cell</a:t>
            </a:r>
          </a:p>
          <a:p>
            <a:pPr lvl="1"/>
            <a:r>
              <a:rPr lang="en-US" dirty="0"/>
              <a:t>Repeat the previous steps until all row titles are entered</a:t>
            </a:r>
          </a:p>
        </p:txBody>
      </p:sp>
    </p:spTree>
    <p:extLst>
      <p:ext uri="{BB962C8B-B14F-4D97-AF65-F5344CB8AC3E}">
        <p14:creationId xmlns:p14="http://schemas.microsoft.com/office/powerpoint/2010/main" val="3333339041"/>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Entering Numbers</a:t>
            </a:r>
            <a:endParaRPr lang="en-US" sz="1200" dirty="0"/>
          </a:p>
        </p:txBody>
      </p:sp>
      <p:sp>
        <p:nvSpPr>
          <p:cNvPr id="7" name="Content Placeholder 1"/>
          <p:cNvSpPr>
            <a:spLocks noGrp="1"/>
          </p:cNvSpPr>
          <p:nvPr>
            <p:ph idx="1"/>
          </p:nvPr>
        </p:nvSpPr>
        <p:spPr>
          <a:xfrm>
            <a:off x="431800" y="1358900"/>
            <a:ext cx="8382000" cy="4203699"/>
          </a:xfrm>
        </p:spPr>
        <p:txBody>
          <a:bodyPr>
            <a:noAutofit/>
          </a:bodyPr>
          <a:lstStyle/>
          <a:p>
            <a:r>
              <a:rPr lang="en-US" dirty="0"/>
              <a:t>In Excel, you can enter numbers in Excel to represent amounts</a:t>
            </a:r>
          </a:p>
          <a:p>
            <a:r>
              <a:rPr lang="en-US" dirty="0"/>
              <a:t>If a cell entry contains any other keyboard character, Excel interprets it as text and treats it accordingly</a:t>
            </a:r>
          </a:p>
          <a:p>
            <a:r>
              <a:rPr lang="en-US" dirty="0"/>
              <a:t>To Enter Numbers</a:t>
            </a:r>
          </a:p>
          <a:p>
            <a:pPr lvl="1"/>
            <a:r>
              <a:rPr lang="en-US" dirty="0"/>
              <a:t>Click cell B4 to select it</a:t>
            </a:r>
          </a:p>
          <a:p>
            <a:pPr lvl="1"/>
            <a:r>
              <a:rPr lang="en-US" dirty="0"/>
              <a:t>Type desired number and then press the RIGHT ARROW key to enter the data in the selected cell and make the cell to the right the active cell</a:t>
            </a:r>
          </a:p>
          <a:p>
            <a:pPr lvl="1"/>
            <a:r>
              <a:rPr lang="en-US" dirty="0"/>
              <a:t>Continue until all numbers are entered</a:t>
            </a:r>
          </a:p>
        </p:txBody>
      </p:sp>
    </p:spTree>
    <p:extLst>
      <p:ext uri="{BB962C8B-B14F-4D97-AF65-F5344CB8AC3E}">
        <p14:creationId xmlns:p14="http://schemas.microsoft.com/office/powerpoint/2010/main" val="400607850"/>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Calculating Sums and Using Formulas (1 of 2)</a:t>
            </a:r>
          </a:p>
        </p:txBody>
      </p:sp>
      <p:sp>
        <p:nvSpPr>
          <p:cNvPr id="2" name="Content Placeholder 1"/>
          <p:cNvSpPr>
            <a:spLocks noGrp="1"/>
          </p:cNvSpPr>
          <p:nvPr>
            <p:ph idx="1"/>
          </p:nvPr>
        </p:nvSpPr>
        <p:spPr>
          <a:xfrm>
            <a:off x="431800" y="1358900"/>
            <a:ext cx="8382000" cy="4584699"/>
          </a:xfrm>
        </p:spPr>
        <p:txBody>
          <a:bodyPr>
            <a:normAutofit/>
          </a:bodyPr>
          <a:lstStyle/>
          <a:p>
            <a:r>
              <a:rPr lang="en-US" dirty="0"/>
              <a:t>To Sum a Column of Numbers</a:t>
            </a:r>
          </a:p>
          <a:p>
            <a:pPr lvl="1"/>
            <a:r>
              <a:rPr lang="en-US" dirty="0"/>
              <a:t>Click the first empty cell below the column of numbers to sum</a:t>
            </a:r>
          </a:p>
          <a:p>
            <a:pPr lvl="1"/>
            <a:r>
              <a:rPr lang="en-US" dirty="0"/>
              <a:t>Click the AutoSum button on the HOME tab to display a formula in the formula bar and in the active cell</a:t>
            </a:r>
          </a:p>
          <a:p>
            <a:pPr lvl="1"/>
            <a:r>
              <a:rPr lang="en-US" dirty="0"/>
              <a:t>Click the Enter box in the formula bar to enter a sum in the active cell</a:t>
            </a:r>
          </a:p>
          <a:p>
            <a:pPr lvl="1"/>
            <a:r>
              <a:rPr lang="en-US" dirty="0"/>
              <a:t>Repeat above steps to enter the SUM function in other locations</a:t>
            </a:r>
          </a:p>
        </p:txBody>
      </p:sp>
    </p:spTree>
    <p:extLst>
      <p:ext uri="{BB962C8B-B14F-4D97-AF65-F5344CB8AC3E}">
        <p14:creationId xmlns:p14="http://schemas.microsoft.com/office/powerpoint/2010/main" val="2148685775"/>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Calculating Sums and Using Formulas (2 of 2)</a:t>
            </a:r>
          </a:p>
        </p:txBody>
      </p:sp>
      <p:pic>
        <p:nvPicPr>
          <p:cNvPr id="6" name="Picture 2" descr="The SUM function is used to calculate the total income (B6) and expenses (B17). The Enter button is called out.">
            <a:extLst>
              <a:ext uri="{FF2B5EF4-FFF2-40B4-BE49-F238E27FC236}">
                <a16:creationId xmlns:a16="http://schemas.microsoft.com/office/drawing/2014/main" id="{2468F1B9-4C8B-4C84-A4F1-32B6D4CF44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6402" y="1580305"/>
            <a:ext cx="8232794" cy="413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481415"/>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Using the Fill Handle to Copy a Cell to Adjacent Cells (1 of 3)</a:t>
            </a:r>
          </a:p>
        </p:txBody>
      </p:sp>
      <p:sp>
        <p:nvSpPr>
          <p:cNvPr id="4" name="Content Placeholder 3"/>
          <p:cNvSpPr>
            <a:spLocks noGrp="1"/>
          </p:cNvSpPr>
          <p:nvPr>
            <p:ph idx="1"/>
          </p:nvPr>
        </p:nvSpPr>
        <p:spPr>
          <a:xfrm>
            <a:off x="431800" y="1358900"/>
            <a:ext cx="8407400" cy="2676117"/>
          </a:xfrm>
        </p:spPr>
        <p:txBody>
          <a:bodyPr/>
          <a:lstStyle/>
          <a:p>
            <a:pPr marL="173736" indent="-173736"/>
            <a:r>
              <a:rPr lang="en-US" sz="2200" dirty="0"/>
              <a:t>To Copy a Cell to Adjacent Cells in a Row</a:t>
            </a:r>
          </a:p>
          <a:p>
            <a:pPr lvl="1"/>
            <a:r>
              <a:rPr lang="en-US" sz="2000" dirty="0"/>
              <a:t>With the cell containing the contents to fill across the row active, point to the fill handle to activate it</a:t>
            </a:r>
          </a:p>
          <a:p>
            <a:pPr lvl="1"/>
            <a:r>
              <a:rPr lang="en-US" sz="2000" dirty="0"/>
              <a:t>Drag the fill handle to select the destination area to display a shaded border around the source area and the destination area</a:t>
            </a:r>
          </a:p>
          <a:p>
            <a:pPr lvl="1"/>
            <a:r>
              <a:rPr lang="en-US" sz="2000" dirty="0"/>
              <a:t>Release the mouse button to copy the SUM function from the active cell to the destination area and calculate the sums </a:t>
            </a:r>
          </a:p>
          <a:p>
            <a:pPr lvl="1"/>
            <a:r>
              <a:rPr lang="en-US" sz="2000" dirty="0"/>
              <a:t>Repeat the above steps to copy the SUM function to other ranges</a:t>
            </a:r>
          </a:p>
        </p:txBody>
      </p:sp>
      <p:pic>
        <p:nvPicPr>
          <p:cNvPr id="7" name="Content Placeholder 6" descr="The SUM function was entered in the range C17 to M17. Cells B6 to M6 are still selected.">
            <a:extLst>
              <a:ext uri="{FF2B5EF4-FFF2-40B4-BE49-F238E27FC236}">
                <a16:creationId xmlns:a16="http://schemas.microsoft.com/office/drawing/2014/main" id="{2FFBBF5F-FC15-4505-A849-27516A603293}"/>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867156" y="4143375"/>
            <a:ext cx="7409688" cy="1994916"/>
          </a:xfrm>
          <a:prstGeom prst="rect">
            <a:avLst/>
          </a:prstGeom>
        </p:spPr>
      </p:pic>
    </p:spTree>
    <p:extLst>
      <p:ext uri="{BB962C8B-B14F-4D97-AF65-F5344CB8AC3E}">
        <p14:creationId xmlns:p14="http://schemas.microsoft.com/office/powerpoint/2010/main" val="2370103134"/>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76200"/>
            <a:ext cx="8229600" cy="917649"/>
          </a:xfrm>
        </p:spPr>
        <p:txBody>
          <a:bodyPr/>
          <a:lstStyle/>
          <a:p>
            <a:r>
              <a:rPr lang="en-US" dirty="0"/>
              <a:t>Objectives (1 of 2)</a:t>
            </a:r>
          </a:p>
        </p:txBody>
      </p:sp>
      <p:sp>
        <p:nvSpPr>
          <p:cNvPr id="14" name="Content Placeholder 13"/>
          <p:cNvSpPr>
            <a:spLocks noGrp="1"/>
          </p:cNvSpPr>
          <p:nvPr>
            <p:ph idx="1"/>
          </p:nvPr>
        </p:nvSpPr>
        <p:spPr>
          <a:xfrm>
            <a:off x="609600" y="1371600"/>
            <a:ext cx="8204200" cy="4615443"/>
          </a:xfrm>
        </p:spPr>
        <p:txBody>
          <a:bodyPr>
            <a:normAutofit/>
          </a:bodyPr>
          <a:lstStyle/>
          <a:p>
            <a:r>
              <a:rPr lang="en-US" dirty="0"/>
              <a:t>Start an app</a:t>
            </a:r>
          </a:p>
          <a:p>
            <a:r>
              <a:rPr lang="en-US" dirty="0"/>
              <a:t>Identify the components of the Microsoft Office ribbon</a:t>
            </a:r>
          </a:p>
          <a:p>
            <a:r>
              <a:rPr lang="en-US" dirty="0"/>
              <a:t>Describe the Excel worksheet</a:t>
            </a:r>
          </a:p>
          <a:p>
            <a:r>
              <a:rPr lang="en-US" dirty="0"/>
              <a:t>Enter text and numbers</a:t>
            </a:r>
          </a:p>
          <a:p>
            <a:r>
              <a:rPr lang="en-US" dirty="0"/>
              <a:t>Use the Sum button to sum a range of cells</a:t>
            </a:r>
          </a:p>
          <a:p>
            <a:r>
              <a:rPr lang="en-US" dirty="0"/>
              <a:t>Enter a simple function</a:t>
            </a:r>
          </a:p>
          <a:p>
            <a:r>
              <a:rPr lang="en-US" dirty="0"/>
              <a:t>Copy the contents of a cell to a range of cells using the fill handle</a:t>
            </a:r>
          </a:p>
          <a:p>
            <a:r>
              <a:rPr lang="en-US" dirty="0"/>
              <a:t>Apply cell styles</a:t>
            </a:r>
          </a:p>
        </p:txBody>
      </p:sp>
    </p:spTree>
    <p:extLst>
      <p:ext uri="{BB962C8B-B14F-4D97-AF65-F5344CB8AC3E}">
        <p14:creationId xmlns:p14="http://schemas.microsoft.com/office/powerpoint/2010/main" val="3093366903"/>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Using the Fill Handle to Copy a Cell to Adjacent Cells (2 of 3)</a:t>
            </a:r>
          </a:p>
        </p:txBody>
      </p:sp>
      <p:sp>
        <p:nvSpPr>
          <p:cNvPr id="2" name="Content Placeholder 1"/>
          <p:cNvSpPr>
            <a:spLocks noGrp="1"/>
          </p:cNvSpPr>
          <p:nvPr>
            <p:ph idx="1"/>
          </p:nvPr>
        </p:nvSpPr>
        <p:spPr>
          <a:xfrm>
            <a:off x="431800" y="1358900"/>
            <a:ext cx="8382000" cy="2716128"/>
          </a:xfrm>
        </p:spPr>
        <p:txBody>
          <a:bodyPr/>
          <a:lstStyle/>
          <a:p>
            <a:pPr marL="173736" indent="-173736"/>
            <a:r>
              <a:rPr lang="en-US" dirty="0"/>
              <a:t>To Calculate Multiple Totals at the Same Time</a:t>
            </a:r>
          </a:p>
          <a:p>
            <a:pPr marL="402336" lvl="1" indent="-173736"/>
            <a:r>
              <a:rPr lang="en-US" dirty="0"/>
              <a:t>Highlight a range at the end of rows or columns of numbers to total</a:t>
            </a:r>
          </a:p>
          <a:p>
            <a:pPr marL="402336" lvl="1" indent="-173736"/>
            <a:r>
              <a:rPr lang="en-US" dirty="0"/>
              <a:t>Click the AutoSum button on the HOME tab to calculate and display the sums of the corresponding rows</a:t>
            </a:r>
          </a:p>
          <a:p>
            <a:pPr marL="402336" lvl="1" indent="-173736"/>
            <a:r>
              <a:rPr lang="en-US" dirty="0"/>
              <a:t>Repeat the above steps to calculate and display the sums of the corresponding rows</a:t>
            </a:r>
          </a:p>
        </p:txBody>
      </p:sp>
    </p:spTree>
    <p:extLst>
      <p:ext uri="{BB962C8B-B14F-4D97-AF65-F5344CB8AC3E}">
        <p14:creationId xmlns:p14="http://schemas.microsoft.com/office/powerpoint/2010/main" val="2607912580"/>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Using the Fill Handle to Copy a Cell to Adjacent Cells (3 of 3)</a:t>
            </a:r>
          </a:p>
        </p:txBody>
      </p:sp>
      <p:pic>
        <p:nvPicPr>
          <p:cNvPr id="7" name="Picture 2" descr="The SUM function is entered in the range N9 to N17. The AutoSum button in the Editing group on the ribbon is selected.">
            <a:extLst>
              <a:ext uri="{FF2B5EF4-FFF2-40B4-BE49-F238E27FC236}">
                <a16:creationId xmlns:a16="http://schemas.microsoft.com/office/drawing/2014/main" id="{D7B14DAB-8C4C-453B-B5DF-19B563D15D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4686" y="1664570"/>
            <a:ext cx="8176228" cy="397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597385"/>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Calculating Average, Maximum, and Minimum Values (1 of 2)</a:t>
            </a:r>
          </a:p>
        </p:txBody>
      </p:sp>
      <p:sp>
        <p:nvSpPr>
          <p:cNvPr id="2" name="Content Placeholder 1"/>
          <p:cNvSpPr>
            <a:spLocks noGrp="1"/>
          </p:cNvSpPr>
          <p:nvPr>
            <p:ph idx="1"/>
          </p:nvPr>
        </p:nvSpPr>
        <p:spPr>
          <a:xfrm>
            <a:off x="431800" y="1358900"/>
            <a:ext cx="8382000" cy="2716128"/>
          </a:xfrm>
        </p:spPr>
        <p:txBody>
          <a:bodyPr/>
          <a:lstStyle/>
          <a:p>
            <a:pPr marL="173736" indent="-173736"/>
            <a:r>
              <a:rPr lang="en-US" dirty="0"/>
              <a:t>To Enter a Formula Using the Keyboard</a:t>
            </a:r>
          </a:p>
          <a:p>
            <a:pPr marL="402336" lvl="1" indent="-173736"/>
            <a:r>
              <a:rPr lang="en-US" dirty="0"/>
              <a:t>Select the cell that will contain the formula</a:t>
            </a:r>
          </a:p>
          <a:p>
            <a:pPr marL="402336" lvl="1" indent="-173736"/>
            <a:r>
              <a:rPr lang="en-US" dirty="0"/>
              <a:t>Type the formula in the cell to display it in the formula bar and in the current cell and to display colored borders around the cells referenced in the formula</a:t>
            </a:r>
          </a:p>
          <a:p>
            <a:pPr marL="402336" lvl="1" indent="-173736"/>
            <a:r>
              <a:rPr lang="en-US" dirty="0"/>
              <a:t>Click the cell to the right to complete the formula and to display the result in the worksheet.</a:t>
            </a:r>
          </a:p>
        </p:txBody>
      </p:sp>
    </p:spTree>
    <p:extLst>
      <p:ext uri="{BB962C8B-B14F-4D97-AF65-F5344CB8AC3E}">
        <p14:creationId xmlns:p14="http://schemas.microsoft.com/office/powerpoint/2010/main" val="331702564"/>
      </p:ext>
    </p:extLst>
  </p:cSld>
  <p:clrMapOvr>
    <a:masterClrMapping/>
  </p:clrMapOvr>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Calculating Average, Maximum, and Minimum Values (2 of 2)</a:t>
            </a:r>
          </a:p>
        </p:txBody>
      </p:sp>
      <p:sp>
        <p:nvSpPr>
          <p:cNvPr id="2" name="Content Placeholder 1"/>
          <p:cNvSpPr>
            <a:spLocks noGrp="1"/>
          </p:cNvSpPr>
          <p:nvPr>
            <p:ph idx="1"/>
          </p:nvPr>
        </p:nvSpPr>
        <p:spPr>
          <a:xfrm>
            <a:off x="431800" y="1358900"/>
            <a:ext cx="8382000" cy="2603500"/>
          </a:xfrm>
        </p:spPr>
        <p:txBody>
          <a:bodyPr/>
          <a:lstStyle/>
          <a:p>
            <a:pPr marL="173736" indent="-173736"/>
            <a:r>
              <a:rPr lang="en-US" dirty="0"/>
              <a:t>To Copy a Cell to Adjacent Cells in a Row Using the Fill Handle</a:t>
            </a:r>
          </a:p>
          <a:p>
            <a:pPr marL="402336" lvl="1" indent="-173736"/>
            <a:r>
              <a:rPr lang="en-US" dirty="0"/>
              <a:t>Select the cell</a:t>
            </a:r>
          </a:p>
          <a:p>
            <a:pPr marL="402336" lvl="1" indent="-173736"/>
            <a:r>
              <a:rPr lang="en-US" dirty="0"/>
              <a:t>Drag the fill handle to select the destination area to display a shaded border around the source area and the destination area</a:t>
            </a:r>
          </a:p>
          <a:p>
            <a:pPr marL="402336" lvl="1" indent="-173736"/>
            <a:r>
              <a:rPr lang="en-US" dirty="0"/>
              <a:t>Release the mouse button to copy the function from the active cell to the destination area and calculate the results</a:t>
            </a:r>
          </a:p>
        </p:txBody>
      </p:sp>
    </p:spTree>
    <p:extLst>
      <p:ext uri="{BB962C8B-B14F-4D97-AF65-F5344CB8AC3E}">
        <p14:creationId xmlns:p14="http://schemas.microsoft.com/office/powerpoint/2010/main" val="1718474066"/>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Saving the Project</a:t>
            </a:r>
          </a:p>
        </p:txBody>
      </p:sp>
      <p:sp>
        <p:nvSpPr>
          <p:cNvPr id="2" name="Content Placeholder 1"/>
          <p:cNvSpPr>
            <a:spLocks noGrp="1"/>
          </p:cNvSpPr>
          <p:nvPr>
            <p:ph idx="1"/>
          </p:nvPr>
        </p:nvSpPr>
        <p:spPr>
          <a:xfrm>
            <a:off x="431800" y="1358900"/>
            <a:ext cx="8382000" cy="2870016"/>
          </a:xfrm>
        </p:spPr>
        <p:txBody>
          <a:bodyPr/>
          <a:lstStyle/>
          <a:p>
            <a:pPr marL="173736" indent="-173736"/>
            <a:r>
              <a:rPr lang="en-US" dirty="0"/>
              <a:t>To Save a Workbook</a:t>
            </a:r>
          </a:p>
          <a:p>
            <a:pPr marL="402336" lvl="1" indent="-173736"/>
            <a:r>
              <a:rPr lang="en-US" dirty="0"/>
              <a:t>Click File on the ribbon to open Backstage view</a:t>
            </a:r>
          </a:p>
          <a:p>
            <a:pPr marL="402336" lvl="1" indent="-173736"/>
            <a:r>
              <a:rPr lang="en-US" dirty="0"/>
              <a:t>Click Save As, then Click This PC to display the default save location</a:t>
            </a:r>
          </a:p>
          <a:p>
            <a:pPr marL="402336" lvl="1" indent="-173736"/>
            <a:r>
              <a:rPr lang="en-US" dirty="0"/>
              <a:t>Click the More options link to display the Save As dialog box</a:t>
            </a:r>
          </a:p>
          <a:p>
            <a:pPr marL="402336" lvl="1" indent="-173736"/>
            <a:r>
              <a:rPr lang="en-US" dirty="0"/>
              <a:t>Type desired file name in the File name text box</a:t>
            </a:r>
          </a:p>
          <a:p>
            <a:pPr marL="402336" lvl="1" indent="-173736"/>
            <a:r>
              <a:rPr lang="en-US" dirty="0"/>
              <a:t>Click Save button</a:t>
            </a:r>
          </a:p>
        </p:txBody>
      </p:sp>
    </p:spTree>
    <p:extLst>
      <p:ext uri="{BB962C8B-B14F-4D97-AF65-F5344CB8AC3E}">
        <p14:creationId xmlns:p14="http://schemas.microsoft.com/office/powerpoint/2010/main" val="1089913622"/>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(1 of 10)</a:t>
            </a:r>
          </a:p>
        </p:txBody>
      </p:sp>
      <p:pic>
        <p:nvPicPr>
          <p:cNvPr id="7" name="Picture 2" descr="There are two images in this figure. The first is the unformatted Frangold Real Estate Budget worksheet. The second is the formatted Frangold Real Estate Budget worksheet. In the formatted worksheet, the title and subtitle are centered and the font color is green. The font size of the title is bigger than the subtitle. The column headings have a bottom border, and a blue font color. Column headings are centered, and row headings are left-aligned. Each row in both section alternates between light and dark green shading. The Net row, B19, is shaded in green and the font color is white.">
            <a:extLst>
              <a:ext uri="{FF2B5EF4-FFF2-40B4-BE49-F238E27FC236}">
                <a16:creationId xmlns:a16="http://schemas.microsoft.com/office/drawing/2014/main" id="{4D9BD977-C0F7-4E39-9DE2-82121AF7DD1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98245" y="1143000"/>
            <a:ext cx="4649108" cy="274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7" descr="There are two images in this figure. The first is the unformatted Frangold Real Estate Budget worksheet. The second is the formatted Frangold Real Estate Budget worksheet. In the formatted worksheet, the title and subtitle are centered and the font color is green. The font size of the title is bigger than the subtitle. The column headings have a bottom border, and a blue font color. Column headings are centered, and row headings are left-aligned. Each row in both section alternates between light and dark green shading. The Net row, B19, is shaded in green and the font color is white.">
            <a:extLst>
              <a:ext uri="{FF2B5EF4-FFF2-40B4-BE49-F238E27FC236}">
                <a16:creationId xmlns:a16="http://schemas.microsoft.com/office/drawing/2014/main" id="{95EE9A2B-EAB6-4B8B-882A-C433D3C486BD}"/>
              </a:ext>
            </a:extLst>
          </p:cNvP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2792095" y="3987205"/>
            <a:ext cx="3864610" cy="2255441"/>
          </a:xfrm>
          <a:prstGeom prst="rect">
            <a:avLst/>
          </a:prstGeom>
        </p:spPr>
      </p:pic>
    </p:spTree>
    <p:extLst>
      <p:ext uri="{BB962C8B-B14F-4D97-AF65-F5344CB8AC3E}">
        <p14:creationId xmlns:p14="http://schemas.microsoft.com/office/powerpoint/2010/main" val="3853053880"/>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(2 of 10)</a:t>
            </a:r>
          </a:p>
        </p:txBody>
      </p:sp>
      <p:sp>
        <p:nvSpPr>
          <p:cNvPr id="2" name="Content Placeholder 1"/>
          <p:cNvSpPr>
            <a:spLocks noGrp="1"/>
          </p:cNvSpPr>
          <p:nvPr>
            <p:ph idx="1"/>
          </p:nvPr>
        </p:nvSpPr>
        <p:spPr>
          <a:xfrm>
            <a:off x="431800" y="1358900"/>
            <a:ext cx="8382000" cy="3975099"/>
          </a:xfrm>
        </p:spPr>
        <p:txBody>
          <a:bodyPr>
            <a:normAutofit/>
          </a:bodyPr>
          <a:lstStyle/>
          <a:p>
            <a:r>
              <a:rPr lang="en-US" dirty="0"/>
              <a:t>To Change a Cell Style</a:t>
            </a:r>
          </a:p>
          <a:p>
            <a:pPr lvl="1"/>
            <a:r>
              <a:rPr lang="en-US" dirty="0"/>
              <a:t>Click the desired cell and then click the Cell Styles button on the HOME tab to display the Cell Styles gallery </a:t>
            </a:r>
          </a:p>
          <a:p>
            <a:pPr lvl="1"/>
            <a:r>
              <a:rPr lang="en-US" dirty="0"/>
              <a:t>Point to the Title cell style in the Titles and Headings area of the Cell Styles gallery to see a live preview of the cell style in the active cell</a:t>
            </a:r>
          </a:p>
          <a:p>
            <a:pPr lvl="1"/>
            <a:r>
              <a:rPr lang="en-US" dirty="0"/>
              <a:t>Click the Title cell style to apply the cell style to the active cell</a:t>
            </a:r>
          </a:p>
        </p:txBody>
      </p:sp>
    </p:spTree>
    <p:extLst>
      <p:ext uri="{BB962C8B-B14F-4D97-AF65-F5344CB8AC3E}">
        <p14:creationId xmlns:p14="http://schemas.microsoft.com/office/powerpoint/2010/main" val="325391749"/>
      </p:ext>
    </p:extLst>
  </p:cSld>
  <p:clrMapOvr>
    <a:masterClrMapping/>
  </p:clrMapOvr>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(3 of 10)</a:t>
            </a:r>
          </a:p>
        </p:txBody>
      </p:sp>
      <p:sp>
        <p:nvSpPr>
          <p:cNvPr id="2" name="Content Placeholder 1"/>
          <p:cNvSpPr>
            <a:spLocks noGrp="1"/>
          </p:cNvSpPr>
          <p:nvPr>
            <p:ph idx="1"/>
          </p:nvPr>
        </p:nvSpPr>
        <p:spPr>
          <a:xfrm>
            <a:off x="431800" y="1358900"/>
            <a:ext cx="8382000" cy="3060699"/>
          </a:xfrm>
        </p:spPr>
        <p:txBody>
          <a:bodyPr>
            <a:normAutofit/>
          </a:bodyPr>
          <a:lstStyle/>
          <a:p>
            <a:r>
              <a:rPr lang="en-US" dirty="0"/>
              <a:t>To Change the Font</a:t>
            </a:r>
          </a:p>
          <a:p>
            <a:pPr lvl="1"/>
            <a:r>
              <a:rPr lang="en-US" dirty="0"/>
              <a:t>Click the desired cell for which you want to change the font </a:t>
            </a:r>
          </a:p>
          <a:p>
            <a:pPr lvl="1"/>
            <a:r>
              <a:rPr lang="en-US" dirty="0"/>
              <a:t>Click the Font arrow on the HOME tab to display the font gallery</a:t>
            </a:r>
          </a:p>
          <a:p>
            <a:pPr lvl="1"/>
            <a:r>
              <a:rPr lang="en-US" dirty="0"/>
              <a:t>Point to desired font in the Font gallery to see a live preview of the selected font in the active cell</a:t>
            </a:r>
          </a:p>
          <a:p>
            <a:pPr lvl="1"/>
            <a:r>
              <a:rPr lang="en-US" dirty="0"/>
              <a:t>Click the desired font to change the font of the selected cell</a:t>
            </a:r>
          </a:p>
        </p:txBody>
      </p:sp>
    </p:spTree>
    <p:extLst>
      <p:ext uri="{BB962C8B-B14F-4D97-AF65-F5344CB8AC3E}">
        <p14:creationId xmlns:p14="http://schemas.microsoft.com/office/powerpoint/2010/main" val="2032590473"/>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(4 of 10)</a:t>
            </a:r>
          </a:p>
        </p:txBody>
      </p:sp>
      <p:sp>
        <p:nvSpPr>
          <p:cNvPr id="2" name="Content Placeholder 1"/>
          <p:cNvSpPr>
            <a:spLocks noGrp="1"/>
          </p:cNvSpPr>
          <p:nvPr>
            <p:ph idx="1"/>
          </p:nvPr>
        </p:nvSpPr>
        <p:spPr>
          <a:xfrm>
            <a:off x="431800" y="1358901"/>
            <a:ext cx="8229600" cy="1231899"/>
          </a:xfrm>
        </p:spPr>
        <p:txBody>
          <a:bodyPr>
            <a:noAutofit/>
          </a:bodyPr>
          <a:lstStyle/>
          <a:p>
            <a:pPr marL="173736" indent="-173736"/>
            <a:r>
              <a:rPr lang="en-US" dirty="0"/>
              <a:t>To Apply Bold Style to a Cell</a:t>
            </a:r>
          </a:p>
          <a:p>
            <a:pPr marL="402336" lvl="1" indent="-173736"/>
            <a:r>
              <a:rPr lang="en-US" dirty="0"/>
              <a:t>Click a cell to bold and then click the Bold button on the HOME tab to change the font style of the active cell to bold</a:t>
            </a:r>
          </a:p>
        </p:txBody>
      </p:sp>
      <p:pic>
        <p:nvPicPr>
          <p:cNvPr id="6" name="Content Placeholder 5" descr="Cell A1 is the active cell. The Bold button is active, which applied bold formatting to cell A1, the Title cell.">
            <a:extLst>
              <a:ext uri="{FF2B5EF4-FFF2-40B4-BE49-F238E27FC236}">
                <a16:creationId xmlns:a16="http://schemas.microsoft.com/office/drawing/2014/main" id="{F962A443-C3F2-42F5-8F49-0921DEC8309A}"/>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732374" y="2848147"/>
            <a:ext cx="3984050" cy="3227014"/>
          </a:xfrm>
          <a:prstGeom prst="rect">
            <a:avLst/>
          </a:prstGeom>
        </p:spPr>
      </p:pic>
    </p:spTree>
    <p:extLst>
      <p:ext uri="{BB962C8B-B14F-4D97-AF65-F5344CB8AC3E}">
        <p14:creationId xmlns:p14="http://schemas.microsoft.com/office/powerpoint/2010/main" val="2244728627"/>
      </p:ext>
    </p:extLst>
  </p:cSld>
  <p:clrMapOvr>
    <a:masterClrMapping/>
  </p:clrMapOvr>
</p:sld>
</file>

<file path=ppt/slides/slide2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(5 of 10)</a:t>
            </a:r>
          </a:p>
        </p:txBody>
      </p:sp>
      <p:sp>
        <p:nvSpPr>
          <p:cNvPr id="2" name="Content Placeholder 1"/>
          <p:cNvSpPr>
            <a:spLocks noGrp="1"/>
          </p:cNvSpPr>
          <p:nvPr>
            <p:ph idx="1"/>
          </p:nvPr>
        </p:nvSpPr>
        <p:spPr>
          <a:xfrm>
            <a:off x="431800" y="1358900"/>
            <a:ext cx="8382000" cy="2908299"/>
          </a:xfrm>
        </p:spPr>
        <p:txBody>
          <a:bodyPr>
            <a:noAutofit/>
          </a:bodyPr>
          <a:lstStyle/>
          <a:p>
            <a:r>
              <a:rPr lang="en-US" dirty="0"/>
              <a:t>To Increase the Font Size of a Cell Entry</a:t>
            </a:r>
          </a:p>
          <a:p>
            <a:pPr lvl="1"/>
            <a:r>
              <a:rPr lang="en-US" dirty="0"/>
              <a:t>With the desired cell selected, click the Font Size arrow on the HOME tab to display the Font Size gallery</a:t>
            </a:r>
          </a:p>
          <a:p>
            <a:pPr lvl="1"/>
            <a:r>
              <a:rPr lang="en-US" dirty="0"/>
              <a:t>Point to the desired font size in the Font Size gallery to see a live preview of the active cell with the selected font size</a:t>
            </a:r>
          </a:p>
          <a:p>
            <a:pPr lvl="1"/>
            <a:r>
              <a:rPr lang="en-US" dirty="0"/>
              <a:t>Click the desired font size in the Font Size gallery to change the font size in the active cell</a:t>
            </a:r>
          </a:p>
        </p:txBody>
      </p:sp>
    </p:spTree>
    <p:extLst>
      <p:ext uri="{BB962C8B-B14F-4D97-AF65-F5344CB8AC3E}">
        <p14:creationId xmlns:p14="http://schemas.microsoft.com/office/powerpoint/2010/main" val="261343556"/>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4700" y="165133"/>
            <a:ext cx="8229600" cy="758387"/>
          </a:xfrm>
        </p:spPr>
        <p:txBody>
          <a:bodyPr/>
          <a:lstStyle/>
          <a:p>
            <a:r>
              <a:rPr lang="en-US" dirty="0"/>
              <a:t>Objectives (2 of 2)</a:t>
            </a:r>
          </a:p>
        </p:txBody>
      </p:sp>
      <p:sp>
        <p:nvSpPr>
          <p:cNvPr id="2" name="Content Placeholder 1"/>
          <p:cNvSpPr>
            <a:spLocks noGrp="1"/>
          </p:cNvSpPr>
          <p:nvPr>
            <p:ph idx="1"/>
          </p:nvPr>
        </p:nvSpPr>
        <p:spPr>
          <a:xfrm>
            <a:off x="609600" y="1371600"/>
            <a:ext cx="8204200" cy="4615443"/>
          </a:xfrm>
        </p:spPr>
        <p:txBody>
          <a:bodyPr>
            <a:normAutofit/>
          </a:bodyPr>
          <a:lstStyle/>
          <a:p>
            <a:r>
              <a:rPr lang="en-US" dirty="0"/>
              <a:t>Format cells in a worksheet</a:t>
            </a:r>
          </a:p>
          <a:p>
            <a:r>
              <a:rPr lang="en-US" dirty="0"/>
              <a:t>Create a pie chart</a:t>
            </a:r>
          </a:p>
          <a:p>
            <a:r>
              <a:rPr lang="en-US" dirty="0"/>
              <a:t>Change a worksheet name and sheet tab color</a:t>
            </a:r>
          </a:p>
          <a:p>
            <a:r>
              <a:rPr lang="en-US" dirty="0"/>
              <a:t>Change document properties</a:t>
            </a:r>
          </a:p>
          <a:p>
            <a:r>
              <a:rPr lang="en-US" dirty="0"/>
              <a:t>Preview and print a worksheet</a:t>
            </a:r>
          </a:p>
          <a:p>
            <a:r>
              <a:rPr lang="en-US" dirty="0"/>
              <a:t>Use the AutoCalculate area to display statistics</a:t>
            </a:r>
          </a:p>
          <a:p>
            <a:r>
              <a:rPr lang="en-US" dirty="0"/>
              <a:t>Correct errors on a worksheet</a:t>
            </a:r>
          </a:p>
          <a:p>
            <a:r>
              <a:rPr lang="en-US" dirty="0"/>
              <a:t>Use Microsoft Office Help</a:t>
            </a:r>
          </a:p>
        </p:txBody>
      </p:sp>
    </p:spTree>
    <p:extLst>
      <p:ext uri="{BB962C8B-B14F-4D97-AF65-F5344CB8AC3E}">
        <p14:creationId xmlns:p14="http://schemas.microsoft.com/office/powerpoint/2010/main" val="3142622091"/>
      </p:ext>
    </p:extLst>
  </p:cSld>
  <p:clrMapOvr>
    <a:masterClrMapping/>
  </p:clrMapOvr>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(6 of 10)</a:t>
            </a:r>
          </a:p>
        </p:txBody>
      </p:sp>
      <p:sp>
        <p:nvSpPr>
          <p:cNvPr id="2" name="Content Placeholder 1"/>
          <p:cNvSpPr>
            <a:spLocks noGrp="1"/>
          </p:cNvSpPr>
          <p:nvPr>
            <p:ph idx="1"/>
          </p:nvPr>
        </p:nvSpPr>
        <p:spPr>
          <a:xfrm>
            <a:off x="431800" y="1358900"/>
            <a:ext cx="8382000" cy="2832099"/>
          </a:xfrm>
        </p:spPr>
        <p:txBody>
          <a:bodyPr>
            <a:noAutofit/>
          </a:bodyPr>
          <a:lstStyle/>
          <a:p>
            <a:r>
              <a:rPr lang="en-US" dirty="0"/>
              <a:t>To Change the Font Color of a Cell Entry</a:t>
            </a:r>
          </a:p>
          <a:p>
            <a:pPr lvl="1"/>
            <a:r>
              <a:rPr lang="en-US" dirty="0"/>
              <a:t>Select the cell for which you want to change the font color and then click the Font Color arrow on the HOME tab</a:t>
            </a:r>
          </a:p>
          <a:p>
            <a:pPr lvl="1"/>
            <a:r>
              <a:rPr lang="en-US" dirty="0"/>
              <a:t>Point to the desired color in the Theme Colors area of the Font Color gallery to see a live preview of the font color</a:t>
            </a:r>
          </a:p>
          <a:p>
            <a:pPr lvl="1"/>
            <a:r>
              <a:rPr lang="en-US" dirty="0"/>
              <a:t>Click the desired theme to change the font color of the in the active cell</a:t>
            </a:r>
            <a:endParaRPr lang="en-US" sz="2200" dirty="0"/>
          </a:p>
        </p:txBody>
      </p:sp>
    </p:spTree>
    <p:extLst>
      <p:ext uri="{BB962C8B-B14F-4D97-AF65-F5344CB8AC3E}">
        <p14:creationId xmlns:p14="http://schemas.microsoft.com/office/powerpoint/2010/main" val="3514938753"/>
      </p:ext>
    </p:extLst>
  </p:cSld>
  <p:clrMapOvr>
    <a:masterClrMapping/>
  </p:clrMapOvr>
</p:sld>
</file>

<file path=ppt/slides/slide3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(7 of 10)</a:t>
            </a:r>
          </a:p>
        </p:txBody>
      </p:sp>
      <p:sp>
        <p:nvSpPr>
          <p:cNvPr id="2" name="Content Placeholder 1"/>
          <p:cNvSpPr>
            <a:spLocks noGrp="1"/>
          </p:cNvSpPr>
          <p:nvPr>
            <p:ph idx="1"/>
          </p:nvPr>
        </p:nvSpPr>
        <p:spPr>
          <a:xfrm>
            <a:off x="431800" y="1358901"/>
            <a:ext cx="8382000" cy="2451100"/>
          </a:xfrm>
        </p:spPr>
        <p:txBody>
          <a:bodyPr>
            <a:normAutofit/>
          </a:bodyPr>
          <a:lstStyle/>
          <a:p>
            <a:r>
              <a:rPr lang="en-US" dirty="0"/>
              <a:t>To Center Cell Entries across Columns by Merging Cells</a:t>
            </a:r>
          </a:p>
          <a:p>
            <a:pPr lvl="1"/>
            <a:r>
              <a:rPr lang="en-US" dirty="0"/>
              <a:t>Drag to select the range of cells you want to merge and center</a:t>
            </a:r>
          </a:p>
          <a:p>
            <a:pPr lvl="1"/>
            <a:r>
              <a:rPr lang="en-US" dirty="0"/>
              <a:t>Click the “Merge &amp; Center” button on the HOME tab to merge the selected range and center the contents of the leftmost cell across the selected columns</a:t>
            </a:r>
          </a:p>
          <a:p>
            <a:pPr lvl="1"/>
            <a:r>
              <a:rPr lang="en-US" dirty="0"/>
              <a:t>Repeat the above steps to merge and center other titles</a:t>
            </a:r>
          </a:p>
        </p:txBody>
      </p:sp>
      <p:pic>
        <p:nvPicPr>
          <p:cNvPr id="6" name="Picture 2" descr="The Merge &amp; Center button is active, and the contents of cell A1 extend to fill the merged range A1 to N1. Cells B1 to N1 no longer exist.">
            <a:extLst>
              <a:ext uri="{FF2B5EF4-FFF2-40B4-BE49-F238E27FC236}">
                <a16:creationId xmlns:a16="http://schemas.microsoft.com/office/drawing/2014/main" id="{C2ACF042-45B4-41BF-83B9-954665DEF06B}"/>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tretch>
            <a:fillRect/>
          </a:stretch>
        </p:blipFill>
        <p:spPr bwMode="auto">
          <a:xfrm>
            <a:off x="711977" y="4038600"/>
            <a:ext cx="772004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467500"/>
      </p:ext>
    </p:extLst>
  </p:cSld>
  <p:clrMapOvr>
    <a:masterClrMapping/>
  </p:clrMapOvr>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(8 of 10)</a:t>
            </a:r>
          </a:p>
        </p:txBody>
      </p:sp>
      <p:sp>
        <p:nvSpPr>
          <p:cNvPr id="2" name="Content Placeholder 1"/>
          <p:cNvSpPr>
            <a:spLocks noGrp="1"/>
          </p:cNvSpPr>
          <p:nvPr>
            <p:ph idx="1"/>
          </p:nvPr>
        </p:nvSpPr>
        <p:spPr>
          <a:xfrm>
            <a:off x="431800" y="1358900"/>
            <a:ext cx="8382000" cy="4279899"/>
          </a:xfrm>
        </p:spPr>
        <p:txBody>
          <a:bodyPr>
            <a:normAutofit/>
          </a:bodyPr>
          <a:lstStyle/>
          <a:p>
            <a:r>
              <a:rPr lang="en-US" dirty="0"/>
              <a:t>To Format Rows Using Cell Styles</a:t>
            </a:r>
          </a:p>
          <a:p>
            <a:pPr lvl="1"/>
            <a:r>
              <a:rPr lang="en-US" dirty="0"/>
              <a:t>Click a cell and drag to select the desired range</a:t>
            </a:r>
          </a:p>
          <a:p>
            <a:pPr lvl="1"/>
            <a:r>
              <a:rPr lang="en-US" dirty="0"/>
              <a:t>Click the Cell Styles button on the HOME tab to display the Cell Styles gallery</a:t>
            </a:r>
          </a:p>
          <a:p>
            <a:pPr lvl="1"/>
            <a:r>
              <a:rPr lang="en-US" dirty="0"/>
              <a:t>Click a Heading cell style to apply the cell style to the selected range and then click the Center button on the HOME tab to center the column headings in the selected range</a:t>
            </a:r>
          </a:p>
          <a:p>
            <a:pPr lvl="1"/>
            <a:r>
              <a:rPr lang="en-US" dirty="0"/>
              <a:t>Repeat the above steps to format other ranges</a:t>
            </a:r>
          </a:p>
        </p:txBody>
      </p:sp>
    </p:spTree>
    <p:extLst>
      <p:ext uri="{BB962C8B-B14F-4D97-AF65-F5344CB8AC3E}">
        <p14:creationId xmlns:p14="http://schemas.microsoft.com/office/powerpoint/2010/main" val="155687896"/>
      </p:ext>
    </p:extLst>
  </p:cSld>
  <p:clrMapOvr>
    <a:masterClrMapping/>
  </p:clrMapOvr>
</p:sld>
</file>

<file path=ppt/slides/slide3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(9 of 10)</a:t>
            </a:r>
          </a:p>
        </p:txBody>
      </p:sp>
      <p:sp>
        <p:nvSpPr>
          <p:cNvPr id="2" name="Content Placeholder 1"/>
          <p:cNvSpPr>
            <a:spLocks noGrp="1"/>
          </p:cNvSpPr>
          <p:nvPr>
            <p:ph idx="1"/>
          </p:nvPr>
        </p:nvSpPr>
        <p:spPr>
          <a:xfrm>
            <a:off x="431800" y="1358901"/>
            <a:ext cx="8382000" cy="1612899"/>
          </a:xfrm>
        </p:spPr>
        <p:txBody>
          <a:bodyPr>
            <a:normAutofit/>
          </a:bodyPr>
          <a:lstStyle/>
          <a:p>
            <a:r>
              <a:rPr lang="en-US" dirty="0"/>
              <a:t>To Format Numbers in the Worksheet</a:t>
            </a:r>
          </a:p>
          <a:p>
            <a:pPr lvl="1"/>
            <a:r>
              <a:rPr lang="en-US" dirty="0"/>
              <a:t>Select the range of cells containing numbers to format</a:t>
            </a:r>
          </a:p>
          <a:p>
            <a:pPr lvl="1"/>
            <a:r>
              <a:rPr lang="en-US" dirty="0"/>
              <a:t>Click the desired format on the HOME tab to apply the format to the cells in the selected range</a:t>
            </a:r>
            <a:endParaRPr lang="en-US" sz="2800" dirty="0"/>
          </a:p>
        </p:txBody>
      </p:sp>
      <p:pic>
        <p:nvPicPr>
          <p:cNvPr id="6" name="Picture 2" descr="The accounting number format has been applied to the range B4 to N4 (the Commission row in the Income section). The range now has a dollar sign in front of each number and two decimal places after. The Accounting Number Format button is called out on the ribbon. The cell range B5 to N5 (the Interest row in the Income section) is selected.">
            <a:extLst>
              <a:ext uri="{FF2B5EF4-FFF2-40B4-BE49-F238E27FC236}">
                <a16:creationId xmlns:a16="http://schemas.microsoft.com/office/drawing/2014/main" id="{EDEE4F88-5B5F-4336-9403-3251C3CDD32A}"/>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tretch>
            <a:fillRect/>
          </a:stretch>
        </p:blipFill>
        <p:spPr bwMode="auto">
          <a:xfrm>
            <a:off x="914400" y="3200400"/>
            <a:ext cx="7431589" cy="287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4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Formatting the Worksheet (10 of 10)</a:t>
            </a:r>
          </a:p>
        </p:txBody>
      </p:sp>
      <p:sp>
        <p:nvSpPr>
          <p:cNvPr id="2" name="Content Placeholder 1"/>
          <p:cNvSpPr>
            <a:spLocks noGrp="1"/>
          </p:cNvSpPr>
          <p:nvPr>
            <p:ph idx="1"/>
          </p:nvPr>
        </p:nvSpPr>
        <p:spPr>
          <a:xfrm>
            <a:off x="431800" y="1358900"/>
            <a:ext cx="8382000" cy="4127499"/>
          </a:xfrm>
        </p:spPr>
        <p:txBody>
          <a:bodyPr>
            <a:noAutofit/>
          </a:bodyPr>
          <a:lstStyle/>
          <a:p>
            <a:r>
              <a:rPr lang="en-US" dirty="0"/>
              <a:t>To Adjust the Column Width</a:t>
            </a:r>
          </a:p>
          <a:p>
            <a:pPr lvl="1"/>
            <a:r>
              <a:rPr lang="en-US" dirty="0"/>
              <a:t>Point to the boundary on the right side of the column of which you want to change the size to change the mouse pointer to a split double arrow</a:t>
            </a:r>
          </a:p>
          <a:p>
            <a:pPr lvl="1"/>
            <a:r>
              <a:rPr lang="en-US" dirty="0"/>
              <a:t>Double-click on the boundary to adjust the width of the column to the width of the largest item in the column</a:t>
            </a:r>
          </a:p>
          <a:p>
            <a:r>
              <a:rPr lang="en-US" dirty="0"/>
              <a:t>To Use the Name box to Select a Cell</a:t>
            </a:r>
          </a:p>
          <a:p>
            <a:pPr lvl="1"/>
            <a:r>
              <a:rPr lang="en-US" dirty="0"/>
              <a:t>Click the Name box in the formula bar and then type the cell reference of the cell you wish to select</a:t>
            </a:r>
          </a:p>
          <a:p>
            <a:pPr lvl="1"/>
            <a:r>
              <a:rPr lang="en-US" dirty="0"/>
              <a:t>Press the ENTER key to change the active cell in the Name box</a:t>
            </a:r>
          </a:p>
        </p:txBody>
      </p:sp>
    </p:spTree>
    <p:extLst>
      <p:ext uri="{BB962C8B-B14F-4D97-AF65-F5344CB8AC3E}">
        <p14:creationId xmlns:p14="http://schemas.microsoft.com/office/powerpoint/2010/main" val="1193940740"/>
      </p:ext>
    </p:extLst>
  </p:cSld>
  <p:clrMapOvr>
    <a:masterClrMapping/>
  </p:clrMapOvr>
</p:sld>
</file>

<file path=ppt/slides/slide3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Adding a Pie Chart to the Worksheet (1 of 2)</a:t>
            </a:r>
          </a:p>
        </p:txBody>
      </p:sp>
      <p:sp>
        <p:nvSpPr>
          <p:cNvPr id="2" name="Content Placeholder 1"/>
          <p:cNvSpPr>
            <a:spLocks noGrp="1"/>
          </p:cNvSpPr>
          <p:nvPr>
            <p:ph idx="1"/>
          </p:nvPr>
        </p:nvSpPr>
        <p:spPr>
          <a:xfrm>
            <a:off x="431800" y="1358900"/>
            <a:ext cx="8382000" cy="4508499"/>
          </a:xfrm>
        </p:spPr>
        <p:txBody>
          <a:bodyPr>
            <a:normAutofit/>
          </a:bodyPr>
          <a:lstStyle/>
          <a:p>
            <a:r>
              <a:rPr lang="en-US" dirty="0"/>
              <a:t>To Add a Pie Chart</a:t>
            </a:r>
          </a:p>
          <a:p>
            <a:pPr lvl="1"/>
            <a:r>
              <a:rPr lang="en-US" dirty="0"/>
              <a:t>Select the range for the pie chart</a:t>
            </a:r>
          </a:p>
          <a:p>
            <a:pPr lvl="1"/>
            <a:r>
              <a:rPr lang="en-US" dirty="0"/>
              <a:t>Click the “Insert Pie or Doughnut Chart” button on the INSERT tab to display the Insert Pie or Doughnut Chart gallery</a:t>
            </a:r>
          </a:p>
          <a:p>
            <a:pPr lvl="1"/>
            <a:r>
              <a:rPr lang="en-US" dirty="0"/>
              <a:t>Click the Insert Pie or Doughnut Chart gallery to insert the chart</a:t>
            </a:r>
          </a:p>
          <a:p>
            <a:pPr lvl="1"/>
            <a:r>
              <a:rPr lang="en-US" dirty="0"/>
              <a:t>Click the chart title to select it</a:t>
            </a:r>
          </a:p>
          <a:p>
            <a:pPr lvl="1"/>
            <a:r>
              <a:rPr lang="en-US" dirty="0"/>
              <a:t>Type a chart title and then press the ENTER key to change the title</a:t>
            </a:r>
          </a:p>
          <a:p>
            <a:pPr lvl="1"/>
            <a:r>
              <a:rPr lang="en-US" dirty="0"/>
              <a:t>Deselect the chart title</a:t>
            </a:r>
          </a:p>
        </p:txBody>
      </p:sp>
    </p:spTree>
    <p:extLst>
      <p:ext uri="{BB962C8B-B14F-4D97-AF65-F5344CB8AC3E}">
        <p14:creationId xmlns:p14="http://schemas.microsoft.com/office/powerpoint/2010/main" val="907888097"/>
      </p:ext>
    </p:extLst>
  </p:cSld>
  <p:clrMapOvr>
    <a:masterClrMapping/>
  </p:clrMapOvr>
</p:sld>
</file>

<file path=ppt/slides/slide3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Adding a Pie Chart to the Worksheet (2 of 2)</a:t>
            </a:r>
          </a:p>
        </p:txBody>
      </p:sp>
      <p:sp>
        <p:nvSpPr>
          <p:cNvPr id="2" name="Content Placeholder 1"/>
          <p:cNvSpPr>
            <a:spLocks noGrp="1"/>
          </p:cNvSpPr>
          <p:nvPr>
            <p:ph idx="1"/>
          </p:nvPr>
        </p:nvSpPr>
        <p:spPr>
          <a:xfrm>
            <a:off x="431800" y="1358901"/>
            <a:ext cx="8382000" cy="1689099"/>
          </a:xfrm>
        </p:spPr>
        <p:txBody>
          <a:bodyPr>
            <a:normAutofit/>
          </a:bodyPr>
          <a:lstStyle/>
          <a:p>
            <a:r>
              <a:rPr lang="en-US" dirty="0"/>
              <a:t>To Apply a Style to a Chart</a:t>
            </a:r>
          </a:p>
          <a:p>
            <a:pPr lvl="1"/>
            <a:r>
              <a:rPr lang="en-US" dirty="0"/>
              <a:t>Click the Chart Styles button to display the Chart Styles gallery</a:t>
            </a:r>
          </a:p>
          <a:p>
            <a:pPr lvl="1"/>
            <a:r>
              <a:rPr lang="en-US" dirty="0"/>
              <a:t>Click a style in the Chart Styles gallery to change the chart style to the desired style</a:t>
            </a:r>
          </a:p>
        </p:txBody>
      </p:sp>
      <p:pic>
        <p:nvPicPr>
          <p:cNvPr id="6" name="Picture 2" descr="The Chart Styles button to the right of the pie chart is active, displaying the Chart Styles gallery. The gallery has a scroll box to view the different options. The scroll box is in the middle of the gallery, and the pointer is pointing to Chart Style 6, which has a shaded background.">
            <a:extLst>
              <a:ext uri="{FF2B5EF4-FFF2-40B4-BE49-F238E27FC236}">
                <a16:creationId xmlns:a16="http://schemas.microsoft.com/office/drawing/2014/main" id="{886D72DB-787B-4400-A28E-01309C8E04CB}"/>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tretch>
            <a:fillRect/>
          </a:stretch>
        </p:blipFill>
        <p:spPr bwMode="auto">
          <a:xfrm>
            <a:off x="1747509" y="3200400"/>
            <a:ext cx="5750581" cy="287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043710"/>
      </p:ext>
    </p:extLst>
  </p:cSld>
  <p:clrMapOvr>
    <a:masterClrMapping/>
  </p:clrMapOvr>
</p:sld>
</file>

<file path=ppt/slides/slide3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Changing the Sheet Tab Names and Colors (1 of 2)</a:t>
            </a:r>
          </a:p>
        </p:txBody>
      </p:sp>
      <p:sp>
        <p:nvSpPr>
          <p:cNvPr id="2" name="Content Placeholder 1"/>
          <p:cNvSpPr>
            <a:spLocks noGrp="1"/>
          </p:cNvSpPr>
          <p:nvPr>
            <p:ph idx="1"/>
          </p:nvPr>
        </p:nvSpPr>
        <p:spPr>
          <a:xfrm>
            <a:off x="431800" y="1358900"/>
            <a:ext cx="8382000" cy="3289299"/>
          </a:xfrm>
        </p:spPr>
        <p:txBody>
          <a:bodyPr>
            <a:normAutofit/>
          </a:bodyPr>
          <a:lstStyle/>
          <a:p>
            <a:r>
              <a:rPr lang="en-US" dirty="0"/>
              <a:t>To Move a Chart to a New Sheet</a:t>
            </a:r>
          </a:p>
          <a:p>
            <a:pPr lvl="1"/>
            <a:r>
              <a:rPr lang="en-US" dirty="0"/>
              <a:t>Click the Move Chart button on the CHART TOOLS DESIGN tab</a:t>
            </a:r>
          </a:p>
          <a:p>
            <a:pPr lvl="1"/>
            <a:r>
              <a:rPr lang="en-US" dirty="0"/>
              <a:t>Click New sheet to select it and then type a title for the worksheet that will contain the chart</a:t>
            </a:r>
          </a:p>
          <a:p>
            <a:pPr lvl="1"/>
            <a:r>
              <a:rPr lang="en-US" dirty="0"/>
              <a:t>Click the OK button to move the chart to a new chart sheet with a new sheet tab name</a:t>
            </a:r>
          </a:p>
        </p:txBody>
      </p:sp>
    </p:spTree>
    <p:extLst>
      <p:ext uri="{BB962C8B-B14F-4D97-AF65-F5344CB8AC3E}">
        <p14:creationId xmlns:p14="http://schemas.microsoft.com/office/powerpoint/2010/main" val="3775595081"/>
      </p:ext>
    </p:extLst>
  </p:cSld>
  <p:clrMapOvr>
    <a:masterClrMapping/>
  </p:clrMapOvr>
</p:sld>
</file>

<file path=ppt/slides/slide3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Changing the Sheet Tab Names and Colors (2 of 2)</a:t>
            </a:r>
          </a:p>
        </p:txBody>
      </p:sp>
      <p:sp>
        <p:nvSpPr>
          <p:cNvPr id="2" name="Content Placeholder 1"/>
          <p:cNvSpPr>
            <a:spLocks noGrp="1"/>
          </p:cNvSpPr>
          <p:nvPr>
            <p:ph idx="1"/>
          </p:nvPr>
        </p:nvSpPr>
        <p:spPr>
          <a:xfrm>
            <a:off x="431800" y="1358900"/>
            <a:ext cx="8382000" cy="3898899"/>
          </a:xfrm>
        </p:spPr>
        <p:txBody>
          <a:bodyPr>
            <a:noAutofit/>
          </a:bodyPr>
          <a:lstStyle/>
          <a:p>
            <a:r>
              <a:rPr lang="en-US" dirty="0"/>
              <a:t>To Change the Sheet Tab Name and Color</a:t>
            </a:r>
          </a:p>
          <a:p>
            <a:pPr lvl="1"/>
            <a:r>
              <a:rPr lang="en-US" dirty="0"/>
              <a:t>Double-click the sheet tab you wish to change in the lower-left corner of the window</a:t>
            </a:r>
          </a:p>
          <a:p>
            <a:pPr lvl="1"/>
            <a:r>
              <a:rPr lang="en-US" dirty="0"/>
              <a:t>Type a new name as the worksheet tab name</a:t>
            </a:r>
          </a:p>
          <a:p>
            <a:pPr lvl="1"/>
            <a:r>
              <a:rPr lang="en-US" dirty="0"/>
              <a:t>Right-click the sheet tab in the lower-left corner of the window to display a shortcut menu</a:t>
            </a:r>
          </a:p>
          <a:p>
            <a:pPr lvl="1"/>
            <a:r>
              <a:rPr lang="en-US" dirty="0"/>
              <a:t>Point to Tab Color in the Tab Color gallery</a:t>
            </a:r>
          </a:p>
          <a:p>
            <a:pPr lvl="1"/>
            <a:r>
              <a:rPr lang="en-US" dirty="0"/>
              <a:t>Click the desired color in the Theme Colors area to change the color of the tab</a:t>
            </a:r>
          </a:p>
        </p:txBody>
      </p:sp>
    </p:spTree>
    <p:extLst>
      <p:ext uri="{BB962C8B-B14F-4D97-AF65-F5344CB8AC3E}">
        <p14:creationId xmlns:p14="http://schemas.microsoft.com/office/powerpoint/2010/main" val="325846455"/>
      </p:ext>
    </p:extLst>
  </p:cSld>
  <p:clrMapOvr>
    <a:masterClrMapping/>
  </p:clrMapOvr>
</p:sld>
</file>

<file path=ppt/slides/slide3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Document Properties</a:t>
            </a:r>
          </a:p>
        </p:txBody>
      </p:sp>
      <p:sp>
        <p:nvSpPr>
          <p:cNvPr id="2" name="Content Placeholder 1"/>
          <p:cNvSpPr>
            <a:spLocks noGrp="1"/>
          </p:cNvSpPr>
          <p:nvPr>
            <p:ph idx="1"/>
          </p:nvPr>
        </p:nvSpPr>
        <p:spPr>
          <a:xfrm>
            <a:off x="431800" y="1358900"/>
            <a:ext cx="8382000" cy="4203699"/>
          </a:xfrm>
        </p:spPr>
        <p:txBody>
          <a:bodyPr>
            <a:noAutofit/>
          </a:bodyPr>
          <a:lstStyle/>
          <a:p>
            <a:r>
              <a:rPr lang="en-US" dirty="0"/>
              <a:t>To Change Document Properties</a:t>
            </a:r>
          </a:p>
          <a:p>
            <a:pPr lvl="1"/>
            <a:r>
              <a:rPr lang="en-US" dirty="0"/>
              <a:t>Click File on the ribbon to open the Backstage view and then click the Info tab in the Backstage view to display the Info gallery</a:t>
            </a:r>
          </a:p>
          <a:p>
            <a:pPr lvl="1"/>
            <a:r>
              <a:rPr lang="en-US" dirty="0"/>
              <a:t>Click to the right of the property category to display a text box</a:t>
            </a:r>
          </a:p>
          <a:p>
            <a:pPr lvl="1"/>
            <a:r>
              <a:rPr lang="en-US" dirty="0"/>
              <a:t>If necessary, click the Properties button to display the Properties menu</a:t>
            </a:r>
          </a:p>
        </p:txBody>
      </p:sp>
    </p:spTree>
    <p:extLst>
      <p:ext uri="{BB962C8B-B14F-4D97-AF65-F5344CB8AC3E}">
        <p14:creationId xmlns:p14="http://schemas.microsoft.com/office/powerpoint/2010/main" val="3957247893"/>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Project: Real Estate Budget Worksheet and Chart (1 of 2)</a:t>
            </a:r>
          </a:p>
        </p:txBody>
      </p:sp>
      <p:pic>
        <p:nvPicPr>
          <p:cNvPr id="9" name="Picture 2" descr="This figure has two images. (a) An Excel worksheet shows the Frangold Real Estate Budget. The monthly estimates are categorized into Income and Expenses in two tables. The column headers read income or expenses, months of a year, and total. The components of Income section are Commission and Interest. The components of expenses are Rent, Utilities, Advertising, Website, Printing, Office Supplies, Gas, and Miscellaneous. The sums of the income and expenses components for each month are displayed in row 6 and row 17. The annual Net sum of each component of income and expenses is displayed in column N.">
            <a:extLst>
              <a:ext uri="{FF2B5EF4-FFF2-40B4-BE49-F238E27FC236}">
                <a16:creationId xmlns:a16="http://schemas.microsoft.com/office/drawing/2014/main" id="{F6BAD300-E0FD-4801-ADA5-CEE61A7756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24939" y="1314279"/>
            <a:ext cx="8094120" cy="43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314584"/>
      </p:ext>
    </p:extLst>
  </p:cSld>
  <p:clrMapOvr>
    <a:masterClrMapping/>
  </p:clrMapOvr>
</p:sld>
</file>

<file path=ppt/slides/slide4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Printing a Worksheet</a:t>
            </a:r>
          </a:p>
        </p:txBody>
      </p:sp>
      <p:sp>
        <p:nvSpPr>
          <p:cNvPr id="2" name="Content Placeholder 1"/>
          <p:cNvSpPr>
            <a:spLocks noGrp="1"/>
          </p:cNvSpPr>
          <p:nvPr>
            <p:ph idx="1"/>
          </p:nvPr>
        </p:nvSpPr>
        <p:spPr>
          <a:xfrm>
            <a:off x="431800" y="1358900"/>
            <a:ext cx="8382000" cy="4660899"/>
          </a:xfrm>
        </p:spPr>
        <p:txBody>
          <a:bodyPr>
            <a:normAutofit fontScale="85000" lnSpcReduction="20000"/>
          </a:bodyPr>
          <a:lstStyle/>
          <a:p>
            <a:pPr>
              <a:lnSpc>
                <a:spcPct val="120000"/>
              </a:lnSpc>
            </a:pPr>
            <a:r>
              <a:rPr lang="en-US" sz="2600" dirty="0"/>
              <a:t>To Preview and Print a Worksheet in Landscape Orientation</a:t>
            </a:r>
          </a:p>
          <a:p>
            <a:pPr lvl="1">
              <a:lnSpc>
                <a:spcPct val="120000"/>
              </a:lnSpc>
            </a:pPr>
            <a:r>
              <a:rPr lang="en-US" sz="2300" dirty="0"/>
              <a:t>In Backstage view, click the Print tab to display the Print screen</a:t>
            </a:r>
          </a:p>
          <a:p>
            <a:pPr lvl="1">
              <a:lnSpc>
                <a:spcPct val="120000"/>
              </a:lnSpc>
            </a:pPr>
            <a:r>
              <a:rPr lang="en-US" sz="2300" dirty="0"/>
              <a:t>Verify that the printer listed on the Printer Status button will print a hard copy of the workbook. If necessary, click the Printer Status button to display a list of available printer options and then click the desired printer to change the currently selected printer</a:t>
            </a:r>
          </a:p>
          <a:p>
            <a:pPr lvl="1">
              <a:lnSpc>
                <a:spcPct val="120000"/>
              </a:lnSpc>
            </a:pPr>
            <a:r>
              <a:rPr lang="en-US" sz="2300" dirty="0"/>
              <a:t>Click the Portrait Orientation button in the Settings area and then select Landscape Orientation to change the orientation of the page to landscape.</a:t>
            </a:r>
          </a:p>
          <a:p>
            <a:pPr lvl="1">
              <a:lnSpc>
                <a:spcPct val="120000"/>
              </a:lnSpc>
            </a:pPr>
            <a:r>
              <a:rPr lang="en-US" sz="2300" dirty="0"/>
              <a:t>Click the No Scaling button and then select “Fit Sheet on One Page” to print the entire worksheet on one page</a:t>
            </a:r>
          </a:p>
          <a:p>
            <a:pPr lvl="1">
              <a:lnSpc>
                <a:spcPct val="120000"/>
              </a:lnSpc>
            </a:pPr>
            <a:r>
              <a:rPr lang="en-US" sz="2300" dirty="0"/>
              <a:t>Click the Print button in the Print gallery to print the worksheet in landscape orientation on the currently selected printer</a:t>
            </a:r>
          </a:p>
          <a:p>
            <a:pPr lvl="1">
              <a:lnSpc>
                <a:spcPct val="120000"/>
              </a:lnSpc>
            </a:pPr>
            <a:r>
              <a:rPr lang="en-US" sz="2300" dirty="0"/>
              <a:t>When the printer stops, retrieve the hard copy</a:t>
            </a:r>
          </a:p>
        </p:txBody>
      </p:sp>
    </p:spTree>
    <p:extLst>
      <p:ext uri="{BB962C8B-B14F-4D97-AF65-F5344CB8AC3E}">
        <p14:creationId xmlns:p14="http://schemas.microsoft.com/office/powerpoint/2010/main" val="1588548910"/>
      </p:ext>
    </p:extLst>
  </p:cSld>
  <p:clrMapOvr>
    <a:masterClrMapping/>
  </p:clrMapOvr>
</p:sld>
</file>

<file path=ppt/slides/slide4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Viewing Automatic Calculations</a:t>
            </a:r>
          </a:p>
        </p:txBody>
      </p:sp>
      <p:sp>
        <p:nvSpPr>
          <p:cNvPr id="2" name="Content Placeholder 1"/>
          <p:cNvSpPr>
            <a:spLocks noGrp="1"/>
          </p:cNvSpPr>
          <p:nvPr>
            <p:ph idx="1"/>
          </p:nvPr>
        </p:nvSpPr>
        <p:spPr>
          <a:xfrm>
            <a:off x="431800" y="1358900"/>
            <a:ext cx="8382000" cy="3136899"/>
          </a:xfrm>
        </p:spPr>
        <p:txBody>
          <a:bodyPr>
            <a:noAutofit/>
          </a:bodyPr>
          <a:lstStyle/>
          <a:p>
            <a:r>
              <a:rPr lang="en-US" dirty="0"/>
              <a:t>To Use the AutoCalculate Area to Determine a Maximum</a:t>
            </a:r>
          </a:p>
          <a:p>
            <a:pPr lvl="1"/>
            <a:r>
              <a:rPr lang="en-US" dirty="0"/>
              <a:t>Select the range of which you wish to determine a maximum, and then right-click the status bar to display the Customize Status Bar shortcut menu </a:t>
            </a:r>
          </a:p>
          <a:p>
            <a:pPr lvl="1"/>
            <a:r>
              <a:rPr lang="en-US" dirty="0"/>
              <a:t>Click Maximum on the shortcut menu to display the Maximum value in the range in the AutoCalculate area of the status bar</a:t>
            </a:r>
          </a:p>
        </p:txBody>
      </p:sp>
    </p:spTree>
    <p:extLst>
      <p:ext uri="{BB962C8B-B14F-4D97-AF65-F5344CB8AC3E}">
        <p14:creationId xmlns:p14="http://schemas.microsoft.com/office/powerpoint/2010/main" val="2786812826"/>
      </p:ext>
    </p:extLst>
  </p:cSld>
  <p:clrMapOvr>
    <a:masterClrMapping/>
  </p:clrMapOvr>
</p:sld>
</file>

<file path=ppt/slides/slide4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Correcting Errors (1 of 8)</a:t>
            </a:r>
          </a:p>
        </p:txBody>
      </p:sp>
      <p:sp>
        <p:nvSpPr>
          <p:cNvPr id="2" name="Content Placeholder 1"/>
          <p:cNvSpPr>
            <a:spLocks noGrp="1"/>
          </p:cNvSpPr>
          <p:nvPr>
            <p:ph idx="1"/>
          </p:nvPr>
        </p:nvSpPr>
        <p:spPr>
          <a:xfrm>
            <a:off x="431800" y="1358901"/>
            <a:ext cx="8331200" cy="1308099"/>
          </a:xfrm>
        </p:spPr>
        <p:txBody>
          <a:bodyPr>
            <a:noAutofit/>
          </a:bodyPr>
          <a:lstStyle/>
          <a:p>
            <a:r>
              <a:rPr lang="en-US" dirty="0"/>
              <a:t>Correcting Errors after Entering Data into a Cell</a:t>
            </a:r>
          </a:p>
          <a:p>
            <a:pPr lvl="1"/>
            <a:r>
              <a:rPr lang="en-US" dirty="0"/>
              <a:t>If the entry is short, select the cell, retype the entry correctly</a:t>
            </a:r>
          </a:p>
          <a:p>
            <a:pPr lvl="1"/>
            <a:r>
              <a:rPr lang="en-US" dirty="0"/>
              <a:t>If the entry is long, use the EDIT mode using in-cell editing</a:t>
            </a:r>
          </a:p>
        </p:txBody>
      </p:sp>
      <p:pic>
        <p:nvPicPr>
          <p:cNvPr id="6" name="Content Placeholder 5" descr="The insertion point is in a cell, indicating that in-cell editing is active. The status bar reads &quot;Edit&quot; to indicate the cell is in Edit mode.">
            <a:extLst>
              <a:ext uri="{FF2B5EF4-FFF2-40B4-BE49-F238E27FC236}">
                <a16:creationId xmlns:a16="http://schemas.microsoft.com/office/drawing/2014/main" id="{93EA179C-FF9D-430A-8926-1BCB325B6A4B}"/>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733590" y="3109425"/>
            <a:ext cx="7634390" cy="2300775"/>
          </a:xfrm>
          <a:prstGeom prst="rect">
            <a:avLst/>
          </a:prstGeom>
        </p:spPr>
      </p:pic>
    </p:spTree>
    <p:extLst>
      <p:ext uri="{BB962C8B-B14F-4D97-AF65-F5344CB8AC3E}">
        <p14:creationId xmlns:p14="http://schemas.microsoft.com/office/powerpoint/2010/main" val="1328789694"/>
      </p:ext>
    </p:extLst>
  </p:cSld>
  <p:clrMapOvr>
    <a:masterClrMapping/>
  </p:clrMapOvr>
</p:sld>
</file>

<file path=ppt/slides/slide4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Correcting Errors (2 of 8)</a:t>
            </a:r>
          </a:p>
        </p:txBody>
      </p:sp>
      <p:sp>
        <p:nvSpPr>
          <p:cNvPr id="2" name="Content Placeholder 1"/>
          <p:cNvSpPr>
            <a:spLocks noGrp="1"/>
          </p:cNvSpPr>
          <p:nvPr>
            <p:ph idx="1"/>
          </p:nvPr>
        </p:nvSpPr>
        <p:spPr>
          <a:xfrm>
            <a:off x="431800" y="1358901"/>
            <a:ext cx="4826000" cy="393699"/>
          </a:xfrm>
        </p:spPr>
        <p:txBody>
          <a:bodyPr>
            <a:noAutofit/>
          </a:bodyPr>
          <a:lstStyle/>
          <a:p>
            <a:r>
              <a:rPr lang="en-US" dirty="0"/>
              <a:t>Undoing the Last Cell Entry</a:t>
            </a:r>
          </a:p>
        </p:txBody>
      </p:sp>
      <p:pic>
        <p:nvPicPr>
          <p:cNvPr id="6" name="Content Placeholder 5" descr="The Undo button on the Quick Access Toolbar is active, displaying the Undo list of commands that you can select to undo the action.">
            <a:extLst>
              <a:ext uri="{FF2B5EF4-FFF2-40B4-BE49-F238E27FC236}">
                <a16:creationId xmlns:a16="http://schemas.microsoft.com/office/drawing/2014/main" id="{F8F23F67-203A-4929-8A51-DD9C07C5EC9B}"/>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119480" y="1981200"/>
            <a:ext cx="7110120" cy="3898584"/>
          </a:xfrm>
          <a:prstGeom prst="rect">
            <a:avLst/>
          </a:prstGeom>
        </p:spPr>
      </p:pic>
    </p:spTree>
    <p:extLst>
      <p:ext uri="{BB962C8B-B14F-4D97-AF65-F5344CB8AC3E}">
        <p14:creationId xmlns:p14="http://schemas.microsoft.com/office/powerpoint/2010/main" val="365231081"/>
      </p:ext>
    </p:extLst>
  </p:cSld>
  <p:clrMapOvr>
    <a:masterClrMapping/>
  </p:clrMapOvr>
</p:sld>
</file>

<file path=ppt/slides/slide4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Correcting Errors (3 of 8)</a:t>
            </a:r>
          </a:p>
        </p:txBody>
      </p:sp>
      <p:sp>
        <p:nvSpPr>
          <p:cNvPr id="2" name="Content Placeholder 1"/>
          <p:cNvSpPr>
            <a:spLocks noGrp="1"/>
          </p:cNvSpPr>
          <p:nvPr>
            <p:ph idx="1"/>
          </p:nvPr>
        </p:nvSpPr>
        <p:spPr>
          <a:xfrm>
            <a:off x="431800" y="1358900"/>
            <a:ext cx="8382000" cy="3517899"/>
          </a:xfrm>
        </p:spPr>
        <p:txBody>
          <a:bodyPr>
            <a:noAutofit/>
          </a:bodyPr>
          <a:lstStyle/>
          <a:p>
            <a:r>
              <a:rPr lang="en-US" dirty="0"/>
              <a:t>Clearing a Cell or Range of Cells</a:t>
            </a:r>
          </a:p>
          <a:p>
            <a:pPr lvl="1"/>
            <a:r>
              <a:rPr lang="en-US" dirty="0"/>
              <a:t>To Clear Cell Entries Using the Fill Handle</a:t>
            </a:r>
          </a:p>
          <a:p>
            <a:pPr lvl="1"/>
            <a:r>
              <a:rPr lang="en-US" dirty="0"/>
              <a:t>To Clear Cell Entries Using the Shortcut Menu</a:t>
            </a:r>
          </a:p>
          <a:p>
            <a:pPr lvl="1"/>
            <a:r>
              <a:rPr lang="en-US" dirty="0"/>
              <a:t>To Clear Cell Entries Using the Delete Key</a:t>
            </a:r>
          </a:p>
          <a:p>
            <a:pPr lvl="1"/>
            <a:r>
              <a:rPr lang="en-US" dirty="0"/>
              <a:t>To Clear Cell Entries and Formatting Using the Clear Button</a:t>
            </a:r>
          </a:p>
          <a:p>
            <a:pPr lvl="1"/>
            <a:r>
              <a:rPr lang="en-US" dirty="0"/>
              <a:t>To Clear Formatting Using the Cell Styles Button</a:t>
            </a:r>
          </a:p>
        </p:txBody>
      </p:sp>
    </p:spTree>
    <p:extLst>
      <p:ext uri="{BB962C8B-B14F-4D97-AF65-F5344CB8AC3E}">
        <p14:creationId xmlns:p14="http://schemas.microsoft.com/office/powerpoint/2010/main" val="1410861367"/>
      </p:ext>
    </p:extLst>
  </p:cSld>
  <p:clrMapOvr>
    <a:masterClrMapping/>
  </p:clrMapOvr>
</p:sld>
</file>

<file path=ppt/slides/slide4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Correcting Errors (4 of 8)</a:t>
            </a:r>
          </a:p>
        </p:txBody>
      </p:sp>
      <p:sp>
        <p:nvSpPr>
          <p:cNvPr id="2" name="Content Placeholder 1"/>
          <p:cNvSpPr>
            <a:spLocks noGrp="1"/>
          </p:cNvSpPr>
          <p:nvPr>
            <p:ph idx="1"/>
          </p:nvPr>
        </p:nvSpPr>
        <p:spPr/>
        <p:txBody>
          <a:bodyPr>
            <a:noAutofit/>
          </a:bodyPr>
          <a:lstStyle/>
          <a:p>
            <a:r>
              <a:rPr lang="en-US" dirty="0"/>
              <a:t>Clearing the Entire Worksheet</a:t>
            </a:r>
          </a:p>
          <a:p>
            <a:pPr lvl="1"/>
            <a:r>
              <a:rPr lang="en-US" dirty="0"/>
              <a:t>To Clear the Entire Worksheet</a:t>
            </a:r>
          </a:p>
          <a:p>
            <a:pPr lvl="2"/>
            <a:r>
              <a:rPr lang="en-US" dirty="0"/>
              <a:t>Click the Select All button on the worksheet</a:t>
            </a:r>
          </a:p>
          <a:p>
            <a:pPr lvl="2"/>
            <a:r>
              <a:rPr lang="en-US" dirty="0"/>
              <a:t>Click the Clear button and then click Clear All</a:t>
            </a:r>
          </a:p>
        </p:txBody>
      </p:sp>
    </p:spTree>
    <p:extLst>
      <p:ext uri="{BB962C8B-B14F-4D97-AF65-F5344CB8AC3E}">
        <p14:creationId xmlns:p14="http://schemas.microsoft.com/office/powerpoint/2010/main" val="2050089108"/>
      </p:ext>
    </p:extLst>
  </p:cSld>
  <p:clrMapOvr>
    <a:masterClrMapping/>
  </p:clrMapOvr>
</p:sld>
</file>

<file path=ppt/slides/slide4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Correcting Errors (5 of 8)</a:t>
            </a:r>
          </a:p>
        </p:txBody>
      </p:sp>
      <p:sp>
        <p:nvSpPr>
          <p:cNvPr id="2" name="Content Placeholder 1"/>
          <p:cNvSpPr>
            <a:spLocks noGrp="1"/>
          </p:cNvSpPr>
          <p:nvPr>
            <p:ph idx="1"/>
          </p:nvPr>
        </p:nvSpPr>
        <p:spPr>
          <a:xfrm>
            <a:off x="431800" y="1358900"/>
            <a:ext cx="8382000" cy="3213099"/>
          </a:xfrm>
        </p:spPr>
        <p:txBody>
          <a:bodyPr>
            <a:noAutofit/>
          </a:bodyPr>
          <a:lstStyle/>
          <a:p>
            <a:r>
              <a:rPr lang="en-US" dirty="0"/>
              <a:t>To Obtain Help Using the Search Text Box</a:t>
            </a:r>
          </a:p>
          <a:p>
            <a:pPr lvl="1"/>
            <a:r>
              <a:rPr lang="en-US" dirty="0"/>
              <a:t>Click Help on the ribbon to display the Help tab</a:t>
            </a:r>
          </a:p>
          <a:p>
            <a:pPr lvl="1"/>
            <a:r>
              <a:rPr lang="en-US" dirty="0"/>
              <a:t>Click the Help button to display the Help pane</a:t>
            </a:r>
          </a:p>
          <a:p>
            <a:pPr lvl="1"/>
            <a:r>
              <a:rPr lang="en-US" dirty="0"/>
              <a:t>Type a word in the Search help box</a:t>
            </a:r>
          </a:p>
          <a:p>
            <a:pPr lvl="1"/>
            <a:r>
              <a:rPr lang="en-US" dirty="0"/>
              <a:t>Press Enter to display the search results</a:t>
            </a:r>
          </a:p>
          <a:p>
            <a:pPr lvl="1"/>
            <a:r>
              <a:rPr lang="en-US" dirty="0"/>
              <a:t>Click the Close button</a:t>
            </a:r>
          </a:p>
          <a:p>
            <a:pPr lvl="1"/>
            <a:r>
              <a:rPr lang="en-US" dirty="0"/>
              <a:t>Click Home on the ribbon to display the Home tab</a:t>
            </a:r>
          </a:p>
          <a:p>
            <a:pPr marL="0" indent="0">
              <a:buNone/>
            </a:pPr>
            <a:endParaRPr lang="en-US" dirty="0"/>
          </a:p>
        </p:txBody>
      </p:sp>
    </p:spTree>
    <p:extLst>
      <p:ext uri="{BB962C8B-B14F-4D97-AF65-F5344CB8AC3E}">
        <p14:creationId xmlns:p14="http://schemas.microsoft.com/office/powerpoint/2010/main" val="1685563630"/>
      </p:ext>
    </p:extLst>
  </p:cSld>
  <p:clrMapOvr>
    <a:masterClrMapping/>
  </p:clrMapOvr>
</p:sld>
</file>

<file path=ppt/slides/slide4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Correcting Errors (6 of 8)</a:t>
            </a:r>
          </a:p>
        </p:txBody>
      </p:sp>
      <p:sp>
        <p:nvSpPr>
          <p:cNvPr id="2" name="Content Placeholder 1"/>
          <p:cNvSpPr>
            <a:spLocks noGrp="1"/>
          </p:cNvSpPr>
          <p:nvPr>
            <p:ph idx="1"/>
          </p:nvPr>
        </p:nvSpPr>
        <p:spPr>
          <a:xfrm>
            <a:off x="431800" y="1358901"/>
            <a:ext cx="8229600" cy="1308099"/>
          </a:xfrm>
        </p:spPr>
        <p:txBody>
          <a:bodyPr>
            <a:noAutofit/>
          </a:bodyPr>
          <a:lstStyle/>
          <a:p>
            <a:r>
              <a:rPr lang="en-US" dirty="0"/>
              <a:t>To Obtain Help Using the Tell Me Box</a:t>
            </a:r>
          </a:p>
          <a:p>
            <a:pPr lvl="1"/>
            <a:r>
              <a:rPr lang="en-US" dirty="0"/>
              <a:t>Type desired text in the Tell Me box and watch the search results appear</a:t>
            </a:r>
          </a:p>
          <a:p>
            <a:pPr marL="0" indent="0">
              <a:buNone/>
            </a:pPr>
            <a:endParaRPr lang="en-US" dirty="0"/>
          </a:p>
        </p:txBody>
      </p:sp>
      <p:pic>
        <p:nvPicPr>
          <p:cNvPr id="6" name="Content Placeholder 5" descr="The search text 'header and footer' are entered in the Tell Me box next to the ribbon tabs. A menu is displayed with commands related to the search text.">
            <a:extLst>
              <a:ext uri="{FF2B5EF4-FFF2-40B4-BE49-F238E27FC236}">
                <a16:creationId xmlns:a16="http://schemas.microsoft.com/office/drawing/2014/main" id="{C32FDED2-9065-4B63-8EBC-DA8DDB65180A}"/>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533400" y="2895600"/>
            <a:ext cx="8093733" cy="2442319"/>
          </a:xfrm>
          <a:prstGeom prst="rect">
            <a:avLst/>
          </a:prstGeom>
        </p:spPr>
      </p:pic>
    </p:spTree>
    <p:extLst>
      <p:ext uri="{BB962C8B-B14F-4D97-AF65-F5344CB8AC3E}">
        <p14:creationId xmlns:p14="http://schemas.microsoft.com/office/powerpoint/2010/main" val="3687145330"/>
      </p:ext>
    </p:extLst>
  </p:cSld>
  <p:clrMapOvr>
    <a:masterClrMapping/>
  </p:clrMapOvr>
</p:sld>
</file>

<file path=ppt/slides/slide4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Correcting Errors (7 of 8)</a:t>
            </a:r>
          </a:p>
        </p:txBody>
      </p:sp>
      <p:sp>
        <p:nvSpPr>
          <p:cNvPr id="2" name="Content Placeholder 1"/>
          <p:cNvSpPr>
            <a:spLocks noGrp="1"/>
          </p:cNvSpPr>
          <p:nvPr>
            <p:ph idx="1"/>
          </p:nvPr>
        </p:nvSpPr>
        <p:spPr>
          <a:xfrm>
            <a:off x="431800" y="1358900"/>
            <a:ext cx="8382000" cy="3898899"/>
          </a:xfrm>
        </p:spPr>
        <p:txBody>
          <a:bodyPr>
            <a:noAutofit/>
          </a:bodyPr>
          <a:lstStyle/>
          <a:p>
            <a:r>
              <a:rPr lang="en-US" dirty="0"/>
              <a:t>To Save a Workbook with a Different File Name</a:t>
            </a:r>
          </a:p>
          <a:p>
            <a:pPr lvl="1"/>
            <a:r>
              <a:rPr lang="en-US" dirty="0"/>
              <a:t>Click File on the ribbon to open Backstage view</a:t>
            </a:r>
          </a:p>
          <a:p>
            <a:pPr lvl="1"/>
            <a:r>
              <a:rPr lang="en-US" dirty="0"/>
              <a:t>Click Save As in Backstage view to display the Save As screen</a:t>
            </a:r>
          </a:p>
          <a:p>
            <a:pPr lvl="1"/>
            <a:r>
              <a:rPr lang="en-US" dirty="0"/>
              <a:t>Type the desired file name in the File name text box to replace the existing file name</a:t>
            </a:r>
          </a:p>
          <a:p>
            <a:pPr lvl="1"/>
            <a:r>
              <a:rPr lang="en-US" dirty="0"/>
              <a:t>Click the Save button</a:t>
            </a:r>
          </a:p>
          <a:p>
            <a:pPr marL="0" indent="0">
              <a:buNone/>
            </a:pPr>
            <a:endParaRPr lang="en-US" dirty="0"/>
          </a:p>
        </p:txBody>
      </p:sp>
    </p:spTree>
    <p:extLst>
      <p:ext uri="{BB962C8B-B14F-4D97-AF65-F5344CB8AC3E}">
        <p14:creationId xmlns:p14="http://schemas.microsoft.com/office/powerpoint/2010/main" val="73046994"/>
      </p:ext>
    </p:extLst>
  </p:cSld>
  <p:clrMapOvr>
    <a:masterClrMapping/>
  </p:clrMapOvr>
</p:sld>
</file>

<file path=ppt/slides/slide4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Correcting Errors (8 of 8)</a:t>
            </a:r>
          </a:p>
        </p:txBody>
      </p:sp>
      <p:sp>
        <p:nvSpPr>
          <p:cNvPr id="2" name="Content Placeholder 1"/>
          <p:cNvSpPr>
            <a:spLocks noGrp="1"/>
          </p:cNvSpPr>
          <p:nvPr>
            <p:ph idx="1"/>
          </p:nvPr>
        </p:nvSpPr>
        <p:spPr>
          <a:xfrm>
            <a:off x="431800" y="1358900"/>
            <a:ext cx="8382000" cy="3975099"/>
          </a:xfrm>
        </p:spPr>
        <p:txBody>
          <a:bodyPr>
            <a:noAutofit/>
          </a:bodyPr>
          <a:lstStyle/>
          <a:p>
            <a:r>
              <a:rPr lang="en-US" dirty="0"/>
              <a:t>To Sign Out of a Microsoft Account</a:t>
            </a:r>
          </a:p>
          <a:p>
            <a:pPr lvl="1"/>
            <a:r>
              <a:rPr lang="en-US" dirty="0"/>
              <a:t>Click File on the ribbon to open Backstage view</a:t>
            </a:r>
          </a:p>
          <a:p>
            <a:pPr lvl="1"/>
            <a:r>
              <a:rPr lang="en-US" dirty="0"/>
              <a:t>Click Account to display the Account screen</a:t>
            </a:r>
          </a:p>
          <a:p>
            <a:pPr lvl="1"/>
            <a:r>
              <a:rPr lang="en-US" dirty="0"/>
              <a:t>Click the Sign out link</a:t>
            </a:r>
          </a:p>
          <a:p>
            <a:pPr lvl="1"/>
            <a:r>
              <a:rPr lang="en-US" dirty="0"/>
              <a:t>Click Yes</a:t>
            </a:r>
          </a:p>
          <a:p>
            <a:pPr lvl="1"/>
            <a:r>
              <a:rPr lang="en-US" dirty="0"/>
              <a:t>Click the Back button in the upper-left corner of Backstage view to return to the document</a:t>
            </a:r>
          </a:p>
          <a:p>
            <a:pPr lvl="1"/>
            <a:r>
              <a:rPr lang="en-US" dirty="0"/>
              <a:t>Click Close to close the workbook and exit Microsoft Excel. If prompted, click Yes</a:t>
            </a:r>
          </a:p>
          <a:p>
            <a:pPr marL="0" indent="0">
              <a:buNone/>
            </a:pPr>
            <a:endParaRPr lang="en-US" dirty="0"/>
          </a:p>
        </p:txBody>
      </p:sp>
    </p:spTree>
    <p:extLst>
      <p:ext uri="{BB962C8B-B14F-4D97-AF65-F5344CB8AC3E}">
        <p14:creationId xmlns:p14="http://schemas.microsoft.com/office/powerpoint/2010/main" val="3948931086"/>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Real Estate Budget Worksheet and Chart (2 of 2)</a:t>
            </a:r>
          </a:p>
        </p:txBody>
      </p:sp>
      <p:pic>
        <p:nvPicPr>
          <p:cNvPr id="9" name="Picture 3" descr="This figure has two images. (b) A pie chart depicts the monthly expenses in Microsoft Excel worksheet using the Data in Figure 1-1(a). The Chart Tools Design tab is selected and displays options to change the layout and style of the chart. The chart title is &quot;Monthly Expenses.&quot; The chart legend shows that the chart measures the percentage of the total for each of the following expenses: Rent, Utilities, Advertising, Website, Printing, Office Supplies, Gas, and Miscellaneous.">
            <a:extLst>
              <a:ext uri="{FF2B5EF4-FFF2-40B4-BE49-F238E27FC236}">
                <a16:creationId xmlns:a16="http://schemas.microsoft.com/office/drawing/2014/main" id="{8569D20F-EB33-467D-91AD-77D4D0D08D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22308" y="1474849"/>
            <a:ext cx="8000984" cy="434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200138"/>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Starting and Using Excel (1 of 3)</a:t>
            </a:r>
          </a:p>
        </p:txBody>
      </p:sp>
      <p:sp>
        <p:nvSpPr>
          <p:cNvPr id="2" name="Content Placeholder 1"/>
          <p:cNvSpPr>
            <a:spLocks noGrp="1"/>
          </p:cNvSpPr>
          <p:nvPr>
            <p:ph idx="1"/>
          </p:nvPr>
        </p:nvSpPr>
        <p:spPr>
          <a:xfrm>
            <a:off x="365125" y="1538818"/>
            <a:ext cx="8415338" cy="4176182"/>
          </a:xfrm>
        </p:spPr>
        <p:txBody>
          <a:bodyPr>
            <a:noAutofit/>
          </a:bodyPr>
          <a:lstStyle/>
          <a:p>
            <a:r>
              <a:rPr lang="en-US" dirty="0"/>
              <a:t>What is Excel?</a:t>
            </a:r>
          </a:p>
          <a:p>
            <a:pPr lvl="1"/>
            <a:r>
              <a:rPr lang="en-US" dirty="0"/>
              <a:t>A powerful spreadsheet app that allows users to organize data, complete calculations, make decisions, graph data, develop professional-looking reports, publish organized data to the web, and access real-time data from websites</a:t>
            </a:r>
          </a:p>
          <a:p>
            <a:pPr lvl="1"/>
            <a:r>
              <a:rPr lang="en-US" dirty="0"/>
              <a:t>Four major parts:</a:t>
            </a:r>
          </a:p>
          <a:p>
            <a:pPr lvl="2"/>
            <a:r>
              <a:rPr lang="en-US" dirty="0"/>
              <a:t>Workbooks and worksheets</a:t>
            </a:r>
          </a:p>
          <a:p>
            <a:pPr lvl="2"/>
            <a:r>
              <a:rPr lang="en-US" dirty="0"/>
              <a:t>Charts</a:t>
            </a:r>
          </a:p>
          <a:p>
            <a:pPr lvl="2"/>
            <a:r>
              <a:rPr lang="en-US" dirty="0"/>
              <a:t>Tables</a:t>
            </a:r>
          </a:p>
          <a:p>
            <a:pPr lvl="2"/>
            <a:r>
              <a:rPr lang="en-US" dirty="0"/>
              <a:t>Web support</a:t>
            </a:r>
          </a:p>
        </p:txBody>
      </p:sp>
    </p:spTree>
    <p:extLst>
      <p:ext uri="{BB962C8B-B14F-4D97-AF65-F5344CB8AC3E}">
        <p14:creationId xmlns:p14="http://schemas.microsoft.com/office/powerpoint/2010/main" val="605018632"/>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04800"/>
            <a:ext cx="8026400" cy="393459"/>
          </a:xfrm>
        </p:spPr>
        <p:txBody>
          <a:bodyPr/>
          <a:lstStyle/>
          <a:p>
            <a:pPr algn="ctr"/>
            <a:r>
              <a:rPr lang="en-US" dirty="0"/>
              <a:t>Starting and Using Excel (2 of 3)</a:t>
            </a:r>
          </a:p>
        </p:txBody>
      </p:sp>
      <p:sp>
        <p:nvSpPr>
          <p:cNvPr id="2" name="Content Placeholder 1"/>
          <p:cNvSpPr>
            <a:spLocks noGrp="1"/>
          </p:cNvSpPr>
          <p:nvPr>
            <p:ph idx="1"/>
          </p:nvPr>
        </p:nvSpPr>
        <p:spPr>
          <a:xfrm>
            <a:off x="365125" y="1538818"/>
            <a:ext cx="8415338" cy="2880782"/>
          </a:xfrm>
        </p:spPr>
        <p:txBody>
          <a:bodyPr>
            <a:noAutofit/>
          </a:bodyPr>
          <a:lstStyle/>
          <a:p>
            <a:r>
              <a:rPr lang="en-US" sz="2600" dirty="0"/>
              <a:t>To Start Excel and Create a Blank Workbook</a:t>
            </a:r>
          </a:p>
          <a:p>
            <a:pPr lvl="1"/>
            <a:r>
              <a:rPr lang="en-US" sz="2400" dirty="0"/>
              <a:t>If necessary, scroll to display the Excel 2019 app on the Start menu</a:t>
            </a:r>
          </a:p>
          <a:p>
            <a:pPr lvl="1"/>
            <a:r>
              <a:rPr lang="en-US" sz="2400" dirty="0"/>
              <a:t>Click the Excel 2019 app to run the Excel app and display the Excel start screen</a:t>
            </a:r>
          </a:p>
          <a:p>
            <a:pPr lvl="1"/>
            <a:r>
              <a:rPr lang="en-US" sz="2400" dirty="0"/>
              <a:t>Click the Blank workbook thumbnail on the Excel start screen to create a blank Excel workbook in the Excel window</a:t>
            </a:r>
          </a:p>
        </p:txBody>
      </p:sp>
    </p:spTree>
    <p:extLst>
      <p:ext uri="{BB962C8B-B14F-4D97-AF65-F5344CB8AC3E}">
        <p14:creationId xmlns:p14="http://schemas.microsoft.com/office/powerpoint/2010/main" val="3804774665"/>
      </p:ext>
    </p:extLst>
  </p:cSld>
  <p:clrMapOvr>
    <a:masterClrMapping/>
  </p:clrMapOvr>
</p:sld>
</file>

<file path=ppt/slides/slide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57375" y="257372"/>
            <a:ext cx="5943600" cy="657028"/>
          </a:xfrm>
        </p:spPr>
        <p:txBody>
          <a:bodyPr>
            <a:noAutofit/>
          </a:bodyPr>
          <a:lstStyle/>
          <a:p>
            <a:pPr algn="ctr"/>
            <a:r>
              <a:rPr lang="en-US" dirty="0"/>
              <a:t>Starting and Using Excel (3 of 3)</a:t>
            </a:r>
          </a:p>
        </p:txBody>
      </p:sp>
      <p:pic>
        <p:nvPicPr>
          <p:cNvPr id="7" name="Content Placeholder 6" descr="The components of a blank Excel worksheet are labeled as follows: worksheet window (a spreadsheet with blank rows and columns), row heading (numbered on the extreme left), sheet tab (bottom left corner), New sheet button (plus symbol next to the Sheet tab), tab scroll boxes and buttons (right and left arrows at the bottom left corner), Quick Access toolbar (on the top left of the window), Microsoft account area displaying the username (top right of the window), Tell Me box (below the toolbar), ribbon (located above the worksheet window), status bar (bottom of window, near the sheet tabs), zoom scale to adjust the size of displayed document (at the bottom right corner), View buttons--the default is Normal view (to the left of the zoom scale), horizontal and vertical scroll bars, Cell D5 (column D and row 5), column heading indicated by letters (at the top of the worksheet window), and Gridlines. The cell A1 is active and is identified by the heavy border surrounding it and the highlighted row and column headings, and is shown in the Name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95201"/>
            <a:ext cx="7972205" cy="4519236"/>
          </a:xfrm>
        </p:spPr>
      </p:pic>
    </p:spTree>
    <p:extLst>
      <p:ext uri="{BB962C8B-B14F-4D97-AF65-F5344CB8AC3E}">
        <p14:creationId xmlns:p14="http://schemas.microsoft.com/office/powerpoint/2010/main" val="1190807784"/>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Running and Using an App (1 of 2)</a:t>
            </a:r>
          </a:p>
        </p:txBody>
      </p:sp>
      <p:sp>
        <p:nvSpPr>
          <p:cNvPr id="2" name="Content Placeholder 1"/>
          <p:cNvSpPr>
            <a:spLocks noGrp="1"/>
          </p:cNvSpPr>
          <p:nvPr>
            <p:ph idx="1"/>
          </p:nvPr>
        </p:nvSpPr>
        <p:spPr>
          <a:xfrm>
            <a:off x="431800" y="1358900"/>
            <a:ext cx="8382000" cy="4584699"/>
          </a:xfrm>
        </p:spPr>
        <p:txBody>
          <a:bodyPr/>
          <a:lstStyle/>
          <a:p>
            <a:r>
              <a:rPr lang="en-US" sz="2600" dirty="0"/>
              <a:t>Excel Window</a:t>
            </a:r>
          </a:p>
          <a:p>
            <a:pPr lvl="1"/>
            <a:r>
              <a:rPr lang="en-US" dirty="0"/>
              <a:t>Worksheet</a:t>
            </a:r>
          </a:p>
          <a:p>
            <a:pPr lvl="1"/>
            <a:r>
              <a:rPr lang="en-US" dirty="0"/>
              <a:t>Scroll Bars</a:t>
            </a:r>
          </a:p>
          <a:p>
            <a:pPr lvl="1"/>
            <a:r>
              <a:rPr lang="en-US" dirty="0"/>
              <a:t>Status Bars</a:t>
            </a:r>
          </a:p>
          <a:p>
            <a:pPr lvl="1"/>
            <a:r>
              <a:rPr lang="en-US" dirty="0"/>
              <a:t>Ribbon</a:t>
            </a:r>
          </a:p>
          <a:p>
            <a:pPr lvl="1"/>
            <a:r>
              <a:rPr lang="en-US" dirty="0"/>
              <a:t>Mini Toolbar</a:t>
            </a:r>
          </a:p>
          <a:p>
            <a:pPr lvl="1"/>
            <a:r>
              <a:rPr lang="en-US" dirty="0"/>
              <a:t>Quick Access Toolbar</a:t>
            </a:r>
          </a:p>
          <a:p>
            <a:pPr lvl="1"/>
            <a:r>
              <a:rPr lang="en-US" dirty="0"/>
              <a:t>KeyTips</a:t>
            </a:r>
          </a:p>
          <a:p>
            <a:pPr lvl="1"/>
            <a:r>
              <a:rPr lang="en-US" dirty="0"/>
              <a:t>Formula Bar</a:t>
            </a:r>
          </a:p>
          <a:p>
            <a:pPr lvl="1"/>
            <a:r>
              <a:rPr lang="en-US" dirty="0"/>
              <a:t>Tell Me Box</a:t>
            </a:r>
          </a:p>
          <a:p>
            <a:pPr lvl="1"/>
            <a:r>
              <a:rPr lang="en-US" dirty="0"/>
              <a:t>Microsoft Account Area</a:t>
            </a:r>
          </a:p>
        </p:txBody>
      </p:sp>
    </p:spTree>
    <p:extLst>
      <p:ext uri="{BB962C8B-B14F-4D97-AF65-F5344CB8AC3E}">
        <p14:creationId xmlns:p14="http://schemas.microsoft.com/office/powerpoint/2010/main" val="4142213574"/>
      </p:ext>
    </p:extLst>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TotalTime>
  <Words>2922</Words>
  <Application>Microsoft Office PowerPoint</Application>
  <PresentationFormat>On-screen Show (4:3)</PresentationFormat>
  <Paragraphs>314</Paragraphs>
  <Slides>49</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1_Office Theme</vt:lpstr>
      <vt:lpstr>Shelly Cashman: Microsoft Excel 2019</vt:lpstr>
      <vt:lpstr>Objectives (1 of 2)</vt:lpstr>
      <vt:lpstr>Objectives (2 of 2)</vt:lpstr>
      <vt:lpstr>Project: Real Estate Budget Worksheet and Chart (1 of 2)</vt:lpstr>
      <vt:lpstr>Project: Real Estate Budget Worksheet and Chart (2 of 2)</vt:lpstr>
      <vt:lpstr>Starting and Using Excel (1 of 3)</vt:lpstr>
      <vt:lpstr>Starting and Using Excel (2 of 3)</vt:lpstr>
      <vt:lpstr>Starting and Using Excel (3 of 3)</vt:lpstr>
      <vt:lpstr>Running and Using an App (1 of 2)</vt:lpstr>
      <vt:lpstr>Running and Using an App (2 of 2)</vt:lpstr>
      <vt:lpstr>Selecting a Cell</vt:lpstr>
      <vt:lpstr>Entering Text (1 of 4)</vt:lpstr>
      <vt:lpstr>Entering Text (2 of 4)</vt:lpstr>
      <vt:lpstr>Entering Text (3 of 4)</vt:lpstr>
      <vt:lpstr>Entering Text (4 of 4)</vt:lpstr>
      <vt:lpstr>Entering Numbers</vt:lpstr>
      <vt:lpstr>Calculating Sums and Using Formulas (1 of 2)</vt:lpstr>
      <vt:lpstr>Calculating Sums and Using Formulas (2 of 2)</vt:lpstr>
      <vt:lpstr>Using the Fill Handle to Copy a Cell to Adjacent Cells (1 of 3)</vt:lpstr>
      <vt:lpstr>Using the Fill Handle to Copy a Cell to Adjacent Cells (2 of 3)</vt:lpstr>
      <vt:lpstr>Using the Fill Handle to Copy a Cell to Adjacent Cells (3 of 3)</vt:lpstr>
      <vt:lpstr>Calculating Average, Maximum, and Minimum Values (1 of 2)</vt:lpstr>
      <vt:lpstr>Calculating Average, Maximum, and Minimum Values (2 of 2)</vt:lpstr>
      <vt:lpstr>Saving the Project</vt:lpstr>
      <vt:lpstr>Formatting the Worksheet (1 of 10)</vt:lpstr>
      <vt:lpstr>Formatting the Worksheet (2 of 10)</vt:lpstr>
      <vt:lpstr>Formatting the Worksheet (3 of 10)</vt:lpstr>
      <vt:lpstr>Formatting the Worksheet (4 of 10)</vt:lpstr>
      <vt:lpstr>Formatting the Worksheet (5 of 10)</vt:lpstr>
      <vt:lpstr>Formatting the Worksheet (6 of 10)</vt:lpstr>
      <vt:lpstr>Formatting the Worksheet (7 of 10)</vt:lpstr>
      <vt:lpstr>Formatting the Worksheet (8 of 10)</vt:lpstr>
      <vt:lpstr>Formatting the Worksheet (9 of 10)</vt:lpstr>
      <vt:lpstr>Formatting the Worksheet (10 of 10)</vt:lpstr>
      <vt:lpstr>Adding a Pie Chart to the Worksheet (1 of 2)</vt:lpstr>
      <vt:lpstr>Adding a Pie Chart to the Worksheet (2 of 2)</vt:lpstr>
      <vt:lpstr>Changing the Sheet Tab Names and Colors (1 of 2)</vt:lpstr>
      <vt:lpstr>Changing the Sheet Tab Names and Colors (2 of 2)</vt:lpstr>
      <vt:lpstr>Document Properties</vt:lpstr>
      <vt:lpstr>Printing a Worksheet</vt:lpstr>
      <vt:lpstr>Viewing Automatic Calculations</vt:lpstr>
      <vt:lpstr>Correcting Errors (1 of 8)</vt:lpstr>
      <vt:lpstr>Correcting Errors (2 of 8)</vt:lpstr>
      <vt:lpstr>Correcting Errors (3 of 8)</vt:lpstr>
      <vt:lpstr>Correcting Errors (4 of 8)</vt:lpstr>
      <vt:lpstr>Correcting Errors (5 of 8)</vt:lpstr>
      <vt:lpstr>Correcting Errors (6 of 8)</vt:lpstr>
      <vt:lpstr>Correcting Errors (7 of 8)</vt:lpstr>
      <vt:lpstr>Correcting Errors (8 of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Creating a Worksheet and a Chart</dc:title>
  <dc:creator>Shelly</dc:creator>
  <cp:lastModifiedBy>Gracy, Mani</cp:lastModifiedBy>
  <cp:revision>101</cp:revision>
  <dcterms:created xsi:type="dcterms:W3CDTF">2013-04-15T13:11:45Z</dcterms:created>
  <dcterms:modified xsi:type="dcterms:W3CDTF">2019-09-27T09:25:16Z</dcterms:modified>
</cp:coreProperties>
</file>