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4"/>
  </p:notesMasterIdLst>
  <p:sldIdLst>
    <p:sldId id="259" r:id="rId2"/>
    <p:sldId id="260" r:id="rId3"/>
    <p:sldId id="261" r:id="rId4"/>
    <p:sldId id="262" r:id="rId5"/>
    <p:sldId id="318" r:id="rId6"/>
    <p:sldId id="321" r:id="rId7"/>
    <p:sldId id="319" r:id="rId8"/>
    <p:sldId id="320" r:id="rId9"/>
    <p:sldId id="264" r:id="rId10"/>
    <p:sldId id="265" r:id="rId11"/>
    <p:sldId id="322" r:id="rId12"/>
    <p:sldId id="268" r:id="rId13"/>
    <p:sldId id="323" r:id="rId14"/>
    <p:sldId id="270" r:id="rId15"/>
    <p:sldId id="273" r:id="rId16"/>
    <p:sldId id="325" r:id="rId17"/>
    <p:sldId id="324" r:id="rId18"/>
    <p:sldId id="275" r:id="rId19"/>
    <p:sldId id="316" r:id="rId20"/>
    <p:sldId id="276" r:id="rId21"/>
    <p:sldId id="317" r:id="rId22"/>
    <p:sldId id="326" r:id="rId23"/>
    <p:sldId id="278" r:id="rId24"/>
    <p:sldId id="279" r:id="rId25"/>
    <p:sldId id="280" r:id="rId26"/>
    <p:sldId id="327" r:id="rId27"/>
    <p:sldId id="283" r:id="rId28"/>
    <p:sldId id="328" r:id="rId29"/>
    <p:sldId id="286" r:id="rId30"/>
    <p:sldId id="288" r:id="rId31"/>
    <p:sldId id="290" r:id="rId32"/>
    <p:sldId id="292" r:id="rId33"/>
    <p:sldId id="293" r:id="rId34"/>
    <p:sldId id="295" r:id="rId35"/>
    <p:sldId id="296" r:id="rId36"/>
    <p:sldId id="298" r:id="rId37"/>
    <p:sldId id="299" r:id="rId38"/>
    <p:sldId id="301" r:id="rId39"/>
    <p:sldId id="305" r:id="rId40"/>
    <p:sldId id="329" r:id="rId41"/>
    <p:sldId id="307" r:id="rId42"/>
    <p:sldId id="33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755E"/>
    <a:srgbClr val="B2B3B6"/>
    <a:srgbClr val="006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86358" autoAdjust="0"/>
  </p:normalViewPr>
  <p:slideViewPr>
    <p:cSldViewPr>
      <p:cViewPr varScale="1">
        <p:scale>
          <a:sx n="71" d="100"/>
          <a:sy n="71" d="100"/>
        </p:scale>
        <p:origin x="1296" y="53"/>
      </p:cViewPr>
      <p:guideLst>
        <p:guide orient="horz" pos="2160"/>
        <p:guide pos="2880"/>
      </p:guideLst>
    </p:cSldViewPr>
  </p:slideViewPr>
  <p:outlineViewPr>
    <p:cViewPr>
      <p:scale>
        <a:sx n="33" d="100"/>
        <a:sy n="33" d="100"/>
      </p:scale>
      <p:origin x="0" y="-4258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84F957-EF68-4938-98CF-C8D6C4F112EA}" type="datetimeFigureOut">
              <a:rPr lang="en-US" smtClean="0"/>
              <a:pPr/>
              <a:t>9/27/2019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FC1E22-C6CD-4100-AE7A-04E812B2888B}" type="slidenum">
              <a:rPr lang="en-US" smtClean="0"/>
              <a:pPr/>
              <a:t>‹#›</a:t>
            </a:fld>
            <a:endParaRPr lang="en-US" dirty="0"/>
          </a:p>
        </p:txBody>
      </p:sp>
    </p:spTree>
    <p:extLst>
      <p:ext uri="{BB962C8B-B14F-4D97-AF65-F5344CB8AC3E}">
        <p14:creationId xmlns:p14="http://schemas.microsoft.com/office/powerpoint/2010/main" val="3908515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a:t>
            </a:fld>
            <a:endParaRPr lang="en-US" dirty="0"/>
          </a:p>
        </p:txBody>
      </p:sp>
    </p:spTree>
    <p:extLst>
      <p:ext uri="{BB962C8B-B14F-4D97-AF65-F5344CB8AC3E}">
        <p14:creationId xmlns:p14="http://schemas.microsoft.com/office/powerpoint/2010/main" val="2523247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2-7: display of formula as it is typed and appears in formula bar and in active cell</a:t>
            </a:r>
          </a:p>
        </p:txBody>
      </p:sp>
      <p:sp>
        <p:nvSpPr>
          <p:cNvPr id="4" name="Slide Number Placeholder 3"/>
          <p:cNvSpPr>
            <a:spLocks noGrp="1"/>
          </p:cNvSpPr>
          <p:nvPr>
            <p:ph type="sldNum" sz="quarter" idx="10"/>
          </p:nvPr>
        </p:nvSpPr>
        <p:spPr/>
        <p:txBody>
          <a:bodyPr/>
          <a:lstStyle/>
          <a:p>
            <a:fld id="{98FC1E22-C6CD-4100-AE7A-04E812B2888B}" type="slidenum">
              <a:rPr lang="en-US" smtClean="0"/>
              <a:pPr/>
              <a:t>10</a:t>
            </a:fld>
            <a:endParaRPr lang="en-US" dirty="0"/>
          </a:p>
        </p:txBody>
      </p:sp>
    </p:spTree>
    <p:extLst>
      <p:ext uri="{BB962C8B-B14F-4D97-AF65-F5344CB8AC3E}">
        <p14:creationId xmlns:p14="http://schemas.microsoft.com/office/powerpoint/2010/main" val="3564713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11</a:t>
            </a:fld>
            <a:endParaRPr lang="en-US" dirty="0"/>
          </a:p>
        </p:txBody>
      </p:sp>
    </p:spTree>
    <p:extLst>
      <p:ext uri="{BB962C8B-B14F-4D97-AF65-F5344CB8AC3E}">
        <p14:creationId xmlns:p14="http://schemas.microsoft.com/office/powerpoint/2010/main" val="178291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2-12: display of the formula bar</a:t>
            </a:r>
          </a:p>
        </p:txBody>
      </p:sp>
      <p:sp>
        <p:nvSpPr>
          <p:cNvPr id="4" name="Slide Number Placeholder 3"/>
          <p:cNvSpPr>
            <a:spLocks noGrp="1"/>
          </p:cNvSpPr>
          <p:nvPr>
            <p:ph type="sldNum" sz="quarter" idx="10"/>
          </p:nvPr>
        </p:nvSpPr>
        <p:spPr/>
        <p:txBody>
          <a:bodyPr/>
          <a:lstStyle/>
          <a:p>
            <a:fld id="{98FC1E22-C6CD-4100-AE7A-04E812B2888B}" type="slidenum">
              <a:rPr lang="en-US" smtClean="0"/>
              <a:pPr/>
              <a:t>12</a:t>
            </a:fld>
            <a:endParaRPr lang="en-US" dirty="0"/>
          </a:p>
        </p:txBody>
      </p:sp>
    </p:spTree>
    <p:extLst>
      <p:ext uri="{BB962C8B-B14F-4D97-AF65-F5344CB8AC3E}">
        <p14:creationId xmlns:p14="http://schemas.microsoft.com/office/powerpoint/2010/main" val="3564713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2-14: display of the Auto Fill Options button</a:t>
            </a:r>
          </a:p>
        </p:txBody>
      </p:sp>
      <p:sp>
        <p:nvSpPr>
          <p:cNvPr id="4" name="Slide Number Placeholder 3"/>
          <p:cNvSpPr>
            <a:spLocks noGrp="1"/>
          </p:cNvSpPr>
          <p:nvPr>
            <p:ph type="sldNum" sz="quarter" idx="10"/>
          </p:nvPr>
        </p:nvSpPr>
        <p:spPr/>
        <p:txBody>
          <a:bodyPr/>
          <a:lstStyle/>
          <a:p>
            <a:fld id="{98FC1E22-C6CD-4100-AE7A-04E812B2888B}" type="slidenum">
              <a:rPr lang="en-US" smtClean="0"/>
              <a:pPr/>
              <a:t>13</a:t>
            </a:fld>
            <a:endParaRPr lang="en-US" dirty="0"/>
          </a:p>
        </p:txBody>
      </p:sp>
    </p:spTree>
    <p:extLst>
      <p:ext uri="{BB962C8B-B14F-4D97-AF65-F5344CB8AC3E}">
        <p14:creationId xmlns:p14="http://schemas.microsoft.com/office/powerpoint/2010/main" val="1500798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2-4: Option Buttons in Excel</a:t>
            </a:r>
          </a:p>
        </p:txBody>
      </p:sp>
      <p:sp>
        <p:nvSpPr>
          <p:cNvPr id="4" name="Slide Number Placeholder 3"/>
          <p:cNvSpPr>
            <a:spLocks noGrp="1"/>
          </p:cNvSpPr>
          <p:nvPr>
            <p:ph type="sldNum" sz="quarter" idx="10"/>
          </p:nvPr>
        </p:nvSpPr>
        <p:spPr/>
        <p:txBody>
          <a:bodyPr/>
          <a:lstStyle/>
          <a:p>
            <a:fld id="{98FC1E22-C6CD-4100-AE7A-04E812B2888B}" type="slidenum">
              <a:rPr lang="en-US" smtClean="0"/>
              <a:pPr/>
              <a:t>14</a:t>
            </a:fld>
            <a:endParaRPr lang="en-US" dirty="0"/>
          </a:p>
        </p:txBody>
      </p:sp>
    </p:spTree>
    <p:extLst>
      <p:ext uri="{BB962C8B-B14F-4D97-AF65-F5344CB8AC3E}">
        <p14:creationId xmlns:p14="http://schemas.microsoft.com/office/powerpoint/2010/main" val="2984855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15</a:t>
            </a:fld>
            <a:endParaRPr lang="en-US" dirty="0"/>
          </a:p>
        </p:txBody>
      </p:sp>
    </p:spTree>
    <p:extLst>
      <p:ext uri="{BB962C8B-B14F-4D97-AF65-F5344CB8AC3E}">
        <p14:creationId xmlns:p14="http://schemas.microsoft.com/office/powerpoint/2010/main" val="1300624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2-16: display of formula to be copied</a:t>
            </a:r>
          </a:p>
        </p:txBody>
      </p:sp>
      <p:sp>
        <p:nvSpPr>
          <p:cNvPr id="4" name="Slide Number Placeholder 3"/>
          <p:cNvSpPr>
            <a:spLocks noGrp="1"/>
          </p:cNvSpPr>
          <p:nvPr>
            <p:ph type="sldNum" sz="quarter" idx="10"/>
          </p:nvPr>
        </p:nvSpPr>
        <p:spPr/>
        <p:txBody>
          <a:bodyPr/>
          <a:lstStyle/>
          <a:p>
            <a:fld id="{98FC1E22-C6CD-4100-AE7A-04E812B2888B}" type="slidenum">
              <a:rPr lang="en-US" smtClean="0"/>
              <a:pPr/>
              <a:t>16</a:t>
            </a:fld>
            <a:endParaRPr lang="en-US" dirty="0"/>
          </a:p>
        </p:txBody>
      </p:sp>
    </p:spTree>
    <p:extLst>
      <p:ext uri="{BB962C8B-B14F-4D97-AF65-F5344CB8AC3E}">
        <p14:creationId xmlns:p14="http://schemas.microsoft.com/office/powerpoint/2010/main" val="1462028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17</a:t>
            </a:fld>
            <a:endParaRPr lang="en-US" dirty="0"/>
          </a:p>
        </p:txBody>
      </p:sp>
    </p:spTree>
    <p:extLst>
      <p:ext uri="{BB962C8B-B14F-4D97-AF65-F5344CB8AC3E}">
        <p14:creationId xmlns:p14="http://schemas.microsoft.com/office/powerpoint/2010/main" val="2287038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18</a:t>
            </a:fld>
            <a:endParaRPr lang="en-US" dirty="0"/>
          </a:p>
        </p:txBody>
      </p:sp>
    </p:spTree>
    <p:extLst>
      <p:ext uri="{BB962C8B-B14F-4D97-AF65-F5344CB8AC3E}">
        <p14:creationId xmlns:p14="http://schemas.microsoft.com/office/powerpoint/2010/main" val="376559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2-22: display</a:t>
            </a:r>
            <a:r>
              <a:rPr lang="en-US" baseline="0" dirty="0"/>
              <a:t> of selected range appearing in the formula bar and active cell</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19</a:t>
            </a:fld>
            <a:endParaRPr lang="en-US" dirty="0"/>
          </a:p>
        </p:txBody>
      </p:sp>
    </p:spTree>
    <p:extLst>
      <p:ext uri="{BB962C8B-B14F-4D97-AF65-F5344CB8AC3E}">
        <p14:creationId xmlns:p14="http://schemas.microsoft.com/office/powerpoint/2010/main" val="376559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a:t>
            </a:fld>
            <a:endParaRPr lang="en-US" dirty="0"/>
          </a:p>
        </p:txBody>
      </p:sp>
    </p:spTree>
    <p:extLst>
      <p:ext uri="{BB962C8B-B14F-4D97-AF65-F5344CB8AC3E}">
        <p14:creationId xmlns:p14="http://schemas.microsoft.com/office/powerpoint/2010/main" val="2828939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20</a:t>
            </a:fld>
            <a:endParaRPr lang="en-US" dirty="0"/>
          </a:p>
        </p:txBody>
      </p:sp>
    </p:spTree>
    <p:extLst>
      <p:ext uri="{BB962C8B-B14F-4D97-AF65-F5344CB8AC3E}">
        <p14:creationId xmlns:p14="http://schemas.microsoft.com/office/powerpoint/2010/main" val="376559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2-24: display of Formula AutoComplete list and AVERAGE function name</a:t>
            </a:r>
          </a:p>
        </p:txBody>
      </p:sp>
      <p:sp>
        <p:nvSpPr>
          <p:cNvPr id="4" name="Slide Number Placeholder 3"/>
          <p:cNvSpPr>
            <a:spLocks noGrp="1"/>
          </p:cNvSpPr>
          <p:nvPr>
            <p:ph type="sldNum" sz="quarter" idx="10"/>
          </p:nvPr>
        </p:nvSpPr>
        <p:spPr/>
        <p:txBody>
          <a:bodyPr/>
          <a:lstStyle/>
          <a:p>
            <a:fld id="{98FC1E22-C6CD-4100-AE7A-04E812B2888B}" type="slidenum">
              <a:rPr lang="en-US" smtClean="0"/>
              <a:pPr/>
              <a:t>21</a:t>
            </a:fld>
            <a:endParaRPr lang="en-US" dirty="0"/>
          </a:p>
        </p:txBody>
      </p:sp>
    </p:spTree>
    <p:extLst>
      <p:ext uri="{BB962C8B-B14F-4D97-AF65-F5344CB8AC3E}">
        <p14:creationId xmlns:p14="http://schemas.microsoft.com/office/powerpoint/2010/main" val="376559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22</a:t>
            </a:fld>
            <a:endParaRPr lang="en-US" dirty="0"/>
          </a:p>
        </p:txBody>
      </p:sp>
    </p:spTree>
    <p:extLst>
      <p:ext uri="{BB962C8B-B14F-4D97-AF65-F5344CB8AC3E}">
        <p14:creationId xmlns:p14="http://schemas.microsoft.com/office/powerpoint/2010/main" val="386213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2-28: display of using the Range Finder</a:t>
            </a:r>
          </a:p>
        </p:txBody>
      </p:sp>
      <p:sp>
        <p:nvSpPr>
          <p:cNvPr id="4" name="Slide Number Placeholder 3"/>
          <p:cNvSpPr>
            <a:spLocks noGrp="1"/>
          </p:cNvSpPr>
          <p:nvPr>
            <p:ph type="sldNum" sz="quarter" idx="10"/>
          </p:nvPr>
        </p:nvSpPr>
        <p:spPr/>
        <p:txBody>
          <a:bodyPr/>
          <a:lstStyle/>
          <a:p>
            <a:fld id="{98FC1E22-C6CD-4100-AE7A-04E812B2888B}" type="slidenum">
              <a:rPr lang="en-US" smtClean="0"/>
              <a:pPr/>
              <a:t>23</a:t>
            </a:fld>
            <a:endParaRPr lang="en-US" dirty="0"/>
          </a:p>
        </p:txBody>
      </p:sp>
    </p:spTree>
    <p:extLst>
      <p:ext uri="{BB962C8B-B14F-4D97-AF65-F5344CB8AC3E}">
        <p14:creationId xmlns:p14="http://schemas.microsoft.com/office/powerpoint/2010/main" val="2254927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2-29:  formatted worksheet</a:t>
            </a:r>
          </a:p>
          <a:p>
            <a:pPr marL="228600" indent="-228600">
              <a:buAutoNum type="alphaLcParenR"/>
            </a:pPr>
            <a:r>
              <a:rPr lang="en-US" baseline="0" dirty="0"/>
              <a:t>Unformatted worksheet</a:t>
            </a:r>
          </a:p>
          <a:p>
            <a:pPr marL="228600" indent="-228600">
              <a:buAutoNum type="alphaLcParenR"/>
            </a:pPr>
            <a:r>
              <a:rPr lang="en-US" baseline="0" dirty="0"/>
              <a:t>Formatted worksheet</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24</a:t>
            </a:fld>
            <a:endParaRPr lang="en-US" dirty="0"/>
          </a:p>
        </p:txBody>
      </p:sp>
    </p:spTree>
    <p:extLst>
      <p:ext uri="{BB962C8B-B14F-4D97-AF65-F5344CB8AC3E}">
        <p14:creationId xmlns:p14="http://schemas.microsoft.com/office/powerpoint/2010/main" val="2327750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2-30: display of the Themes button </a:t>
            </a:r>
          </a:p>
        </p:txBody>
      </p:sp>
      <p:sp>
        <p:nvSpPr>
          <p:cNvPr id="4" name="Slide Number Placeholder 3"/>
          <p:cNvSpPr>
            <a:spLocks noGrp="1"/>
          </p:cNvSpPr>
          <p:nvPr>
            <p:ph type="sldNum" sz="quarter" idx="10"/>
          </p:nvPr>
        </p:nvSpPr>
        <p:spPr/>
        <p:txBody>
          <a:bodyPr/>
          <a:lstStyle/>
          <a:p>
            <a:fld id="{98FC1E22-C6CD-4100-AE7A-04E812B2888B}" type="slidenum">
              <a:rPr lang="en-US" smtClean="0"/>
              <a:pPr/>
              <a:t>25</a:t>
            </a:fld>
            <a:endParaRPr lang="en-US" dirty="0"/>
          </a:p>
        </p:txBody>
      </p:sp>
    </p:spTree>
    <p:extLst>
      <p:ext uri="{BB962C8B-B14F-4D97-AF65-F5344CB8AC3E}">
        <p14:creationId xmlns:p14="http://schemas.microsoft.com/office/powerpoint/2010/main" val="2254927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2-32: display of the Cell Styles button, Merge &amp; Center button, and Decrease Font Size button </a:t>
            </a:r>
          </a:p>
        </p:txBody>
      </p:sp>
      <p:sp>
        <p:nvSpPr>
          <p:cNvPr id="4" name="Slide Number Placeholder 3"/>
          <p:cNvSpPr>
            <a:spLocks noGrp="1"/>
          </p:cNvSpPr>
          <p:nvPr>
            <p:ph type="sldNum" sz="quarter" idx="10"/>
          </p:nvPr>
        </p:nvSpPr>
        <p:spPr/>
        <p:txBody>
          <a:bodyPr/>
          <a:lstStyle/>
          <a:p>
            <a:fld id="{98FC1E22-C6CD-4100-AE7A-04E812B2888B}" type="slidenum">
              <a:rPr lang="en-US" smtClean="0"/>
              <a:pPr/>
              <a:t>26</a:t>
            </a:fld>
            <a:endParaRPr lang="en-US" dirty="0"/>
          </a:p>
        </p:txBody>
      </p:sp>
    </p:spTree>
    <p:extLst>
      <p:ext uri="{BB962C8B-B14F-4D97-AF65-F5344CB8AC3E}">
        <p14:creationId xmlns:p14="http://schemas.microsoft.com/office/powerpoint/2010/main" val="2858294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27</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28</a:t>
            </a:fld>
            <a:endParaRPr lang="en-US" dirty="0"/>
          </a:p>
        </p:txBody>
      </p:sp>
    </p:spTree>
    <p:extLst>
      <p:ext uri="{BB962C8B-B14F-4D97-AF65-F5344CB8AC3E}">
        <p14:creationId xmlns:p14="http://schemas.microsoft.com/office/powerpoint/2010/main" val="18620511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29</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a:t>
            </a:fld>
            <a:endParaRPr lang="en-US" dirty="0"/>
          </a:p>
        </p:txBody>
      </p:sp>
    </p:spTree>
    <p:extLst>
      <p:ext uri="{BB962C8B-B14F-4D97-AF65-F5344CB8AC3E}">
        <p14:creationId xmlns:p14="http://schemas.microsoft.com/office/powerpoint/2010/main" val="4153686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30</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31</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32</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33</a:t>
            </a:fld>
            <a:endParaRPr lang="en-US" dirty="0"/>
          </a:p>
        </p:txBody>
      </p:sp>
    </p:spTree>
    <p:extLst>
      <p:ext uri="{BB962C8B-B14F-4D97-AF65-F5344CB8AC3E}">
        <p14:creationId xmlns:p14="http://schemas.microsoft.com/office/powerpoint/2010/main" val="23181814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a:t>
            </a:r>
            <a:r>
              <a:rPr lang="en-US" baseline="0" dirty="0"/>
              <a:t> 2-5: Summary of Conditional Formatting Relational Operators</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34</a:t>
            </a:fld>
            <a:endParaRPr lang="en-US" dirty="0"/>
          </a:p>
        </p:txBody>
      </p:sp>
    </p:spTree>
    <p:extLst>
      <p:ext uri="{BB962C8B-B14F-4D97-AF65-F5344CB8AC3E}">
        <p14:creationId xmlns:p14="http://schemas.microsoft.com/office/powerpoint/2010/main" val="29305643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35</a:t>
            </a:fld>
            <a:endParaRPr lang="en-US" dirty="0"/>
          </a:p>
        </p:txBody>
      </p:sp>
    </p:spTree>
    <p:extLst>
      <p:ext uri="{BB962C8B-B14F-4D97-AF65-F5344CB8AC3E}">
        <p14:creationId xmlns:p14="http://schemas.microsoft.com/office/powerpoint/2010/main" val="9598231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36</a:t>
            </a:fld>
            <a:endParaRPr lang="en-US" dirty="0"/>
          </a:p>
        </p:txBody>
      </p:sp>
    </p:spTree>
    <p:extLst>
      <p:ext uri="{BB962C8B-B14F-4D97-AF65-F5344CB8AC3E}">
        <p14:creationId xmlns:p14="http://schemas.microsoft.com/office/powerpoint/2010/main" val="9598231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37</a:t>
            </a:fld>
            <a:endParaRPr lang="en-US" dirty="0"/>
          </a:p>
        </p:txBody>
      </p:sp>
    </p:spTree>
    <p:extLst>
      <p:ext uri="{BB962C8B-B14F-4D97-AF65-F5344CB8AC3E}">
        <p14:creationId xmlns:p14="http://schemas.microsoft.com/office/powerpoint/2010/main" val="1393220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38</a:t>
            </a:fld>
            <a:endParaRPr lang="en-US" dirty="0"/>
          </a:p>
        </p:txBody>
      </p:sp>
    </p:spTree>
    <p:extLst>
      <p:ext uri="{BB962C8B-B14F-4D97-AF65-F5344CB8AC3E}">
        <p14:creationId xmlns:p14="http://schemas.microsoft.com/office/powerpoint/2010/main" val="590820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39</a:t>
            </a:fld>
            <a:endParaRPr lang="en-US" dirty="0"/>
          </a:p>
        </p:txBody>
      </p:sp>
    </p:spTree>
    <p:extLst>
      <p:ext uri="{BB962C8B-B14F-4D97-AF65-F5344CB8AC3E}">
        <p14:creationId xmlns:p14="http://schemas.microsoft.com/office/powerpoint/2010/main" val="1297978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2-1: display of an Excel</a:t>
            </a:r>
            <a:r>
              <a:rPr lang="en-US" baseline="0" dirty="0"/>
              <a:t> worksheet</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4</a:t>
            </a:fld>
            <a:endParaRPr lang="en-US" dirty="0"/>
          </a:p>
        </p:txBody>
      </p:sp>
    </p:spTree>
    <p:extLst>
      <p:ext uri="{BB962C8B-B14F-4D97-AF65-F5344CB8AC3E}">
        <p14:creationId xmlns:p14="http://schemas.microsoft.com/office/powerpoint/2010/main" val="38874911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40</a:t>
            </a:fld>
            <a:endParaRPr lang="en-US" dirty="0"/>
          </a:p>
        </p:txBody>
      </p:sp>
    </p:spTree>
    <p:extLst>
      <p:ext uri="{BB962C8B-B14F-4D97-AF65-F5344CB8AC3E}">
        <p14:creationId xmlns:p14="http://schemas.microsoft.com/office/powerpoint/2010/main" val="995613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41</a:t>
            </a:fld>
            <a:endParaRPr lang="en-US" dirty="0"/>
          </a:p>
        </p:txBody>
      </p:sp>
    </p:spTree>
    <p:extLst>
      <p:ext uri="{BB962C8B-B14F-4D97-AF65-F5344CB8AC3E}">
        <p14:creationId xmlns:p14="http://schemas.microsoft.com/office/powerpoint/2010/main" val="25548069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42</a:t>
            </a:fld>
            <a:endParaRPr lang="en-US" dirty="0"/>
          </a:p>
        </p:txBody>
      </p:sp>
    </p:spTree>
    <p:extLst>
      <p:ext uri="{BB962C8B-B14F-4D97-AF65-F5344CB8AC3E}">
        <p14:creationId xmlns:p14="http://schemas.microsoft.com/office/powerpoint/2010/main" val="1584564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5</a:t>
            </a:fld>
            <a:endParaRPr lang="en-US" dirty="0"/>
          </a:p>
        </p:txBody>
      </p:sp>
    </p:spTree>
    <p:extLst>
      <p:ext uri="{BB962C8B-B14F-4D97-AF65-F5344CB8AC3E}">
        <p14:creationId xmlns:p14="http://schemas.microsoft.com/office/powerpoint/2010/main" val="3393088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6</a:t>
            </a:fld>
            <a:endParaRPr lang="en-US" dirty="0"/>
          </a:p>
        </p:txBody>
      </p:sp>
    </p:spTree>
    <p:extLst>
      <p:ext uri="{BB962C8B-B14F-4D97-AF65-F5344CB8AC3E}">
        <p14:creationId xmlns:p14="http://schemas.microsoft.com/office/powerpoint/2010/main" val="2039054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7</a:t>
            </a:fld>
            <a:endParaRPr lang="en-US" dirty="0"/>
          </a:p>
        </p:txBody>
      </p:sp>
    </p:spTree>
    <p:extLst>
      <p:ext uri="{BB962C8B-B14F-4D97-AF65-F5344CB8AC3E}">
        <p14:creationId xmlns:p14="http://schemas.microsoft.com/office/powerpoint/2010/main" val="3393088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8</a:t>
            </a:fld>
            <a:endParaRPr lang="en-US" dirty="0"/>
          </a:p>
        </p:txBody>
      </p:sp>
    </p:spTree>
    <p:extLst>
      <p:ext uri="{BB962C8B-B14F-4D97-AF65-F5344CB8AC3E}">
        <p14:creationId xmlns:p14="http://schemas.microsoft.com/office/powerpoint/2010/main" val="3393088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9</a:t>
            </a:fld>
            <a:endParaRPr lang="en-US" dirty="0"/>
          </a:p>
        </p:txBody>
      </p:sp>
    </p:spTree>
    <p:extLst>
      <p:ext uri="{BB962C8B-B14F-4D97-AF65-F5344CB8AC3E}">
        <p14:creationId xmlns:p14="http://schemas.microsoft.com/office/powerpoint/2010/main" val="356471392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Title_Slid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34" y="254000"/>
            <a:ext cx="8713465" cy="6526752"/>
          </a:xfrm>
          <a:prstGeom prst="rect">
            <a:avLst/>
          </a:prstGeom>
        </p:spPr>
      </p:pic>
      <p:sp>
        <p:nvSpPr>
          <p:cNvPr id="2" name="Title 1"/>
          <p:cNvSpPr>
            <a:spLocks noGrp="1"/>
          </p:cNvSpPr>
          <p:nvPr>
            <p:ph type="ctrTitle"/>
          </p:nvPr>
        </p:nvSpPr>
        <p:spPr>
          <a:xfrm>
            <a:off x="698500" y="2723470"/>
            <a:ext cx="7747000" cy="366254"/>
          </a:xfrm>
        </p:spPr>
        <p:txBody>
          <a:bodyPr anchor="b"/>
          <a:lstStyle>
            <a:lvl1pPr algn="ctr">
              <a:defRPr sz="28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698500" y="3352800"/>
            <a:ext cx="7747000" cy="233910"/>
          </a:xfrm>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Rectangle 3"/>
          <p:cNvSpPr/>
          <p:nvPr userDrawn="1"/>
        </p:nvSpPr>
        <p:spPr>
          <a:xfrm>
            <a:off x="3482340" y="223520"/>
            <a:ext cx="2125980" cy="985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7" name="Picture 6" descr="Rules_Single_A.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25529" r="-57141"/>
          <a:stretch/>
        </p:blipFill>
        <p:spPr>
          <a:xfrm>
            <a:off x="1627124" y="481302"/>
            <a:ext cx="10034016" cy="99113"/>
          </a:xfrm>
          <a:prstGeom prst="rect">
            <a:avLst/>
          </a:prstGeom>
        </p:spPr>
      </p:pic>
      <p:pic>
        <p:nvPicPr>
          <p:cNvPr id="8" name="Picture 7"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09" y="6257889"/>
            <a:ext cx="634845" cy="262424"/>
          </a:xfrm>
          <a:prstGeom prst="rect">
            <a:avLst/>
          </a:prstGeom>
        </p:spPr>
      </p:pic>
      <p:sp>
        <p:nvSpPr>
          <p:cNvPr id="5" name="Rectangle 4"/>
          <p:cNvSpPr/>
          <p:nvPr userDrawn="1"/>
        </p:nvSpPr>
        <p:spPr>
          <a:xfrm>
            <a:off x="6812281" y="4885105"/>
            <a:ext cx="2080291" cy="1926127"/>
          </a:xfrm>
          <a:custGeom>
            <a:avLst/>
            <a:gdLst>
              <a:gd name="connsiteX0" fmla="*/ 0 w 1973580"/>
              <a:gd name="connsiteY0" fmla="*/ 0 h 1389864"/>
              <a:gd name="connsiteX1" fmla="*/ 1973580 w 1973580"/>
              <a:gd name="connsiteY1" fmla="*/ 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0 h 1389864"/>
              <a:gd name="connsiteX1" fmla="*/ 1935480 w 1973580"/>
              <a:gd name="connsiteY1" fmla="*/ 6096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54731 h 1444595"/>
              <a:gd name="connsiteX1" fmla="*/ 1577340 w 1973580"/>
              <a:gd name="connsiteY1" fmla="*/ 1391 h 1444595"/>
              <a:gd name="connsiteX2" fmla="*/ 1935480 w 1973580"/>
              <a:gd name="connsiteY2" fmla="*/ 115691 h 1444595"/>
              <a:gd name="connsiteX3" fmla="*/ 1973580 w 1973580"/>
              <a:gd name="connsiteY3" fmla="*/ 1444595 h 1444595"/>
              <a:gd name="connsiteX4" fmla="*/ 0 w 1973580"/>
              <a:gd name="connsiteY4" fmla="*/ 1444595 h 1444595"/>
              <a:gd name="connsiteX5" fmla="*/ 0 w 1973580"/>
              <a:gd name="connsiteY5"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0 w 2080291"/>
              <a:gd name="connsiteY6"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60960 w 2080291"/>
              <a:gd name="connsiteY6" fmla="*/ 103009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99060 w 2080291"/>
              <a:gd name="connsiteY6" fmla="*/ 991992 h 1444595"/>
              <a:gd name="connsiteX7" fmla="*/ 0 w 2080291"/>
              <a:gd name="connsiteY7" fmla="*/ 54731 h 144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0291" h="1444595">
                <a:moveTo>
                  <a:pt x="0" y="54731"/>
                </a:moveTo>
                <a:cubicBezTo>
                  <a:pt x="520700" y="67431"/>
                  <a:pt x="1056640" y="-11309"/>
                  <a:pt x="1577340" y="1391"/>
                </a:cubicBezTo>
                <a:lnTo>
                  <a:pt x="1935480" y="115691"/>
                </a:lnTo>
                <a:cubicBezTo>
                  <a:pt x="1932940" y="209671"/>
                  <a:pt x="2082800" y="334132"/>
                  <a:pt x="2080260" y="428112"/>
                </a:cubicBezTo>
                <a:lnTo>
                  <a:pt x="1973580" y="1444595"/>
                </a:lnTo>
                <a:lnTo>
                  <a:pt x="0" y="1444595"/>
                </a:lnTo>
                <a:cubicBezTo>
                  <a:pt x="0" y="1319127"/>
                  <a:pt x="99060" y="1117460"/>
                  <a:pt x="99060" y="991992"/>
                </a:cubicBezTo>
                <a:lnTo>
                  <a:pt x="0" y="547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0" name="Picture 9" descr="Audio.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65369" y="5389518"/>
            <a:ext cx="987056" cy="1040948"/>
          </a:xfrm>
          <a:prstGeom prst="rect">
            <a:avLst/>
          </a:prstGeom>
        </p:spPr>
      </p:pic>
      <p:pic>
        <p:nvPicPr>
          <p:cNvPr id="12" name="Picture 11"/>
          <p:cNvPicPr>
            <a:picLocks noChangeAspect="1"/>
          </p:cNvPicPr>
          <p:nvPr userDrawn="1"/>
        </p:nvPicPr>
        <p:blipFill rotWithShape="1">
          <a:blip r:embed="rId6" cstate="print">
            <a:extLst>
              <a:ext uri="{28A0092B-C50C-407E-A947-70E740481C1C}">
                <a14:useLocalDpi xmlns:a14="http://schemas.microsoft.com/office/drawing/2010/main" val="0"/>
              </a:ext>
            </a:extLst>
          </a:blip>
          <a:srcRect l="24476" r="23794"/>
          <a:stretch/>
        </p:blipFill>
        <p:spPr>
          <a:xfrm>
            <a:off x="8674486" y="5121741"/>
            <a:ext cx="275507" cy="710099"/>
          </a:xfrm>
          <a:prstGeom prst="rect">
            <a:avLst/>
          </a:prstGeom>
        </p:spPr>
      </p:pic>
      <p:pic>
        <p:nvPicPr>
          <p:cNvPr id="13" name="Picture 12" descr="Swirl_3.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688654">
            <a:off x="7441066" y="6393019"/>
            <a:ext cx="386047" cy="285072"/>
          </a:xfrm>
          <a:prstGeom prst="rect">
            <a:avLst/>
          </a:prstGeom>
        </p:spPr>
      </p:pic>
      <p:pic>
        <p:nvPicPr>
          <p:cNvPr id="14" name="Picture 13" descr="Swirl_3.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8073124">
            <a:off x="7908374" y="5449328"/>
            <a:ext cx="591497" cy="245691"/>
          </a:xfrm>
          <a:prstGeom prst="rect">
            <a:avLst/>
          </a:prstGeom>
        </p:spPr>
      </p:pic>
      <p:pic>
        <p:nvPicPr>
          <p:cNvPr id="16" name="Picture 15"/>
          <p:cNvPicPr>
            <a:picLocks noChangeAspect="1"/>
          </p:cNvPicPr>
          <p:nvPr userDrawn="1"/>
        </p:nvPicPr>
        <p:blipFill rotWithShape="1">
          <a:blip r:embed="rId9" cstate="print">
            <a:extLst>
              <a:ext uri="{28A0092B-C50C-407E-A947-70E740481C1C}">
                <a14:useLocalDpi xmlns:a14="http://schemas.microsoft.com/office/drawing/2010/main" val="0"/>
              </a:ext>
            </a:extLst>
          </a:blip>
          <a:srcRect l="4669" t="13753" r="6579" b="12460"/>
          <a:stretch/>
        </p:blipFill>
        <p:spPr>
          <a:xfrm>
            <a:off x="7939372" y="5831840"/>
            <a:ext cx="672857" cy="745880"/>
          </a:xfrm>
          <a:prstGeom prst="rect">
            <a:avLst/>
          </a:prstGeom>
        </p:spPr>
      </p:pic>
      <p:sp>
        <p:nvSpPr>
          <p:cNvPr id="9" name="Text Placeholder 8"/>
          <p:cNvSpPr>
            <a:spLocks noGrp="1"/>
          </p:cNvSpPr>
          <p:nvPr>
            <p:ph type="body" sz="quarter" idx="10"/>
          </p:nvPr>
        </p:nvSpPr>
        <p:spPr>
          <a:xfrm>
            <a:off x="914400" y="6257925"/>
            <a:ext cx="6172200" cy="1064907"/>
          </a:xfrm>
        </p:spPr>
        <p:txBody>
          <a:bodyPr/>
          <a:lstStyle>
            <a:lvl1pPr>
              <a:defRPr sz="1200">
                <a:latin typeface="Calibri" panose="020F0502020204030204" pitchFamily="34" charset="0"/>
                <a:cs typeface="Calibri" panose="020F0502020204030204" pitchFamily="34" charset="0"/>
              </a:defRPr>
            </a:lvl1pPr>
            <a:lvl2pPr>
              <a:defRPr sz="1200">
                <a:latin typeface="Calibri" panose="020F0502020204030204" pitchFamily="34" charset="0"/>
                <a:cs typeface="Calibri" panose="020F0502020204030204" pitchFamily="34" charset="0"/>
              </a:defRPr>
            </a:lvl2pPr>
            <a:lvl3pPr>
              <a:defRPr sz="12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7727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760914" y="139461"/>
            <a:ext cx="8282940" cy="851139"/>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579193" y="1371599"/>
            <a:ext cx="8336207" cy="4572001"/>
          </a:xfrm>
        </p:spPr>
        <p:txBody>
          <a:bodyPr/>
          <a:lstStyle>
            <a:lvl1pPr marL="171450" indent="-17145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1064006"/>
            <a:ext cx="8586216" cy="44704"/>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2"/>
            <a:ext cx="628992" cy="697255"/>
          </a:xfrm>
          <a:prstGeom prst="rect">
            <a:avLst/>
          </a:prstGeom>
        </p:spPr>
      </p:pic>
      <p:pic>
        <p:nvPicPr>
          <p:cNvPr id="17" name="Picture 16"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 y="6236386"/>
            <a:ext cx="1215590" cy="502487"/>
          </a:xfrm>
          <a:prstGeom prst="rect">
            <a:avLst/>
          </a:prstGeom>
        </p:spPr>
      </p:pic>
      <p:pic>
        <p:nvPicPr>
          <p:cNvPr id="18" name="Picture 17"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80" y="6233765"/>
            <a:ext cx="11423745" cy="90835"/>
          </a:xfrm>
          <a:prstGeom prst="rect">
            <a:avLst/>
          </a:prstGeom>
        </p:spPr>
      </p:pic>
      <p:sp>
        <p:nvSpPr>
          <p:cNvPr id="19" name="Content Placeholder 2"/>
          <p:cNvSpPr txBox="1">
            <a:spLocks/>
          </p:cNvSpPr>
          <p:nvPr userDrawn="1"/>
        </p:nvSpPr>
        <p:spPr>
          <a:xfrm>
            <a:off x="1295400" y="6294120"/>
            <a:ext cx="6553200" cy="546465"/>
          </a:xfrm>
          <a:prstGeom prst="rect">
            <a:avLst/>
          </a:prstGeom>
        </p:spPr>
        <p:txBody>
          <a:bodyPr/>
          <a:lst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dirty="0">
                <a:solidFill>
                  <a:schemeClr val="tx2"/>
                </a:solidFill>
                <a:latin typeface="Calibri" panose="020F0502020204030204" pitchFamily="34" charset="0"/>
                <a:cs typeface="Calibri" panose="020F0502020204030204" pitchFamily="34" charset="0"/>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169962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2 Content">
    <p:spTree>
      <p:nvGrpSpPr>
        <p:cNvPr id="1" name=""/>
        <p:cNvGrpSpPr/>
        <p:nvPr/>
      </p:nvGrpSpPr>
      <p:grpSpPr>
        <a:xfrm>
          <a:off x="0" y="0"/>
          <a:ext cx="0" cy="0"/>
          <a:chOff x="0" y="0"/>
          <a:chExt cx="0" cy="0"/>
        </a:xfrm>
      </p:grpSpPr>
      <p:sp>
        <p:nvSpPr>
          <p:cNvPr id="4" name="Title 1"/>
          <p:cNvSpPr>
            <a:spLocks noGrp="1"/>
          </p:cNvSpPr>
          <p:nvPr>
            <p:ph type="title"/>
          </p:nvPr>
        </p:nvSpPr>
        <p:spPr>
          <a:xfrm>
            <a:off x="760914" y="139461"/>
            <a:ext cx="8282940" cy="851139"/>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579193" y="1371599"/>
            <a:ext cx="7040807" cy="2469897"/>
          </a:xfrm>
        </p:spPr>
        <p:txBody>
          <a:bodyPr/>
          <a:lstStyle>
            <a:lvl1pPr marL="171450" indent="-17145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1064006"/>
            <a:ext cx="8586216" cy="44704"/>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2"/>
            <a:ext cx="628992" cy="697255"/>
          </a:xfrm>
          <a:prstGeom prst="rect">
            <a:avLst/>
          </a:prstGeom>
        </p:spPr>
      </p:pic>
      <p:pic>
        <p:nvPicPr>
          <p:cNvPr id="17" name="Picture 16"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 y="6236386"/>
            <a:ext cx="1215590" cy="502487"/>
          </a:xfrm>
          <a:prstGeom prst="rect">
            <a:avLst/>
          </a:prstGeom>
        </p:spPr>
      </p:pic>
      <p:pic>
        <p:nvPicPr>
          <p:cNvPr id="18" name="Picture 17"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80" y="6233765"/>
            <a:ext cx="11423745" cy="90835"/>
          </a:xfrm>
          <a:prstGeom prst="rect">
            <a:avLst/>
          </a:prstGeom>
        </p:spPr>
      </p:pic>
      <p:sp>
        <p:nvSpPr>
          <p:cNvPr id="19" name="Content Placeholder 2"/>
          <p:cNvSpPr txBox="1">
            <a:spLocks/>
          </p:cNvSpPr>
          <p:nvPr userDrawn="1"/>
        </p:nvSpPr>
        <p:spPr>
          <a:xfrm>
            <a:off x="1295400" y="6294120"/>
            <a:ext cx="6553200" cy="546465"/>
          </a:xfrm>
          <a:prstGeom prst="rect">
            <a:avLst/>
          </a:prstGeom>
        </p:spPr>
        <p:txBody>
          <a:bodyPr/>
          <a:lst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dirty="0">
                <a:solidFill>
                  <a:schemeClr val="tx2"/>
                </a:solidFill>
                <a:latin typeface="Calibri" panose="020F0502020204030204" pitchFamily="34" charset="0"/>
                <a:cs typeface="Calibri" panose="020F0502020204030204" pitchFamily="34" charset="0"/>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5" name="Content Placeholder 4">
            <a:extLst>
              <a:ext uri="{FF2B5EF4-FFF2-40B4-BE49-F238E27FC236}">
                <a16:creationId xmlns:a16="http://schemas.microsoft.com/office/drawing/2014/main" id="{0E35D9C9-CF06-4133-97F7-E3A881835D50}"/>
              </a:ext>
            </a:extLst>
          </p:cNvPr>
          <p:cNvSpPr>
            <a:spLocks noGrp="1"/>
          </p:cNvSpPr>
          <p:nvPr>
            <p:ph sz="quarter" idx="10"/>
          </p:nvPr>
        </p:nvSpPr>
        <p:spPr>
          <a:xfrm>
            <a:off x="579192" y="4267200"/>
            <a:ext cx="7040808" cy="14509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5591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125" y="1538818"/>
            <a:ext cx="8415338" cy="1798954"/>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8316854" y="6482966"/>
            <a:ext cx="372218" cy="276999"/>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pPr>
              <a:defRPr/>
            </a:pPr>
            <a:fld id="{48B40067-BD2A-418A-98BB-08A98047DC47}" type="slidenum">
              <a:rPr lang="en-US" sz="1200" smtClean="0">
                <a:solidFill>
                  <a:schemeClr val="tx1"/>
                </a:solidFill>
                <a:latin typeface="Calibri" panose="020F0502020204030204" pitchFamily="34" charset="0"/>
                <a:cs typeface="Calibri" panose="020F0502020204030204" pitchFamily="34" charset="0"/>
              </a:rPr>
              <a:pPr>
                <a:defRPr/>
              </a:pPr>
              <a:t>‹#›</a:t>
            </a:fld>
            <a:endParaRPr lang="en-US" sz="1200" dirty="0">
              <a:solidFill>
                <a:schemeClr val="tx1"/>
              </a:solidFill>
              <a:latin typeface="Calibri" panose="020F0502020204030204" pitchFamily="34" charset="0"/>
              <a:cs typeface="Calibri" panose="020F0502020204030204" pitchFamily="34" charset="0"/>
            </a:endParaRPr>
          </a:p>
        </p:txBody>
      </p:sp>
      <p:sp>
        <p:nvSpPr>
          <p:cNvPr id="2" name="Title Placeholder 1"/>
          <p:cNvSpPr>
            <a:spLocks noGrp="1"/>
          </p:cNvSpPr>
          <p:nvPr>
            <p:ph type="title"/>
          </p:nvPr>
        </p:nvSpPr>
        <p:spPr>
          <a:xfrm>
            <a:off x="365125" y="393454"/>
            <a:ext cx="8415338" cy="470898"/>
          </a:xfrm>
          <a:prstGeom prst="rect">
            <a:avLst/>
          </a:prstGeom>
        </p:spPr>
        <p:txBody>
          <a:bodyPr vert="horz" wrap="square" lIns="0" tIns="0" rIns="0" bIns="0" rtlCol="0" anchor="ctr">
            <a:spAutoFit/>
          </a:bodyPr>
          <a:lstStyle/>
          <a:p>
            <a:r>
              <a:rPr lang="en-US" dirty="0"/>
              <a:t>Click to edit Master title style</a:t>
            </a:r>
          </a:p>
        </p:txBody>
      </p:sp>
    </p:spTree>
    <p:extLst>
      <p:ext uri="{BB962C8B-B14F-4D97-AF65-F5344CB8AC3E}">
        <p14:creationId xmlns:p14="http://schemas.microsoft.com/office/powerpoint/2010/main" val="1998342877"/>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hf sldNum="0" hdr="0" dt="0"/>
  <p:txStyles>
    <p:titleStyle>
      <a:lvl1pPr algn="l" defTabSz="914400" rtl="0" eaLnBrk="1" latinLnBrk="0" hangingPunct="1">
        <a:lnSpc>
          <a:spcPct val="85000"/>
        </a:lnSpc>
        <a:spcBef>
          <a:spcPct val="0"/>
        </a:spcBef>
        <a:buNone/>
        <a:defRPr sz="3600" kern="1200">
          <a:solidFill>
            <a:schemeClr val="accent2"/>
          </a:solidFill>
          <a:latin typeface="Calibri" panose="020F0502020204030204" pitchFamily="34" charset="0"/>
          <a:ea typeface="+mj-ea"/>
          <a:cs typeface="Calibri" panose="020F0502020204030204" pitchFamily="34" charset="0"/>
        </a:defRPr>
      </a:lvl1pPr>
    </p:titleStyle>
    <p:body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500" y="2614658"/>
            <a:ext cx="7747000" cy="475066"/>
          </a:xfrm>
        </p:spPr>
        <p:txBody>
          <a:bodyPr/>
          <a:lstStyle/>
          <a:p>
            <a:r>
              <a:rPr lang="en-US" sz="3600" dirty="0"/>
              <a:t>Shelly Cashman: Microsoft Excel 2019</a:t>
            </a:r>
          </a:p>
        </p:txBody>
      </p:sp>
      <p:sp>
        <p:nvSpPr>
          <p:cNvPr id="3" name="Subtitle 2"/>
          <p:cNvSpPr>
            <a:spLocks noGrp="1"/>
          </p:cNvSpPr>
          <p:nvPr>
            <p:ph type="subTitle" idx="1"/>
          </p:nvPr>
        </p:nvSpPr>
        <p:spPr>
          <a:xfrm>
            <a:off x="698500" y="3352800"/>
            <a:ext cx="7747000" cy="350865"/>
          </a:xfrm>
        </p:spPr>
        <p:txBody>
          <a:bodyPr/>
          <a:lstStyle/>
          <a:p>
            <a:r>
              <a:rPr lang="en-US" sz="2400" dirty="0">
                <a:solidFill>
                  <a:schemeClr val="bg2">
                    <a:lumMod val="50000"/>
                  </a:schemeClr>
                </a:solidFill>
              </a:rPr>
              <a:t>Module 2: Formulas, Functions, and Formatting</a:t>
            </a:r>
          </a:p>
        </p:txBody>
      </p:sp>
      <p:sp>
        <p:nvSpPr>
          <p:cNvPr id="4" name="Text Placeholder 3"/>
          <p:cNvSpPr>
            <a:spLocks noGrp="1"/>
          </p:cNvSpPr>
          <p:nvPr>
            <p:ph type="body" sz="quarter" idx="10"/>
          </p:nvPr>
        </p:nvSpPr>
        <p:spPr>
          <a:xfrm>
            <a:off x="830421" y="6239263"/>
            <a:ext cx="6172200" cy="526298"/>
          </a:xfrm>
        </p:spPr>
        <p:txBody>
          <a:bodyPr/>
          <a:lstStyle/>
          <a:p>
            <a:pPr marL="0" indent="0" algn="ctr">
              <a:buNone/>
            </a:pPr>
            <a:r>
              <a:rPr lang="en-US" dirty="0">
                <a:solidFill>
                  <a:schemeClr val="tx1"/>
                </a:solidFill>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258753354"/>
      </p:ext>
    </p:extLst>
  </p:cSld>
  <p:clrMapOvr>
    <a:masterClrMapping/>
  </p:clrMapOvr>
</p:sld>
</file>

<file path=ppt/slides/slide1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Entering Formulas (2 of 5)</a:t>
            </a:r>
          </a:p>
        </p:txBody>
      </p:sp>
      <p:pic>
        <p:nvPicPr>
          <p:cNvPr id="6" name="Picture 2" descr="Cell F4 is the active cell. A formula, beginning with an equals sign, is being entered in the cell and displays in the formula bar. The formula being entered is: =d4*e4. Cells D4 and E4 have colored borders, indicating they are included in the formula in the active cell.">
            <a:extLst>
              <a:ext uri="{FF2B5EF4-FFF2-40B4-BE49-F238E27FC236}">
                <a16:creationId xmlns:a16="http://schemas.microsoft.com/office/drawing/2014/main" id="{358EC4A5-69EE-49ED-A342-E887054A438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302243" y="1248157"/>
            <a:ext cx="6890353" cy="481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0155489"/>
      </p:ext>
    </p:extLst>
  </p:cSld>
  <p:clrMapOvr>
    <a:masterClrMapping/>
  </p:clrMapOvr>
</p:sld>
</file>

<file path=ppt/slides/slide1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332261"/>
            <a:ext cx="8282940" cy="475066"/>
          </a:xfrm>
        </p:spPr>
        <p:txBody>
          <a:bodyPr/>
          <a:lstStyle/>
          <a:p>
            <a:r>
              <a:rPr lang="en-US" dirty="0"/>
              <a:t>Entering Formulas (3 of 5)</a:t>
            </a:r>
          </a:p>
        </p:txBody>
      </p:sp>
      <p:sp>
        <p:nvSpPr>
          <p:cNvPr id="6" name="Content Placeholder 5"/>
          <p:cNvSpPr>
            <a:spLocks noGrp="1"/>
          </p:cNvSpPr>
          <p:nvPr>
            <p:ph idx="1"/>
          </p:nvPr>
        </p:nvSpPr>
        <p:spPr>
          <a:xfrm>
            <a:off x="579193" y="1371598"/>
            <a:ext cx="8336207" cy="2754600"/>
          </a:xfrm>
        </p:spPr>
        <p:txBody>
          <a:bodyPr/>
          <a:lstStyle/>
          <a:p>
            <a:r>
              <a:rPr lang="en-US" dirty="0"/>
              <a:t>Order of Operations</a:t>
            </a:r>
          </a:p>
          <a:p>
            <a:pPr lvl="1"/>
            <a:r>
              <a:rPr lang="en-US" dirty="0"/>
              <a:t>From left to right</a:t>
            </a:r>
          </a:p>
          <a:p>
            <a:pPr lvl="2"/>
            <a:r>
              <a:rPr lang="en-US" dirty="0"/>
              <a:t>First negation (−)</a:t>
            </a:r>
          </a:p>
          <a:p>
            <a:pPr lvl="2"/>
            <a:r>
              <a:rPr lang="en-US" dirty="0"/>
              <a:t>Then percentages (%)</a:t>
            </a:r>
          </a:p>
          <a:p>
            <a:pPr lvl="2"/>
            <a:r>
              <a:rPr lang="en-US" dirty="0"/>
              <a:t>Then all exponentiations (^)</a:t>
            </a:r>
          </a:p>
          <a:p>
            <a:pPr lvl="2"/>
            <a:r>
              <a:rPr lang="en-US" dirty="0"/>
              <a:t>Then all multiplications (*) and divisions (/)</a:t>
            </a:r>
          </a:p>
          <a:p>
            <a:pPr lvl="2"/>
            <a:r>
              <a:rPr lang="en-US" dirty="0"/>
              <a:t>Finally all additions (+) and subtractions (−)</a:t>
            </a:r>
          </a:p>
        </p:txBody>
      </p:sp>
    </p:spTree>
    <p:extLst>
      <p:ext uri="{BB962C8B-B14F-4D97-AF65-F5344CB8AC3E}">
        <p14:creationId xmlns:p14="http://schemas.microsoft.com/office/powerpoint/2010/main" val="4018942160"/>
      </p:ext>
    </p:extLst>
  </p:cSld>
  <p:clrMapOvr>
    <a:masterClrMapping/>
  </p:clrMapOvr>
</p:sld>
</file>

<file path=ppt/slides/slide1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Entering Formulas (4 of 5)</a:t>
            </a:r>
          </a:p>
        </p:txBody>
      </p:sp>
      <p:sp>
        <p:nvSpPr>
          <p:cNvPr id="6" name="Content Placeholder 5"/>
          <p:cNvSpPr>
            <a:spLocks noGrp="1"/>
          </p:cNvSpPr>
          <p:nvPr>
            <p:ph idx="1"/>
          </p:nvPr>
        </p:nvSpPr>
        <p:spPr>
          <a:xfrm>
            <a:off x="579193" y="1371599"/>
            <a:ext cx="8282940" cy="2469897"/>
          </a:xfrm>
        </p:spPr>
        <p:txBody>
          <a:bodyPr/>
          <a:lstStyle/>
          <a:p>
            <a:r>
              <a:rPr lang="en-US" sz="2400" dirty="0"/>
              <a:t>To Enter Formulas Using Point Mode</a:t>
            </a:r>
          </a:p>
          <a:p>
            <a:pPr lvl="1"/>
            <a:r>
              <a:rPr lang="en-US" sz="2200" dirty="0"/>
              <a:t>With the cell that is to contain the formula selected, begin typing the formula and then click another cell to add a cell reference in the formula</a:t>
            </a:r>
          </a:p>
          <a:p>
            <a:pPr lvl="1"/>
            <a:r>
              <a:rPr lang="en-US" sz="2200" dirty="0"/>
              <a:t>Finish typing the rest of the formula</a:t>
            </a:r>
          </a:p>
          <a:p>
            <a:pPr lvl="1"/>
            <a:r>
              <a:rPr lang="en-US" sz="2200" dirty="0"/>
              <a:t>Click the Enter box in the formula bar when you have finished entering the formula </a:t>
            </a:r>
          </a:p>
        </p:txBody>
      </p:sp>
      <p:pic>
        <p:nvPicPr>
          <p:cNvPr id="8" name="Content Placeholder 7" descr="Cell I4 is the active cell. It contains a formula, displayed in the formula bar: =(G4+H4)/F4. The result of the calculation, 0.308418, displays in the cell. The Enter button is called out.">
            <a:extLst>
              <a:ext uri="{FF2B5EF4-FFF2-40B4-BE49-F238E27FC236}">
                <a16:creationId xmlns:a16="http://schemas.microsoft.com/office/drawing/2014/main" id="{52005B9E-4B34-4A71-A4C0-47EC82BCC9F7}"/>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436171" y="3916220"/>
            <a:ext cx="4271658" cy="2293208"/>
          </a:xfrm>
          <a:prstGeom prst="rect">
            <a:avLst/>
          </a:prstGeom>
        </p:spPr>
      </p:pic>
    </p:spTree>
    <p:extLst>
      <p:ext uri="{BB962C8B-B14F-4D97-AF65-F5344CB8AC3E}">
        <p14:creationId xmlns:p14="http://schemas.microsoft.com/office/powerpoint/2010/main" val="1549355773"/>
      </p:ext>
    </p:extLst>
  </p:cSld>
  <p:clrMapOvr>
    <a:masterClrMapping/>
  </p:clrMapOvr>
</p:sld>
</file>

<file path=ppt/slides/slide1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Entering Formulas (5 of 5)</a:t>
            </a:r>
          </a:p>
        </p:txBody>
      </p:sp>
      <p:sp>
        <p:nvSpPr>
          <p:cNvPr id="6" name="Content Placeholder 5"/>
          <p:cNvSpPr>
            <a:spLocks noGrp="1"/>
          </p:cNvSpPr>
          <p:nvPr>
            <p:ph idx="1"/>
          </p:nvPr>
        </p:nvSpPr>
        <p:spPr>
          <a:xfrm>
            <a:off x="579193" y="1371599"/>
            <a:ext cx="8282940" cy="2288319"/>
          </a:xfrm>
        </p:spPr>
        <p:txBody>
          <a:bodyPr/>
          <a:lstStyle/>
          <a:p>
            <a:r>
              <a:rPr lang="en-US" dirty="0"/>
              <a:t>To Copy Formulas Using the Fill Handle</a:t>
            </a:r>
          </a:p>
          <a:p>
            <a:pPr lvl="1"/>
            <a:r>
              <a:rPr lang="en-US" dirty="0"/>
              <a:t>Select the source range, point to the fill handle, drag the fill handle down to desired location, and continue to hold the mouse button to select the destination range</a:t>
            </a:r>
          </a:p>
          <a:p>
            <a:pPr lvl="1"/>
            <a:r>
              <a:rPr lang="en-US" dirty="0"/>
              <a:t>Release the mouse to copy the formulas to the destination range</a:t>
            </a:r>
          </a:p>
        </p:txBody>
      </p:sp>
      <p:pic>
        <p:nvPicPr>
          <p:cNvPr id="8" name="Content Placeholder 7" descr="The cell range F4:J12 is selected. The formulas entered in cells F4:J4 were copied to cells F5:J12 using the fill handle. The AutoFill Options button appears at the bottom of the selected range.">
            <a:extLst>
              <a:ext uri="{FF2B5EF4-FFF2-40B4-BE49-F238E27FC236}">
                <a16:creationId xmlns:a16="http://schemas.microsoft.com/office/drawing/2014/main" id="{E58D01A7-888B-4594-80A5-8D81449C4D6A}"/>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119665" y="3733306"/>
            <a:ext cx="4926941" cy="2362694"/>
          </a:xfrm>
          <a:prstGeom prst="rect">
            <a:avLst/>
          </a:prstGeom>
        </p:spPr>
      </p:pic>
    </p:spTree>
    <p:extLst>
      <p:ext uri="{BB962C8B-B14F-4D97-AF65-F5344CB8AC3E}">
        <p14:creationId xmlns:p14="http://schemas.microsoft.com/office/powerpoint/2010/main" val="3286517165"/>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Option Buttons (1 of 3)</a:t>
            </a:r>
            <a:endParaRPr lang="en-US" sz="1200" dirty="0"/>
          </a:p>
        </p:txBody>
      </p:sp>
      <p:sp>
        <p:nvSpPr>
          <p:cNvPr id="8" name="Content Placeholder 7">
            <a:extLst>
              <a:ext uri="{FF2B5EF4-FFF2-40B4-BE49-F238E27FC236}">
                <a16:creationId xmlns:a16="http://schemas.microsoft.com/office/drawing/2014/main" id="{0713059B-5F8A-4E76-BAD8-C0842DF725A5}"/>
              </a:ext>
            </a:extLst>
          </p:cNvPr>
          <p:cNvSpPr>
            <a:spLocks noGrp="1"/>
          </p:cNvSpPr>
          <p:nvPr>
            <p:ph sz="quarter" idx="10"/>
          </p:nvPr>
        </p:nvSpPr>
        <p:spPr>
          <a:xfrm>
            <a:off x="772510" y="1183645"/>
            <a:ext cx="7040808" cy="350865"/>
          </a:xfrm>
        </p:spPr>
        <p:txBody>
          <a:bodyPr/>
          <a:lstStyle/>
          <a:p>
            <a:pPr marL="0" indent="0">
              <a:buNone/>
            </a:pPr>
            <a:r>
              <a:rPr lang="en-US" sz="2400" dirty="0">
                <a:solidFill>
                  <a:schemeClr val="tx1"/>
                </a:solidFill>
              </a:rPr>
              <a:t>Table 2-4 Option Buttons in Excel</a:t>
            </a:r>
          </a:p>
        </p:txBody>
      </p:sp>
      <p:graphicFrame>
        <p:nvGraphicFramePr>
          <p:cNvPr id="6" name="Content Placeholder 2" descr="Table is accessible to screen readers.">
            <a:extLst>
              <a:ext uri="{FF2B5EF4-FFF2-40B4-BE49-F238E27FC236}">
                <a16:creationId xmlns:a16="http://schemas.microsoft.com/office/drawing/2014/main" id="{90C247DA-A9EE-4B7A-98AD-3BAFB97730B4}"/>
              </a:ext>
            </a:extLst>
          </p:cNvPr>
          <p:cNvGraphicFramePr>
            <a:graphicFrameLocks noGrp="1"/>
          </p:cNvGraphicFramePr>
          <p:nvPr>
            <p:ph idx="1"/>
            <p:extLst>
              <p:ext uri="{D42A27DB-BD31-4B8C-83A1-F6EECF244321}">
                <p14:modId xmlns:p14="http://schemas.microsoft.com/office/powerpoint/2010/main" val="1122521912"/>
              </p:ext>
            </p:extLst>
          </p:nvPr>
        </p:nvGraphicFramePr>
        <p:xfrm>
          <a:off x="772511" y="1736239"/>
          <a:ext cx="7838090" cy="4131161"/>
        </p:xfrm>
        <a:graphic>
          <a:graphicData uri="http://schemas.openxmlformats.org/drawingml/2006/table">
            <a:tbl>
              <a:tblPr firstRow="1"/>
              <a:tblGrid>
                <a:gridCol w="2808889">
                  <a:extLst>
                    <a:ext uri="{9D8B030D-6E8A-4147-A177-3AD203B41FA5}">
                      <a16:colId xmlns:a16="http://schemas.microsoft.com/office/drawing/2014/main" val="3387658810"/>
                    </a:ext>
                  </a:extLst>
                </a:gridCol>
                <a:gridCol w="5029201">
                  <a:extLst>
                    <a:ext uri="{9D8B030D-6E8A-4147-A177-3AD203B41FA5}">
                      <a16:colId xmlns:a16="http://schemas.microsoft.com/office/drawing/2014/main" val="112760947"/>
                    </a:ext>
                  </a:extLst>
                </a:gridCol>
              </a:tblGrid>
              <a:tr h="308132">
                <a:tc>
                  <a:txBody>
                    <a:bodyPr/>
                    <a:lstStyle/>
                    <a:p>
                      <a:r>
                        <a:rPr lang="en-US" sz="1800" b="1"/>
                        <a:t>Name</a:t>
                      </a:r>
                    </a:p>
                  </a:txBody>
                  <a:tcPr marL="72842" marR="72842" marT="42333" marB="423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dirty="0"/>
                        <a:t>Menu Function</a:t>
                      </a:r>
                    </a:p>
                  </a:txBody>
                  <a:tcPr marL="72842" marR="72842" marT="42333" marB="423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5586442"/>
                  </a:ext>
                </a:extLst>
              </a:tr>
              <a:tr h="690311">
                <a:tc>
                  <a:txBody>
                    <a:bodyPr/>
                    <a:lstStyle/>
                    <a:p>
                      <a:r>
                        <a:rPr lang="en-US" sz="1800" dirty="0"/>
                        <a:t>Auto Fill Options</a:t>
                      </a:r>
                    </a:p>
                  </a:txBody>
                  <a:tcPr marL="72842" marR="72842" marT="42333" marB="423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Provides options for how to fill cells following a fill operation, such as dragging the fill handle</a:t>
                      </a:r>
                    </a:p>
                  </a:txBody>
                  <a:tcPr marL="72842" marR="72842" marT="42333" marB="423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4052297"/>
                  </a:ext>
                </a:extLst>
              </a:tr>
              <a:tr h="897811">
                <a:tc>
                  <a:txBody>
                    <a:bodyPr/>
                    <a:lstStyle/>
                    <a:p>
                      <a:r>
                        <a:rPr lang="en-US" sz="1800"/>
                        <a:t>AutoCorrect Options</a:t>
                      </a:r>
                    </a:p>
                  </a:txBody>
                  <a:tcPr marL="72842" marR="72842" marT="42333" marB="423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Undoes an automatic correction, stops future automatic corrections of this type, or causes Excel to display the AutoCorrect Options dialog box</a:t>
                      </a:r>
                    </a:p>
                  </a:txBody>
                  <a:tcPr marL="72842" marR="72842" marT="42333" marB="423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0742198"/>
                  </a:ext>
                </a:extLst>
              </a:tr>
              <a:tr h="543592">
                <a:tc>
                  <a:txBody>
                    <a:bodyPr/>
                    <a:lstStyle/>
                    <a:p>
                      <a:r>
                        <a:rPr lang="en-US" sz="1800" dirty="0"/>
                        <a:t>Insert Options</a:t>
                      </a:r>
                    </a:p>
                  </a:txBody>
                  <a:tcPr marL="72842" marR="72842" marT="42333" marB="423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Lists formatting options following an insertion of cells, rows, or columns</a:t>
                      </a:r>
                    </a:p>
                  </a:txBody>
                  <a:tcPr marL="72842" marR="72842" marT="42333" marB="423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9314003"/>
                  </a:ext>
                </a:extLst>
              </a:tr>
              <a:tr h="897811">
                <a:tc>
                  <a:txBody>
                    <a:bodyPr/>
                    <a:lstStyle/>
                    <a:p>
                      <a:r>
                        <a:rPr lang="en-US" sz="1800"/>
                        <a:t>Paste Options</a:t>
                      </a:r>
                    </a:p>
                  </a:txBody>
                  <a:tcPr marL="72842" marR="72842" marT="42333" marB="423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Specifies how moved or pasted items should appear (for example, with original formatting, without formatting, or with different formatting)</a:t>
                      </a:r>
                    </a:p>
                  </a:txBody>
                  <a:tcPr marL="72842" marR="72842" marT="42333" marB="423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3401156"/>
                  </a:ext>
                </a:extLst>
              </a:tr>
              <a:tr h="633031">
                <a:tc>
                  <a:txBody>
                    <a:bodyPr/>
                    <a:lstStyle/>
                    <a:p>
                      <a:r>
                        <a:rPr lang="en-US" sz="1800" dirty="0"/>
                        <a:t>Trace Error</a:t>
                      </a:r>
                    </a:p>
                  </a:txBody>
                  <a:tcPr marL="72842" marR="72842" marT="42333" marB="423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Lists error-checking options following the assignment of an invalid formula to a cell</a:t>
                      </a:r>
                    </a:p>
                  </a:txBody>
                  <a:tcPr marL="72842" marR="72842" marT="42333" marB="423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6647235"/>
                  </a:ext>
                </a:extLst>
              </a:tr>
            </a:tbl>
          </a:graphicData>
        </a:graphic>
      </p:graphicFrame>
    </p:spTree>
    <p:extLst>
      <p:ext uri="{BB962C8B-B14F-4D97-AF65-F5344CB8AC3E}">
        <p14:creationId xmlns:p14="http://schemas.microsoft.com/office/powerpoint/2010/main" val="4237805166"/>
      </p:ext>
    </p:extLst>
  </p:cSld>
  <p:clrMapOvr>
    <a:masterClrMapping/>
  </p:clrMapOvr>
</p:sld>
</file>

<file path=ppt/slides/slide1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Option Buttons (2 of 3)</a:t>
            </a:r>
          </a:p>
        </p:txBody>
      </p:sp>
      <p:sp>
        <p:nvSpPr>
          <p:cNvPr id="6" name="Content Placeholder 5"/>
          <p:cNvSpPr>
            <a:spLocks noGrp="1"/>
          </p:cNvSpPr>
          <p:nvPr>
            <p:ph idx="1"/>
          </p:nvPr>
        </p:nvSpPr>
        <p:spPr/>
        <p:txBody>
          <a:bodyPr/>
          <a:lstStyle/>
          <a:p>
            <a:r>
              <a:rPr lang="en-US" dirty="0"/>
              <a:t>To Determine Totals Using the AutoSum Button</a:t>
            </a:r>
          </a:p>
          <a:p>
            <a:pPr lvl="1"/>
            <a:r>
              <a:rPr lang="en-US" dirty="0"/>
              <a:t>Display the Home tab</a:t>
            </a:r>
          </a:p>
          <a:p>
            <a:pPr lvl="1"/>
            <a:r>
              <a:rPr lang="en-US" dirty="0"/>
              <a:t>Select the desired cell to contain the sum, click the AutoSum button to sum the contents of the range and click ENTER to display the total in the selected cell</a:t>
            </a:r>
          </a:p>
          <a:p>
            <a:pPr lvl="1"/>
            <a:r>
              <a:rPr lang="en-US" dirty="0"/>
              <a:t>Select the range to contain the sums. Click the AutoSum button to display totals in the selected range</a:t>
            </a:r>
          </a:p>
          <a:p>
            <a:pPr lvl="1"/>
            <a:r>
              <a:rPr lang="en-US" dirty="0"/>
              <a:t>Select the cell to contain the sum, click the AutoSum button to sum the contents of the range and click ENTER</a:t>
            </a:r>
          </a:p>
        </p:txBody>
      </p:sp>
    </p:spTree>
    <p:extLst>
      <p:ext uri="{BB962C8B-B14F-4D97-AF65-F5344CB8AC3E}">
        <p14:creationId xmlns:p14="http://schemas.microsoft.com/office/powerpoint/2010/main" val="2613459290"/>
      </p:ext>
    </p:extLst>
  </p:cSld>
  <p:clrMapOvr>
    <a:masterClrMapping/>
  </p:clrMapOvr>
</p:sld>
</file>

<file path=ppt/slides/slide1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Option Buttons (3 of 3)</a:t>
            </a:r>
          </a:p>
        </p:txBody>
      </p:sp>
      <p:sp>
        <p:nvSpPr>
          <p:cNvPr id="6" name="Content Placeholder 5"/>
          <p:cNvSpPr>
            <a:spLocks noGrp="1"/>
          </p:cNvSpPr>
          <p:nvPr>
            <p:ph idx="1"/>
          </p:nvPr>
        </p:nvSpPr>
        <p:spPr>
          <a:xfrm>
            <a:off x="579193" y="1371599"/>
            <a:ext cx="8107607" cy="1219201"/>
          </a:xfrm>
        </p:spPr>
        <p:txBody>
          <a:bodyPr/>
          <a:lstStyle/>
          <a:p>
            <a:r>
              <a:rPr lang="en-US" dirty="0"/>
              <a:t>To Determine the Total Tax Percentage</a:t>
            </a:r>
          </a:p>
          <a:p>
            <a:pPr lvl="1"/>
            <a:r>
              <a:rPr lang="en-US" dirty="0"/>
              <a:t>Select the cell to be copied and then drag the fill handle down through the desired cell to be copy the formula</a:t>
            </a:r>
          </a:p>
        </p:txBody>
      </p:sp>
      <p:pic>
        <p:nvPicPr>
          <p:cNvPr id="7" name="Content Placeholder 6" descr="The cell range I12:I13 is selected. The formula entered in cell I12 copied to cell I13 using the fill handle.">
            <a:extLst>
              <a:ext uri="{FF2B5EF4-FFF2-40B4-BE49-F238E27FC236}">
                <a16:creationId xmlns:a16="http://schemas.microsoft.com/office/drawing/2014/main" id="{516E94AF-A4E5-4E7F-A992-F46CEF05F8DE}"/>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622473" y="2827653"/>
            <a:ext cx="6215607" cy="3171227"/>
          </a:xfrm>
          <a:prstGeom prst="rect">
            <a:avLst/>
          </a:prstGeom>
        </p:spPr>
      </p:pic>
    </p:spTree>
    <p:extLst>
      <p:ext uri="{BB962C8B-B14F-4D97-AF65-F5344CB8AC3E}">
        <p14:creationId xmlns:p14="http://schemas.microsoft.com/office/powerpoint/2010/main" val="3214137049"/>
      </p:ext>
    </p:extLst>
  </p:cSld>
  <p:clrMapOvr>
    <a:masterClrMapping/>
  </p:clrMapOvr>
</p:sld>
</file>

<file path=ppt/slides/slide1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Using the AVERAGE, MAX, MIN, and other Statistical Functions (1 of 6)</a:t>
            </a:r>
          </a:p>
        </p:txBody>
      </p:sp>
      <p:sp>
        <p:nvSpPr>
          <p:cNvPr id="6" name="Content Placeholder 5"/>
          <p:cNvSpPr>
            <a:spLocks noGrp="1"/>
          </p:cNvSpPr>
          <p:nvPr>
            <p:ph idx="1"/>
          </p:nvPr>
        </p:nvSpPr>
        <p:spPr/>
        <p:txBody>
          <a:bodyPr/>
          <a:lstStyle/>
          <a:p>
            <a:r>
              <a:rPr lang="en-US" dirty="0"/>
              <a:t>To Determine the Highest Number in a Range of Numbers Using the Insert Function Dialog box</a:t>
            </a:r>
          </a:p>
          <a:p>
            <a:pPr lvl="1"/>
            <a:r>
              <a:rPr lang="en-US" dirty="0"/>
              <a:t>Select the cell to contain the maximum number</a:t>
            </a:r>
          </a:p>
          <a:p>
            <a:pPr lvl="1"/>
            <a:r>
              <a:rPr lang="en-US" dirty="0"/>
              <a:t>Click the Insert Function box in the formula bar to display the Insert Function dialog box</a:t>
            </a:r>
          </a:p>
          <a:p>
            <a:pPr lvl="1"/>
            <a:r>
              <a:rPr lang="en-US" dirty="0"/>
              <a:t>If necessary, scroll to and then click MAX in the Select a function list </a:t>
            </a:r>
          </a:p>
          <a:p>
            <a:pPr lvl="1"/>
            <a:r>
              <a:rPr lang="en-US" dirty="0"/>
              <a:t>Click the OK button to display the Function Arguments dialog box and type the cell range in the Number1 box to enter the first argument of the function </a:t>
            </a:r>
          </a:p>
          <a:p>
            <a:pPr lvl="1"/>
            <a:r>
              <a:rPr lang="en-US" dirty="0"/>
              <a:t>Click the OK button to display the highest value in the chosen range in the selected cell</a:t>
            </a:r>
          </a:p>
        </p:txBody>
      </p:sp>
    </p:spTree>
    <p:extLst>
      <p:ext uri="{BB962C8B-B14F-4D97-AF65-F5344CB8AC3E}">
        <p14:creationId xmlns:p14="http://schemas.microsoft.com/office/powerpoint/2010/main" val="2185910017"/>
      </p:ext>
    </p:extLst>
  </p:cSld>
  <p:clrMapOvr>
    <a:masterClrMapping/>
  </p:clrMapOvr>
</p:sld>
</file>

<file path=ppt/slides/slide1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96904"/>
            <a:ext cx="8282940" cy="936253"/>
          </a:xfrm>
        </p:spPr>
        <p:txBody>
          <a:bodyPr>
            <a:noAutofit/>
          </a:bodyPr>
          <a:lstStyle/>
          <a:p>
            <a:r>
              <a:rPr lang="en-US" dirty="0"/>
              <a:t>Using the AVERAGE, MAX, and MIN Functions (2 of 6)</a:t>
            </a:r>
          </a:p>
        </p:txBody>
      </p:sp>
      <p:sp>
        <p:nvSpPr>
          <p:cNvPr id="2" name="Content Placeholder 1"/>
          <p:cNvSpPr>
            <a:spLocks noGrp="1"/>
          </p:cNvSpPr>
          <p:nvPr>
            <p:ph idx="1"/>
          </p:nvPr>
        </p:nvSpPr>
        <p:spPr>
          <a:xfrm>
            <a:off x="579193" y="1371599"/>
            <a:ext cx="8183807" cy="4267201"/>
          </a:xfrm>
        </p:spPr>
        <p:txBody>
          <a:bodyPr/>
          <a:lstStyle/>
          <a:p>
            <a:r>
              <a:rPr lang="en-US" dirty="0"/>
              <a:t>To Determine the Lowest Number in a Range of Numbers Using the Sum Menu</a:t>
            </a:r>
          </a:p>
          <a:p>
            <a:pPr lvl="1"/>
            <a:r>
              <a:rPr lang="en-US" dirty="0"/>
              <a:t>Select cell that is to contain the minimum value and then click the AutoSum arrow in the HOME tab</a:t>
            </a:r>
          </a:p>
          <a:p>
            <a:pPr lvl="1"/>
            <a:r>
              <a:rPr lang="en-US" dirty="0"/>
              <a:t>Click Min to display the MIN function in the formula bar and in the active cell </a:t>
            </a:r>
          </a:p>
          <a:p>
            <a:pPr lvl="1"/>
            <a:r>
              <a:rPr lang="en-US" dirty="0"/>
              <a:t>Drag through the range of values of which you want to determine the lowest number</a:t>
            </a:r>
          </a:p>
          <a:p>
            <a:pPr lvl="1"/>
            <a:r>
              <a:rPr lang="en-US" dirty="0"/>
              <a:t>Click the Enter box to determine the lowest value in the range and display the result in the formula bar and in the selected cell</a:t>
            </a:r>
          </a:p>
        </p:txBody>
      </p:sp>
    </p:spTree>
    <p:extLst>
      <p:ext uri="{BB962C8B-B14F-4D97-AF65-F5344CB8AC3E}">
        <p14:creationId xmlns:p14="http://schemas.microsoft.com/office/powerpoint/2010/main" val="3212487723"/>
      </p:ext>
    </p:extLst>
  </p:cSld>
  <p:clrMapOvr>
    <a:masterClrMapping/>
  </p:clrMapOvr>
</p:sld>
</file>

<file path=ppt/slides/slide1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Using the AVERAGE, MAX, and MIN Functions (3 of 6)</a:t>
            </a:r>
          </a:p>
        </p:txBody>
      </p:sp>
      <p:pic>
        <p:nvPicPr>
          <p:cNvPr id="7" name="Picture 2" descr="Cell C15 is the active cell. The cell range C4:C12 has a marquee around it. The function, =MIN(C4:C12), appears in cell C15 and the formula bar.">
            <a:extLst>
              <a:ext uri="{FF2B5EF4-FFF2-40B4-BE49-F238E27FC236}">
                <a16:creationId xmlns:a16="http://schemas.microsoft.com/office/drawing/2014/main" id="{4516FF06-D733-465C-90BE-D44563A4CBF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487805" y="1290783"/>
            <a:ext cx="6519229" cy="4805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57683"/>
      </p:ext>
    </p:extLst>
  </p:cSld>
  <p:clrMapOvr>
    <a:masterClrMapping/>
  </p:clrMapOvr>
</p:sld>
</file>

<file path=ppt/slides/slide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Objectives (1 of 2)</a:t>
            </a:r>
          </a:p>
        </p:txBody>
      </p:sp>
      <p:sp>
        <p:nvSpPr>
          <p:cNvPr id="14" name="Content Placeholder 13"/>
          <p:cNvSpPr>
            <a:spLocks noGrp="1"/>
          </p:cNvSpPr>
          <p:nvPr>
            <p:ph idx="1"/>
          </p:nvPr>
        </p:nvSpPr>
        <p:spPr/>
        <p:txBody>
          <a:bodyPr>
            <a:normAutofit/>
          </a:bodyPr>
          <a:lstStyle/>
          <a:p>
            <a:r>
              <a:rPr lang="en-US" dirty="0"/>
              <a:t>Use Flash Fill</a:t>
            </a:r>
          </a:p>
          <a:p>
            <a:r>
              <a:rPr lang="en-US" dirty="0"/>
              <a:t>Enter formulas using the keyboard</a:t>
            </a:r>
          </a:p>
          <a:p>
            <a:r>
              <a:rPr lang="en-US" dirty="0"/>
              <a:t>Enter formulas using Point mode</a:t>
            </a:r>
          </a:p>
          <a:p>
            <a:r>
              <a:rPr lang="en-US" dirty="0"/>
              <a:t>Apply the MAX, MIN, and AVERAGE functions</a:t>
            </a:r>
          </a:p>
          <a:p>
            <a:r>
              <a:rPr lang="en-US" dirty="0"/>
              <a:t>Verify a formula using Range Finder</a:t>
            </a:r>
          </a:p>
          <a:p>
            <a:r>
              <a:rPr lang="en-US" dirty="0"/>
              <a:t>Apply a theme to a workbook</a:t>
            </a:r>
          </a:p>
          <a:p>
            <a:r>
              <a:rPr lang="en-US" dirty="0"/>
              <a:t>Apply a date format to a cell or range</a:t>
            </a:r>
          </a:p>
        </p:txBody>
      </p:sp>
    </p:spTree>
    <p:extLst>
      <p:ext uri="{BB962C8B-B14F-4D97-AF65-F5344CB8AC3E}">
        <p14:creationId xmlns:p14="http://schemas.microsoft.com/office/powerpoint/2010/main" val="2380792036"/>
      </p:ext>
    </p:extLst>
  </p:cSld>
  <p:clrMapOvr>
    <a:masterClrMapping/>
  </p:clrMapOvr>
</p:sld>
</file>

<file path=ppt/slides/slide2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Using the AVERAGE, MAX, and MIN Functions (4 of 6)</a:t>
            </a:r>
          </a:p>
        </p:txBody>
      </p:sp>
      <p:sp>
        <p:nvSpPr>
          <p:cNvPr id="2" name="Content Placeholder 1"/>
          <p:cNvSpPr>
            <a:spLocks noGrp="1"/>
          </p:cNvSpPr>
          <p:nvPr>
            <p:ph idx="1"/>
          </p:nvPr>
        </p:nvSpPr>
        <p:spPr/>
        <p:txBody>
          <a:bodyPr/>
          <a:lstStyle/>
          <a:p>
            <a:r>
              <a:rPr lang="en-US" dirty="0"/>
              <a:t>To Determine the Average of a Range of Numbers Using the Keyboard</a:t>
            </a:r>
          </a:p>
          <a:p>
            <a:pPr lvl="1"/>
            <a:r>
              <a:rPr lang="en-US" dirty="0"/>
              <a:t>Select the cell that will contain the average </a:t>
            </a:r>
          </a:p>
          <a:p>
            <a:pPr lvl="1"/>
            <a:r>
              <a:rPr lang="en-US" dirty="0"/>
              <a:t>Type =av in the cell to display the Formula AutoComplete list Press the DOWN ARROW key to highlight the required formula</a:t>
            </a:r>
          </a:p>
          <a:p>
            <a:pPr lvl="1"/>
            <a:r>
              <a:rPr lang="en-US" dirty="0"/>
              <a:t>Double-click AVERAGE in the Formula AutoComplete list to select the function</a:t>
            </a:r>
          </a:p>
          <a:p>
            <a:pPr lvl="1"/>
            <a:r>
              <a:rPr lang="en-US" dirty="0"/>
              <a:t>Select the range to be averaged to insert the range as the argument to the function</a:t>
            </a:r>
          </a:p>
          <a:p>
            <a:pPr lvl="1"/>
            <a:r>
              <a:rPr lang="en-US" dirty="0"/>
              <a:t>Click the Enter box to compute the average of the numbers in the selected range and display the result in the selected cell</a:t>
            </a:r>
          </a:p>
        </p:txBody>
      </p:sp>
    </p:spTree>
    <p:extLst>
      <p:ext uri="{BB962C8B-B14F-4D97-AF65-F5344CB8AC3E}">
        <p14:creationId xmlns:p14="http://schemas.microsoft.com/office/powerpoint/2010/main" val="2675078246"/>
      </p:ext>
    </p:extLst>
  </p:cSld>
  <p:clrMapOvr>
    <a:masterClrMapping/>
  </p:clrMapOvr>
</p:sld>
</file>

<file path=ppt/slides/slide2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Using the AVERAGE, MAX, and MIN Functions (5 of 6)</a:t>
            </a:r>
          </a:p>
        </p:txBody>
      </p:sp>
      <p:pic>
        <p:nvPicPr>
          <p:cNvPr id="6" name="Picture 2" descr="Cell C16 is the active cell. The beginning of a function, =av, is entered in the cell and appears in the formula bar. The Formula AutoComplete list is displayed next to the cell, and includes suggested functions, including AVERAGE.">
            <a:extLst>
              <a:ext uri="{FF2B5EF4-FFF2-40B4-BE49-F238E27FC236}">
                <a16:creationId xmlns:a16="http://schemas.microsoft.com/office/drawing/2014/main" id="{BC1E0023-DD45-4D3B-AE91-47741DD5240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801384" y="1143000"/>
            <a:ext cx="5892069" cy="4950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8144198"/>
      </p:ext>
    </p:extLst>
  </p:cSld>
  <p:clrMapOvr>
    <a:masterClrMapping/>
  </p:clrMapOvr>
</p:sld>
</file>

<file path=ppt/slides/slide2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Using the AVERAGE, MAX, and MIN Functions (6 of 6)</a:t>
            </a:r>
          </a:p>
        </p:txBody>
      </p:sp>
      <p:sp>
        <p:nvSpPr>
          <p:cNvPr id="2" name="Content Placeholder 1"/>
          <p:cNvSpPr>
            <a:spLocks noGrp="1"/>
          </p:cNvSpPr>
          <p:nvPr>
            <p:ph idx="1"/>
          </p:nvPr>
        </p:nvSpPr>
        <p:spPr/>
        <p:txBody>
          <a:bodyPr/>
          <a:lstStyle/>
          <a:p>
            <a:r>
              <a:rPr lang="en-US" dirty="0"/>
              <a:t>To Copy a Range of Cells across Columns to an Adjacent Range Using the Fill Handle</a:t>
            </a:r>
          </a:p>
          <a:p>
            <a:pPr lvl="1"/>
            <a:r>
              <a:rPr lang="en-US" dirty="0"/>
              <a:t>Select the source range from which to copy the functions</a:t>
            </a:r>
          </a:p>
          <a:p>
            <a:pPr lvl="1"/>
            <a:r>
              <a:rPr lang="en-US" dirty="0"/>
              <a:t>Drag the fill handle in the lower-right corner of the selected range through the desired selection cell to copy the functions to the selected range</a:t>
            </a:r>
          </a:p>
        </p:txBody>
      </p:sp>
    </p:spTree>
    <p:extLst>
      <p:ext uri="{BB962C8B-B14F-4D97-AF65-F5344CB8AC3E}">
        <p14:creationId xmlns:p14="http://schemas.microsoft.com/office/powerpoint/2010/main" val="3800180937"/>
      </p:ext>
    </p:extLst>
  </p:cSld>
  <p:clrMapOvr>
    <a:masterClrMapping/>
  </p:clrMapOvr>
</p:sld>
</file>

<file path=ppt/slides/slide2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Verifying Formulas using Range Finder</a:t>
            </a:r>
          </a:p>
        </p:txBody>
      </p:sp>
      <p:sp>
        <p:nvSpPr>
          <p:cNvPr id="8" name="Content Placeholder 1"/>
          <p:cNvSpPr>
            <a:spLocks noGrp="1"/>
          </p:cNvSpPr>
          <p:nvPr>
            <p:ph idx="1"/>
          </p:nvPr>
        </p:nvSpPr>
        <p:spPr>
          <a:xfrm>
            <a:off x="579193" y="1371599"/>
            <a:ext cx="8282940" cy="1676401"/>
          </a:xfrm>
        </p:spPr>
        <p:txBody>
          <a:bodyPr>
            <a:noAutofit/>
          </a:bodyPr>
          <a:lstStyle/>
          <a:p>
            <a:r>
              <a:rPr lang="en-US" dirty="0"/>
              <a:t>To Verify a Formula Using Range Finder</a:t>
            </a:r>
          </a:p>
          <a:p>
            <a:pPr lvl="1"/>
            <a:r>
              <a:rPr lang="en-US" dirty="0"/>
              <a:t>Double-click a cell to activate Range Finder</a:t>
            </a:r>
          </a:p>
          <a:p>
            <a:pPr lvl="1"/>
            <a:r>
              <a:rPr lang="en-US" dirty="0"/>
              <a:t>Press the ESC key to quit Range Finder and then click anywhere in the worksheet to deselect the current cell</a:t>
            </a:r>
          </a:p>
        </p:txBody>
      </p:sp>
      <p:pic>
        <p:nvPicPr>
          <p:cNvPr id="6" name="Content Placeholder 5" descr="Cell I4 was double-clicked, activating Range Finder. The formula in cell I4 displays, and the cells referenced in the formula are highlighted with corresponding colors.">
            <a:extLst>
              <a:ext uri="{FF2B5EF4-FFF2-40B4-BE49-F238E27FC236}">
                <a16:creationId xmlns:a16="http://schemas.microsoft.com/office/drawing/2014/main" id="{554F0EA3-D577-4C54-8F70-DA5851B3CD4A}"/>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013956" y="3276600"/>
            <a:ext cx="5413414" cy="2743014"/>
          </a:xfrm>
          <a:prstGeom prst="rect">
            <a:avLst/>
          </a:prstGeom>
        </p:spPr>
      </p:pic>
    </p:spTree>
    <p:extLst>
      <p:ext uri="{BB962C8B-B14F-4D97-AF65-F5344CB8AC3E}">
        <p14:creationId xmlns:p14="http://schemas.microsoft.com/office/powerpoint/2010/main" val="1169282273"/>
      </p:ext>
    </p:extLst>
  </p:cSld>
  <p:clrMapOvr>
    <a:masterClrMapping/>
  </p:clrMapOvr>
</p:sld>
</file>

<file path=ppt/slides/slide2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Formatting the Worksheet (1 of 13)</a:t>
            </a:r>
          </a:p>
        </p:txBody>
      </p:sp>
      <p:pic>
        <p:nvPicPr>
          <p:cNvPr id="8" name="Content Placeholder 7" descr="Figure a shows the unformatted Klapore Engineering spreadsheet.">
            <a:extLst>
              <a:ext uri="{FF2B5EF4-FFF2-40B4-BE49-F238E27FC236}">
                <a16:creationId xmlns:a16="http://schemas.microsoft.com/office/drawing/2014/main" id="{AD4EC121-C35C-463E-A839-AC3CA6151AB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19798" y="1150998"/>
            <a:ext cx="4313848" cy="2783428"/>
          </a:xfrm>
          <a:prstGeom prst="rect">
            <a:avLst/>
          </a:prstGeom>
        </p:spPr>
      </p:pic>
      <p:pic>
        <p:nvPicPr>
          <p:cNvPr id="7" name="Content Placeholder 6" descr="Figure b shows the formatted Klapore Engineering spreadsheet, with adjusted column widths, colored borders, formatted title and subtitle cells, bolding, and number formatting.">
            <a:extLst>
              <a:ext uri="{FF2B5EF4-FFF2-40B4-BE49-F238E27FC236}">
                <a16:creationId xmlns:a16="http://schemas.microsoft.com/office/drawing/2014/main" id="{3680EC56-8DBE-481B-9AC4-5C977C5C10C9}"/>
              </a:ext>
            </a:extLst>
          </p:cNvPr>
          <p:cNvPicPr>
            <a:picLocks noGrp="1" noChangeAspect="1"/>
          </p:cNvPicPr>
          <p:nvPr>
            <p:ph sz="quarter" idx="10"/>
          </p:nvPr>
        </p:nvPicPr>
        <p:blipFill>
          <a:blip r:embed="rId4" cstate="print">
            <a:extLst>
              <a:ext uri="{28A0092B-C50C-407E-A947-70E740481C1C}">
                <a14:useLocalDpi xmlns:a14="http://schemas.microsoft.com/office/drawing/2010/main" val="0"/>
              </a:ext>
            </a:extLst>
          </a:blip>
          <a:stretch>
            <a:fillRect/>
          </a:stretch>
        </p:blipFill>
        <p:spPr>
          <a:xfrm>
            <a:off x="2423623" y="4038600"/>
            <a:ext cx="3352193" cy="2160306"/>
          </a:xfrm>
          <a:prstGeom prst="rect">
            <a:avLst/>
          </a:prstGeom>
        </p:spPr>
      </p:pic>
    </p:spTree>
    <p:extLst>
      <p:ext uri="{BB962C8B-B14F-4D97-AF65-F5344CB8AC3E}">
        <p14:creationId xmlns:p14="http://schemas.microsoft.com/office/powerpoint/2010/main" val="2367957363"/>
      </p:ext>
    </p:extLst>
  </p:cSld>
  <p:clrMapOvr>
    <a:masterClrMapping/>
  </p:clrMapOvr>
</p:sld>
</file>

<file path=ppt/slides/slide2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Formatting the Worksheet (2 of 13)</a:t>
            </a:r>
          </a:p>
        </p:txBody>
      </p:sp>
      <p:sp>
        <p:nvSpPr>
          <p:cNvPr id="8" name="Content Placeholder 1"/>
          <p:cNvSpPr>
            <a:spLocks noGrp="1"/>
          </p:cNvSpPr>
          <p:nvPr>
            <p:ph idx="1"/>
          </p:nvPr>
        </p:nvSpPr>
        <p:spPr>
          <a:xfrm>
            <a:off x="579193" y="1371599"/>
            <a:ext cx="8282940" cy="2057401"/>
          </a:xfrm>
        </p:spPr>
        <p:txBody>
          <a:bodyPr>
            <a:noAutofit/>
          </a:bodyPr>
          <a:lstStyle/>
          <a:p>
            <a:r>
              <a:rPr lang="en-US" dirty="0"/>
              <a:t>To Change the Workbook Theme</a:t>
            </a:r>
          </a:p>
          <a:p>
            <a:pPr lvl="1"/>
            <a:r>
              <a:rPr lang="en-US" dirty="0"/>
              <a:t>Click the Themes button on the PAGE LAYOUT tab to display the Themes gallery</a:t>
            </a:r>
          </a:p>
          <a:p>
            <a:pPr lvl="1"/>
            <a:r>
              <a:rPr lang="en-US" dirty="0"/>
              <a:t>Click the desired theme in the Themes gallery to change the workbook theme</a:t>
            </a:r>
          </a:p>
        </p:txBody>
      </p:sp>
      <p:pic>
        <p:nvPicPr>
          <p:cNvPr id="6" name="Content Placeholder 5" descr="The Themes button in the Themes group on the Page Layout tab was clicked, displaying the Themes gallery, which includes the Gallery theme. The user's themes may differ.">
            <a:extLst>
              <a:ext uri="{FF2B5EF4-FFF2-40B4-BE49-F238E27FC236}">
                <a16:creationId xmlns:a16="http://schemas.microsoft.com/office/drawing/2014/main" id="{BB1E106E-1A7E-4D67-B896-C9FEB715BF1B}"/>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399754" y="3581400"/>
            <a:ext cx="4344492" cy="2570491"/>
          </a:xfrm>
          <a:prstGeom prst="rect">
            <a:avLst/>
          </a:prstGeom>
        </p:spPr>
      </p:pic>
    </p:spTree>
    <p:extLst>
      <p:ext uri="{BB962C8B-B14F-4D97-AF65-F5344CB8AC3E}">
        <p14:creationId xmlns:p14="http://schemas.microsoft.com/office/powerpoint/2010/main" val="1989168158"/>
      </p:ext>
    </p:extLst>
  </p:cSld>
  <p:clrMapOvr>
    <a:masterClrMapping/>
  </p:clrMapOvr>
</p:sld>
</file>

<file path=ppt/slides/slide2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Formatting the Worksheet (3 of 13)</a:t>
            </a:r>
          </a:p>
        </p:txBody>
      </p:sp>
      <p:sp>
        <p:nvSpPr>
          <p:cNvPr id="8" name="Content Placeholder 1"/>
          <p:cNvSpPr>
            <a:spLocks noGrp="1"/>
          </p:cNvSpPr>
          <p:nvPr>
            <p:ph idx="1"/>
          </p:nvPr>
        </p:nvSpPr>
        <p:spPr>
          <a:xfrm>
            <a:off x="579193" y="1371599"/>
            <a:ext cx="8107607" cy="2057401"/>
          </a:xfrm>
        </p:spPr>
        <p:txBody>
          <a:bodyPr>
            <a:noAutofit/>
          </a:bodyPr>
          <a:lstStyle/>
          <a:p>
            <a:r>
              <a:rPr lang="en-US" dirty="0"/>
              <a:t>To Format the Worksheet Titles</a:t>
            </a:r>
          </a:p>
          <a:p>
            <a:pPr lvl="1"/>
            <a:r>
              <a:rPr lang="en-US" dirty="0"/>
              <a:t>Display the Home tab</a:t>
            </a:r>
          </a:p>
          <a:p>
            <a:pPr lvl="1"/>
            <a:r>
              <a:rPr lang="en-US" dirty="0"/>
              <a:t>Select the range to be merged, click MERGE &amp; CENTER</a:t>
            </a:r>
          </a:p>
          <a:p>
            <a:pPr lvl="1"/>
            <a:r>
              <a:rPr lang="en-US" dirty="0"/>
              <a:t>Select the range to contain the Title cell style, click Cell Styles button to display the Cell Styles gallery and choose a style</a:t>
            </a:r>
          </a:p>
        </p:txBody>
      </p:sp>
      <p:pic>
        <p:nvPicPr>
          <p:cNvPr id="6" name="Content Placeholder 5" descr="The title and subtitle rows, A1:K1 and A2:K2 have been merged and centered using the Merge &amp; Center button in the Alignment group. The newly merged regions, A1:A2, have the Title cell style applied, which was applied by clicking the Cell Styles button in the Styles group to display the Cell Styles gallery, and clicking the Title cell style from the Cell Styles gallery. Cell A2 is the active cell. The Decrease Font Size button was clicked, decreasing the font size of the cell to 16, as shown in the Font size box. The Increase Font Size button is called out.">
            <a:extLst>
              <a:ext uri="{FF2B5EF4-FFF2-40B4-BE49-F238E27FC236}">
                <a16:creationId xmlns:a16="http://schemas.microsoft.com/office/drawing/2014/main" id="{A9296170-EF5A-4B41-9CF9-ABADE58ECFCB}"/>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871392" y="3555042"/>
            <a:ext cx="5401217" cy="2570491"/>
          </a:xfrm>
          <a:prstGeom prst="rect">
            <a:avLst/>
          </a:prstGeom>
        </p:spPr>
      </p:pic>
    </p:spTree>
    <p:extLst>
      <p:ext uri="{BB962C8B-B14F-4D97-AF65-F5344CB8AC3E}">
        <p14:creationId xmlns:p14="http://schemas.microsoft.com/office/powerpoint/2010/main" val="2753947834"/>
      </p:ext>
    </p:extLst>
  </p:cSld>
  <p:clrMapOvr>
    <a:masterClrMapping/>
  </p:clrMapOvr>
</p:sld>
</file>

<file path=ppt/slides/slide2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Formatting the Worksheet (4 of 13)</a:t>
            </a:r>
          </a:p>
        </p:txBody>
      </p:sp>
      <p:sp>
        <p:nvSpPr>
          <p:cNvPr id="2" name="Content Placeholder 1"/>
          <p:cNvSpPr>
            <a:spLocks noGrp="1"/>
          </p:cNvSpPr>
          <p:nvPr>
            <p:ph idx="1"/>
          </p:nvPr>
        </p:nvSpPr>
        <p:spPr/>
        <p:txBody>
          <a:bodyPr>
            <a:noAutofit/>
          </a:bodyPr>
          <a:lstStyle/>
          <a:p>
            <a:r>
              <a:rPr lang="en-US" dirty="0"/>
              <a:t>To Change the Background Color and Apply a Box Border to the Worksheet Title and Subtitle</a:t>
            </a:r>
          </a:p>
          <a:p>
            <a:pPr lvl="1"/>
            <a:r>
              <a:rPr lang="en-US" dirty="0"/>
              <a:t>Select the range to color and then click the Fill Color arrow on the HOME tab to display the Fill Color gallery</a:t>
            </a:r>
          </a:p>
          <a:p>
            <a:pPr lvl="1"/>
            <a:r>
              <a:rPr lang="en-US" dirty="0"/>
              <a:t>Click a color to select it and change the background color of the range of cells</a:t>
            </a:r>
          </a:p>
          <a:p>
            <a:pPr lvl="1"/>
            <a:r>
              <a:rPr lang="en-US" dirty="0"/>
              <a:t>Click the Borders arrow on the HOME tab to display the Borders gallery</a:t>
            </a:r>
          </a:p>
          <a:p>
            <a:pPr lvl="1"/>
            <a:r>
              <a:rPr lang="en-US" dirty="0"/>
              <a:t>Click a border in the Borders gallery to select it and display a border around the selected range</a:t>
            </a:r>
          </a:p>
        </p:txBody>
      </p:sp>
    </p:spTree>
    <p:extLst>
      <p:ext uri="{BB962C8B-B14F-4D97-AF65-F5344CB8AC3E}">
        <p14:creationId xmlns:p14="http://schemas.microsoft.com/office/powerpoint/2010/main" val="2198489111"/>
      </p:ext>
    </p:extLst>
  </p:cSld>
  <p:clrMapOvr>
    <a:masterClrMapping/>
  </p:clrMapOvr>
</p:sld>
</file>

<file path=ppt/slides/slide2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Formatting the Worksheet (5 of 13)</a:t>
            </a:r>
          </a:p>
        </p:txBody>
      </p:sp>
      <p:sp>
        <p:nvSpPr>
          <p:cNvPr id="2" name="Content Placeholder 1"/>
          <p:cNvSpPr>
            <a:spLocks noGrp="1"/>
          </p:cNvSpPr>
          <p:nvPr>
            <p:ph idx="1"/>
          </p:nvPr>
        </p:nvSpPr>
        <p:spPr/>
        <p:txBody>
          <a:bodyPr>
            <a:noAutofit/>
          </a:bodyPr>
          <a:lstStyle/>
          <a:p>
            <a:r>
              <a:rPr lang="en-US" dirty="0"/>
              <a:t>To Apply a Cell Style to the Column Headings and Format the Total Rows</a:t>
            </a:r>
          </a:p>
          <a:p>
            <a:pPr lvl="1"/>
            <a:r>
              <a:rPr lang="en-US" dirty="0"/>
              <a:t>Select the range to be formatted</a:t>
            </a:r>
          </a:p>
          <a:p>
            <a:pPr lvl="1"/>
            <a:r>
              <a:rPr lang="en-US" dirty="0"/>
              <a:t>Use the Cell Styles gallery to apply the cell style</a:t>
            </a:r>
          </a:p>
          <a:p>
            <a:pPr lvl="1"/>
            <a:r>
              <a:rPr lang="en-US" dirty="0"/>
              <a:t>Click the Center button to center the column headings</a:t>
            </a:r>
          </a:p>
          <a:p>
            <a:pPr lvl="1"/>
            <a:r>
              <a:rPr lang="en-US" dirty="0"/>
              <a:t>Apply the Total cell style to the range</a:t>
            </a:r>
          </a:p>
          <a:p>
            <a:pPr lvl="1"/>
            <a:r>
              <a:rPr lang="en-US" dirty="0"/>
              <a:t>Bold the range</a:t>
            </a:r>
          </a:p>
        </p:txBody>
      </p:sp>
    </p:spTree>
    <p:extLst>
      <p:ext uri="{BB962C8B-B14F-4D97-AF65-F5344CB8AC3E}">
        <p14:creationId xmlns:p14="http://schemas.microsoft.com/office/powerpoint/2010/main" val="3436615420"/>
      </p:ext>
    </p:extLst>
  </p:cSld>
  <p:clrMapOvr>
    <a:masterClrMapping/>
  </p:clrMapOvr>
</p:sld>
</file>

<file path=ppt/slides/slide2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Formatting the Worksheet (6 of 13)</a:t>
            </a:r>
          </a:p>
        </p:txBody>
      </p:sp>
      <p:sp>
        <p:nvSpPr>
          <p:cNvPr id="6" name="Content Placeholder 1"/>
          <p:cNvSpPr>
            <a:spLocks noGrp="1"/>
          </p:cNvSpPr>
          <p:nvPr>
            <p:ph idx="1"/>
          </p:nvPr>
        </p:nvSpPr>
        <p:spPr>
          <a:xfrm>
            <a:off x="579193" y="1371599"/>
            <a:ext cx="8336207" cy="4648201"/>
          </a:xfrm>
        </p:spPr>
        <p:txBody>
          <a:bodyPr>
            <a:noAutofit/>
          </a:bodyPr>
          <a:lstStyle/>
          <a:p>
            <a:r>
              <a:rPr lang="en-US" dirty="0"/>
              <a:t>To Format Dates and Center Data in Cells</a:t>
            </a:r>
          </a:p>
          <a:p>
            <a:pPr lvl="1"/>
            <a:r>
              <a:rPr lang="en-US" dirty="0"/>
              <a:t>Select the range to contain the new date format</a:t>
            </a:r>
          </a:p>
          <a:p>
            <a:pPr lvl="1"/>
            <a:r>
              <a:rPr lang="en-US" dirty="0"/>
              <a:t>On the HOME tab in the Number group, click the Dialog Box Launcher to display the Format Cells dialog box</a:t>
            </a:r>
          </a:p>
          <a:p>
            <a:pPr lvl="1"/>
            <a:r>
              <a:rPr lang="en-US" dirty="0"/>
              <a:t>If necessary, click the NUMBER tab and click Date in the Category list, and then click a date type to choose the format for the selected range</a:t>
            </a:r>
          </a:p>
          <a:p>
            <a:pPr lvl="1"/>
            <a:r>
              <a:rPr lang="en-US" dirty="0"/>
              <a:t>Click the OK button to format the dates in the current column using the selected date format style</a:t>
            </a:r>
          </a:p>
          <a:p>
            <a:pPr lvl="1"/>
            <a:r>
              <a:rPr lang="en-US" dirty="0"/>
              <a:t>Select the range to be centered and then click the Center button on the HOME tab to center the data in the selected range</a:t>
            </a:r>
          </a:p>
        </p:txBody>
      </p:sp>
    </p:spTree>
    <p:extLst>
      <p:ext uri="{BB962C8B-B14F-4D97-AF65-F5344CB8AC3E}">
        <p14:creationId xmlns:p14="http://schemas.microsoft.com/office/powerpoint/2010/main" val="4165516056"/>
      </p:ext>
    </p:extLst>
  </p:cSld>
  <p:clrMapOvr>
    <a:masterClrMapping/>
  </p:clrMapOvr>
</p:sld>
</file>

<file path=ppt/slides/slide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85837"/>
            <a:ext cx="8282940" cy="758387"/>
          </a:xfrm>
        </p:spPr>
        <p:txBody>
          <a:bodyPr/>
          <a:lstStyle/>
          <a:p>
            <a:r>
              <a:rPr lang="en-US" dirty="0"/>
              <a:t>Objectives (2 of 2) </a:t>
            </a:r>
          </a:p>
        </p:txBody>
      </p:sp>
      <p:sp>
        <p:nvSpPr>
          <p:cNvPr id="2" name="Content Placeholder 1"/>
          <p:cNvSpPr>
            <a:spLocks noGrp="1"/>
          </p:cNvSpPr>
          <p:nvPr>
            <p:ph idx="1"/>
          </p:nvPr>
        </p:nvSpPr>
        <p:spPr/>
        <p:txBody>
          <a:bodyPr>
            <a:normAutofit/>
          </a:bodyPr>
          <a:lstStyle/>
          <a:p>
            <a:r>
              <a:rPr lang="en-US" dirty="0"/>
              <a:t>Add conditional formatting to cells</a:t>
            </a:r>
          </a:p>
          <a:p>
            <a:r>
              <a:rPr lang="en-US" dirty="0"/>
              <a:t>Change column width and row height</a:t>
            </a:r>
          </a:p>
          <a:p>
            <a:r>
              <a:rPr lang="en-US" dirty="0"/>
              <a:t>Check the spelling on a worksheet</a:t>
            </a:r>
          </a:p>
          <a:p>
            <a:r>
              <a:rPr lang="en-US" dirty="0"/>
              <a:t>Change margins and headers in Page Layout view</a:t>
            </a:r>
          </a:p>
          <a:p>
            <a:r>
              <a:rPr lang="en-US" dirty="0"/>
              <a:t>Preview and print versions and sections of a worksheet</a:t>
            </a:r>
          </a:p>
        </p:txBody>
      </p:sp>
    </p:spTree>
    <p:extLst>
      <p:ext uri="{BB962C8B-B14F-4D97-AF65-F5344CB8AC3E}">
        <p14:creationId xmlns:p14="http://schemas.microsoft.com/office/powerpoint/2010/main" val="1381295417"/>
      </p:ext>
    </p:extLst>
  </p:cSld>
  <p:clrMapOvr>
    <a:masterClrMapping/>
  </p:clrMapOvr>
</p:sld>
</file>

<file path=ppt/slides/slide3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Formatting the Worksheet (7 of 13)</a:t>
            </a:r>
          </a:p>
        </p:txBody>
      </p:sp>
      <p:sp>
        <p:nvSpPr>
          <p:cNvPr id="2" name="Content Placeholder 1"/>
          <p:cNvSpPr>
            <a:spLocks noGrp="1"/>
          </p:cNvSpPr>
          <p:nvPr>
            <p:ph idx="1"/>
          </p:nvPr>
        </p:nvSpPr>
        <p:spPr/>
        <p:txBody>
          <a:bodyPr>
            <a:noAutofit/>
          </a:bodyPr>
          <a:lstStyle/>
          <a:p>
            <a:r>
              <a:rPr lang="en-US" dirty="0"/>
              <a:t>To Apply an Accounting Number Format and Comma Style Format Using the Ribbon</a:t>
            </a:r>
          </a:p>
          <a:p>
            <a:pPr lvl="1"/>
            <a:r>
              <a:rPr lang="en-US" dirty="0"/>
              <a:t>Select the range to contain the accounting number format </a:t>
            </a:r>
          </a:p>
          <a:p>
            <a:pPr lvl="1"/>
            <a:r>
              <a:rPr lang="en-US" dirty="0"/>
              <a:t>While holding down the CTRL key, select the nonadjacent ranges and cells</a:t>
            </a:r>
          </a:p>
          <a:p>
            <a:pPr lvl="1"/>
            <a:r>
              <a:rPr lang="en-US" dirty="0"/>
              <a:t>Click the “Accounting Number Format” button on the HOME tab to apply the accounting number format to the selected nonadjacent ranges</a:t>
            </a:r>
          </a:p>
          <a:p>
            <a:pPr lvl="1"/>
            <a:r>
              <a:rPr lang="en-US" dirty="0"/>
              <a:t>Click the Comma Style button on the HOME tab to assign the Comma style format to the selected range</a:t>
            </a:r>
          </a:p>
        </p:txBody>
      </p:sp>
    </p:spTree>
    <p:extLst>
      <p:ext uri="{BB962C8B-B14F-4D97-AF65-F5344CB8AC3E}">
        <p14:creationId xmlns:p14="http://schemas.microsoft.com/office/powerpoint/2010/main" val="474208517"/>
      </p:ext>
    </p:extLst>
  </p:cSld>
  <p:clrMapOvr>
    <a:masterClrMapping/>
  </p:clrMapOvr>
</p:sld>
</file>

<file path=ppt/slides/slide3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Formatting the Worksheet (8 of 13)</a:t>
            </a:r>
          </a:p>
        </p:txBody>
      </p:sp>
      <p:sp>
        <p:nvSpPr>
          <p:cNvPr id="6" name="Content Placeholder 1"/>
          <p:cNvSpPr>
            <a:spLocks noGrp="1"/>
          </p:cNvSpPr>
          <p:nvPr>
            <p:ph idx="1"/>
          </p:nvPr>
        </p:nvSpPr>
        <p:spPr/>
        <p:txBody>
          <a:bodyPr>
            <a:normAutofit/>
          </a:bodyPr>
          <a:lstStyle/>
          <a:p>
            <a:r>
              <a:rPr lang="en-US" dirty="0"/>
              <a:t>To Apply a Currency Style Format with a Floating Dollar Sign Using the Format Cells Dialog Box</a:t>
            </a:r>
          </a:p>
          <a:p>
            <a:pPr lvl="1"/>
            <a:r>
              <a:rPr lang="en-US" dirty="0"/>
              <a:t>Select the range to format and then on the HOME tab in the Number group, click the Dialog Box Launcher to display the Format Cells dialog box</a:t>
            </a:r>
          </a:p>
          <a:p>
            <a:pPr lvl="1"/>
            <a:r>
              <a:rPr lang="en-US" dirty="0"/>
              <a:t>If necessary, click the NUMBER tab to display the Number sheet</a:t>
            </a:r>
          </a:p>
          <a:p>
            <a:pPr lvl="1"/>
            <a:r>
              <a:rPr lang="en-US" dirty="0"/>
              <a:t>Click Currency in the Category list to select the necessary number format category and then tap or click a style in the Negative numbers list to select the desired currency format</a:t>
            </a:r>
          </a:p>
          <a:p>
            <a:pPr lvl="1"/>
            <a:r>
              <a:rPr lang="en-US" dirty="0"/>
              <a:t>Click the OK button to assign the currency style format to the selected ranges</a:t>
            </a:r>
          </a:p>
        </p:txBody>
      </p:sp>
    </p:spTree>
    <p:extLst>
      <p:ext uri="{BB962C8B-B14F-4D97-AF65-F5344CB8AC3E}">
        <p14:creationId xmlns:p14="http://schemas.microsoft.com/office/powerpoint/2010/main" val="344934657"/>
      </p:ext>
    </p:extLst>
  </p:cSld>
  <p:clrMapOvr>
    <a:masterClrMapping/>
  </p:clrMapOvr>
</p:sld>
</file>

<file path=ppt/slides/slide3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318166"/>
            <a:ext cx="8282940" cy="475066"/>
          </a:xfrm>
        </p:spPr>
        <p:txBody>
          <a:bodyPr/>
          <a:lstStyle/>
          <a:p>
            <a:r>
              <a:rPr lang="en-US" dirty="0"/>
              <a:t>Formatting the Worksheet (9 of 13)</a:t>
            </a:r>
          </a:p>
        </p:txBody>
      </p:sp>
      <p:sp>
        <p:nvSpPr>
          <p:cNvPr id="2" name="Content Placeholder 1"/>
          <p:cNvSpPr>
            <a:spLocks noGrp="1"/>
          </p:cNvSpPr>
          <p:nvPr>
            <p:ph idx="1"/>
          </p:nvPr>
        </p:nvSpPr>
        <p:spPr/>
        <p:txBody>
          <a:bodyPr>
            <a:normAutofit/>
          </a:bodyPr>
          <a:lstStyle/>
          <a:p>
            <a:r>
              <a:rPr lang="en-US" dirty="0"/>
              <a:t>To Apply Percent Style Format and Using the Increase Decimal Button</a:t>
            </a:r>
          </a:p>
          <a:p>
            <a:pPr lvl="1"/>
            <a:r>
              <a:rPr lang="en-US" dirty="0"/>
              <a:t>Select the range to format</a:t>
            </a:r>
          </a:p>
          <a:p>
            <a:pPr lvl="1"/>
            <a:r>
              <a:rPr lang="en-US" dirty="0"/>
              <a:t>Click the Percent Style button in the HOME tab to display the numbers in the selected range as a rounded whole percent</a:t>
            </a:r>
          </a:p>
          <a:p>
            <a:pPr lvl="1"/>
            <a:r>
              <a:rPr lang="en-US" dirty="0"/>
              <a:t>Click the Increase Decimal button in the HOME tab two times to display the numbers in the selected range with two decimal places</a:t>
            </a:r>
          </a:p>
        </p:txBody>
      </p:sp>
    </p:spTree>
    <p:extLst>
      <p:ext uri="{BB962C8B-B14F-4D97-AF65-F5344CB8AC3E}">
        <p14:creationId xmlns:p14="http://schemas.microsoft.com/office/powerpoint/2010/main" val="4076045370"/>
      </p:ext>
    </p:extLst>
  </p:cSld>
  <p:clrMapOvr>
    <a:masterClrMapping/>
  </p:clrMapOvr>
</p:sld>
</file>

<file path=ppt/slides/slide3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308835"/>
            <a:ext cx="8282940" cy="475066"/>
          </a:xfrm>
        </p:spPr>
        <p:txBody>
          <a:bodyPr/>
          <a:lstStyle/>
          <a:p>
            <a:r>
              <a:rPr lang="en-US" dirty="0"/>
              <a:t>Formatting the Worksheet (10 of 13)</a:t>
            </a:r>
          </a:p>
        </p:txBody>
      </p:sp>
      <p:sp>
        <p:nvSpPr>
          <p:cNvPr id="2" name="Content Placeholder 1"/>
          <p:cNvSpPr>
            <a:spLocks noGrp="1"/>
          </p:cNvSpPr>
          <p:nvPr>
            <p:ph idx="1"/>
          </p:nvPr>
        </p:nvSpPr>
        <p:spPr/>
        <p:txBody>
          <a:bodyPr>
            <a:normAutofit/>
          </a:bodyPr>
          <a:lstStyle/>
          <a:p>
            <a:r>
              <a:rPr lang="en-US" dirty="0"/>
              <a:t>To Apply Conditional Formatting</a:t>
            </a:r>
          </a:p>
          <a:p>
            <a:pPr lvl="1"/>
            <a:r>
              <a:rPr lang="en-US" dirty="0"/>
              <a:t>Select the range to which you wish to apply conditional formatting</a:t>
            </a:r>
          </a:p>
          <a:p>
            <a:pPr lvl="1"/>
            <a:r>
              <a:rPr lang="en-US" dirty="0"/>
              <a:t>Click the Conditional Formatting button on the HOME tab to display the Conditional Formatting menu</a:t>
            </a:r>
          </a:p>
          <a:p>
            <a:pPr lvl="1"/>
            <a:r>
              <a:rPr lang="en-US" dirty="0"/>
              <a:t>Click New Rule in the Conditional Formatting menu to display the New Formatting Rule dialog box</a:t>
            </a:r>
          </a:p>
          <a:p>
            <a:pPr lvl="1"/>
            <a:r>
              <a:rPr lang="en-US" dirty="0"/>
              <a:t>Click the desired rule type in the Select a Rule Type area</a:t>
            </a:r>
          </a:p>
          <a:p>
            <a:pPr lvl="1"/>
            <a:r>
              <a:rPr lang="en-US" dirty="0"/>
              <a:t>Select and type the desired values in the Edit the Rule Description area</a:t>
            </a:r>
          </a:p>
        </p:txBody>
      </p:sp>
    </p:spTree>
    <p:extLst>
      <p:ext uri="{BB962C8B-B14F-4D97-AF65-F5344CB8AC3E}">
        <p14:creationId xmlns:p14="http://schemas.microsoft.com/office/powerpoint/2010/main" val="1128502539"/>
      </p:ext>
    </p:extLst>
  </p:cSld>
  <p:clrMapOvr>
    <a:masterClrMapping/>
  </p:clrMapOvr>
</p:sld>
</file>

<file path=ppt/slides/slide3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Formatting the Worksheet(11 of 13)</a:t>
            </a:r>
          </a:p>
        </p:txBody>
      </p:sp>
      <p:sp>
        <p:nvSpPr>
          <p:cNvPr id="13" name="Content Placeholder 12">
            <a:extLst>
              <a:ext uri="{FF2B5EF4-FFF2-40B4-BE49-F238E27FC236}">
                <a16:creationId xmlns:a16="http://schemas.microsoft.com/office/drawing/2014/main" id="{1AAF41BD-1446-4AD9-A069-FFAE55DB1BF4}"/>
              </a:ext>
            </a:extLst>
          </p:cNvPr>
          <p:cNvSpPr>
            <a:spLocks noGrp="1"/>
          </p:cNvSpPr>
          <p:nvPr>
            <p:ph sz="quarter" idx="10"/>
          </p:nvPr>
        </p:nvSpPr>
        <p:spPr>
          <a:xfrm>
            <a:off x="560798" y="1317198"/>
            <a:ext cx="8483055" cy="435402"/>
          </a:xfrm>
        </p:spPr>
        <p:txBody>
          <a:bodyPr/>
          <a:lstStyle/>
          <a:p>
            <a:pPr marL="0" indent="0">
              <a:buNone/>
            </a:pPr>
            <a:r>
              <a:rPr lang="en-US" sz="2400" dirty="0">
                <a:solidFill>
                  <a:schemeClr val="tx1"/>
                </a:solidFill>
              </a:rPr>
              <a:t>Table 2-5 Summary of Conditional Formatting Relational Operators</a:t>
            </a:r>
          </a:p>
          <a:p>
            <a:pPr marL="0" indent="0">
              <a:buNone/>
            </a:pPr>
            <a:endParaRPr lang="en-US" dirty="0"/>
          </a:p>
        </p:txBody>
      </p:sp>
      <p:graphicFrame>
        <p:nvGraphicFramePr>
          <p:cNvPr id="3" name="Content Placeholder 2" descr="Table is accessible to screen readers.">
            <a:extLst>
              <a:ext uri="{FF2B5EF4-FFF2-40B4-BE49-F238E27FC236}">
                <a16:creationId xmlns:a16="http://schemas.microsoft.com/office/drawing/2014/main" id="{E74ECDB3-5B5B-4BF2-A4FE-70779AF6877F}"/>
              </a:ext>
            </a:extLst>
          </p:cNvPr>
          <p:cNvGraphicFramePr>
            <a:graphicFrameLocks noGrp="1"/>
          </p:cNvGraphicFramePr>
          <p:nvPr>
            <p:ph idx="1"/>
            <p:extLst>
              <p:ext uri="{D42A27DB-BD31-4B8C-83A1-F6EECF244321}">
                <p14:modId xmlns:p14="http://schemas.microsoft.com/office/powerpoint/2010/main" val="531684104"/>
              </p:ext>
            </p:extLst>
          </p:nvPr>
        </p:nvGraphicFramePr>
        <p:xfrm>
          <a:off x="1036638" y="1912758"/>
          <a:ext cx="7040562" cy="4107042"/>
        </p:xfrm>
        <a:graphic>
          <a:graphicData uri="http://schemas.openxmlformats.org/drawingml/2006/table">
            <a:tbl>
              <a:tblPr firstRow="1"/>
              <a:tblGrid>
                <a:gridCol w="3520281">
                  <a:extLst>
                    <a:ext uri="{9D8B030D-6E8A-4147-A177-3AD203B41FA5}">
                      <a16:colId xmlns:a16="http://schemas.microsoft.com/office/drawing/2014/main" val="3118021437"/>
                    </a:ext>
                  </a:extLst>
                </a:gridCol>
                <a:gridCol w="3520281">
                  <a:extLst>
                    <a:ext uri="{9D8B030D-6E8A-4147-A177-3AD203B41FA5}">
                      <a16:colId xmlns:a16="http://schemas.microsoft.com/office/drawing/2014/main" val="3148814709"/>
                    </a:ext>
                  </a:extLst>
                </a:gridCol>
              </a:tblGrid>
              <a:tr h="362310">
                <a:tc>
                  <a:txBody>
                    <a:bodyPr/>
                    <a:lstStyle/>
                    <a:p>
                      <a:r>
                        <a:rPr lang="en-US" sz="1800" b="1" dirty="0"/>
                        <a:t>Relational Operator</a:t>
                      </a:r>
                    </a:p>
                  </a:txBody>
                  <a:tcPr marL="76502" marR="76502" marT="45289" marB="45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dirty="0"/>
                        <a:t>Formatting will be applied if…</a:t>
                      </a:r>
                    </a:p>
                  </a:txBody>
                  <a:tcPr marL="76502" marR="76502" marT="45289" marB="45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3143427"/>
                  </a:ext>
                </a:extLst>
              </a:tr>
              <a:tr h="362310">
                <a:tc>
                  <a:txBody>
                    <a:bodyPr/>
                    <a:lstStyle/>
                    <a:p>
                      <a:r>
                        <a:rPr lang="en-US" sz="1800" dirty="0"/>
                        <a:t>between</a:t>
                      </a:r>
                    </a:p>
                  </a:txBody>
                  <a:tcPr marL="76502" marR="76502" marT="45289" marB="45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cell value is between two numbers</a:t>
                      </a:r>
                    </a:p>
                  </a:txBody>
                  <a:tcPr marL="76502" marR="76502" marT="45289" marB="45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6612960"/>
                  </a:ext>
                </a:extLst>
              </a:tr>
              <a:tr h="362310">
                <a:tc>
                  <a:txBody>
                    <a:bodyPr/>
                    <a:lstStyle/>
                    <a:p>
                      <a:r>
                        <a:rPr lang="en-US" sz="1800" dirty="0"/>
                        <a:t>not between</a:t>
                      </a:r>
                    </a:p>
                  </a:txBody>
                  <a:tcPr marL="76502" marR="76502" marT="45289" marB="45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cell value is not between two numbers</a:t>
                      </a:r>
                    </a:p>
                  </a:txBody>
                  <a:tcPr marL="76502" marR="76502" marT="45289" marB="45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1141934"/>
                  </a:ext>
                </a:extLst>
              </a:tr>
              <a:tr h="362310">
                <a:tc>
                  <a:txBody>
                    <a:bodyPr/>
                    <a:lstStyle/>
                    <a:p>
                      <a:r>
                        <a:rPr lang="en-US" sz="1800" dirty="0"/>
                        <a:t>equal to</a:t>
                      </a:r>
                    </a:p>
                  </a:txBody>
                  <a:tcPr marL="76502" marR="76502" marT="45289" marB="45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cell value is equal to a number</a:t>
                      </a:r>
                    </a:p>
                  </a:txBody>
                  <a:tcPr marL="76502" marR="76502" marT="45289" marB="45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3034424"/>
                  </a:ext>
                </a:extLst>
              </a:tr>
              <a:tr h="362310">
                <a:tc>
                  <a:txBody>
                    <a:bodyPr/>
                    <a:lstStyle/>
                    <a:p>
                      <a:r>
                        <a:rPr lang="en-US" sz="1800"/>
                        <a:t>not equal to</a:t>
                      </a:r>
                    </a:p>
                  </a:txBody>
                  <a:tcPr marL="76502" marR="76502" marT="45289" marB="45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cell value is not equal to a number</a:t>
                      </a:r>
                    </a:p>
                  </a:txBody>
                  <a:tcPr marL="76502" marR="76502" marT="45289" marB="45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6894358"/>
                  </a:ext>
                </a:extLst>
              </a:tr>
              <a:tr h="362310">
                <a:tc>
                  <a:txBody>
                    <a:bodyPr/>
                    <a:lstStyle/>
                    <a:p>
                      <a:r>
                        <a:rPr lang="en-US" sz="1800"/>
                        <a:t>greater than</a:t>
                      </a:r>
                    </a:p>
                  </a:txBody>
                  <a:tcPr marL="76502" marR="76502" marT="45289" marB="45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cell value is greater than a number</a:t>
                      </a:r>
                    </a:p>
                  </a:txBody>
                  <a:tcPr marL="76502" marR="76502" marT="45289" marB="45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2183446"/>
                  </a:ext>
                </a:extLst>
              </a:tr>
              <a:tr h="362310">
                <a:tc>
                  <a:txBody>
                    <a:bodyPr/>
                    <a:lstStyle/>
                    <a:p>
                      <a:r>
                        <a:rPr lang="en-US" sz="1800"/>
                        <a:t>less than</a:t>
                      </a:r>
                    </a:p>
                  </a:txBody>
                  <a:tcPr marL="76502" marR="76502" marT="45289" marB="45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cell value is less than a number</a:t>
                      </a:r>
                    </a:p>
                  </a:txBody>
                  <a:tcPr marL="76502" marR="76502" marT="45289" marB="45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0161493"/>
                  </a:ext>
                </a:extLst>
              </a:tr>
              <a:tr h="634043">
                <a:tc>
                  <a:txBody>
                    <a:bodyPr/>
                    <a:lstStyle/>
                    <a:p>
                      <a:r>
                        <a:rPr lang="en-US" sz="1800"/>
                        <a:t>greater than or equal to</a:t>
                      </a:r>
                    </a:p>
                  </a:txBody>
                  <a:tcPr marL="76502" marR="76502" marT="45289" marB="45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cell value is greater than or equal to a number</a:t>
                      </a:r>
                    </a:p>
                  </a:txBody>
                  <a:tcPr marL="76502" marR="76502" marT="45289" marB="45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3824457"/>
                  </a:ext>
                </a:extLst>
              </a:tr>
              <a:tr h="362310">
                <a:tc>
                  <a:txBody>
                    <a:bodyPr/>
                    <a:lstStyle/>
                    <a:p>
                      <a:r>
                        <a:rPr lang="en-US" sz="1800"/>
                        <a:t>less than or equal to</a:t>
                      </a:r>
                    </a:p>
                  </a:txBody>
                  <a:tcPr marL="76502" marR="76502" marT="45289" marB="45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cell value is less than or equal to a number</a:t>
                      </a:r>
                    </a:p>
                  </a:txBody>
                  <a:tcPr marL="76502" marR="76502" marT="45289" marB="45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5670629"/>
                  </a:ext>
                </a:extLst>
              </a:tr>
            </a:tbl>
          </a:graphicData>
        </a:graphic>
      </p:graphicFrame>
    </p:spTree>
    <p:extLst>
      <p:ext uri="{BB962C8B-B14F-4D97-AF65-F5344CB8AC3E}">
        <p14:creationId xmlns:p14="http://schemas.microsoft.com/office/powerpoint/2010/main" val="3517502342"/>
      </p:ext>
    </p:extLst>
  </p:cSld>
  <p:clrMapOvr>
    <a:masterClrMapping/>
  </p:clrMapOvr>
</p:sld>
</file>

<file path=ppt/slides/slide3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308835"/>
            <a:ext cx="8282940" cy="475066"/>
          </a:xfrm>
        </p:spPr>
        <p:txBody>
          <a:bodyPr/>
          <a:lstStyle/>
          <a:p>
            <a:r>
              <a:rPr lang="en-US" dirty="0"/>
              <a:t>Formatting the Worksheet (12 of 13)</a:t>
            </a:r>
          </a:p>
        </p:txBody>
      </p:sp>
      <p:sp>
        <p:nvSpPr>
          <p:cNvPr id="2" name="Content Placeholder 1"/>
          <p:cNvSpPr>
            <a:spLocks noGrp="1"/>
          </p:cNvSpPr>
          <p:nvPr>
            <p:ph idx="1"/>
          </p:nvPr>
        </p:nvSpPr>
        <p:spPr/>
        <p:txBody>
          <a:bodyPr>
            <a:noAutofit/>
          </a:bodyPr>
          <a:lstStyle/>
          <a:p>
            <a:r>
              <a:rPr lang="en-US" dirty="0"/>
              <a:t>To Change Column Width</a:t>
            </a:r>
          </a:p>
          <a:p>
            <a:pPr lvl="1"/>
            <a:r>
              <a:rPr lang="en-US" dirty="0"/>
              <a:t>Drag through column headings to select the columns </a:t>
            </a:r>
          </a:p>
          <a:p>
            <a:pPr lvl="1"/>
            <a:r>
              <a:rPr lang="en-US" dirty="0"/>
              <a:t>Point to the boundary on the right side of column heading to cause the pointer to become a split double arrow</a:t>
            </a:r>
          </a:p>
          <a:p>
            <a:pPr lvl="1"/>
            <a:r>
              <a:rPr lang="en-US" dirty="0"/>
              <a:t>Double-click the right boundary of the column to change the width of the selected columns to best fit</a:t>
            </a:r>
          </a:p>
          <a:p>
            <a:pPr lvl="1"/>
            <a:r>
              <a:rPr lang="en-US" dirty="0"/>
              <a:t>To resize a column by dragging, point to the boundary of the right side of the column heading. When the mouse pointer changes to a split double arrow, drag to the desired width, and then lift your finger or release the mouse button to change the column widths</a:t>
            </a:r>
          </a:p>
        </p:txBody>
      </p:sp>
    </p:spTree>
    <p:extLst>
      <p:ext uri="{BB962C8B-B14F-4D97-AF65-F5344CB8AC3E}">
        <p14:creationId xmlns:p14="http://schemas.microsoft.com/office/powerpoint/2010/main" val="4292698563"/>
      </p:ext>
    </p:extLst>
  </p:cSld>
  <p:clrMapOvr>
    <a:masterClrMapping/>
  </p:clrMapOvr>
</p:sld>
</file>

<file path=ppt/slides/slide3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308835"/>
            <a:ext cx="8282940" cy="475066"/>
          </a:xfrm>
        </p:spPr>
        <p:txBody>
          <a:bodyPr/>
          <a:lstStyle/>
          <a:p>
            <a:r>
              <a:rPr lang="en-US" dirty="0"/>
              <a:t>Formatting the Worksheet (13 of 13)</a:t>
            </a:r>
          </a:p>
        </p:txBody>
      </p:sp>
      <p:sp>
        <p:nvSpPr>
          <p:cNvPr id="2" name="Content Placeholder 1"/>
          <p:cNvSpPr>
            <a:spLocks noGrp="1"/>
          </p:cNvSpPr>
          <p:nvPr>
            <p:ph idx="1"/>
          </p:nvPr>
        </p:nvSpPr>
        <p:spPr>
          <a:xfrm>
            <a:off x="579193" y="1371599"/>
            <a:ext cx="8336207" cy="3429001"/>
          </a:xfrm>
        </p:spPr>
        <p:txBody>
          <a:bodyPr>
            <a:normAutofit/>
          </a:bodyPr>
          <a:lstStyle/>
          <a:p>
            <a:r>
              <a:rPr lang="en-US" dirty="0"/>
              <a:t>To Change the Row Height</a:t>
            </a:r>
          </a:p>
          <a:p>
            <a:pPr lvl="1"/>
            <a:r>
              <a:rPr lang="en-US" dirty="0"/>
              <a:t>Point to the boundary below the row heading to resize</a:t>
            </a:r>
          </a:p>
          <a:p>
            <a:pPr lvl="1"/>
            <a:r>
              <a:rPr lang="en-US" dirty="0"/>
              <a:t>Drag the boundary to the desired row height and then release the mouse button</a:t>
            </a:r>
          </a:p>
          <a:p>
            <a:pPr lvl="1"/>
            <a:r>
              <a:rPr lang="en-US" dirty="0"/>
              <a:t>Lift your finger or release the mouse button to change the row height</a:t>
            </a:r>
          </a:p>
        </p:txBody>
      </p:sp>
    </p:spTree>
    <p:extLst>
      <p:ext uri="{BB962C8B-B14F-4D97-AF65-F5344CB8AC3E}">
        <p14:creationId xmlns:p14="http://schemas.microsoft.com/office/powerpoint/2010/main" val="2023477893"/>
      </p:ext>
    </p:extLst>
  </p:cSld>
  <p:clrMapOvr>
    <a:masterClrMapping/>
  </p:clrMapOvr>
</p:sld>
</file>

<file path=ppt/slides/slide3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Checking Spelling</a:t>
            </a:r>
          </a:p>
        </p:txBody>
      </p:sp>
      <p:sp>
        <p:nvSpPr>
          <p:cNvPr id="2" name="Content Placeholder 1"/>
          <p:cNvSpPr>
            <a:spLocks noGrp="1"/>
          </p:cNvSpPr>
          <p:nvPr>
            <p:ph idx="1"/>
          </p:nvPr>
        </p:nvSpPr>
        <p:spPr/>
        <p:txBody>
          <a:bodyPr>
            <a:normAutofit/>
          </a:bodyPr>
          <a:lstStyle/>
          <a:p>
            <a:r>
              <a:rPr lang="en-US" dirty="0"/>
              <a:t>To Check Spelling on the Worksheet</a:t>
            </a:r>
          </a:p>
          <a:p>
            <a:pPr lvl="1"/>
            <a:r>
              <a:rPr lang="en-US" dirty="0"/>
              <a:t>Click cell A1 so that the spell checker begins at the beginning of the worksheet</a:t>
            </a:r>
          </a:p>
          <a:p>
            <a:pPr lvl="1"/>
            <a:r>
              <a:rPr lang="en-US" dirty="0"/>
              <a:t>Click the Spelling button on the REVIEW tab to run the spell checker and display the misspelled words in the Spelling dialog box</a:t>
            </a:r>
          </a:p>
          <a:p>
            <a:pPr lvl="1"/>
            <a:r>
              <a:rPr lang="en-US" dirty="0"/>
              <a:t>Apply the desired action to each misspelled word</a:t>
            </a:r>
          </a:p>
          <a:p>
            <a:pPr lvl="1"/>
            <a:r>
              <a:rPr lang="en-US" dirty="0"/>
              <a:t>When the spell checker is finished, click the Close button</a:t>
            </a:r>
          </a:p>
        </p:txBody>
      </p:sp>
    </p:spTree>
    <p:extLst>
      <p:ext uri="{BB962C8B-B14F-4D97-AF65-F5344CB8AC3E}">
        <p14:creationId xmlns:p14="http://schemas.microsoft.com/office/powerpoint/2010/main" val="2231547707"/>
      </p:ext>
    </p:extLst>
  </p:cSld>
  <p:clrMapOvr>
    <a:masterClrMapping/>
  </p:clrMapOvr>
</p:sld>
</file>

<file path=ppt/slides/slide3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Printing the Worksheet (1 of 3)</a:t>
            </a:r>
          </a:p>
        </p:txBody>
      </p:sp>
      <p:sp>
        <p:nvSpPr>
          <p:cNvPr id="2" name="Content Placeholder 1"/>
          <p:cNvSpPr>
            <a:spLocks noGrp="1"/>
          </p:cNvSpPr>
          <p:nvPr>
            <p:ph idx="1"/>
          </p:nvPr>
        </p:nvSpPr>
        <p:spPr>
          <a:xfrm>
            <a:off x="579193" y="1371599"/>
            <a:ext cx="8336207" cy="4724401"/>
          </a:xfrm>
        </p:spPr>
        <p:txBody>
          <a:bodyPr>
            <a:noAutofit/>
          </a:bodyPr>
          <a:lstStyle/>
          <a:p>
            <a:r>
              <a:rPr lang="en-US" sz="2200" dirty="0"/>
              <a:t>To Change the Worksheet’s Margins, Header, and Orientation in Page Layout View</a:t>
            </a:r>
          </a:p>
          <a:p>
            <a:pPr lvl="1"/>
            <a:r>
              <a:rPr lang="en-US" sz="2000" dirty="0"/>
              <a:t>Click the Page Layout button on the status bar to view the worksheet in Page Layout view</a:t>
            </a:r>
          </a:p>
          <a:p>
            <a:pPr lvl="1"/>
            <a:r>
              <a:rPr lang="en-US" sz="2000" dirty="0"/>
              <a:t>Click the Adjust Margins button on the PAGE LAYOUT tab to display the Margins gallery</a:t>
            </a:r>
          </a:p>
          <a:p>
            <a:pPr lvl="1"/>
            <a:r>
              <a:rPr lang="en-US" sz="2000" dirty="0"/>
              <a:t>Click the desired margin style to change the worksheet margins to the selected style</a:t>
            </a:r>
          </a:p>
          <a:p>
            <a:pPr lvl="1"/>
            <a:r>
              <a:rPr lang="en-US" sz="2000" dirty="0"/>
              <a:t>Click above cell A1 in the center area of the Header area</a:t>
            </a:r>
          </a:p>
          <a:p>
            <a:pPr lvl="1"/>
            <a:r>
              <a:rPr lang="en-US" sz="2000" dirty="0"/>
              <a:t>Type the desired worksheet header, and then press the ENTER key</a:t>
            </a:r>
          </a:p>
          <a:p>
            <a:pPr lvl="1"/>
            <a:r>
              <a:rPr lang="en-US" sz="2000" dirty="0"/>
              <a:t>Click the “Change Page Orientation” button on the PAGE LAYOUT tab to display the Change Page Orientation gallery</a:t>
            </a:r>
          </a:p>
          <a:p>
            <a:pPr lvl="1"/>
            <a:r>
              <a:rPr lang="en-US" sz="2000" dirty="0"/>
              <a:t>Click the desired orientation in the Orientation gallery to change the worksheet’s orientation</a:t>
            </a:r>
          </a:p>
        </p:txBody>
      </p:sp>
    </p:spTree>
    <p:extLst>
      <p:ext uri="{BB962C8B-B14F-4D97-AF65-F5344CB8AC3E}">
        <p14:creationId xmlns:p14="http://schemas.microsoft.com/office/powerpoint/2010/main" val="3881055409"/>
      </p:ext>
    </p:extLst>
  </p:cSld>
  <p:clrMapOvr>
    <a:masterClrMapping/>
  </p:clrMapOvr>
</p:sld>
</file>

<file path=ppt/slides/slide3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327497"/>
            <a:ext cx="8282940" cy="475066"/>
          </a:xfrm>
        </p:spPr>
        <p:txBody>
          <a:bodyPr/>
          <a:lstStyle/>
          <a:p>
            <a:r>
              <a:rPr lang="en-US" dirty="0"/>
              <a:t>Printing the Worksheet (2 of 3)</a:t>
            </a:r>
          </a:p>
        </p:txBody>
      </p:sp>
      <p:sp>
        <p:nvSpPr>
          <p:cNvPr id="2" name="Content Placeholder 1"/>
          <p:cNvSpPr>
            <a:spLocks noGrp="1"/>
          </p:cNvSpPr>
          <p:nvPr>
            <p:ph idx="1"/>
          </p:nvPr>
        </p:nvSpPr>
        <p:spPr>
          <a:xfrm>
            <a:off x="579193" y="1371599"/>
            <a:ext cx="8336207" cy="3352801"/>
          </a:xfrm>
        </p:spPr>
        <p:txBody>
          <a:bodyPr>
            <a:noAutofit/>
          </a:bodyPr>
          <a:lstStyle/>
          <a:p>
            <a:r>
              <a:rPr lang="en-US" dirty="0"/>
              <a:t>To Print a Worksheet</a:t>
            </a:r>
          </a:p>
          <a:p>
            <a:pPr lvl="1"/>
            <a:r>
              <a:rPr lang="en-US" dirty="0"/>
              <a:t>Click FILE on the ribbon to open Backstage view</a:t>
            </a:r>
          </a:p>
          <a:p>
            <a:pPr lvl="1"/>
            <a:r>
              <a:rPr lang="en-US" dirty="0"/>
              <a:t>Click the Print to display the Print screen</a:t>
            </a:r>
          </a:p>
          <a:p>
            <a:pPr lvl="1"/>
            <a:r>
              <a:rPr lang="en-US" dirty="0"/>
              <a:t>If necessary, click Printer Status button to display a list of available printer and click the desired printer</a:t>
            </a:r>
          </a:p>
          <a:p>
            <a:pPr lvl="1"/>
            <a:r>
              <a:rPr lang="en-US" dirty="0"/>
              <a:t>Click the No Scaling button and then select “Fit Sheet on One Page”</a:t>
            </a:r>
          </a:p>
          <a:p>
            <a:pPr lvl="1"/>
            <a:r>
              <a:rPr lang="en-US" dirty="0"/>
              <a:t>Click Print</a:t>
            </a:r>
          </a:p>
        </p:txBody>
      </p:sp>
    </p:spTree>
    <p:extLst>
      <p:ext uri="{BB962C8B-B14F-4D97-AF65-F5344CB8AC3E}">
        <p14:creationId xmlns:p14="http://schemas.microsoft.com/office/powerpoint/2010/main" val="2312786261"/>
      </p:ext>
    </p:extLst>
  </p:cSld>
  <p:clrMapOvr>
    <a:masterClrMapping/>
  </p:clrMapOvr>
</p:sld>
</file>

<file path=ppt/slides/slide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Project: Worksheet with Formulas and Functions</a:t>
            </a:r>
          </a:p>
        </p:txBody>
      </p:sp>
      <p:pic>
        <p:nvPicPr>
          <p:cNvPr id="6" name="Picture 2" descr="Final Klapore Engineering spreadsheet.">
            <a:extLst>
              <a:ext uri="{FF2B5EF4-FFF2-40B4-BE49-F238E27FC236}">
                <a16:creationId xmlns:a16="http://schemas.microsoft.com/office/drawing/2014/main" id="{92BD6366-2FFD-4A79-9AA0-62AAE122D88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63697" y="1602628"/>
            <a:ext cx="7653929" cy="4109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5254428"/>
      </p:ext>
    </p:extLst>
  </p:cSld>
  <p:clrMapOvr>
    <a:masterClrMapping/>
  </p:clrMapOvr>
</p:sld>
</file>

<file path=ppt/slides/slide4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327497"/>
            <a:ext cx="8282940" cy="475066"/>
          </a:xfrm>
        </p:spPr>
        <p:txBody>
          <a:bodyPr/>
          <a:lstStyle/>
          <a:p>
            <a:r>
              <a:rPr lang="en-US" dirty="0"/>
              <a:t>Printing the Worksheet (3 of 3)</a:t>
            </a:r>
          </a:p>
        </p:txBody>
      </p:sp>
      <p:sp>
        <p:nvSpPr>
          <p:cNvPr id="2" name="Content Placeholder 1"/>
          <p:cNvSpPr>
            <a:spLocks noGrp="1"/>
          </p:cNvSpPr>
          <p:nvPr>
            <p:ph idx="1"/>
          </p:nvPr>
        </p:nvSpPr>
        <p:spPr/>
        <p:txBody>
          <a:bodyPr>
            <a:noAutofit/>
          </a:bodyPr>
          <a:lstStyle/>
          <a:p>
            <a:r>
              <a:rPr lang="en-US" dirty="0"/>
              <a:t>To Print a Section of the Worksheet</a:t>
            </a:r>
          </a:p>
          <a:p>
            <a:pPr lvl="1"/>
            <a:r>
              <a:rPr lang="en-US" dirty="0"/>
              <a:t>Select the range to print</a:t>
            </a:r>
          </a:p>
          <a:p>
            <a:pPr lvl="1"/>
            <a:r>
              <a:rPr lang="en-US" dirty="0"/>
              <a:t>Click FILE on the ribbon to open Backstage view</a:t>
            </a:r>
          </a:p>
          <a:p>
            <a:pPr lvl="1"/>
            <a:r>
              <a:rPr lang="en-US" dirty="0"/>
              <a:t>Click the Print to display the Print screen</a:t>
            </a:r>
          </a:p>
          <a:p>
            <a:pPr lvl="1"/>
            <a:r>
              <a:rPr lang="en-US" dirty="0"/>
              <a:t>Click “Print Active Sheets” in the Settings area on the PRINT screen to display a list of printing options </a:t>
            </a:r>
          </a:p>
          <a:p>
            <a:pPr lvl="1"/>
            <a:r>
              <a:rPr lang="en-US" dirty="0"/>
              <a:t>Click Print Selection to print the selected range</a:t>
            </a:r>
          </a:p>
          <a:p>
            <a:pPr lvl="1"/>
            <a:r>
              <a:rPr lang="en-US" dirty="0"/>
              <a:t>Click the Print button in the Print screen to print the selected range of the worksheet </a:t>
            </a:r>
          </a:p>
          <a:p>
            <a:pPr lvl="1"/>
            <a:r>
              <a:rPr lang="en-US" dirty="0"/>
              <a:t>Click the Normal button on the status bar to return to Normal view</a:t>
            </a:r>
          </a:p>
        </p:txBody>
      </p:sp>
    </p:spTree>
    <p:extLst>
      <p:ext uri="{BB962C8B-B14F-4D97-AF65-F5344CB8AC3E}">
        <p14:creationId xmlns:p14="http://schemas.microsoft.com/office/powerpoint/2010/main" val="678746798"/>
      </p:ext>
    </p:extLst>
  </p:cSld>
  <p:clrMapOvr>
    <a:masterClrMapping/>
  </p:clrMapOvr>
</p:sld>
</file>

<file path=ppt/slides/slide4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Displaying and Printing the Formulas Version of the Worksheet (1 of 2)</a:t>
            </a:r>
          </a:p>
        </p:txBody>
      </p:sp>
      <p:sp>
        <p:nvSpPr>
          <p:cNvPr id="2" name="Content Placeholder 1"/>
          <p:cNvSpPr>
            <a:spLocks noGrp="1"/>
          </p:cNvSpPr>
          <p:nvPr>
            <p:ph idx="1"/>
          </p:nvPr>
        </p:nvSpPr>
        <p:spPr>
          <a:xfrm>
            <a:off x="579193" y="1371599"/>
            <a:ext cx="8336207" cy="4800601"/>
          </a:xfrm>
        </p:spPr>
        <p:txBody>
          <a:bodyPr>
            <a:normAutofit fontScale="92500"/>
          </a:bodyPr>
          <a:lstStyle/>
          <a:p>
            <a:r>
              <a:rPr lang="en-US" dirty="0"/>
              <a:t>To Display the Formulas in the Worksheet and Fit the Printout on One Page</a:t>
            </a:r>
          </a:p>
          <a:p>
            <a:pPr lvl="1"/>
            <a:r>
              <a:rPr lang="en-US" dirty="0"/>
              <a:t>Press CTRL+ACCENT MARK (`) to display the worksheet with formulas</a:t>
            </a:r>
          </a:p>
          <a:p>
            <a:pPr lvl="1"/>
            <a:r>
              <a:rPr lang="en-US" dirty="0"/>
              <a:t>Click the Page Setup Dialog Box Launcher on the PAGE LAYOUT tab to display the Page Setup dialog box</a:t>
            </a:r>
          </a:p>
          <a:p>
            <a:pPr lvl="1"/>
            <a:r>
              <a:rPr lang="en-US" dirty="0"/>
              <a:t>If necessary, click the desired Orientation in the Page sheet to select it</a:t>
            </a:r>
          </a:p>
          <a:p>
            <a:pPr lvl="1"/>
            <a:r>
              <a:rPr lang="en-US" dirty="0"/>
              <a:t>If necessary, click Fit to in the Scaling area to select it</a:t>
            </a:r>
          </a:p>
          <a:p>
            <a:pPr lvl="1"/>
            <a:r>
              <a:rPr lang="en-US" dirty="0"/>
              <a:t>Click the Print button to open the Print screen in Backstage view. Select the Print Selection button in the Settings area of the Print gallery and then click Print Active Sheets</a:t>
            </a:r>
          </a:p>
          <a:p>
            <a:pPr lvl="1"/>
            <a:r>
              <a:rPr lang="en-US" dirty="0"/>
              <a:t>Click the Print button to print the worksheet</a:t>
            </a:r>
          </a:p>
          <a:p>
            <a:pPr lvl="1"/>
            <a:r>
              <a:rPr lang="en-US" dirty="0"/>
              <a:t>After viewing and printing the formulas version, press CTRL+ACCENT MARK (`) to display the values version</a:t>
            </a:r>
          </a:p>
        </p:txBody>
      </p:sp>
    </p:spTree>
    <p:extLst>
      <p:ext uri="{BB962C8B-B14F-4D97-AF65-F5344CB8AC3E}">
        <p14:creationId xmlns:p14="http://schemas.microsoft.com/office/powerpoint/2010/main" val="3798611956"/>
      </p:ext>
    </p:extLst>
  </p:cSld>
  <p:clrMapOvr>
    <a:masterClrMapping/>
  </p:clrMapOvr>
</p:sld>
</file>

<file path=ppt/slides/slide4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87573"/>
            <a:ext cx="8282940" cy="936253"/>
          </a:xfrm>
        </p:spPr>
        <p:txBody>
          <a:bodyPr>
            <a:noAutofit/>
          </a:bodyPr>
          <a:lstStyle/>
          <a:p>
            <a:r>
              <a:rPr lang="en-US" dirty="0"/>
              <a:t>Displaying and Printing the Formulas Version of the Worksheet (2 of 2)</a:t>
            </a:r>
          </a:p>
        </p:txBody>
      </p:sp>
      <p:sp>
        <p:nvSpPr>
          <p:cNvPr id="2" name="Content Placeholder 1"/>
          <p:cNvSpPr>
            <a:spLocks noGrp="1"/>
          </p:cNvSpPr>
          <p:nvPr>
            <p:ph idx="1"/>
          </p:nvPr>
        </p:nvSpPr>
        <p:spPr/>
        <p:txBody>
          <a:bodyPr>
            <a:normAutofit/>
          </a:bodyPr>
          <a:lstStyle/>
          <a:p>
            <a:r>
              <a:rPr lang="en-US" dirty="0"/>
              <a:t>To Change the Print Scaling Option Back to 100%</a:t>
            </a:r>
          </a:p>
          <a:p>
            <a:pPr lvl="1"/>
            <a:r>
              <a:rPr lang="en-US" dirty="0"/>
              <a:t>Click the Page Setup Dialog Box Launcher on the PAGE LAYOUT tab to display the Page Setup dialog box</a:t>
            </a:r>
          </a:p>
          <a:p>
            <a:pPr lvl="1"/>
            <a:r>
              <a:rPr lang="en-US" dirty="0"/>
              <a:t>Click the Adjust to option button in the Scaling area to select the Adjust to setting</a:t>
            </a:r>
          </a:p>
          <a:p>
            <a:pPr lvl="1"/>
            <a:r>
              <a:rPr lang="en-US" dirty="0"/>
              <a:t>If necessary, type 100 in the Adjust to box to adjust the print scaling to 100%</a:t>
            </a:r>
          </a:p>
          <a:p>
            <a:pPr lvl="1"/>
            <a:r>
              <a:rPr lang="en-US" dirty="0"/>
              <a:t>Click OK</a:t>
            </a:r>
          </a:p>
          <a:p>
            <a:pPr lvl="1"/>
            <a:r>
              <a:rPr lang="en-US" dirty="0"/>
              <a:t>Display the Home tab</a:t>
            </a:r>
          </a:p>
          <a:p>
            <a:pPr lvl="1"/>
            <a:r>
              <a:rPr lang="en-US" dirty="0"/>
              <a:t>Save the workbook, sign out and exit Excel</a:t>
            </a:r>
          </a:p>
        </p:txBody>
      </p:sp>
    </p:spTree>
    <p:extLst>
      <p:ext uri="{BB962C8B-B14F-4D97-AF65-F5344CB8AC3E}">
        <p14:creationId xmlns:p14="http://schemas.microsoft.com/office/powerpoint/2010/main" val="3142841835"/>
      </p:ext>
    </p:extLst>
  </p:cSld>
  <p:clrMapOvr>
    <a:masterClrMapping/>
  </p:clrMapOvr>
</p:sld>
</file>

<file path=ppt/slides/slide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Entering the Titles and Numbers into the Worksheet (1 of 2)</a:t>
            </a:r>
          </a:p>
        </p:txBody>
      </p:sp>
      <p:sp>
        <p:nvSpPr>
          <p:cNvPr id="2" name="Content Placeholder 1"/>
          <p:cNvSpPr>
            <a:spLocks noGrp="1"/>
          </p:cNvSpPr>
          <p:nvPr>
            <p:ph idx="1"/>
          </p:nvPr>
        </p:nvSpPr>
        <p:spPr/>
        <p:txBody>
          <a:bodyPr>
            <a:noAutofit/>
          </a:bodyPr>
          <a:lstStyle/>
          <a:p>
            <a:r>
              <a:rPr lang="en-US" dirty="0"/>
              <a:t>To Enter the Worksheet Title and Subtitle</a:t>
            </a:r>
          </a:p>
          <a:p>
            <a:pPr lvl="1"/>
            <a:r>
              <a:rPr lang="en-US" dirty="0"/>
              <a:t>Run Excel and create a blank workbook</a:t>
            </a:r>
          </a:p>
          <a:p>
            <a:pPr lvl="1"/>
            <a:r>
              <a:rPr lang="en-US" dirty="0"/>
              <a:t>Select cell A1 and type the desired text, then press the DOWN ARROW key to enter the worksheet title</a:t>
            </a:r>
          </a:p>
          <a:p>
            <a:pPr lvl="1"/>
            <a:r>
              <a:rPr lang="en-US" dirty="0"/>
              <a:t>Select cell A2 and type the desired then press the DOWN ARROW key to enter the worksheet subtitle</a:t>
            </a:r>
          </a:p>
          <a:p>
            <a:r>
              <a:rPr lang="en-US" dirty="0"/>
              <a:t>To Enter the Column Titles</a:t>
            </a:r>
          </a:p>
          <a:p>
            <a:pPr lvl="1"/>
            <a:r>
              <a:rPr lang="en-US" dirty="0"/>
              <a:t>Select cell A3 and type the desired text, then press the RIGHT ARROW key to enter the column heading</a:t>
            </a:r>
          </a:p>
          <a:p>
            <a:pPr lvl="1"/>
            <a:r>
              <a:rPr lang="en-US" dirty="0"/>
              <a:t>Continue until all the columns you desire have headings</a:t>
            </a:r>
          </a:p>
        </p:txBody>
      </p:sp>
    </p:spTree>
    <p:extLst>
      <p:ext uri="{BB962C8B-B14F-4D97-AF65-F5344CB8AC3E}">
        <p14:creationId xmlns:p14="http://schemas.microsoft.com/office/powerpoint/2010/main" val="332135223"/>
      </p:ext>
    </p:extLst>
  </p:cSld>
  <p:clrMapOvr>
    <a:masterClrMapping/>
  </p:clrMapOvr>
</p:sld>
</file>

<file path=ppt/slides/slide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92048"/>
            <a:ext cx="8282940" cy="945965"/>
          </a:xfrm>
        </p:spPr>
        <p:txBody>
          <a:bodyPr/>
          <a:lstStyle/>
          <a:p>
            <a:r>
              <a:rPr lang="en-US" dirty="0"/>
              <a:t>Entering the Titles and Numbers into the Worksheet (2 of 2)</a:t>
            </a:r>
          </a:p>
        </p:txBody>
      </p:sp>
      <p:sp>
        <p:nvSpPr>
          <p:cNvPr id="2" name="Content Placeholder 1"/>
          <p:cNvSpPr>
            <a:spLocks noGrp="1"/>
          </p:cNvSpPr>
          <p:nvPr>
            <p:ph idx="1"/>
          </p:nvPr>
        </p:nvSpPr>
        <p:spPr/>
        <p:txBody>
          <a:bodyPr>
            <a:noAutofit/>
          </a:bodyPr>
          <a:lstStyle/>
          <a:p>
            <a:r>
              <a:rPr lang="en-US" dirty="0"/>
              <a:t>To Enter the Salary Data</a:t>
            </a:r>
          </a:p>
          <a:p>
            <a:pPr lvl="1"/>
            <a:r>
              <a:rPr lang="en-US" dirty="0"/>
              <a:t>Use the data in Table 2-1 to enter salary data in a worksheet</a:t>
            </a:r>
          </a:p>
          <a:p>
            <a:pPr lvl="1"/>
            <a:r>
              <a:rPr lang="en-US" dirty="0"/>
              <a:t>Select cell A4, type desired name, and then press the RIGHT ARROW key two times to enter the employee name and make cell C4 the active cell</a:t>
            </a:r>
          </a:p>
          <a:p>
            <a:pPr lvl="1"/>
            <a:r>
              <a:rPr lang="en-US" dirty="0"/>
              <a:t>Type a number in cell C4 and then press the RIGHT ARROW key</a:t>
            </a:r>
          </a:p>
          <a:p>
            <a:pPr lvl="1"/>
            <a:r>
              <a:rPr lang="en-US" dirty="0"/>
              <a:t>Type a number of hours worked in cell D4 and then press the RIGHT ARROW key</a:t>
            </a:r>
          </a:p>
          <a:p>
            <a:pPr lvl="1"/>
            <a:r>
              <a:rPr lang="en-US" dirty="0"/>
              <a:t>Type an hourly rate in cell E4</a:t>
            </a:r>
          </a:p>
          <a:p>
            <a:pPr lvl="1"/>
            <a:r>
              <a:rPr lang="en-US" dirty="0"/>
              <a:t>Click cell K4 and type a date</a:t>
            </a:r>
          </a:p>
        </p:txBody>
      </p:sp>
    </p:spTree>
    <p:extLst>
      <p:ext uri="{BB962C8B-B14F-4D97-AF65-F5344CB8AC3E}">
        <p14:creationId xmlns:p14="http://schemas.microsoft.com/office/powerpoint/2010/main" val="2278613764"/>
      </p:ext>
    </p:extLst>
  </p:cSld>
  <p:clrMapOvr>
    <a:masterClrMapping/>
  </p:clrMapOvr>
</p:sld>
</file>

<file path=ppt/slides/slide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47917"/>
            <a:ext cx="8282940" cy="834226"/>
          </a:xfrm>
        </p:spPr>
        <p:txBody>
          <a:bodyPr/>
          <a:lstStyle/>
          <a:p>
            <a:r>
              <a:rPr lang="en-US" dirty="0"/>
              <a:t>Flash Fill (1 of 2)</a:t>
            </a:r>
          </a:p>
        </p:txBody>
      </p:sp>
      <p:sp>
        <p:nvSpPr>
          <p:cNvPr id="2" name="Content Placeholder 1"/>
          <p:cNvSpPr>
            <a:spLocks noGrp="1"/>
          </p:cNvSpPr>
          <p:nvPr>
            <p:ph idx="1"/>
          </p:nvPr>
        </p:nvSpPr>
        <p:spPr/>
        <p:txBody>
          <a:bodyPr>
            <a:noAutofit/>
          </a:bodyPr>
          <a:lstStyle/>
          <a:p>
            <a:r>
              <a:rPr lang="en-US" dirty="0"/>
              <a:t>To Use Flash Fill</a:t>
            </a:r>
          </a:p>
          <a:p>
            <a:pPr lvl="1"/>
            <a:r>
              <a:rPr lang="en-US" dirty="0"/>
              <a:t>Click a cell</a:t>
            </a:r>
          </a:p>
          <a:p>
            <a:pPr lvl="1"/>
            <a:r>
              <a:rPr lang="en-US" dirty="0"/>
              <a:t>Type desired text and then press the DOWN ARROW to select the next cell</a:t>
            </a:r>
          </a:p>
          <a:p>
            <a:pPr lvl="1"/>
            <a:r>
              <a:rPr lang="en-US" dirty="0"/>
              <a:t>Type desired text again following the same pattern (for example an email address)</a:t>
            </a:r>
          </a:p>
          <a:p>
            <a:pPr lvl="1"/>
            <a:r>
              <a:rPr lang="en-US" dirty="0"/>
              <a:t>Click Data on the ribbon to select the Data tab</a:t>
            </a:r>
          </a:p>
          <a:p>
            <a:pPr lvl="1"/>
            <a:r>
              <a:rPr lang="en-US" dirty="0"/>
              <a:t>Click Flash Fill to enter similarly formatted text</a:t>
            </a:r>
          </a:p>
        </p:txBody>
      </p:sp>
    </p:spTree>
    <p:extLst>
      <p:ext uri="{BB962C8B-B14F-4D97-AF65-F5344CB8AC3E}">
        <p14:creationId xmlns:p14="http://schemas.microsoft.com/office/powerpoint/2010/main" val="39081065"/>
      </p:ext>
    </p:extLst>
  </p:cSld>
  <p:clrMapOvr>
    <a:masterClrMapping/>
  </p:clrMapOvr>
</p:sld>
</file>

<file path=ppt/slides/slide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Flash Fill (2 of 2)</a:t>
            </a:r>
          </a:p>
        </p:txBody>
      </p:sp>
      <p:sp>
        <p:nvSpPr>
          <p:cNvPr id="2" name="Content Placeholder 1"/>
          <p:cNvSpPr>
            <a:spLocks noGrp="1"/>
          </p:cNvSpPr>
          <p:nvPr>
            <p:ph idx="1"/>
          </p:nvPr>
        </p:nvSpPr>
        <p:spPr>
          <a:xfrm>
            <a:off x="579193" y="1371599"/>
            <a:ext cx="8336207" cy="4724401"/>
          </a:xfrm>
        </p:spPr>
        <p:txBody>
          <a:bodyPr>
            <a:noAutofit/>
          </a:bodyPr>
          <a:lstStyle/>
          <a:p>
            <a:pPr>
              <a:spcBef>
                <a:spcPts val="500"/>
              </a:spcBef>
            </a:pPr>
            <a:r>
              <a:rPr lang="en-US" dirty="0"/>
              <a:t>To Enter the Row Titles</a:t>
            </a:r>
          </a:p>
          <a:p>
            <a:pPr lvl="1">
              <a:spcBef>
                <a:spcPts val="500"/>
              </a:spcBef>
            </a:pPr>
            <a:r>
              <a:rPr lang="en-US" dirty="0"/>
              <a:t>Select a cell in the A column</a:t>
            </a:r>
          </a:p>
          <a:p>
            <a:pPr lvl="1">
              <a:spcBef>
                <a:spcPts val="500"/>
              </a:spcBef>
            </a:pPr>
            <a:r>
              <a:rPr lang="en-US" dirty="0"/>
              <a:t>Type desired text and then press the DOWN ARROW key to enter a row header.</a:t>
            </a:r>
          </a:p>
          <a:p>
            <a:pPr lvl="1">
              <a:spcBef>
                <a:spcPts val="500"/>
              </a:spcBef>
            </a:pPr>
            <a:r>
              <a:rPr lang="en-US" dirty="0"/>
              <a:t>Continue until all Rows have a header</a:t>
            </a:r>
          </a:p>
          <a:p>
            <a:pPr>
              <a:spcBef>
                <a:spcPts val="500"/>
              </a:spcBef>
            </a:pPr>
            <a:r>
              <a:rPr lang="en-US" dirty="0"/>
              <a:t>To Change the Sheet Tab Name and Color</a:t>
            </a:r>
          </a:p>
          <a:p>
            <a:pPr lvl="1">
              <a:spcBef>
                <a:spcPts val="500"/>
              </a:spcBef>
            </a:pPr>
            <a:r>
              <a:rPr lang="en-US" dirty="0"/>
              <a:t>Double-click the Sheet1 tab and enter the desired text as the sheet tab name and then press the ENTER key</a:t>
            </a:r>
          </a:p>
          <a:p>
            <a:pPr lvl="1">
              <a:spcBef>
                <a:spcPts val="500"/>
              </a:spcBef>
            </a:pPr>
            <a:r>
              <a:rPr lang="en-US" dirty="0"/>
              <a:t>Right-click the sheet tab to display the shortcut menu</a:t>
            </a:r>
          </a:p>
          <a:p>
            <a:pPr lvl="1">
              <a:spcBef>
                <a:spcPts val="500"/>
              </a:spcBef>
            </a:pPr>
            <a:r>
              <a:rPr lang="en-US" dirty="0"/>
              <a:t>Point to Tab Color on the shortcut menu to display the Tab Color gallery. Click desired color</a:t>
            </a:r>
          </a:p>
          <a:p>
            <a:pPr lvl="1">
              <a:spcBef>
                <a:spcPts val="500"/>
              </a:spcBef>
            </a:pPr>
            <a:r>
              <a:rPr lang="en-US" dirty="0"/>
              <a:t>Save the workbook</a:t>
            </a:r>
          </a:p>
        </p:txBody>
      </p:sp>
    </p:spTree>
    <p:extLst>
      <p:ext uri="{BB962C8B-B14F-4D97-AF65-F5344CB8AC3E}">
        <p14:creationId xmlns:p14="http://schemas.microsoft.com/office/powerpoint/2010/main" val="3234994059"/>
      </p:ext>
    </p:extLst>
  </p:cSld>
  <p:clrMapOvr>
    <a:masterClrMapping/>
  </p:clrMapOvr>
</p:sld>
</file>

<file path=ppt/slides/slide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332261"/>
            <a:ext cx="8282940" cy="475066"/>
          </a:xfrm>
        </p:spPr>
        <p:txBody>
          <a:bodyPr/>
          <a:lstStyle/>
          <a:p>
            <a:r>
              <a:rPr lang="en-US" dirty="0"/>
              <a:t>Entering Formulas (1 of 5)</a:t>
            </a:r>
          </a:p>
        </p:txBody>
      </p:sp>
      <p:sp>
        <p:nvSpPr>
          <p:cNvPr id="6" name="Content Placeholder 5"/>
          <p:cNvSpPr>
            <a:spLocks noGrp="1"/>
          </p:cNvSpPr>
          <p:nvPr>
            <p:ph idx="1"/>
          </p:nvPr>
        </p:nvSpPr>
        <p:spPr>
          <a:xfrm>
            <a:off x="579193" y="1371599"/>
            <a:ext cx="8336207" cy="2990049"/>
          </a:xfrm>
        </p:spPr>
        <p:txBody>
          <a:bodyPr/>
          <a:lstStyle/>
          <a:p>
            <a:r>
              <a:rPr lang="en-US" dirty="0"/>
              <a:t>To Enter a Formula Using the Keyboard</a:t>
            </a:r>
          </a:p>
          <a:p>
            <a:pPr lvl="1"/>
            <a:r>
              <a:rPr lang="en-US" dirty="0"/>
              <a:t>With the cell to contain the formula selected, type the formula in the cell to display the formula in the formula bar and in the current cell and to display colored borders around the cells referenced in the formula </a:t>
            </a:r>
          </a:p>
          <a:p>
            <a:pPr lvl="1"/>
            <a:r>
              <a:rPr lang="en-US" dirty="0"/>
              <a:t>Press TAB to complete the arithmetic operation indicated by the formula, to display the result in the worksheet, and to select the cell to the right</a:t>
            </a:r>
          </a:p>
        </p:txBody>
      </p:sp>
    </p:spTree>
    <p:extLst>
      <p:ext uri="{BB962C8B-B14F-4D97-AF65-F5344CB8AC3E}">
        <p14:creationId xmlns:p14="http://schemas.microsoft.com/office/powerpoint/2010/main" val="1692288327"/>
      </p:ext>
    </p:extLst>
  </p:cSld>
  <p:clrMapOvr>
    <a:masterClrMapping/>
  </p:clrMapOvr>
</p:sld>
</file>

<file path=ppt/theme/theme1.xml><?xml version="1.0" encoding="utf-8"?>
<a:theme xmlns:a="http://schemas.openxmlformats.org/drawingml/2006/main" name="1_Office Theme">
  <a:themeElements>
    <a:clrScheme name="Cengage">
      <a:dk1>
        <a:srgbClr val="000000"/>
      </a:dk1>
      <a:lt1>
        <a:srgbClr val="FFFFFF"/>
      </a:lt1>
      <a:dk2>
        <a:srgbClr val="000000"/>
      </a:dk2>
      <a:lt2>
        <a:srgbClr val="AAAEB4"/>
      </a:lt2>
      <a:accent1>
        <a:srgbClr val="0D3857"/>
      </a:accent1>
      <a:accent2>
        <a:srgbClr val="055C91"/>
      </a:accent2>
      <a:accent3>
        <a:srgbClr val="81C0DA"/>
      </a:accent3>
      <a:accent4>
        <a:srgbClr val="B0D3DF"/>
      </a:accent4>
      <a:accent5>
        <a:srgbClr val="E0DCCD"/>
      </a:accent5>
      <a:accent6>
        <a:srgbClr val="7C7666"/>
      </a:accent6>
      <a:hlink>
        <a:srgbClr val="055C91"/>
      </a:hlink>
      <a:folHlink>
        <a:srgbClr val="81C0DA"/>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1379</TotalTime>
  <Words>3228</Words>
  <Application>Microsoft Office PowerPoint</Application>
  <PresentationFormat>On-screen Show (4:3)</PresentationFormat>
  <Paragraphs>316</Paragraphs>
  <Slides>42</Slides>
  <Notes>42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1_Office Theme</vt:lpstr>
      <vt:lpstr>Shelly Cashman: Microsoft Excel 2019</vt:lpstr>
      <vt:lpstr>Objectives (1 of 2)</vt:lpstr>
      <vt:lpstr>Objectives (2 of 2) </vt:lpstr>
      <vt:lpstr>Project: Worksheet with Formulas and Functions</vt:lpstr>
      <vt:lpstr>Entering the Titles and Numbers into the Worksheet (1 of 2)</vt:lpstr>
      <vt:lpstr>Entering the Titles and Numbers into the Worksheet (2 of 2)</vt:lpstr>
      <vt:lpstr>Flash Fill (1 of 2)</vt:lpstr>
      <vt:lpstr>Flash Fill (2 of 2)</vt:lpstr>
      <vt:lpstr>Entering Formulas (1 of 5)</vt:lpstr>
      <vt:lpstr>Entering Formulas (2 of 5)</vt:lpstr>
      <vt:lpstr>Entering Formulas (3 of 5)</vt:lpstr>
      <vt:lpstr>Entering Formulas (4 of 5)</vt:lpstr>
      <vt:lpstr>Entering Formulas (5 of 5)</vt:lpstr>
      <vt:lpstr>Option Buttons (1 of 3)</vt:lpstr>
      <vt:lpstr>Option Buttons (2 of 3)</vt:lpstr>
      <vt:lpstr>Option Buttons (3 of 3)</vt:lpstr>
      <vt:lpstr>Using the AVERAGE, MAX, MIN, and other Statistical Functions (1 of 6)</vt:lpstr>
      <vt:lpstr>Using the AVERAGE, MAX, and MIN Functions (2 of 6)</vt:lpstr>
      <vt:lpstr>Using the AVERAGE, MAX, and MIN Functions (3 of 6)</vt:lpstr>
      <vt:lpstr>Using the AVERAGE, MAX, and MIN Functions (4 of 6)</vt:lpstr>
      <vt:lpstr>Using the AVERAGE, MAX, and MIN Functions (5 of 6)</vt:lpstr>
      <vt:lpstr>Using the AVERAGE, MAX, and MIN Functions (6 of 6)</vt:lpstr>
      <vt:lpstr>Verifying Formulas using Range Finder</vt:lpstr>
      <vt:lpstr>Formatting the Worksheet (1 of 13)</vt:lpstr>
      <vt:lpstr>Formatting the Worksheet (2 of 13)</vt:lpstr>
      <vt:lpstr>Formatting the Worksheet (3 of 13)</vt:lpstr>
      <vt:lpstr>Formatting the Worksheet (4 of 13)</vt:lpstr>
      <vt:lpstr>Formatting the Worksheet (5 of 13)</vt:lpstr>
      <vt:lpstr>Formatting the Worksheet (6 of 13)</vt:lpstr>
      <vt:lpstr>Formatting the Worksheet (7 of 13)</vt:lpstr>
      <vt:lpstr>Formatting the Worksheet (8 of 13)</vt:lpstr>
      <vt:lpstr>Formatting the Worksheet (9 of 13)</vt:lpstr>
      <vt:lpstr>Formatting the Worksheet (10 of 13)</vt:lpstr>
      <vt:lpstr>Formatting the Worksheet(11 of 13)</vt:lpstr>
      <vt:lpstr>Formatting the Worksheet (12 of 13)</vt:lpstr>
      <vt:lpstr>Formatting the Worksheet (13 of 13)</vt:lpstr>
      <vt:lpstr>Checking Spelling</vt:lpstr>
      <vt:lpstr>Printing the Worksheet (1 of 3)</vt:lpstr>
      <vt:lpstr>Printing the Worksheet (2 of 3)</vt:lpstr>
      <vt:lpstr>Printing the Worksheet (3 of 3)</vt:lpstr>
      <vt:lpstr>Displaying and Printing the Formulas Version of the Worksheet (1 of 2)</vt:lpstr>
      <vt:lpstr>Displaying and Printing the Formulas Version of the Worksheet (2 of 2)</vt:lpstr>
    </vt:vector>
  </TitlesOfParts>
  <Company>Monroe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Formulas, Functions, and Formatting</dc:title>
  <dc:creator>Shelly</dc:creator>
  <cp:lastModifiedBy>Gracy, Mani</cp:lastModifiedBy>
  <cp:revision>135</cp:revision>
  <dcterms:created xsi:type="dcterms:W3CDTF">2013-03-05T14:04:10Z</dcterms:created>
  <dcterms:modified xsi:type="dcterms:W3CDTF">2019-09-27T09:50:27Z</dcterms:modified>
</cp:coreProperties>
</file>