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2"/>
  </p:notesMasterIdLst>
  <p:sldIdLst>
    <p:sldId id="259" r:id="rId2"/>
    <p:sldId id="260" r:id="rId3"/>
    <p:sldId id="261" r:id="rId4"/>
    <p:sldId id="262" r:id="rId5"/>
    <p:sldId id="263" r:id="rId6"/>
    <p:sldId id="264" r:id="rId7"/>
    <p:sldId id="265" r:id="rId8"/>
    <p:sldId id="314" r:id="rId9"/>
    <p:sldId id="268" r:id="rId10"/>
    <p:sldId id="324" r:id="rId11"/>
    <p:sldId id="315" r:id="rId12"/>
    <p:sldId id="274" r:id="rId13"/>
    <p:sldId id="317" r:id="rId14"/>
    <p:sldId id="344" r:id="rId15"/>
    <p:sldId id="345" r:id="rId16"/>
    <p:sldId id="279" r:id="rId17"/>
    <p:sldId id="280" r:id="rId18"/>
    <p:sldId id="283" r:id="rId19"/>
    <p:sldId id="346" r:id="rId20"/>
    <p:sldId id="286" r:id="rId21"/>
    <p:sldId id="347" r:id="rId22"/>
    <p:sldId id="288" r:id="rId23"/>
    <p:sldId id="289" r:id="rId24"/>
    <p:sldId id="290" r:id="rId25"/>
    <p:sldId id="292" r:id="rId26"/>
    <p:sldId id="293" r:id="rId27"/>
    <p:sldId id="348" r:id="rId28"/>
    <p:sldId id="349" r:id="rId29"/>
    <p:sldId id="296" r:id="rId30"/>
    <p:sldId id="350" r:id="rId31"/>
    <p:sldId id="297" r:id="rId32"/>
    <p:sldId id="300" r:id="rId33"/>
    <p:sldId id="301" r:id="rId34"/>
    <p:sldId id="303" r:id="rId35"/>
    <p:sldId id="307" r:id="rId36"/>
    <p:sldId id="341" r:id="rId37"/>
    <p:sldId id="308" r:id="rId38"/>
    <p:sldId id="351" r:id="rId39"/>
    <p:sldId id="330" r:id="rId40"/>
    <p:sldId id="352" r:id="rId41"/>
    <p:sldId id="353" r:id="rId42"/>
    <p:sldId id="354" r:id="rId43"/>
    <p:sldId id="331" r:id="rId44"/>
    <p:sldId id="333" r:id="rId45"/>
    <p:sldId id="335" r:id="rId46"/>
    <p:sldId id="355" r:id="rId47"/>
    <p:sldId id="337" r:id="rId48"/>
    <p:sldId id="356" r:id="rId49"/>
    <p:sldId id="342" r:id="rId50"/>
    <p:sldId id="34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2520" autoAdjust="0"/>
  </p:normalViewPr>
  <p:slideViewPr>
    <p:cSldViewPr>
      <p:cViewPr varScale="1">
        <p:scale>
          <a:sx n="76" d="100"/>
          <a:sy n="76" d="100"/>
        </p:scale>
        <p:origin x="164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9/26/2019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a:t>
            </a:fld>
            <a:endParaRPr lang="en-US" dirty="0"/>
          </a:p>
        </p:txBody>
      </p:sp>
    </p:spTree>
    <p:extLst>
      <p:ext uri="{BB962C8B-B14F-4D97-AF65-F5344CB8AC3E}">
        <p14:creationId xmlns:p14="http://schemas.microsoft.com/office/powerpoint/2010/main" val="252324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69277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3-17: display of values using number formatting</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3-18: display of AutoSum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273928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3-6: Examples of Absolute, Relative,</a:t>
            </a:r>
            <a:r>
              <a:rPr lang="en-US" baseline="0" dirty="0"/>
              <a:t> and Mixed Cell References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3-24: display of an</a:t>
            </a:r>
            <a:r>
              <a:rPr lang="en-US" baseline="0" dirty="0"/>
              <a:t> absolute cell reference</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2254927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3-31: display of the formulas version of the worksheet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318964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a:t>
            </a:fld>
            <a:endParaRPr lang="en-US" dirty="0"/>
          </a:p>
        </p:txBody>
      </p:sp>
    </p:spTree>
    <p:extLst>
      <p:ext uri="{BB962C8B-B14F-4D97-AF65-F5344CB8AC3E}">
        <p14:creationId xmlns:p14="http://schemas.microsoft.com/office/powerpoint/2010/main" val="282893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3-32: display that</a:t>
            </a:r>
            <a:r>
              <a:rPr lang="en-US" baseline="0" dirty="0"/>
              <a:t> the pointer changes to crosshair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3-34: display of the AutoSum button and the row totals in the selected ranges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2542804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3-38:  display of the More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3-41: display</a:t>
            </a:r>
            <a:r>
              <a:rPr lang="en-US" baseline="0" dirty="0"/>
              <a:t> of </a:t>
            </a:r>
            <a:r>
              <a:rPr lang="en-IN" sz="1200" kern="1200" dirty="0">
                <a:solidFill>
                  <a:schemeClr val="tx1"/>
                </a:solidFill>
                <a:effectLst/>
                <a:latin typeface="+mn-lt"/>
                <a:ea typeface="+mn-ea"/>
                <a:cs typeface="+mn-cs"/>
              </a:rPr>
              <a:t>“</a:t>
            </a:r>
            <a:r>
              <a:rPr lang="en-US" baseline="0" dirty="0"/>
              <a:t>Convert to Column Sparkline</a:t>
            </a:r>
            <a:r>
              <a:rPr lang="en-IN" sz="1200" kern="1200" dirty="0">
                <a:solidFill>
                  <a:schemeClr val="tx1"/>
                </a:solidFill>
                <a:effectLst/>
                <a:latin typeface="+mn-lt"/>
                <a:ea typeface="+mn-ea"/>
                <a:cs typeface="+mn-cs"/>
              </a:rPr>
              <a:t>”</a:t>
            </a:r>
            <a:r>
              <a:rPr lang="en-US" baseline="0" dirty="0"/>
              <a:t>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318181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1543496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197395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95982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a:t>
            </a:fld>
            <a:endParaRPr lang="en-US" dirty="0"/>
          </a:p>
        </p:txBody>
      </p:sp>
    </p:spTree>
    <p:extLst>
      <p:ext uri="{BB962C8B-B14F-4D97-AF65-F5344CB8AC3E}">
        <p14:creationId xmlns:p14="http://schemas.microsoft.com/office/powerpoint/2010/main" val="4153686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507058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2930564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3-55:  display of the chart title added and underlined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139322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59082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59082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3-63: display</a:t>
            </a:r>
            <a:r>
              <a:rPr lang="en-US" baseline="0" dirty="0"/>
              <a:t> of Style 3 applied to chart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3161863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38</a:t>
            </a:fld>
            <a:endParaRPr lang="en-US" dirty="0"/>
          </a:p>
        </p:txBody>
      </p:sp>
    </p:spTree>
    <p:extLst>
      <p:ext uri="{BB962C8B-B14F-4D97-AF65-F5344CB8AC3E}">
        <p14:creationId xmlns:p14="http://schemas.microsoft.com/office/powerpoint/2010/main" val="2533483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3-67: display of the sheet tab color changed and the sheet tab renamed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39</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 displays a worksheet and clustered column chart</a:t>
            </a:r>
          </a:p>
          <a:p>
            <a:pPr marL="228600" indent="-228600">
              <a:buAutoNum type="alphaLcParenR"/>
            </a:pPr>
            <a:r>
              <a:rPr lang="en-US" baseline="0" dirty="0"/>
              <a:t>Worksheet</a:t>
            </a:r>
          </a:p>
          <a:p>
            <a:pPr marL="228600" indent="-228600">
              <a:buAutoNum type="alphaLcParenR"/>
            </a:pPr>
            <a:r>
              <a:rPr lang="en-US" baseline="0" dirty="0"/>
              <a:t>Clustered column chart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3-68: display of the sheet tabs reordered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40</a:t>
            </a:fld>
            <a:endParaRPr lang="en-US" dirty="0"/>
          </a:p>
        </p:txBody>
      </p:sp>
    </p:spTree>
    <p:extLst>
      <p:ext uri="{BB962C8B-B14F-4D97-AF65-F5344CB8AC3E}">
        <p14:creationId xmlns:p14="http://schemas.microsoft.com/office/powerpoint/2010/main" val="3755732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41</a:t>
            </a:fld>
            <a:endParaRPr lang="en-US" dirty="0"/>
          </a:p>
        </p:txBody>
      </p:sp>
    </p:spTree>
    <p:extLst>
      <p:ext uri="{BB962C8B-B14F-4D97-AF65-F5344CB8AC3E}">
        <p14:creationId xmlns:p14="http://schemas.microsoft.com/office/powerpoint/2010/main" val="2144546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42</a:t>
            </a:fld>
            <a:endParaRPr lang="en-US" dirty="0"/>
          </a:p>
        </p:txBody>
      </p:sp>
    </p:spTree>
    <p:extLst>
      <p:ext uri="{BB962C8B-B14F-4D97-AF65-F5344CB8AC3E}">
        <p14:creationId xmlns:p14="http://schemas.microsoft.com/office/powerpoint/2010/main" val="3472858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43</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44</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45</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46</a:t>
            </a:fld>
            <a:endParaRPr lang="en-US" dirty="0"/>
          </a:p>
        </p:txBody>
      </p:sp>
    </p:spTree>
    <p:extLst>
      <p:ext uri="{BB962C8B-B14F-4D97-AF65-F5344CB8AC3E}">
        <p14:creationId xmlns:p14="http://schemas.microsoft.com/office/powerpoint/2010/main" val="626354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3-77: display of the Split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47</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3-79: display of the goal</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48</a:t>
            </a:fld>
            <a:endParaRPr lang="en-US" dirty="0"/>
          </a:p>
        </p:txBody>
      </p:sp>
    </p:spTree>
    <p:extLst>
      <p:ext uri="{BB962C8B-B14F-4D97-AF65-F5344CB8AC3E}">
        <p14:creationId xmlns:p14="http://schemas.microsoft.com/office/powerpoint/2010/main" val="467668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3-81: display of Smart Lookup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49</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3-82:</a:t>
            </a:r>
            <a:r>
              <a:rPr lang="en-US" baseline="0" dirty="0"/>
              <a:t> display of Accessibility Checker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50</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3-2: Options Available on the Auto Fill Options Menu</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78778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5647139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72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8429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7498007" cy="1707897"/>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BF3B5B11-05EA-4208-AED4-C1A06C97CD0A}"/>
              </a:ext>
            </a:extLst>
          </p:cNvPr>
          <p:cNvSpPr>
            <a:spLocks noGrp="1"/>
          </p:cNvSpPr>
          <p:nvPr>
            <p:ph sz="quarter" idx="10"/>
          </p:nvPr>
        </p:nvSpPr>
        <p:spPr>
          <a:xfrm>
            <a:off x="579192" y="3292244"/>
            <a:ext cx="7498007" cy="2425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79136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398344293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698500" y="3352800"/>
            <a:ext cx="7747000" cy="701731"/>
          </a:xfrm>
        </p:spPr>
        <p:txBody>
          <a:bodyPr/>
          <a:lstStyle/>
          <a:p>
            <a:r>
              <a:rPr lang="en-US" sz="2400" dirty="0">
                <a:solidFill>
                  <a:schemeClr val="bg2">
                    <a:lumMod val="50000"/>
                  </a:schemeClr>
                </a:solidFill>
              </a:rPr>
              <a:t>Module 3: Working with Large Worksheets, Charting, and What-If Analysis</a:t>
            </a:r>
          </a:p>
        </p:txBody>
      </p:sp>
      <p:sp>
        <p:nvSpPr>
          <p:cNvPr id="5" name="Text Placeholder 4"/>
          <p:cNvSpPr>
            <a:spLocks noGrp="1"/>
          </p:cNvSpPr>
          <p:nvPr>
            <p:ph type="body" sz="quarter" idx="10"/>
          </p:nvPr>
        </p:nvSpPr>
        <p:spPr>
          <a:xfrm>
            <a:off x="762000" y="6248400"/>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258753354"/>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Rotating Text and Using the Fill Handle to Create a Series (5 of 5)</a:t>
            </a:r>
          </a:p>
        </p:txBody>
      </p:sp>
      <p:sp>
        <p:nvSpPr>
          <p:cNvPr id="6" name="Content Placeholder 5"/>
          <p:cNvSpPr>
            <a:spLocks noGrp="1"/>
          </p:cNvSpPr>
          <p:nvPr>
            <p:ph idx="1"/>
          </p:nvPr>
        </p:nvSpPr>
        <p:spPr/>
        <p:txBody>
          <a:bodyPr/>
          <a:lstStyle/>
          <a:p>
            <a:r>
              <a:rPr lang="en-US" dirty="0"/>
              <a:t>To Enter and Indent Row Titles</a:t>
            </a:r>
          </a:p>
          <a:p>
            <a:pPr lvl="1"/>
            <a:r>
              <a:rPr lang="en-US" dirty="0"/>
              <a:t>Select the cell to which you want to apply the indent </a:t>
            </a:r>
          </a:p>
          <a:p>
            <a:pPr lvl="1"/>
            <a:r>
              <a:rPr lang="en-US" dirty="0"/>
              <a:t>Click the Increase Indent button on the HOME tab to increase the indentation of the text in the selected cell </a:t>
            </a:r>
          </a:p>
          <a:p>
            <a:pPr lvl="1"/>
            <a:r>
              <a:rPr lang="en-US" dirty="0"/>
              <a:t>Select a range of cells and then click the Increase Indent button on the HOME tab to increase the indentation of the text in the selected range</a:t>
            </a:r>
          </a:p>
        </p:txBody>
      </p:sp>
    </p:spTree>
    <p:extLst>
      <p:ext uri="{BB962C8B-B14F-4D97-AF65-F5344CB8AC3E}">
        <p14:creationId xmlns:p14="http://schemas.microsoft.com/office/powerpoint/2010/main" val="50852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Copying a Range of Cells to a Nonadjacent Destination Area</a:t>
            </a:r>
          </a:p>
        </p:txBody>
      </p:sp>
      <p:sp>
        <p:nvSpPr>
          <p:cNvPr id="2" name="Content Placeholder 1"/>
          <p:cNvSpPr>
            <a:spLocks noGrp="1"/>
          </p:cNvSpPr>
          <p:nvPr>
            <p:ph idx="1"/>
          </p:nvPr>
        </p:nvSpPr>
        <p:spPr/>
        <p:txBody>
          <a:bodyPr/>
          <a:lstStyle/>
          <a:p>
            <a:r>
              <a:rPr lang="en-US" dirty="0"/>
              <a:t>To Copy a Range of Cells to a Nonadjacent Destination Area</a:t>
            </a:r>
          </a:p>
          <a:p>
            <a:pPr lvl="1"/>
            <a:r>
              <a:rPr lang="en-US" dirty="0"/>
              <a:t>Select the cell or range of cells to copy, and then click the Copy button on the HOME tab to copy the values and formats of the selected range to the Office Clipboard</a:t>
            </a:r>
          </a:p>
          <a:p>
            <a:pPr lvl="1"/>
            <a:r>
              <a:rPr lang="en-US" dirty="0"/>
              <a:t>Click the first cell in the destination area </a:t>
            </a:r>
          </a:p>
          <a:p>
            <a:pPr lvl="1"/>
            <a:r>
              <a:rPr lang="en-US" dirty="0"/>
              <a:t>Click the Paste button on the HOME tab to copy the values and formats of the last item placed on the Office Clipboard to the destination area</a:t>
            </a:r>
          </a:p>
        </p:txBody>
      </p:sp>
    </p:spTree>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2252" y="87573"/>
            <a:ext cx="8282940" cy="936253"/>
          </a:xfrm>
        </p:spPr>
        <p:txBody>
          <a:bodyPr>
            <a:noAutofit/>
          </a:bodyPr>
          <a:lstStyle/>
          <a:p>
            <a:r>
              <a:rPr lang="en-US" dirty="0"/>
              <a:t>Inserting and Deleting Cells in a Worksheet (1 of 4)</a:t>
            </a:r>
          </a:p>
        </p:txBody>
      </p:sp>
      <p:sp>
        <p:nvSpPr>
          <p:cNvPr id="7" name="Content Placeholder 1"/>
          <p:cNvSpPr>
            <a:spLocks noGrp="1"/>
          </p:cNvSpPr>
          <p:nvPr>
            <p:ph idx="1"/>
          </p:nvPr>
        </p:nvSpPr>
        <p:spPr>
          <a:xfrm>
            <a:off x="579193" y="1371599"/>
            <a:ext cx="8336207" cy="2288319"/>
          </a:xfrm>
        </p:spPr>
        <p:txBody>
          <a:bodyPr/>
          <a:lstStyle/>
          <a:p>
            <a:r>
              <a:rPr lang="en-US" dirty="0"/>
              <a:t>To Insert a Row</a:t>
            </a:r>
          </a:p>
          <a:p>
            <a:pPr lvl="1"/>
            <a:r>
              <a:rPr lang="en-US" dirty="0"/>
              <a:t>Right-click the row heading below where you want to insert a row to display the shortcut menu and the mini toolbar</a:t>
            </a:r>
          </a:p>
          <a:p>
            <a:pPr lvl="1"/>
            <a:r>
              <a:rPr lang="en-US" dirty="0"/>
              <a:t>Click Insert on the shortcut menu to insert a new row in the worksheet by shifting the selected row and all rows below it down one row </a:t>
            </a:r>
          </a:p>
        </p:txBody>
      </p:sp>
    </p:spTree>
    <p:extLst>
      <p:ext uri="{BB962C8B-B14F-4D97-AF65-F5344CB8AC3E}">
        <p14:creationId xmlns:p14="http://schemas.microsoft.com/office/powerpoint/2010/main" val="4186457139"/>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Inserting and Deleting Cells in a Worksheet (2 of 4)</a:t>
            </a:r>
          </a:p>
        </p:txBody>
      </p:sp>
      <p:sp>
        <p:nvSpPr>
          <p:cNvPr id="6" name="Content Placeholder 1"/>
          <p:cNvSpPr>
            <a:spLocks noGrp="1"/>
          </p:cNvSpPr>
          <p:nvPr>
            <p:ph idx="1"/>
          </p:nvPr>
        </p:nvSpPr>
        <p:spPr>
          <a:xfrm>
            <a:off x="579193" y="1371599"/>
            <a:ext cx="7498007" cy="1371601"/>
          </a:xfrm>
        </p:spPr>
        <p:txBody>
          <a:bodyPr>
            <a:normAutofit/>
          </a:bodyPr>
          <a:lstStyle/>
          <a:p>
            <a:r>
              <a:rPr lang="en-US" dirty="0"/>
              <a:t>To Enter Numbers with Format Symbols</a:t>
            </a:r>
          </a:p>
          <a:p>
            <a:pPr lvl="1"/>
            <a:r>
              <a:rPr lang="en-US" dirty="0"/>
              <a:t>Enter values using format symbols to apply number formatting</a:t>
            </a:r>
          </a:p>
          <a:p>
            <a:pPr lvl="1"/>
            <a:endParaRPr lang="en-US" dirty="0"/>
          </a:p>
        </p:txBody>
      </p:sp>
      <p:pic>
        <p:nvPicPr>
          <p:cNvPr id="7" name="Content Placeholder 6" descr="Values were entered in cells B19 to B25. The cells with decimal and percent signs entered with numbers instruct Excel to format cells as percent style with two decimal places. The cells with commas and decimals entered with numbers instruct Excel to format cells as comma style with two decimal places.">
            <a:extLst>
              <a:ext uri="{FF2B5EF4-FFF2-40B4-BE49-F238E27FC236}">
                <a16:creationId xmlns:a16="http://schemas.microsoft.com/office/drawing/2014/main" id="{2D77BD0D-7ACC-40AD-93C3-9E4DF085E03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09600" y="2944998"/>
            <a:ext cx="7727362" cy="2653599"/>
          </a:xfrm>
          <a:prstGeom prst="rect">
            <a:avLst/>
          </a:prstGeom>
        </p:spPr>
      </p:pic>
    </p:spTree>
    <p:extLst>
      <p:ext uri="{BB962C8B-B14F-4D97-AF65-F5344CB8AC3E}">
        <p14:creationId xmlns:p14="http://schemas.microsoft.com/office/powerpoint/2010/main" val="2688144198"/>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Inserting and Deleting Cells in a Worksheet (3 of 4)</a:t>
            </a:r>
          </a:p>
        </p:txBody>
      </p:sp>
      <p:sp>
        <p:nvSpPr>
          <p:cNvPr id="6" name="Content Placeholder 1"/>
          <p:cNvSpPr>
            <a:spLocks noGrp="1"/>
          </p:cNvSpPr>
          <p:nvPr>
            <p:ph idx="1"/>
          </p:nvPr>
        </p:nvSpPr>
        <p:spPr>
          <a:xfrm>
            <a:off x="579193" y="1371599"/>
            <a:ext cx="8282940" cy="1707897"/>
          </a:xfrm>
        </p:spPr>
        <p:txBody>
          <a:bodyPr>
            <a:normAutofit fontScale="92500" lnSpcReduction="10000"/>
          </a:bodyPr>
          <a:lstStyle/>
          <a:p>
            <a:r>
              <a:rPr lang="en-US" dirty="0"/>
              <a:t>To Enter the Projected Monthly Sales</a:t>
            </a:r>
          </a:p>
          <a:p>
            <a:pPr lvl="1"/>
            <a:r>
              <a:rPr lang="en-US" dirty="0"/>
              <a:t>Click the Home tab</a:t>
            </a:r>
          </a:p>
          <a:p>
            <a:pPr lvl="1"/>
            <a:r>
              <a:rPr lang="en-US" dirty="0"/>
              <a:t>Enter the desired numbers in select cells</a:t>
            </a:r>
          </a:p>
          <a:p>
            <a:pPr lvl="1"/>
            <a:r>
              <a:rPr lang="en-US" dirty="0"/>
              <a:t>Select a cell and then click the AutoSum button twice to create a sum in the selected cell</a:t>
            </a:r>
          </a:p>
          <a:p>
            <a:pPr lvl="1"/>
            <a:endParaRPr lang="en-US" dirty="0"/>
          </a:p>
        </p:txBody>
      </p:sp>
      <p:pic>
        <p:nvPicPr>
          <p:cNvPr id="7" name="Content Placeholder 6" descr="Values were entered in cells B4 to G4 for the revenue estimates for each month. Cell H4 was selected, and the AutoSum button in the Editing group on the Home tab was clicked twice to enter the sum of the values in cells B4 to G4.">
            <a:extLst>
              <a:ext uri="{FF2B5EF4-FFF2-40B4-BE49-F238E27FC236}">
                <a16:creationId xmlns:a16="http://schemas.microsoft.com/office/drawing/2014/main" id="{EE60B930-DE0C-4323-969B-1B49604E7F7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63517" y="3200400"/>
            <a:ext cx="7016966" cy="2935097"/>
          </a:xfrm>
          <a:prstGeom prst="rect">
            <a:avLst/>
          </a:prstGeom>
        </p:spPr>
      </p:pic>
    </p:spTree>
    <p:extLst>
      <p:ext uri="{BB962C8B-B14F-4D97-AF65-F5344CB8AC3E}">
        <p14:creationId xmlns:p14="http://schemas.microsoft.com/office/powerpoint/2010/main" val="788712789"/>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Inserting and Deleting Cells in a Worksheet (4 of 4)</a:t>
            </a:r>
          </a:p>
        </p:txBody>
      </p:sp>
      <p:sp>
        <p:nvSpPr>
          <p:cNvPr id="6" name="Content Placeholder 1"/>
          <p:cNvSpPr>
            <a:spLocks noGrp="1"/>
          </p:cNvSpPr>
          <p:nvPr>
            <p:ph idx="1"/>
          </p:nvPr>
        </p:nvSpPr>
        <p:spPr/>
        <p:txBody>
          <a:bodyPr>
            <a:normAutofit lnSpcReduction="10000"/>
          </a:bodyPr>
          <a:lstStyle/>
          <a:p>
            <a:r>
              <a:rPr lang="en-US" dirty="0"/>
              <a:t>To Enter and Format the System Date</a:t>
            </a:r>
          </a:p>
          <a:p>
            <a:pPr lvl="1"/>
            <a:r>
              <a:rPr lang="en-US" dirty="0"/>
              <a:t>Select the cell in which you want to insert the date, and then click the Insert Function box in the formula bar to display the Insert Function dialog box</a:t>
            </a:r>
          </a:p>
          <a:p>
            <a:pPr lvl="1"/>
            <a:r>
              <a:rPr lang="en-US" dirty="0"/>
              <a:t>Click the “Or select a category” arrow and then select “Date &amp; Time” in the list to populate the “Select a function” list with date and time functions</a:t>
            </a:r>
          </a:p>
          <a:p>
            <a:pPr lvl="1"/>
            <a:r>
              <a:rPr lang="en-US" dirty="0"/>
              <a:t>Scroll down in the “Select a function list” and then click NOW to select the function</a:t>
            </a:r>
          </a:p>
          <a:p>
            <a:pPr lvl="1"/>
            <a:r>
              <a:rPr lang="en-US" dirty="0"/>
              <a:t>Click the OK button to close the Insert Function dialog box</a:t>
            </a:r>
          </a:p>
          <a:p>
            <a:pPr lvl="1"/>
            <a:r>
              <a:rPr lang="en-US" dirty="0"/>
              <a:t>Click the OK button to display the system date and time in the selected cell</a:t>
            </a:r>
          </a:p>
        </p:txBody>
      </p:sp>
    </p:spTree>
    <p:extLst>
      <p:ext uri="{BB962C8B-B14F-4D97-AF65-F5344CB8AC3E}">
        <p14:creationId xmlns:p14="http://schemas.microsoft.com/office/powerpoint/2010/main" val="871947548"/>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Absolute Versus Relative Addressing (1 of 2)</a:t>
            </a:r>
          </a:p>
        </p:txBody>
      </p:sp>
      <p:sp>
        <p:nvSpPr>
          <p:cNvPr id="4" name="Content Placeholder 3">
            <a:extLst>
              <a:ext uri="{FF2B5EF4-FFF2-40B4-BE49-F238E27FC236}">
                <a16:creationId xmlns:a16="http://schemas.microsoft.com/office/drawing/2014/main" id="{5015B1D3-F324-4433-AC81-77FD5B928234}"/>
              </a:ext>
            </a:extLst>
          </p:cNvPr>
          <p:cNvSpPr>
            <a:spLocks noGrp="1"/>
          </p:cNvSpPr>
          <p:nvPr>
            <p:ph sz="quarter" idx="10"/>
          </p:nvPr>
        </p:nvSpPr>
        <p:spPr>
          <a:xfrm>
            <a:off x="359142" y="1295401"/>
            <a:ext cx="8403858" cy="457200"/>
          </a:xfrm>
        </p:spPr>
        <p:txBody>
          <a:bodyPr/>
          <a:lstStyle/>
          <a:p>
            <a:pPr marL="0" indent="0">
              <a:buNone/>
            </a:pPr>
            <a:r>
              <a:rPr lang="en-US" sz="2400" dirty="0">
                <a:solidFill>
                  <a:schemeClr val="tx1"/>
                </a:solidFill>
              </a:rPr>
              <a:t>Table 3-6 Examples of Absolute, Relative, and Mixed Cell References</a:t>
            </a:r>
          </a:p>
          <a:p>
            <a:pPr marL="0" indent="0">
              <a:buNone/>
            </a:pPr>
            <a:endParaRPr lang="en-IN" sz="2400" dirty="0">
              <a:solidFill>
                <a:schemeClr val="tx1"/>
              </a:solidFill>
            </a:endParaRPr>
          </a:p>
        </p:txBody>
      </p:sp>
      <p:graphicFrame>
        <p:nvGraphicFramePr>
          <p:cNvPr id="3" name="Content Placeholder 2" descr="Table is accessible to screen readers.">
            <a:extLst>
              <a:ext uri="{FF2B5EF4-FFF2-40B4-BE49-F238E27FC236}">
                <a16:creationId xmlns:a16="http://schemas.microsoft.com/office/drawing/2014/main" id="{3D038C6A-784A-4A4B-AF55-266AB571FD20}"/>
              </a:ext>
            </a:extLst>
          </p:cNvPr>
          <p:cNvGraphicFramePr>
            <a:graphicFrameLocks noGrp="1"/>
          </p:cNvGraphicFramePr>
          <p:nvPr>
            <p:ph idx="1"/>
            <p:extLst>
              <p:ext uri="{D42A27DB-BD31-4B8C-83A1-F6EECF244321}">
                <p14:modId xmlns:p14="http://schemas.microsoft.com/office/powerpoint/2010/main" val="3194331789"/>
              </p:ext>
            </p:extLst>
          </p:nvPr>
        </p:nvGraphicFramePr>
        <p:xfrm>
          <a:off x="533400" y="1912795"/>
          <a:ext cx="8153400" cy="4062914"/>
        </p:xfrm>
        <a:graphic>
          <a:graphicData uri="http://schemas.openxmlformats.org/drawingml/2006/table">
            <a:tbl>
              <a:tblPr firstRow="1"/>
              <a:tblGrid>
                <a:gridCol w="1455964">
                  <a:extLst>
                    <a:ext uri="{9D8B030D-6E8A-4147-A177-3AD203B41FA5}">
                      <a16:colId xmlns:a16="http://schemas.microsoft.com/office/drawing/2014/main" val="2250212424"/>
                    </a:ext>
                  </a:extLst>
                </a:gridCol>
                <a:gridCol w="1819956">
                  <a:extLst>
                    <a:ext uri="{9D8B030D-6E8A-4147-A177-3AD203B41FA5}">
                      <a16:colId xmlns:a16="http://schemas.microsoft.com/office/drawing/2014/main" val="3628861357"/>
                    </a:ext>
                  </a:extLst>
                </a:gridCol>
                <a:gridCol w="4877480">
                  <a:extLst>
                    <a:ext uri="{9D8B030D-6E8A-4147-A177-3AD203B41FA5}">
                      <a16:colId xmlns:a16="http://schemas.microsoft.com/office/drawing/2014/main" val="221913205"/>
                    </a:ext>
                  </a:extLst>
                </a:gridCol>
              </a:tblGrid>
              <a:tr h="205483">
                <a:tc>
                  <a:txBody>
                    <a:bodyPr/>
                    <a:lstStyle/>
                    <a:p>
                      <a:r>
                        <a:rPr lang="en-US" sz="1600" b="1" dirty="0"/>
                        <a:t>Cell Reference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Type of Reference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Meaning</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031"/>
                  </a:ext>
                </a:extLst>
              </a:tr>
              <a:tr h="695390">
                <a:tc>
                  <a:txBody>
                    <a:bodyPr/>
                    <a:lstStyle/>
                    <a:p>
                      <a:r>
                        <a:rPr lang="en-US" sz="1600" dirty="0"/>
                        <a:t>$B$4</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Absolute cell reference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Both column and row references remain the same when you copy this cell, because the cell references are absolute.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389742"/>
                  </a:ext>
                </a:extLst>
              </a:tr>
              <a:tr h="787857">
                <a:tc>
                  <a:txBody>
                    <a:bodyPr/>
                    <a:lstStyle/>
                    <a:p>
                      <a:r>
                        <a:rPr lang="en-US" sz="1600" dirty="0"/>
                        <a:t>B4</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Relative cell reference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Both column and row references are relative. When copied to another cell, both the column and row in the cell reference are adjusted to reflect the new location.</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42131"/>
                  </a:ext>
                </a:extLst>
              </a:tr>
              <a:tr h="1066800">
                <a:tc>
                  <a:txBody>
                    <a:bodyPr/>
                    <a:lstStyle/>
                    <a:p>
                      <a:r>
                        <a:rPr lang="en-US" sz="1600" dirty="0"/>
                        <a:t>B$4</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Mixed reference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This cell reference is mixed. The column reference changes when you copy this cell to another column because it is relative. The row reference does not change because it is absolute.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026733"/>
                  </a:ext>
                </a:extLst>
              </a:tr>
              <a:tr h="1130157">
                <a:tc>
                  <a:txBody>
                    <a:bodyPr/>
                    <a:lstStyle/>
                    <a:p>
                      <a:r>
                        <a:rPr lang="en-US" sz="1600" dirty="0"/>
                        <a:t>$B4</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Mixed reference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This cell reference is mixed. The column reference does not change because it is absolute. The row reference changes when you copy this cell reference to another row because it is relative.</a:t>
                      </a:r>
                    </a:p>
                  </a:txBody>
                  <a:tcPr marL="45131" marR="45131" marT="25685" marB="2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864075"/>
                  </a:ext>
                </a:extLst>
              </a:tr>
            </a:tbl>
          </a:graphicData>
        </a:graphic>
      </p:graphicFrame>
    </p:spTree>
    <p:extLst>
      <p:ext uri="{BB962C8B-B14F-4D97-AF65-F5344CB8AC3E}">
        <p14:creationId xmlns:p14="http://schemas.microsoft.com/office/powerpoint/2010/main" val="2367957363"/>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Absolute Versus Relative Addressing (2 of 2)</a:t>
            </a:r>
          </a:p>
        </p:txBody>
      </p:sp>
      <p:sp>
        <p:nvSpPr>
          <p:cNvPr id="8" name="Content Placeholder 1"/>
          <p:cNvSpPr>
            <a:spLocks noGrp="1"/>
          </p:cNvSpPr>
          <p:nvPr>
            <p:ph idx="1"/>
          </p:nvPr>
        </p:nvSpPr>
        <p:spPr>
          <a:xfrm>
            <a:off x="579193" y="1371599"/>
            <a:ext cx="8107607" cy="1447801"/>
          </a:xfrm>
        </p:spPr>
        <p:txBody>
          <a:bodyPr>
            <a:noAutofit/>
          </a:bodyPr>
          <a:lstStyle/>
          <a:p>
            <a:r>
              <a:rPr lang="en-US" sz="2400" dirty="0"/>
              <a:t>To Enter a Formula Containing Absolute Cell References</a:t>
            </a:r>
          </a:p>
          <a:p>
            <a:pPr lvl="1"/>
            <a:r>
              <a:rPr lang="en-US" sz="2200" dirty="0"/>
              <a:t>With the desired cell selected, enter the formula and then press the F4 key to change the most recently typed cell reference from a relative cell reference to an absolute cell reference</a:t>
            </a:r>
          </a:p>
        </p:txBody>
      </p:sp>
      <p:pic>
        <p:nvPicPr>
          <p:cNvPr id="7" name="Picture 2" descr="B5 is the active cell. The formula, =B4*(1-$B$19) was entered in the cell, and appears in the formula bar. The reference to cell B4 in the formula is relative. The reference to cell B19 in the formula is absolute. The Enter button in the formula bar is called out.">
            <a:extLst>
              <a:ext uri="{FF2B5EF4-FFF2-40B4-BE49-F238E27FC236}">
                <a16:creationId xmlns:a16="http://schemas.microsoft.com/office/drawing/2014/main" id="{5CB1CCB9-F777-40B8-9C5E-D48C2DCE8709}"/>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2934174" y="2971800"/>
            <a:ext cx="3397644" cy="320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168158"/>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Making Decisions-The IF Function (1 of 4)</a:t>
            </a:r>
          </a:p>
        </p:txBody>
      </p:sp>
      <p:sp>
        <p:nvSpPr>
          <p:cNvPr id="2" name="Content Placeholder 1"/>
          <p:cNvSpPr>
            <a:spLocks noGrp="1"/>
          </p:cNvSpPr>
          <p:nvPr>
            <p:ph idx="1"/>
          </p:nvPr>
        </p:nvSpPr>
        <p:spPr>
          <a:xfrm>
            <a:off x="579193" y="1371599"/>
            <a:ext cx="8336207" cy="4724401"/>
          </a:xfrm>
        </p:spPr>
        <p:txBody>
          <a:bodyPr>
            <a:noAutofit/>
          </a:bodyPr>
          <a:lstStyle/>
          <a:p>
            <a:r>
              <a:rPr lang="en-US" sz="2200" dirty="0"/>
              <a:t>To Enter an IF Function</a:t>
            </a:r>
          </a:p>
          <a:p>
            <a:pPr lvl="1"/>
            <a:r>
              <a:rPr lang="en-US" sz="2000" dirty="0"/>
              <a:t>Click the cell to contain the formula, and then click the Insert Function box in the formula bar to display the Insert Function dialog box</a:t>
            </a:r>
          </a:p>
          <a:p>
            <a:pPr lvl="1"/>
            <a:r>
              <a:rPr lang="en-US" sz="2000" dirty="0"/>
              <a:t>Click the “Or select a category” arrow and then select Logical in the list to populate the Select a function list with logic functions</a:t>
            </a:r>
          </a:p>
          <a:p>
            <a:pPr lvl="1"/>
            <a:r>
              <a:rPr lang="en-US" sz="2000" dirty="0"/>
              <a:t>Click IF in the “Select a function” list to select the required function</a:t>
            </a:r>
          </a:p>
          <a:p>
            <a:pPr lvl="1"/>
            <a:r>
              <a:rPr lang="en-US" sz="2000" dirty="0"/>
              <a:t>Click the OK button to display the Function Arguments dialog box</a:t>
            </a:r>
          </a:p>
          <a:p>
            <a:pPr lvl="1"/>
            <a:r>
              <a:rPr lang="en-US" sz="2000" dirty="0"/>
              <a:t>Enter the logical test in the Logical_test box to enter a logical test for the IF function</a:t>
            </a:r>
          </a:p>
          <a:p>
            <a:pPr lvl="1"/>
            <a:r>
              <a:rPr lang="en-US" sz="2000" dirty="0"/>
              <a:t>Type the result of the IF function if the logical test is true in the Value_if_true box</a:t>
            </a:r>
          </a:p>
          <a:p>
            <a:pPr lvl="1"/>
            <a:r>
              <a:rPr lang="en-US" sz="2000" dirty="0"/>
              <a:t>Type the result of the IF function if the logical test is false in the Value_if_false box</a:t>
            </a:r>
          </a:p>
          <a:p>
            <a:pPr lvl="1"/>
            <a:r>
              <a:rPr lang="en-US" sz="2000" dirty="0"/>
              <a:t>Click the OK button to insert the IF function in the selected cell</a:t>
            </a:r>
          </a:p>
        </p:txBody>
      </p:sp>
    </p:spTree>
    <p:extLst>
      <p:ext uri="{BB962C8B-B14F-4D97-AF65-F5344CB8AC3E}">
        <p14:creationId xmlns:p14="http://schemas.microsoft.com/office/powerpoint/2010/main" val="2198489111"/>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Making Decisions-The IF Function (2 of 4)</a:t>
            </a:r>
          </a:p>
        </p:txBody>
      </p:sp>
      <p:sp>
        <p:nvSpPr>
          <p:cNvPr id="6" name="Content Placeholder 1"/>
          <p:cNvSpPr>
            <a:spLocks noGrp="1"/>
          </p:cNvSpPr>
          <p:nvPr>
            <p:ph idx="1"/>
          </p:nvPr>
        </p:nvSpPr>
        <p:spPr>
          <a:xfrm>
            <a:off x="579193" y="1371599"/>
            <a:ext cx="8282940" cy="2286001"/>
          </a:xfrm>
        </p:spPr>
        <p:txBody>
          <a:bodyPr>
            <a:noAutofit/>
          </a:bodyPr>
          <a:lstStyle/>
          <a:p>
            <a:r>
              <a:rPr lang="en-US" sz="2200" dirty="0"/>
              <a:t>To Enter the Remaining Formulas for January</a:t>
            </a:r>
          </a:p>
          <a:p>
            <a:pPr lvl="1"/>
            <a:r>
              <a:rPr lang="en-US" sz="2000" dirty="0"/>
              <a:t>Select the cell and then press the DOWN ARROW key to enter the formula in the selected cell. Continue entering formulas in subsequent down cells</a:t>
            </a:r>
          </a:p>
          <a:p>
            <a:pPr lvl="1"/>
            <a:r>
              <a:rPr lang="en-US" sz="2000" dirty="0"/>
              <a:t>With the last cell selected, click the AutoSum button twice to insert a SUM function in the selected cell</a:t>
            </a:r>
          </a:p>
          <a:p>
            <a:pPr lvl="1"/>
            <a:r>
              <a:rPr lang="en-US" sz="2000" dirty="0"/>
              <a:t>Press CTRL+ACCENT MARK (`) to display the formulas version of the worksheet</a:t>
            </a:r>
          </a:p>
        </p:txBody>
      </p:sp>
      <p:pic>
        <p:nvPicPr>
          <p:cNvPr id="8" name="Picture 2" descr="Functions were entered in cells B10 to B13. The SUM function was entered in cell B14. CTRL + ACCENT MARK were pressed, to display the formulas version of the worksheet. Instead of values or results, each cell that contains a formula displays the formula.">
            <a:extLst>
              <a:ext uri="{FF2B5EF4-FFF2-40B4-BE49-F238E27FC236}">
                <a16:creationId xmlns:a16="http://schemas.microsoft.com/office/drawing/2014/main" id="{4201BF53-DB6F-4106-A1EF-C10A59AA4680}"/>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2452494" y="3729616"/>
            <a:ext cx="4536338" cy="241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704055"/>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Objectives (1 of 2)</a:t>
            </a:r>
          </a:p>
        </p:txBody>
      </p:sp>
      <p:sp>
        <p:nvSpPr>
          <p:cNvPr id="14" name="Content Placeholder 13"/>
          <p:cNvSpPr>
            <a:spLocks noGrp="1"/>
          </p:cNvSpPr>
          <p:nvPr>
            <p:ph idx="1"/>
          </p:nvPr>
        </p:nvSpPr>
        <p:spPr/>
        <p:txBody>
          <a:bodyPr>
            <a:normAutofit lnSpcReduction="10000"/>
          </a:bodyPr>
          <a:lstStyle/>
          <a:p>
            <a:r>
              <a:rPr lang="en-US" sz="2400" dirty="0"/>
              <a:t>Rotate text in a cell</a:t>
            </a:r>
          </a:p>
          <a:p>
            <a:r>
              <a:rPr lang="en-US" sz="2400" dirty="0"/>
              <a:t>Create a series of month names</a:t>
            </a:r>
          </a:p>
          <a:p>
            <a:r>
              <a:rPr lang="en-US" sz="2400" dirty="0"/>
              <a:t>Copy, paste, insert, and delete cells</a:t>
            </a:r>
          </a:p>
          <a:p>
            <a:r>
              <a:rPr lang="en-US" sz="2400" dirty="0"/>
              <a:t>Format numbers using format symbols</a:t>
            </a:r>
          </a:p>
          <a:p>
            <a:r>
              <a:rPr lang="en-US" sz="2400" dirty="0"/>
              <a:t>Enter and format the system date</a:t>
            </a:r>
          </a:p>
          <a:p>
            <a:r>
              <a:rPr lang="en-US" sz="2400" dirty="0"/>
              <a:t>Use absolute and mixed cell references in a formula</a:t>
            </a:r>
          </a:p>
          <a:p>
            <a:r>
              <a:rPr lang="en-US" sz="2400" dirty="0"/>
              <a:t>Use the IF function to perform a logical test</a:t>
            </a:r>
          </a:p>
          <a:p>
            <a:r>
              <a:rPr lang="en-US" sz="2400" dirty="0"/>
              <a:t>Create and format sparkline charts</a:t>
            </a:r>
          </a:p>
          <a:p>
            <a:r>
              <a:rPr lang="en-US" sz="2400" dirty="0"/>
              <a:t>Change sparkline chart types and styles</a:t>
            </a:r>
          </a:p>
          <a:p>
            <a:r>
              <a:rPr lang="en-US" sz="2400" dirty="0"/>
              <a:t>Use the Format Painter button to format cells</a:t>
            </a:r>
          </a:p>
        </p:txBody>
      </p:sp>
    </p:spTree>
    <p:extLst>
      <p:ext uri="{BB962C8B-B14F-4D97-AF65-F5344CB8AC3E}">
        <p14:creationId xmlns:p14="http://schemas.microsoft.com/office/powerpoint/2010/main" val="2380792036"/>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Making Decisions-The IF Function (3 of 4)</a:t>
            </a:r>
          </a:p>
        </p:txBody>
      </p:sp>
      <p:sp>
        <p:nvSpPr>
          <p:cNvPr id="6" name="Content Placeholder 1"/>
          <p:cNvSpPr>
            <a:spLocks noGrp="1"/>
          </p:cNvSpPr>
          <p:nvPr>
            <p:ph idx="1"/>
          </p:nvPr>
        </p:nvSpPr>
        <p:spPr>
          <a:xfrm>
            <a:off x="579193" y="1371599"/>
            <a:ext cx="8031407" cy="1707897"/>
          </a:xfrm>
        </p:spPr>
        <p:txBody>
          <a:bodyPr>
            <a:noAutofit/>
          </a:bodyPr>
          <a:lstStyle/>
          <a:p>
            <a:r>
              <a:rPr lang="en-US" sz="2200" dirty="0"/>
              <a:t>To Copy Formulas with Absolute Cell References Using the Fill Handle</a:t>
            </a:r>
          </a:p>
          <a:p>
            <a:pPr lvl="1"/>
            <a:r>
              <a:rPr lang="en-US" sz="2000" dirty="0"/>
              <a:t>Select the range to fill and then point to the fill handle in the lower-right corner of the selected cell to display the crosshair pointer</a:t>
            </a:r>
          </a:p>
          <a:p>
            <a:pPr lvl="1"/>
            <a:r>
              <a:rPr lang="en-US" sz="2000" dirty="0"/>
              <a:t>Drag the fill handle to the right to copy the formulas from the source area to the destination area and display the calculated amounts</a:t>
            </a:r>
          </a:p>
        </p:txBody>
      </p:sp>
      <p:pic>
        <p:nvPicPr>
          <p:cNvPr id="7" name="Picture 2" descr="The source area, cell range B5 to B16, was selected. The pointer is pointing to the fill handle in the lower-right corner of the cell B16. The pointer appears as a crosshair.">
            <a:extLst>
              <a:ext uri="{FF2B5EF4-FFF2-40B4-BE49-F238E27FC236}">
                <a16:creationId xmlns:a16="http://schemas.microsoft.com/office/drawing/2014/main" id="{C78699C2-AE19-4182-8312-0DC14C21E9B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510114" y="3276600"/>
            <a:ext cx="6123772" cy="287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516056"/>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Making Decisions-The IF Function (4 of 4)</a:t>
            </a:r>
          </a:p>
        </p:txBody>
      </p:sp>
      <p:sp>
        <p:nvSpPr>
          <p:cNvPr id="6" name="Content Placeholder 1"/>
          <p:cNvSpPr>
            <a:spLocks noGrp="1"/>
          </p:cNvSpPr>
          <p:nvPr>
            <p:ph idx="1"/>
          </p:nvPr>
        </p:nvSpPr>
        <p:spPr>
          <a:xfrm>
            <a:off x="579193" y="1371599"/>
            <a:ext cx="8031407" cy="1219201"/>
          </a:xfrm>
        </p:spPr>
        <p:txBody>
          <a:bodyPr>
            <a:noAutofit/>
          </a:bodyPr>
          <a:lstStyle/>
          <a:p>
            <a:r>
              <a:rPr lang="en-US" sz="2200" dirty="0"/>
              <a:t>To Determine Row Totals in Nonadjacent Cells</a:t>
            </a:r>
          </a:p>
          <a:p>
            <a:pPr lvl="1"/>
            <a:r>
              <a:rPr lang="en-US" sz="2000" dirty="0"/>
              <a:t>Select the range. While holding down CTRL, select the range</a:t>
            </a:r>
          </a:p>
          <a:p>
            <a:pPr lvl="1"/>
            <a:r>
              <a:rPr lang="en-US" sz="2000" dirty="0"/>
              <a:t>Click the AutoSum button to display the row totals in the selected ranges</a:t>
            </a:r>
          </a:p>
        </p:txBody>
      </p:sp>
      <p:pic>
        <p:nvPicPr>
          <p:cNvPr id="7" name="Picture 2" descr="The formulas from cells B5 to B16 were copied to the range C5 to G16. The non-adjacent cell ranges H5 to H6 and H9 to H14, and cell H16, were selected. The AutoSum button in the Editing group on the Home tab was clicked, displaying the projected six-month cost of goods sold, gross margin, and expense by category and operating income.">
            <a:extLst>
              <a:ext uri="{FF2B5EF4-FFF2-40B4-BE49-F238E27FC236}">
                <a16:creationId xmlns:a16="http://schemas.microsoft.com/office/drawing/2014/main" id="{FE0EB38B-9F55-4F89-B5F3-B8C5E26FE905}"/>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957870" y="2733190"/>
            <a:ext cx="7228260" cy="306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762834"/>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3" y="96904"/>
            <a:ext cx="8336207" cy="936253"/>
          </a:xfrm>
        </p:spPr>
        <p:txBody>
          <a:bodyPr>
            <a:noAutofit/>
          </a:bodyPr>
          <a:lstStyle/>
          <a:p>
            <a:r>
              <a:rPr lang="en-US" sz="3400" dirty="0"/>
              <a:t>Adding and Formatting Sparkline Charts (1 of 4)</a:t>
            </a:r>
          </a:p>
        </p:txBody>
      </p:sp>
      <p:sp>
        <p:nvSpPr>
          <p:cNvPr id="2" name="Content Placeholder 1"/>
          <p:cNvSpPr>
            <a:spLocks noGrp="1"/>
          </p:cNvSpPr>
          <p:nvPr>
            <p:ph idx="1"/>
          </p:nvPr>
        </p:nvSpPr>
        <p:spPr/>
        <p:txBody>
          <a:bodyPr>
            <a:noAutofit/>
          </a:bodyPr>
          <a:lstStyle/>
          <a:p>
            <a:r>
              <a:rPr lang="en-US" dirty="0"/>
              <a:t>To Add a Sparkline Chart to the Worksheet</a:t>
            </a:r>
          </a:p>
          <a:p>
            <a:pPr lvl="1"/>
            <a:r>
              <a:rPr lang="en-US" dirty="0"/>
              <a:t>Select the cell in which you want to insert a sparkline chart</a:t>
            </a:r>
          </a:p>
          <a:p>
            <a:pPr lvl="1"/>
            <a:r>
              <a:rPr lang="en-US" dirty="0"/>
              <a:t>Display the INSERT tab and then click the Line button to display the Create Sparklines dialog box</a:t>
            </a:r>
          </a:p>
          <a:p>
            <a:pPr lvl="1"/>
            <a:r>
              <a:rPr lang="en-US" dirty="0"/>
              <a:t>Drag through the range of cells of which you want to chart, and then lift your finger or release the mouse button to insert the selected range in the Data Range box</a:t>
            </a:r>
          </a:p>
          <a:p>
            <a:pPr lvl="1"/>
            <a:r>
              <a:rPr lang="en-US" dirty="0"/>
              <a:t>Click the OK button to insert a line sparkline chart in the selected cell and display the SPARKLINE TOOLS DESIGN tab</a:t>
            </a:r>
            <a:endParaRPr lang="en-US" sz="2200" dirty="0"/>
          </a:p>
        </p:txBody>
      </p:sp>
    </p:spTree>
    <p:extLst>
      <p:ext uri="{BB962C8B-B14F-4D97-AF65-F5344CB8AC3E}">
        <p14:creationId xmlns:p14="http://schemas.microsoft.com/office/powerpoint/2010/main" val="474208517"/>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9461"/>
            <a:ext cx="8383086" cy="851139"/>
          </a:xfrm>
        </p:spPr>
        <p:txBody>
          <a:bodyPr>
            <a:noAutofit/>
          </a:bodyPr>
          <a:lstStyle/>
          <a:p>
            <a:r>
              <a:rPr lang="en-US" sz="3400" dirty="0"/>
              <a:t>Adding and Formatting Sparkline Charts (2 of 4)</a:t>
            </a:r>
          </a:p>
        </p:txBody>
      </p:sp>
      <p:pic>
        <p:nvPicPr>
          <p:cNvPr id="6" name="Picture 2" descr="The mouse button was released, inserting the range B4 to G4 in the Data Range box in the Create Sparklines dialog box. OK was clicked in the dialog box, closing the dialog box, and inserting a sparkline chart in cell I4. The sparkline chart is a small line chart that shows the up and down trends of the data. The More button in the Style group on the Sparkline Tools Design tab is called out.">
            <a:extLst>
              <a:ext uri="{FF2B5EF4-FFF2-40B4-BE49-F238E27FC236}">
                <a16:creationId xmlns:a16="http://schemas.microsoft.com/office/drawing/2014/main" id="{DDE9D3F3-A7FF-40F7-B4CA-931756D6CE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081185"/>
            <a:ext cx="8474056" cy="315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140427"/>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279"/>
            <a:ext cx="8383086" cy="936253"/>
          </a:xfrm>
        </p:spPr>
        <p:txBody>
          <a:bodyPr>
            <a:noAutofit/>
          </a:bodyPr>
          <a:lstStyle/>
          <a:p>
            <a:r>
              <a:rPr lang="en-US" sz="3400" dirty="0"/>
              <a:t>Adding and Formatting Sparkline Charts (3 of 4)</a:t>
            </a:r>
          </a:p>
        </p:txBody>
      </p:sp>
      <p:sp>
        <p:nvSpPr>
          <p:cNvPr id="6" name="Content Placeholder 1"/>
          <p:cNvSpPr>
            <a:spLocks noGrp="1"/>
          </p:cNvSpPr>
          <p:nvPr>
            <p:ph idx="1"/>
          </p:nvPr>
        </p:nvSpPr>
        <p:spPr/>
        <p:txBody>
          <a:bodyPr>
            <a:normAutofit/>
          </a:bodyPr>
          <a:lstStyle/>
          <a:p>
            <a:r>
              <a:rPr lang="en-US" dirty="0"/>
              <a:t>To Change the Sparkline Style and Copy the Sparkline Chart</a:t>
            </a:r>
          </a:p>
          <a:p>
            <a:pPr lvl="1"/>
            <a:r>
              <a:rPr lang="en-US" dirty="0"/>
              <a:t>Click the More button on the SPARKLINE TOOLS DESIGN tab to display the Sparkline Style gallery</a:t>
            </a:r>
          </a:p>
          <a:p>
            <a:pPr lvl="1"/>
            <a:r>
              <a:rPr lang="en-US" dirty="0"/>
              <a:t>Click a desired style in the Sparkline Style gallery to apply the style to the Sparkline chart in the selected cell</a:t>
            </a:r>
          </a:p>
          <a:p>
            <a:pPr lvl="1"/>
            <a:r>
              <a:rPr lang="en-US" dirty="0"/>
              <a:t>Point to the fill handle in the cell and then drag through the desired range to copy the line Sparkline chart</a:t>
            </a:r>
          </a:p>
        </p:txBody>
      </p:sp>
    </p:spTree>
    <p:extLst>
      <p:ext uri="{BB962C8B-B14F-4D97-AF65-F5344CB8AC3E}">
        <p14:creationId xmlns:p14="http://schemas.microsoft.com/office/powerpoint/2010/main" val="344934657"/>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18337"/>
            <a:ext cx="8383086" cy="893386"/>
          </a:xfrm>
        </p:spPr>
        <p:txBody>
          <a:bodyPr/>
          <a:lstStyle/>
          <a:p>
            <a:r>
              <a:rPr lang="en-US" sz="3400" dirty="0"/>
              <a:t>Adding and Formatting Sparkline Charts (4 of 4)</a:t>
            </a:r>
          </a:p>
        </p:txBody>
      </p:sp>
      <p:sp>
        <p:nvSpPr>
          <p:cNvPr id="2" name="Content Placeholder 1"/>
          <p:cNvSpPr>
            <a:spLocks noGrp="1"/>
          </p:cNvSpPr>
          <p:nvPr>
            <p:ph idx="1"/>
          </p:nvPr>
        </p:nvSpPr>
        <p:spPr>
          <a:xfrm>
            <a:off x="579193" y="1371599"/>
            <a:ext cx="8260007" cy="1828801"/>
          </a:xfrm>
        </p:spPr>
        <p:txBody>
          <a:bodyPr>
            <a:normAutofit/>
          </a:bodyPr>
          <a:lstStyle/>
          <a:p>
            <a:r>
              <a:rPr lang="en-US" sz="2400" dirty="0"/>
              <a:t>To Change the Sparkline Type</a:t>
            </a:r>
          </a:p>
          <a:p>
            <a:pPr lvl="1"/>
            <a:r>
              <a:rPr lang="en-US" sz="2200" dirty="0"/>
              <a:t>Select the range of the sparkline charts and if necessary, click the SPARKLINE TOOLS DESIGN tab to make it the active tab</a:t>
            </a:r>
          </a:p>
          <a:p>
            <a:pPr lvl="1"/>
            <a:r>
              <a:rPr lang="en-US" sz="2200" dirty="0"/>
              <a:t>Click the “Convert to Column Sparkline” button to change the Sparkline charts in the selected range to the column type</a:t>
            </a:r>
          </a:p>
        </p:txBody>
      </p:sp>
      <p:pic>
        <p:nvPicPr>
          <p:cNvPr id="6" name="Picture 2" descr="The Column button in the Type group on the Sparkline Tools Design tab was clicked, changing the sparkline charts in the selected range, I4 to I16, to column sparkline charts. The charts now have a series of blue vertical rectangles, differently sized to represent the data.">
            <a:extLst>
              <a:ext uri="{FF2B5EF4-FFF2-40B4-BE49-F238E27FC236}">
                <a16:creationId xmlns:a16="http://schemas.microsoft.com/office/drawing/2014/main" id="{BBC5C08F-5259-46D5-A3A8-A5E0706F3D7A}"/>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2047131" y="3276600"/>
            <a:ext cx="5324129" cy="293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045370"/>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17872"/>
            <a:ext cx="8282940" cy="475066"/>
          </a:xfrm>
        </p:spPr>
        <p:txBody>
          <a:bodyPr/>
          <a:lstStyle/>
          <a:p>
            <a:r>
              <a:rPr lang="en-US" dirty="0"/>
              <a:t>Formatting the Worksheet (1 of 5)</a:t>
            </a:r>
          </a:p>
        </p:txBody>
      </p:sp>
      <p:sp>
        <p:nvSpPr>
          <p:cNvPr id="2" name="Content Placeholder 1"/>
          <p:cNvSpPr>
            <a:spLocks noGrp="1"/>
          </p:cNvSpPr>
          <p:nvPr>
            <p:ph idx="1"/>
          </p:nvPr>
        </p:nvSpPr>
        <p:spPr/>
        <p:txBody>
          <a:bodyPr>
            <a:normAutofit/>
          </a:bodyPr>
          <a:lstStyle/>
          <a:p>
            <a:r>
              <a:rPr lang="en-US" dirty="0"/>
              <a:t>To Assign Formats to Nonadjacent Ranges</a:t>
            </a:r>
          </a:p>
          <a:p>
            <a:pPr lvl="1"/>
            <a:r>
              <a:rPr lang="en-US" dirty="0"/>
              <a:t>Select the first range to format</a:t>
            </a:r>
          </a:p>
          <a:p>
            <a:pPr lvl="1"/>
            <a:r>
              <a:rPr lang="en-US" dirty="0"/>
              <a:t>While holding down the CTRL key, select the nonadjacent ranges and then release the CTRL key to select nonadjacent ranges</a:t>
            </a:r>
          </a:p>
          <a:p>
            <a:pPr lvl="1"/>
            <a:r>
              <a:rPr lang="en-US" dirty="0"/>
              <a:t>Click the Number group on the HOME tab to display the Format Cells dialog box</a:t>
            </a:r>
          </a:p>
          <a:p>
            <a:pPr lvl="1"/>
            <a:r>
              <a:rPr lang="en-US" dirty="0"/>
              <a:t>Click the desired category and style, and then click the OK button</a:t>
            </a:r>
          </a:p>
        </p:txBody>
      </p:sp>
    </p:spTree>
    <p:extLst>
      <p:ext uri="{BB962C8B-B14F-4D97-AF65-F5344CB8AC3E}">
        <p14:creationId xmlns:p14="http://schemas.microsoft.com/office/powerpoint/2010/main" val="1128502539"/>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17872"/>
            <a:ext cx="8282940" cy="475066"/>
          </a:xfrm>
        </p:spPr>
        <p:txBody>
          <a:bodyPr/>
          <a:lstStyle/>
          <a:p>
            <a:r>
              <a:rPr lang="en-US" dirty="0"/>
              <a:t>Formatting the Worksheet (2 of 5)</a:t>
            </a:r>
          </a:p>
        </p:txBody>
      </p:sp>
      <p:sp>
        <p:nvSpPr>
          <p:cNvPr id="2" name="Content Placeholder 1"/>
          <p:cNvSpPr>
            <a:spLocks noGrp="1"/>
          </p:cNvSpPr>
          <p:nvPr>
            <p:ph idx="1"/>
          </p:nvPr>
        </p:nvSpPr>
        <p:spPr/>
        <p:txBody>
          <a:bodyPr>
            <a:normAutofit/>
          </a:bodyPr>
          <a:lstStyle/>
          <a:p>
            <a:r>
              <a:rPr lang="en-US" dirty="0"/>
              <a:t>To Format the Worksheet Titles</a:t>
            </a:r>
          </a:p>
          <a:p>
            <a:pPr lvl="1"/>
            <a:r>
              <a:rPr lang="en-US" dirty="0"/>
              <a:t>Press CTRL+HOME to select a cell and then click the column heading to select the column</a:t>
            </a:r>
          </a:p>
          <a:p>
            <a:pPr lvl="1"/>
            <a:r>
              <a:rPr lang="en-US" dirty="0"/>
              <a:t>Click the desired effect</a:t>
            </a:r>
          </a:p>
          <a:p>
            <a:pPr lvl="1"/>
            <a:r>
              <a:rPr lang="en-US" dirty="0"/>
              <a:t>Change font sizes</a:t>
            </a:r>
          </a:p>
          <a:p>
            <a:pPr lvl="1"/>
            <a:r>
              <a:rPr lang="en-US" dirty="0"/>
              <a:t>Change fill colors</a:t>
            </a:r>
          </a:p>
          <a:p>
            <a:pPr lvl="1"/>
            <a:r>
              <a:rPr lang="en-US" dirty="0"/>
              <a:t>Click empty cell to deselect the range</a:t>
            </a:r>
          </a:p>
        </p:txBody>
      </p:sp>
    </p:spTree>
    <p:extLst>
      <p:ext uri="{BB962C8B-B14F-4D97-AF65-F5344CB8AC3E}">
        <p14:creationId xmlns:p14="http://schemas.microsoft.com/office/powerpoint/2010/main" val="3638192664"/>
      </p:ext>
    </p:extLst>
  </p:cSld>
  <p:clrMapOvr>
    <a:masterClrMapping/>
  </p:clrMapOvr>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17872"/>
            <a:ext cx="8282940" cy="475066"/>
          </a:xfrm>
        </p:spPr>
        <p:txBody>
          <a:bodyPr/>
          <a:lstStyle/>
          <a:p>
            <a:r>
              <a:rPr lang="en-US" dirty="0"/>
              <a:t>Formatting the Worksheet (3 of 5)</a:t>
            </a:r>
          </a:p>
        </p:txBody>
      </p:sp>
      <p:sp>
        <p:nvSpPr>
          <p:cNvPr id="2" name="Content Placeholder 1"/>
          <p:cNvSpPr>
            <a:spLocks noGrp="1"/>
          </p:cNvSpPr>
          <p:nvPr>
            <p:ph idx="1"/>
          </p:nvPr>
        </p:nvSpPr>
        <p:spPr/>
        <p:txBody>
          <a:bodyPr>
            <a:normAutofit/>
          </a:bodyPr>
          <a:lstStyle/>
          <a:p>
            <a:r>
              <a:rPr lang="en-US" dirty="0"/>
              <a:t>To Assign Cell Styles to Nonadjacent Rows and Colors to a Cell</a:t>
            </a:r>
          </a:p>
          <a:p>
            <a:pPr lvl="1"/>
            <a:r>
              <a:rPr lang="en-US" dirty="0"/>
              <a:t>Select the range and apply a Heading style</a:t>
            </a:r>
          </a:p>
          <a:p>
            <a:pPr lvl="1"/>
            <a:r>
              <a:rPr lang="en-US" dirty="0"/>
              <a:t>Select a range and while holding down CTRL, select another range</a:t>
            </a:r>
          </a:p>
          <a:p>
            <a:pPr lvl="1"/>
            <a:r>
              <a:rPr lang="en-US" dirty="0"/>
              <a:t>Apply the Total cell style to the selected nonadjacent ranges</a:t>
            </a:r>
          </a:p>
          <a:p>
            <a:pPr lvl="1"/>
            <a:r>
              <a:rPr lang="en-US" dirty="0"/>
              <a:t>Select a cell and click Fill Color button on the HOME tab to apply the last fill color used to cell content</a:t>
            </a:r>
          </a:p>
          <a:p>
            <a:pPr lvl="1"/>
            <a:r>
              <a:rPr lang="en-US" dirty="0"/>
              <a:t>Click the Font Color button on the HOME tab to apply the last font color used</a:t>
            </a:r>
          </a:p>
        </p:txBody>
      </p:sp>
    </p:spTree>
    <p:extLst>
      <p:ext uri="{BB962C8B-B14F-4D97-AF65-F5344CB8AC3E}">
        <p14:creationId xmlns:p14="http://schemas.microsoft.com/office/powerpoint/2010/main" val="946826703"/>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Formatting the Worksheet (4 of 5)</a:t>
            </a:r>
          </a:p>
        </p:txBody>
      </p:sp>
      <p:sp>
        <p:nvSpPr>
          <p:cNvPr id="2" name="Content Placeholder 1"/>
          <p:cNvSpPr>
            <a:spLocks noGrp="1"/>
          </p:cNvSpPr>
          <p:nvPr>
            <p:ph idx="1"/>
          </p:nvPr>
        </p:nvSpPr>
        <p:spPr/>
        <p:txBody>
          <a:bodyPr>
            <a:noAutofit/>
          </a:bodyPr>
          <a:lstStyle/>
          <a:p>
            <a:r>
              <a:rPr lang="en-US" dirty="0"/>
              <a:t>To Copy a Cell’s Format Using the Format Painter Button</a:t>
            </a:r>
          </a:p>
          <a:p>
            <a:pPr lvl="1"/>
            <a:r>
              <a:rPr lang="en-US" dirty="0"/>
              <a:t>Select the source cell for the format to paint</a:t>
            </a:r>
          </a:p>
          <a:p>
            <a:pPr lvl="1"/>
            <a:r>
              <a:rPr lang="en-US" dirty="0"/>
              <a:t>Double-click the Format Painter button on the HOME tab and then move the pointer onto the worksheet to cause the pointer to change to a block plus sign with a paintbrush</a:t>
            </a:r>
          </a:p>
          <a:p>
            <a:pPr lvl="1"/>
            <a:r>
              <a:rPr lang="en-US" dirty="0"/>
              <a:t>Click the cell(s) to receive the format to assign the format of the source cell to the destination cell(s)</a:t>
            </a:r>
          </a:p>
          <a:p>
            <a:pPr lvl="1"/>
            <a:r>
              <a:rPr lang="en-US" dirty="0"/>
              <a:t>Click the Format Painter button or press the ESC key to stop the format painter</a:t>
            </a:r>
          </a:p>
        </p:txBody>
      </p:sp>
    </p:spTree>
    <p:extLst>
      <p:ext uri="{BB962C8B-B14F-4D97-AF65-F5344CB8AC3E}">
        <p14:creationId xmlns:p14="http://schemas.microsoft.com/office/powerpoint/2010/main" val="4292698563"/>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6001"/>
            <a:ext cx="8282940" cy="917649"/>
          </a:xfrm>
        </p:spPr>
        <p:txBody>
          <a:bodyPr/>
          <a:lstStyle/>
          <a:p>
            <a:r>
              <a:rPr lang="en-US" dirty="0"/>
              <a:t>Objectives (2 of 2) </a:t>
            </a:r>
          </a:p>
        </p:txBody>
      </p:sp>
      <p:sp>
        <p:nvSpPr>
          <p:cNvPr id="2" name="Content Placeholder 1"/>
          <p:cNvSpPr>
            <a:spLocks noGrp="1"/>
          </p:cNvSpPr>
          <p:nvPr>
            <p:ph idx="1"/>
          </p:nvPr>
        </p:nvSpPr>
        <p:spPr>
          <a:xfrm>
            <a:off x="609600" y="1371599"/>
            <a:ext cx="8336207" cy="4572001"/>
          </a:xfrm>
        </p:spPr>
        <p:txBody>
          <a:bodyPr>
            <a:normAutofit fontScale="92500" lnSpcReduction="10000"/>
          </a:bodyPr>
          <a:lstStyle/>
          <a:p>
            <a:r>
              <a:rPr lang="en-US" dirty="0"/>
              <a:t>Create a clustered column chart on a separate chart sheet</a:t>
            </a:r>
          </a:p>
          <a:p>
            <a:r>
              <a:rPr lang="en-US" dirty="0"/>
              <a:t>Use chart filters to display a subset of data in a chart</a:t>
            </a:r>
          </a:p>
          <a:p>
            <a:r>
              <a:rPr lang="en-US" dirty="0"/>
              <a:t>Change the chart style and type</a:t>
            </a:r>
          </a:p>
          <a:p>
            <a:r>
              <a:rPr lang="en-US" dirty="0"/>
              <a:t>Reorder sheet tabs</a:t>
            </a:r>
          </a:p>
          <a:p>
            <a:r>
              <a:rPr lang="en-US" dirty="0"/>
              <a:t>Change the worksheet view</a:t>
            </a:r>
          </a:p>
          <a:p>
            <a:r>
              <a:rPr lang="en-US" dirty="0"/>
              <a:t>Freeze and unfreeze rows and columns</a:t>
            </a:r>
          </a:p>
          <a:p>
            <a:r>
              <a:rPr lang="en-US" dirty="0"/>
              <a:t>Answer what-if questions</a:t>
            </a:r>
          </a:p>
          <a:p>
            <a:r>
              <a:rPr lang="en-US" dirty="0"/>
              <a:t>Goal seek to answer what-if questions</a:t>
            </a:r>
          </a:p>
          <a:p>
            <a:r>
              <a:rPr lang="en-US" dirty="0"/>
              <a:t>Use Smart Lookup </a:t>
            </a:r>
          </a:p>
          <a:p>
            <a:r>
              <a:rPr lang="en-US" dirty="0"/>
              <a:t>Understand accessibility features</a:t>
            </a:r>
          </a:p>
        </p:txBody>
      </p:sp>
    </p:spTree>
    <p:extLst>
      <p:ext uri="{BB962C8B-B14F-4D97-AF65-F5344CB8AC3E}">
        <p14:creationId xmlns:p14="http://schemas.microsoft.com/office/powerpoint/2010/main" val="1381295417"/>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Formatting the Worksheet (5 of 5)</a:t>
            </a:r>
          </a:p>
        </p:txBody>
      </p:sp>
      <p:sp>
        <p:nvSpPr>
          <p:cNvPr id="2" name="Content Placeholder 1"/>
          <p:cNvSpPr>
            <a:spLocks noGrp="1"/>
          </p:cNvSpPr>
          <p:nvPr>
            <p:ph idx="1"/>
          </p:nvPr>
        </p:nvSpPr>
        <p:spPr/>
        <p:txBody>
          <a:bodyPr>
            <a:noAutofit/>
          </a:bodyPr>
          <a:lstStyle/>
          <a:p>
            <a:r>
              <a:rPr lang="en-US" dirty="0"/>
              <a:t>To Format the What-If Assumptions Table</a:t>
            </a:r>
          </a:p>
          <a:p>
            <a:pPr lvl="1"/>
            <a:r>
              <a:rPr lang="en-US" dirty="0"/>
              <a:t>Select a cell</a:t>
            </a:r>
          </a:p>
          <a:p>
            <a:pPr lvl="1"/>
            <a:r>
              <a:rPr lang="en-US" dirty="0"/>
              <a:t>Change the font size</a:t>
            </a:r>
          </a:p>
          <a:p>
            <a:pPr lvl="1"/>
            <a:r>
              <a:rPr lang="en-US" dirty="0"/>
              <a:t>Italicize and underline the text</a:t>
            </a:r>
          </a:p>
          <a:p>
            <a:pPr lvl="1"/>
            <a:r>
              <a:rPr lang="en-US" dirty="0"/>
              <a:t>Select the range and change the font size, then click Fill Color button from the HOME tab to apply the most recently used background color to the selected range</a:t>
            </a:r>
          </a:p>
          <a:p>
            <a:pPr lvl="1"/>
            <a:r>
              <a:rPr lang="en-US" dirty="0"/>
              <a:t>Click the Font Color button on the HOME tab to apply the most recently used font color to the selected range</a:t>
            </a:r>
          </a:p>
          <a:p>
            <a:pPr lvl="1"/>
            <a:r>
              <a:rPr lang="en-US" dirty="0"/>
              <a:t>Deselect the range and display the What-IF Assumptions table</a:t>
            </a:r>
          </a:p>
          <a:p>
            <a:pPr lvl="1"/>
            <a:r>
              <a:rPr lang="en-US" dirty="0"/>
              <a:t>Save the workbook</a:t>
            </a:r>
          </a:p>
        </p:txBody>
      </p:sp>
    </p:spTree>
    <p:extLst>
      <p:ext uri="{BB962C8B-B14F-4D97-AF65-F5344CB8AC3E}">
        <p14:creationId xmlns:p14="http://schemas.microsoft.com/office/powerpoint/2010/main" val="743006844"/>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Adding a Clustered Column Chart to the Workbook (1 of 8)</a:t>
            </a:r>
          </a:p>
        </p:txBody>
      </p:sp>
      <p:sp>
        <p:nvSpPr>
          <p:cNvPr id="6" name="Content Placeholder 1"/>
          <p:cNvSpPr>
            <a:spLocks noGrp="1"/>
          </p:cNvSpPr>
          <p:nvPr>
            <p:ph idx="1"/>
          </p:nvPr>
        </p:nvSpPr>
        <p:spPr/>
        <p:txBody>
          <a:bodyPr>
            <a:noAutofit/>
          </a:bodyPr>
          <a:lstStyle/>
          <a:p>
            <a:r>
              <a:rPr lang="en-US" sz="2200" dirty="0"/>
              <a:t>To Draw a Clustered Column Chart on a Separate Chart Sheet Using the Recommended Charts Features</a:t>
            </a:r>
          </a:p>
          <a:p>
            <a:pPr lvl="1"/>
            <a:r>
              <a:rPr lang="en-US" sz="2000" dirty="0"/>
              <a:t>Select a range to identify the range of the categories</a:t>
            </a:r>
          </a:p>
          <a:p>
            <a:pPr lvl="1"/>
            <a:r>
              <a:rPr lang="en-US" sz="2000" dirty="0"/>
              <a:t>Hold down the CTRL key and select a data range</a:t>
            </a:r>
          </a:p>
          <a:p>
            <a:pPr lvl="1"/>
            <a:r>
              <a:rPr lang="en-US" sz="2000" dirty="0"/>
              <a:t>Click the Recommended Charts button on the INSERT tab to display the Insert Chart dialog box with the Recommended Charts tab active</a:t>
            </a:r>
          </a:p>
          <a:p>
            <a:pPr lvl="1"/>
            <a:r>
              <a:rPr lang="en-US" sz="2000" dirty="0"/>
              <a:t>Click the recommended chart to select it and then click the OK button</a:t>
            </a:r>
          </a:p>
          <a:p>
            <a:pPr lvl="1"/>
            <a:r>
              <a:rPr lang="en-US" sz="2000" dirty="0"/>
              <a:t>When Excel draws the chart, click the Move Chart button on the CHART TOOLS DESIGN tab to display the Move Chart dialog box</a:t>
            </a:r>
          </a:p>
          <a:p>
            <a:pPr lvl="1"/>
            <a:r>
              <a:rPr lang="en-US" sz="2000" dirty="0"/>
              <a:t>Click New sheet and then enter a name in the in the New sheet text box to enter a sheet tab name for the chart sheet</a:t>
            </a:r>
          </a:p>
          <a:p>
            <a:pPr lvl="1"/>
            <a:r>
              <a:rPr lang="en-US" sz="2000" dirty="0"/>
              <a:t>Click the OK button to move the chart to a new chart sheet with a new sheet tab name</a:t>
            </a:r>
          </a:p>
        </p:txBody>
      </p:sp>
    </p:spTree>
    <p:extLst>
      <p:ext uri="{BB962C8B-B14F-4D97-AF65-F5344CB8AC3E}">
        <p14:creationId xmlns:p14="http://schemas.microsoft.com/office/powerpoint/2010/main" val="640108103"/>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a Clustered Column Chart to the Workbook (2 of 8)</a:t>
            </a:r>
          </a:p>
        </p:txBody>
      </p:sp>
      <p:sp>
        <p:nvSpPr>
          <p:cNvPr id="6" name="Content Placeholder 1"/>
          <p:cNvSpPr>
            <a:spLocks noGrp="1"/>
          </p:cNvSpPr>
          <p:nvPr>
            <p:ph idx="1"/>
          </p:nvPr>
        </p:nvSpPr>
        <p:spPr>
          <a:xfrm>
            <a:off x="579193" y="1371599"/>
            <a:ext cx="8183807" cy="1524001"/>
          </a:xfrm>
        </p:spPr>
        <p:txBody>
          <a:bodyPr>
            <a:normAutofit/>
          </a:bodyPr>
          <a:lstStyle/>
          <a:p>
            <a:r>
              <a:rPr lang="en-US" sz="2400" dirty="0"/>
              <a:t>To Insert a Chart Title</a:t>
            </a:r>
          </a:p>
          <a:p>
            <a:pPr lvl="1"/>
            <a:r>
              <a:rPr lang="en-US" sz="2200" dirty="0"/>
              <a:t>Click anywhere in the chart title placeholder to select it</a:t>
            </a:r>
          </a:p>
          <a:p>
            <a:pPr lvl="1"/>
            <a:r>
              <a:rPr lang="en-US" sz="2200" dirty="0"/>
              <a:t>Select the text in the chart title placeholder and then type a new chart title</a:t>
            </a:r>
          </a:p>
        </p:txBody>
      </p:sp>
      <p:pic>
        <p:nvPicPr>
          <p:cNvPr id="7" name="Picture 2" descr="The Expense Chart Sheet is displayed in its new sheet. The chart title placeholder was clicked and the placeholder text replaced with Six-Month Projected Expenses. The title text was selected, and the Underline button in the Font Group on the Home tab was clicked, underlining the title text. The chart title text was deselected.">
            <a:extLst>
              <a:ext uri="{FF2B5EF4-FFF2-40B4-BE49-F238E27FC236}">
                <a16:creationId xmlns:a16="http://schemas.microsoft.com/office/drawing/2014/main" id="{287AFC2E-DA70-45F9-8D7D-6A5CD1B0542D}"/>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2637197" y="3124200"/>
            <a:ext cx="4067797" cy="293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254353"/>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Adding a Clustered Column Chart to the Workbook (3 of 8)</a:t>
            </a:r>
          </a:p>
        </p:txBody>
      </p:sp>
      <p:sp>
        <p:nvSpPr>
          <p:cNvPr id="2" name="Content Placeholder 1"/>
          <p:cNvSpPr>
            <a:spLocks noGrp="1"/>
          </p:cNvSpPr>
          <p:nvPr>
            <p:ph idx="1"/>
          </p:nvPr>
        </p:nvSpPr>
        <p:spPr/>
        <p:txBody>
          <a:bodyPr>
            <a:noAutofit/>
          </a:bodyPr>
          <a:lstStyle/>
          <a:p>
            <a:r>
              <a:rPr lang="en-US" dirty="0"/>
              <a:t>To Add Data Labels</a:t>
            </a:r>
          </a:p>
          <a:p>
            <a:pPr lvl="1"/>
            <a:r>
              <a:rPr lang="en-US" dirty="0"/>
              <a:t>Click the Chart Elements button to display the CHART ELEMENTS gallery</a:t>
            </a:r>
          </a:p>
          <a:p>
            <a:pPr lvl="1"/>
            <a:r>
              <a:rPr lang="en-US" dirty="0"/>
              <a:t>Point to Data Labels to display an arrow and then click the arrow to display the Data Labels fly-out menu</a:t>
            </a:r>
          </a:p>
          <a:p>
            <a:pPr lvl="1"/>
            <a:r>
              <a:rPr lang="en-US" dirty="0"/>
              <a:t>Click a selection from the Data Labels fly-out menu so that data labels are displayed as desired</a:t>
            </a:r>
          </a:p>
          <a:p>
            <a:pPr lvl="1"/>
            <a:r>
              <a:rPr lang="en-US" dirty="0"/>
              <a:t>Click the Chart Elements button to close the gallery</a:t>
            </a:r>
          </a:p>
        </p:txBody>
      </p:sp>
    </p:spTree>
    <p:extLst>
      <p:ext uri="{BB962C8B-B14F-4D97-AF65-F5344CB8AC3E}">
        <p14:creationId xmlns:p14="http://schemas.microsoft.com/office/powerpoint/2010/main" val="3881055409"/>
      </p:ext>
    </p:extLst>
  </p:cSld>
  <p:clrMapOvr>
    <a:masterClrMapping/>
  </p:clrMapOvr>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87279"/>
            <a:ext cx="8282940" cy="936253"/>
          </a:xfrm>
        </p:spPr>
        <p:txBody>
          <a:bodyPr>
            <a:noAutofit/>
          </a:bodyPr>
          <a:lstStyle/>
          <a:p>
            <a:r>
              <a:rPr lang="en-US" dirty="0"/>
              <a:t>Adding a Clustered Column Chart to the Workbook (4 of 8)</a:t>
            </a:r>
          </a:p>
        </p:txBody>
      </p:sp>
      <p:sp>
        <p:nvSpPr>
          <p:cNvPr id="2" name="Content Placeholder 1"/>
          <p:cNvSpPr>
            <a:spLocks noGrp="1"/>
          </p:cNvSpPr>
          <p:nvPr>
            <p:ph idx="1"/>
          </p:nvPr>
        </p:nvSpPr>
        <p:spPr/>
        <p:txBody>
          <a:bodyPr>
            <a:normAutofit/>
          </a:bodyPr>
          <a:lstStyle/>
          <a:p>
            <a:r>
              <a:rPr lang="en-US" dirty="0"/>
              <a:t>To Apply Chart Filters</a:t>
            </a:r>
          </a:p>
          <a:p>
            <a:pPr lvl="1"/>
            <a:r>
              <a:rPr lang="en-US" dirty="0"/>
              <a:t>Click the Chart Filters button (on the chart) to display the Chart Filters gallery</a:t>
            </a:r>
          </a:p>
          <a:p>
            <a:pPr lvl="1"/>
            <a:r>
              <a:rPr lang="en-US" dirty="0"/>
              <a:t>In the SERIES section, click the desired check boxes to remove their check marks and then click the Apply button to filter these series from the chart</a:t>
            </a:r>
          </a:p>
          <a:p>
            <a:pPr lvl="1"/>
            <a:r>
              <a:rPr lang="en-US" dirty="0"/>
              <a:t>Click the Chart Filters button to close the gallery</a:t>
            </a:r>
          </a:p>
        </p:txBody>
      </p:sp>
    </p:spTree>
    <p:extLst>
      <p:ext uri="{BB962C8B-B14F-4D97-AF65-F5344CB8AC3E}">
        <p14:creationId xmlns:p14="http://schemas.microsoft.com/office/powerpoint/2010/main" val="2738910512"/>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Adding a Clustered Column Chart to the Workbook (5 of 8)</a:t>
            </a:r>
          </a:p>
        </p:txBody>
      </p:sp>
      <p:sp>
        <p:nvSpPr>
          <p:cNvPr id="2" name="Content Placeholder 1"/>
          <p:cNvSpPr>
            <a:spLocks noGrp="1"/>
          </p:cNvSpPr>
          <p:nvPr>
            <p:ph idx="1"/>
          </p:nvPr>
        </p:nvSpPr>
        <p:spPr/>
        <p:txBody>
          <a:bodyPr>
            <a:normAutofit/>
          </a:bodyPr>
          <a:lstStyle/>
          <a:p>
            <a:r>
              <a:rPr lang="en-US" sz="2200" dirty="0"/>
              <a:t>To Add an Axis Title to the Chart</a:t>
            </a:r>
          </a:p>
          <a:p>
            <a:pPr lvl="1"/>
            <a:r>
              <a:rPr lang="en-US" sz="1900" dirty="0"/>
              <a:t>Click anywhere in the chart area outside the chart to select the chart, and then click the Chart Elements button to display the CHART ELEMENTS gallery</a:t>
            </a:r>
          </a:p>
          <a:p>
            <a:pPr lvl="1"/>
            <a:r>
              <a:rPr lang="en-US" sz="1900" dirty="0"/>
              <a:t>Point to Axis Titles to display an arrow and then click the arrow to display the Axis Titles fly-out menu</a:t>
            </a:r>
          </a:p>
          <a:p>
            <a:pPr lvl="1"/>
            <a:r>
              <a:rPr lang="en-US" sz="1900" dirty="0"/>
              <a:t>Click an axis on the Axis Titles fly-out menu to add an axis title, and then click the Chart Elements button to remove the CHART ELEMENTS gallery</a:t>
            </a:r>
          </a:p>
          <a:p>
            <a:pPr lvl="1"/>
            <a:r>
              <a:rPr lang="en-US" sz="1900" dirty="0"/>
              <a:t>Select the placeholder text in the axis title and replace it with the desired text</a:t>
            </a:r>
          </a:p>
          <a:p>
            <a:pPr lvl="1"/>
            <a:r>
              <a:rPr lang="en-US" sz="1900" dirty="0"/>
              <a:t>Right-click the axis title to display a shortcut menu, and then click “Format Axis Title” on the shortcut menu to open the Format Axis Title task pane</a:t>
            </a:r>
          </a:p>
          <a:p>
            <a:pPr lvl="1"/>
            <a:r>
              <a:rPr lang="en-US" sz="1900" dirty="0"/>
              <a:t>Click the TITLE OPTIONS tab, click the “Size &amp; Properties” button, and then, if necessary, click the ALIGNMENT arrow to expand the ALIGNMENT section</a:t>
            </a:r>
          </a:p>
          <a:p>
            <a:pPr lvl="1"/>
            <a:r>
              <a:rPr lang="en-US" sz="1900" dirty="0"/>
              <a:t>Click the Text direction arrow, and then click the desired direction from the direction list to change the orientation of the axis title</a:t>
            </a:r>
          </a:p>
        </p:txBody>
      </p:sp>
    </p:spTree>
    <p:extLst>
      <p:ext uri="{BB962C8B-B14F-4D97-AF65-F5344CB8AC3E}">
        <p14:creationId xmlns:p14="http://schemas.microsoft.com/office/powerpoint/2010/main" val="3798611956"/>
      </p:ext>
    </p:extLst>
  </p:cSld>
  <p:clrMapOvr>
    <a:masterClrMapping/>
  </p:clrMapOvr>
</p:sld>
</file>

<file path=ppt/slides/slide36.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a Clustered Column Chart to the Workbook (6 of 8)</a:t>
            </a:r>
          </a:p>
        </p:txBody>
      </p:sp>
      <p:sp>
        <p:nvSpPr>
          <p:cNvPr id="2" name="Content Placeholder 1"/>
          <p:cNvSpPr>
            <a:spLocks noGrp="1"/>
          </p:cNvSpPr>
          <p:nvPr>
            <p:ph idx="1"/>
          </p:nvPr>
        </p:nvSpPr>
        <p:spPr/>
        <p:txBody>
          <a:bodyPr/>
          <a:lstStyle/>
          <a:p>
            <a:r>
              <a:rPr lang="en-US" dirty="0"/>
              <a:t>To Change the Chart Style</a:t>
            </a:r>
          </a:p>
          <a:p>
            <a:pPr lvl="1"/>
            <a:r>
              <a:rPr lang="en-US" dirty="0"/>
              <a:t>Click the More button on the CHART TOOLS DESIGN tab to display the Chart Styles gallery</a:t>
            </a:r>
          </a:p>
          <a:p>
            <a:pPr lvl="1"/>
            <a:r>
              <a:rPr lang="en-US" dirty="0"/>
              <a:t>Click a style to apply a new style to the chart</a:t>
            </a:r>
          </a:p>
        </p:txBody>
      </p:sp>
      <p:pic>
        <p:nvPicPr>
          <p:cNvPr id="6" name="Content Placeholder 5" descr="Style 6 was applied to the chart and is selected in the Chart Styles gallery. The chart now uses dark green, light green, and orange columns for each group.">
            <a:extLst>
              <a:ext uri="{FF2B5EF4-FFF2-40B4-BE49-F238E27FC236}">
                <a16:creationId xmlns:a16="http://schemas.microsoft.com/office/drawing/2014/main" id="{DF08EC97-E64F-48B7-BBD6-B139D90F0BB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14603" y="3221018"/>
            <a:ext cx="4827432" cy="2951182"/>
          </a:xfrm>
          <a:prstGeom prst="rect">
            <a:avLst/>
          </a:prstGeom>
        </p:spPr>
      </p:pic>
    </p:spTree>
  </p:cSld>
  <p:clrMapOvr>
    <a:masterClrMapping/>
  </p:clrMapOvr>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50091"/>
            <a:ext cx="8282940" cy="1016709"/>
          </a:xfrm>
        </p:spPr>
        <p:txBody>
          <a:bodyPr>
            <a:noAutofit/>
          </a:bodyPr>
          <a:lstStyle/>
          <a:p>
            <a:r>
              <a:rPr lang="en-US" dirty="0"/>
              <a:t>Adding a Clustered Column Chart to the Workbook (7 of 8)</a:t>
            </a:r>
          </a:p>
        </p:txBody>
      </p:sp>
      <p:sp>
        <p:nvSpPr>
          <p:cNvPr id="6" name="Content Placeholder 1"/>
          <p:cNvSpPr>
            <a:spLocks noGrp="1"/>
          </p:cNvSpPr>
          <p:nvPr>
            <p:ph idx="1"/>
          </p:nvPr>
        </p:nvSpPr>
        <p:spPr/>
        <p:txBody>
          <a:bodyPr>
            <a:noAutofit/>
          </a:bodyPr>
          <a:lstStyle/>
          <a:p>
            <a:r>
              <a:rPr lang="en-US" dirty="0"/>
              <a:t>To Modify the Chart Axis Number Format</a:t>
            </a:r>
          </a:p>
          <a:p>
            <a:pPr lvl="1"/>
            <a:r>
              <a:rPr lang="en-US" dirty="0"/>
              <a:t>Right-click any value on the vertical axis to display the shortcut menu, and then click Format Axis to open the Format Axis task pane</a:t>
            </a:r>
          </a:p>
          <a:p>
            <a:pPr lvl="1"/>
            <a:r>
              <a:rPr lang="en-US" dirty="0"/>
              <a:t>If necessary, click the AXIS OPTIONS tab and then scroll until NUMBER is visible</a:t>
            </a:r>
          </a:p>
          <a:p>
            <a:pPr lvl="1"/>
            <a:r>
              <a:rPr lang="en-US" dirty="0"/>
              <a:t>Click the NUMBER arrow to expand the NUMBER section and then scroll to display options related to formatting numbers</a:t>
            </a:r>
          </a:p>
          <a:p>
            <a:pPr lvl="1"/>
            <a:r>
              <a:rPr lang="en-US" dirty="0"/>
              <a:t>Change the number to the desired format</a:t>
            </a:r>
          </a:p>
        </p:txBody>
      </p:sp>
    </p:spTree>
    <p:extLst>
      <p:ext uri="{BB962C8B-B14F-4D97-AF65-F5344CB8AC3E}">
        <p14:creationId xmlns:p14="http://schemas.microsoft.com/office/powerpoint/2010/main" val="3553677035"/>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50091"/>
            <a:ext cx="8282940" cy="1016709"/>
          </a:xfrm>
        </p:spPr>
        <p:txBody>
          <a:bodyPr>
            <a:noAutofit/>
          </a:bodyPr>
          <a:lstStyle/>
          <a:p>
            <a:r>
              <a:rPr lang="en-US" dirty="0"/>
              <a:t>Adding a Clustered Column Chart to the Workbook (8 of 8)</a:t>
            </a:r>
          </a:p>
        </p:txBody>
      </p:sp>
      <p:sp>
        <p:nvSpPr>
          <p:cNvPr id="6" name="Content Placeholder 1"/>
          <p:cNvSpPr>
            <a:spLocks noGrp="1"/>
          </p:cNvSpPr>
          <p:nvPr>
            <p:ph idx="1"/>
          </p:nvPr>
        </p:nvSpPr>
        <p:spPr/>
        <p:txBody>
          <a:bodyPr>
            <a:noAutofit/>
          </a:bodyPr>
          <a:lstStyle/>
          <a:p>
            <a:r>
              <a:rPr lang="en-US" dirty="0"/>
              <a:t>To Remove Filters and Data Labels</a:t>
            </a:r>
          </a:p>
          <a:p>
            <a:pPr lvl="1"/>
            <a:r>
              <a:rPr lang="en-US" dirty="0"/>
              <a:t>Click the CHART ELEMENTS button to display the Chart Elements gallery</a:t>
            </a:r>
          </a:p>
          <a:p>
            <a:pPr lvl="1"/>
            <a:r>
              <a:rPr lang="en-US" dirty="0"/>
              <a:t>Click the Data Labels check box to remove the check mark for the data labels</a:t>
            </a:r>
          </a:p>
          <a:p>
            <a:pPr lvl="1"/>
            <a:r>
              <a:rPr lang="en-US" dirty="0"/>
              <a:t>Click the CHART ELEMENTS button again to close the gallery</a:t>
            </a:r>
          </a:p>
          <a:p>
            <a:pPr lvl="1"/>
            <a:r>
              <a:rPr lang="en-US" dirty="0"/>
              <a:t>Click the CHART FILTERS button to display the Chart Filters fly-out menu</a:t>
            </a:r>
          </a:p>
          <a:p>
            <a:pPr lvl="1"/>
            <a:r>
              <a:rPr lang="en-US" dirty="0"/>
              <a:t>In the Series section, click desired series, click APPLY button to add the series back into the chart and then click the CHART FILTERS button again to close the menu</a:t>
            </a:r>
          </a:p>
        </p:txBody>
      </p:sp>
    </p:spTree>
    <p:extLst>
      <p:ext uri="{BB962C8B-B14F-4D97-AF65-F5344CB8AC3E}">
        <p14:creationId xmlns:p14="http://schemas.microsoft.com/office/powerpoint/2010/main" val="219016097"/>
      </p:ext>
    </p:extLst>
  </p:cSld>
  <p:clrMapOvr>
    <a:masterClrMapping/>
  </p:clrMapOvr>
</p:sld>
</file>

<file path=ppt/slides/slide3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Organizing the Workbook (1 of 4)</a:t>
            </a:r>
          </a:p>
        </p:txBody>
      </p:sp>
      <p:sp>
        <p:nvSpPr>
          <p:cNvPr id="6" name="Content Placeholder 1"/>
          <p:cNvSpPr>
            <a:spLocks noGrp="1"/>
          </p:cNvSpPr>
          <p:nvPr>
            <p:ph idx="1"/>
          </p:nvPr>
        </p:nvSpPr>
        <p:spPr>
          <a:xfrm>
            <a:off x="579193" y="1371599"/>
            <a:ext cx="7498007" cy="1371601"/>
          </a:xfrm>
        </p:spPr>
        <p:txBody>
          <a:bodyPr>
            <a:noAutofit/>
          </a:bodyPr>
          <a:lstStyle/>
          <a:p>
            <a:r>
              <a:rPr lang="en-US" dirty="0"/>
              <a:t>To Rename and Color Sheet Tabs</a:t>
            </a:r>
          </a:p>
          <a:p>
            <a:pPr lvl="1"/>
            <a:r>
              <a:rPr lang="en-US" dirty="0"/>
              <a:t>Change the color and double-click the sheet tab</a:t>
            </a:r>
          </a:p>
          <a:p>
            <a:pPr lvl="1"/>
            <a:r>
              <a:rPr lang="en-US" dirty="0"/>
              <a:t>Type in the new title and change the sheet tab color</a:t>
            </a:r>
          </a:p>
        </p:txBody>
      </p:sp>
      <p:pic>
        <p:nvPicPr>
          <p:cNvPr id="7" name="Picture 2" descr="The color of the Expense Chart Sheet tab was changed to dark blue. The Sheet1 sheet tab (which contains the worksheet), was changed to Six-Month Financial Projection, and the sheet tab color changed to light turquoise.">
            <a:extLst>
              <a:ext uri="{FF2B5EF4-FFF2-40B4-BE49-F238E27FC236}">
                <a16:creationId xmlns:a16="http://schemas.microsoft.com/office/drawing/2014/main" id="{38AA7CEB-3BC5-4C72-A370-B866E2B4171D}"/>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467626" y="3048000"/>
            <a:ext cx="8111210" cy="197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665587"/>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Project: Financial Projection Worksheet with What-If Analysis and Chart (1 of 2)</a:t>
            </a:r>
          </a:p>
        </p:txBody>
      </p:sp>
      <p:pic>
        <p:nvPicPr>
          <p:cNvPr id="8" name="Content Placeholder 7" descr="(a) The formatted worksheet of the Manola Department Stores workbook.">
            <a:extLst>
              <a:ext uri="{FF2B5EF4-FFF2-40B4-BE49-F238E27FC236}">
                <a16:creationId xmlns:a16="http://schemas.microsoft.com/office/drawing/2014/main" id="{8EE5D078-EB70-4211-8026-2834412AF1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7988" y="1225666"/>
            <a:ext cx="3941414" cy="2279534"/>
          </a:xfrm>
          <a:prstGeom prst="rect">
            <a:avLst/>
          </a:prstGeom>
        </p:spPr>
      </p:pic>
      <p:pic>
        <p:nvPicPr>
          <p:cNvPr id="10" name="Content Placeholder 9" descr="(b) a Clustered Column Chart of the Manola Department Stores workbook.">
            <a:extLst>
              <a:ext uri="{FF2B5EF4-FFF2-40B4-BE49-F238E27FC236}">
                <a16:creationId xmlns:a16="http://schemas.microsoft.com/office/drawing/2014/main" id="{A4E43CB2-E4E9-458F-B993-1020E168C04E}"/>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2155533" y="3697253"/>
            <a:ext cx="4345571" cy="2524194"/>
          </a:xfrm>
          <a:prstGeom prst="rect">
            <a:avLst/>
          </a:prstGeom>
        </p:spPr>
      </p:pic>
    </p:spTree>
    <p:extLst>
      <p:ext uri="{BB962C8B-B14F-4D97-AF65-F5344CB8AC3E}">
        <p14:creationId xmlns:p14="http://schemas.microsoft.com/office/powerpoint/2010/main" val="655254428"/>
      </p:ext>
    </p:extLst>
  </p:cSld>
  <p:clrMapOvr>
    <a:masterClrMapping/>
  </p:clrMapOvr>
</p:sld>
</file>

<file path=ppt/slides/slide4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Organizing the Workbook (2 of 4)</a:t>
            </a:r>
          </a:p>
        </p:txBody>
      </p:sp>
      <p:sp>
        <p:nvSpPr>
          <p:cNvPr id="6" name="Content Placeholder 1"/>
          <p:cNvSpPr>
            <a:spLocks noGrp="1"/>
          </p:cNvSpPr>
          <p:nvPr>
            <p:ph idx="1"/>
          </p:nvPr>
        </p:nvSpPr>
        <p:spPr>
          <a:xfrm>
            <a:off x="579193" y="1371599"/>
            <a:ext cx="7421807" cy="1219201"/>
          </a:xfrm>
        </p:spPr>
        <p:txBody>
          <a:bodyPr>
            <a:noAutofit/>
          </a:bodyPr>
          <a:lstStyle/>
          <a:p>
            <a:r>
              <a:rPr lang="en-US" dirty="0"/>
              <a:t>To Reorder the Sheet Tabs</a:t>
            </a:r>
          </a:p>
          <a:p>
            <a:pPr lvl="1"/>
            <a:r>
              <a:rPr lang="en-US" dirty="0"/>
              <a:t>Drag a tab to the left or right to rearrange the sequence of the sheets</a:t>
            </a:r>
          </a:p>
        </p:txBody>
      </p:sp>
      <p:pic>
        <p:nvPicPr>
          <p:cNvPr id="7" name="Picture 2" descr="The sheet tabs were reordered. The Six-Month Financial Projection sheet tab appears to the left of the Expense Chart Sheet sheet tab.">
            <a:extLst>
              <a:ext uri="{FF2B5EF4-FFF2-40B4-BE49-F238E27FC236}">
                <a16:creationId xmlns:a16="http://schemas.microsoft.com/office/drawing/2014/main" id="{73B0AA02-F1F6-45FE-87A6-F812E28D6BD5}"/>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794695" y="2819400"/>
            <a:ext cx="7067248" cy="31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53639"/>
      </p:ext>
    </p:extLst>
  </p:cSld>
  <p:clrMapOvr>
    <a:masterClrMapping/>
  </p:clrMapOvr>
</p:sld>
</file>

<file path=ppt/slides/slide4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Organizing the Workbook (3 of 4)</a:t>
            </a:r>
          </a:p>
        </p:txBody>
      </p:sp>
      <p:sp>
        <p:nvSpPr>
          <p:cNvPr id="6" name="Content Placeholder 1"/>
          <p:cNvSpPr>
            <a:spLocks noGrp="1"/>
          </p:cNvSpPr>
          <p:nvPr>
            <p:ph idx="1"/>
          </p:nvPr>
        </p:nvSpPr>
        <p:spPr>
          <a:xfrm>
            <a:off x="579193" y="1371599"/>
            <a:ext cx="8336207" cy="3124201"/>
          </a:xfrm>
        </p:spPr>
        <p:txBody>
          <a:bodyPr>
            <a:noAutofit/>
          </a:bodyPr>
          <a:lstStyle/>
          <a:p>
            <a:r>
              <a:rPr lang="en-US" dirty="0"/>
              <a:t>To Check Spelling in Multiple Sheets</a:t>
            </a:r>
          </a:p>
          <a:p>
            <a:pPr lvl="1"/>
            <a:r>
              <a:rPr lang="en-US" dirty="0"/>
              <a:t>With the selected sheet active, press CTRL+HOME to select cell A1. Hold down CTRL and then click the selected tab to select both sheets</a:t>
            </a:r>
          </a:p>
          <a:p>
            <a:pPr lvl="1"/>
            <a:r>
              <a:rPr lang="en-US" dirty="0"/>
              <a:t>Display the REVIEW tab and click the Spelling button to check spelling.</a:t>
            </a:r>
          </a:p>
          <a:p>
            <a:pPr lvl="1"/>
            <a:r>
              <a:rPr lang="en-US" dirty="0"/>
              <a:t>Correct and errors and then click OK</a:t>
            </a:r>
          </a:p>
        </p:txBody>
      </p:sp>
    </p:spTree>
    <p:extLst>
      <p:ext uri="{BB962C8B-B14F-4D97-AF65-F5344CB8AC3E}">
        <p14:creationId xmlns:p14="http://schemas.microsoft.com/office/powerpoint/2010/main" val="4185513951"/>
      </p:ext>
    </p:extLst>
  </p:cSld>
  <p:clrMapOvr>
    <a:masterClrMapping/>
  </p:clrMapOvr>
</p:sld>
</file>

<file path=ppt/slides/slide4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Organizing the Workbook (4 of 4)</a:t>
            </a:r>
          </a:p>
        </p:txBody>
      </p:sp>
      <p:sp>
        <p:nvSpPr>
          <p:cNvPr id="6" name="Content Placeholder 1"/>
          <p:cNvSpPr>
            <a:spLocks noGrp="1"/>
          </p:cNvSpPr>
          <p:nvPr>
            <p:ph idx="1"/>
          </p:nvPr>
        </p:nvSpPr>
        <p:spPr>
          <a:xfrm>
            <a:off x="579193" y="1371599"/>
            <a:ext cx="8336207" cy="3505201"/>
          </a:xfrm>
        </p:spPr>
        <p:txBody>
          <a:bodyPr>
            <a:noAutofit/>
          </a:bodyPr>
          <a:lstStyle/>
          <a:p>
            <a:r>
              <a:rPr lang="en-US" dirty="0"/>
              <a:t>To Preview and Print the Worksheet</a:t>
            </a:r>
          </a:p>
          <a:p>
            <a:pPr lvl="1"/>
            <a:r>
              <a:rPr lang="en-US" dirty="0"/>
              <a:t>Click File on the ribbon to display the Print screen</a:t>
            </a:r>
          </a:p>
          <a:p>
            <a:pPr lvl="1"/>
            <a:r>
              <a:rPr lang="en-US" dirty="0"/>
              <a:t>Click Portrait Orientation button in the Settings area and then select Landscape Orientation</a:t>
            </a:r>
          </a:p>
          <a:p>
            <a:pPr lvl="1"/>
            <a:r>
              <a:rPr lang="en-US" dirty="0"/>
              <a:t>Click the No Scaling button and then select “Fit Sheet on One page”</a:t>
            </a:r>
          </a:p>
          <a:p>
            <a:pPr lvl="1"/>
            <a:r>
              <a:rPr lang="en-US" dirty="0"/>
              <a:t>Verify the desired printer is selected</a:t>
            </a:r>
          </a:p>
          <a:p>
            <a:pPr lvl="1"/>
            <a:r>
              <a:rPr lang="en-US" dirty="0"/>
              <a:t>Click Print</a:t>
            </a:r>
          </a:p>
        </p:txBody>
      </p:sp>
    </p:spTree>
    <p:extLst>
      <p:ext uri="{BB962C8B-B14F-4D97-AF65-F5344CB8AC3E}">
        <p14:creationId xmlns:p14="http://schemas.microsoft.com/office/powerpoint/2010/main" val="1374122027"/>
      </p:ext>
    </p:extLst>
  </p:cSld>
  <p:clrMapOvr>
    <a:masterClrMapping/>
  </p:clrMapOvr>
</p:sld>
</file>

<file path=ppt/slides/slide4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6904"/>
            <a:ext cx="8229600" cy="936253"/>
          </a:xfrm>
        </p:spPr>
        <p:txBody>
          <a:bodyPr>
            <a:noAutofit/>
          </a:bodyPr>
          <a:lstStyle/>
          <a:p>
            <a:r>
              <a:rPr lang="en-US" dirty="0"/>
              <a:t>Changing the View of the Worksheet (1 of 4)</a:t>
            </a:r>
          </a:p>
        </p:txBody>
      </p:sp>
      <p:sp>
        <p:nvSpPr>
          <p:cNvPr id="6" name="Content Placeholder 1"/>
          <p:cNvSpPr>
            <a:spLocks noGrp="1"/>
          </p:cNvSpPr>
          <p:nvPr>
            <p:ph idx="1"/>
          </p:nvPr>
        </p:nvSpPr>
        <p:spPr/>
        <p:txBody>
          <a:bodyPr>
            <a:noAutofit/>
          </a:bodyPr>
          <a:lstStyle/>
          <a:p>
            <a:r>
              <a:rPr lang="en-US" dirty="0"/>
              <a:t>To Shrink and Magnify the View of a Worksheet or Chart</a:t>
            </a:r>
          </a:p>
          <a:p>
            <a:pPr lvl="1"/>
            <a:r>
              <a:rPr lang="en-US" dirty="0"/>
              <a:t>Display the VIEW tab and then click the Zoom button to display a list of magnifications in the Zoom dialog box</a:t>
            </a:r>
          </a:p>
          <a:p>
            <a:pPr lvl="1"/>
            <a:r>
              <a:rPr lang="en-US" dirty="0"/>
              <a:t>Click the desired zoom level, and then click the OK button</a:t>
            </a:r>
          </a:p>
          <a:p>
            <a:pPr lvl="1"/>
            <a:r>
              <a:rPr lang="en-US" dirty="0"/>
              <a:t>Click the Zoom in button on the status bar until the worksheet is displayed at the desired magnification</a:t>
            </a:r>
          </a:p>
        </p:txBody>
      </p:sp>
    </p:spTree>
    <p:extLst>
      <p:ext uri="{BB962C8B-B14F-4D97-AF65-F5344CB8AC3E}">
        <p14:creationId xmlns:p14="http://schemas.microsoft.com/office/powerpoint/2010/main" val="1671572380"/>
      </p:ext>
    </p:extLst>
  </p:cSld>
  <p:clrMapOvr>
    <a:masterClrMapping/>
  </p:clrMapOvr>
</p:sld>
</file>

<file path=ppt/slides/slide4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Changing the View of the Worksheet (2 of 4)</a:t>
            </a:r>
          </a:p>
        </p:txBody>
      </p:sp>
      <p:sp>
        <p:nvSpPr>
          <p:cNvPr id="6" name="Content Placeholder 1"/>
          <p:cNvSpPr>
            <a:spLocks noGrp="1"/>
          </p:cNvSpPr>
          <p:nvPr>
            <p:ph idx="1"/>
          </p:nvPr>
        </p:nvSpPr>
        <p:spPr/>
        <p:txBody>
          <a:bodyPr>
            <a:noAutofit/>
          </a:bodyPr>
          <a:lstStyle/>
          <a:p>
            <a:r>
              <a:rPr lang="en-US" dirty="0"/>
              <a:t>To Split a Window into Panes</a:t>
            </a:r>
          </a:p>
          <a:p>
            <a:pPr lvl="1"/>
            <a:r>
              <a:rPr lang="en-US" dirty="0"/>
              <a:t>Click the cell at the intersection of the four proposed panes to select the cell at which to split the window</a:t>
            </a:r>
          </a:p>
          <a:p>
            <a:pPr lvl="1"/>
            <a:r>
              <a:rPr lang="en-US" dirty="0"/>
              <a:t>Click the Split button on the VIEW tab to divide the window into four panes</a:t>
            </a:r>
          </a:p>
          <a:p>
            <a:r>
              <a:rPr lang="en-US" dirty="0"/>
              <a:t>To Remove the Panes from the Window</a:t>
            </a:r>
          </a:p>
          <a:p>
            <a:pPr lvl="1"/>
            <a:r>
              <a:rPr lang="en-US" dirty="0"/>
              <a:t>Click the SPLIT button to remove the four panes from the window</a:t>
            </a:r>
          </a:p>
        </p:txBody>
      </p:sp>
    </p:spTree>
    <p:extLst>
      <p:ext uri="{BB962C8B-B14F-4D97-AF65-F5344CB8AC3E}">
        <p14:creationId xmlns:p14="http://schemas.microsoft.com/office/powerpoint/2010/main" val="2977726009"/>
      </p:ext>
    </p:extLst>
  </p:cSld>
  <p:clrMapOvr>
    <a:masterClrMapping/>
  </p:clrMapOvr>
</p:sld>
</file>

<file path=ppt/slides/slide4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77654"/>
            <a:ext cx="8229600" cy="936253"/>
          </a:xfrm>
        </p:spPr>
        <p:txBody>
          <a:bodyPr>
            <a:noAutofit/>
          </a:bodyPr>
          <a:lstStyle/>
          <a:p>
            <a:r>
              <a:rPr lang="en-US" dirty="0"/>
              <a:t>Changing the View of the Worksheet (3 of 4)</a:t>
            </a:r>
          </a:p>
        </p:txBody>
      </p:sp>
      <p:sp>
        <p:nvSpPr>
          <p:cNvPr id="6" name="Content Placeholder 1"/>
          <p:cNvSpPr>
            <a:spLocks noGrp="1"/>
          </p:cNvSpPr>
          <p:nvPr>
            <p:ph idx="1"/>
          </p:nvPr>
        </p:nvSpPr>
        <p:spPr/>
        <p:txBody>
          <a:bodyPr>
            <a:noAutofit/>
          </a:bodyPr>
          <a:lstStyle/>
          <a:p>
            <a:r>
              <a:rPr lang="en-US" dirty="0"/>
              <a:t>To Freeze Worksheet Columns and Rows</a:t>
            </a:r>
          </a:p>
          <a:p>
            <a:pPr lvl="1"/>
            <a:r>
              <a:rPr lang="en-US" dirty="0"/>
              <a:t>Click the cell at the intersection of the row and column at which to freeze panes</a:t>
            </a:r>
          </a:p>
          <a:p>
            <a:pPr lvl="1"/>
            <a:r>
              <a:rPr lang="en-US" dirty="0"/>
              <a:t>Click the Freeze Panes button on the VIEW tab to display the Freeze Panes gallery</a:t>
            </a:r>
          </a:p>
          <a:p>
            <a:pPr lvl="1"/>
            <a:r>
              <a:rPr lang="en-US" dirty="0"/>
              <a:t>Click Freeze Panes in the Freeze Panes gallery to freeze rows and columns to the left and above the selected cell</a:t>
            </a:r>
          </a:p>
        </p:txBody>
      </p:sp>
    </p:spTree>
    <p:extLst>
      <p:ext uri="{BB962C8B-B14F-4D97-AF65-F5344CB8AC3E}">
        <p14:creationId xmlns:p14="http://schemas.microsoft.com/office/powerpoint/2010/main" val="907758364"/>
      </p:ext>
    </p:extLst>
  </p:cSld>
  <p:clrMapOvr>
    <a:masterClrMapping/>
  </p:clrMapOvr>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7654"/>
            <a:ext cx="8229600" cy="936253"/>
          </a:xfrm>
        </p:spPr>
        <p:txBody>
          <a:bodyPr>
            <a:noAutofit/>
          </a:bodyPr>
          <a:lstStyle/>
          <a:p>
            <a:r>
              <a:rPr lang="en-US" dirty="0"/>
              <a:t>Changing the View of the Worksheet (4 of 4)</a:t>
            </a:r>
          </a:p>
        </p:txBody>
      </p:sp>
      <p:sp>
        <p:nvSpPr>
          <p:cNvPr id="6" name="Content Placeholder 1"/>
          <p:cNvSpPr>
            <a:spLocks noGrp="1"/>
          </p:cNvSpPr>
          <p:nvPr>
            <p:ph idx="1"/>
          </p:nvPr>
        </p:nvSpPr>
        <p:spPr/>
        <p:txBody>
          <a:bodyPr>
            <a:noAutofit/>
          </a:bodyPr>
          <a:lstStyle/>
          <a:p>
            <a:r>
              <a:rPr lang="en-US" dirty="0"/>
              <a:t>To Unfreeze Worksheet Columns and Rows</a:t>
            </a:r>
          </a:p>
          <a:p>
            <a:pPr lvl="1"/>
            <a:r>
              <a:rPr lang="en-US" dirty="0"/>
              <a:t>Press CTRL+HOME to select a cell and view the supper-left corner of the screen</a:t>
            </a:r>
          </a:p>
          <a:p>
            <a:pPr lvl="1"/>
            <a:r>
              <a:rPr lang="en-US" dirty="0"/>
              <a:t>Click the Freeze Panes button on the VIEW tab to display the Freeze Panes gallery</a:t>
            </a:r>
          </a:p>
          <a:p>
            <a:pPr lvl="1"/>
            <a:r>
              <a:rPr lang="en-US" dirty="0"/>
              <a:t>Click Unfreeze Panes in the Freeze Panes gallery to unfreeze the frozen columns and rows</a:t>
            </a:r>
          </a:p>
        </p:txBody>
      </p:sp>
    </p:spTree>
    <p:extLst>
      <p:ext uri="{BB962C8B-B14F-4D97-AF65-F5344CB8AC3E}">
        <p14:creationId xmlns:p14="http://schemas.microsoft.com/office/powerpoint/2010/main" val="2346837141"/>
      </p:ext>
    </p:extLst>
  </p:cSld>
  <p:clrMapOvr>
    <a:masterClrMapping/>
  </p:clrMapOvr>
</p:sld>
</file>

<file path=ppt/slides/slide4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What-If Analysis (1 of 2)</a:t>
            </a:r>
          </a:p>
        </p:txBody>
      </p:sp>
      <p:sp>
        <p:nvSpPr>
          <p:cNvPr id="6" name="Content Placeholder 1"/>
          <p:cNvSpPr>
            <a:spLocks noGrp="1"/>
          </p:cNvSpPr>
          <p:nvPr>
            <p:ph idx="1"/>
          </p:nvPr>
        </p:nvSpPr>
        <p:spPr>
          <a:xfrm>
            <a:off x="579193" y="1371599"/>
            <a:ext cx="7305145" cy="381001"/>
          </a:xfrm>
        </p:spPr>
        <p:txBody>
          <a:bodyPr>
            <a:noAutofit/>
          </a:bodyPr>
          <a:lstStyle/>
          <a:p>
            <a:r>
              <a:rPr lang="en-US" sz="2400" dirty="0"/>
              <a:t>To Analyze Data in a Worksheet by Changing Values</a:t>
            </a:r>
          </a:p>
        </p:txBody>
      </p:sp>
      <p:pic>
        <p:nvPicPr>
          <p:cNvPr id="7" name="Content Placeholder 6" descr="The rows and columns in the worksheet are unfrozen. The worksheet is scrolled so that row 4 is the first row visible on the worksheet. Cell A7, the row above which to split the window, is selected. The Split button in the Windows group on the View tab was clicked, splitting the window so that the Revenues and Gross Margin are visible during the what-if analysis. The assumption values were changed for Bonus (7,500.00), Salary (25.00%), and Miscellaneous (3.50%) in the What-if Assumptions area. The change in the assumptions results in decreasing operating income, as shown in row 16.">
            <a:extLst>
              <a:ext uri="{FF2B5EF4-FFF2-40B4-BE49-F238E27FC236}">
                <a16:creationId xmlns:a16="http://schemas.microsoft.com/office/drawing/2014/main" id="{774ACA97-778B-4516-B067-A245F2E8B8F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72300" y="2000721"/>
            <a:ext cx="7112038" cy="3949888"/>
          </a:xfrm>
          <a:prstGeom prst="rect">
            <a:avLst/>
          </a:prstGeom>
        </p:spPr>
      </p:pic>
    </p:spTree>
    <p:extLst>
      <p:ext uri="{BB962C8B-B14F-4D97-AF65-F5344CB8AC3E}">
        <p14:creationId xmlns:p14="http://schemas.microsoft.com/office/powerpoint/2010/main" val="808105303"/>
      </p:ext>
    </p:extLst>
  </p:cSld>
  <p:clrMapOvr>
    <a:masterClrMapping/>
  </p:clrMapOvr>
</p:sld>
</file>

<file path=ppt/slides/slide4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What-If Analysis (2 of 2)</a:t>
            </a:r>
          </a:p>
        </p:txBody>
      </p:sp>
      <p:sp>
        <p:nvSpPr>
          <p:cNvPr id="6" name="Content Placeholder 1"/>
          <p:cNvSpPr>
            <a:spLocks noGrp="1"/>
          </p:cNvSpPr>
          <p:nvPr>
            <p:ph idx="1"/>
          </p:nvPr>
        </p:nvSpPr>
        <p:spPr>
          <a:xfrm>
            <a:off x="579193" y="1371599"/>
            <a:ext cx="8464661" cy="2514601"/>
          </a:xfrm>
        </p:spPr>
        <p:txBody>
          <a:bodyPr>
            <a:noAutofit/>
          </a:bodyPr>
          <a:lstStyle/>
          <a:p>
            <a:r>
              <a:rPr lang="en-US" sz="2400" dirty="0"/>
              <a:t>To Goal Seek</a:t>
            </a:r>
          </a:p>
          <a:p>
            <a:pPr lvl="1"/>
            <a:r>
              <a:rPr lang="en-US" sz="2200" dirty="0"/>
              <a:t>If you know the result you want a formula to produce, you can use </a:t>
            </a:r>
            <a:r>
              <a:rPr lang="en-US" sz="2200" b="1" dirty="0"/>
              <a:t>goal seeking </a:t>
            </a:r>
            <a:r>
              <a:rPr lang="en-US" sz="2200" dirty="0"/>
              <a:t>to determine the value of a cell on which the formula depends</a:t>
            </a:r>
          </a:p>
          <a:p>
            <a:pPr lvl="2"/>
            <a:r>
              <a:rPr lang="en-US" sz="2000" dirty="0"/>
              <a:t>Goal Seek command on the Data tab</a:t>
            </a:r>
          </a:p>
          <a:p>
            <a:pPr lvl="1"/>
            <a:r>
              <a:rPr lang="en-US" sz="2200" dirty="0"/>
              <a:t>Goal seeking assumes you can change the value of only one cell referenced directly or indirectly to reach a specific goal for a value in another cell</a:t>
            </a:r>
          </a:p>
        </p:txBody>
      </p:sp>
      <p:pic>
        <p:nvPicPr>
          <p:cNvPr id="7" name="Content Placeholder 6" descr="Goal Seek on the menu was clicked, displaying the Goal Seek dialog box. The active cell, H16, appears in the Set cell text box in the dialog box, which is the cell on which to seek the goal. 3,500,000 was entered in the To value text box in the dialog box. The value in the By changing cell box is $B$23. The OK button in the dialog box is called out.">
            <a:extLst>
              <a:ext uri="{FF2B5EF4-FFF2-40B4-BE49-F238E27FC236}">
                <a16:creationId xmlns:a16="http://schemas.microsoft.com/office/drawing/2014/main" id="{2A52126F-99B8-41F0-ACFF-C2A4E3A63CE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16380" y="4038600"/>
            <a:ext cx="5790286" cy="2083765"/>
          </a:xfrm>
          <a:prstGeom prst="rect">
            <a:avLst/>
          </a:prstGeom>
        </p:spPr>
      </p:pic>
    </p:spTree>
    <p:extLst>
      <p:ext uri="{BB962C8B-B14F-4D97-AF65-F5344CB8AC3E}">
        <p14:creationId xmlns:p14="http://schemas.microsoft.com/office/powerpoint/2010/main" val="1525919772"/>
      </p:ext>
    </p:extLst>
  </p:cSld>
  <p:clrMapOvr>
    <a:masterClrMapping/>
  </p:clrMapOvr>
</p:sld>
</file>

<file path=ppt/slides/slide4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Insights</a:t>
            </a:r>
          </a:p>
        </p:txBody>
      </p:sp>
      <p:sp>
        <p:nvSpPr>
          <p:cNvPr id="6" name="Content Placeholder 1"/>
          <p:cNvSpPr>
            <a:spLocks noGrp="1"/>
          </p:cNvSpPr>
          <p:nvPr>
            <p:ph idx="1"/>
          </p:nvPr>
        </p:nvSpPr>
        <p:spPr>
          <a:xfrm>
            <a:off x="579193" y="1371599"/>
            <a:ext cx="6507407" cy="457201"/>
          </a:xfrm>
        </p:spPr>
        <p:txBody>
          <a:bodyPr>
            <a:noAutofit/>
          </a:bodyPr>
          <a:lstStyle/>
          <a:p>
            <a:r>
              <a:rPr lang="en-US" dirty="0"/>
              <a:t>To Use the Smart Lookup Insight</a:t>
            </a:r>
          </a:p>
        </p:txBody>
      </p:sp>
      <p:pic>
        <p:nvPicPr>
          <p:cNvPr id="7" name="Content Placeholder 6" descr="Cell A6 (Gross Margin) is selected. The Smart Lookup button in the Insight group on the Review tab was clicked, displaying the Smart Lookup pane. The pane displays information about the text in the selected cell, Gross Margin. The Close button on the pane is called out.">
            <a:extLst>
              <a:ext uri="{FF2B5EF4-FFF2-40B4-BE49-F238E27FC236}">
                <a16:creationId xmlns:a16="http://schemas.microsoft.com/office/drawing/2014/main" id="{25016D0C-6B3B-4CDE-B4BF-A7390F92CE2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69186" y="1998840"/>
            <a:ext cx="6918266" cy="4069574"/>
          </a:xfrm>
          <a:prstGeom prst="rect">
            <a:avLst/>
          </a:prstGeom>
        </p:spPr>
      </p:pic>
    </p:spTree>
    <p:extLst>
      <p:ext uri="{BB962C8B-B14F-4D97-AF65-F5344CB8AC3E}">
        <p14:creationId xmlns:p14="http://schemas.microsoft.com/office/powerpoint/2010/main" val="1862270748"/>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2252" y="84802"/>
            <a:ext cx="8282940" cy="941796"/>
          </a:xfrm>
        </p:spPr>
        <p:txBody>
          <a:bodyPr/>
          <a:lstStyle/>
          <a:p>
            <a:r>
              <a:rPr lang="en-US" dirty="0"/>
              <a:t>Project: Financial Projection Worksheet with What-If Analysis and Chart (2 of 2)</a:t>
            </a:r>
          </a:p>
        </p:txBody>
      </p:sp>
      <p:sp>
        <p:nvSpPr>
          <p:cNvPr id="2" name="Content Placeholder 1"/>
          <p:cNvSpPr>
            <a:spLocks noGrp="1"/>
          </p:cNvSpPr>
          <p:nvPr>
            <p:ph idx="1"/>
          </p:nvPr>
        </p:nvSpPr>
        <p:spPr/>
        <p:txBody>
          <a:bodyPr>
            <a:noAutofit/>
          </a:bodyPr>
          <a:lstStyle/>
          <a:p>
            <a:r>
              <a:rPr lang="en-US" dirty="0"/>
              <a:t>To Enter Worksheet Titles and Apply a Theme</a:t>
            </a:r>
          </a:p>
          <a:p>
            <a:pPr lvl="1"/>
            <a:r>
              <a:rPr lang="en-US" dirty="0"/>
              <a:t>Start Excel ad create a blank workbook in the Excel window</a:t>
            </a:r>
          </a:p>
          <a:p>
            <a:pPr lvl="1"/>
            <a:r>
              <a:rPr lang="en-US" dirty="0"/>
              <a:t>Select cell A1 and type desired text as the title</a:t>
            </a:r>
          </a:p>
          <a:p>
            <a:pPr lvl="1"/>
            <a:r>
              <a:rPr lang="en-US" dirty="0"/>
              <a:t>Select cell A2, type desired text as the subtitle, and press ENTER to enter the worksheet subtitle</a:t>
            </a:r>
          </a:p>
          <a:p>
            <a:pPr lvl="1"/>
            <a:r>
              <a:rPr lang="en-US" dirty="0"/>
              <a:t>Apply a theme to the workbook</a:t>
            </a:r>
          </a:p>
        </p:txBody>
      </p:sp>
    </p:spTree>
    <p:extLst>
      <p:ext uri="{BB962C8B-B14F-4D97-AF65-F5344CB8AC3E}">
        <p14:creationId xmlns:p14="http://schemas.microsoft.com/office/powerpoint/2010/main" val="4023712867"/>
      </p:ext>
    </p:extLst>
  </p:cSld>
  <p:clrMapOvr>
    <a:masterClrMapping/>
  </p:clrMapOvr>
</p:sld>
</file>

<file path=ppt/slides/slide5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Accessibility Features</a:t>
            </a:r>
          </a:p>
        </p:txBody>
      </p:sp>
      <p:pic>
        <p:nvPicPr>
          <p:cNvPr id="4" name="Picture 2" descr="The Accessibility Checker pane shows results from the check accessibility inspection. The results show suggested alternative text for the chart: Chart 1 (Expense Chart Shee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9232" y="1290022"/>
            <a:ext cx="4965536" cy="4875616"/>
          </a:xfrm>
        </p:spPr>
      </p:pic>
    </p:spTree>
    <p:extLst>
      <p:ext uri="{BB962C8B-B14F-4D97-AF65-F5344CB8AC3E}">
        <p14:creationId xmlns:p14="http://schemas.microsoft.com/office/powerpoint/2010/main" val="469643215"/>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Rotating Text and Using the Fill Handle to Create a Series (1 of 5)</a:t>
            </a:r>
          </a:p>
        </p:txBody>
      </p:sp>
      <p:sp>
        <p:nvSpPr>
          <p:cNvPr id="6" name="Content Placeholder 5"/>
          <p:cNvSpPr>
            <a:spLocks noGrp="1"/>
          </p:cNvSpPr>
          <p:nvPr>
            <p:ph idx="1"/>
          </p:nvPr>
        </p:nvSpPr>
        <p:spPr>
          <a:xfrm>
            <a:off x="579193" y="1371599"/>
            <a:ext cx="8336207" cy="4724401"/>
          </a:xfrm>
        </p:spPr>
        <p:txBody>
          <a:bodyPr/>
          <a:lstStyle/>
          <a:p>
            <a:pPr>
              <a:spcBef>
                <a:spcPts val="400"/>
              </a:spcBef>
            </a:pPr>
            <a:r>
              <a:rPr lang="en-US" dirty="0"/>
              <a:t>To Rotate Text in a Cell</a:t>
            </a:r>
          </a:p>
          <a:p>
            <a:pPr lvl="1">
              <a:spcBef>
                <a:spcPts val="400"/>
              </a:spcBef>
            </a:pPr>
            <a:r>
              <a:rPr lang="en-US" dirty="0"/>
              <a:t>If necessary, click the HOME tab and then select the cell that will include the text</a:t>
            </a:r>
          </a:p>
          <a:p>
            <a:pPr lvl="1">
              <a:spcBef>
                <a:spcPts val="400"/>
              </a:spcBef>
            </a:pPr>
            <a:r>
              <a:rPr lang="en-US" dirty="0"/>
              <a:t>Type the text that you want to rotate into the cell and then click the Enter box</a:t>
            </a:r>
          </a:p>
          <a:p>
            <a:pPr lvl="1">
              <a:spcBef>
                <a:spcPts val="400"/>
              </a:spcBef>
            </a:pPr>
            <a:r>
              <a:rPr lang="en-US" dirty="0"/>
              <a:t>Click the Alignment Group on the HOME tab to display the Format Cells dialog box </a:t>
            </a:r>
          </a:p>
          <a:p>
            <a:pPr lvl="1">
              <a:spcBef>
                <a:spcPts val="400"/>
              </a:spcBef>
            </a:pPr>
            <a:r>
              <a:rPr lang="en-US" dirty="0"/>
              <a:t>Click the desired rotation degrees in the Orientation area to move the indicator in the Orientation area to that point and to display a new orientation in the Degrees box</a:t>
            </a:r>
          </a:p>
          <a:p>
            <a:pPr lvl="1">
              <a:spcBef>
                <a:spcPts val="400"/>
              </a:spcBef>
            </a:pPr>
            <a:r>
              <a:rPr lang="en-US" dirty="0"/>
              <a:t>Click the OK button to rotate the text in the active cell and automatically increase the height of the current row to best fit the rotated text</a:t>
            </a:r>
          </a:p>
        </p:txBody>
      </p:sp>
    </p:spTree>
    <p:extLst>
      <p:ext uri="{BB962C8B-B14F-4D97-AF65-F5344CB8AC3E}">
        <p14:creationId xmlns:p14="http://schemas.microsoft.com/office/powerpoint/2010/main" val="1692288327"/>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4133"/>
            <a:ext cx="8282940" cy="941796"/>
          </a:xfrm>
        </p:spPr>
        <p:txBody>
          <a:bodyPr/>
          <a:lstStyle/>
          <a:p>
            <a:r>
              <a:rPr lang="en-US" dirty="0"/>
              <a:t>Rotating Text and Using the Fill Handle to Create a Series (2 of 5)</a:t>
            </a:r>
          </a:p>
        </p:txBody>
      </p:sp>
      <p:sp>
        <p:nvSpPr>
          <p:cNvPr id="2" name="Content Placeholder 1"/>
          <p:cNvSpPr>
            <a:spLocks noGrp="1"/>
          </p:cNvSpPr>
          <p:nvPr>
            <p:ph idx="1"/>
          </p:nvPr>
        </p:nvSpPr>
        <p:spPr>
          <a:xfrm>
            <a:off x="579193" y="1371599"/>
            <a:ext cx="8336207" cy="4196533"/>
          </a:xfrm>
        </p:spPr>
        <p:txBody>
          <a:bodyPr/>
          <a:lstStyle/>
          <a:p>
            <a:r>
              <a:rPr lang="en-US" dirty="0"/>
              <a:t>To Use the Fill Handle to Create a Series of Month Names</a:t>
            </a:r>
          </a:p>
          <a:p>
            <a:pPr lvl="1"/>
            <a:r>
              <a:rPr lang="en-US" dirty="0"/>
              <a:t>Drag the fill handle on the lower-right corner of the desired cell to the right to select the range to fill</a:t>
            </a:r>
            <a:r>
              <a:rPr lang="en-IN" dirty="0"/>
              <a:t>—d</a:t>
            </a:r>
            <a:r>
              <a:rPr lang="en-US" dirty="0"/>
              <a:t>o not release the mouse button</a:t>
            </a:r>
          </a:p>
          <a:p>
            <a:pPr lvl="1"/>
            <a:r>
              <a:rPr lang="en-US" dirty="0"/>
              <a:t>Lift your finger or release the mouse button to create a month name series in the selected range and copy the format of the selected cell to the selected range</a:t>
            </a:r>
          </a:p>
          <a:p>
            <a:pPr lvl="1"/>
            <a:r>
              <a:rPr lang="en-US" dirty="0"/>
              <a:t>Click the “Auto Fill Options” button below the lower right corner of the fill area to display the Auto Fill Options menu</a:t>
            </a:r>
          </a:p>
          <a:p>
            <a:pPr lvl="1"/>
            <a:r>
              <a:rPr lang="en-US" dirty="0"/>
              <a:t>Click the “Auto Fill Options” button to hide the Auto Fill Options menu </a:t>
            </a:r>
          </a:p>
        </p:txBody>
      </p:sp>
    </p:spTree>
    <p:extLst>
      <p:ext uri="{BB962C8B-B14F-4D97-AF65-F5344CB8AC3E}">
        <p14:creationId xmlns:p14="http://schemas.microsoft.com/office/powerpoint/2010/main" val="1450155489"/>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Rotating Text and Using the Fill Handle to Create a Series (3 of 5)</a:t>
            </a:r>
          </a:p>
        </p:txBody>
      </p:sp>
      <p:sp>
        <p:nvSpPr>
          <p:cNvPr id="3" name="Content Placeholder 2">
            <a:extLst>
              <a:ext uri="{FF2B5EF4-FFF2-40B4-BE49-F238E27FC236}">
                <a16:creationId xmlns:a16="http://schemas.microsoft.com/office/drawing/2014/main" id="{68EF4499-D14F-4080-A40C-34262426A332}"/>
              </a:ext>
            </a:extLst>
          </p:cNvPr>
          <p:cNvSpPr>
            <a:spLocks noGrp="1"/>
          </p:cNvSpPr>
          <p:nvPr>
            <p:ph sz="quarter" idx="10"/>
          </p:nvPr>
        </p:nvSpPr>
        <p:spPr>
          <a:xfrm>
            <a:off x="564198" y="1304485"/>
            <a:ext cx="7332086" cy="371915"/>
          </a:xfrm>
        </p:spPr>
        <p:txBody>
          <a:bodyPr/>
          <a:lstStyle/>
          <a:p>
            <a:pPr marL="0" indent="0">
              <a:buNone/>
            </a:pPr>
            <a:r>
              <a:rPr lang="en-US" sz="2400" dirty="0">
                <a:solidFill>
                  <a:schemeClr val="tx1"/>
                </a:solidFill>
              </a:rPr>
              <a:t>Table 3-2 Options Available on the Auto Fill Options Menu</a:t>
            </a:r>
          </a:p>
          <a:p>
            <a:pPr marL="0" indent="0">
              <a:buNone/>
            </a:pPr>
            <a:endParaRPr lang="en-IN" dirty="0"/>
          </a:p>
        </p:txBody>
      </p:sp>
      <p:graphicFrame>
        <p:nvGraphicFramePr>
          <p:cNvPr id="4" name="Content Placeholder 3" descr="Table is accessible to screen readers.">
            <a:extLst>
              <a:ext uri="{FF2B5EF4-FFF2-40B4-BE49-F238E27FC236}">
                <a16:creationId xmlns:a16="http://schemas.microsoft.com/office/drawing/2014/main" id="{135B8159-5889-4941-81EC-8810553456E3}"/>
              </a:ext>
            </a:extLst>
          </p:cNvPr>
          <p:cNvGraphicFramePr>
            <a:graphicFrameLocks noGrp="1"/>
          </p:cNvGraphicFramePr>
          <p:nvPr>
            <p:ph idx="1"/>
            <p:extLst>
              <p:ext uri="{D42A27DB-BD31-4B8C-83A1-F6EECF244321}">
                <p14:modId xmlns:p14="http://schemas.microsoft.com/office/powerpoint/2010/main" val="3513795363"/>
              </p:ext>
            </p:extLst>
          </p:nvPr>
        </p:nvGraphicFramePr>
        <p:xfrm>
          <a:off x="761412" y="1866729"/>
          <a:ext cx="7134872" cy="4108196"/>
        </p:xfrm>
        <a:graphic>
          <a:graphicData uri="http://schemas.openxmlformats.org/drawingml/2006/table">
            <a:tbl>
              <a:tblPr firstRow="1"/>
              <a:tblGrid>
                <a:gridCol w="2117709">
                  <a:extLst>
                    <a:ext uri="{9D8B030D-6E8A-4147-A177-3AD203B41FA5}">
                      <a16:colId xmlns:a16="http://schemas.microsoft.com/office/drawing/2014/main" val="3653569598"/>
                    </a:ext>
                  </a:extLst>
                </a:gridCol>
                <a:gridCol w="5017163">
                  <a:extLst>
                    <a:ext uri="{9D8B030D-6E8A-4147-A177-3AD203B41FA5}">
                      <a16:colId xmlns:a16="http://schemas.microsoft.com/office/drawing/2014/main" val="3845313802"/>
                    </a:ext>
                  </a:extLst>
                </a:gridCol>
              </a:tblGrid>
              <a:tr h="321507">
                <a:tc>
                  <a:txBody>
                    <a:bodyPr/>
                    <a:lstStyle/>
                    <a:p>
                      <a:r>
                        <a:rPr lang="en-US" sz="1600" b="1" dirty="0"/>
                        <a:t>Auto Fill Option</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Description</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724469"/>
                  </a:ext>
                </a:extLst>
              </a:tr>
              <a:tr h="676052">
                <a:tc>
                  <a:txBody>
                    <a:bodyPr/>
                    <a:lstStyle/>
                    <a:p>
                      <a:r>
                        <a:rPr lang="en-US" sz="1600" dirty="0"/>
                        <a:t>Copy Cells</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Fill destination area with contents using format of source area. Do not create a series.</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345369"/>
                  </a:ext>
                </a:extLst>
              </a:tr>
              <a:tr h="676052">
                <a:tc>
                  <a:txBody>
                    <a:bodyPr/>
                    <a:lstStyle/>
                    <a:p>
                      <a:r>
                        <a:rPr lang="en-US" sz="1600" dirty="0"/>
                        <a:t>Fill Series</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Fill destination area with series using format of source area. This option is the default.</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992179"/>
                  </a:ext>
                </a:extLst>
              </a:tr>
              <a:tr h="676052">
                <a:tc>
                  <a:txBody>
                    <a:bodyPr/>
                    <a:lstStyle/>
                    <a:p>
                      <a:r>
                        <a:rPr lang="en-US" sz="1600" dirty="0"/>
                        <a:t>Fill Formatting Only</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Fill destination area using format of source area. No content is copied unless fill is series.</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6878049"/>
                  </a:ext>
                </a:extLst>
              </a:tr>
              <a:tr h="676052">
                <a:tc>
                  <a:txBody>
                    <a:bodyPr/>
                    <a:lstStyle/>
                    <a:p>
                      <a:r>
                        <a:rPr lang="en-US" sz="1600" dirty="0"/>
                        <a:t>Fill Without Formatting</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Fill destination area with contents, without applying the formatting of source area.</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962034"/>
                  </a:ext>
                </a:extLst>
              </a:tr>
              <a:tr h="1082481">
                <a:tc>
                  <a:txBody>
                    <a:bodyPr/>
                    <a:lstStyle/>
                    <a:p>
                      <a:r>
                        <a:rPr lang="en-US" sz="1600" dirty="0"/>
                        <a:t>Fill Months</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Fill destination area with series of months using format of source area. Same as Fill Series and shows as an option only if source area contains the name of a month.</a:t>
                      </a:r>
                    </a:p>
                  </a:txBody>
                  <a:tcPr marL="80541" marR="80541" marT="36982" marB="36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225629"/>
                  </a:ext>
                </a:extLst>
              </a:tr>
            </a:tbl>
          </a:graphicData>
        </a:graphic>
      </p:graphicFrame>
    </p:spTree>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Rotating Text and Using the Fill Handle to Create a Series (4 of 5)</a:t>
            </a:r>
          </a:p>
        </p:txBody>
      </p:sp>
      <p:sp>
        <p:nvSpPr>
          <p:cNvPr id="6" name="Content Placeholder 5"/>
          <p:cNvSpPr>
            <a:spLocks noGrp="1"/>
          </p:cNvSpPr>
          <p:nvPr>
            <p:ph idx="1"/>
          </p:nvPr>
        </p:nvSpPr>
        <p:spPr>
          <a:xfrm>
            <a:off x="579193" y="1371599"/>
            <a:ext cx="8336207" cy="4800601"/>
          </a:xfrm>
        </p:spPr>
        <p:txBody>
          <a:bodyPr/>
          <a:lstStyle/>
          <a:p>
            <a:pPr>
              <a:spcBef>
                <a:spcPts val="500"/>
              </a:spcBef>
            </a:pPr>
            <a:r>
              <a:rPr lang="en-US" sz="2200" dirty="0"/>
              <a:t>To Increase Column Widths</a:t>
            </a:r>
          </a:p>
          <a:p>
            <a:pPr lvl="1">
              <a:spcBef>
                <a:spcPts val="500"/>
              </a:spcBef>
            </a:pPr>
            <a:r>
              <a:rPr lang="en-US" sz="2000" dirty="0"/>
              <a:t>Move the pointer to the boundary between two column headings so that the pointer changes to a split double arrow in preparation of adjusting the column widths</a:t>
            </a:r>
          </a:p>
          <a:p>
            <a:pPr lvl="1">
              <a:spcBef>
                <a:spcPts val="500"/>
              </a:spcBef>
            </a:pPr>
            <a:r>
              <a:rPr lang="en-US" sz="2000" dirty="0"/>
              <a:t>Drag the pointer to the right until the ScreenTip displays the desired column width</a:t>
            </a:r>
            <a:r>
              <a:rPr lang="en-IN" dirty="0"/>
              <a:t>—</a:t>
            </a:r>
            <a:r>
              <a:rPr lang="en-IN" sz="2000" dirty="0"/>
              <a:t>do</a:t>
            </a:r>
            <a:r>
              <a:rPr lang="en-US" sz="2000" dirty="0"/>
              <a:t> not lift your finger or release the mouse button</a:t>
            </a:r>
          </a:p>
          <a:p>
            <a:pPr lvl="1">
              <a:spcBef>
                <a:spcPts val="500"/>
              </a:spcBef>
            </a:pPr>
            <a:r>
              <a:rPr lang="en-US" sz="2000" dirty="0"/>
              <a:t>Lift your finger or release the mouse button to change the width of the column</a:t>
            </a:r>
          </a:p>
          <a:p>
            <a:pPr lvl="1">
              <a:spcBef>
                <a:spcPts val="500"/>
              </a:spcBef>
            </a:pPr>
            <a:r>
              <a:rPr lang="en-US" sz="2000" dirty="0"/>
              <a:t>Click a column heading to select the column and then drag through multiple column headings to select the range in which to change the widths</a:t>
            </a:r>
          </a:p>
          <a:p>
            <a:pPr lvl="1">
              <a:spcBef>
                <a:spcPts val="500"/>
              </a:spcBef>
            </a:pPr>
            <a:r>
              <a:rPr lang="en-US" sz="2000" dirty="0"/>
              <a:t>Move the pointer to the boundary between any two selected column headings and then drag the pointer to the right until the ScreenTip displays the desired width</a:t>
            </a:r>
          </a:p>
          <a:p>
            <a:pPr lvl="1">
              <a:spcBef>
                <a:spcPts val="500"/>
              </a:spcBef>
            </a:pPr>
            <a:r>
              <a:rPr lang="en-US" sz="2000" dirty="0"/>
              <a:t>Lift your finger or release the mouse button to change the width of the selected columns</a:t>
            </a:r>
          </a:p>
        </p:txBody>
      </p:sp>
    </p:spTree>
    <p:extLst>
      <p:ext uri="{BB962C8B-B14F-4D97-AF65-F5344CB8AC3E}">
        <p14:creationId xmlns:p14="http://schemas.microsoft.com/office/powerpoint/2010/main" val="1549355773"/>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2377</TotalTime>
  <Words>4053</Words>
  <Application>Microsoft Office PowerPoint</Application>
  <PresentationFormat>On-screen Show (4:3)</PresentationFormat>
  <Paragraphs>361</Paragraphs>
  <Slides>50</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1_Office Theme</vt:lpstr>
      <vt:lpstr>Shelly Cashman: Microsoft Excel 2019</vt:lpstr>
      <vt:lpstr>Objectives (1 of 2)</vt:lpstr>
      <vt:lpstr>Objectives (2 of 2) </vt:lpstr>
      <vt:lpstr>Project: Financial Projection Worksheet with What-If Analysis and Chart (1 of 2)</vt:lpstr>
      <vt:lpstr>Project: Financial Projection Worksheet with What-If Analysis and Chart (2 of 2)</vt:lpstr>
      <vt:lpstr>Rotating Text and Using the Fill Handle to Create a Series (1 of 5)</vt:lpstr>
      <vt:lpstr>Rotating Text and Using the Fill Handle to Create a Series (2 of 5)</vt:lpstr>
      <vt:lpstr>Rotating Text and Using the Fill Handle to Create a Series (3 of 5)</vt:lpstr>
      <vt:lpstr>Rotating Text and Using the Fill Handle to Create a Series (4 of 5)</vt:lpstr>
      <vt:lpstr>Rotating Text and Using the Fill Handle to Create a Series (5 of 5)</vt:lpstr>
      <vt:lpstr>Copying a Range of Cells to a Nonadjacent Destination Area</vt:lpstr>
      <vt:lpstr>Inserting and Deleting Cells in a Worksheet (1 of 4)</vt:lpstr>
      <vt:lpstr>Inserting and Deleting Cells in a Worksheet (2 of 4)</vt:lpstr>
      <vt:lpstr>Inserting and Deleting Cells in a Worksheet (3 of 4)</vt:lpstr>
      <vt:lpstr>Inserting and Deleting Cells in a Worksheet (4 of 4)</vt:lpstr>
      <vt:lpstr>Absolute Versus Relative Addressing (1 of 2)</vt:lpstr>
      <vt:lpstr>Absolute Versus Relative Addressing (2 of 2)</vt:lpstr>
      <vt:lpstr>Making Decisions-The IF Function (1 of 4)</vt:lpstr>
      <vt:lpstr>Making Decisions-The IF Function (2 of 4)</vt:lpstr>
      <vt:lpstr>Making Decisions-The IF Function (3 of 4)</vt:lpstr>
      <vt:lpstr>Making Decisions-The IF Function (4 of 4)</vt:lpstr>
      <vt:lpstr>Adding and Formatting Sparkline Charts (1 of 4)</vt:lpstr>
      <vt:lpstr>Adding and Formatting Sparkline Charts (2 of 4)</vt:lpstr>
      <vt:lpstr>Adding and Formatting Sparkline Charts (3 of 4)</vt:lpstr>
      <vt:lpstr>Adding and Formatting Sparkline Charts (4 of 4)</vt:lpstr>
      <vt:lpstr>Formatting the Worksheet (1 of 5)</vt:lpstr>
      <vt:lpstr>Formatting the Worksheet (2 of 5)</vt:lpstr>
      <vt:lpstr>Formatting the Worksheet (3 of 5)</vt:lpstr>
      <vt:lpstr>Formatting the Worksheet (4 of 5)</vt:lpstr>
      <vt:lpstr>Formatting the Worksheet (5 of 5)</vt:lpstr>
      <vt:lpstr>Adding a Clustered Column Chart to the Workbook (1 of 8)</vt:lpstr>
      <vt:lpstr>Adding a Clustered Column Chart to the Workbook (2 of 8)</vt:lpstr>
      <vt:lpstr>Adding a Clustered Column Chart to the Workbook (3 of 8)</vt:lpstr>
      <vt:lpstr>Adding a Clustered Column Chart to the Workbook (4 of 8)</vt:lpstr>
      <vt:lpstr>Adding a Clustered Column Chart to the Workbook (5 of 8)</vt:lpstr>
      <vt:lpstr>Adding a Clustered Column Chart to the Workbook (6 of 8)</vt:lpstr>
      <vt:lpstr>Adding a Clustered Column Chart to the Workbook (7 of 8)</vt:lpstr>
      <vt:lpstr>Adding a Clustered Column Chart to the Workbook (8 of 8)</vt:lpstr>
      <vt:lpstr>Organizing the Workbook (1 of 4)</vt:lpstr>
      <vt:lpstr>Organizing the Workbook (2 of 4)</vt:lpstr>
      <vt:lpstr>Organizing the Workbook (3 of 4)</vt:lpstr>
      <vt:lpstr>Organizing the Workbook (4 of 4)</vt:lpstr>
      <vt:lpstr>Changing the View of the Worksheet (1 of 4)</vt:lpstr>
      <vt:lpstr>Changing the View of the Worksheet (2 of 4)</vt:lpstr>
      <vt:lpstr>Changing the View of the Worksheet (3 of 4)</vt:lpstr>
      <vt:lpstr>Changing the View of the Worksheet (4 of 4)</vt:lpstr>
      <vt:lpstr>What-If Analysis (1 of 2)</vt:lpstr>
      <vt:lpstr>What-If Analysis (2 of 2)</vt:lpstr>
      <vt:lpstr>Insights</vt:lpstr>
      <vt:lpstr>Accessibility Features</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Working with Large Worksheets, Charting, and What-If Analysis</dc:title>
  <dc:creator>Shelly</dc:creator>
  <cp:lastModifiedBy>Gracy, Mani</cp:lastModifiedBy>
  <cp:revision>181</cp:revision>
  <dcterms:created xsi:type="dcterms:W3CDTF">2013-03-05T14:04:10Z</dcterms:created>
  <dcterms:modified xsi:type="dcterms:W3CDTF">2019-09-26T15:44:11Z</dcterms:modified>
</cp:coreProperties>
</file>