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2"/>
  </p:notesMasterIdLst>
  <p:sldIdLst>
    <p:sldId id="352" r:id="rId2"/>
    <p:sldId id="353" r:id="rId3"/>
    <p:sldId id="354" r:id="rId4"/>
    <p:sldId id="262" r:id="rId5"/>
    <p:sldId id="263" r:id="rId6"/>
    <p:sldId id="359" r:id="rId7"/>
    <p:sldId id="355" r:id="rId8"/>
    <p:sldId id="361" r:id="rId9"/>
    <p:sldId id="360" r:id="rId10"/>
    <p:sldId id="356" r:id="rId11"/>
    <p:sldId id="357" r:id="rId12"/>
    <p:sldId id="321" r:id="rId13"/>
    <p:sldId id="362" r:id="rId14"/>
    <p:sldId id="363" r:id="rId15"/>
    <p:sldId id="268" r:id="rId16"/>
    <p:sldId id="364" r:id="rId17"/>
    <p:sldId id="365" r:id="rId18"/>
    <p:sldId id="358" r:id="rId19"/>
    <p:sldId id="366" r:id="rId20"/>
    <p:sldId id="367" r:id="rId21"/>
    <p:sldId id="323" r:id="rId22"/>
    <p:sldId id="324" r:id="rId23"/>
    <p:sldId id="315" r:id="rId24"/>
    <p:sldId id="368" r:id="rId25"/>
    <p:sldId id="369" r:id="rId26"/>
    <p:sldId id="274" r:id="rId27"/>
    <p:sldId id="370" r:id="rId28"/>
    <p:sldId id="371" r:id="rId29"/>
    <p:sldId id="372" r:id="rId30"/>
    <p:sldId id="317" r:id="rId31"/>
    <p:sldId id="279" r:id="rId32"/>
    <p:sldId id="283" r:id="rId33"/>
    <p:sldId id="326" r:id="rId34"/>
    <p:sldId id="373" r:id="rId35"/>
    <p:sldId id="286" r:id="rId36"/>
    <p:sldId id="345" r:id="rId37"/>
    <p:sldId id="288" r:id="rId38"/>
    <p:sldId id="291" r:id="rId39"/>
    <p:sldId id="292" r:id="rId40"/>
    <p:sldId id="34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803" autoAdjust="0"/>
  </p:normalViewPr>
  <p:slideViewPr>
    <p:cSldViewPr>
      <p:cViewPr varScale="1">
        <p:scale>
          <a:sx n="78" d="100"/>
          <a:sy n="78" d="100"/>
        </p:scale>
        <p:origin x="1397"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967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 display</a:t>
            </a:r>
            <a:r>
              <a:rPr lang="en-US" baseline="0" dirty="0"/>
              <a:t> of formula created using names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4930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4-12: display of Enter button with PMT function assigned to active cell F6</a:t>
            </a:r>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4318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4-1: Frequently</a:t>
            </a:r>
            <a:r>
              <a:rPr lang="en-US" baseline="0" dirty="0"/>
              <a:t> Used Financial Functions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4-13: display of results of formulas in cells F7 and F8</a:t>
            </a:r>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8058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4-14: display of new loan data entered</a:t>
            </a:r>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974689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711207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4-19: display of formulas as they are placed in rows of data table</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2474904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720152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4-24: display of </a:t>
            </a:r>
            <a:r>
              <a:rPr lang="en-US" sz="1200" dirty="0"/>
              <a:t>column widths changed and column titles entered and centered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321267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98120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4-25: display of </a:t>
            </a:r>
            <a:r>
              <a:rPr lang="en-US" sz="1200" dirty="0"/>
              <a:t>range selected for fill series to complete</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122281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4-2:</a:t>
            </a:r>
            <a:r>
              <a:rPr lang="en-US" baseline="0" dirty="0"/>
              <a:t> Formulas for the Amortization Schedule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4-26: display of </a:t>
            </a:r>
            <a:r>
              <a:rPr lang="en-US" sz="1200" dirty="0"/>
              <a:t>=IF(H5&lt;=$F$5, PV($F$4/12,</a:t>
            </a:r>
            <a:r>
              <a:rPr lang="en-US" sz="1200" baseline="0" dirty="0"/>
              <a:t> 12*($F$5-H5), -$F$6), 0)</a:t>
            </a:r>
            <a:endParaRPr lang="en-US" sz="1200"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692778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4-33: display total formulas and AutoSum button</a:t>
            </a:r>
            <a:endParaRPr lang="en-US" sz="1200"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347920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4-34: display total Format Painter copied into format of cells and values displayed in style format</a:t>
            </a:r>
            <a:endParaRPr lang="en-US" sz="1200"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844695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3029407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4-39: display of borders added to a varying interest rate schedule</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2447183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4-40: display of borders added to an amortization schedule</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334795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4-41: display of borders and fill color to define and group financial tools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244866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02820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2327750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892872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37</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38</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4-3: Error Checking Rules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39</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 Excel worksheet using proper design guidelines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887491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40</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291409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1653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4-5: display of Increase Decimal button and Align Right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836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4-6: display</a:t>
            </a:r>
            <a:r>
              <a:rPr lang="en-US" baseline="0" dirty="0"/>
              <a:t> of Formulas tab with “Create from Selection”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406520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309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91336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7421807" cy="20574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2775CA3F-F182-4F53-9924-6C403FBAF884}"/>
              </a:ext>
            </a:extLst>
          </p:cNvPr>
          <p:cNvSpPr>
            <a:spLocks noGrp="1"/>
          </p:cNvSpPr>
          <p:nvPr>
            <p:ph sz="quarter" idx="10"/>
          </p:nvPr>
        </p:nvSpPr>
        <p:spPr>
          <a:xfrm>
            <a:off x="609600" y="3657601"/>
            <a:ext cx="7391400" cy="21363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92221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376711219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49134"/>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698500" y="3505200"/>
            <a:ext cx="7747000" cy="701731"/>
          </a:xfrm>
        </p:spPr>
        <p:txBody>
          <a:bodyPr/>
          <a:lstStyle/>
          <a:p>
            <a:r>
              <a:rPr lang="en-US" sz="2400" dirty="0">
                <a:solidFill>
                  <a:schemeClr val="bg2">
                    <a:lumMod val="50000"/>
                  </a:schemeClr>
                </a:solidFill>
              </a:rPr>
              <a:t>Module 4: Financial Functions, Data Tables, and Amortization Schedules</a:t>
            </a:r>
          </a:p>
        </p:txBody>
      </p:sp>
      <p:sp>
        <p:nvSpPr>
          <p:cNvPr id="5" name="Text Placeholder 4"/>
          <p:cNvSpPr>
            <a:spLocks noGrp="1"/>
          </p:cNvSpPr>
          <p:nvPr>
            <p:ph type="body" sz="quarter" idx="10"/>
          </p:nvPr>
        </p:nvSpPr>
        <p:spPr>
          <a:xfrm>
            <a:off x="762000" y="6248400"/>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30607011"/>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Cell Names (4 of 8)</a:t>
            </a:r>
          </a:p>
        </p:txBody>
      </p:sp>
      <p:sp>
        <p:nvSpPr>
          <p:cNvPr id="2" name="Content Placeholder 1"/>
          <p:cNvSpPr>
            <a:spLocks noGrp="1"/>
          </p:cNvSpPr>
          <p:nvPr>
            <p:ph idx="1"/>
          </p:nvPr>
        </p:nvSpPr>
        <p:spPr>
          <a:xfrm>
            <a:off x="579193" y="1371599"/>
            <a:ext cx="8282940" cy="1905001"/>
          </a:xfrm>
        </p:spPr>
        <p:txBody>
          <a:bodyPr>
            <a:normAutofit/>
          </a:bodyPr>
          <a:lstStyle/>
          <a:p>
            <a:r>
              <a:rPr lang="en-US" sz="2400" dirty="0"/>
              <a:t>To Enter the Loan Amount Formula Using Names</a:t>
            </a:r>
          </a:p>
          <a:p>
            <a:pPr lvl="1"/>
            <a:r>
              <a:rPr lang="en-US" sz="2200" dirty="0"/>
              <a:t>Select the cell to contain the formula</a:t>
            </a:r>
          </a:p>
          <a:p>
            <a:pPr lvl="1"/>
            <a:r>
              <a:rPr lang="en-US" sz="2200" dirty="0"/>
              <a:t>While entering the formula, double-click the cells to include in the formula to use the names of the cells rather than the cell references</a:t>
            </a:r>
          </a:p>
          <a:p>
            <a:pPr lvl="1"/>
            <a:r>
              <a:rPr lang="en-US" sz="2200" dirty="0"/>
              <a:t>Click the Enter box to assign the formula to the selected cell</a:t>
            </a:r>
          </a:p>
        </p:txBody>
      </p:sp>
      <p:pic>
        <p:nvPicPr>
          <p:cNvPr id="7" name="Content Placeholder 6" descr="The formula, equals sign Price minus sign Down underscore Pymt period, is entered in cell D8 and appears in the formula bar. The formulas was created using the names of cells. Cells D6 and D7 are highlighted in the worksheet because they are referenced in the formula.">
            <a:extLst>
              <a:ext uri="{FF2B5EF4-FFF2-40B4-BE49-F238E27FC236}">
                <a16:creationId xmlns:a16="http://schemas.microsoft.com/office/drawing/2014/main" id="{8D3A6DB9-8D78-4195-AC7C-18E17BD514D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59544" y="3404419"/>
            <a:ext cx="5024911" cy="2767670"/>
          </a:xfrm>
          <a:prstGeom prst="rect">
            <a:avLst/>
          </a:prstGeom>
        </p:spPr>
      </p:pic>
    </p:spTree>
    <p:extLst>
      <p:ext uri="{BB962C8B-B14F-4D97-AF65-F5344CB8AC3E}">
        <p14:creationId xmlns:p14="http://schemas.microsoft.com/office/powerpoint/2010/main" val="2311737217"/>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Cell Names (5 of 8)</a:t>
            </a:r>
          </a:p>
        </p:txBody>
      </p:sp>
      <p:sp>
        <p:nvSpPr>
          <p:cNvPr id="2" name="Content Placeholder 1"/>
          <p:cNvSpPr>
            <a:spLocks noGrp="1"/>
          </p:cNvSpPr>
          <p:nvPr>
            <p:ph idx="1"/>
          </p:nvPr>
        </p:nvSpPr>
        <p:spPr>
          <a:xfrm>
            <a:off x="579193" y="1371599"/>
            <a:ext cx="7421807" cy="1600201"/>
          </a:xfrm>
        </p:spPr>
        <p:txBody>
          <a:bodyPr>
            <a:normAutofit/>
          </a:bodyPr>
          <a:lstStyle/>
          <a:p>
            <a:pPr>
              <a:buClr>
                <a:srgbClr val="0070C0"/>
              </a:buClr>
            </a:pPr>
            <a:r>
              <a:rPr lang="en-US" sz="2400" dirty="0"/>
              <a:t>To Enter the PMT Function</a:t>
            </a:r>
          </a:p>
          <a:p>
            <a:pPr lvl="1">
              <a:buClr>
                <a:srgbClr val="0070C0"/>
              </a:buClr>
            </a:pPr>
            <a:r>
              <a:rPr lang="en-US" sz="2200" dirty="0"/>
              <a:t>Select the cell to contain the formula</a:t>
            </a:r>
          </a:p>
          <a:p>
            <a:pPr lvl="1">
              <a:buClr>
                <a:srgbClr val="0070C0"/>
              </a:buClr>
            </a:pPr>
            <a:r>
              <a:rPr lang="en-US" sz="2200" dirty="0"/>
              <a:t>Enter the PMT function</a:t>
            </a:r>
            <a:br>
              <a:rPr lang="en-US" sz="2200" dirty="0"/>
            </a:br>
            <a:r>
              <a:rPr lang="en-US" sz="2200" dirty="0"/>
              <a:t>ex: –pmt (Rate/12, 12*Term, Loan_Amount)</a:t>
            </a:r>
          </a:p>
        </p:txBody>
      </p:sp>
      <p:pic>
        <p:nvPicPr>
          <p:cNvPr id="6" name="Picture 2" descr="The results of the PMT function entered in cell F6 ($2,963.10) display in the cell. The function appears in the formula bar. the Enter button to the left of the formula bar is called out.">
            <a:extLst>
              <a:ext uri="{FF2B5EF4-FFF2-40B4-BE49-F238E27FC236}">
                <a16:creationId xmlns:a16="http://schemas.microsoft.com/office/drawing/2014/main" id="{E6999D63-0995-4A90-9930-3FE29D7AD3C7}"/>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795168" y="3124200"/>
            <a:ext cx="4989855" cy="284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918647"/>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Cell Names (6 of 8)</a:t>
            </a:r>
          </a:p>
        </p:txBody>
      </p:sp>
      <p:sp>
        <p:nvSpPr>
          <p:cNvPr id="3" name="Content Placeholder 2">
            <a:extLst>
              <a:ext uri="{FF2B5EF4-FFF2-40B4-BE49-F238E27FC236}">
                <a16:creationId xmlns:a16="http://schemas.microsoft.com/office/drawing/2014/main" id="{42C7E938-DE6B-48B7-858A-DDAED123DE76}"/>
              </a:ext>
            </a:extLst>
          </p:cNvPr>
          <p:cNvSpPr>
            <a:spLocks noGrp="1"/>
          </p:cNvSpPr>
          <p:nvPr>
            <p:ph sz="quarter" idx="10"/>
          </p:nvPr>
        </p:nvSpPr>
        <p:spPr>
          <a:xfrm>
            <a:off x="533400" y="1267057"/>
            <a:ext cx="7391400" cy="409343"/>
          </a:xfrm>
        </p:spPr>
        <p:txBody>
          <a:bodyPr/>
          <a:lstStyle/>
          <a:p>
            <a:pPr marL="0" indent="0">
              <a:buNone/>
            </a:pPr>
            <a:r>
              <a:rPr lang="en-US" sz="2800" dirty="0">
                <a:solidFill>
                  <a:schemeClr val="tx1"/>
                </a:solidFill>
              </a:rPr>
              <a:t>Table 4-1 Frequently Used financial Functions</a:t>
            </a:r>
          </a:p>
        </p:txBody>
      </p:sp>
      <p:graphicFrame>
        <p:nvGraphicFramePr>
          <p:cNvPr id="4" name="Content Placeholder 3" descr="Table is accessible to screen readers.">
            <a:extLst>
              <a:ext uri="{FF2B5EF4-FFF2-40B4-BE49-F238E27FC236}">
                <a16:creationId xmlns:a16="http://schemas.microsoft.com/office/drawing/2014/main" id="{DCA3CC69-2A97-496F-9C95-ACB8F1B44C9B}"/>
              </a:ext>
            </a:extLst>
          </p:cNvPr>
          <p:cNvGraphicFramePr>
            <a:graphicFrameLocks noGrp="1"/>
          </p:cNvGraphicFramePr>
          <p:nvPr>
            <p:ph idx="1"/>
            <p:extLst>
              <p:ext uri="{D42A27DB-BD31-4B8C-83A1-F6EECF244321}">
                <p14:modId xmlns:p14="http://schemas.microsoft.com/office/powerpoint/2010/main" val="2043951783"/>
              </p:ext>
            </p:extLst>
          </p:nvPr>
        </p:nvGraphicFramePr>
        <p:xfrm>
          <a:off x="579438" y="1981200"/>
          <a:ext cx="7421562" cy="3928472"/>
        </p:xfrm>
        <a:graphic>
          <a:graphicData uri="http://schemas.openxmlformats.org/drawingml/2006/table">
            <a:tbl>
              <a:tblPr firstRow="1"/>
              <a:tblGrid>
                <a:gridCol w="3710781">
                  <a:extLst>
                    <a:ext uri="{9D8B030D-6E8A-4147-A177-3AD203B41FA5}">
                      <a16:colId xmlns:a16="http://schemas.microsoft.com/office/drawing/2014/main" val="891008278"/>
                    </a:ext>
                  </a:extLst>
                </a:gridCol>
                <a:gridCol w="3710781">
                  <a:extLst>
                    <a:ext uri="{9D8B030D-6E8A-4147-A177-3AD203B41FA5}">
                      <a16:colId xmlns:a16="http://schemas.microsoft.com/office/drawing/2014/main" val="3978747589"/>
                    </a:ext>
                  </a:extLst>
                </a:gridCol>
              </a:tblGrid>
              <a:tr h="362310">
                <a:tc>
                  <a:txBody>
                    <a:bodyPr/>
                    <a:lstStyle/>
                    <a:p>
                      <a:r>
                        <a:rPr lang="en-US" sz="1800" b="1" dirty="0"/>
                        <a:t>Function</a:t>
                      </a:r>
                    </a:p>
                  </a:txBody>
                  <a:tcPr marL="80642" marR="80642" marT="45289" marB="452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Description</a:t>
                      </a:r>
                    </a:p>
                  </a:txBody>
                  <a:tcPr marL="80642" marR="80642" marT="45289" marB="452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827675"/>
                  </a:ext>
                </a:extLst>
              </a:tr>
              <a:tr h="905775">
                <a:tc>
                  <a:txBody>
                    <a:bodyPr/>
                    <a:lstStyle/>
                    <a:p>
                      <a:r>
                        <a:rPr lang="en-US" sz="1800" dirty="0"/>
                        <a:t>FV (rate, periods, payment)</a:t>
                      </a:r>
                    </a:p>
                  </a:txBody>
                  <a:tcPr marL="80642" marR="8064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Returns the future value of an investment based on periodic, constant payments and a constant interest rate.</a:t>
                      </a:r>
                    </a:p>
                  </a:txBody>
                  <a:tcPr marL="80642" marR="8064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186053"/>
                  </a:ext>
                </a:extLst>
              </a:tr>
              <a:tr h="905775">
                <a:tc>
                  <a:txBody>
                    <a:bodyPr/>
                    <a:lstStyle/>
                    <a:p>
                      <a:r>
                        <a:rPr lang="en-US" sz="1800" dirty="0"/>
                        <a:t>PMT (rate, periods, loan amount)</a:t>
                      </a:r>
                    </a:p>
                  </a:txBody>
                  <a:tcPr marL="80642" marR="8064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Calculates the payment for a loan based on the loan amount, constant payments, and a constant interest rate.</a:t>
                      </a:r>
                    </a:p>
                  </a:txBody>
                  <a:tcPr marL="80642" marR="8064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6463959"/>
                  </a:ext>
                </a:extLst>
              </a:tr>
              <a:tr h="1177508">
                <a:tc>
                  <a:txBody>
                    <a:bodyPr/>
                    <a:lstStyle/>
                    <a:p>
                      <a:r>
                        <a:rPr lang="en-US" sz="1800" dirty="0"/>
                        <a:t>PV (rate, periods, payment)</a:t>
                      </a:r>
                    </a:p>
                  </a:txBody>
                  <a:tcPr marL="80642" marR="8064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Returns the present value of an investment. The present value is the total amount that a series of future payments now is worth.</a:t>
                      </a:r>
                    </a:p>
                  </a:txBody>
                  <a:tcPr marL="80642" marR="8064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0165329"/>
                  </a:ext>
                </a:extLst>
              </a:tr>
            </a:tbl>
          </a:graphicData>
        </a:graphic>
      </p:graphicFrame>
    </p:spTree>
    <p:extLst>
      <p:ext uri="{BB962C8B-B14F-4D97-AF65-F5344CB8AC3E}">
        <p14:creationId xmlns:p14="http://schemas.microsoft.com/office/powerpoint/2010/main" val="1995924785"/>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Cell Names (7 of 8)</a:t>
            </a:r>
          </a:p>
        </p:txBody>
      </p:sp>
      <p:sp>
        <p:nvSpPr>
          <p:cNvPr id="2" name="Content Placeholder 1"/>
          <p:cNvSpPr>
            <a:spLocks noGrp="1"/>
          </p:cNvSpPr>
          <p:nvPr>
            <p:ph idx="1"/>
          </p:nvPr>
        </p:nvSpPr>
        <p:spPr>
          <a:xfrm>
            <a:off x="579193" y="1371599"/>
            <a:ext cx="7421807" cy="914401"/>
          </a:xfrm>
        </p:spPr>
        <p:txBody>
          <a:bodyPr>
            <a:normAutofit/>
          </a:bodyPr>
          <a:lstStyle/>
          <a:p>
            <a:pPr>
              <a:buClr>
                <a:srgbClr val="0070C0"/>
              </a:buClr>
            </a:pPr>
            <a:r>
              <a:rPr lang="en-US" dirty="0"/>
              <a:t>To Determine the Total Interest and Total Cost</a:t>
            </a:r>
          </a:p>
          <a:p>
            <a:pPr lvl="1">
              <a:buClr>
                <a:srgbClr val="0070C0"/>
              </a:buClr>
            </a:pPr>
            <a:r>
              <a:rPr lang="en-US" dirty="0"/>
              <a:t>Select a cell and enter a formula</a:t>
            </a:r>
          </a:p>
        </p:txBody>
      </p:sp>
      <p:pic>
        <p:nvPicPr>
          <p:cNvPr id="6" name="Picture 2" descr="The results of the formulas entered in cells F7 ($129,357.22) and F8 ($648,357.22) are displayed in the worksheet. The data in cell F8 shows the total amount you will pay on this mortgage.">
            <a:extLst>
              <a:ext uri="{FF2B5EF4-FFF2-40B4-BE49-F238E27FC236}">
                <a16:creationId xmlns:a16="http://schemas.microsoft.com/office/drawing/2014/main" id="{BC69930B-4570-493D-903D-30DC0AFDE1F1}"/>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369005" y="2590800"/>
            <a:ext cx="5872590" cy="312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400803"/>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Cell Names (8 of 8)</a:t>
            </a:r>
          </a:p>
        </p:txBody>
      </p:sp>
      <p:sp>
        <p:nvSpPr>
          <p:cNvPr id="2" name="Content Placeholder 1"/>
          <p:cNvSpPr>
            <a:spLocks noGrp="1"/>
          </p:cNvSpPr>
          <p:nvPr>
            <p:ph idx="1"/>
          </p:nvPr>
        </p:nvSpPr>
        <p:spPr>
          <a:xfrm>
            <a:off x="579193" y="1371599"/>
            <a:ext cx="4373807" cy="381001"/>
          </a:xfrm>
        </p:spPr>
        <p:txBody>
          <a:bodyPr>
            <a:normAutofit/>
          </a:bodyPr>
          <a:lstStyle/>
          <a:p>
            <a:pPr>
              <a:buClr>
                <a:srgbClr val="0070C0"/>
              </a:buClr>
            </a:pPr>
            <a:r>
              <a:rPr lang="en-US" dirty="0"/>
              <a:t>To Enter New Loan Data</a:t>
            </a:r>
          </a:p>
        </p:txBody>
      </p:sp>
      <p:pic>
        <p:nvPicPr>
          <p:cNvPr id="8" name="Picture 2" descr="New loan data was entered in cells D5 through D8 and F4 through F5. The recalculated loan information displays in cells D8 ($150,000), F6 ($1,527.60), F7 ($33,312.49) and F8 ($233,312.49).">
            <a:extLst>
              <a:ext uri="{FF2B5EF4-FFF2-40B4-BE49-F238E27FC236}">
                <a16:creationId xmlns:a16="http://schemas.microsoft.com/office/drawing/2014/main" id="{A3F16819-632D-419D-AC1E-900665FD43A5}"/>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271354" y="1960801"/>
            <a:ext cx="6067892" cy="412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283070"/>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a Data Table to Analyze Worksheet Data (1 of 4)</a:t>
            </a:r>
          </a:p>
        </p:txBody>
      </p:sp>
      <p:sp>
        <p:nvSpPr>
          <p:cNvPr id="6" name="Content Placeholder 5"/>
          <p:cNvSpPr>
            <a:spLocks noGrp="1"/>
          </p:cNvSpPr>
          <p:nvPr>
            <p:ph idx="1"/>
          </p:nvPr>
        </p:nvSpPr>
        <p:spPr/>
        <p:txBody>
          <a:bodyPr/>
          <a:lstStyle/>
          <a:p>
            <a:r>
              <a:rPr lang="en-US" dirty="0"/>
              <a:t>To Enter the Data Table Title and Column Titles</a:t>
            </a:r>
          </a:p>
          <a:p>
            <a:pPr lvl="1"/>
            <a:r>
              <a:rPr lang="en-US" dirty="0"/>
              <a:t>Select a cell and type the desired data table section title</a:t>
            </a:r>
          </a:p>
          <a:p>
            <a:pPr lvl="1"/>
            <a:r>
              <a:rPr lang="en-US" dirty="0"/>
              <a:t>Elect a cell and then click the Format Painter button on the HOME tab to copy the format of the cell and then click another cell and apply the copied format</a:t>
            </a:r>
          </a:p>
          <a:p>
            <a:pPr lvl="1"/>
            <a:r>
              <a:rPr lang="en-US" dirty="0"/>
              <a:t>Position the pointer on the bottom boundary of a row heading and drag up or down until the ScreenTip indicates the desired height</a:t>
            </a:r>
          </a:p>
        </p:txBody>
      </p:sp>
    </p:spTree>
    <p:extLst>
      <p:ext uri="{BB962C8B-B14F-4D97-AF65-F5344CB8AC3E}">
        <p14:creationId xmlns:p14="http://schemas.microsoft.com/office/powerpoint/2010/main" val="1549355773"/>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9144"/>
            <a:ext cx="8282940" cy="941796"/>
          </a:xfrm>
        </p:spPr>
        <p:txBody>
          <a:bodyPr/>
          <a:lstStyle/>
          <a:p>
            <a:r>
              <a:rPr lang="en-US" dirty="0"/>
              <a:t>Using a Data Table to Analyze Worksheet Data (2 of 4)</a:t>
            </a:r>
          </a:p>
        </p:txBody>
      </p:sp>
      <p:sp>
        <p:nvSpPr>
          <p:cNvPr id="6" name="Content Placeholder 5"/>
          <p:cNvSpPr>
            <a:spLocks noGrp="1"/>
          </p:cNvSpPr>
          <p:nvPr>
            <p:ph idx="1"/>
          </p:nvPr>
        </p:nvSpPr>
        <p:spPr>
          <a:xfrm>
            <a:off x="579193" y="1371600"/>
            <a:ext cx="8336207" cy="3922612"/>
          </a:xfrm>
        </p:spPr>
        <p:txBody>
          <a:bodyPr/>
          <a:lstStyle/>
          <a:p>
            <a:r>
              <a:rPr lang="en-US" dirty="0"/>
              <a:t>To Create a Percentage Series Using the Fill Handle</a:t>
            </a:r>
          </a:p>
          <a:p>
            <a:pPr lvl="1"/>
            <a:r>
              <a:rPr lang="en-US" dirty="0"/>
              <a:t>Type the first two percentages in the series, each in an individual cell </a:t>
            </a:r>
          </a:p>
          <a:p>
            <a:pPr lvl="1"/>
            <a:r>
              <a:rPr lang="en-US" dirty="0"/>
              <a:t>Select the two cells containing the percentages</a:t>
            </a:r>
          </a:p>
          <a:p>
            <a:pPr lvl="1"/>
            <a:r>
              <a:rPr lang="en-US" dirty="0"/>
              <a:t>Drag the fill handle through the last cell in the desired series—do not lift your finger or release the mouse button</a:t>
            </a:r>
          </a:p>
          <a:p>
            <a:pPr lvl="1"/>
            <a:r>
              <a:rPr lang="en-US" dirty="0"/>
              <a:t>Lift your finger or release the mouse button to generate the percent series</a:t>
            </a:r>
          </a:p>
          <a:p>
            <a:pPr lvl="1"/>
            <a:r>
              <a:rPr lang="en-US" dirty="0"/>
              <a:t>Click the Increase decimal button on the HOME tab to increase the number of decimal places</a:t>
            </a:r>
          </a:p>
        </p:txBody>
      </p:sp>
    </p:spTree>
    <p:extLst>
      <p:ext uri="{BB962C8B-B14F-4D97-AF65-F5344CB8AC3E}">
        <p14:creationId xmlns:p14="http://schemas.microsoft.com/office/powerpoint/2010/main" val="601247187"/>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a Data Table to Analyze Worksheet Data (3 of 4)</a:t>
            </a:r>
          </a:p>
        </p:txBody>
      </p:sp>
      <p:sp>
        <p:nvSpPr>
          <p:cNvPr id="6" name="Content Placeholder 5"/>
          <p:cNvSpPr>
            <a:spLocks noGrp="1"/>
          </p:cNvSpPr>
          <p:nvPr>
            <p:ph idx="1"/>
          </p:nvPr>
        </p:nvSpPr>
        <p:spPr>
          <a:xfrm>
            <a:off x="579193" y="1371599"/>
            <a:ext cx="8183807" cy="1981201"/>
          </a:xfrm>
        </p:spPr>
        <p:txBody>
          <a:bodyPr/>
          <a:lstStyle/>
          <a:p>
            <a:r>
              <a:rPr lang="en-US" dirty="0"/>
              <a:t>To Enter the Formulas in the Data Table</a:t>
            </a:r>
          </a:p>
          <a:p>
            <a:pPr lvl="1"/>
            <a:r>
              <a:rPr lang="en-US" dirty="0"/>
              <a:t>Choose a cell and make it active, then press the RIGHT ARROW key to enter the first parameter of the function to be used in the data table</a:t>
            </a:r>
          </a:p>
          <a:p>
            <a:pPr lvl="1"/>
            <a:r>
              <a:rPr lang="en-US" dirty="0"/>
              <a:t>Type the function and then press the RIGHT ARROW key</a:t>
            </a:r>
          </a:p>
        </p:txBody>
      </p:sp>
      <p:pic>
        <p:nvPicPr>
          <p:cNvPr id="7" name="Content Placeholder 6" descr="The formulas are placed in the top row of the data table, in cells D11 through F11. The formulas match the values in cells F6 through F8 (Monthly Payment, Total Interest, and Total Cost). The varying interest rates in the Rate column of the data table are input values to be substituted for cell F4 (Rate) in the formula.">
            <a:extLst>
              <a:ext uri="{FF2B5EF4-FFF2-40B4-BE49-F238E27FC236}">
                <a16:creationId xmlns:a16="http://schemas.microsoft.com/office/drawing/2014/main" id="{F7BC3FD0-0C54-4854-9B64-0CB5C0E6916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39208" y="3497827"/>
            <a:ext cx="5663776" cy="2585498"/>
          </a:xfrm>
          <a:prstGeom prst="rect">
            <a:avLst/>
          </a:prstGeom>
        </p:spPr>
      </p:pic>
    </p:spTree>
    <p:extLst>
      <p:ext uri="{BB962C8B-B14F-4D97-AF65-F5344CB8AC3E}">
        <p14:creationId xmlns:p14="http://schemas.microsoft.com/office/powerpoint/2010/main" val="3115618021"/>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9144"/>
            <a:ext cx="8282940" cy="941796"/>
          </a:xfrm>
        </p:spPr>
        <p:txBody>
          <a:bodyPr/>
          <a:lstStyle/>
          <a:p>
            <a:r>
              <a:rPr lang="en-US" dirty="0"/>
              <a:t>Using a Data Table to Analyze Worksheet Data (4 of 4)</a:t>
            </a:r>
          </a:p>
        </p:txBody>
      </p:sp>
      <p:sp>
        <p:nvSpPr>
          <p:cNvPr id="6" name="Content Placeholder 5"/>
          <p:cNvSpPr>
            <a:spLocks noGrp="1"/>
          </p:cNvSpPr>
          <p:nvPr>
            <p:ph idx="1"/>
          </p:nvPr>
        </p:nvSpPr>
        <p:spPr>
          <a:xfrm>
            <a:off x="579193" y="1371599"/>
            <a:ext cx="8336207" cy="2793072"/>
          </a:xfrm>
        </p:spPr>
        <p:txBody>
          <a:bodyPr/>
          <a:lstStyle/>
          <a:p>
            <a:r>
              <a:rPr lang="en-US" dirty="0"/>
              <a:t>To Define a Range as a Data Table</a:t>
            </a:r>
          </a:p>
          <a:p>
            <a:pPr lvl="1"/>
            <a:r>
              <a:rPr lang="en-US" dirty="0"/>
              <a:t>Select the range in which to create the data table</a:t>
            </a:r>
          </a:p>
          <a:p>
            <a:pPr lvl="1"/>
            <a:r>
              <a:rPr lang="en-US" dirty="0"/>
              <a:t>Click Data Table on the What-If Analysis menu to display the Data Table dialog box</a:t>
            </a:r>
          </a:p>
          <a:p>
            <a:pPr lvl="1"/>
            <a:r>
              <a:rPr lang="en-US" dirty="0"/>
              <a:t>Click the “Column input cell” box and then click the cell to select as the desired input cell for the data table</a:t>
            </a:r>
          </a:p>
          <a:p>
            <a:pPr lvl="1"/>
            <a:r>
              <a:rPr lang="en-US" dirty="0"/>
              <a:t>Click the OK button to create the data table</a:t>
            </a:r>
          </a:p>
        </p:txBody>
      </p:sp>
    </p:spTree>
    <p:extLst>
      <p:ext uri="{BB962C8B-B14F-4D97-AF65-F5344CB8AC3E}">
        <p14:creationId xmlns:p14="http://schemas.microsoft.com/office/powerpoint/2010/main" val="2676673169"/>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Creating an Amortization Schedule (1 of 12)</a:t>
            </a:r>
          </a:p>
        </p:txBody>
      </p:sp>
      <p:sp>
        <p:nvSpPr>
          <p:cNvPr id="2" name="Content Placeholder 1"/>
          <p:cNvSpPr>
            <a:spLocks noGrp="1"/>
          </p:cNvSpPr>
          <p:nvPr>
            <p:ph idx="1"/>
          </p:nvPr>
        </p:nvSpPr>
        <p:spPr>
          <a:xfrm>
            <a:off x="579193" y="1371599"/>
            <a:ext cx="6431207" cy="381001"/>
          </a:xfrm>
        </p:spPr>
        <p:txBody>
          <a:bodyPr/>
          <a:lstStyle/>
          <a:p>
            <a:r>
              <a:rPr lang="en-US" dirty="0"/>
              <a:t>To Change the Column Widths and Enter Titles</a:t>
            </a:r>
          </a:p>
        </p:txBody>
      </p:sp>
      <p:pic>
        <p:nvPicPr>
          <p:cNvPr id="6" name="Picture 2" descr="The column titles were entered and centered in the Amortization Schedule section of the worksheet in columns H through L (Year, Beginning Balance, Ending Balance, Paid on Principal, and Interest Paid). The column widths for columns H through L were changed to fit the text.">
            <a:extLst>
              <a:ext uri="{FF2B5EF4-FFF2-40B4-BE49-F238E27FC236}">
                <a16:creationId xmlns:a16="http://schemas.microsoft.com/office/drawing/2014/main" id="{A6E540D1-BFB4-4607-BC60-9EAE1FF881DB}"/>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408582" y="2116715"/>
            <a:ext cx="8283508" cy="341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483851"/>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76200"/>
            <a:ext cx="8306886" cy="838200"/>
          </a:xfrm>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Assign a name to a cell and refer to the cell in a formula using the assigned name</a:t>
            </a:r>
          </a:p>
          <a:p>
            <a:r>
              <a:rPr lang="en-US" dirty="0"/>
              <a:t>Determine the monthly payment of a loan using the financial function PMT</a:t>
            </a:r>
          </a:p>
          <a:p>
            <a:r>
              <a:rPr lang="en-US" dirty="0"/>
              <a:t>Use the financial functions PV (present value) and FV (future value)</a:t>
            </a:r>
          </a:p>
          <a:p>
            <a:r>
              <a:rPr lang="en-US" dirty="0"/>
              <a:t>Create a data table to analyze data in a worksheet</a:t>
            </a:r>
          </a:p>
          <a:p>
            <a:r>
              <a:rPr lang="en-US" dirty="0"/>
              <a:t>Create an amortization schedule</a:t>
            </a:r>
          </a:p>
          <a:p>
            <a:r>
              <a:rPr lang="en-US" dirty="0"/>
              <a:t>Control the color and thickness of outlines and borders</a:t>
            </a:r>
          </a:p>
        </p:txBody>
      </p:sp>
    </p:spTree>
    <p:extLst>
      <p:ext uri="{BB962C8B-B14F-4D97-AF65-F5344CB8AC3E}">
        <p14:creationId xmlns:p14="http://schemas.microsoft.com/office/powerpoint/2010/main" val="1760888024"/>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Creating an Amortization Schedule (2 of 12)</a:t>
            </a:r>
          </a:p>
        </p:txBody>
      </p:sp>
      <p:sp>
        <p:nvSpPr>
          <p:cNvPr id="2" name="Content Placeholder 1"/>
          <p:cNvSpPr>
            <a:spLocks noGrp="1"/>
          </p:cNvSpPr>
          <p:nvPr>
            <p:ph idx="1"/>
          </p:nvPr>
        </p:nvSpPr>
        <p:spPr>
          <a:xfrm>
            <a:off x="579193" y="1371599"/>
            <a:ext cx="6964607" cy="381001"/>
          </a:xfrm>
        </p:spPr>
        <p:txBody>
          <a:bodyPr/>
          <a:lstStyle/>
          <a:p>
            <a:r>
              <a:rPr lang="en-US" dirty="0"/>
              <a:t>To Create a Series of Integers Using the Fill Handle</a:t>
            </a:r>
          </a:p>
        </p:txBody>
      </p:sp>
      <p:pic>
        <p:nvPicPr>
          <p:cNvPr id="6" name="Picture 2" descr="The value, 1, was entered in cell H5. The value, 2, was entered in cell H6. The range H5 through H6 was selected, and the fill handle is being dragged through the cell H19 to extend the series through the range H5 to H19. A ScreenTip shows that the value for cell H19 will be 15.">
            <a:extLst>
              <a:ext uri="{FF2B5EF4-FFF2-40B4-BE49-F238E27FC236}">
                <a16:creationId xmlns:a16="http://schemas.microsoft.com/office/drawing/2014/main" id="{0650CB8E-E73D-4F88-A35E-EEE2AA4BD7E7}"/>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717794" y="2270017"/>
            <a:ext cx="7708412" cy="356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829881"/>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Creating an Amortization Schedule (3 of 12)</a:t>
            </a:r>
          </a:p>
        </p:txBody>
      </p:sp>
      <p:sp>
        <p:nvSpPr>
          <p:cNvPr id="4" name="Content Placeholder 3">
            <a:extLst>
              <a:ext uri="{FF2B5EF4-FFF2-40B4-BE49-F238E27FC236}">
                <a16:creationId xmlns:a16="http://schemas.microsoft.com/office/drawing/2014/main" id="{BFCCFB05-E4E3-43F7-A166-AFBA159E2300}"/>
              </a:ext>
            </a:extLst>
          </p:cNvPr>
          <p:cNvSpPr>
            <a:spLocks noGrp="1"/>
          </p:cNvSpPr>
          <p:nvPr>
            <p:ph sz="quarter" idx="10"/>
          </p:nvPr>
        </p:nvSpPr>
        <p:spPr>
          <a:xfrm>
            <a:off x="381000" y="1295400"/>
            <a:ext cx="7391400" cy="409343"/>
          </a:xfrm>
        </p:spPr>
        <p:txBody>
          <a:bodyPr/>
          <a:lstStyle/>
          <a:p>
            <a:pPr marL="0" indent="0">
              <a:buNone/>
            </a:pPr>
            <a:r>
              <a:rPr lang="en-US" sz="2800" dirty="0">
                <a:solidFill>
                  <a:schemeClr val="tx1"/>
                </a:solidFill>
              </a:rPr>
              <a:t>Table 4-2 Formulas for the Amortization Schedule</a:t>
            </a:r>
          </a:p>
        </p:txBody>
      </p:sp>
      <p:graphicFrame>
        <p:nvGraphicFramePr>
          <p:cNvPr id="3" name="Content Placeholder 2" descr="Table is accessible to screen readers.">
            <a:extLst>
              <a:ext uri="{FF2B5EF4-FFF2-40B4-BE49-F238E27FC236}">
                <a16:creationId xmlns:a16="http://schemas.microsoft.com/office/drawing/2014/main" id="{C2745BCA-C82C-44E6-96C5-2C6FFD54C509}"/>
              </a:ext>
            </a:extLst>
          </p:cNvPr>
          <p:cNvGraphicFramePr>
            <a:graphicFrameLocks noGrp="1"/>
          </p:cNvGraphicFramePr>
          <p:nvPr>
            <p:ph idx="1"/>
            <p:extLst>
              <p:ext uri="{D42A27DB-BD31-4B8C-83A1-F6EECF244321}">
                <p14:modId xmlns:p14="http://schemas.microsoft.com/office/powerpoint/2010/main" val="3849695341"/>
              </p:ext>
            </p:extLst>
          </p:nvPr>
        </p:nvGraphicFramePr>
        <p:xfrm>
          <a:off x="609600" y="1981200"/>
          <a:ext cx="7924801" cy="3735224"/>
        </p:xfrm>
        <a:graphic>
          <a:graphicData uri="http://schemas.openxmlformats.org/drawingml/2006/table">
            <a:tbl>
              <a:tblPr firstRow="1"/>
              <a:tblGrid>
                <a:gridCol w="566058">
                  <a:extLst>
                    <a:ext uri="{9D8B030D-6E8A-4147-A177-3AD203B41FA5}">
                      <a16:colId xmlns:a16="http://schemas.microsoft.com/office/drawing/2014/main" val="311923905"/>
                    </a:ext>
                  </a:extLst>
                </a:gridCol>
                <a:gridCol w="1485900">
                  <a:extLst>
                    <a:ext uri="{9D8B030D-6E8A-4147-A177-3AD203B41FA5}">
                      <a16:colId xmlns:a16="http://schemas.microsoft.com/office/drawing/2014/main" val="1856276656"/>
                    </a:ext>
                  </a:extLst>
                </a:gridCol>
                <a:gridCol w="1344386">
                  <a:extLst>
                    <a:ext uri="{9D8B030D-6E8A-4147-A177-3AD203B41FA5}">
                      <a16:colId xmlns:a16="http://schemas.microsoft.com/office/drawing/2014/main" val="628263574"/>
                    </a:ext>
                  </a:extLst>
                </a:gridCol>
                <a:gridCol w="4528457">
                  <a:extLst>
                    <a:ext uri="{9D8B030D-6E8A-4147-A177-3AD203B41FA5}">
                      <a16:colId xmlns:a16="http://schemas.microsoft.com/office/drawing/2014/main" val="4161776789"/>
                    </a:ext>
                  </a:extLst>
                </a:gridCol>
              </a:tblGrid>
              <a:tr h="170916">
                <a:tc>
                  <a:txBody>
                    <a:bodyPr/>
                    <a:lstStyle/>
                    <a:p>
                      <a:r>
                        <a:rPr lang="en-US" sz="1400" b="1" dirty="0"/>
                        <a:t>Cell</a:t>
                      </a:r>
                    </a:p>
                  </a:txBody>
                  <a:tcPr marL="37157" marR="37157" marT="21364" marB="213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Column Heading</a:t>
                      </a:r>
                    </a:p>
                  </a:txBody>
                  <a:tcPr marL="37157" marR="37157" marT="21364" marB="213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Formula</a:t>
                      </a:r>
                    </a:p>
                  </a:txBody>
                  <a:tcPr marL="37157" marR="37157" marT="21364" marB="213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Example</a:t>
                      </a:r>
                    </a:p>
                  </a:txBody>
                  <a:tcPr marL="37157" marR="37157" marT="21364" marB="213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451148"/>
                  </a:ext>
                </a:extLst>
              </a:tr>
              <a:tr h="582112">
                <a:tc>
                  <a:txBody>
                    <a:bodyPr/>
                    <a:lstStyle/>
                    <a:p>
                      <a:r>
                        <a:rPr lang="en-US" sz="1400" dirty="0"/>
                        <a:t>I5</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Beginning Balance</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=D8</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beginning balance (the balance at the end of a year) is the initial loan amount in cell D8.</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896959"/>
                  </a:ext>
                </a:extLst>
              </a:tr>
              <a:tr h="990600">
                <a:tc>
                  <a:txBody>
                    <a:bodyPr/>
                    <a:lstStyle/>
                    <a:p>
                      <a:r>
                        <a:rPr lang="en-US" sz="1400" dirty="0"/>
                        <a:t>J5</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Ending Balance</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=IF(H5&lt;=$F$5, PV($F$4/12, 12*($F$5–H5), –$F$6), 0)</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ending balance (the balance at the end of a year) is equal to the present value of the payments paid over the remaining life of the loan. (This formula is fully explained in the following text.)</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993733"/>
                  </a:ext>
                </a:extLst>
              </a:tr>
              <a:tr h="838200">
                <a:tc>
                  <a:txBody>
                    <a:bodyPr/>
                    <a:lstStyle/>
                    <a:p>
                      <a:r>
                        <a:rPr lang="en-US" sz="1400" dirty="0"/>
                        <a:t>K5</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Paid on Principal</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=I5–J5</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amount paid on the principal at the end of the year is equal to the beginning balance (cell I5) minus the ending balance (cell J5).</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095474"/>
                  </a:ext>
                </a:extLst>
              </a:tr>
              <a:tr h="1068224">
                <a:tc>
                  <a:txBody>
                    <a:bodyPr/>
                    <a:lstStyle/>
                    <a:p>
                      <a:r>
                        <a:rPr lang="en-US" sz="1400" dirty="0"/>
                        <a:t>L5</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Interest Paid</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=IF(I5&gt;0, 12*$F$6–K5, 0)</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interest paid during the year is equal to 12 times the monthly payment (cell F6) minus the amount paid on the principal (cell K5).</a:t>
                      </a:r>
                    </a:p>
                  </a:txBody>
                  <a:tcPr marL="37157" marR="37157" marT="21364" marB="21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819855"/>
                  </a:ext>
                </a:extLst>
              </a:tr>
            </a:tbl>
          </a:graphicData>
        </a:graphic>
      </p:graphicFrame>
    </p:spTree>
    <p:extLst>
      <p:ext uri="{BB962C8B-B14F-4D97-AF65-F5344CB8AC3E}">
        <p14:creationId xmlns:p14="http://schemas.microsoft.com/office/powerpoint/2010/main" val="3971330723"/>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Creating an Amortization Schedule (4 of 12)</a:t>
            </a:r>
          </a:p>
        </p:txBody>
      </p:sp>
      <p:sp>
        <p:nvSpPr>
          <p:cNvPr id="2" name="Content Placeholder 1"/>
          <p:cNvSpPr>
            <a:spLocks noGrp="1"/>
          </p:cNvSpPr>
          <p:nvPr>
            <p:ph idx="1"/>
          </p:nvPr>
        </p:nvSpPr>
        <p:spPr>
          <a:xfrm>
            <a:off x="579193" y="1371599"/>
            <a:ext cx="7117007" cy="457201"/>
          </a:xfrm>
        </p:spPr>
        <p:txBody>
          <a:bodyPr/>
          <a:lstStyle/>
          <a:p>
            <a:r>
              <a:rPr lang="en-US" dirty="0"/>
              <a:t>To Enter the Formulas in the Amortization Schedule</a:t>
            </a:r>
          </a:p>
        </p:txBody>
      </p:sp>
      <p:pic>
        <p:nvPicPr>
          <p:cNvPr id="6" name="Picture 2" descr="equals sign D8 was entered in cell I5, displaying the value and format of cell D8 in cell I5 ($404,000.00). The function, IF left parentheses H5 less than symbol equals sign dollar sign F dollar sign 5 comma PV left parentheses dollar sign F dollar sign 4 slash 12 comma 12 asterisk left parentheses dollar sign F dollar sign 5 minus sign H5 right parentheses comma minus sign dollar sign F dollar sign 6 right parentheses comma 0, was entered in cell J5. The If function assigns the PV function or 0.">
            <a:extLst>
              <a:ext uri="{FF2B5EF4-FFF2-40B4-BE49-F238E27FC236}">
                <a16:creationId xmlns:a16="http://schemas.microsoft.com/office/drawing/2014/main" id="{998C9101-6D9A-4BED-AA3B-553C5A93A5C1}"/>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414042" y="2057400"/>
            <a:ext cx="8084179" cy="344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52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9142"/>
            <a:ext cx="8229600" cy="941796"/>
          </a:xfrm>
        </p:spPr>
        <p:txBody>
          <a:bodyPr/>
          <a:lstStyle/>
          <a:p>
            <a:r>
              <a:rPr lang="en-US" dirty="0"/>
              <a:t>Creating an Amortization Schedule (5 of 12)</a:t>
            </a:r>
          </a:p>
        </p:txBody>
      </p:sp>
      <p:sp>
        <p:nvSpPr>
          <p:cNvPr id="2" name="Content Placeholder 1"/>
          <p:cNvSpPr>
            <a:spLocks noGrp="1"/>
          </p:cNvSpPr>
          <p:nvPr>
            <p:ph idx="1"/>
          </p:nvPr>
        </p:nvSpPr>
        <p:spPr>
          <a:xfrm>
            <a:off x="579193" y="1371599"/>
            <a:ext cx="8336207" cy="4724401"/>
          </a:xfrm>
        </p:spPr>
        <p:txBody>
          <a:bodyPr/>
          <a:lstStyle/>
          <a:p>
            <a:r>
              <a:rPr lang="en-US" dirty="0"/>
              <a:t>To Copy the Formulas to Fill the Amortization Schedule</a:t>
            </a:r>
          </a:p>
          <a:p>
            <a:pPr lvl="1"/>
            <a:r>
              <a:rPr lang="en-US" dirty="0"/>
              <a:t>Select the range of cells to copy and then drag the fill handle down through the last row to copy the formulas through the amortization schedule</a:t>
            </a:r>
          </a:p>
          <a:p>
            <a:pPr lvl="1"/>
            <a:r>
              <a:rPr lang="en-US" dirty="0"/>
              <a:t>Create a reference so that the beginning balance of one year is equal to the cell that contains the ending balance of the previous year</a:t>
            </a:r>
          </a:p>
          <a:p>
            <a:pPr lvl="1"/>
            <a:r>
              <a:rPr lang="en-US" dirty="0"/>
              <a:t>Select the beginning balance and drag the fill handle through the end of the range</a:t>
            </a:r>
          </a:p>
        </p:txBody>
      </p:sp>
    </p:spTree>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Creating an Amortization Schedule (6 of 12)</a:t>
            </a:r>
          </a:p>
        </p:txBody>
      </p:sp>
      <p:sp>
        <p:nvSpPr>
          <p:cNvPr id="2" name="Content Placeholder 1"/>
          <p:cNvSpPr>
            <a:spLocks noGrp="1"/>
          </p:cNvSpPr>
          <p:nvPr>
            <p:ph idx="1"/>
          </p:nvPr>
        </p:nvSpPr>
        <p:spPr>
          <a:xfrm>
            <a:off x="579193" y="1371599"/>
            <a:ext cx="7879007" cy="533401"/>
          </a:xfrm>
        </p:spPr>
        <p:txBody>
          <a:bodyPr/>
          <a:lstStyle/>
          <a:p>
            <a:r>
              <a:rPr lang="en-US" dirty="0"/>
              <a:t>To Enter the Total Formulas in the Amortization Schedule</a:t>
            </a:r>
          </a:p>
        </p:txBody>
      </p:sp>
      <p:pic>
        <p:nvPicPr>
          <p:cNvPr id="6" name="Picture 2" descr="The totals, which are the results of SUM functions, display in cells L20 ($129,357.22), L21 ($115,000.00), and L22 ($648,357.22). The AutoSum button in the Editing group on the Home tab is called out.">
            <a:extLst>
              <a:ext uri="{FF2B5EF4-FFF2-40B4-BE49-F238E27FC236}">
                <a16:creationId xmlns:a16="http://schemas.microsoft.com/office/drawing/2014/main" id="{A973685A-5452-43A2-80C7-E4FA2398F4D6}"/>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344991" y="2000245"/>
            <a:ext cx="6454018" cy="407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793"/>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Creating an Amortization Schedule (7 of 12)</a:t>
            </a:r>
          </a:p>
        </p:txBody>
      </p:sp>
      <p:sp>
        <p:nvSpPr>
          <p:cNvPr id="2" name="Content Placeholder 1"/>
          <p:cNvSpPr>
            <a:spLocks noGrp="1"/>
          </p:cNvSpPr>
          <p:nvPr>
            <p:ph idx="1"/>
          </p:nvPr>
        </p:nvSpPr>
        <p:spPr>
          <a:xfrm>
            <a:off x="579193" y="1371599"/>
            <a:ext cx="7345607" cy="457201"/>
          </a:xfrm>
        </p:spPr>
        <p:txBody>
          <a:bodyPr/>
          <a:lstStyle/>
          <a:p>
            <a:r>
              <a:rPr lang="en-US" dirty="0"/>
              <a:t>To Format the Numbers in the Amortization Schedule</a:t>
            </a:r>
          </a:p>
        </p:txBody>
      </p:sp>
      <p:pic>
        <p:nvPicPr>
          <p:cNvPr id="6" name="Picture 2" descr="The Amortization Schedule section of the worksheet was formatted. The first row of values in the table are formatted with currency style (dollar signs and two decimal places), using the Format Painter to copy the format of cell I5 to the range J5 to L5. The remaining rows of values in the table are formatted in comma style format (two decimal places, without dollar signs). The currency style was applied to the totals in the table.">
            <a:extLst>
              <a:ext uri="{FF2B5EF4-FFF2-40B4-BE49-F238E27FC236}">
                <a16:creationId xmlns:a16="http://schemas.microsoft.com/office/drawing/2014/main" id="{BD85FC4F-7813-4C60-9BB8-B015F719002F}"/>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371600" y="1981200"/>
            <a:ext cx="5878174" cy="39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154133"/>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6924"/>
            <a:ext cx="8153400" cy="936253"/>
          </a:xfrm>
        </p:spPr>
        <p:txBody>
          <a:bodyPr>
            <a:noAutofit/>
          </a:bodyPr>
          <a:lstStyle/>
          <a:p>
            <a:r>
              <a:rPr lang="en-US" dirty="0"/>
              <a:t>Creating an Amortization Schedule (8 of 12)</a:t>
            </a:r>
          </a:p>
        </p:txBody>
      </p:sp>
      <p:sp>
        <p:nvSpPr>
          <p:cNvPr id="7" name="Content Placeholder 1"/>
          <p:cNvSpPr>
            <a:spLocks noGrp="1"/>
          </p:cNvSpPr>
          <p:nvPr>
            <p:ph idx="1"/>
          </p:nvPr>
        </p:nvSpPr>
        <p:spPr/>
        <p:txBody>
          <a:bodyPr>
            <a:normAutofit/>
          </a:bodyPr>
          <a:lstStyle/>
          <a:p>
            <a:r>
              <a:rPr lang="en-US" dirty="0"/>
              <a:t>To Add Custom Borders to a Range</a:t>
            </a:r>
          </a:p>
          <a:p>
            <a:pPr lvl="1"/>
            <a:r>
              <a:rPr lang="en-US" dirty="0"/>
              <a:t>Select the desired range and then press and hold or right-click to display a shortcut menu and mini toolbar</a:t>
            </a:r>
          </a:p>
          <a:p>
            <a:pPr lvl="1"/>
            <a:r>
              <a:rPr lang="en-US" dirty="0"/>
              <a:t>Click Format Cells on the shortcut menu</a:t>
            </a:r>
          </a:p>
          <a:p>
            <a:pPr lvl="1"/>
            <a:r>
              <a:rPr lang="en-US" dirty="0"/>
              <a:t>Display the BORDER tab and click the Color arrow to display the Colors palette and select a desired color</a:t>
            </a:r>
          </a:p>
          <a:p>
            <a:pPr lvl="1"/>
            <a:r>
              <a:rPr lang="en-US" dirty="0"/>
              <a:t>Click a desired border in the Style area</a:t>
            </a:r>
          </a:p>
          <a:p>
            <a:pPr lvl="1"/>
            <a:r>
              <a:rPr lang="en-US" dirty="0"/>
              <a:t>Click the OK button to add the border</a:t>
            </a:r>
          </a:p>
        </p:txBody>
      </p:sp>
    </p:spTree>
    <p:extLst>
      <p:ext uri="{BB962C8B-B14F-4D97-AF65-F5344CB8AC3E}">
        <p14:creationId xmlns:p14="http://schemas.microsoft.com/office/powerpoint/2010/main" val="4186457139"/>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Creating an Amortization Schedule (9 of 12)</a:t>
            </a:r>
          </a:p>
        </p:txBody>
      </p:sp>
      <p:sp>
        <p:nvSpPr>
          <p:cNvPr id="7" name="Content Placeholder 1"/>
          <p:cNvSpPr>
            <a:spLocks noGrp="1"/>
          </p:cNvSpPr>
          <p:nvPr>
            <p:ph idx="1"/>
          </p:nvPr>
        </p:nvSpPr>
        <p:spPr>
          <a:xfrm>
            <a:off x="579193" y="1371599"/>
            <a:ext cx="7345607" cy="457201"/>
          </a:xfrm>
        </p:spPr>
        <p:txBody>
          <a:bodyPr>
            <a:normAutofit/>
          </a:bodyPr>
          <a:lstStyle/>
          <a:p>
            <a:r>
              <a:rPr lang="en-US" dirty="0"/>
              <a:t>To Add Borders to the Varying Interest Rate Schedule</a:t>
            </a:r>
          </a:p>
        </p:txBody>
      </p:sp>
      <p:pic>
        <p:nvPicPr>
          <p:cNvPr id="6" name="Content Placeholder 5" descr="The Varying Interest Rate Schedule section of the worksheet. The range C10 to F22 has Green, Accent 2 light vertical borders, which formats the range with thin green vertical lines separating the columns. The range C10 to F10 has a Green, Accent 2 light bottom border applied, separating the column headings from the data with a horizontal green line. The Green, Accent 2 medium outline border was applied to the range C10 to F10, which formats the range with a medium thick green outline.">
            <a:extLst>
              <a:ext uri="{FF2B5EF4-FFF2-40B4-BE49-F238E27FC236}">
                <a16:creationId xmlns:a16="http://schemas.microsoft.com/office/drawing/2014/main" id="{93194668-3B60-492C-91F6-DB7C3976870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57178" y="2133600"/>
            <a:ext cx="8229644" cy="3231730"/>
          </a:xfrm>
          <a:prstGeom prst="rect">
            <a:avLst/>
          </a:prstGeom>
        </p:spPr>
      </p:pic>
    </p:spTree>
    <p:extLst>
      <p:ext uri="{BB962C8B-B14F-4D97-AF65-F5344CB8AC3E}">
        <p14:creationId xmlns:p14="http://schemas.microsoft.com/office/powerpoint/2010/main" val="2943319007"/>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9461"/>
            <a:ext cx="8383086" cy="851139"/>
          </a:xfrm>
        </p:spPr>
        <p:txBody>
          <a:bodyPr>
            <a:noAutofit/>
          </a:bodyPr>
          <a:lstStyle/>
          <a:p>
            <a:r>
              <a:rPr lang="en-US" dirty="0"/>
              <a:t>Creating an Amortization Schedule (10 of 12)</a:t>
            </a:r>
          </a:p>
        </p:txBody>
      </p:sp>
      <p:sp>
        <p:nvSpPr>
          <p:cNvPr id="7" name="Content Placeholder 1"/>
          <p:cNvSpPr>
            <a:spLocks noGrp="1"/>
          </p:cNvSpPr>
          <p:nvPr>
            <p:ph idx="1"/>
          </p:nvPr>
        </p:nvSpPr>
        <p:spPr>
          <a:xfrm>
            <a:off x="579193" y="1371599"/>
            <a:ext cx="7269407" cy="533401"/>
          </a:xfrm>
        </p:spPr>
        <p:txBody>
          <a:bodyPr>
            <a:normAutofit/>
          </a:bodyPr>
          <a:lstStyle/>
          <a:p>
            <a:r>
              <a:rPr lang="en-US" dirty="0"/>
              <a:t>To Add Borders to the Amortization Schedule</a:t>
            </a:r>
          </a:p>
        </p:txBody>
      </p:sp>
      <p:pic>
        <p:nvPicPr>
          <p:cNvPr id="6" name="Content Placeholder 5" descr="The Amortization Schedule section of the worksheet with borders applied. The section has thin green vertical lines separating the columns. The column headings are separated from the data with a horizontal green line. The section is formatted with a medium thick green outline.">
            <a:extLst>
              <a:ext uri="{FF2B5EF4-FFF2-40B4-BE49-F238E27FC236}">
                <a16:creationId xmlns:a16="http://schemas.microsoft.com/office/drawing/2014/main" id="{9C51E021-579C-406C-BBE2-FDCA59B2230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00380" y="2103833"/>
            <a:ext cx="7609839" cy="3656896"/>
          </a:xfrm>
          <a:prstGeom prst="rect">
            <a:avLst/>
          </a:prstGeom>
        </p:spPr>
      </p:pic>
    </p:spTree>
    <p:extLst>
      <p:ext uri="{BB962C8B-B14F-4D97-AF65-F5344CB8AC3E}">
        <p14:creationId xmlns:p14="http://schemas.microsoft.com/office/powerpoint/2010/main" val="1742131830"/>
      </p:ext>
    </p:extLst>
  </p:cSld>
  <p:clrMapOvr>
    <a:masterClrMapping/>
  </p:clrMapOvr>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9461"/>
            <a:ext cx="8383086" cy="851139"/>
          </a:xfrm>
        </p:spPr>
        <p:txBody>
          <a:bodyPr>
            <a:noAutofit/>
          </a:bodyPr>
          <a:lstStyle/>
          <a:p>
            <a:r>
              <a:rPr lang="en-US" dirty="0"/>
              <a:t>Creating an Amortization Schedule (11 of 12)</a:t>
            </a:r>
          </a:p>
        </p:txBody>
      </p:sp>
      <p:sp>
        <p:nvSpPr>
          <p:cNvPr id="7" name="Content Placeholder 1"/>
          <p:cNvSpPr>
            <a:spLocks noGrp="1"/>
          </p:cNvSpPr>
          <p:nvPr>
            <p:ph idx="1"/>
          </p:nvPr>
        </p:nvSpPr>
        <p:spPr>
          <a:xfrm>
            <a:off x="579193" y="1371599"/>
            <a:ext cx="7650407" cy="762001"/>
          </a:xfrm>
        </p:spPr>
        <p:txBody>
          <a:bodyPr>
            <a:normAutofit/>
          </a:bodyPr>
          <a:lstStyle/>
          <a:p>
            <a:r>
              <a:rPr lang="en-US" dirty="0"/>
              <a:t>To Use Borders and Fill Color to Visually Define and Group the Financial Tools</a:t>
            </a:r>
          </a:p>
        </p:txBody>
      </p:sp>
      <p:pic>
        <p:nvPicPr>
          <p:cNvPr id="6" name="Content Placeholder 5" descr="A Blue-Gray, Text 2 heavy outline border was applied to the range B2 to M23, creating a blue border that surrounds all three sections of the worksheet. A white background fill in the range covers the gridlines in the worksheet.">
            <a:extLst>
              <a:ext uri="{FF2B5EF4-FFF2-40B4-BE49-F238E27FC236}">
                <a16:creationId xmlns:a16="http://schemas.microsoft.com/office/drawing/2014/main" id="{D95A93B9-761C-4B48-AFA9-4D9C3331935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55797" y="2362200"/>
            <a:ext cx="7299007" cy="3277763"/>
          </a:xfrm>
          <a:prstGeom prst="rect">
            <a:avLst/>
          </a:prstGeom>
        </p:spPr>
      </p:pic>
    </p:spTree>
    <p:extLst>
      <p:ext uri="{BB962C8B-B14F-4D97-AF65-F5344CB8AC3E}">
        <p14:creationId xmlns:p14="http://schemas.microsoft.com/office/powerpoint/2010/main" val="402418444"/>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52400"/>
            <a:ext cx="8230686" cy="762000"/>
          </a:xfrm>
        </p:spPr>
        <p:txBody>
          <a:bodyPr/>
          <a:lstStyle/>
          <a:p>
            <a:r>
              <a:rPr lang="en-US" dirty="0"/>
              <a:t>Objectives (2 of 2) </a:t>
            </a:r>
          </a:p>
        </p:txBody>
      </p:sp>
      <p:sp>
        <p:nvSpPr>
          <p:cNvPr id="2" name="Content Placeholder 1"/>
          <p:cNvSpPr>
            <a:spLocks noGrp="1"/>
          </p:cNvSpPr>
          <p:nvPr>
            <p:ph idx="1"/>
          </p:nvPr>
        </p:nvSpPr>
        <p:spPr/>
        <p:txBody>
          <a:bodyPr>
            <a:normAutofit/>
          </a:bodyPr>
          <a:lstStyle/>
          <a:p>
            <a:r>
              <a:rPr lang="en-US" dirty="0"/>
              <a:t>Add a pointer to a data table</a:t>
            </a:r>
          </a:p>
          <a:p>
            <a:r>
              <a:rPr lang="en-US" dirty="0"/>
              <a:t>Analyze worksheet data by changing values</a:t>
            </a:r>
          </a:p>
          <a:p>
            <a:r>
              <a:rPr lang="en-US" dirty="0"/>
              <a:t>Use names and print sections of a worksheet</a:t>
            </a:r>
          </a:p>
          <a:p>
            <a:r>
              <a:rPr lang="en-US" dirty="0"/>
              <a:t>Set print options</a:t>
            </a:r>
          </a:p>
          <a:p>
            <a:r>
              <a:rPr lang="en-US" dirty="0"/>
              <a:t>Protect and unprotect cells in a worksheet</a:t>
            </a:r>
          </a:p>
          <a:p>
            <a:r>
              <a:rPr lang="en-US" dirty="0"/>
              <a:t>Hide and unhide worksheets and workbooks</a:t>
            </a:r>
          </a:p>
          <a:p>
            <a:r>
              <a:rPr lang="en-US" dirty="0"/>
              <a:t>Use the formula checking features of Excel</a:t>
            </a:r>
          </a:p>
        </p:txBody>
      </p:sp>
    </p:spTree>
    <p:extLst>
      <p:ext uri="{BB962C8B-B14F-4D97-AF65-F5344CB8AC3E}">
        <p14:creationId xmlns:p14="http://schemas.microsoft.com/office/powerpoint/2010/main" val="3297224832"/>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1914"/>
            <a:ext cx="8336206" cy="936253"/>
          </a:xfrm>
        </p:spPr>
        <p:txBody>
          <a:bodyPr>
            <a:noAutofit/>
          </a:bodyPr>
          <a:lstStyle/>
          <a:p>
            <a:r>
              <a:rPr lang="en-US" dirty="0"/>
              <a:t>Creating an Amortization Schedule (12 of 12)</a:t>
            </a:r>
          </a:p>
        </p:txBody>
      </p:sp>
      <p:sp>
        <p:nvSpPr>
          <p:cNvPr id="6" name="Content Placeholder 1"/>
          <p:cNvSpPr>
            <a:spLocks noGrp="1"/>
          </p:cNvSpPr>
          <p:nvPr>
            <p:ph idx="1"/>
          </p:nvPr>
        </p:nvSpPr>
        <p:spPr>
          <a:xfrm>
            <a:off x="579193" y="1371599"/>
            <a:ext cx="8336207" cy="4572001"/>
          </a:xfrm>
        </p:spPr>
        <p:txBody>
          <a:bodyPr>
            <a:normAutofit/>
          </a:bodyPr>
          <a:lstStyle/>
          <a:p>
            <a:r>
              <a:rPr lang="en-US" dirty="0"/>
              <a:t>To Add a Pointer to the Data Table Using Conditional Formatting</a:t>
            </a:r>
          </a:p>
          <a:p>
            <a:pPr lvl="1"/>
            <a:r>
              <a:rPr lang="en-US" dirty="0"/>
              <a:t>Select the desired range and then click the conditional formatting button on the HOME tab</a:t>
            </a:r>
          </a:p>
          <a:p>
            <a:pPr lvl="1"/>
            <a:r>
              <a:rPr lang="en-US" dirty="0"/>
              <a:t>Point to “Highlight Cells Rules” to display the submenu</a:t>
            </a:r>
          </a:p>
          <a:p>
            <a:pPr lvl="1"/>
            <a:r>
              <a:rPr lang="en-US" dirty="0"/>
              <a:t>Click the desired rule</a:t>
            </a:r>
          </a:p>
          <a:p>
            <a:pPr lvl="1"/>
            <a:r>
              <a:rPr lang="en-US" dirty="0"/>
              <a:t>Click the OK button to apply the conditional formatting rule</a:t>
            </a:r>
          </a:p>
        </p:txBody>
      </p:sp>
    </p:spTree>
    <p:extLst>
      <p:ext uri="{BB962C8B-B14F-4D97-AF65-F5344CB8AC3E}">
        <p14:creationId xmlns:p14="http://schemas.microsoft.com/office/powerpoint/2010/main" val="2688144198"/>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Printing Sections of the Worksheet (1 of 4)</a:t>
            </a:r>
          </a:p>
        </p:txBody>
      </p:sp>
      <p:sp>
        <p:nvSpPr>
          <p:cNvPr id="6" name="Content Placeholder 1"/>
          <p:cNvSpPr>
            <a:spLocks noGrp="1"/>
          </p:cNvSpPr>
          <p:nvPr>
            <p:ph idx="1"/>
          </p:nvPr>
        </p:nvSpPr>
        <p:spPr/>
        <p:txBody>
          <a:bodyPr>
            <a:noAutofit/>
          </a:bodyPr>
          <a:lstStyle/>
          <a:p>
            <a:r>
              <a:rPr lang="en-US" dirty="0"/>
              <a:t>To Set Up a Worksheet to Print</a:t>
            </a:r>
          </a:p>
          <a:p>
            <a:pPr lvl="1"/>
            <a:r>
              <a:rPr lang="en-US" dirty="0"/>
              <a:t>Click the Page Setup Dialog Box Launcher on the PAGE LAYOUT tab to display the Page Setup dialog box</a:t>
            </a:r>
          </a:p>
          <a:p>
            <a:pPr lvl="1"/>
            <a:r>
              <a:rPr lang="en-US" dirty="0"/>
              <a:t>If necessary, click the PAGE tab to display the Page sheet and then click Fit to in the Scaling area to set the worksheet to print on one page</a:t>
            </a:r>
          </a:p>
          <a:p>
            <a:pPr lvl="1"/>
            <a:r>
              <a:rPr lang="en-US" dirty="0"/>
              <a:t>Click the SHEET tab to display the tab and then click “Black and white” in the Print area to select the check box</a:t>
            </a:r>
          </a:p>
          <a:p>
            <a:pPr lvl="1"/>
            <a:r>
              <a:rPr lang="en-US" dirty="0"/>
              <a:t>Click the OK button to close the Page Setup dialog box</a:t>
            </a:r>
          </a:p>
        </p:txBody>
      </p:sp>
    </p:spTree>
    <p:extLst>
      <p:ext uri="{BB962C8B-B14F-4D97-AF65-F5344CB8AC3E}">
        <p14:creationId xmlns:p14="http://schemas.microsoft.com/office/powerpoint/2010/main" val="2367957363"/>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39461"/>
            <a:ext cx="8153400" cy="851139"/>
          </a:xfrm>
        </p:spPr>
        <p:txBody>
          <a:bodyPr>
            <a:noAutofit/>
          </a:bodyPr>
          <a:lstStyle/>
          <a:p>
            <a:r>
              <a:rPr lang="en-US" dirty="0"/>
              <a:t>Printing Sections of the Worksheet (2 of 4)</a:t>
            </a:r>
          </a:p>
        </p:txBody>
      </p:sp>
      <p:sp>
        <p:nvSpPr>
          <p:cNvPr id="2" name="Content Placeholder 1"/>
          <p:cNvSpPr>
            <a:spLocks noGrp="1"/>
          </p:cNvSpPr>
          <p:nvPr>
            <p:ph idx="1"/>
          </p:nvPr>
        </p:nvSpPr>
        <p:spPr>
          <a:xfrm>
            <a:off x="579193" y="1371599"/>
            <a:ext cx="8336207" cy="4648201"/>
          </a:xfrm>
        </p:spPr>
        <p:txBody>
          <a:bodyPr>
            <a:noAutofit/>
          </a:bodyPr>
          <a:lstStyle/>
          <a:p>
            <a:r>
              <a:rPr lang="en-US" dirty="0"/>
              <a:t>To Set the Print Area</a:t>
            </a:r>
          </a:p>
          <a:p>
            <a:pPr lvl="1"/>
            <a:r>
              <a:rPr lang="en-US" dirty="0"/>
              <a:t>Select the range to set as the print area, and then click the Print Area button on the PAGE LAYOUT tab to display the Print Area menu</a:t>
            </a:r>
          </a:p>
          <a:p>
            <a:pPr lvl="1"/>
            <a:r>
              <a:rPr lang="en-US" dirty="0"/>
              <a:t>Click “Set Print Area” on the Print Area menu to set the range of the worksheet which Excel should print</a:t>
            </a:r>
          </a:p>
          <a:p>
            <a:pPr lvl="1"/>
            <a:r>
              <a:rPr lang="en-US" dirty="0"/>
              <a:t>To clear the print area, click the Print Area button on the PAGE LAYOUT tab to display the Print Area menu and then click the “Clear Print Area” command on the Print Area menu to reset the print area to the entire worksheet</a:t>
            </a:r>
          </a:p>
        </p:txBody>
      </p:sp>
    </p:spTree>
    <p:extLst>
      <p:ext uri="{BB962C8B-B14F-4D97-AF65-F5344CB8AC3E}">
        <p14:creationId xmlns:p14="http://schemas.microsoft.com/office/powerpoint/2010/main" val="2198489111"/>
      </p:ext>
    </p:extLst>
  </p:cSld>
  <p:clrMapOvr>
    <a:masterClrMapping/>
  </p:clrMapOvr>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6201"/>
            <a:ext cx="7924800" cy="914400"/>
          </a:xfrm>
        </p:spPr>
        <p:txBody>
          <a:bodyPr>
            <a:noAutofit/>
          </a:bodyPr>
          <a:lstStyle/>
          <a:p>
            <a:r>
              <a:rPr lang="en-US" dirty="0"/>
              <a:t>Printing Sections of the Worksheet (3 of 4)</a:t>
            </a:r>
          </a:p>
        </p:txBody>
      </p:sp>
      <p:sp>
        <p:nvSpPr>
          <p:cNvPr id="2" name="Content Placeholder 1"/>
          <p:cNvSpPr>
            <a:spLocks noGrp="1"/>
          </p:cNvSpPr>
          <p:nvPr>
            <p:ph idx="1"/>
          </p:nvPr>
        </p:nvSpPr>
        <p:spPr/>
        <p:txBody>
          <a:bodyPr>
            <a:noAutofit/>
          </a:bodyPr>
          <a:lstStyle/>
          <a:p>
            <a:r>
              <a:rPr lang="en-US" dirty="0"/>
              <a:t>To Name and Print Sections of a Worksheet</a:t>
            </a:r>
          </a:p>
          <a:p>
            <a:pPr lvl="1"/>
            <a:r>
              <a:rPr lang="en-US" dirty="0"/>
              <a:t>If necessary, select the range to name, and then type the desired range name as the name of the range to create a range name</a:t>
            </a:r>
          </a:p>
          <a:p>
            <a:pPr lvl="1"/>
            <a:r>
              <a:rPr lang="en-US" dirty="0"/>
              <a:t>Press the ENTER key to create a range name</a:t>
            </a:r>
          </a:p>
          <a:p>
            <a:pPr lvl="1"/>
            <a:r>
              <a:rPr lang="en-US" dirty="0"/>
              <a:t>Select the desired range to print</a:t>
            </a:r>
          </a:p>
          <a:p>
            <a:pPr lvl="1"/>
            <a:r>
              <a:rPr lang="en-US" dirty="0"/>
              <a:t>Click File on the Ribbon to open the Backstage view and then click the PRINT tab in the Backstage view to display the Print gallery</a:t>
            </a:r>
          </a:p>
          <a:p>
            <a:pPr lvl="1"/>
            <a:r>
              <a:rPr lang="en-US" dirty="0"/>
              <a:t>If necessary, click the “Print Active Sheets” button in the Settings area and select Print Selection to select the desired item to print</a:t>
            </a:r>
          </a:p>
        </p:txBody>
      </p:sp>
    </p:spTree>
    <p:extLst>
      <p:ext uri="{BB962C8B-B14F-4D97-AF65-F5344CB8AC3E}">
        <p14:creationId xmlns:p14="http://schemas.microsoft.com/office/powerpoint/2010/main" val="3765648332"/>
      </p:ext>
    </p:extLst>
  </p:cSld>
  <p:clrMapOvr>
    <a:masterClrMapping/>
  </p:clrMapOvr>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6201"/>
            <a:ext cx="7924800" cy="914400"/>
          </a:xfrm>
        </p:spPr>
        <p:txBody>
          <a:bodyPr>
            <a:noAutofit/>
          </a:bodyPr>
          <a:lstStyle/>
          <a:p>
            <a:r>
              <a:rPr lang="en-US" dirty="0"/>
              <a:t>Printing Sections of the Worksheet (4 of 4)</a:t>
            </a:r>
          </a:p>
        </p:txBody>
      </p:sp>
      <p:sp>
        <p:nvSpPr>
          <p:cNvPr id="2" name="Content Placeholder 1"/>
          <p:cNvSpPr>
            <a:spLocks noGrp="1"/>
          </p:cNvSpPr>
          <p:nvPr>
            <p:ph idx="1"/>
          </p:nvPr>
        </p:nvSpPr>
        <p:spPr/>
        <p:txBody>
          <a:bodyPr>
            <a:noAutofit/>
          </a:bodyPr>
          <a:lstStyle/>
          <a:p>
            <a:r>
              <a:rPr lang="en-US" dirty="0"/>
              <a:t>Creating Formulas with Defined Names</a:t>
            </a:r>
          </a:p>
          <a:p>
            <a:pPr lvl="1"/>
            <a:r>
              <a:rPr lang="en-US" dirty="0"/>
              <a:t>To Define a Name for a Range of Cells</a:t>
            </a:r>
          </a:p>
          <a:p>
            <a:pPr lvl="1"/>
            <a:r>
              <a:rPr lang="en-US" dirty="0"/>
              <a:t>To Use a Defined Name in a Formula</a:t>
            </a:r>
          </a:p>
        </p:txBody>
      </p:sp>
    </p:spTree>
    <p:extLst>
      <p:ext uri="{BB962C8B-B14F-4D97-AF65-F5344CB8AC3E}">
        <p14:creationId xmlns:p14="http://schemas.microsoft.com/office/powerpoint/2010/main" val="64491909"/>
      </p:ext>
    </p:extLst>
  </p:cSld>
  <p:clrMapOvr>
    <a:masterClrMapping/>
  </p:clrMapOvr>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9144"/>
            <a:ext cx="8282940" cy="941796"/>
          </a:xfrm>
        </p:spPr>
        <p:txBody>
          <a:bodyPr/>
          <a:lstStyle/>
          <a:p>
            <a:r>
              <a:rPr lang="en-US" dirty="0"/>
              <a:t>Protecting and Hiding Worksheets and Workbooks (1 of 4)</a:t>
            </a:r>
          </a:p>
        </p:txBody>
      </p:sp>
      <p:sp>
        <p:nvSpPr>
          <p:cNvPr id="6" name="Content Placeholder 1"/>
          <p:cNvSpPr>
            <a:spLocks noGrp="1"/>
          </p:cNvSpPr>
          <p:nvPr>
            <p:ph idx="1"/>
          </p:nvPr>
        </p:nvSpPr>
        <p:spPr/>
        <p:txBody>
          <a:bodyPr>
            <a:noAutofit/>
          </a:bodyPr>
          <a:lstStyle/>
          <a:p>
            <a:r>
              <a:rPr lang="en-US" dirty="0"/>
              <a:t>To Protect a Worksheet</a:t>
            </a:r>
          </a:p>
          <a:p>
            <a:pPr lvl="1"/>
            <a:r>
              <a:rPr lang="en-US" dirty="0"/>
              <a:t>Select the range(s) to unprotect</a:t>
            </a:r>
          </a:p>
          <a:p>
            <a:pPr lvl="1"/>
            <a:r>
              <a:rPr lang="en-US" dirty="0"/>
              <a:t>Right-click one of the selected ranges to display a shortcut menu and mini toolbar</a:t>
            </a:r>
          </a:p>
          <a:p>
            <a:pPr lvl="1"/>
            <a:r>
              <a:rPr lang="en-US" dirty="0"/>
              <a:t>Click Format Cells on the shortcut menu to display the Format Cells dialog box</a:t>
            </a:r>
          </a:p>
          <a:p>
            <a:pPr lvl="1"/>
            <a:r>
              <a:rPr lang="en-US" dirty="0"/>
              <a:t>Click the PROTECTION tab and then click Locked to remove the check mark</a:t>
            </a:r>
          </a:p>
          <a:p>
            <a:pPr lvl="1"/>
            <a:r>
              <a:rPr lang="en-US" dirty="0"/>
              <a:t>Click the OK button to close the Format Cells dialog box</a:t>
            </a:r>
          </a:p>
          <a:p>
            <a:pPr lvl="1"/>
            <a:r>
              <a:rPr lang="en-US" dirty="0"/>
              <a:t>Deselect the ranges</a:t>
            </a:r>
          </a:p>
        </p:txBody>
      </p:sp>
    </p:spTree>
    <p:extLst>
      <p:ext uri="{BB962C8B-B14F-4D97-AF65-F5344CB8AC3E}">
        <p14:creationId xmlns:p14="http://schemas.microsoft.com/office/powerpoint/2010/main" val="4165516056"/>
      </p:ext>
    </p:extLst>
  </p:cSld>
  <p:clrMapOvr>
    <a:masterClrMapping/>
  </p:clrMapOvr>
</p:sld>
</file>

<file path=ppt/slides/slide3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4133"/>
            <a:ext cx="8282940" cy="941796"/>
          </a:xfrm>
        </p:spPr>
        <p:txBody>
          <a:bodyPr/>
          <a:lstStyle/>
          <a:p>
            <a:r>
              <a:rPr lang="en-US" dirty="0"/>
              <a:t>Protecting and Hiding Worksheets and Workbooks (2 of 4)</a:t>
            </a:r>
          </a:p>
        </p:txBody>
      </p:sp>
      <p:sp>
        <p:nvSpPr>
          <p:cNvPr id="6" name="Content Placeholder 1"/>
          <p:cNvSpPr>
            <a:spLocks noGrp="1"/>
          </p:cNvSpPr>
          <p:nvPr>
            <p:ph idx="1"/>
          </p:nvPr>
        </p:nvSpPr>
        <p:spPr/>
        <p:txBody>
          <a:bodyPr>
            <a:noAutofit/>
          </a:bodyPr>
          <a:lstStyle/>
          <a:p>
            <a:r>
              <a:rPr lang="en-US" dirty="0"/>
              <a:t>To Protect a Worksheet (cont.)</a:t>
            </a:r>
          </a:p>
          <a:p>
            <a:pPr lvl="1"/>
            <a:r>
              <a:rPr lang="en-US" dirty="0"/>
              <a:t>Click the Protect Sheet button on the REVIEW tab to display the Protect Sheet dialog box</a:t>
            </a:r>
          </a:p>
          <a:p>
            <a:pPr lvl="1"/>
            <a:r>
              <a:rPr lang="en-US" dirty="0"/>
              <a:t>When Excel displays the Protect Sheet dialog box, ensure that the “Protect worksheet and contents of locked cells” check box at the top of the dialog box and the first two check boxes in the list contain check marks so that the user of the worksheet can select both locked and unlocked cells</a:t>
            </a:r>
          </a:p>
          <a:p>
            <a:pPr lvl="1"/>
            <a:r>
              <a:rPr lang="en-US" dirty="0"/>
              <a:t>Click the OK button to close the Protect Sheet dialog box</a:t>
            </a:r>
          </a:p>
        </p:txBody>
      </p:sp>
    </p:spTree>
    <p:extLst>
      <p:ext uri="{BB962C8B-B14F-4D97-AF65-F5344CB8AC3E}">
        <p14:creationId xmlns:p14="http://schemas.microsoft.com/office/powerpoint/2010/main" val="3283049637"/>
      </p:ext>
    </p:extLst>
  </p:cSld>
  <p:clrMapOvr>
    <a:masterClrMapping/>
  </p:clrMapOvr>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6201"/>
            <a:ext cx="8306886" cy="914400"/>
          </a:xfrm>
        </p:spPr>
        <p:txBody>
          <a:bodyPr>
            <a:noAutofit/>
          </a:bodyPr>
          <a:lstStyle/>
          <a:p>
            <a:r>
              <a:rPr lang="en-US" dirty="0"/>
              <a:t>Protecting and Hiding Worksheets and Workbooks (3 of 4)</a:t>
            </a:r>
          </a:p>
        </p:txBody>
      </p:sp>
      <p:sp>
        <p:nvSpPr>
          <p:cNvPr id="2" name="Content Placeholder 1"/>
          <p:cNvSpPr>
            <a:spLocks noGrp="1"/>
          </p:cNvSpPr>
          <p:nvPr>
            <p:ph idx="1"/>
          </p:nvPr>
        </p:nvSpPr>
        <p:spPr/>
        <p:txBody>
          <a:bodyPr>
            <a:noAutofit/>
          </a:bodyPr>
          <a:lstStyle/>
          <a:p>
            <a:r>
              <a:rPr lang="en-US" dirty="0"/>
              <a:t>To Hide and Unhide a Worksheet</a:t>
            </a:r>
          </a:p>
          <a:p>
            <a:pPr lvl="1"/>
            <a:r>
              <a:rPr lang="en-US" dirty="0"/>
              <a:t>Right-click the sheet tab to hide to display a shortcut menu</a:t>
            </a:r>
          </a:p>
          <a:p>
            <a:pPr lvl="1"/>
            <a:r>
              <a:rPr lang="en-US" dirty="0"/>
              <a:t>Click Hide on the shortcut menu to hide the sheet</a:t>
            </a:r>
          </a:p>
          <a:p>
            <a:pPr lvl="1"/>
            <a:r>
              <a:rPr lang="en-US" dirty="0"/>
              <a:t>Right-click any sheet tab to display a shortcut menu</a:t>
            </a:r>
          </a:p>
          <a:p>
            <a:pPr lvl="1"/>
            <a:r>
              <a:rPr lang="en-US" dirty="0"/>
              <a:t>Click Unhide on the shortcut menu to open the Unhide dialog box</a:t>
            </a:r>
          </a:p>
          <a:p>
            <a:pPr lvl="1"/>
            <a:r>
              <a:rPr lang="en-US" dirty="0"/>
              <a:t>When Excel displays the Unhide dialog box, click the sheet to unhide</a:t>
            </a:r>
          </a:p>
          <a:p>
            <a:pPr lvl="1"/>
            <a:r>
              <a:rPr lang="en-US" dirty="0"/>
              <a:t>Click the OK button to unhide the hidden sheet</a:t>
            </a:r>
          </a:p>
        </p:txBody>
      </p:sp>
    </p:spTree>
    <p:extLst>
      <p:ext uri="{BB962C8B-B14F-4D97-AF65-F5344CB8AC3E}">
        <p14:creationId xmlns:p14="http://schemas.microsoft.com/office/powerpoint/2010/main" val="474208517"/>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6200"/>
            <a:ext cx="8230686" cy="914400"/>
          </a:xfrm>
        </p:spPr>
        <p:txBody>
          <a:bodyPr>
            <a:noAutofit/>
          </a:bodyPr>
          <a:lstStyle/>
          <a:p>
            <a:r>
              <a:rPr lang="en-US" dirty="0"/>
              <a:t>Protecting and Hiding Worksheets and Workbooks (4 of 4)</a:t>
            </a:r>
          </a:p>
        </p:txBody>
      </p:sp>
      <p:sp>
        <p:nvSpPr>
          <p:cNvPr id="6" name="Content Placeholder 1"/>
          <p:cNvSpPr>
            <a:spLocks noGrp="1"/>
          </p:cNvSpPr>
          <p:nvPr>
            <p:ph idx="1"/>
          </p:nvPr>
        </p:nvSpPr>
        <p:spPr/>
        <p:txBody>
          <a:bodyPr/>
          <a:lstStyle/>
          <a:p>
            <a:r>
              <a:rPr lang="en-US" dirty="0"/>
              <a:t>To Hide and Unhide a Workbook</a:t>
            </a:r>
          </a:p>
          <a:p>
            <a:pPr lvl="1"/>
            <a:r>
              <a:rPr lang="en-US" dirty="0"/>
              <a:t>Click the Hide Window button on the VIEW tab to hide the workbook</a:t>
            </a:r>
          </a:p>
          <a:p>
            <a:pPr lvl="1"/>
            <a:r>
              <a:rPr lang="en-US" dirty="0"/>
              <a:t>Click the Unhide Window button on the VIEW tab to display the Unhide dialog box</a:t>
            </a:r>
          </a:p>
          <a:p>
            <a:pPr lvl="1"/>
            <a:r>
              <a:rPr lang="en-US" dirty="0"/>
              <a:t>If necessary, click to select the workbook to unhide</a:t>
            </a:r>
          </a:p>
          <a:p>
            <a:pPr lvl="1"/>
            <a:r>
              <a:rPr lang="en-US" dirty="0"/>
              <a:t>Click the OK button to unhide the selected hidden workbook and display the workbook in the same state as it was in when it was hidden</a:t>
            </a:r>
          </a:p>
        </p:txBody>
      </p:sp>
    </p:spTree>
    <p:extLst>
      <p:ext uri="{BB962C8B-B14F-4D97-AF65-F5344CB8AC3E}">
        <p14:creationId xmlns:p14="http://schemas.microsoft.com/office/powerpoint/2010/main" val="2277736242"/>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Formula Checking (1 of 2)</a:t>
            </a:r>
          </a:p>
        </p:txBody>
      </p:sp>
      <p:sp>
        <p:nvSpPr>
          <p:cNvPr id="4" name="Content Placeholder 3">
            <a:extLst>
              <a:ext uri="{FF2B5EF4-FFF2-40B4-BE49-F238E27FC236}">
                <a16:creationId xmlns:a16="http://schemas.microsoft.com/office/drawing/2014/main" id="{0B8F933E-39A3-4525-9AE5-B415DA57D23E}"/>
              </a:ext>
            </a:extLst>
          </p:cNvPr>
          <p:cNvSpPr>
            <a:spLocks noGrp="1"/>
          </p:cNvSpPr>
          <p:nvPr>
            <p:ph sz="quarter" idx="10"/>
          </p:nvPr>
        </p:nvSpPr>
        <p:spPr>
          <a:xfrm>
            <a:off x="642282" y="1196168"/>
            <a:ext cx="6932062" cy="350865"/>
          </a:xfrm>
        </p:spPr>
        <p:txBody>
          <a:bodyPr/>
          <a:lstStyle/>
          <a:p>
            <a:pPr marL="0" indent="0">
              <a:buNone/>
            </a:pPr>
            <a:r>
              <a:rPr lang="en-US" sz="2400" dirty="0">
                <a:solidFill>
                  <a:schemeClr val="tx1"/>
                </a:solidFill>
              </a:rPr>
              <a:t>Table 4-3 Error Checking Rules</a:t>
            </a:r>
          </a:p>
        </p:txBody>
      </p:sp>
      <p:graphicFrame>
        <p:nvGraphicFramePr>
          <p:cNvPr id="3" name="Content Placeholder 2" descr="Table is accessible to screen readers.">
            <a:extLst>
              <a:ext uri="{FF2B5EF4-FFF2-40B4-BE49-F238E27FC236}">
                <a16:creationId xmlns:a16="http://schemas.microsoft.com/office/drawing/2014/main" id="{A2C66018-35FD-40C1-8904-0884551EA122}"/>
              </a:ext>
            </a:extLst>
          </p:cNvPr>
          <p:cNvGraphicFramePr>
            <a:graphicFrameLocks noGrp="1"/>
          </p:cNvGraphicFramePr>
          <p:nvPr>
            <p:ph idx="1"/>
            <p:extLst>
              <p:ext uri="{D42A27DB-BD31-4B8C-83A1-F6EECF244321}">
                <p14:modId xmlns:p14="http://schemas.microsoft.com/office/powerpoint/2010/main" val="2770349198"/>
              </p:ext>
            </p:extLst>
          </p:nvPr>
        </p:nvGraphicFramePr>
        <p:xfrm>
          <a:off x="655637" y="1752600"/>
          <a:ext cx="7421563" cy="4220574"/>
        </p:xfrm>
        <a:graphic>
          <a:graphicData uri="http://schemas.openxmlformats.org/drawingml/2006/table">
            <a:tbl>
              <a:tblPr firstRow="1"/>
              <a:tblGrid>
                <a:gridCol w="3092318">
                  <a:extLst>
                    <a:ext uri="{9D8B030D-6E8A-4147-A177-3AD203B41FA5}">
                      <a16:colId xmlns:a16="http://schemas.microsoft.com/office/drawing/2014/main" val="3752271829"/>
                    </a:ext>
                  </a:extLst>
                </a:gridCol>
                <a:gridCol w="4329245">
                  <a:extLst>
                    <a:ext uri="{9D8B030D-6E8A-4147-A177-3AD203B41FA5}">
                      <a16:colId xmlns:a16="http://schemas.microsoft.com/office/drawing/2014/main" val="2345267521"/>
                    </a:ext>
                  </a:extLst>
                </a:gridCol>
              </a:tblGrid>
              <a:tr h="262042">
                <a:tc>
                  <a:txBody>
                    <a:bodyPr/>
                    <a:lstStyle/>
                    <a:p>
                      <a:r>
                        <a:rPr lang="en-US" sz="1400" b="1" dirty="0"/>
                        <a:t>Rule</a:t>
                      </a:r>
                    </a:p>
                  </a:txBody>
                  <a:tcPr marL="54758" marR="54758" marT="25397" marB="25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Description</a:t>
                      </a:r>
                    </a:p>
                  </a:txBody>
                  <a:tcPr marL="54758" marR="54758" marT="25397" marB="25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274128"/>
                  </a:ext>
                </a:extLst>
              </a:tr>
              <a:tr h="480792">
                <a:tc>
                  <a:txBody>
                    <a:bodyPr/>
                    <a:lstStyle/>
                    <a:p>
                      <a:r>
                        <a:rPr lang="en-US" sz="1400" dirty="0"/>
                        <a:t>Cells containing formulas that result in an error</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 contains a formula that does not use the expected syntax, arguments, or data types.</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431052"/>
                  </a:ext>
                </a:extLst>
              </a:tr>
              <a:tr h="480792">
                <a:tc>
                  <a:txBody>
                    <a:bodyPr/>
                    <a:lstStyle/>
                    <a:p>
                      <a:r>
                        <a:rPr lang="en-US" sz="1400" dirty="0"/>
                        <a:t>Inconsistent calculated column formula in tables</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 contains formulas or values that are inconsistent with the column formula or tables.</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451412"/>
                  </a:ext>
                </a:extLst>
              </a:tr>
              <a:tr h="480792">
                <a:tc>
                  <a:txBody>
                    <a:bodyPr/>
                    <a:lstStyle/>
                    <a:p>
                      <a:r>
                        <a:rPr lang="en-US" sz="1400" dirty="0"/>
                        <a:t>Cells containing years represented as 2 digits</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 contains a text date with a two-digit year that can be misinterpreted as the wrong century.</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567050"/>
                  </a:ext>
                </a:extLst>
              </a:tr>
              <a:tr h="473289">
                <a:tc>
                  <a:txBody>
                    <a:bodyPr/>
                    <a:lstStyle/>
                    <a:p>
                      <a:r>
                        <a:rPr lang="en-US" sz="1400" dirty="0"/>
                        <a:t>Numbers formatted as text or preceded by an apostrophe</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 contains numbers stored as text.</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9646263"/>
                  </a:ext>
                </a:extLst>
              </a:tr>
              <a:tr h="480792">
                <a:tc>
                  <a:txBody>
                    <a:bodyPr/>
                    <a:lstStyle/>
                    <a:p>
                      <a:r>
                        <a:rPr lang="en-US" sz="1400" dirty="0"/>
                        <a:t>Formulas inconsistent with other formulas in the region</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 contains a formula that does not match the pattern of the formulas around it.</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840921"/>
                  </a:ext>
                </a:extLst>
              </a:tr>
              <a:tr h="473289">
                <a:tc>
                  <a:txBody>
                    <a:bodyPr/>
                    <a:lstStyle/>
                    <a:p>
                      <a:r>
                        <a:rPr lang="en-US" sz="1400" dirty="0"/>
                        <a:t>Formulas which omit cells in a region</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 contains a formula that does not include a correct cell or range reference.</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007108"/>
                  </a:ext>
                </a:extLst>
              </a:tr>
              <a:tr h="473289">
                <a:tc>
                  <a:txBody>
                    <a:bodyPr/>
                    <a:lstStyle/>
                    <a:p>
                      <a:r>
                        <a:rPr lang="en-US" sz="1400" dirty="0"/>
                        <a:t>Unlocked cells containing formulas</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 with a formula is unlocked in a protected worksheet.</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416345"/>
                  </a:ext>
                </a:extLst>
              </a:tr>
              <a:tr h="336556">
                <a:tc>
                  <a:txBody>
                    <a:bodyPr/>
                    <a:lstStyle/>
                    <a:p>
                      <a:r>
                        <a:rPr lang="en-US" sz="1400" dirty="0"/>
                        <a:t>Formulas referring to empty cells</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cells referenced in a formula are empty.</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712700"/>
                  </a:ext>
                </a:extLst>
              </a:tr>
              <a:tr h="262042">
                <a:tc>
                  <a:txBody>
                    <a:bodyPr/>
                    <a:lstStyle/>
                    <a:p>
                      <a:r>
                        <a:rPr lang="en-US" sz="1400" dirty="0"/>
                        <a:t>Data entered in a table is invalid</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cell has a data validation error.</a:t>
                      </a:r>
                    </a:p>
                  </a:txBody>
                  <a:tcPr marL="54758" marR="54758" marT="25397" marB="25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244658"/>
                  </a:ext>
                </a:extLst>
              </a:tr>
            </a:tbl>
          </a:graphicData>
        </a:graphic>
      </p:graphicFrame>
    </p:spTree>
    <p:extLst>
      <p:ext uri="{BB962C8B-B14F-4D97-AF65-F5344CB8AC3E}">
        <p14:creationId xmlns:p14="http://schemas.microsoft.com/office/powerpoint/2010/main" val="4076045370"/>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Project: Mortgage Payment Calculator with Data Table and Amortization Schedule (1 of 3)</a:t>
            </a:r>
          </a:p>
        </p:txBody>
      </p:sp>
      <p:pic>
        <p:nvPicPr>
          <p:cNvPr id="6" name="Content Placeholder 5" descr="The completed Cranford Credit Union mortgage worksheet. There are three primary sections of the worksheet, each with a heading and calculations. (1) The Mortgage Payment Calculator (top left of the worksheet) calculates monthly payment, total interest, and total cost on the basis of loan data entered. All cells in the worksheet except those in the ranges D5 to D7 (the price, down payment, and loan amount) and F4 to F5 (the rate and term) are protected so that users cannot change them accidentally. (2) The Varying Interest Rate Schedule (below the Mortgage Payment Calculator) lists monthly payment, total interest, and total cost for interest rates between 3.000% and 4.250% in increments of 0.125%. The red background in cell C19 emphasizes the row in the data table that corresponds to the rate referenced in cell F4. (3) the Amortization Schedule (right side of the worksheet) summarizes loan information over the life of the loan.">
            <a:extLst>
              <a:ext uri="{FF2B5EF4-FFF2-40B4-BE49-F238E27FC236}">
                <a16:creationId xmlns:a16="http://schemas.microsoft.com/office/drawing/2014/main" id="{E6F1806F-F4B6-4D5A-8642-9702752E80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172" y="1447800"/>
            <a:ext cx="8253428" cy="4093283"/>
          </a:xfrm>
          <a:prstGeom prst="rect">
            <a:avLst/>
          </a:prstGeom>
        </p:spPr>
      </p:pic>
    </p:spTree>
    <p:extLst>
      <p:ext uri="{BB962C8B-B14F-4D97-AF65-F5344CB8AC3E}">
        <p14:creationId xmlns:p14="http://schemas.microsoft.com/office/powerpoint/2010/main" val="655254428"/>
      </p:ext>
    </p:extLst>
  </p:cSld>
  <p:clrMapOvr>
    <a:masterClrMapping/>
  </p:clrMapOvr>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Formula Checking (2 of 2)</a:t>
            </a:r>
          </a:p>
        </p:txBody>
      </p:sp>
      <p:sp>
        <p:nvSpPr>
          <p:cNvPr id="6" name="Content Placeholder 1"/>
          <p:cNvSpPr>
            <a:spLocks noGrp="1"/>
          </p:cNvSpPr>
          <p:nvPr>
            <p:ph idx="1"/>
          </p:nvPr>
        </p:nvSpPr>
        <p:spPr>
          <a:xfrm>
            <a:off x="579193" y="1371599"/>
            <a:ext cx="8336207" cy="3494803"/>
          </a:xfrm>
        </p:spPr>
        <p:txBody>
          <a:bodyPr/>
          <a:lstStyle/>
          <a:p>
            <a:r>
              <a:rPr lang="en-US" dirty="0"/>
              <a:t>To Enable Background Formula Checking</a:t>
            </a:r>
          </a:p>
          <a:p>
            <a:pPr lvl="1"/>
            <a:r>
              <a:rPr lang="en-US" dirty="0"/>
              <a:t>Click Options in Backstage view to open the Excel Options dialog box</a:t>
            </a:r>
          </a:p>
          <a:p>
            <a:pPr lvl="1"/>
            <a:r>
              <a:rPr lang="en-US" dirty="0"/>
              <a:t>Click Formulas in the left pane to display the Excel options related to formula calculation, performance, and error handling in the right pane</a:t>
            </a:r>
          </a:p>
          <a:p>
            <a:pPr lvl="1"/>
            <a:r>
              <a:rPr lang="en-US" dirty="0"/>
              <a:t>If necessary, click “Enable background error checking” in the Error Checking to select it</a:t>
            </a:r>
          </a:p>
          <a:p>
            <a:pPr lvl="1"/>
            <a:r>
              <a:rPr lang="en-US" dirty="0"/>
              <a:t>Click any check box to enable desired rules</a:t>
            </a:r>
          </a:p>
        </p:txBody>
      </p:sp>
    </p:spTree>
    <p:extLst>
      <p:ext uri="{BB962C8B-B14F-4D97-AF65-F5344CB8AC3E}">
        <p14:creationId xmlns:p14="http://schemas.microsoft.com/office/powerpoint/2010/main" val="4098920863"/>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4860" y="138458"/>
            <a:ext cx="8282940" cy="837152"/>
          </a:xfrm>
        </p:spPr>
        <p:txBody>
          <a:bodyPr/>
          <a:lstStyle/>
          <a:p>
            <a:r>
              <a:rPr lang="en-US" sz="3200" dirty="0"/>
              <a:t>Project—Mortgage Payment Calculator with Data Table and Amortization Schedule (2 of 3)</a:t>
            </a:r>
          </a:p>
        </p:txBody>
      </p:sp>
      <p:sp>
        <p:nvSpPr>
          <p:cNvPr id="2" name="Content Placeholder 1"/>
          <p:cNvSpPr>
            <a:spLocks noGrp="1"/>
          </p:cNvSpPr>
          <p:nvPr>
            <p:ph idx="1"/>
          </p:nvPr>
        </p:nvSpPr>
        <p:spPr/>
        <p:txBody>
          <a:bodyPr>
            <a:noAutofit/>
          </a:bodyPr>
          <a:lstStyle/>
          <a:p>
            <a:r>
              <a:rPr lang="en-US" dirty="0"/>
              <a:t>To Apply a Theme to the Worksheet</a:t>
            </a:r>
          </a:p>
          <a:p>
            <a:pPr lvl="1"/>
            <a:r>
              <a:rPr lang="en-US" dirty="0"/>
              <a:t>Start Excel and create a blank worksheet in the Excel workbook</a:t>
            </a:r>
          </a:p>
          <a:p>
            <a:pPr lvl="1"/>
            <a:r>
              <a:rPr lang="en-US" dirty="0"/>
              <a:t>Apply a theme to the workbook</a:t>
            </a:r>
          </a:p>
          <a:p>
            <a:r>
              <a:rPr lang="en-US" dirty="0"/>
              <a:t>To Enter the Section and Row Title and System Date</a:t>
            </a:r>
          </a:p>
          <a:p>
            <a:pPr lvl="1"/>
            <a:r>
              <a:rPr lang="en-US" dirty="0"/>
              <a:t>Select a cell and type a section title</a:t>
            </a:r>
          </a:p>
          <a:p>
            <a:pPr lvl="1"/>
            <a:r>
              <a:rPr lang="en-US" dirty="0"/>
              <a:t>Select a range and then click “Merge &amp; Center.”  Click the Cell Styles button and select a style</a:t>
            </a:r>
          </a:p>
          <a:p>
            <a:pPr lvl="1"/>
            <a:r>
              <a:rPr lang="en-US" dirty="0"/>
              <a:t>Click Middle Align button to vertically align the text</a:t>
            </a:r>
          </a:p>
          <a:p>
            <a:pPr lvl="1"/>
            <a:r>
              <a:rPr lang="en-US" dirty="0"/>
              <a:t>Right-click a cell to open the shortcut menu and then click Format Cells.  Click Number tab, click Date in the Category, scroll down and select a date format, click OK</a:t>
            </a:r>
          </a:p>
        </p:txBody>
      </p:sp>
    </p:spTree>
    <p:extLst>
      <p:ext uri="{BB962C8B-B14F-4D97-AF65-F5344CB8AC3E}">
        <p14:creationId xmlns:p14="http://schemas.microsoft.com/office/powerpoint/2010/main" val="4023712867"/>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4860" y="138458"/>
            <a:ext cx="8282940" cy="837152"/>
          </a:xfrm>
        </p:spPr>
        <p:txBody>
          <a:bodyPr/>
          <a:lstStyle/>
          <a:p>
            <a:r>
              <a:rPr lang="en-US" sz="3200" dirty="0"/>
              <a:t>Project—Mortgage Payment Calculator with Data Table and Amortization Schedule (3 of 3)</a:t>
            </a:r>
          </a:p>
        </p:txBody>
      </p:sp>
      <p:sp>
        <p:nvSpPr>
          <p:cNvPr id="2" name="Content Placeholder 1"/>
          <p:cNvSpPr>
            <a:spLocks noGrp="1"/>
          </p:cNvSpPr>
          <p:nvPr>
            <p:ph idx="1"/>
          </p:nvPr>
        </p:nvSpPr>
        <p:spPr/>
        <p:txBody>
          <a:bodyPr>
            <a:noAutofit/>
          </a:bodyPr>
          <a:lstStyle/>
          <a:p>
            <a:r>
              <a:rPr lang="en-US" dirty="0"/>
              <a:t>To Adjust the Column Widths and Row Height</a:t>
            </a:r>
          </a:p>
          <a:p>
            <a:pPr lvl="1"/>
            <a:r>
              <a:rPr lang="en-US" dirty="0"/>
              <a:t>Click column heading A and then drag through column B to select both columns. Position the pointer on the right boundary of column B and then drag to the left until ScreenTip indicates desired width</a:t>
            </a:r>
          </a:p>
          <a:p>
            <a:pPr lvl="1"/>
            <a:r>
              <a:rPr lang="en-US" dirty="0"/>
              <a:t>Click row heading 1 to select it and then drag through row heading 2 to select both.  Position the pointer on the bottom of row heading 2 and then drag until the ScreenTip indicates the desired height</a:t>
            </a:r>
          </a:p>
          <a:p>
            <a:r>
              <a:rPr lang="en-US" dirty="0"/>
              <a:t>To Change the Sheet Tab Name</a:t>
            </a:r>
          </a:p>
          <a:p>
            <a:pPr lvl="1"/>
            <a:r>
              <a:rPr lang="en-US" dirty="0"/>
              <a:t>Double-click the Sheet tab and enter a new name</a:t>
            </a:r>
          </a:p>
        </p:txBody>
      </p:sp>
    </p:spTree>
    <p:extLst>
      <p:ext uri="{BB962C8B-B14F-4D97-AF65-F5344CB8AC3E}">
        <p14:creationId xmlns:p14="http://schemas.microsoft.com/office/powerpoint/2010/main" val="4053043560"/>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Cell Names (1 of 8)</a:t>
            </a:r>
          </a:p>
        </p:txBody>
      </p:sp>
      <p:sp>
        <p:nvSpPr>
          <p:cNvPr id="2" name="Content Placeholder 1"/>
          <p:cNvSpPr>
            <a:spLocks noGrp="1"/>
          </p:cNvSpPr>
          <p:nvPr>
            <p:ph idx="1"/>
          </p:nvPr>
        </p:nvSpPr>
        <p:spPr/>
        <p:txBody>
          <a:bodyPr>
            <a:normAutofit/>
          </a:bodyPr>
          <a:lstStyle/>
          <a:p>
            <a:r>
              <a:rPr lang="en-US" dirty="0"/>
              <a:t>To Format Cells before Entering Values</a:t>
            </a:r>
          </a:p>
          <a:p>
            <a:pPr lvl="1"/>
            <a:r>
              <a:rPr lang="en-US" dirty="0"/>
              <a:t>Select the desired range and while holding down CTRL, select the nonadjacent range</a:t>
            </a:r>
          </a:p>
          <a:p>
            <a:pPr lvl="1"/>
            <a:r>
              <a:rPr lang="en-US" dirty="0"/>
              <a:t>Right-click one of the ranges to display the shortcut menu and then click Format Cells to display the Format Cells dialog box</a:t>
            </a:r>
          </a:p>
          <a:p>
            <a:pPr lvl="1"/>
            <a:r>
              <a:rPr lang="en-US" dirty="0"/>
              <a:t>Click the NUMBER tab, select the desired category from the list</a:t>
            </a:r>
          </a:p>
          <a:p>
            <a:pPr lvl="1"/>
            <a:r>
              <a:rPr lang="en-US" dirty="0"/>
              <a:t>Click OK</a:t>
            </a:r>
          </a:p>
        </p:txBody>
      </p:sp>
    </p:spTree>
    <p:extLst>
      <p:ext uri="{BB962C8B-B14F-4D97-AF65-F5344CB8AC3E}">
        <p14:creationId xmlns:p14="http://schemas.microsoft.com/office/powerpoint/2010/main" val="3087523607"/>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Cell Names (2 of 8)</a:t>
            </a:r>
          </a:p>
        </p:txBody>
      </p:sp>
      <p:sp>
        <p:nvSpPr>
          <p:cNvPr id="2" name="Content Placeholder 1"/>
          <p:cNvSpPr>
            <a:spLocks noGrp="1"/>
          </p:cNvSpPr>
          <p:nvPr>
            <p:ph idx="1"/>
          </p:nvPr>
        </p:nvSpPr>
        <p:spPr>
          <a:xfrm>
            <a:off x="579193" y="1371599"/>
            <a:ext cx="3611807" cy="457201"/>
          </a:xfrm>
        </p:spPr>
        <p:txBody>
          <a:bodyPr>
            <a:normAutofit/>
          </a:bodyPr>
          <a:lstStyle/>
          <a:p>
            <a:r>
              <a:rPr lang="en-US" dirty="0"/>
              <a:t>To Enter the Loan Data</a:t>
            </a:r>
          </a:p>
        </p:txBody>
      </p:sp>
      <p:pic>
        <p:nvPicPr>
          <p:cNvPr id="6" name="Content Placeholder 5" descr="The Mortgage worksheet. The workbook name was changed; the title bar shows the new name, SC_EX_4_Mortgage. The Price and Down Payment values in cells D6 and D7 were formatted using the Currency style with two decimal places. The rate in cell F4 was formatted to a percent style by entering a percent format symbol with a number. The sheet tab at the bottom of the worksheet was renamed to &quot;Mortgage Payment Calculator.&quot; The Align Right button in the Alignment group on the Home tab is called out. The Increase Decimal button and the Decrease Decimal button in the Number group on the Home table are called out.">
            <a:extLst>
              <a:ext uri="{FF2B5EF4-FFF2-40B4-BE49-F238E27FC236}">
                <a16:creationId xmlns:a16="http://schemas.microsoft.com/office/drawing/2014/main" id="{6EC57E6E-A592-4573-BB06-2F83FD6F443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61435" y="2038373"/>
            <a:ext cx="6687728" cy="3843435"/>
          </a:xfrm>
          <a:prstGeom prst="rect">
            <a:avLst/>
          </a:prstGeom>
        </p:spPr>
      </p:pic>
    </p:spTree>
    <p:extLst>
      <p:ext uri="{BB962C8B-B14F-4D97-AF65-F5344CB8AC3E}">
        <p14:creationId xmlns:p14="http://schemas.microsoft.com/office/powerpoint/2010/main" val="1648443180"/>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Cell Names (3 of 8)</a:t>
            </a:r>
          </a:p>
        </p:txBody>
      </p:sp>
      <p:sp>
        <p:nvSpPr>
          <p:cNvPr id="2" name="Content Placeholder 1"/>
          <p:cNvSpPr>
            <a:spLocks noGrp="1"/>
          </p:cNvSpPr>
          <p:nvPr>
            <p:ph idx="1"/>
          </p:nvPr>
        </p:nvSpPr>
        <p:spPr>
          <a:xfrm>
            <a:off x="579193" y="1371599"/>
            <a:ext cx="8282940" cy="2057401"/>
          </a:xfrm>
        </p:spPr>
        <p:txBody>
          <a:bodyPr>
            <a:normAutofit lnSpcReduction="10000"/>
          </a:bodyPr>
          <a:lstStyle/>
          <a:p>
            <a:r>
              <a:rPr lang="en-US" sz="2400" dirty="0"/>
              <a:t>To Create Names Based on Row Titles</a:t>
            </a:r>
          </a:p>
          <a:p>
            <a:pPr lvl="1"/>
            <a:r>
              <a:rPr lang="en-US" sz="2200" dirty="0"/>
              <a:t>Select the desired range</a:t>
            </a:r>
          </a:p>
          <a:p>
            <a:pPr lvl="1"/>
            <a:r>
              <a:rPr lang="en-US" sz="2200" dirty="0"/>
              <a:t>Click the “Create from Selection” button on the FORMULAS tab to display the Create Names from Selection dialog box</a:t>
            </a:r>
          </a:p>
          <a:p>
            <a:pPr lvl="1"/>
            <a:r>
              <a:rPr lang="en-US" sz="2200" dirty="0"/>
              <a:t>Click the OK button to name the cells selected in the right column of the selection</a:t>
            </a:r>
          </a:p>
        </p:txBody>
      </p:sp>
      <p:pic>
        <p:nvPicPr>
          <p:cNvPr id="6" name="Content Placeholder 5" descr="The range, C6 to D8, is selected in the worksheet. The text in column C of the selected range will be used to name the cells in column D of the selected range. The Create Names from Selection button in the Defined Names group on the Formulas tab was clicked, displaying the Create Names from Selection dialog box. In the dialog box, the Left column check box is selected. the OK button in the dialog box is called out.">
            <a:extLst>
              <a:ext uri="{FF2B5EF4-FFF2-40B4-BE49-F238E27FC236}">
                <a16:creationId xmlns:a16="http://schemas.microsoft.com/office/drawing/2014/main" id="{0E60E585-B7FD-4198-875D-7A8442951C3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44048" y="3581400"/>
            <a:ext cx="4255903" cy="2585498"/>
          </a:xfrm>
          <a:prstGeom prst="rect">
            <a:avLst/>
          </a:prstGeom>
        </p:spPr>
      </p:pic>
    </p:spTree>
    <p:extLst>
      <p:ext uri="{BB962C8B-B14F-4D97-AF65-F5344CB8AC3E}">
        <p14:creationId xmlns:p14="http://schemas.microsoft.com/office/powerpoint/2010/main" val="767295216"/>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2210</TotalTime>
  <Words>2948</Words>
  <Application>Microsoft Office PowerPoint</Application>
  <PresentationFormat>On-screen Show (4:3)</PresentationFormat>
  <Paragraphs>285</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1_Office Theme</vt:lpstr>
      <vt:lpstr>Shelly Cashman: Microsoft Excel 2019</vt:lpstr>
      <vt:lpstr>Objectives (1 of 2)</vt:lpstr>
      <vt:lpstr>Objectives (2 of 2) </vt:lpstr>
      <vt:lpstr>Project: Mortgage Payment Calculator with Data Table and Amortization Schedule (1 of 3)</vt:lpstr>
      <vt:lpstr>Project—Mortgage Payment Calculator with Data Table and Amortization Schedule (2 of 3)</vt:lpstr>
      <vt:lpstr>Project—Mortgage Payment Calculator with Data Table and Amortization Schedule (3 of 3)</vt:lpstr>
      <vt:lpstr>Creating Cell Names (1 of 8)</vt:lpstr>
      <vt:lpstr>Creating Cell Names (2 of 8)</vt:lpstr>
      <vt:lpstr>Creating Cell Names (3 of 8)</vt:lpstr>
      <vt:lpstr>Creating Cell Names (4 of 8)</vt:lpstr>
      <vt:lpstr>Creating Cell Names (5 of 8)</vt:lpstr>
      <vt:lpstr>Creating Cell Names (6 of 8)</vt:lpstr>
      <vt:lpstr>Creating Cell Names (7 of 8)</vt:lpstr>
      <vt:lpstr>Creating Cell Names (8 of 8)</vt:lpstr>
      <vt:lpstr>Using a Data Table to Analyze Worksheet Data (1 of 4)</vt:lpstr>
      <vt:lpstr>Using a Data Table to Analyze Worksheet Data (2 of 4)</vt:lpstr>
      <vt:lpstr>Using a Data Table to Analyze Worksheet Data (3 of 4)</vt:lpstr>
      <vt:lpstr>Using a Data Table to Analyze Worksheet Data (4 of 4)</vt:lpstr>
      <vt:lpstr>Creating an Amortization Schedule (1 of 12)</vt:lpstr>
      <vt:lpstr>Creating an Amortization Schedule (2 of 12)</vt:lpstr>
      <vt:lpstr>Creating an Amortization Schedule (3 of 12)</vt:lpstr>
      <vt:lpstr>Creating an Amortization Schedule (4 of 12)</vt:lpstr>
      <vt:lpstr>Creating an Amortization Schedule (5 of 12)</vt:lpstr>
      <vt:lpstr>Creating an Amortization Schedule (6 of 12)</vt:lpstr>
      <vt:lpstr>Creating an Amortization Schedule (7 of 12)</vt:lpstr>
      <vt:lpstr>Creating an Amortization Schedule (8 of 12)</vt:lpstr>
      <vt:lpstr>Creating an Amortization Schedule (9 of 12)</vt:lpstr>
      <vt:lpstr>Creating an Amortization Schedule (10 of 12)</vt:lpstr>
      <vt:lpstr>Creating an Amortization Schedule (11 of 12)</vt:lpstr>
      <vt:lpstr>Creating an Amortization Schedule (12 of 12)</vt:lpstr>
      <vt:lpstr>Printing Sections of the Worksheet (1 of 4)</vt:lpstr>
      <vt:lpstr>Printing Sections of the Worksheet (2 of 4)</vt:lpstr>
      <vt:lpstr>Printing Sections of the Worksheet (3 of 4)</vt:lpstr>
      <vt:lpstr>Printing Sections of the Worksheet (4 of 4)</vt:lpstr>
      <vt:lpstr>Protecting and Hiding Worksheets and Workbooks (1 of 4)</vt:lpstr>
      <vt:lpstr>Protecting and Hiding Worksheets and Workbooks (2 of 4)</vt:lpstr>
      <vt:lpstr>Protecting and Hiding Worksheets and Workbooks (3 of 4)</vt:lpstr>
      <vt:lpstr>Protecting and Hiding Worksheets and Workbooks (4 of 4)</vt:lpstr>
      <vt:lpstr>Formula Checking (1 of 2)</vt:lpstr>
      <vt:lpstr>Formula Checking (2 of 2)</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Financial Functions, Data Tables, and Amortization Schedules</dc:title>
  <dc:creator>Shelly</dc:creator>
  <cp:lastModifiedBy>Gracy, Mani</cp:lastModifiedBy>
  <cp:revision>197</cp:revision>
  <dcterms:created xsi:type="dcterms:W3CDTF">2013-03-05T14:04:10Z</dcterms:created>
  <dcterms:modified xsi:type="dcterms:W3CDTF">2019-09-26T15:19:59Z</dcterms:modified>
</cp:coreProperties>
</file>