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2"/>
  </p:notesMasterIdLst>
  <p:sldIdLst>
    <p:sldId id="364" r:id="rId2"/>
    <p:sldId id="365" r:id="rId3"/>
    <p:sldId id="366" r:id="rId4"/>
    <p:sldId id="263" r:id="rId5"/>
    <p:sldId id="264" r:id="rId6"/>
    <p:sldId id="368" r:id="rId7"/>
    <p:sldId id="320" r:id="rId8"/>
    <p:sldId id="265" r:id="rId9"/>
    <p:sldId id="321" r:id="rId10"/>
    <p:sldId id="322" r:id="rId11"/>
    <p:sldId id="315" r:id="rId12"/>
    <p:sldId id="270" r:id="rId13"/>
    <p:sldId id="317" r:id="rId14"/>
    <p:sldId id="279" r:id="rId15"/>
    <p:sldId id="283" r:id="rId16"/>
    <p:sldId id="350" r:id="rId17"/>
    <p:sldId id="286" r:id="rId18"/>
    <p:sldId id="370" r:id="rId19"/>
    <p:sldId id="345" r:id="rId20"/>
    <p:sldId id="288" r:id="rId21"/>
    <p:sldId id="291" r:id="rId22"/>
    <p:sldId id="348" r:id="rId23"/>
    <p:sldId id="369" r:id="rId24"/>
    <p:sldId id="371" r:id="rId25"/>
    <p:sldId id="351" r:id="rId26"/>
    <p:sldId id="358" r:id="rId27"/>
    <p:sldId id="372" r:id="rId28"/>
    <p:sldId id="373" r:id="rId29"/>
    <p:sldId id="359" r:id="rId30"/>
    <p:sldId id="36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3B6"/>
    <a:srgbClr val="006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91181" autoAdjust="0"/>
  </p:normalViewPr>
  <p:slideViewPr>
    <p:cSldViewPr>
      <p:cViewPr varScale="1">
        <p:scale>
          <a:sx n="75" d="100"/>
          <a:sy n="75" d="100"/>
        </p:scale>
        <p:origin x="1723"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84F957-EF68-4938-98CF-C8D6C4F112EA}" type="datetimeFigureOut">
              <a:rPr lang="en-US" smtClean="0"/>
              <a:pPr/>
              <a:t>9/26/2019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FC1E22-C6CD-4100-AE7A-04E812B2888B}" type="slidenum">
              <a:rPr lang="en-US" smtClean="0"/>
              <a:pPr/>
              <a:t>‹#›</a:t>
            </a:fld>
            <a:endParaRPr lang="en-US" dirty="0"/>
          </a:p>
        </p:txBody>
      </p:sp>
    </p:spTree>
    <p:extLst>
      <p:ext uri="{BB962C8B-B14F-4D97-AF65-F5344CB8AC3E}">
        <p14:creationId xmlns:p14="http://schemas.microsoft.com/office/powerpoint/2010/main" val="3908515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403248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10</a:t>
            </a:fld>
            <a:endParaRPr lang="en-US" dirty="0"/>
          </a:p>
        </p:txBody>
      </p:sp>
    </p:spTree>
    <p:extLst>
      <p:ext uri="{BB962C8B-B14F-4D97-AF65-F5344CB8AC3E}">
        <p14:creationId xmlns:p14="http://schemas.microsoft.com/office/powerpoint/2010/main" val="3564713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5-29: Display of Home</a:t>
            </a:r>
            <a:r>
              <a:rPr lang="en-US" baseline="0" dirty="0"/>
              <a:t> tab, Cell Styles button, and new custom cell style.</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11</a:t>
            </a:fld>
            <a:endParaRPr lang="en-US" dirty="0"/>
          </a:p>
        </p:txBody>
      </p:sp>
    </p:spTree>
    <p:extLst>
      <p:ext uri="{BB962C8B-B14F-4D97-AF65-F5344CB8AC3E}">
        <p14:creationId xmlns:p14="http://schemas.microsoft.com/office/powerpoint/2010/main" val="692778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12</a:t>
            </a:fld>
            <a:endParaRPr lang="en-US" dirty="0"/>
          </a:p>
        </p:txBody>
      </p:sp>
    </p:spTree>
    <p:extLst>
      <p:ext uri="{BB962C8B-B14F-4D97-AF65-F5344CB8AC3E}">
        <p14:creationId xmlns:p14="http://schemas.microsoft.com/office/powerpoint/2010/main" val="2984855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13</a:t>
            </a:fld>
            <a:endParaRPr lang="en-US" dirty="0"/>
          </a:p>
        </p:txBody>
      </p:sp>
    </p:spTree>
    <p:extLst>
      <p:ext uri="{BB962C8B-B14F-4D97-AF65-F5344CB8AC3E}">
        <p14:creationId xmlns:p14="http://schemas.microsoft.com/office/powerpoint/2010/main" val="376559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14</a:t>
            </a:fld>
            <a:endParaRPr lang="en-US" dirty="0"/>
          </a:p>
        </p:txBody>
      </p:sp>
    </p:spTree>
    <p:extLst>
      <p:ext uri="{BB962C8B-B14F-4D97-AF65-F5344CB8AC3E}">
        <p14:creationId xmlns:p14="http://schemas.microsoft.com/office/powerpoint/2010/main" val="2327750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15</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16</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17</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5-47: Display of Design tab, Chart</a:t>
            </a:r>
            <a:r>
              <a:rPr lang="en-US" baseline="0" dirty="0"/>
              <a:t> Styles gallery, Chart Styles group, and chart moved to new location.</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18</a:t>
            </a:fld>
            <a:endParaRPr lang="en-US" dirty="0"/>
          </a:p>
        </p:txBody>
      </p:sp>
    </p:spTree>
    <p:extLst>
      <p:ext uri="{BB962C8B-B14F-4D97-AF65-F5344CB8AC3E}">
        <p14:creationId xmlns:p14="http://schemas.microsoft.com/office/powerpoint/2010/main" val="1193212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5-48: Display of pie chart resized.</a:t>
            </a:r>
          </a:p>
        </p:txBody>
      </p:sp>
      <p:sp>
        <p:nvSpPr>
          <p:cNvPr id="4" name="Slide Number Placeholder 3"/>
          <p:cNvSpPr>
            <a:spLocks noGrp="1"/>
          </p:cNvSpPr>
          <p:nvPr>
            <p:ph type="sldNum" sz="quarter" idx="10"/>
          </p:nvPr>
        </p:nvSpPr>
        <p:spPr/>
        <p:txBody>
          <a:bodyPr/>
          <a:lstStyle/>
          <a:p>
            <a:fld id="{98FC1E22-C6CD-4100-AE7A-04E812B2888B}" type="slidenum">
              <a:rPr lang="en-US" smtClean="0"/>
              <a:pPr/>
              <a:t>19</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750075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20</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21</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22</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5-57: Display of Chart Tools Format tab with Shape Outline button arrow, color selected, and chart selected.</a:t>
            </a:r>
          </a:p>
        </p:txBody>
      </p:sp>
      <p:sp>
        <p:nvSpPr>
          <p:cNvPr id="4" name="Slide Number Placeholder 3"/>
          <p:cNvSpPr>
            <a:spLocks noGrp="1"/>
          </p:cNvSpPr>
          <p:nvPr>
            <p:ph type="sldNum" sz="quarter" idx="10"/>
          </p:nvPr>
        </p:nvSpPr>
        <p:spPr/>
        <p:txBody>
          <a:bodyPr/>
          <a:lstStyle/>
          <a:p>
            <a:fld id="{98FC1E22-C6CD-4100-AE7A-04E812B2888B}" type="slidenum">
              <a:rPr lang="en-US" smtClean="0"/>
              <a:pPr/>
              <a:t>23</a:t>
            </a:fld>
            <a:endParaRPr lang="en-US" dirty="0"/>
          </a:p>
        </p:txBody>
      </p:sp>
    </p:spTree>
    <p:extLst>
      <p:ext uri="{BB962C8B-B14F-4D97-AF65-F5344CB8AC3E}">
        <p14:creationId xmlns:p14="http://schemas.microsoft.com/office/powerpoint/2010/main" val="630961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24</a:t>
            </a:fld>
            <a:endParaRPr lang="en-US" dirty="0"/>
          </a:p>
        </p:txBody>
      </p:sp>
    </p:spTree>
    <p:extLst>
      <p:ext uri="{BB962C8B-B14F-4D97-AF65-F5344CB8AC3E}">
        <p14:creationId xmlns:p14="http://schemas.microsoft.com/office/powerpoint/2010/main" val="36214717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25</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26</a:t>
            </a:fld>
            <a:endParaRPr lang="en-US" dirty="0"/>
          </a:p>
        </p:txBody>
      </p:sp>
    </p:spTree>
    <p:extLst>
      <p:ext uri="{BB962C8B-B14F-4D97-AF65-F5344CB8AC3E}">
        <p14:creationId xmlns:p14="http://schemas.microsoft.com/office/powerpoint/2010/main" val="3706978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27</a:t>
            </a:fld>
            <a:endParaRPr lang="en-US" dirty="0"/>
          </a:p>
        </p:txBody>
      </p:sp>
    </p:spTree>
    <p:extLst>
      <p:ext uri="{BB962C8B-B14F-4D97-AF65-F5344CB8AC3E}">
        <p14:creationId xmlns:p14="http://schemas.microsoft.com/office/powerpoint/2010/main" val="24793266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5-66: Display of View tab with Switch Windows button and desired workbook.</a:t>
            </a:r>
          </a:p>
        </p:txBody>
      </p:sp>
      <p:sp>
        <p:nvSpPr>
          <p:cNvPr id="4" name="Slide Number Placeholder 3"/>
          <p:cNvSpPr>
            <a:spLocks noGrp="1"/>
          </p:cNvSpPr>
          <p:nvPr>
            <p:ph type="sldNum" sz="quarter" idx="10"/>
          </p:nvPr>
        </p:nvSpPr>
        <p:spPr/>
        <p:txBody>
          <a:bodyPr/>
          <a:lstStyle/>
          <a:p>
            <a:fld id="{98FC1E22-C6CD-4100-AE7A-04E812B2888B}" type="slidenum">
              <a:rPr lang="en-US" smtClean="0"/>
              <a:pPr/>
              <a:t>28</a:t>
            </a:fld>
            <a:endParaRPr lang="en-US" dirty="0"/>
          </a:p>
        </p:txBody>
      </p:sp>
    </p:spTree>
    <p:extLst>
      <p:ext uri="{BB962C8B-B14F-4D97-AF65-F5344CB8AC3E}">
        <p14:creationId xmlns:p14="http://schemas.microsoft.com/office/powerpoint/2010/main" val="35142195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5-69: Display of four workbooks tiled vertically in Excel window.</a:t>
            </a:r>
          </a:p>
        </p:txBody>
      </p:sp>
      <p:sp>
        <p:nvSpPr>
          <p:cNvPr id="4" name="Slide Number Placeholder 3"/>
          <p:cNvSpPr>
            <a:spLocks noGrp="1"/>
          </p:cNvSpPr>
          <p:nvPr>
            <p:ph type="sldNum" sz="quarter" idx="10"/>
          </p:nvPr>
        </p:nvSpPr>
        <p:spPr/>
        <p:txBody>
          <a:bodyPr/>
          <a:lstStyle/>
          <a:p>
            <a:fld id="{98FC1E22-C6CD-4100-AE7A-04E812B2888B}" type="slidenum">
              <a:rPr lang="en-US" smtClean="0"/>
              <a:pPr/>
              <a:t>29</a:t>
            </a:fld>
            <a:endParaRPr lang="en-US" dirty="0"/>
          </a:p>
        </p:txBody>
      </p:sp>
    </p:spTree>
    <p:extLst>
      <p:ext uri="{BB962C8B-B14F-4D97-AF65-F5344CB8AC3E}">
        <p14:creationId xmlns:p14="http://schemas.microsoft.com/office/powerpoint/2010/main" val="3706978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5850979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30</a:t>
            </a:fld>
            <a:endParaRPr lang="en-US" dirty="0"/>
          </a:p>
        </p:txBody>
      </p:sp>
    </p:spTree>
    <p:extLst>
      <p:ext uri="{BB962C8B-B14F-4D97-AF65-F5344CB8AC3E}">
        <p14:creationId xmlns:p14="http://schemas.microsoft.com/office/powerpoint/2010/main" val="3625634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5-1: Display of consolidated worksheet.</a:t>
            </a:r>
          </a:p>
        </p:txBody>
      </p:sp>
      <p:sp>
        <p:nvSpPr>
          <p:cNvPr id="4" name="Slide Number Placeholder 3"/>
          <p:cNvSpPr>
            <a:spLocks noGrp="1"/>
          </p:cNvSpPr>
          <p:nvPr>
            <p:ph type="sldNum" sz="quarter" idx="10"/>
          </p:nvPr>
        </p:nvSpPr>
        <p:spPr/>
        <p:txBody>
          <a:bodyPr/>
          <a:lstStyle/>
          <a:p>
            <a:fld id="{98FC1E22-C6CD-4100-AE7A-04E812B2888B}" type="slidenum">
              <a:rPr lang="en-US" smtClean="0"/>
              <a:pPr/>
              <a:t>4</a:t>
            </a:fld>
            <a:endParaRPr lang="en-US" dirty="0"/>
          </a:p>
        </p:txBody>
      </p:sp>
    </p:spTree>
    <p:extLst>
      <p:ext uri="{BB962C8B-B14F-4D97-AF65-F5344CB8AC3E}">
        <p14:creationId xmlns:p14="http://schemas.microsoft.com/office/powerpoint/2010/main" val="3393088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5-3: Display of Page Layout tab with Themes button.</a:t>
            </a:r>
          </a:p>
        </p:txBody>
      </p:sp>
      <p:sp>
        <p:nvSpPr>
          <p:cNvPr id="4" name="Slide Number Placeholder 3"/>
          <p:cNvSpPr>
            <a:spLocks noGrp="1"/>
          </p:cNvSpPr>
          <p:nvPr>
            <p:ph type="sldNum" sz="quarter" idx="10"/>
          </p:nvPr>
        </p:nvSpPr>
        <p:spPr/>
        <p:txBody>
          <a:bodyPr/>
          <a:lstStyle/>
          <a:p>
            <a:fld id="{98FC1E22-C6CD-4100-AE7A-04E812B2888B}" type="slidenum">
              <a:rPr lang="en-US" smtClean="0"/>
              <a:pPr/>
              <a:t>5</a:t>
            </a:fld>
            <a:endParaRPr lang="en-US" dirty="0"/>
          </a:p>
        </p:txBody>
      </p:sp>
    </p:spTree>
    <p:extLst>
      <p:ext uri="{BB962C8B-B14F-4D97-AF65-F5344CB8AC3E}">
        <p14:creationId xmlns:p14="http://schemas.microsoft.com/office/powerpoint/2010/main" val="3564713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6</a:t>
            </a:fld>
            <a:endParaRPr lang="en-US" dirty="0"/>
          </a:p>
        </p:txBody>
      </p:sp>
    </p:spTree>
    <p:extLst>
      <p:ext uri="{BB962C8B-B14F-4D97-AF65-F5344CB8AC3E}">
        <p14:creationId xmlns:p14="http://schemas.microsoft.com/office/powerpoint/2010/main" val="2018179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5-15: Display of ROUND function with Enter button and result of round function displayed in cell G5.</a:t>
            </a:r>
          </a:p>
        </p:txBody>
      </p:sp>
      <p:sp>
        <p:nvSpPr>
          <p:cNvPr id="4" name="Slide Number Placeholder 3"/>
          <p:cNvSpPr>
            <a:spLocks noGrp="1"/>
          </p:cNvSpPr>
          <p:nvPr>
            <p:ph type="sldNum" sz="quarter" idx="10"/>
          </p:nvPr>
        </p:nvSpPr>
        <p:spPr/>
        <p:txBody>
          <a:bodyPr/>
          <a:lstStyle/>
          <a:p>
            <a:fld id="{98FC1E22-C6CD-4100-AE7A-04E812B2888B}" type="slidenum">
              <a:rPr lang="en-US" smtClean="0"/>
              <a:pPr/>
              <a:t>7</a:t>
            </a:fld>
            <a:endParaRPr lang="en-US" dirty="0"/>
          </a:p>
        </p:txBody>
      </p:sp>
    </p:spTree>
    <p:extLst>
      <p:ext uri="{BB962C8B-B14F-4D97-AF65-F5344CB8AC3E}">
        <p14:creationId xmlns:p14="http://schemas.microsoft.com/office/powerpoint/2010/main" val="3564713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5-5: Format Symbols in Format Codes.</a:t>
            </a:r>
          </a:p>
        </p:txBody>
      </p:sp>
      <p:sp>
        <p:nvSpPr>
          <p:cNvPr id="4" name="Slide Number Placeholder 3"/>
          <p:cNvSpPr>
            <a:spLocks noGrp="1"/>
          </p:cNvSpPr>
          <p:nvPr>
            <p:ph type="sldNum" sz="quarter" idx="10"/>
          </p:nvPr>
        </p:nvSpPr>
        <p:spPr/>
        <p:txBody>
          <a:bodyPr/>
          <a:lstStyle/>
          <a:p>
            <a:fld id="{98FC1E22-C6CD-4100-AE7A-04E812B2888B}" type="slidenum">
              <a:rPr lang="en-US" smtClean="0"/>
              <a:pPr/>
              <a:t>8</a:t>
            </a:fld>
            <a:endParaRPr lang="en-US" dirty="0"/>
          </a:p>
        </p:txBody>
      </p:sp>
    </p:spTree>
    <p:extLst>
      <p:ext uri="{BB962C8B-B14F-4D97-AF65-F5344CB8AC3E}">
        <p14:creationId xmlns:p14="http://schemas.microsoft.com/office/powerpoint/2010/main" val="3564713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9</a:t>
            </a:fld>
            <a:endParaRPr lang="en-US" dirty="0"/>
          </a:p>
        </p:txBody>
      </p:sp>
    </p:spTree>
    <p:extLst>
      <p:ext uri="{BB962C8B-B14F-4D97-AF65-F5344CB8AC3E}">
        <p14:creationId xmlns:p14="http://schemas.microsoft.com/office/powerpoint/2010/main" val="356471392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Title_Slid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34" y="254000"/>
            <a:ext cx="8713465" cy="6526752"/>
          </a:xfrm>
          <a:prstGeom prst="rect">
            <a:avLst/>
          </a:prstGeom>
        </p:spPr>
      </p:pic>
      <p:sp>
        <p:nvSpPr>
          <p:cNvPr id="2" name="Title 1"/>
          <p:cNvSpPr>
            <a:spLocks noGrp="1"/>
          </p:cNvSpPr>
          <p:nvPr>
            <p:ph type="ctrTitle"/>
          </p:nvPr>
        </p:nvSpPr>
        <p:spPr>
          <a:xfrm>
            <a:off x="698500" y="2723470"/>
            <a:ext cx="7747000" cy="366254"/>
          </a:xfrm>
        </p:spPr>
        <p:txBody>
          <a:bodyPr anchor="b"/>
          <a:lstStyle>
            <a:lvl1pPr algn="ctr">
              <a:defRPr sz="28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698500" y="3352800"/>
            <a:ext cx="7747000" cy="233910"/>
          </a:xfrm>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Rectangle 3"/>
          <p:cNvSpPr/>
          <p:nvPr userDrawn="1"/>
        </p:nvSpPr>
        <p:spPr>
          <a:xfrm>
            <a:off x="3482340" y="223520"/>
            <a:ext cx="2125980" cy="985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7" name="Picture 6" descr="Rules_Single_A.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25529" r="-57141"/>
          <a:stretch/>
        </p:blipFill>
        <p:spPr>
          <a:xfrm>
            <a:off x="1627124" y="481302"/>
            <a:ext cx="10034016" cy="99113"/>
          </a:xfrm>
          <a:prstGeom prst="rect">
            <a:avLst/>
          </a:prstGeom>
        </p:spPr>
      </p:pic>
      <p:pic>
        <p:nvPicPr>
          <p:cNvPr id="8" name="Picture 7"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09" y="6257889"/>
            <a:ext cx="634845" cy="262424"/>
          </a:xfrm>
          <a:prstGeom prst="rect">
            <a:avLst/>
          </a:prstGeom>
        </p:spPr>
      </p:pic>
      <p:sp>
        <p:nvSpPr>
          <p:cNvPr id="5" name="Rectangle 4"/>
          <p:cNvSpPr/>
          <p:nvPr userDrawn="1"/>
        </p:nvSpPr>
        <p:spPr>
          <a:xfrm>
            <a:off x="6812281" y="4885105"/>
            <a:ext cx="2080291" cy="1926127"/>
          </a:xfrm>
          <a:custGeom>
            <a:avLst/>
            <a:gdLst>
              <a:gd name="connsiteX0" fmla="*/ 0 w 1973580"/>
              <a:gd name="connsiteY0" fmla="*/ 0 h 1389864"/>
              <a:gd name="connsiteX1" fmla="*/ 1973580 w 1973580"/>
              <a:gd name="connsiteY1" fmla="*/ 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0 h 1389864"/>
              <a:gd name="connsiteX1" fmla="*/ 1935480 w 1973580"/>
              <a:gd name="connsiteY1" fmla="*/ 6096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54731 h 1444595"/>
              <a:gd name="connsiteX1" fmla="*/ 1577340 w 1973580"/>
              <a:gd name="connsiteY1" fmla="*/ 1391 h 1444595"/>
              <a:gd name="connsiteX2" fmla="*/ 1935480 w 1973580"/>
              <a:gd name="connsiteY2" fmla="*/ 115691 h 1444595"/>
              <a:gd name="connsiteX3" fmla="*/ 1973580 w 1973580"/>
              <a:gd name="connsiteY3" fmla="*/ 1444595 h 1444595"/>
              <a:gd name="connsiteX4" fmla="*/ 0 w 1973580"/>
              <a:gd name="connsiteY4" fmla="*/ 1444595 h 1444595"/>
              <a:gd name="connsiteX5" fmla="*/ 0 w 1973580"/>
              <a:gd name="connsiteY5"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0 w 2080291"/>
              <a:gd name="connsiteY6"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60960 w 2080291"/>
              <a:gd name="connsiteY6" fmla="*/ 103009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99060 w 2080291"/>
              <a:gd name="connsiteY6" fmla="*/ 991992 h 1444595"/>
              <a:gd name="connsiteX7" fmla="*/ 0 w 2080291"/>
              <a:gd name="connsiteY7" fmla="*/ 54731 h 144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0291" h="1444595">
                <a:moveTo>
                  <a:pt x="0" y="54731"/>
                </a:moveTo>
                <a:cubicBezTo>
                  <a:pt x="520700" y="67431"/>
                  <a:pt x="1056640" y="-11309"/>
                  <a:pt x="1577340" y="1391"/>
                </a:cubicBezTo>
                <a:lnTo>
                  <a:pt x="1935480" y="115691"/>
                </a:lnTo>
                <a:cubicBezTo>
                  <a:pt x="1932940" y="209671"/>
                  <a:pt x="2082800" y="334132"/>
                  <a:pt x="2080260" y="428112"/>
                </a:cubicBezTo>
                <a:lnTo>
                  <a:pt x="1973580" y="1444595"/>
                </a:lnTo>
                <a:lnTo>
                  <a:pt x="0" y="1444595"/>
                </a:lnTo>
                <a:cubicBezTo>
                  <a:pt x="0" y="1319127"/>
                  <a:pt x="99060" y="1117460"/>
                  <a:pt x="99060" y="991992"/>
                </a:cubicBezTo>
                <a:lnTo>
                  <a:pt x="0" y="547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0" name="Picture 9" descr="Audio.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65369" y="5389518"/>
            <a:ext cx="987056" cy="1040948"/>
          </a:xfrm>
          <a:prstGeom prst="rect">
            <a:avLst/>
          </a:prstGeom>
        </p:spPr>
      </p:pic>
      <p:pic>
        <p:nvPicPr>
          <p:cNvPr id="12" name="Picture 11"/>
          <p:cNvPicPr>
            <a:picLocks noChangeAspect="1"/>
          </p:cNvPicPr>
          <p:nvPr userDrawn="1"/>
        </p:nvPicPr>
        <p:blipFill rotWithShape="1">
          <a:blip r:embed="rId6" cstate="print">
            <a:extLst>
              <a:ext uri="{28A0092B-C50C-407E-A947-70E740481C1C}">
                <a14:useLocalDpi xmlns:a14="http://schemas.microsoft.com/office/drawing/2010/main" val="0"/>
              </a:ext>
            </a:extLst>
          </a:blip>
          <a:srcRect l="24476" r="23794"/>
          <a:stretch/>
        </p:blipFill>
        <p:spPr>
          <a:xfrm>
            <a:off x="8674486" y="5121741"/>
            <a:ext cx="275507" cy="710099"/>
          </a:xfrm>
          <a:prstGeom prst="rect">
            <a:avLst/>
          </a:prstGeom>
        </p:spPr>
      </p:pic>
      <p:pic>
        <p:nvPicPr>
          <p:cNvPr id="13" name="Picture 12" descr="Swirl_3.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688654">
            <a:off x="7441066" y="6393019"/>
            <a:ext cx="386047" cy="285072"/>
          </a:xfrm>
          <a:prstGeom prst="rect">
            <a:avLst/>
          </a:prstGeom>
        </p:spPr>
      </p:pic>
      <p:pic>
        <p:nvPicPr>
          <p:cNvPr id="14" name="Picture 13" descr="Swirl_3.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8073124">
            <a:off x="7908374" y="5449328"/>
            <a:ext cx="591497" cy="245691"/>
          </a:xfrm>
          <a:prstGeom prst="rect">
            <a:avLst/>
          </a:prstGeom>
        </p:spPr>
      </p:pic>
      <p:pic>
        <p:nvPicPr>
          <p:cNvPr id="16" name="Picture 15"/>
          <p:cNvPicPr>
            <a:picLocks noChangeAspect="1"/>
          </p:cNvPicPr>
          <p:nvPr userDrawn="1"/>
        </p:nvPicPr>
        <p:blipFill rotWithShape="1">
          <a:blip r:embed="rId9" cstate="print">
            <a:extLst>
              <a:ext uri="{28A0092B-C50C-407E-A947-70E740481C1C}">
                <a14:useLocalDpi xmlns:a14="http://schemas.microsoft.com/office/drawing/2010/main" val="0"/>
              </a:ext>
            </a:extLst>
          </a:blip>
          <a:srcRect l="4669" t="13753" r="6579" b="12460"/>
          <a:stretch/>
        </p:blipFill>
        <p:spPr>
          <a:xfrm>
            <a:off x="7939372" y="5831840"/>
            <a:ext cx="672857" cy="745880"/>
          </a:xfrm>
          <a:prstGeom prst="rect">
            <a:avLst/>
          </a:prstGeom>
        </p:spPr>
      </p:pic>
      <p:sp>
        <p:nvSpPr>
          <p:cNvPr id="9" name="Text Placeholder 8"/>
          <p:cNvSpPr>
            <a:spLocks noGrp="1"/>
          </p:cNvSpPr>
          <p:nvPr>
            <p:ph type="body" sz="quarter" idx="10"/>
          </p:nvPr>
        </p:nvSpPr>
        <p:spPr>
          <a:xfrm>
            <a:off x="914400" y="6257925"/>
            <a:ext cx="6172200" cy="1064907"/>
          </a:xfrm>
        </p:spPr>
        <p:txBody>
          <a:bodyPr/>
          <a:lstStyle>
            <a:lvl1pPr>
              <a:defRPr sz="1200">
                <a:latin typeface="Calibri" panose="020F0502020204030204" pitchFamily="34" charset="0"/>
                <a:cs typeface="Calibri" panose="020F0502020204030204" pitchFamily="34" charset="0"/>
              </a:defRPr>
            </a:lvl1pPr>
            <a:lvl2pPr>
              <a:defRPr sz="1200">
                <a:latin typeface="Calibri" panose="020F0502020204030204" pitchFamily="34" charset="0"/>
                <a:cs typeface="Calibri" panose="020F0502020204030204" pitchFamily="34" charset="0"/>
              </a:defRPr>
            </a:lvl2pPr>
            <a:lvl3pPr>
              <a:defRPr sz="1200">
                <a:latin typeface="Calibri" panose="020F0502020204030204" pitchFamily="34" charset="0"/>
                <a:cs typeface="Calibri" panose="020F0502020204030204" pitchFamily="34" charset="0"/>
              </a:defRPr>
            </a:lvl3pPr>
            <a:lvl4pPr>
              <a:defRPr sz="12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7500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760914" y="139461"/>
            <a:ext cx="8282940" cy="851139"/>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579193" y="1371599"/>
            <a:ext cx="8336207" cy="4572001"/>
          </a:xfrm>
        </p:spPr>
        <p:txBody>
          <a:bodyPr/>
          <a:lstStyle>
            <a:lvl1pPr marL="171450" indent="-17145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1064006"/>
            <a:ext cx="8586216" cy="44704"/>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222262"/>
            <a:ext cx="628992" cy="697255"/>
          </a:xfrm>
          <a:prstGeom prst="rect">
            <a:avLst/>
          </a:prstGeom>
        </p:spPr>
      </p:pic>
      <p:pic>
        <p:nvPicPr>
          <p:cNvPr id="17" name="Picture 16"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00" y="6236386"/>
            <a:ext cx="1215590" cy="502487"/>
          </a:xfrm>
          <a:prstGeom prst="rect">
            <a:avLst/>
          </a:prstGeom>
        </p:spPr>
      </p:pic>
      <p:pic>
        <p:nvPicPr>
          <p:cNvPr id="18" name="Picture 17" descr="Rules_Single_A.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25529" r="-57141"/>
          <a:stretch/>
        </p:blipFill>
        <p:spPr>
          <a:xfrm>
            <a:off x="1597680" y="6233765"/>
            <a:ext cx="11423745" cy="90835"/>
          </a:xfrm>
          <a:prstGeom prst="rect">
            <a:avLst/>
          </a:prstGeom>
        </p:spPr>
      </p:pic>
      <p:sp>
        <p:nvSpPr>
          <p:cNvPr id="19" name="Content Placeholder 2"/>
          <p:cNvSpPr txBox="1">
            <a:spLocks/>
          </p:cNvSpPr>
          <p:nvPr userDrawn="1"/>
        </p:nvSpPr>
        <p:spPr>
          <a:xfrm>
            <a:off x="1295400" y="6294120"/>
            <a:ext cx="6553200" cy="546465"/>
          </a:xfrm>
          <a:prstGeom prst="rect">
            <a:avLst/>
          </a:prstGeom>
        </p:spPr>
        <p:txBody>
          <a:bodyPr/>
          <a:lstStyle>
            <a:lvl1pPr marL="171450" indent="-171450" algn="l" defTabSz="914400" rtl="0" eaLnBrk="1" latinLnBrk="0" hangingPunct="1">
              <a:lnSpc>
                <a:spcPct val="95000"/>
              </a:lnSpc>
              <a:spcBef>
                <a:spcPts val="1200"/>
              </a:spcBef>
              <a:buClr>
                <a:schemeClr val="accent2"/>
              </a:buClr>
              <a:buFont typeface="Arial"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lnSpc>
                <a:spcPct val="95000"/>
              </a:lnSpc>
              <a:spcBef>
                <a:spcPts val="600"/>
              </a:spcBef>
              <a:buClr>
                <a:schemeClr val="accent1"/>
              </a:buClr>
              <a:buFont typeface="Arial"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2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14300" algn="l" defTabSz="914400" rtl="0" eaLnBrk="1" latinLnBrk="0" hangingPunct="1">
              <a:lnSpc>
                <a:spcPct val="95000"/>
              </a:lnSpc>
              <a:spcBef>
                <a:spcPct val="20000"/>
              </a:spcBef>
              <a:buFont typeface="Arial"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dirty="0">
                <a:solidFill>
                  <a:schemeClr val="tx1"/>
                </a:solidFill>
                <a:latin typeface="Calibri" panose="020F0502020204030204" pitchFamily="34" charset="0"/>
                <a:cs typeface="Calibri" panose="020F0502020204030204" pitchFamily="34" charset="0"/>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686729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760914" y="139461"/>
            <a:ext cx="8282940" cy="851139"/>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579193" y="1371599"/>
            <a:ext cx="7650407" cy="1936497"/>
          </a:xfrm>
        </p:spPr>
        <p:txBody>
          <a:bodyPr/>
          <a:lstStyle>
            <a:lvl1pPr marL="171450" indent="-17145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1064006"/>
            <a:ext cx="8586216" cy="44704"/>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222262"/>
            <a:ext cx="628992" cy="697255"/>
          </a:xfrm>
          <a:prstGeom prst="rect">
            <a:avLst/>
          </a:prstGeom>
        </p:spPr>
      </p:pic>
      <p:pic>
        <p:nvPicPr>
          <p:cNvPr id="17" name="Picture 16"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00" y="6236386"/>
            <a:ext cx="1215590" cy="502487"/>
          </a:xfrm>
          <a:prstGeom prst="rect">
            <a:avLst/>
          </a:prstGeom>
        </p:spPr>
      </p:pic>
      <p:pic>
        <p:nvPicPr>
          <p:cNvPr id="18" name="Picture 17" descr="Rules_Single_A.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25529" r="-57141"/>
          <a:stretch/>
        </p:blipFill>
        <p:spPr>
          <a:xfrm>
            <a:off x="1597680" y="6233765"/>
            <a:ext cx="11423745" cy="90835"/>
          </a:xfrm>
          <a:prstGeom prst="rect">
            <a:avLst/>
          </a:prstGeom>
        </p:spPr>
      </p:pic>
      <p:sp>
        <p:nvSpPr>
          <p:cNvPr id="19" name="Content Placeholder 2"/>
          <p:cNvSpPr txBox="1">
            <a:spLocks/>
          </p:cNvSpPr>
          <p:nvPr userDrawn="1"/>
        </p:nvSpPr>
        <p:spPr>
          <a:xfrm>
            <a:off x="1295400" y="6294120"/>
            <a:ext cx="6553200" cy="546465"/>
          </a:xfrm>
          <a:prstGeom prst="rect">
            <a:avLst/>
          </a:prstGeom>
        </p:spPr>
        <p:txBody>
          <a:bodyPr/>
          <a:lstStyle>
            <a:lvl1pPr marL="171450" indent="-171450" algn="l" defTabSz="914400" rtl="0" eaLnBrk="1" latinLnBrk="0" hangingPunct="1">
              <a:lnSpc>
                <a:spcPct val="95000"/>
              </a:lnSpc>
              <a:spcBef>
                <a:spcPts val="1200"/>
              </a:spcBef>
              <a:buClr>
                <a:schemeClr val="accent2"/>
              </a:buClr>
              <a:buFont typeface="Arial"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lnSpc>
                <a:spcPct val="95000"/>
              </a:lnSpc>
              <a:spcBef>
                <a:spcPts val="600"/>
              </a:spcBef>
              <a:buClr>
                <a:schemeClr val="accent1"/>
              </a:buClr>
              <a:buFont typeface="Arial"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2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14300" algn="l" defTabSz="914400" rtl="0" eaLnBrk="1" latinLnBrk="0" hangingPunct="1">
              <a:lnSpc>
                <a:spcPct val="95000"/>
              </a:lnSpc>
              <a:spcBef>
                <a:spcPct val="20000"/>
              </a:spcBef>
              <a:buFont typeface="Arial"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dirty="0">
                <a:solidFill>
                  <a:schemeClr val="tx1"/>
                </a:solidFill>
                <a:latin typeface="Calibri" panose="020F0502020204030204" pitchFamily="34" charset="0"/>
                <a:cs typeface="Calibri" panose="020F0502020204030204" pitchFamily="34" charset="0"/>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5" name="Content Placeholder 4">
            <a:extLst>
              <a:ext uri="{FF2B5EF4-FFF2-40B4-BE49-F238E27FC236}">
                <a16:creationId xmlns:a16="http://schemas.microsoft.com/office/drawing/2014/main" id="{60DDAB29-0729-41B3-94C6-130086DAC1DD}"/>
              </a:ext>
            </a:extLst>
          </p:cNvPr>
          <p:cNvSpPr>
            <a:spLocks noGrp="1"/>
          </p:cNvSpPr>
          <p:nvPr>
            <p:ph sz="quarter" idx="10"/>
          </p:nvPr>
        </p:nvSpPr>
        <p:spPr>
          <a:xfrm>
            <a:off x="609600" y="3505200"/>
            <a:ext cx="7620000" cy="19812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6556545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125" y="1538818"/>
            <a:ext cx="8415338" cy="1798954"/>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8316854" y="6482966"/>
            <a:ext cx="372218" cy="276999"/>
          </a:xfrm>
          <a:prstGeom prst="rect">
            <a:avLst/>
          </a:prstGeom>
        </p:spPr>
        <p:txBody>
          <a:bodyPr vert="horz" wrap="none" lIns="91440" tIns="45720" rIns="91440" bIns="45720" rtlCol="0" anchor="ctr">
            <a:spAutoFit/>
          </a:bodyPr>
          <a:lstStyle>
            <a:lvl1pPr algn="r">
              <a:defRPr sz="1200">
                <a:solidFill>
                  <a:schemeClr val="tx1">
                    <a:tint val="75000"/>
                  </a:schemeClr>
                </a:solidFill>
              </a:defRPr>
            </a:lvl1pPr>
          </a:lstStyle>
          <a:p>
            <a:pPr>
              <a:defRPr/>
            </a:pPr>
            <a:fld id="{48B40067-BD2A-418A-98BB-08A98047DC47}" type="slidenum">
              <a:rPr lang="en-US" sz="1200" smtClean="0">
                <a:solidFill>
                  <a:schemeClr val="tx1"/>
                </a:solidFill>
                <a:latin typeface="Calibri" panose="020F0502020204030204" pitchFamily="34" charset="0"/>
                <a:cs typeface="Calibri" panose="020F0502020204030204" pitchFamily="34" charset="0"/>
              </a:rPr>
              <a:pPr>
                <a:defRPr/>
              </a:pPr>
              <a:t>‹#›</a:t>
            </a:fld>
            <a:endParaRPr lang="en-US" sz="1200" dirty="0">
              <a:solidFill>
                <a:schemeClr val="tx1"/>
              </a:solidFill>
              <a:latin typeface="Calibri" panose="020F0502020204030204" pitchFamily="34" charset="0"/>
              <a:cs typeface="Calibri" panose="020F0502020204030204" pitchFamily="34" charset="0"/>
            </a:endParaRPr>
          </a:p>
        </p:txBody>
      </p:sp>
      <p:sp>
        <p:nvSpPr>
          <p:cNvPr id="2" name="Title Placeholder 1"/>
          <p:cNvSpPr>
            <a:spLocks noGrp="1"/>
          </p:cNvSpPr>
          <p:nvPr>
            <p:ph type="title"/>
          </p:nvPr>
        </p:nvSpPr>
        <p:spPr>
          <a:xfrm>
            <a:off x="365125" y="393454"/>
            <a:ext cx="8415338" cy="470898"/>
          </a:xfrm>
          <a:prstGeom prst="rect">
            <a:avLst/>
          </a:prstGeom>
        </p:spPr>
        <p:txBody>
          <a:bodyPr vert="horz" wrap="square" lIns="0" tIns="0" rIns="0" bIns="0" rtlCol="0" anchor="ctr">
            <a:spAutoFit/>
          </a:bodyPr>
          <a:lstStyle/>
          <a:p>
            <a:r>
              <a:rPr lang="en-US" dirty="0"/>
              <a:t>Click to edit Master title style</a:t>
            </a:r>
          </a:p>
        </p:txBody>
      </p:sp>
    </p:spTree>
    <p:extLst>
      <p:ext uri="{BB962C8B-B14F-4D97-AF65-F5344CB8AC3E}">
        <p14:creationId xmlns:p14="http://schemas.microsoft.com/office/powerpoint/2010/main" val="293678876"/>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hf sldNum="0" hdr="0" dt="0"/>
  <p:txStyles>
    <p:titleStyle>
      <a:lvl1pPr algn="l" defTabSz="914400" rtl="0" eaLnBrk="1" latinLnBrk="0" hangingPunct="1">
        <a:lnSpc>
          <a:spcPct val="85000"/>
        </a:lnSpc>
        <a:spcBef>
          <a:spcPct val="0"/>
        </a:spcBef>
        <a:buNone/>
        <a:defRPr sz="3600" kern="1200">
          <a:solidFill>
            <a:schemeClr val="accent2"/>
          </a:solidFill>
          <a:latin typeface="Calibri" panose="020F0502020204030204" pitchFamily="34" charset="0"/>
          <a:ea typeface="+mj-ea"/>
          <a:cs typeface="Calibri" panose="020F0502020204030204" pitchFamily="34" charset="0"/>
        </a:defRPr>
      </a:lvl1pPr>
    </p:titleStyle>
    <p:bodyStyle>
      <a:lvl1pPr marL="171450" indent="-171450" algn="l" defTabSz="914400" rtl="0" eaLnBrk="1" latinLnBrk="0" hangingPunct="1">
        <a:lnSpc>
          <a:spcPct val="95000"/>
        </a:lnSpc>
        <a:spcBef>
          <a:spcPts val="1200"/>
        </a:spcBef>
        <a:buClr>
          <a:schemeClr val="accent2"/>
        </a:buClr>
        <a:buFont typeface="Arial" pitchFamily="34" charset="0"/>
        <a:buChar char="•"/>
        <a:defRPr sz="26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400050" indent="-171450" algn="l" defTabSz="914400" rtl="0" eaLnBrk="1" latinLnBrk="0" hangingPunct="1">
        <a:lnSpc>
          <a:spcPct val="95000"/>
        </a:lnSpc>
        <a:spcBef>
          <a:spcPts val="600"/>
        </a:spcBef>
        <a:buClr>
          <a:schemeClr val="accent1"/>
        </a:buClr>
        <a:buFont typeface="Arial" pitchFamily="34" charset="0"/>
        <a:buChar char="•"/>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22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742950" indent="-114300" algn="l" defTabSz="914400" rtl="0" eaLnBrk="1" latinLnBrk="0" hangingPunct="1">
        <a:lnSpc>
          <a:spcPct val="95000"/>
        </a:lnSpc>
        <a:spcBef>
          <a:spcPct val="20000"/>
        </a:spcBef>
        <a:buFont typeface="Arial" pitchFamily="34" charset="0"/>
        <a:buChar char="•"/>
        <a:defRPr sz="20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500" y="2614658"/>
            <a:ext cx="7747000" cy="475066"/>
          </a:xfrm>
        </p:spPr>
        <p:txBody>
          <a:bodyPr/>
          <a:lstStyle/>
          <a:p>
            <a:r>
              <a:rPr lang="en-US" sz="3600" dirty="0"/>
              <a:t>Shelly Cashman: Microsoft Excel 2019</a:t>
            </a:r>
          </a:p>
        </p:txBody>
      </p:sp>
      <p:sp>
        <p:nvSpPr>
          <p:cNvPr id="3" name="Subtitle 2"/>
          <p:cNvSpPr>
            <a:spLocks noGrp="1"/>
          </p:cNvSpPr>
          <p:nvPr>
            <p:ph type="subTitle" idx="1"/>
          </p:nvPr>
        </p:nvSpPr>
        <p:spPr>
          <a:xfrm>
            <a:off x="698500" y="3352800"/>
            <a:ext cx="7747000" cy="350865"/>
          </a:xfrm>
        </p:spPr>
        <p:txBody>
          <a:bodyPr/>
          <a:lstStyle/>
          <a:p>
            <a:r>
              <a:rPr lang="en-US" sz="2400" dirty="0">
                <a:solidFill>
                  <a:schemeClr val="bg2">
                    <a:lumMod val="50000"/>
                  </a:schemeClr>
                </a:solidFill>
              </a:rPr>
              <a:t>Module 5: Working with Multiple Worksheets and Workbooks</a:t>
            </a:r>
          </a:p>
        </p:txBody>
      </p:sp>
      <p:sp>
        <p:nvSpPr>
          <p:cNvPr id="5" name="Text Placeholder 4"/>
          <p:cNvSpPr>
            <a:spLocks noGrp="1"/>
          </p:cNvSpPr>
          <p:nvPr>
            <p:ph type="body" sz="quarter" idx="10"/>
          </p:nvPr>
        </p:nvSpPr>
        <p:spPr>
          <a:xfrm>
            <a:off x="899160" y="6257925"/>
            <a:ext cx="6172200" cy="526298"/>
          </a:xfrm>
        </p:spPr>
        <p:txBody>
          <a:bodyPr/>
          <a:lstStyle/>
          <a:p>
            <a:pPr marL="0" indent="0" algn="ctr">
              <a:buNone/>
            </a:pPr>
            <a:r>
              <a:rPr lang="en-US" dirty="0">
                <a:solidFill>
                  <a:schemeClr val="tx1"/>
                </a:solidFill>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4198488466"/>
      </p:ext>
    </p:extLst>
  </p:cSld>
  <p:clrMapOvr>
    <a:masterClrMapping/>
  </p:clrMapOvr>
</p:sld>
</file>

<file path=ppt/slides/slide1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Creating a Cell Style (1 of 2)</a:t>
            </a:r>
          </a:p>
        </p:txBody>
      </p:sp>
      <p:sp>
        <p:nvSpPr>
          <p:cNvPr id="6" name="Content Placeholder 1"/>
          <p:cNvSpPr>
            <a:spLocks noGrp="1"/>
          </p:cNvSpPr>
          <p:nvPr>
            <p:ph idx="1"/>
          </p:nvPr>
        </p:nvSpPr>
        <p:spPr/>
        <p:txBody>
          <a:bodyPr>
            <a:noAutofit/>
          </a:bodyPr>
          <a:lstStyle/>
          <a:p>
            <a:r>
              <a:rPr lang="en-US" dirty="0"/>
              <a:t>To Create a New Cell Style</a:t>
            </a:r>
          </a:p>
          <a:p>
            <a:pPr lvl="1"/>
            <a:r>
              <a:rPr lang="en-US" dirty="0"/>
              <a:t>Click the Cell Styles button to display the Cell Styles gallery</a:t>
            </a:r>
          </a:p>
          <a:p>
            <a:pPr lvl="1"/>
            <a:r>
              <a:rPr lang="en-US" dirty="0"/>
              <a:t>Click “New Cell Style” in the Cell Styles gallery to display the Style dialog box</a:t>
            </a:r>
          </a:p>
          <a:p>
            <a:pPr lvl="1"/>
            <a:r>
              <a:rPr lang="en-US" dirty="0"/>
              <a:t>Type the desired name for the new style</a:t>
            </a:r>
          </a:p>
          <a:p>
            <a:pPr lvl="1"/>
            <a:r>
              <a:rPr lang="en-US" dirty="0"/>
              <a:t>Click the Format button to display the Format Cells dialog box and select desired formats</a:t>
            </a:r>
          </a:p>
          <a:p>
            <a:pPr lvl="1"/>
            <a:r>
              <a:rPr lang="en-US" dirty="0"/>
              <a:t>Click OK to close the Format Cells dialog box</a:t>
            </a:r>
          </a:p>
          <a:p>
            <a:pPr lvl="1"/>
            <a:r>
              <a:rPr lang="en-US" dirty="0"/>
              <a:t>Click OK to add create the new style</a:t>
            </a:r>
          </a:p>
        </p:txBody>
      </p:sp>
    </p:spTree>
    <p:extLst>
      <p:ext uri="{BB962C8B-B14F-4D97-AF65-F5344CB8AC3E}">
        <p14:creationId xmlns:p14="http://schemas.microsoft.com/office/powerpoint/2010/main" val="607811188"/>
      </p:ext>
    </p:extLst>
  </p:cSld>
  <p:clrMapOvr>
    <a:masterClrMapping/>
  </p:clrMapOvr>
</p:sld>
</file>

<file path=ppt/slides/slide11.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Creating a Cell Style (2 of 2)</a:t>
            </a:r>
          </a:p>
        </p:txBody>
      </p:sp>
      <p:sp>
        <p:nvSpPr>
          <p:cNvPr id="7" name="Content Placeholder 1"/>
          <p:cNvSpPr>
            <a:spLocks noGrp="1"/>
          </p:cNvSpPr>
          <p:nvPr>
            <p:ph idx="1"/>
          </p:nvPr>
        </p:nvSpPr>
        <p:spPr/>
        <p:txBody>
          <a:bodyPr>
            <a:normAutofit/>
          </a:bodyPr>
          <a:lstStyle/>
          <a:p>
            <a:r>
              <a:rPr lang="en-US" dirty="0"/>
              <a:t>To Apply a New Style</a:t>
            </a:r>
          </a:p>
          <a:p>
            <a:pPr lvl="1"/>
            <a:r>
              <a:rPr lang="en-US" dirty="0"/>
              <a:t>Select the desired cell(s) and then click the Cell Styles button to display the Cell Styles gallery</a:t>
            </a:r>
          </a:p>
          <a:p>
            <a:pPr lvl="1"/>
            <a:r>
              <a:rPr lang="en-US" dirty="0"/>
              <a:t>Click the name of the new style to assign the style to the selected cell(s)</a:t>
            </a:r>
          </a:p>
        </p:txBody>
      </p:sp>
      <p:pic>
        <p:nvPicPr>
          <p:cNvPr id="6" name="Content Placeholder 5" descr="The Cell Styles button in the Styles group on the Home tab was clicked, displaying the Cell Styles gallery, which includes the new custom style, 4-Digit Year.">
            <a:extLst>
              <a:ext uri="{FF2B5EF4-FFF2-40B4-BE49-F238E27FC236}">
                <a16:creationId xmlns:a16="http://schemas.microsoft.com/office/drawing/2014/main" id="{08518FB3-08EA-4343-9B35-2357E612E07F}"/>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313987" y="3466872"/>
            <a:ext cx="6180816" cy="2636977"/>
          </a:xfrm>
          <a:prstGeom prst="rect">
            <a:avLst/>
          </a:prstGeom>
        </p:spPr>
      </p:pic>
    </p:spTree>
  </p:cSld>
  <p:clrMapOvr>
    <a:masterClrMapping/>
  </p:clrMapOvr>
</p:sld>
</file>

<file path=ppt/slides/slide1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94132"/>
            <a:ext cx="7924800" cy="941796"/>
          </a:xfrm>
        </p:spPr>
        <p:txBody>
          <a:bodyPr/>
          <a:lstStyle/>
          <a:p>
            <a:r>
              <a:rPr lang="en-US" dirty="0"/>
              <a:t>Working with Multiple Worksheets (1 of 3)</a:t>
            </a:r>
          </a:p>
        </p:txBody>
      </p:sp>
      <p:sp>
        <p:nvSpPr>
          <p:cNvPr id="6" name="Content Placeholder 1"/>
          <p:cNvSpPr>
            <a:spLocks noGrp="1"/>
          </p:cNvSpPr>
          <p:nvPr>
            <p:ph idx="1"/>
          </p:nvPr>
        </p:nvSpPr>
        <p:spPr/>
        <p:txBody>
          <a:bodyPr>
            <a:normAutofit/>
          </a:bodyPr>
          <a:lstStyle/>
          <a:p>
            <a:r>
              <a:rPr lang="en-US" dirty="0"/>
              <a:t>To Add a Worksheet to a Workbook</a:t>
            </a:r>
          </a:p>
          <a:p>
            <a:pPr lvl="1"/>
            <a:r>
              <a:rPr lang="en-US" dirty="0"/>
              <a:t>Click the New sheet button at the bottom of the window to add a new worksheet to a workbook</a:t>
            </a:r>
          </a:p>
          <a:p>
            <a:r>
              <a:rPr lang="en-US" dirty="0"/>
              <a:t>To Copy and Paste from One Worksheet to Another</a:t>
            </a:r>
          </a:p>
          <a:p>
            <a:pPr lvl="1"/>
            <a:r>
              <a:rPr lang="en-US" dirty="0"/>
              <a:t>Click the sheet tab for the sheet containing the data to copy</a:t>
            </a:r>
          </a:p>
          <a:p>
            <a:pPr lvl="1"/>
            <a:r>
              <a:rPr lang="en-US" dirty="0"/>
              <a:t>Click the Select All button to select the entire worksheet and then click the Copy button to copy the contents of the worksheet</a:t>
            </a:r>
          </a:p>
          <a:p>
            <a:pPr lvl="1"/>
            <a:r>
              <a:rPr lang="en-US" dirty="0"/>
              <a:t>Press ENTER to copy the data from the Office Clipboard to the selected sheet</a:t>
            </a:r>
          </a:p>
        </p:txBody>
      </p:sp>
    </p:spTree>
    <p:extLst>
      <p:ext uri="{BB962C8B-B14F-4D97-AF65-F5344CB8AC3E}">
        <p14:creationId xmlns:p14="http://schemas.microsoft.com/office/powerpoint/2010/main" val="4237805166"/>
      </p:ext>
    </p:extLst>
  </p:cSld>
  <p:clrMapOvr>
    <a:masterClrMapping/>
  </p:clrMapOvr>
</p:sld>
</file>

<file path=ppt/slides/slide1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81664"/>
            <a:ext cx="7924800" cy="936253"/>
          </a:xfrm>
        </p:spPr>
        <p:txBody>
          <a:bodyPr>
            <a:noAutofit/>
          </a:bodyPr>
          <a:lstStyle/>
          <a:p>
            <a:r>
              <a:rPr lang="en-US" dirty="0"/>
              <a:t>Working with Multiple Worksheets (2 of 3)</a:t>
            </a:r>
          </a:p>
        </p:txBody>
      </p:sp>
      <p:sp>
        <p:nvSpPr>
          <p:cNvPr id="6" name="Content Placeholder 1"/>
          <p:cNvSpPr>
            <a:spLocks noGrp="1"/>
          </p:cNvSpPr>
          <p:nvPr>
            <p:ph idx="1"/>
          </p:nvPr>
        </p:nvSpPr>
        <p:spPr/>
        <p:txBody>
          <a:bodyPr>
            <a:normAutofit/>
          </a:bodyPr>
          <a:lstStyle/>
          <a:p>
            <a:r>
              <a:rPr lang="en-US" dirty="0"/>
              <a:t>To Copy a Worksheet Using a Shortcut Menu</a:t>
            </a:r>
          </a:p>
          <a:p>
            <a:pPr lvl="1"/>
            <a:r>
              <a:rPr lang="en-US" dirty="0"/>
              <a:t>Right-click the desired sheet tab to display the shortcut menu</a:t>
            </a:r>
          </a:p>
          <a:p>
            <a:pPr lvl="1"/>
            <a:r>
              <a:rPr lang="en-US" dirty="0"/>
              <a:t>Click “Move or Copy” to display the Move or Copy dialog box</a:t>
            </a:r>
          </a:p>
          <a:p>
            <a:pPr lvl="1"/>
            <a:r>
              <a:rPr lang="en-US" dirty="0"/>
              <a:t>Click the desired location and then click to place a check mark in the “Create a copy” check box </a:t>
            </a:r>
          </a:p>
          <a:p>
            <a:pPr lvl="1"/>
            <a:r>
              <a:rPr lang="en-US" dirty="0"/>
              <a:t>Click OK to add a copy of the worksheet to the workbook</a:t>
            </a:r>
          </a:p>
          <a:p>
            <a:r>
              <a:rPr lang="en-US" dirty="0"/>
              <a:t>To Copy a Worksheet Using CTRL</a:t>
            </a:r>
          </a:p>
          <a:p>
            <a:pPr lvl="1"/>
            <a:r>
              <a:rPr lang="en-US" dirty="0"/>
              <a:t>Select a sheet</a:t>
            </a:r>
          </a:p>
          <a:p>
            <a:pPr lvl="1"/>
            <a:r>
              <a:rPr lang="en-US" dirty="0"/>
              <a:t>CTRL+drag the selected sheet tab to a location to the right of the other sheet tabs.  Do not release the drag</a:t>
            </a:r>
          </a:p>
          <a:p>
            <a:pPr lvl="1"/>
            <a:r>
              <a:rPr lang="en-US" dirty="0"/>
              <a:t>Release the drag to create the worksheet copy</a:t>
            </a:r>
          </a:p>
        </p:txBody>
      </p:sp>
    </p:spTree>
    <p:extLst>
      <p:ext uri="{BB962C8B-B14F-4D97-AF65-F5344CB8AC3E}">
        <p14:creationId xmlns:p14="http://schemas.microsoft.com/office/powerpoint/2010/main" val="2688144198"/>
      </p:ext>
    </p:extLst>
  </p:cSld>
  <p:clrMapOvr>
    <a:masterClrMapping/>
  </p:clrMapOvr>
</p:sld>
</file>

<file path=ppt/slides/slide1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31802"/>
            <a:ext cx="7924800" cy="1035976"/>
          </a:xfrm>
        </p:spPr>
        <p:txBody>
          <a:bodyPr/>
          <a:lstStyle/>
          <a:p>
            <a:r>
              <a:rPr lang="en-US" dirty="0"/>
              <a:t>Working with Multiple Worksheets (3 of 3)</a:t>
            </a:r>
          </a:p>
        </p:txBody>
      </p:sp>
      <p:sp>
        <p:nvSpPr>
          <p:cNvPr id="6" name="Content Placeholder 1"/>
          <p:cNvSpPr>
            <a:spLocks noGrp="1"/>
          </p:cNvSpPr>
          <p:nvPr>
            <p:ph idx="1"/>
          </p:nvPr>
        </p:nvSpPr>
        <p:spPr/>
        <p:txBody>
          <a:bodyPr>
            <a:noAutofit/>
          </a:bodyPr>
          <a:lstStyle/>
          <a:p>
            <a:r>
              <a:rPr lang="en-US" dirty="0"/>
              <a:t>To Drill an Entry through Worksheets</a:t>
            </a:r>
          </a:p>
          <a:p>
            <a:pPr lvl="1"/>
            <a:r>
              <a:rPr lang="en-US" dirty="0"/>
              <a:t>Right-click Sheet1 and then click “Select All Sheets”</a:t>
            </a:r>
          </a:p>
          <a:p>
            <a:pPr lvl="1"/>
            <a:r>
              <a:rPr lang="en-US" dirty="0"/>
              <a:t>Type the entry in the desired cell and then press the DOWN ARROW key to change sample data to the actual value</a:t>
            </a:r>
          </a:p>
          <a:p>
            <a:pPr lvl="1"/>
            <a:r>
              <a:rPr lang="en-US" dirty="0"/>
              <a:t>Enter the remaining entry changes in the other cells and then select a blank cell to select the same cell in all of the selected workbooks</a:t>
            </a:r>
          </a:p>
          <a:p>
            <a:pPr lvl="1"/>
            <a:r>
              <a:rPr lang="en-US" dirty="0"/>
              <a:t>Right-click the Sheet1 tab and then click Ungroup Sheets</a:t>
            </a:r>
          </a:p>
          <a:p>
            <a:pPr lvl="1"/>
            <a:r>
              <a:rPr lang="en-US" dirty="0"/>
              <a:t>Click through the sheet tabs in use to verify that all are identical</a:t>
            </a:r>
          </a:p>
        </p:txBody>
      </p:sp>
    </p:spTree>
    <p:extLst>
      <p:ext uri="{BB962C8B-B14F-4D97-AF65-F5344CB8AC3E}">
        <p14:creationId xmlns:p14="http://schemas.microsoft.com/office/powerpoint/2010/main" val="2367957363"/>
      </p:ext>
    </p:extLst>
  </p:cSld>
  <p:clrMapOvr>
    <a:masterClrMapping/>
  </p:clrMapOvr>
</p:sld>
</file>

<file path=ppt/slides/slide1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86319" y="81664"/>
            <a:ext cx="8205281" cy="1027289"/>
          </a:xfrm>
        </p:spPr>
        <p:txBody>
          <a:bodyPr>
            <a:noAutofit/>
          </a:bodyPr>
          <a:lstStyle/>
          <a:p>
            <a:r>
              <a:rPr lang="en-US" dirty="0"/>
              <a:t>Referencing Cells Across Worksheets (1 of 2)</a:t>
            </a:r>
          </a:p>
        </p:txBody>
      </p:sp>
      <p:sp>
        <p:nvSpPr>
          <p:cNvPr id="2" name="Content Placeholder 1"/>
          <p:cNvSpPr>
            <a:spLocks noGrp="1"/>
          </p:cNvSpPr>
          <p:nvPr>
            <p:ph idx="1"/>
          </p:nvPr>
        </p:nvSpPr>
        <p:spPr/>
        <p:txBody>
          <a:bodyPr>
            <a:noAutofit/>
          </a:bodyPr>
          <a:lstStyle/>
          <a:p>
            <a:r>
              <a:rPr lang="en-US" dirty="0"/>
              <a:t>To Enter a 3-D Reference</a:t>
            </a:r>
          </a:p>
          <a:p>
            <a:pPr lvl="1"/>
            <a:r>
              <a:rPr lang="en-US" dirty="0"/>
              <a:t>Select the desired cell and then click the AutoSum button to display the SUM function</a:t>
            </a:r>
          </a:p>
          <a:p>
            <a:pPr lvl="1"/>
            <a:r>
              <a:rPr lang="en-US" dirty="0"/>
              <a:t>Click the desired sheet tab to display the worksheet, and then click the same cell to select the first portion of the argument for the SUM function</a:t>
            </a:r>
          </a:p>
          <a:p>
            <a:pPr lvl="1"/>
            <a:r>
              <a:rPr lang="en-US" dirty="0"/>
              <a:t>SHIFT+click a new desired sheet tab to select the ending range of the argument for the SUM function</a:t>
            </a:r>
          </a:p>
          <a:p>
            <a:pPr lvl="1"/>
            <a:r>
              <a:rPr lang="en-US" dirty="0"/>
              <a:t>Click the Enter box in the formula bar to enter the SUM function with the 3-D references in the selected cell</a:t>
            </a:r>
          </a:p>
        </p:txBody>
      </p:sp>
    </p:spTree>
    <p:extLst>
      <p:ext uri="{BB962C8B-B14F-4D97-AF65-F5344CB8AC3E}">
        <p14:creationId xmlns:p14="http://schemas.microsoft.com/office/powerpoint/2010/main" val="2198489111"/>
      </p:ext>
    </p:extLst>
  </p:cSld>
  <p:clrMapOvr>
    <a:masterClrMapping/>
  </p:clrMapOvr>
</p:sld>
</file>

<file path=ppt/slides/slide1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81665"/>
            <a:ext cx="8229600" cy="908936"/>
          </a:xfrm>
        </p:spPr>
        <p:txBody>
          <a:bodyPr>
            <a:noAutofit/>
          </a:bodyPr>
          <a:lstStyle/>
          <a:p>
            <a:r>
              <a:rPr lang="en-US" dirty="0"/>
              <a:t>Referencing Cells Across Worksheets (2 of 2)</a:t>
            </a:r>
          </a:p>
        </p:txBody>
      </p:sp>
      <p:sp>
        <p:nvSpPr>
          <p:cNvPr id="2" name="Content Placeholder 1"/>
          <p:cNvSpPr>
            <a:spLocks noGrp="1"/>
          </p:cNvSpPr>
          <p:nvPr>
            <p:ph idx="1"/>
          </p:nvPr>
        </p:nvSpPr>
        <p:spPr>
          <a:xfrm>
            <a:off x="579193" y="1371599"/>
            <a:ext cx="8336207" cy="3352801"/>
          </a:xfrm>
        </p:spPr>
        <p:txBody>
          <a:bodyPr>
            <a:noAutofit/>
          </a:bodyPr>
          <a:lstStyle/>
          <a:p>
            <a:r>
              <a:rPr lang="en-US" dirty="0"/>
              <a:t>To Use the Paste Gallery</a:t>
            </a:r>
          </a:p>
          <a:p>
            <a:pPr lvl="1"/>
            <a:r>
              <a:rPr lang="en-US" dirty="0"/>
              <a:t>With the desired cell active, click the Copy button to copy the selected cell to the Office Clipboard</a:t>
            </a:r>
          </a:p>
          <a:p>
            <a:pPr lvl="1"/>
            <a:r>
              <a:rPr lang="en-US" dirty="0"/>
              <a:t>Select the desired range and then click the Paste arrow to display the Paste gallery</a:t>
            </a:r>
          </a:p>
          <a:p>
            <a:pPr lvl="1"/>
            <a:r>
              <a:rPr lang="en-US" dirty="0"/>
              <a:t>Click the Formulas button in the Paste gallery to copy the SUM function to the desired range replicating the 3-D references</a:t>
            </a:r>
          </a:p>
          <a:p>
            <a:pPr lvl="1"/>
            <a:r>
              <a:rPr lang="en-US" dirty="0"/>
              <a:t>Press ESC to clear the marquee</a:t>
            </a:r>
          </a:p>
        </p:txBody>
      </p:sp>
    </p:spTree>
    <p:extLst>
      <p:ext uri="{BB962C8B-B14F-4D97-AF65-F5344CB8AC3E}">
        <p14:creationId xmlns:p14="http://schemas.microsoft.com/office/powerpoint/2010/main" val="4267725018"/>
      </p:ext>
    </p:extLst>
  </p:cSld>
  <p:clrMapOvr>
    <a:masterClrMapping/>
  </p:clrMapOvr>
</p:sld>
</file>

<file path=ppt/slides/slide1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Formatting Pie Charts (1 of 9)</a:t>
            </a:r>
          </a:p>
        </p:txBody>
      </p:sp>
      <p:sp>
        <p:nvSpPr>
          <p:cNvPr id="6" name="Content Placeholder 1"/>
          <p:cNvSpPr>
            <a:spLocks noGrp="1"/>
          </p:cNvSpPr>
          <p:nvPr>
            <p:ph idx="1"/>
          </p:nvPr>
        </p:nvSpPr>
        <p:spPr/>
        <p:txBody>
          <a:bodyPr>
            <a:noAutofit/>
          </a:bodyPr>
          <a:lstStyle/>
          <a:p>
            <a:r>
              <a:rPr lang="en-US" dirty="0"/>
              <a:t>To Insert a 3-D Pie Chart on a Worksheet</a:t>
            </a:r>
          </a:p>
          <a:p>
            <a:pPr lvl="1"/>
            <a:r>
              <a:rPr lang="en-US" dirty="0"/>
              <a:t>Select the range to identify the category names and data for the pie chart</a:t>
            </a:r>
          </a:p>
          <a:p>
            <a:pPr lvl="1"/>
            <a:r>
              <a:rPr lang="en-US" dirty="0"/>
              <a:t>Display the Insert tab, click the “Insert Pie or Doughnut Chart” button and then click 3-D in the Insert Pie or Doughnut Chart gallery to create the desired chart type</a:t>
            </a:r>
          </a:p>
          <a:p>
            <a:pPr lvl="1"/>
            <a:r>
              <a:rPr lang="en-US" dirty="0"/>
              <a:t>Click the chart title, select the text, and then type the desired text to change the chart title</a:t>
            </a:r>
          </a:p>
          <a:p>
            <a:pPr lvl="1"/>
            <a:r>
              <a:rPr lang="en-US" dirty="0"/>
              <a:t>Click the Cart Styles button to display the Chart styles gallery, and select a style</a:t>
            </a:r>
          </a:p>
        </p:txBody>
      </p:sp>
    </p:spTree>
    <p:extLst>
      <p:ext uri="{BB962C8B-B14F-4D97-AF65-F5344CB8AC3E}">
        <p14:creationId xmlns:p14="http://schemas.microsoft.com/office/powerpoint/2010/main" val="4165516056"/>
      </p:ext>
    </p:extLst>
  </p:cSld>
  <p:clrMapOvr>
    <a:masterClrMapping/>
  </p:clrMapOvr>
</p:sld>
</file>

<file path=ppt/slides/slide1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Formatting Pie Charts (2 of 9)</a:t>
            </a:r>
          </a:p>
        </p:txBody>
      </p:sp>
      <p:sp>
        <p:nvSpPr>
          <p:cNvPr id="6" name="Content Placeholder 1"/>
          <p:cNvSpPr>
            <a:spLocks noGrp="1"/>
          </p:cNvSpPr>
          <p:nvPr>
            <p:ph idx="1"/>
          </p:nvPr>
        </p:nvSpPr>
        <p:spPr>
          <a:xfrm>
            <a:off x="579193" y="1371599"/>
            <a:ext cx="7650407" cy="1447801"/>
          </a:xfrm>
        </p:spPr>
        <p:txBody>
          <a:bodyPr>
            <a:noAutofit/>
          </a:bodyPr>
          <a:lstStyle/>
          <a:p>
            <a:r>
              <a:rPr lang="en-US" sz="2400" dirty="0"/>
              <a:t>To Move a Chart on the Same Worksheet</a:t>
            </a:r>
          </a:p>
          <a:p>
            <a:pPr lvl="1"/>
            <a:r>
              <a:rPr lang="en-US" sz="2200" dirty="0"/>
              <a:t>Point to the border of the chart. The pointer will change to a four-headed arrow. Drag the chart below the worksheet numbers to the desired location</a:t>
            </a:r>
          </a:p>
        </p:txBody>
      </p:sp>
      <p:pic>
        <p:nvPicPr>
          <p:cNvPr id="7" name="Content Placeholder 6" descr="The chart was moved so that the upper-left corner appears in cell A15. The Chart Styles gallery in the Chart Styles group on the Chart Tools Design tab is called out.">
            <a:extLst>
              <a:ext uri="{FF2B5EF4-FFF2-40B4-BE49-F238E27FC236}">
                <a16:creationId xmlns:a16="http://schemas.microsoft.com/office/drawing/2014/main" id="{1B993635-6F49-4633-8CB9-CEB2A0FC66F5}"/>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514600" y="2971800"/>
            <a:ext cx="3749122" cy="3190743"/>
          </a:xfrm>
          <a:prstGeom prst="rect">
            <a:avLst/>
          </a:prstGeom>
        </p:spPr>
      </p:pic>
    </p:spTree>
    <p:extLst>
      <p:ext uri="{BB962C8B-B14F-4D97-AF65-F5344CB8AC3E}">
        <p14:creationId xmlns:p14="http://schemas.microsoft.com/office/powerpoint/2010/main" val="1218776576"/>
      </p:ext>
    </p:extLst>
  </p:cSld>
  <p:clrMapOvr>
    <a:masterClrMapping/>
  </p:clrMapOvr>
</p:sld>
</file>

<file path=ppt/slides/slide1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Formatting Pie Charts (3 of 9)</a:t>
            </a:r>
          </a:p>
        </p:txBody>
      </p:sp>
      <p:sp>
        <p:nvSpPr>
          <p:cNvPr id="6" name="Content Placeholder 1"/>
          <p:cNvSpPr>
            <a:spLocks noGrp="1"/>
          </p:cNvSpPr>
          <p:nvPr>
            <p:ph idx="1"/>
          </p:nvPr>
        </p:nvSpPr>
        <p:spPr>
          <a:xfrm>
            <a:off x="579193" y="1371599"/>
            <a:ext cx="7650407" cy="1752601"/>
          </a:xfrm>
        </p:spPr>
        <p:txBody>
          <a:bodyPr>
            <a:noAutofit/>
          </a:bodyPr>
          <a:lstStyle/>
          <a:p>
            <a:r>
              <a:rPr lang="en-US" sz="2400" dirty="0"/>
              <a:t>To Resize a Chart</a:t>
            </a:r>
          </a:p>
          <a:p>
            <a:pPr lvl="1"/>
            <a:r>
              <a:rPr lang="en-US" sz="2200" dirty="0"/>
              <a:t>SHIFT+drag the lower-right resizing handle of the chart until the chart is the desired size</a:t>
            </a:r>
          </a:p>
          <a:p>
            <a:pPr lvl="1"/>
            <a:r>
              <a:rPr lang="en-US" sz="2200" dirty="0"/>
              <a:t>If necessary, click the zoom out until you can see the entire chart</a:t>
            </a:r>
          </a:p>
        </p:txBody>
      </p:sp>
      <p:pic>
        <p:nvPicPr>
          <p:cNvPr id="7" name="Content Placeholder 6" descr="The chart was resized using the lower-right sizing handle until the lower-right corner of the chart is in cell F32.">
            <a:extLst>
              <a:ext uri="{FF2B5EF4-FFF2-40B4-BE49-F238E27FC236}">
                <a16:creationId xmlns:a16="http://schemas.microsoft.com/office/drawing/2014/main" id="{DB7F6E5E-4477-4F44-87D2-BB5E7C6795B6}"/>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157641" y="3324103"/>
            <a:ext cx="4523918" cy="2778785"/>
          </a:xfrm>
          <a:prstGeom prst="rect">
            <a:avLst/>
          </a:prstGeom>
        </p:spPr>
      </p:pic>
    </p:spTree>
    <p:extLst>
      <p:ext uri="{BB962C8B-B14F-4D97-AF65-F5344CB8AC3E}">
        <p14:creationId xmlns:p14="http://schemas.microsoft.com/office/powerpoint/2010/main" val="3283049637"/>
      </p:ext>
    </p:extLst>
  </p:cSld>
  <p:clrMapOvr>
    <a:masterClrMapping/>
  </p:clrMapOvr>
</p:sld>
</file>

<file path=ppt/slides/slide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914" y="75726"/>
            <a:ext cx="8282940" cy="917649"/>
          </a:xfrm>
        </p:spPr>
        <p:txBody>
          <a:bodyPr/>
          <a:lstStyle/>
          <a:p>
            <a:r>
              <a:rPr lang="en-US" dirty="0"/>
              <a:t>Objectives (1 of 2)</a:t>
            </a:r>
          </a:p>
        </p:txBody>
      </p:sp>
      <p:sp>
        <p:nvSpPr>
          <p:cNvPr id="14" name="Content Placeholder 13"/>
          <p:cNvSpPr>
            <a:spLocks noGrp="1"/>
          </p:cNvSpPr>
          <p:nvPr>
            <p:ph idx="1"/>
          </p:nvPr>
        </p:nvSpPr>
        <p:spPr/>
        <p:txBody>
          <a:bodyPr>
            <a:normAutofit/>
          </a:bodyPr>
          <a:lstStyle/>
          <a:p>
            <a:r>
              <a:rPr lang="en-US" dirty="0"/>
              <a:t>Format a consolidated worksheet</a:t>
            </a:r>
          </a:p>
          <a:p>
            <a:r>
              <a:rPr lang="en-US" dirty="0"/>
              <a:t>Fill using a linear series</a:t>
            </a:r>
          </a:p>
          <a:p>
            <a:r>
              <a:rPr lang="en-US" dirty="0"/>
              <a:t>Use date, time, and rounding functions</a:t>
            </a:r>
          </a:p>
          <a:p>
            <a:r>
              <a:rPr lang="en-US" dirty="0"/>
              <a:t>Apply a custom format code</a:t>
            </a:r>
          </a:p>
          <a:p>
            <a:r>
              <a:rPr lang="en-US" dirty="0"/>
              <a:t>Create a new cell style</a:t>
            </a:r>
          </a:p>
          <a:p>
            <a:r>
              <a:rPr lang="en-US" dirty="0"/>
              <a:t>Copy a worksheet</a:t>
            </a:r>
          </a:p>
          <a:p>
            <a:r>
              <a:rPr lang="en-US" dirty="0"/>
              <a:t>Drill to add data to multiple worksheets at the same time</a:t>
            </a:r>
          </a:p>
          <a:p>
            <a:r>
              <a:rPr lang="en-US" dirty="0"/>
              <a:t>Select and deselect sheet combinations</a:t>
            </a:r>
          </a:p>
        </p:txBody>
      </p:sp>
    </p:spTree>
    <p:extLst>
      <p:ext uri="{BB962C8B-B14F-4D97-AF65-F5344CB8AC3E}">
        <p14:creationId xmlns:p14="http://schemas.microsoft.com/office/powerpoint/2010/main" val="1742154765"/>
      </p:ext>
    </p:extLst>
  </p:cSld>
  <p:clrMapOvr>
    <a:masterClrMapping/>
  </p:clrMapOvr>
</p:sld>
</file>

<file path=ppt/slides/slide2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Formatting Pie Charts (4 of 9)</a:t>
            </a:r>
          </a:p>
        </p:txBody>
      </p:sp>
      <p:sp>
        <p:nvSpPr>
          <p:cNvPr id="2" name="Content Placeholder 1"/>
          <p:cNvSpPr>
            <a:spLocks noGrp="1"/>
          </p:cNvSpPr>
          <p:nvPr>
            <p:ph idx="1"/>
          </p:nvPr>
        </p:nvSpPr>
        <p:spPr>
          <a:xfrm>
            <a:off x="579193" y="1371599"/>
            <a:ext cx="8107607" cy="3124201"/>
          </a:xfrm>
        </p:spPr>
        <p:txBody>
          <a:bodyPr>
            <a:noAutofit/>
          </a:bodyPr>
          <a:lstStyle/>
          <a:p>
            <a:r>
              <a:rPr lang="en-US" dirty="0"/>
              <a:t>To Explode a Slice</a:t>
            </a:r>
          </a:p>
          <a:p>
            <a:pPr lvl="1"/>
            <a:r>
              <a:rPr lang="en-US" dirty="0"/>
              <a:t>Click a pie slice twice (do not double-click)</a:t>
            </a:r>
          </a:p>
          <a:p>
            <a:pPr lvl="1"/>
            <a:r>
              <a:rPr lang="en-US" dirty="0"/>
              <a:t>Right-click the desired slice to display a shortcut menu</a:t>
            </a:r>
          </a:p>
          <a:p>
            <a:pPr lvl="1"/>
            <a:r>
              <a:rPr lang="en-US" dirty="0"/>
              <a:t>Click “Format Data Point” on the shortcut menu to open the Format Data Point pane</a:t>
            </a:r>
          </a:p>
          <a:p>
            <a:pPr lvl="1"/>
            <a:r>
              <a:rPr lang="en-US" dirty="0"/>
              <a:t>Drag the Point Explosion slider to the desired size to set how far the slice in the 3-D pie chart should be offset from the rest of the chart</a:t>
            </a:r>
          </a:p>
        </p:txBody>
      </p:sp>
    </p:spTree>
    <p:extLst>
      <p:ext uri="{BB962C8B-B14F-4D97-AF65-F5344CB8AC3E}">
        <p14:creationId xmlns:p14="http://schemas.microsoft.com/office/powerpoint/2010/main" val="474208517"/>
      </p:ext>
    </p:extLst>
  </p:cSld>
  <p:clrMapOvr>
    <a:masterClrMapping/>
  </p:clrMapOvr>
</p:sld>
</file>

<file path=ppt/slides/slide2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Formatting Pie Charts (5 of 9)</a:t>
            </a:r>
          </a:p>
        </p:txBody>
      </p:sp>
      <p:sp>
        <p:nvSpPr>
          <p:cNvPr id="6" name="Content Placeholder 1"/>
          <p:cNvSpPr>
            <a:spLocks noGrp="1"/>
          </p:cNvSpPr>
          <p:nvPr>
            <p:ph idx="1"/>
          </p:nvPr>
        </p:nvSpPr>
        <p:spPr>
          <a:xfrm>
            <a:off x="579193" y="1371599"/>
            <a:ext cx="8336207" cy="2365263"/>
          </a:xfrm>
        </p:spPr>
        <p:txBody>
          <a:bodyPr/>
          <a:lstStyle/>
          <a:p>
            <a:r>
              <a:rPr lang="en-US" dirty="0"/>
              <a:t>To Rotate the 3-D Pie Chart</a:t>
            </a:r>
          </a:p>
          <a:p>
            <a:pPr lvl="1"/>
            <a:r>
              <a:rPr lang="en-US" dirty="0"/>
              <a:t>Right-click the chart to display a shortcut menu, and then click “3-D Rotation” on the shortcut menu to open the Format Chart Area pane</a:t>
            </a:r>
          </a:p>
          <a:p>
            <a:pPr lvl="1"/>
            <a:r>
              <a:rPr lang="en-US" dirty="0"/>
              <a:t>Click the X Rotation up arrow (Format Chart Area dialog box) to the desired X rotation to rotate the chart</a:t>
            </a:r>
          </a:p>
        </p:txBody>
      </p:sp>
    </p:spTree>
    <p:extLst>
      <p:ext uri="{BB962C8B-B14F-4D97-AF65-F5344CB8AC3E}">
        <p14:creationId xmlns:p14="http://schemas.microsoft.com/office/powerpoint/2010/main" val="2277736242"/>
      </p:ext>
    </p:extLst>
  </p:cSld>
  <p:clrMapOvr>
    <a:masterClrMapping/>
  </p:clrMapOvr>
</p:sld>
</file>

<file path=ppt/slides/slide2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Formatting Pie Charts (6 of 9)</a:t>
            </a:r>
          </a:p>
        </p:txBody>
      </p:sp>
      <p:sp>
        <p:nvSpPr>
          <p:cNvPr id="6" name="Content Placeholder 1"/>
          <p:cNvSpPr>
            <a:spLocks noGrp="1"/>
          </p:cNvSpPr>
          <p:nvPr>
            <p:ph idx="1"/>
          </p:nvPr>
        </p:nvSpPr>
        <p:spPr>
          <a:xfrm>
            <a:off x="579193" y="1371599"/>
            <a:ext cx="8336207" cy="4648201"/>
          </a:xfrm>
        </p:spPr>
        <p:txBody>
          <a:bodyPr>
            <a:noAutofit/>
          </a:bodyPr>
          <a:lstStyle/>
          <a:p>
            <a:r>
              <a:rPr lang="en-US" sz="2400" dirty="0"/>
              <a:t>To Format Data Labels</a:t>
            </a:r>
          </a:p>
          <a:p>
            <a:pPr lvl="1"/>
            <a:r>
              <a:rPr lang="en-US" sz="2000" dirty="0"/>
              <a:t>Click the Chart Elements button to display the Chart Elements gallery. Point to Data Labels and then click the Data Labels arrow to display the Data Labels submenu</a:t>
            </a:r>
          </a:p>
          <a:p>
            <a:pPr lvl="1"/>
            <a:r>
              <a:rPr lang="en-US" sz="2000" dirty="0"/>
              <a:t>Click More Options to display the Format Data Labels pane</a:t>
            </a:r>
          </a:p>
          <a:p>
            <a:pPr lvl="1"/>
            <a:r>
              <a:rPr lang="en-US" sz="2000" dirty="0"/>
              <a:t>In the Labels Options area, click to display check marks in the desired areas</a:t>
            </a:r>
          </a:p>
          <a:p>
            <a:pPr lvl="1"/>
            <a:r>
              <a:rPr lang="en-US" sz="2000" dirty="0"/>
              <a:t>Scroll down in the pane and click the Number arrow to display the Number settings, and then click the Category button and then click Percentages to choose the number style</a:t>
            </a:r>
          </a:p>
          <a:p>
            <a:pPr lvl="1"/>
            <a:r>
              <a:rPr lang="en-US" sz="2000" dirty="0"/>
              <a:t>Click Text Options in the Format Data Labels pane to display text options</a:t>
            </a:r>
          </a:p>
          <a:p>
            <a:pPr lvl="1"/>
            <a:r>
              <a:rPr lang="en-US" sz="2000" dirty="0"/>
              <a:t>Click the Text Fill arrow to display the text fill options, and then select the desired fill</a:t>
            </a:r>
          </a:p>
          <a:p>
            <a:pPr lvl="1"/>
            <a:r>
              <a:rPr lang="en-US" sz="2000" dirty="0"/>
              <a:t>Click the Color button arrow to display the text color options, and then select a color</a:t>
            </a:r>
          </a:p>
        </p:txBody>
      </p:sp>
    </p:spTree>
    <p:extLst>
      <p:ext uri="{BB962C8B-B14F-4D97-AF65-F5344CB8AC3E}">
        <p14:creationId xmlns:p14="http://schemas.microsoft.com/office/powerpoint/2010/main" val="4098920863"/>
      </p:ext>
    </p:extLst>
  </p:cSld>
  <p:clrMapOvr>
    <a:masterClrMapping/>
  </p:clrMapOvr>
</p:sld>
</file>

<file path=ppt/slides/slide2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Formatting Pie Charts (7 of 9)</a:t>
            </a:r>
          </a:p>
        </p:txBody>
      </p:sp>
      <p:sp>
        <p:nvSpPr>
          <p:cNvPr id="6" name="Content Placeholder 1"/>
          <p:cNvSpPr>
            <a:spLocks noGrp="1"/>
          </p:cNvSpPr>
          <p:nvPr>
            <p:ph idx="1"/>
          </p:nvPr>
        </p:nvSpPr>
        <p:spPr/>
        <p:txBody>
          <a:bodyPr>
            <a:noAutofit/>
          </a:bodyPr>
          <a:lstStyle/>
          <a:p>
            <a:r>
              <a:rPr lang="en-US" sz="2200" dirty="0"/>
              <a:t>To Add a Chart Border</a:t>
            </a:r>
          </a:p>
          <a:p>
            <a:pPr lvl="1"/>
            <a:r>
              <a:rPr lang="en-US" sz="2000" dirty="0"/>
              <a:t>Click Format on the ribbon to display the Chart Tools Format tab</a:t>
            </a:r>
          </a:p>
          <a:p>
            <a:pPr lvl="1"/>
            <a:r>
              <a:rPr lang="en-US" sz="2000" dirty="0"/>
              <a:t>Click the Shape Outline button arrow to display the Shape Outline gallery</a:t>
            </a:r>
          </a:p>
          <a:p>
            <a:pPr lvl="1"/>
            <a:r>
              <a:rPr lang="en-US" sz="2000" dirty="0"/>
              <a:t>Click on the desired theme on the Theme Color area to apply a chart border.</a:t>
            </a:r>
          </a:p>
        </p:txBody>
      </p:sp>
      <p:pic>
        <p:nvPicPr>
          <p:cNvPr id="7" name="Content Placeholder 6" descr="The pie chart is selected. The Shapes Outline button arrow in the Shape Styles group on the Chart Tools Format tab was clicked, displaying the Shape Outline gallery, which includes the Blue-Gray Accent 1 color option.">
            <a:extLst>
              <a:ext uri="{FF2B5EF4-FFF2-40B4-BE49-F238E27FC236}">
                <a16:creationId xmlns:a16="http://schemas.microsoft.com/office/drawing/2014/main" id="{BBB40484-0090-48EE-B858-52801D6549AA}"/>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689887" y="3488945"/>
            <a:ext cx="3429018" cy="2636977"/>
          </a:xfrm>
          <a:prstGeom prst="rect">
            <a:avLst/>
          </a:prstGeom>
        </p:spPr>
      </p:pic>
    </p:spTree>
    <p:extLst>
      <p:ext uri="{BB962C8B-B14F-4D97-AF65-F5344CB8AC3E}">
        <p14:creationId xmlns:p14="http://schemas.microsoft.com/office/powerpoint/2010/main" val="3346071327"/>
      </p:ext>
    </p:extLst>
  </p:cSld>
  <p:clrMapOvr>
    <a:masterClrMapping/>
  </p:clrMapOvr>
</p:sld>
</file>

<file path=ppt/slides/slide2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Formatting Pie Charts (8 of 9)</a:t>
            </a:r>
          </a:p>
        </p:txBody>
      </p:sp>
      <p:sp>
        <p:nvSpPr>
          <p:cNvPr id="6" name="Content Placeholder 1"/>
          <p:cNvSpPr>
            <a:spLocks noGrp="1"/>
          </p:cNvSpPr>
          <p:nvPr>
            <p:ph idx="1"/>
          </p:nvPr>
        </p:nvSpPr>
        <p:spPr/>
        <p:txBody>
          <a:bodyPr>
            <a:noAutofit/>
          </a:bodyPr>
          <a:lstStyle/>
          <a:p>
            <a:r>
              <a:rPr lang="en-US" dirty="0"/>
              <a:t>To Change Margins and Center the Printout Horizontally</a:t>
            </a:r>
          </a:p>
          <a:p>
            <a:pPr lvl="1"/>
            <a:r>
              <a:rPr lang="en-US" dirty="0"/>
              <a:t>Right-click desired sheet tab and click “Select All Sheets” on the shortcut menu</a:t>
            </a:r>
          </a:p>
          <a:p>
            <a:pPr lvl="1"/>
            <a:r>
              <a:rPr lang="en-US" dirty="0"/>
              <a:t>Display the PAGE LAYOUT tab and click the Page Setup Dialog Box Launcher to display the Page Setup dialog box</a:t>
            </a:r>
          </a:p>
          <a:p>
            <a:pPr lvl="1"/>
            <a:r>
              <a:rPr lang="en-US" dirty="0"/>
              <a:t>When Excel displays the Page Setup dialog box, if necessary, click the Page tab to select desired orientation and scaling</a:t>
            </a:r>
          </a:p>
          <a:p>
            <a:pPr lvl="1"/>
            <a:r>
              <a:rPr lang="en-US" dirty="0"/>
              <a:t>Make the Margins tab the active tab to set the top, bottom, left, and right margins as desired</a:t>
            </a:r>
          </a:p>
          <a:p>
            <a:pPr lvl="1"/>
            <a:r>
              <a:rPr lang="en-US" dirty="0"/>
              <a:t>Click the Horizontally check box in the “Center on page” area to center the worksheet on the printed page horizontally</a:t>
            </a:r>
          </a:p>
        </p:txBody>
      </p:sp>
    </p:spTree>
    <p:extLst>
      <p:ext uri="{BB962C8B-B14F-4D97-AF65-F5344CB8AC3E}">
        <p14:creationId xmlns:p14="http://schemas.microsoft.com/office/powerpoint/2010/main" val="481103723"/>
      </p:ext>
    </p:extLst>
  </p:cSld>
  <p:clrMapOvr>
    <a:masterClrMapping/>
  </p:clrMapOvr>
</p:sld>
</file>

<file path=ppt/slides/slide2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Formatting Pie Charts (9 of 9)</a:t>
            </a:r>
          </a:p>
        </p:txBody>
      </p:sp>
      <p:sp>
        <p:nvSpPr>
          <p:cNvPr id="6" name="Content Placeholder 1"/>
          <p:cNvSpPr>
            <a:spLocks noGrp="1"/>
          </p:cNvSpPr>
          <p:nvPr>
            <p:ph idx="1"/>
          </p:nvPr>
        </p:nvSpPr>
        <p:spPr>
          <a:xfrm>
            <a:off x="579193" y="1371599"/>
            <a:ext cx="8336207" cy="4800601"/>
          </a:xfrm>
        </p:spPr>
        <p:txBody>
          <a:bodyPr>
            <a:noAutofit/>
          </a:bodyPr>
          <a:lstStyle/>
          <a:p>
            <a:r>
              <a:rPr lang="en-US" dirty="0"/>
              <a:t>To Add a Header</a:t>
            </a:r>
          </a:p>
          <a:p>
            <a:pPr lvl="1"/>
            <a:r>
              <a:rPr lang="en-US" dirty="0"/>
              <a:t>Click the Page Layout button on the status bar to display the worksheet in Page Layout view </a:t>
            </a:r>
          </a:p>
          <a:p>
            <a:pPr lvl="1"/>
            <a:r>
              <a:rPr lang="en-US" dirty="0"/>
              <a:t>Display the Header area. Click a header box to select it as the area for a header, and then type the desired name</a:t>
            </a:r>
          </a:p>
          <a:p>
            <a:pPr lvl="1"/>
            <a:r>
              <a:rPr lang="en-US" dirty="0"/>
              <a:t>Enter desired text into the other header areas</a:t>
            </a:r>
          </a:p>
          <a:p>
            <a:r>
              <a:rPr lang="en-US" dirty="0"/>
              <a:t>To Add a Footer</a:t>
            </a:r>
          </a:p>
          <a:p>
            <a:pPr lvl="1"/>
            <a:r>
              <a:rPr lang="en-US" dirty="0"/>
              <a:t>Scroll down to the footer area</a:t>
            </a:r>
          </a:p>
          <a:p>
            <a:pPr lvl="1"/>
            <a:r>
              <a:rPr lang="en-US" dirty="0"/>
              <a:t>Click the middle footer box to select it and then click the Sheet Name button</a:t>
            </a:r>
          </a:p>
          <a:p>
            <a:pPr lvl="1"/>
            <a:r>
              <a:rPr lang="en-US" dirty="0"/>
              <a:t>Enter the desired text into that footer and repeat with the other footer areas</a:t>
            </a:r>
          </a:p>
        </p:txBody>
      </p:sp>
    </p:spTree>
    <p:extLst>
      <p:ext uri="{BB962C8B-B14F-4D97-AF65-F5344CB8AC3E}">
        <p14:creationId xmlns:p14="http://schemas.microsoft.com/office/powerpoint/2010/main" val="1241741644"/>
      </p:ext>
    </p:extLst>
  </p:cSld>
  <p:clrMapOvr>
    <a:masterClrMapping/>
  </p:clrMapOvr>
</p:sld>
</file>

<file path=ppt/slides/slide2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914" y="327498"/>
            <a:ext cx="8282940" cy="475066"/>
          </a:xfrm>
        </p:spPr>
        <p:txBody>
          <a:bodyPr/>
          <a:lstStyle/>
          <a:p>
            <a:r>
              <a:rPr lang="en-US" dirty="0"/>
              <a:t>Creating Separate Files from Worksheets</a:t>
            </a:r>
          </a:p>
        </p:txBody>
      </p:sp>
      <p:sp>
        <p:nvSpPr>
          <p:cNvPr id="7" name="Content Placeholder 13"/>
          <p:cNvSpPr>
            <a:spLocks noGrp="1"/>
          </p:cNvSpPr>
          <p:nvPr>
            <p:ph idx="1"/>
          </p:nvPr>
        </p:nvSpPr>
        <p:spPr>
          <a:xfrm>
            <a:off x="579193" y="1371599"/>
            <a:ext cx="8183807" cy="4572001"/>
          </a:xfrm>
        </p:spPr>
        <p:txBody>
          <a:bodyPr>
            <a:normAutofit/>
          </a:bodyPr>
          <a:lstStyle/>
          <a:p>
            <a:r>
              <a:rPr lang="en-US" dirty="0"/>
              <a:t>To Create a Separate File from a Worksheet</a:t>
            </a:r>
          </a:p>
          <a:p>
            <a:pPr lvl="1"/>
            <a:r>
              <a:rPr lang="en-US" dirty="0"/>
              <a:t>Right-click on the desired sheet and then click “Move or Copy” on the shortcut menu to display the Move or Copy dialog box</a:t>
            </a:r>
          </a:p>
          <a:p>
            <a:pPr lvl="1"/>
            <a:r>
              <a:rPr lang="en-US" dirty="0"/>
              <a:t>Click the To book button to display the choices</a:t>
            </a:r>
          </a:p>
          <a:p>
            <a:pPr lvl="1"/>
            <a:r>
              <a:rPr lang="en-US" dirty="0"/>
              <a:t>Click (new book) in the list to create a new workbook</a:t>
            </a:r>
          </a:p>
          <a:p>
            <a:pPr lvl="1"/>
            <a:r>
              <a:rPr lang="en-US" dirty="0"/>
              <a:t>Click the “Create a copy” check box to ensure it displays a check mark</a:t>
            </a:r>
          </a:p>
          <a:p>
            <a:pPr lvl="1"/>
            <a:r>
              <a:rPr lang="en-US" dirty="0"/>
              <a:t>Click OK to create the new workbook</a:t>
            </a:r>
          </a:p>
        </p:txBody>
      </p:sp>
    </p:spTree>
    <p:extLst>
      <p:ext uri="{BB962C8B-B14F-4D97-AF65-F5344CB8AC3E}">
        <p14:creationId xmlns:p14="http://schemas.microsoft.com/office/powerpoint/2010/main" val="1352670985"/>
      </p:ext>
    </p:extLst>
  </p:cSld>
  <p:clrMapOvr>
    <a:masterClrMapping/>
  </p:clrMapOvr>
</p:sld>
</file>

<file path=ppt/slides/slide2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914" y="94133"/>
            <a:ext cx="8282940" cy="941796"/>
          </a:xfrm>
        </p:spPr>
        <p:txBody>
          <a:bodyPr/>
          <a:lstStyle/>
          <a:p>
            <a:r>
              <a:rPr lang="en-US" dirty="0"/>
              <a:t>Consolidating Data by Linking Separate Workbooks (1 of 4)</a:t>
            </a:r>
          </a:p>
        </p:txBody>
      </p:sp>
      <p:sp>
        <p:nvSpPr>
          <p:cNvPr id="7" name="Content Placeholder 13"/>
          <p:cNvSpPr>
            <a:spLocks noGrp="1"/>
          </p:cNvSpPr>
          <p:nvPr>
            <p:ph idx="1"/>
          </p:nvPr>
        </p:nvSpPr>
        <p:spPr/>
        <p:txBody>
          <a:bodyPr>
            <a:normAutofit/>
          </a:bodyPr>
          <a:lstStyle/>
          <a:p>
            <a:r>
              <a:rPr lang="en-US" dirty="0"/>
              <a:t>To Search For and Open Workbooks</a:t>
            </a:r>
          </a:p>
          <a:p>
            <a:pPr lvl="1"/>
            <a:r>
              <a:rPr lang="en-US" dirty="0"/>
              <a:t>Go to Backstage view and then click Open to display the Open screen</a:t>
            </a:r>
          </a:p>
          <a:p>
            <a:pPr lvl="1"/>
            <a:r>
              <a:rPr lang="en-US" dirty="0"/>
              <a:t>Click Browse in the left pane and then navigate to the location of your previously saved solution files</a:t>
            </a:r>
          </a:p>
          <a:p>
            <a:pPr lvl="1"/>
            <a:r>
              <a:rPr lang="en-US" dirty="0"/>
              <a:t>Type the desired text in the Search box as the search text to display the files associated with the desired text</a:t>
            </a:r>
          </a:p>
          <a:p>
            <a:pPr lvl="1"/>
            <a:r>
              <a:rPr lang="en-US" dirty="0"/>
              <a:t>CTRL+click each of the location workbook names one at a time to select the workbooks to open</a:t>
            </a:r>
          </a:p>
          <a:p>
            <a:pPr lvl="1"/>
            <a:r>
              <a:rPr lang="en-US" dirty="0"/>
              <a:t>Click the Open button to open the selected workbooks</a:t>
            </a:r>
          </a:p>
        </p:txBody>
      </p:sp>
    </p:spTree>
    <p:extLst>
      <p:ext uri="{BB962C8B-B14F-4D97-AF65-F5344CB8AC3E}">
        <p14:creationId xmlns:p14="http://schemas.microsoft.com/office/powerpoint/2010/main" val="3394799902"/>
      </p:ext>
    </p:extLst>
  </p:cSld>
  <p:clrMapOvr>
    <a:masterClrMapping/>
  </p:clrMapOvr>
</p:sld>
</file>

<file path=ppt/slides/slide2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Consolidating Data by Linking Separate Workbooks (2 of 4)</a:t>
            </a:r>
          </a:p>
        </p:txBody>
      </p:sp>
      <p:sp>
        <p:nvSpPr>
          <p:cNvPr id="7" name="Content Placeholder 13"/>
          <p:cNvSpPr>
            <a:spLocks noGrp="1"/>
          </p:cNvSpPr>
          <p:nvPr>
            <p:ph idx="1"/>
          </p:nvPr>
        </p:nvSpPr>
        <p:spPr>
          <a:xfrm>
            <a:off x="579193" y="1371599"/>
            <a:ext cx="7584127" cy="1524001"/>
          </a:xfrm>
        </p:spPr>
        <p:txBody>
          <a:bodyPr>
            <a:noAutofit/>
          </a:bodyPr>
          <a:lstStyle/>
          <a:p>
            <a:r>
              <a:rPr lang="en-US" sz="2400" dirty="0"/>
              <a:t>To Switch to a Different Open Workbook</a:t>
            </a:r>
          </a:p>
          <a:p>
            <a:pPr lvl="1"/>
            <a:r>
              <a:rPr lang="en-US" sz="2200" dirty="0"/>
              <a:t>Display the View tab and then click the Switch Windows button to display the names of open workbooks</a:t>
            </a:r>
          </a:p>
          <a:p>
            <a:pPr lvl="1"/>
            <a:r>
              <a:rPr lang="en-US" sz="2200" dirty="0"/>
              <a:t>Click the name of the desired workbook</a:t>
            </a:r>
          </a:p>
        </p:txBody>
      </p:sp>
      <p:pic>
        <p:nvPicPr>
          <p:cNvPr id="6" name="Content Placeholder 5" descr="The Switch Windows button in the Window group on the View tab was clicked, displaying the Switch Windows menu. The active workbook, SC_EX_5_LadyLobster, has a check next to it. SC_EX_5-1 is the desired workbook.">
            <a:extLst>
              <a:ext uri="{FF2B5EF4-FFF2-40B4-BE49-F238E27FC236}">
                <a16:creationId xmlns:a16="http://schemas.microsoft.com/office/drawing/2014/main" id="{B95456D9-4440-4FA9-9F2F-79F1F07946AD}"/>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589353" y="3048000"/>
            <a:ext cx="7584127" cy="2670357"/>
          </a:xfrm>
          <a:prstGeom prst="rect">
            <a:avLst/>
          </a:prstGeom>
        </p:spPr>
      </p:pic>
    </p:spTree>
    <p:extLst>
      <p:ext uri="{BB962C8B-B14F-4D97-AF65-F5344CB8AC3E}">
        <p14:creationId xmlns:p14="http://schemas.microsoft.com/office/powerpoint/2010/main" val="2208372889"/>
      </p:ext>
    </p:extLst>
  </p:cSld>
  <p:clrMapOvr>
    <a:masterClrMapping/>
  </p:clrMapOvr>
</p:sld>
</file>

<file path=ppt/slides/slide2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Consolidating Data by Linking Separate Workbooks (3 of 4)</a:t>
            </a:r>
          </a:p>
        </p:txBody>
      </p:sp>
      <p:sp>
        <p:nvSpPr>
          <p:cNvPr id="7" name="Content Placeholder 13"/>
          <p:cNvSpPr>
            <a:spLocks noGrp="1"/>
          </p:cNvSpPr>
          <p:nvPr>
            <p:ph idx="1"/>
          </p:nvPr>
        </p:nvSpPr>
        <p:spPr>
          <a:xfrm>
            <a:off x="579193" y="1371599"/>
            <a:ext cx="7650407" cy="1981201"/>
          </a:xfrm>
        </p:spPr>
        <p:txBody>
          <a:bodyPr>
            <a:noAutofit/>
          </a:bodyPr>
          <a:lstStyle/>
          <a:p>
            <a:r>
              <a:rPr lang="en-US" sz="2200" dirty="0"/>
              <a:t>To Arrange Multiple Workbooks</a:t>
            </a:r>
          </a:p>
          <a:p>
            <a:pPr lvl="1"/>
            <a:r>
              <a:rPr lang="en-US" sz="2000" dirty="0"/>
              <a:t>Click the Arrange All button to display the Arrange Windows dialog box</a:t>
            </a:r>
          </a:p>
          <a:p>
            <a:pPr lvl="1"/>
            <a:r>
              <a:rPr lang="en-US" sz="2000" dirty="0"/>
              <a:t>Click Vertical to arrange the windows vertically, and then, if necessary, click the “Windows of active workbook” check box to clear it</a:t>
            </a:r>
          </a:p>
          <a:p>
            <a:pPr lvl="1"/>
            <a:r>
              <a:rPr lang="en-US" sz="2000" dirty="0"/>
              <a:t>Click OK to display the opened workbooks arranged vertically</a:t>
            </a:r>
          </a:p>
        </p:txBody>
      </p:sp>
      <p:pic>
        <p:nvPicPr>
          <p:cNvPr id="6" name="Content Placeholder 5" descr="The SC_EX_5-1 workbook is on the far left of the window (as indicated by its title bar). Four windows are tiled vertically to the right of the SC_EX_5-1 workbook in the Excel window. Each window is the same width, and the title bar shows its name, and includes a Maximize and Close button.">
            <a:extLst>
              <a:ext uri="{FF2B5EF4-FFF2-40B4-BE49-F238E27FC236}">
                <a16:creationId xmlns:a16="http://schemas.microsoft.com/office/drawing/2014/main" id="{4518DBC1-0C8E-4991-B150-179D0E2ECF5B}"/>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238155" y="3540761"/>
            <a:ext cx="4332481" cy="2636977"/>
          </a:xfrm>
          <a:prstGeom prst="rect">
            <a:avLst/>
          </a:prstGeom>
        </p:spPr>
      </p:pic>
    </p:spTree>
    <p:extLst>
      <p:ext uri="{BB962C8B-B14F-4D97-AF65-F5344CB8AC3E}">
        <p14:creationId xmlns:p14="http://schemas.microsoft.com/office/powerpoint/2010/main" val="2258203093"/>
      </p:ext>
    </p:extLst>
  </p:cSld>
  <p:clrMapOvr>
    <a:masterClrMapping/>
  </p:clrMapOvr>
</p:sld>
</file>

<file path=ppt/slides/slide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132677"/>
            <a:ext cx="8282940" cy="834226"/>
          </a:xfrm>
        </p:spPr>
        <p:txBody>
          <a:bodyPr/>
          <a:lstStyle/>
          <a:p>
            <a:r>
              <a:rPr lang="en-US" dirty="0"/>
              <a:t>Objectives (2 of 2) </a:t>
            </a:r>
          </a:p>
        </p:txBody>
      </p:sp>
      <p:sp>
        <p:nvSpPr>
          <p:cNvPr id="2" name="Content Placeholder 1"/>
          <p:cNvSpPr>
            <a:spLocks noGrp="1"/>
          </p:cNvSpPr>
          <p:nvPr>
            <p:ph idx="1"/>
          </p:nvPr>
        </p:nvSpPr>
        <p:spPr/>
        <p:txBody>
          <a:bodyPr>
            <a:normAutofit/>
          </a:bodyPr>
          <a:lstStyle/>
          <a:p>
            <a:r>
              <a:rPr lang="en-US" dirty="0"/>
              <a:t>Enter formulas that use 3-D cell references</a:t>
            </a:r>
          </a:p>
          <a:p>
            <a:r>
              <a:rPr lang="en-US" dirty="0"/>
              <a:t>Use the Paste gallery</a:t>
            </a:r>
          </a:p>
          <a:p>
            <a:r>
              <a:rPr lang="en-US" dirty="0"/>
              <a:t>Format a 3-D pie chart with an exploded slice and lead lines</a:t>
            </a:r>
          </a:p>
          <a:p>
            <a:r>
              <a:rPr lang="en-US" dirty="0"/>
              <a:t>Save individual worksheets as separate workbook files</a:t>
            </a:r>
          </a:p>
          <a:p>
            <a:r>
              <a:rPr lang="en-US" dirty="0"/>
              <a:t>View and hide multiple workbooks</a:t>
            </a:r>
          </a:p>
          <a:p>
            <a:r>
              <a:rPr lang="en-US" dirty="0"/>
              <a:t>Consolidate data by linking separate workbooks</a:t>
            </a:r>
          </a:p>
        </p:txBody>
      </p:sp>
    </p:spTree>
    <p:extLst>
      <p:ext uri="{BB962C8B-B14F-4D97-AF65-F5344CB8AC3E}">
        <p14:creationId xmlns:p14="http://schemas.microsoft.com/office/powerpoint/2010/main" val="3925118241"/>
      </p:ext>
    </p:extLst>
  </p:cSld>
  <p:clrMapOvr>
    <a:masterClrMapping/>
  </p:clrMapOvr>
</p:sld>
</file>

<file path=ppt/slides/slide3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Consolidating Data by Linking Separate Workbooks (4 of 4)</a:t>
            </a:r>
          </a:p>
        </p:txBody>
      </p:sp>
      <p:sp>
        <p:nvSpPr>
          <p:cNvPr id="7" name="Content Placeholder 13"/>
          <p:cNvSpPr>
            <a:spLocks noGrp="1"/>
          </p:cNvSpPr>
          <p:nvPr>
            <p:ph idx="1"/>
          </p:nvPr>
        </p:nvSpPr>
        <p:spPr/>
        <p:txBody>
          <a:bodyPr>
            <a:noAutofit/>
          </a:bodyPr>
          <a:lstStyle/>
          <a:p>
            <a:r>
              <a:rPr lang="en-US" dirty="0"/>
              <a:t>To Consolidate Data by Linking Workbooks</a:t>
            </a:r>
          </a:p>
          <a:p>
            <a:pPr lvl="1"/>
            <a:r>
              <a:rPr lang="en-US" dirty="0"/>
              <a:t>Select the desired worksheet and begin a formula in the desired cell</a:t>
            </a:r>
          </a:p>
          <a:p>
            <a:pPr lvl="1"/>
            <a:r>
              <a:rPr lang="en-US" dirty="0"/>
              <a:t>Display the View tab and then click the Switch Windows button to display the Switch Windows menu</a:t>
            </a:r>
          </a:p>
          <a:p>
            <a:pPr lvl="1"/>
            <a:r>
              <a:rPr lang="en-US" dirty="0"/>
              <a:t>Select the next desired worksheet and select the desired cell to use the formula from the first worksheet</a:t>
            </a:r>
          </a:p>
          <a:p>
            <a:pPr lvl="1"/>
            <a:r>
              <a:rPr lang="en-US" dirty="0"/>
              <a:t>Continue selecting cells to reference from other workbooks by using the Switch Windows button until the formula is complete</a:t>
            </a:r>
          </a:p>
        </p:txBody>
      </p:sp>
    </p:spTree>
    <p:extLst>
      <p:ext uri="{BB962C8B-B14F-4D97-AF65-F5344CB8AC3E}">
        <p14:creationId xmlns:p14="http://schemas.microsoft.com/office/powerpoint/2010/main" val="756485180"/>
      </p:ext>
    </p:extLst>
  </p:cSld>
  <p:clrMapOvr>
    <a:masterClrMapping/>
  </p:clrMapOvr>
</p:sld>
</file>

<file path=ppt/slides/slide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Project</a:t>
            </a:r>
            <a:r>
              <a:rPr lang="en-IN" dirty="0"/>
              <a:t>—</a:t>
            </a:r>
            <a:r>
              <a:rPr lang="en-US" dirty="0"/>
              <a:t>Consolidated Expenses Worksheet</a:t>
            </a:r>
          </a:p>
        </p:txBody>
      </p:sp>
      <p:pic>
        <p:nvPicPr>
          <p:cNvPr id="4" name="Content Placeholder 3" descr="Four worksheets for M&amp;S Provisions. The first three worksheets: Henry Haddock Expenses, Lady Lobster Expenses, and Sharon Shrimp Expenses show projected expenses for 2020, and projected percent changes and the results of the projected changes for 2021 and 2022, as well as the average percent change. The expenses in the worksheets list all list the same expense categories: payroll, benefits, fuel, storage, event feeds, maintenance, advertising, and administrative. The fourth worksheet consolidates the data from the first three worksheets into one worksheet. The consolidated worksheet shows the same expense categories, and also shows the consolidated projected expenses for 2020, and projected percent changes and the results of the projected changes for 2021 and 2022, as well as the average percent change. The consolidated worksheet has a 3-D pie chart that lists the consolidated expenses for 2020.">
            <a:extLst>
              <a:ext uri="{FF2B5EF4-FFF2-40B4-BE49-F238E27FC236}">
                <a16:creationId xmlns:a16="http://schemas.microsoft.com/office/drawing/2014/main" id="{95F9DC17-F369-4832-AF0D-9B1019F9622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01183" y="1278780"/>
            <a:ext cx="4892473" cy="4757641"/>
          </a:xfrm>
        </p:spPr>
      </p:pic>
    </p:spTree>
    <p:extLst>
      <p:ext uri="{BB962C8B-B14F-4D97-AF65-F5344CB8AC3E}">
        <p14:creationId xmlns:p14="http://schemas.microsoft.com/office/powerpoint/2010/main" val="4023712867"/>
      </p:ext>
    </p:extLst>
  </p:cSld>
  <p:clrMapOvr>
    <a:masterClrMapping/>
  </p:clrMapOvr>
</p:sld>
</file>

<file path=ppt/slides/slide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Creating the Consolidated Worksheet</a:t>
            </a:r>
            <a:endParaRPr lang="en-US" sz="1200" dirty="0"/>
          </a:p>
        </p:txBody>
      </p:sp>
      <p:sp>
        <p:nvSpPr>
          <p:cNvPr id="6" name="Content Placeholder 5"/>
          <p:cNvSpPr>
            <a:spLocks noGrp="1"/>
          </p:cNvSpPr>
          <p:nvPr>
            <p:ph idx="1"/>
          </p:nvPr>
        </p:nvSpPr>
        <p:spPr>
          <a:xfrm>
            <a:off x="579193" y="1371599"/>
            <a:ext cx="7650407" cy="1143001"/>
          </a:xfrm>
        </p:spPr>
        <p:txBody>
          <a:bodyPr/>
          <a:lstStyle/>
          <a:p>
            <a:r>
              <a:rPr lang="en-US" dirty="0"/>
              <a:t>To Apply a Theme</a:t>
            </a:r>
          </a:p>
          <a:p>
            <a:pPr lvl="1"/>
            <a:r>
              <a:rPr lang="en-US" dirty="0"/>
              <a:t>Display the Page Layout tab, click the Themes button and scroll to the desired theme</a:t>
            </a:r>
          </a:p>
        </p:txBody>
      </p:sp>
      <p:pic>
        <p:nvPicPr>
          <p:cNvPr id="7" name="Content Placeholder 6" descr="The Themes button in the Themes group on the Page Layout tab was clicked, displaying the Themes gallery, which includes the Feathered theme. The Zoom In button on the status bar was used to change the magnification to 120% zoom for the worksheet.">
            <a:extLst>
              <a:ext uri="{FF2B5EF4-FFF2-40B4-BE49-F238E27FC236}">
                <a16:creationId xmlns:a16="http://schemas.microsoft.com/office/drawing/2014/main" id="{03CAB605-8C7B-44C5-92F6-B10B9F58B3C0}"/>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421449" y="2692236"/>
            <a:ext cx="5996302" cy="3323834"/>
          </a:xfrm>
          <a:prstGeom prst="rect">
            <a:avLst/>
          </a:prstGeom>
        </p:spPr>
      </p:pic>
    </p:spTree>
    <p:extLst>
      <p:ext uri="{BB962C8B-B14F-4D97-AF65-F5344CB8AC3E}">
        <p14:creationId xmlns:p14="http://schemas.microsoft.com/office/powerpoint/2010/main" val="1692288327"/>
      </p:ext>
    </p:extLst>
  </p:cSld>
  <p:clrMapOvr>
    <a:masterClrMapping/>
  </p:clrMapOvr>
</p:sld>
</file>

<file path=ppt/slides/slide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Fill Series</a:t>
            </a:r>
            <a:endParaRPr lang="en-US" sz="1200" dirty="0"/>
          </a:p>
        </p:txBody>
      </p:sp>
      <p:sp>
        <p:nvSpPr>
          <p:cNvPr id="6" name="Content Placeholder 5"/>
          <p:cNvSpPr>
            <a:spLocks noGrp="1"/>
          </p:cNvSpPr>
          <p:nvPr>
            <p:ph idx="1"/>
          </p:nvPr>
        </p:nvSpPr>
        <p:spPr>
          <a:xfrm>
            <a:off x="579193" y="1371599"/>
            <a:ext cx="8336207" cy="2014398"/>
          </a:xfrm>
        </p:spPr>
        <p:txBody>
          <a:bodyPr/>
          <a:lstStyle/>
          <a:p>
            <a:r>
              <a:rPr lang="en-US" dirty="0"/>
              <a:t>To Create Linear Series</a:t>
            </a:r>
          </a:p>
          <a:p>
            <a:pPr lvl="1"/>
            <a:r>
              <a:rPr lang="en-US" dirty="0"/>
              <a:t>Enter a value in the desired cell</a:t>
            </a:r>
          </a:p>
          <a:p>
            <a:pPr lvl="1"/>
            <a:r>
              <a:rPr lang="en-US" dirty="0"/>
              <a:t>Select the desired range, including the desired cell</a:t>
            </a:r>
          </a:p>
          <a:p>
            <a:pPr lvl="1"/>
            <a:r>
              <a:rPr lang="en-US" dirty="0"/>
              <a:t>Drag the AutoFill handle on the lower right of the cell to the desired location</a:t>
            </a:r>
          </a:p>
        </p:txBody>
      </p:sp>
    </p:spTree>
    <p:extLst>
      <p:ext uri="{BB962C8B-B14F-4D97-AF65-F5344CB8AC3E}">
        <p14:creationId xmlns:p14="http://schemas.microsoft.com/office/powerpoint/2010/main" val="3826235478"/>
      </p:ext>
    </p:extLst>
  </p:cSld>
  <p:clrMapOvr>
    <a:masterClrMapping/>
  </p:clrMapOvr>
</p:sld>
</file>

<file path=ppt/slides/slide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Date, Time, and Round Functions</a:t>
            </a:r>
          </a:p>
        </p:txBody>
      </p:sp>
      <p:sp>
        <p:nvSpPr>
          <p:cNvPr id="6" name="Content Placeholder 5"/>
          <p:cNvSpPr>
            <a:spLocks noGrp="1"/>
          </p:cNvSpPr>
          <p:nvPr>
            <p:ph idx="1"/>
          </p:nvPr>
        </p:nvSpPr>
        <p:spPr>
          <a:xfrm>
            <a:off x="579193" y="1371599"/>
            <a:ext cx="7650407" cy="2590801"/>
          </a:xfrm>
        </p:spPr>
        <p:txBody>
          <a:bodyPr/>
          <a:lstStyle/>
          <a:p>
            <a:r>
              <a:rPr lang="en-US" sz="2200" dirty="0"/>
              <a:t>To Enter Formulas Using the ROUND Function</a:t>
            </a:r>
          </a:p>
          <a:p>
            <a:pPr lvl="1"/>
            <a:r>
              <a:rPr lang="en-US" sz="2000" dirty="0"/>
              <a:t>Select the desired cell. Type the =round formula and then click the Enter box in the formula bar to display the formula and the resulting value in the select cell</a:t>
            </a:r>
          </a:p>
          <a:p>
            <a:pPr lvl="1"/>
            <a:r>
              <a:rPr lang="en-US" sz="2000" dirty="0"/>
              <a:t>Drag the fill handle on the lower right of the cell to the desired location</a:t>
            </a:r>
          </a:p>
          <a:p>
            <a:pPr lvl="1"/>
            <a:r>
              <a:rPr lang="en-US" sz="2000" dirty="0"/>
              <a:t>Click the AutoSum button on the Home tab, select the desired cell range, and then press the Enter button to sum the column</a:t>
            </a:r>
          </a:p>
        </p:txBody>
      </p:sp>
      <p:pic>
        <p:nvPicPr>
          <p:cNvPr id="8" name="Content Placeholder 7" descr="Cell G5 is active. The value in cell G5, 0.035, is the result of the round function. The round function is shown in the formula bar as equals sign ROUND left parentheses left parentheses C5 plus sign E5 right parentheses slash 2 comma 4 right parentheses. The Enter button on the Formula bar is called out.">
            <a:extLst>
              <a:ext uri="{FF2B5EF4-FFF2-40B4-BE49-F238E27FC236}">
                <a16:creationId xmlns:a16="http://schemas.microsoft.com/office/drawing/2014/main" id="{7E0CD560-BC78-4A86-8157-284B1B1E7F86}"/>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466599" y="4030980"/>
            <a:ext cx="3875595" cy="2179320"/>
          </a:xfrm>
          <a:prstGeom prst="rect">
            <a:avLst/>
          </a:prstGeom>
        </p:spPr>
      </p:pic>
    </p:spTree>
    <p:extLst>
      <p:ext uri="{BB962C8B-B14F-4D97-AF65-F5344CB8AC3E}">
        <p14:creationId xmlns:p14="http://schemas.microsoft.com/office/powerpoint/2010/main" val="1960952635"/>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Format Codes (1 of 2)</a:t>
            </a:r>
          </a:p>
        </p:txBody>
      </p:sp>
      <p:sp>
        <p:nvSpPr>
          <p:cNvPr id="4" name="Content Placeholder 3">
            <a:extLst>
              <a:ext uri="{FF2B5EF4-FFF2-40B4-BE49-F238E27FC236}">
                <a16:creationId xmlns:a16="http://schemas.microsoft.com/office/drawing/2014/main" id="{F4E67261-B1A7-4F8E-9D9B-87E0CDA15FE3}"/>
              </a:ext>
            </a:extLst>
          </p:cNvPr>
          <p:cNvSpPr>
            <a:spLocks noGrp="1"/>
          </p:cNvSpPr>
          <p:nvPr>
            <p:ph sz="quarter" idx="10"/>
          </p:nvPr>
        </p:nvSpPr>
        <p:spPr>
          <a:xfrm>
            <a:off x="381000" y="1219200"/>
            <a:ext cx="5334000" cy="304800"/>
          </a:xfrm>
        </p:spPr>
        <p:txBody>
          <a:bodyPr/>
          <a:lstStyle/>
          <a:p>
            <a:pPr marL="0" indent="0">
              <a:buNone/>
            </a:pPr>
            <a:r>
              <a:rPr lang="en-US" sz="2400" dirty="0">
                <a:solidFill>
                  <a:schemeClr val="tx1"/>
                </a:solidFill>
              </a:rPr>
              <a:t>Table 5-5 Format Symbols in Format Codes</a:t>
            </a:r>
          </a:p>
          <a:p>
            <a:pPr marL="0" indent="0">
              <a:buNone/>
            </a:pPr>
            <a:endParaRPr lang="en-IN" dirty="0">
              <a:solidFill>
                <a:schemeClr val="tx1"/>
              </a:solidFill>
            </a:endParaRPr>
          </a:p>
        </p:txBody>
      </p:sp>
      <p:graphicFrame>
        <p:nvGraphicFramePr>
          <p:cNvPr id="3" name="Content Placeholder 2" descr="Table is accessible to screen readers.">
            <a:extLst>
              <a:ext uri="{FF2B5EF4-FFF2-40B4-BE49-F238E27FC236}">
                <a16:creationId xmlns:a16="http://schemas.microsoft.com/office/drawing/2014/main" id="{3589B7BC-A09C-4EC3-808E-9D9C09E80582}"/>
              </a:ext>
            </a:extLst>
          </p:cNvPr>
          <p:cNvGraphicFramePr>
            <a:graphicFrameLocks noGrp="1"/>
          </p:cNvGraphicFramePr>
          <p:nvPr>
            <p:ph idx="1"/>
            <p:extLst>
              <p:ext uri="{D42A27DB-BD31-4B8C-83A1-F6EECF244321}">
                <p14:modId xmlns:p14="http://schemas.microsoft.com/office/powerpoint/2010/main" val="4282358161"/>
              </p:ext>
            </p:extLst>
          </p:nvPr>
        </p:nvGraphicFramePr>
        <p:xfrm>
          <a:off x="418878" y="1676400"/>
          <a:ext cx="8420322" cy="4504781"/>
        </p:xfrm>
        <a:graphic>
          <a:graphicData uri="http://schemas.openxmlformats.org/drawingml/2006/table">
            <a:tbl>
              <a:tblPr firstRow="1"/>
              <a:tblGrid>
                <a:gridCol w="1019006">
                  <a:extLst>
                    <a:ext uri="{9D8B030D-6E8A-4147-A177-3AD203B41FA5}">
                      <a16:colId xmlns:a16="http://schemas.microsoft.com/office/drawing/2014/main" val="3926573537"/>
                    </a:ext>
                  </a:extLst>
                </a:gridCol>
                <a:gridCol w="1227446">
                  <a:extLst>
                    <a:ext uri="{9D8B030D-6E8A-4147-A177-3AD203B41FA5}">
                      <a16:colId xmlns:a16="http://schemas.microsoft.com/office/drawing/2014/main" val="956415664"/>
                    </a:ext>
                  </a:extLst>
                </a:gridCol>
                <a:gridCol w="6173870">
                  <a:extLst>
                    <a:ext uri="{9D8B030D-6E8A-4147-A177-3AD203B41FA5}">
                      <a16:colId xmlns:a16="http://schemas.microsoft.com/office/drawing/2014/main" val="986378696"/>
                    </a:ext>
                  </a:extLst>
                </a:gridCol>
              </a:tblGrid>
              <a:tr h="364448">
                <a:tc>
                  <a:txBody>
                    <a:bodyPr/>
                    <a:lstStyle/>
                    <a:p>
                      <a:r>
                        <a:rPr lang="en-US" sz="1200" b="1" dirty="0"/>
                        <a:t>Format Symbol</a:t>
                      </a:r>
                    </a:p>
                  </a:txBody>
                  <a:tcPr marL="23813" marR="23813" marT="12543" marB="125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a:t>Example of Symbol in Code</a:t>
                      </a:r>
                    </a:p>
                  </a:txBody>
                  <a:tcPr marL="23813" marR="23813" marT="12543" marB="125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a:t>Description</a:t>
                      </a:r>
                    </a:p>
                  </a:txBody>
                  <a:tcPr marL="23813" marR="23813" marT="12543" marB="125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9860890"/>
                  </a:ext>
                </a:extLst>
              </a:tr>
              <a:tr h="534976">
                <a:tc>
                  <a:txBody>
                    <a:bodyPr/>
                    <a:lstStyle/>
                    <a:p>
                      <a:r>
                        <a:rPr lang="en-US" sz="1200" dirty="0"/>
                        <a:t># (number sign)</a:t>
                      </a:r>
                    </a:p>
                  </a:txBody>
                  <a:tcPr marL="23813" marR="23813" marT="12543" marB="125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a:t>
                      </a:r>
                    </a:p>
                  </a:txBody>
                  <a:tcPr marL="23813" marR="23813" marT="12543" marB="125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Serves as a digit placeholder. If the value in a cell has more digits to the right of the decimal point than number signs in the format, Excel rounds the number. All digits to the left of the decimal point are displayed.</a:t>
                      </a:r>
                    </a:p>
                  </a:txBody>
                  <a:tcPr marL="23813" marR="23813" marT="12543" marB="125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6569870"/>
                  </a:ext>
                </a:extLst>
              </a:tr>
              <a:tr h="364448">
                <a:tc>
                  <a:txBody>
                    <a:bodyPr/>
                    <a:lstStyle/>
                    <a:p>
                      <a:r>
                        <a:rPr lang="en-US" sz="1200" dirty="0"/>
                        <a:t>0 (zero)</a:t>
                      </a:r>
                    </a:p>
                  </a:txBody>
                  <a:tcPr marL="23813" marR="23813" marT="12543" marB="125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0.00</a:t>
                      </a:r>
                    </a:p>
                  </a:txBody>
                  <a:tcPr marL="23813" marR="23813" marT="12543" marB="125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Works like a number sign (#), except that if the number is less than 1, Excel displays a 0 in the ones place.</a:t>
                      </a:r>
                    </a:p>
                  </a:txBody>
                  <a:tcPr marL="23813" marR="23813" marT="12543" marB="125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2509186"/>
                  </a:ext>
                </a:extLst>
              </a:tr>
              <a:tr h="364448">
                <a:tc>
                  <a:txBody>
                    <a:bodyPr/>
                    <a:lstStyle/>
                    <a:p>
                      <a:r>
                        <a:rPr lang="en-US" sz="1200" dirty="0"/>
                        <a:t>. (period)</a:t>
                      </a:r>
                    </a:p>
                  </a:txBody>
                  <a:tcPr marL="23813" marR="23813" marT="12543" marB="125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#0.00</a:t>
                      </a:r>
                    </a:p>
                  </a:txBody>
                  <a:tcPr marL="23813" marR="23813" marT="12543" marB="125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Ensures Excel will display a decimal point in the number. The placement of zeros determines how many digits appear to the left and right of the decimal point.</a:t>
                      </a:r>
                    </a:p>
                  </a:txBody>
                  <a:tcPr marL="23813" marR="23813" marT="12543" marB="125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6622400"/>
                  </a:ext>
                </a:extLst>
              </a:tr>
              <a:tr h="364448">
                <a:tc>
                  <a:txBody>
                    <a:bodyPr/>
                    <a:lstStyle/>
                    <a:p>
                      <a:r>
                        <a:rPr lang="en-US" sz="1200" dirty="0"/>
                        <a:t>% (percent)</a:t>
                      </a:r>
                    </a:p>
                  </a:txBody>
                  <a:tcPr marL="23813" marR="23813" marT="12543" marB="125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0.00%</a:t>
                      </a:r>
                    </a:p>
                  </a:txBody>
                  <a:tcPr marL="23813" marR="23813" marT="12543" marB="125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Displays numbers as percentages of 100. Excel multiplies the value of the cell by 100 and displays a percent sign after the number.</a:t>
                      </a:r>
                    </a:p>
                  </a:txBody>
                  <a:tcPr marL="23813" marR="23813" marT="12543" marB="125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7467304"/>
                  </a:ext>
                </a:extLst>
              </a:tr>
              <a:tr h="275769">
                <a:tc>
                  <a:txBody>
                    <a:bodyPr/>
                    <a:lstStyle/>
                    <a:p>
                      <a:r>
                        <a:rPr lang="en-US" sz="1200" dirty="0"/>
                        <a:t>, (comma)</a:t>
                      </a:r>
                    </a:p>
                  </a:txBody>
                  <a:tcPr marL="23813" marR="23813" marT="12543" marB="125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#,##0.00</a:t>
                      </a:r>
                    </a:p>
                  </a:txBody>
                  <a:tcPr marL="23813" marR="23813" marT="12543" marB="125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Displays a comma as a thousands separator.</a:t>
                      </a:r>
                    </a:p>
                  </a:txBody>
                  <a:tcPr marL="23813" marR="23813" marT="12543" marB="125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020079"/>
                  </a:ext>
                </a:extLst>
              </a:tr>
              <a:tr h="193920">
                <a:tc>
                  <a:txBody>
                    <a:bodyPr/>
                    <a:lstStyle/>
                    <a:p>
                      <a:r>
                        <a:rPr lang="en-US" sz="1200" dirty="0"/>
                        <a:t>( )</a:t>
                      </a:r>
                    </a:p>
                  </a:txBody>
                  <a:tcPr marL="23813" marR="23813" marT="12543" marB="125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#0.00;(#0.00)</a:t>
                      </a:r>
                    </a:p>
                  </a:txBody>
                  <a:tcPr marL="23813" marR="23813" marT="12543" marB="125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Displays parentheses around negative numbers.</a:t>
                      </a:r>
                    </a:p>
                  </a:txBody>
                  <a:tcPr marL="23813" marR="23813" marT="12543" marB="125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5481744"/>
                  </a:ext>
                </a:extLst>
              </a:tr>
              <a:tr h="364448">
                <a:tc>
                  <a:txBody>
                    <a:bodyPr/>
                    <a:lstStyle/>
                    <a:p>
                      <a:r>
                        <a:rPr lang="en-US" sz="1200" dirty="0"/>
                        <a:t>$, +, or –</a:t>
                      </a:r>
                    </a:p>
                  </a:txBody>
                  <a:tcPr marL="23813" marR="23813" marT="12543" marB="125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$#,##0.00; ($#,##0.00)</a:t>
                      </a:r>
                    </a:p>
                  </a:txBody>
                  <a:tcPr marL="23813" marR="23813" marT="12543" marB="125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Displays a floating sign ($, +, or –).</a:t>
                      </a:r>
                    </a:p>
                  </a:txBody>
                  <a:tcPr marL="23813" marR="23813" marT="12543" marB="125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550917"/>
                  </a:ext>
                </a:extLst>
              </a:tr>
              <a:tr h="222801">
                <a:tc>
                  <a:txBody>
                    <a:bodyPr/>
                    <a:lstStyle/>
                    <a:p>
                      <a:r>
                        <a:rPr lang="en-US" sz="1200" dirty="0"/>
                        <a:t>* (asterisk)</a:t>
                      </a:r>
                    </a:p>
                  </a:txBody>
                  <a:tcPr marL="23813" marR="23813" marT="12543" marB="125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$*##0.00</a:t>
                      </a:r>
                    </a:p>
                  </a:txBody>
                  <a:tcPr marL="23813" marR="23813" marT="12543" marB="125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Displays a fixed sign ($, +, or –) to the left, followed by spaces until the first significant digit.</a:t>
                      </a:r>
                    </a:p>
                  </a:txBody>
                  <a:tcPr marL="23813" marR="23813" marT="12543" marB="125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1228650"/>
                  </a:ext>
                </a:extLst>
              </a:tr>
              <a:tr h="364448">
                <a:tc>
                  <a:txBody>
                    <a:bodyPr/>
                    <a:lstStyle/>
                    <a:p>
                      <a:r>
                        <a:rPr lang="en-US" sz="1200" dirty="0"/>
                        <a:t>[color]</a:t>
                      </a:r>
                    </a:p>
                  </a:txBody>
                  <a:tcPr marL="23813" marR="23813" marT="12543" marB="125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#.##;[Red]#.##</a:t>
                      </a:r>
                    </a:p>
                  </a:txBody>
                  <a:tcPr marL="23813" marR="23813" marT="12543" marB="125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Displays the characters in the cell in the designated color. In the example, positive numbers appear in the default color, and negative numbers appear in red.</a:t>
                      </a:r>
                    </a:p>
                  </a:txBody>
                  <a:tcPr marL="23813" marR="23813" marT="12543" marB="125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0587181"/>
                  </a:ext>
                </a:extLst>
              </a:tr>
              <a:tr h="364448">
                <a:tc>
                  <a:txBody>
                    <a:bodyPr/>
                    <a:lstStyle/>
                    <a:p>
                      <a:r>
                        <a:rPr lang="en-US" sz="1200" dirty="0"/>
                        <a:t>” ” (quotation marks)</a:t>
                      </a:r>
                    </a:p>
                  </a:txBody>
                  <a:tcPr marL="23813" marR="23813" marT="12543" marB="125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$0.00 “Surplus”; $-0.00 “Shortage”</a:t>
                      </a:r>
                    </a:p>
                  </a:txBody>
                  <a:tcPr marL="23813" marR="23813" marT="12543" marB="125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Displays text along with numbers entered in a cell.</a:t>
                      </a:r>
                    </a:p>
                  </a:txBody>
                  <a:tcPr marL="23813" marR="23813" marT="12543" marB="125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5666778"/>
                  </a:ext>
                </a:extLst>
              </a:tr>
              <a:tr h="488597">
                <a:tc>
                  <a:txBody>
                    <a:bodyPr/>
                    <a:lstStyle/>
                    <a:p>
                      <a:r>
                        <a:rPr lang="en-US" sz="1200" dirty="0"/>
                        <a:t>_ (underscore)</a:t>
                      </a:r>
                    </a:p>
                  </a:txBody>
                  <a:tcPr marL="23813" marR="23813" marT="12543" marB="125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#,##0.00_)</a:t>
                      </a:r>
                    </a:p>
                  </a:txBody>
                  <a:tcPr marL="23813" marR="23813" marT="12543" marB="125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Adds a space. When followed by a parentheses, positive numbers will align correctly with parenthetical negative numbers.</a:t>
                      </a:r>
                    </a:p>
                  </a:txBody>
                  <a:tcPr marL="23813" marR="23813" marT="12543" marB="125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266949"/>
                  </a:ext>
                </a:extLst>
              </a:tr>
            </a:tbl>
          </a:graphicData>
        </a:graphic>
      </p:graphicFrame>
    </p:spTree>
    <p:extLst>
      <p:ext uri="{BB962C8B-B14F-4D97-AF65-F5344CB8AC3E}">
        <p14:creationId xmlns:p14="http://schemas.microsoft.com/office/powerpoint/2010/main" val="1450155489"/>
      </p:ext>
    </p:extLst>
  </p:cSld>
  <p:clrMapOvr>
    <a:masterClrMapping/>
  </p:clrMapOvr>
</p:sld>
</file>

<file path=ppt/slides/slide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Format Codes (2 of 2)</a:t>
            </a:r>
          </a:p>
        </p:txBody>
      </p:sp>
      <p:sp>
        <p:nvSpPr>
          <p:cNvPr id="2" name="Content Placeholder 1"/>
          <p:cNvSpPr>
            <a:spLocks noGrp="1"/>
          </p:cNvSpPr>
          <p:nvPr>
            <p:ph idx="1"/>
          </p:nvPr>
        </p:nvSpPr>
        <p:spPr>
          <a:xfrm>
            <a:off x="579193" y="1371599"/>
            <a:ext cx="8336207" cy="3494803"/>
          </a:xfrm>
        </p:spPr>
        <p:txBody>
          <a:bodyPr/>
          <a:lstStyle/>
          <a:p>
            <a:r>
              <a:rPr lang="en-US" dirty="0"/>
              <a:t>To Create a Custom Format Code</a:t>
            </a:r>
          </a:p>
          <a:p>
            <a:pPr lvl="1"/>
            <a:r>
              <a:rPr lang="en-US" dirty="0"/>
              <a:t>Select the range of cells and right-click any of the selected ranges to display a shortcut menu, and then click Format Cells to display the Format Cells dialog box</a:t>
            </a:r>
          </a:p>
          <a:p>
            <a:pPr lvl="1"/>
            <a:r>
              <a:rPr lang="en-US" dirty="0"/>
              <a:t>If necessary, click the Number tab and then click Custom in the Category list</a:t>
            </a:r>
          </a:p>
          <a:p>
            <a:pPr lvl="1"/>
            <a:r>
              <a:rPr lang="en-US" dirty="0"/>
              <a:t>Delete the word General in the Type box, and then enter the desired format code </a:t>
            </a:r>
          </a:p>
          <a:p>
            <a:pPr lvl="1"/>
            <a:r>
              <a:rPr lang="en-US" dirty="0"/>
              <a:t>Click OK to display the numbers using the custom format code</a:t>
            </a:r>
          </a:p>
        </p:txBody>
      </p:sp>
    </p:spTree>
    <p:extLst>
      <p:ext uri="{BB962C8B-B14F-4D97-AF65-F5344CB8AC3E}">
        <p14:creationId xmlns:p14="http://schemas.microsoft.com/office/powerpoint/2010/main" val="1995924785"/>
      </p:ext>
    </p:extLst>
  </p:cSld>
  <p:clrMapOvr>
    <a:masterClrMapping/>
  </p:clrMapOvr>
</p:sld>
</file>

<file path=ppt/theme/theme1.xml><?xml version="1.0" encoding="utf-8"?>
<a:theme xmlns:a="http://schemas.openxmlformats.org/drawingml/2006/main" name="1_Office Theme">
  <a:themeElements>
    <a:clrScheme name="Cengage">
      <a:dk1>
        <a:srgbClr val="000000"/>
      </a:dk1>
      <a:lt1>
        <a:srgbClr val="FFFFFF"/>
      </a:lt1>
      <a:dk2>
        <a:srgbClr val="000000"/>
      </a:dk2>
      <a:lt2>
        <a:srgbClr val="AAAEB4"/>
      </a:lt2>
      <a:accent1>
        <a:srgbClr val="0D3857"/>
      </a:accent1>
      <a:accent2>
        <a:srgbClr val="055C91"/>
      </a:accent2>
      <a:accent3>
        <a:srgbClr val="81C0DA"/>
      </a:accent3>
      <a:accent4>
        <a:srgbClr val="B0D3DF"/>
      </a:accent4>
      <a:accent5>
        <a:srgbClr val="E0DCCD"/>
      </a:accent5>
      <a:accent6>
        <a:srgbClr val="7C7666"/>
      </a:accent6>
      <a:hlink>
        <a:srgbClr val="055C91"/>
      </a:hlink>
      <a:folHlink>
        <a:srgbClr val="81C0DA"/>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2165</TotalTime>
  <Words>2634</Words>
  <Application>Microsoft Office PowerPoint</Application>
  <PresentationFormat>On-screen Show (4:3)</PresentationFormat>
  <Paragraphs>247</Paragraphs>
  <Slides>30</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1_Office Theme</vt:lpstr>
      <vt:lpstr>Shelly Cashman: Microsoft Excel 2019</vt:lpstr>
      <vt:lpstr>Objectives (1 of 2)</vt:lpstr>
      <vt:lpstr>Objectives (2 of 2) </vt:lpstr>
      <vt:lpstr>Project—Consolidated Expenses Worksheet</vt:lpstr>
      <vt:lpstr>Creating the Consolidated Worksheet</vt:lpstr>
      <vt:lpstr>Fill Series</vt:lpstr>
      <vt:lpstr>Date, Time, and Round Functions</vt:lpstr>
      <vt:lpstr>Format Codes (1 of 2)</vt:lpstr>
      <vt:lpstr>Format Codes (2 of 2)</vt:lpstr>
      <vt:lpstr>Creating a Cell Style (1 of 2)</vt:lpstr>
      <vt:lpstr>Creating a Cell Style (2 of 2)</vt:lpstr>
      <vt:lpstr>Working with Multiple Worksheets (1 of 3)</vt:lpstr>
      <vt:lpstr>Working with Multiple Worksheets (2 of 3)</vt:lpstr>
      <vt:lpstr>Working with Multiple Worksheets (3 of 3)</vt:lpstr>
      <vt:lpstr>Referencing Cells Across Worksheets (1 of 2)</vt:lpstr>
      <vt:lpstr>Referencing Cells Across Worksheets (2 of 2)</vt:lpstr>
      <vt:lpstr>Formatting Pie Charts (1 of 9)</vt:lpstr>
      <vt:lpstr>Formatting Pie Charts (2 of 9)</vt:lpstr>
      <vt:lpstr>Formatting Pie Charts (3 of 9)</vt:lpstr>
      <vt:lpstr>Formatting Pie Charts (4 of 9)</vt:lpstr>
      <vt:lpstr>Formatting Pie Charts (5 of 9)</vt:lpstr>
      <vt:lpstr>Formatting Pie Charts (6 of 9)</vt:lpstr>
      <vt:lpstr>Formatting Pie Charts (7 of 9)</vt:lpstr>
      <vt:lpstr>Formatting Pie Charts (8 of 9)</vt:lpstr>
      <vt:lpstr>Formatting Pie Charts (9 of 9)</vt:lpstr>
      <vt:lpstr>Creating Separate Files from Worksheets</vt:lpstr>
      <vt:lpstr>Consolidating Data by Linking Separate Workbooks (1 of 4)</vt:lpstr>
      <vt:lpstr>Consolidating Data by Linking Separate Workbooks (2 of 4)</vt:lpstr>
      <vt:lpstr>Consolidating Data by Linking Separate Workbooks (3 of 4)</vt:lpstr>
      <vt:lpstr>Consolidating Data by Linking Separate Workbooks (4 of 4)</vt:lpstr>
    </vt:vector>
  </TitlesOfParts>
  <Company>Monroe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5: Working with Multiple Worksheets and Workbooks</dc:title>
  <dc:creator>Shelly</dc:creator>
  <cp:lastModifiedBy>Gracy, Mani</cp:lastModifiedBy>
  <cp:revision>221</cp:revision>
  <dcterms:created xsi:type="dcterms:W3CDTF">2013-03-05T14:04:10Z</dcterms:created>
  <dcterms:modified xsi:type="dcterms:W3CDTF">2019-09-26T15:04:30Z</dcterms:modified>
</cp:coreProperties>
</file>