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3"/>
  </p:notesMasterIdLst>
  <p:sldIdLst>
    <p:sldId id="388" r:id="rId2"/>
    <p:sldId id="389" r:id="rId3"/>
    <p:sldId id="390" r:id="rId4"/>
    <p:sldId id="263" r:id="rId5"/>
    <p:sldId id="264" r:id="rId6"/>
    <p:sldId id="391" r:id="rId7"/>
    <p:sldId id="320" r:id="rId8"/>
    <p:sldId id="342" r:id="rId9"/>
    <p:sldId id="376" r:id="rId10"/>
    <p:sldId id="392" r:id="rId11"/>
    <p:sldId id="393" r:id="rId12"/>
    <p:sldId id="321" r:id="rId13"/>
    <p:sldId id="322" r:id="rId14"/>
    <p:sldId id="394" r:id="rId15"/>
    <p:sldId id="315" r:id="rId16"/>
    <p:sldId id="377" r:id="rId17"/>
    <p:sldId id="274" r:id="rId18"/>
    <p:sldId id="317" r:id="rId19"/>
    <p:sldId id="283" r:id="rId20"/>
    <p:sldId id="368" r:id="rId21"/>
    <p:sldId id="369" r:id="rId22"/>
    <p:sldId id="370" r:id="rId23"/>
    <p:sldId id="286" r:id="rId24"/>
    <p:sldId id="345" r:id="rId25"/>
    <p:sldId id="291" r:id="rId26"/>
    <p:sldId id="372" r:id="rId27"/>
    <p:sldId id="378" r:id="rId28"/>
    <p:sldId id="348" r:id="rId29"/>
    <p:sldId id="351" r:id="rId30"/>
    <p:sldId id="311" r:id="rId31"/>
    <p:sldId id="382" r:id="rId32"/>
    <p:sldId id="383" r:id="rId33"/>
    <p:sldId id="395" r:id="rId34"/>
    <p:sldId id="396" r:id="rId35"/>
    <p:sldId id="397" r:id="rId36"/>
    <p:sldId id="398" r:id="rId37"/>
    <p:sldId id="399" r:id="rId38"/>
    <p:sldId id="400" r:id="rId39"/>
    <p:sldId id="384" r:id="rId40"/>
    <p:sldId id="401" r:id="rId41"/>
    <p:sldId id="40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3116" autoAdjust="0"/>
  </p:normalViewPr>
  <p:slideViewPr>
    <p:cSldViewPr>
      <p:cViewPr varScale="1">
        <p:scale>
          <a:sx n="77" d="100"/>
          <a:sy n="77" d="100"/>
        </p:scale>
        <p:origin x="1546" y="58"/>
      </p:cViewPr>
      <p:guideLst>
        <p:guide orient="horz" pos="2160"/>
        <p:guide pos="2880"/>
      </p:guideLst>
    </p:cSldViewPr>
  </p:slideViewPr>
  <p:outlineViewPr>
    <p:cViewPr>
      <p:scale>
        <a:sx n="33" d="100"/>
        <a:sy n="33" d="100"/>
      </p:scale>
      <p:origin x="0" y="11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1626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7-19: Display of TRIM function trims spaces around text selected in cell B5 and placing in cell B11.</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35505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261701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11946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7-30: Display of From Web dialog box.</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7-37: Display of imported data.</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8528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7-44: Display of fill handle and formula replicated</a:t>
            </a:r>
            <a:r>
              <a:rPr lang="en-US" baseline="0" dirty="0"/>
              <a:t> through cell G24.</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7-50: Display of cells formatted and totals replicated.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7-68: Display of x-axis, Axis Options tab, and Maximum box.</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7-72: Display of new chart title.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2214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7-79: Display of Text pane with new text entered.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7-81:</a:t>
            </a:r>
            <a:r>
              <a:rPr lang="en-US" baseline="0" dirty="0"/>
              <a:t> Display of SmartArt Tools Design tab and “Bird’s Eye Scene” SmartArt style.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2832905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4006452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7-95: Display of SmartArt Tools Format tab with WordArt gallery.</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1363890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1615038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2085460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38</a:t>
            </a:fld>
            <a:endParaRPr lang="en-US" dirty="0"/>
          </a:p>
        </p:txBody>
      </p:sp>
    </p:spTree>
    <p:extLst>
      <p:ext uri="{BB962C8B-B14F-4D97-AF65-F5344CB8AC3E}">
        <p14:creationId xmlns:p14="http://schemas.microsoft.com/office/powerpoint/2010/main" val="2223388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39</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 Display of completed sales analysis workbook. (</a:t>
            </a:r>
            <a:r>
              <a:rPr lang="en-US" sz="1200" b="0" i="0" u="none" strike="noStrike" kern="1200" baseline="0" dirty="0">
                <a:solidFill>
                  <a:schemeClr val="tx1"/>
                </a:solidFill>
                <a:latin typeface="+mn-lt"/>
                <a:ea typeface="+mn-ea"/>
                <a:cs typeface="+mn-cs"/>
              </a:rPr>
              <a:t>a) Provides the requested data in a plain text format. (b) Provides the requested data in a Microsoft Access table. (c) Provides the requested data in a webpage. (d) Provides the requested data in a Microsoft Word document. (e) Excel provides the tools necessary to import and manipulate the data from these sources into a single worksheet. (f) Using the data from the worksheet, create a bar chart to summarize total sales by category. (g) SmartArt graphics that include images. (h) A hyperlinked screenshot to support your work.</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dirty="0"/>
          </a:p>
        </p:txBody>
      </p:sp>
    </p:spTree>
    <p:extLst>
      <p:ext uri="{BB962C8B-B14F-4D97-AF65-F5344CB8AC3E}">
        <p14:creationId xmlns:p14="http://schemas.microsoft.com/office/powerpoint/2010/main" val="3927993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7-118: Display of Home tab with Format Painter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41</a:t>
            </a:fld>
            <a:endParaRPr lang="en-US" dirty="0"/>
          </a:p>
        </p:txBody>
      </p:sp>
    </p:spTree>
    <p:extLst>
      <p:ext uri="{BB962C8B-B14F-4D97-AF65-F5344CB8AC3E}">
        <p14:creationId xmlns:p14="http://schemas.microsoft.com/office/powerpoint/2010/main" val="393899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7-4: Display of a template.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286875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199439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19943902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75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6500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222923" cy="1784097"/>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66219D95-0CDE-4F72-B041-B18453F25F6D}"/>
              </a:ext>
            </a:extLst>
          </p:cNvPr>
          <p:cNvSpPr>
            <a:spLocks noGrp="1"/>
          </p:cNvSpPr>
          <p:nvPr>
            <p:ph sz="quarter" idx="10"/>
          </p:nvPr>
        </p:nvSpPr>
        <p:spPr>
          <a:xfrm>
            <a:off x="533400" y="3352800"/>
            <a:ext cx="8269288" cy="2365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528666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2827633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701731"/>
          </a:xfrm>
        </p:spPr>
        <p:txBody>
          <a:bodyPr/>
          <a:lstStyle/>
          <a:p>
            <a:r>
              <a:rPr lang="en-US" sz="2400" dirty="0">
                <a:solidFill>
                  <a:schemeClr val="bg2">
                    <a:lumMod val="50000"/>
                  </a:schemeClr>
                </a:solidFill>
              </a:rPr>
              <a:t>Module 7: Creating Templates, Importing Data, and Working with SmartArt, Images, and Screenshots</a:t>
            </a:r>
          </a:p>
        </p:txBody>
      </p:sp>
      <p:sp>
        <p:nvSpPr>
          <p:cNvPr id="5" name="Text Placeholder 4"/>
          <p:cNvSpPr>
            <a:spLocks noGrp="1"/>
          </p:cNvSpPr>
          <p:nvPr>
            <p:ph type="body" sz="quarter" idx="10"/>
          </p:nvPr>
        </p:nvSpPr>
        <p:spPr>
          <a:xfrm>
            <a:off x="830421" y="6248594"/>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6176178"/>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(3 of 13)</a:t>
            </a:r>
          </a:p>
        </p:txBody>
      </p:sp>
      <p:sp>
        <p:nvSpPr>
          <p:cNvPr id="2" name="Content Placeholder 1"/>
          <p:cNvSpPr>
            <a:spLocks noGrp="1"/>
          </p:cNvSpPr>
          <p:nvPr>
            <p:ph idx="1"/>
          </p:nvPr>
        </p:nvSpPr>
        <p:spPr>
          <a:xfrm>
            <a:off x="579193" y="1371599"/>
            <a:ext cx="8282940" cy="1524001"/>
          </a:xfrm>
        </p:spPr>
        <p:txBody>
          <a:bodyPr/>
          <a:lstStyle/>
          <a:p>
            <a:pPr>
              <a:lnSpc>
                <a:spcPct val="100000"/>
              </a:lnSpc>
            </a:pPr>
            <a:r>
              <a:rPr lang="en-US" dirty="0"/>
              <a:t>To Use the Trim Function</a:t>
            </a:r>
          </a:p>
          <a:p>
            <a:pPr lvl="1">
              <a:lnSpc>
                <a:spcPct val="100000"/>
              </a:lnSpc>
            </a:pPr>
            <a:r>
              <a:rPr lang="en-US" dirty="0"/>
              <a:t>Select the desired cell, type </a:t>
            </a:r>
            <a:r>
              <a:rPr lang="en-US" b="1" dirty="0"/>
              <a:t>=trim(cell#)</a:t>
            </a:r>
            <a:r>
              <a:rPr lang="en-US" dirty="0"/>
              <a:t> and then click Enter button to trim the spaces from the data in the (cell) and display it in the desired cell </a:t>
            </a:r>
          </a:p>
        </p:txBody>
      </p:sp>
      <p:pic>
        <p:nvPicPr>
          <p:cNvPr id="6" name="Content Placeholder 5" descr="The header row was removed, and row 5 deleted. Extra spaces appear before the words Auto, Health, and Life in cells B5, B6, and B8, respectively. B11 was selected, and the formula, equals sign TRIM left parentheses B5 right parentheses was entered. The Enter button on the formula was clicked. The TRIM function appears in the formula bar, and trims spaces around text in cell B5. Cell B11 shows the trimmed text, Auto, without an extra space.">
            <a:extLst>
              <a:ext uri="{FF2B5EF4-FFF2-40B4-BE49-F238E27FC236}">
                <a16:creationId xmlns:a16="http://schemas.microsoft.com/office/drawing/2014/main" id="{59AAD01F-41D2-452A-877D-F608A7455EF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51723" y="3138769"/>
            <a:ext cx="5335485" cy="3033431"/>
          </a:xfrm>
          <a:prstGeom prst="rect">
            <a:avLst/>
          </a:prstGeom>
        </p:spPr>
      </p:pic>
    </p:spTree>
    <p:extLst>
      <p:ext uri="{BB962C8B-B14F-4D97-AF65-F5344CB8AC3E}">
        <p14:creationId xmlns:p14="http://schemas.microsoft.com/office/powerpoint/2010/main" val="2328419531"/>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(4 of 13)</a:t>
            </a:r>
          </a:p>
        </p:txBody>
      </p:sp>
      <p:sp>
        <p:nvSpPr>
          <p:cNvPr id="2" name="Content Placeholder 1"/>
          <p:cNvSpPr>
            <a:spLocks noGrp="1"/>
          </p:cNvSpPr>
          <p:nvPr>
            <p:ph idx="1"/>
          </p:nvPr>
        </p:nvSpPr>
        <p:spPr>
          <a:xfrm>
            <a:off x="579193" y="1371599"/>
            <a:ext cx="8336207" cy="2923877"/>
          </a:xfrm>
        </p:spPr>
        <p:txBody>
          <a:bodyPr/>
          <a:lstStyle/>
          <a:p>
            <a:pPr>
              <a:lnSpc>
                <a:spcPct val="100000"/>
              </a:lnSpc>
            </a:pPr>
            <a:r>
              <a:rPr lang="en-US" dirty="0"/>
              <a:t>To Paste Values Only</a:t>
            </a:r>
          </a:p>
          <a:p>
            <a:pPr lvl="1">
              <a:lnSpc>
                <a:spcPct val="100000"/>
              </a:lnSpc>
            </a:pPr>
            <a:r>
              <a:rPr lang="en-US" dirty="0"/>
              <a:t>With the desired range selected press CTRL+C to copy the data</a:t>
            </a:r>
          </a:p>
          <a:p>
            <a:pPr lvl="1">
              <a:lnSpc>
                <a:spcPct val="100000"/>
              </a:lnSpc>
            </a:pPr>
            <a:r>
              <a:rPr lang="en-US" dirty="0"/>
              <a:t>Right-click one of the cells to display the shortcut menu</a:t>
            </a:r>
          </a:p>
          <a:p>
            <a:pPr lvl="1">
              <a:lnSpc>
                <a:spcPct val="100000"/>
              </a:lnSpc>
            </a:pPr>
            <a:r>
              <a:rPr lang="en-US" dirty="0"/>
              <a:t>In the Paste Options area, click the Values icon to paste only the values</a:t>
            </a:r>
          </a:p>
          <a:p>
            <a:pPr lvl="1">
              <a:lnSpc>
                <a:spcPct val="100000"/>
              </a:lnSpc>
            </a:pPr>
            <a:r>
              <a:rPr lang="en-US" dirty="0"/>
              <a:t>Click the save button on the Quick Access toolbar to save the file with the new data</a:t>
            </a:r>
          </a:p>
        </p:txBody>
      </p:sp>
    </p:spTree>
    <p:extLst>
      <p:ext uri="{BB962C8B-B14F-4D97-AF65-F5344CB8AC3E}">
        <p14:creationId xmlns:p14="http://schemas.microsoft.com/office/powerpoint/2010/main" val="2809125722"/>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(5 of 13)</a:t>
            </a:r>
          </a:p>
        </p:txBody>
      </p:sp>
      <p:sp>
        <p:nvSpPr>
          <p:cNvPr id="2" name="Content Placeholder 1"/>
          <p:cNvSpPr>
            <a:spLocks noGrp="1"/>
          </p:cNvSpPr>
          <p:nvPr>
            <p:ph idx="1"/>
          </p:nvPr>
        </p:nvSpPr>
        <p:spPr/>
        <p:txBody>
          <a:bodyPr/>
          <a:lstStyle/>
          <a:p>
            <a:pPr>
              <a:lnSpc>
                <a:spcPct val="100000"/>
              </a:lnSpc>
            </a:pPr>
            <a:r>
              <a:rPr lang="en-US" dirty="0"/>
              <a:t>To Import Data from an Access Table</a:t>
            </a:r>
          </a:p>
          <a:p>
            <a:pPr lvl="1">
              <a:lnSpc>
                <a:spcPct val="100000"/>
              </a:lnSpc>
            </a:pPr>
            <a:r>
              <a:rPr lang="en-US" dirty="0"/>
              <a:t>Click the first cell on the worksheet to contain the imported data</a:t>
            </a:r>
          </a:p>
          <a:p>
            <a:pPr lvl="1">
              <a:lnSpc>
                <a:spcPct val="100000"/>
              </a:lnSpc>
            </a:pPr>
            <a:r>
              <a:rPr lang="en-US" dirty="0"/>
              <a:t>Click the Get Data button to display the Get Data menu</a:t>
            </a:r>
          </a:p>
          <a:p>
            <a:pPr lvl="1">
              <a:lnSpc>
                <a:spcPct val="100000"/>
              </a:lnSpc>
            </a:pPr>
            <a:r>
              <a:rPr lang="en-US" dirty="0"/>
              <a:t>Point to the From Database command to display the submenu</a:t>
            </a:r>
          </a:p>
          <a:p>
            <a:pPr lvl="1">
              <a:lnSpc>
                <a:spcPct val="100000"/>
              </a:lnSpc>
            </a:pPr>
            <a:r>
              <a:rPr lang="en-US" dirty="0"/>
              <a:t>Click “From Microsoft Access Database” to display the Import Data dialog box</a:t>
            </a:r>
          </a:p>
          <a:p>
            <a:pPr lvl="1">
              <a:lnSpc>
                <a:spcPct val="100000"/>
              </a:lnSpc>
            </a:pPr>
            <a:r>
              <a:rPr lang="en-US" dirty="0"/>
              <a:t>Navigate to the location of Data Files</a:t>
            </a:r>
          </a:p>
          <a:p>
            <a:pPr lvl="1">
              <a:lnSpc>
                <a:spcPct val="100000"/>
              </a:lnSpc>
            </a:pPr>
            <a:r>
              <a:rPr lang="en-US" dirty="0"/>
              <a:t>Double-click the desired file to display the Navigator dialog box</a:t>
            </a:r>
          </a:p>
          <a:p>
            <a:pPr lvl="1">
              <a:lnSpc>
                <a:spcPct val="100000"/>
              </a:lnSpc>
            </a:pPr>
            <a:r>
              <a:rPr lang="en-US" dirty="0"/>
              <a:t>Click the name of the desired table to display the preview</a:t>
            </a:r>
          </a:p>
        </p:txBody>
      </p:sp>
    </p:spTree>
    <p:extLst>
      <p:ext uri="{BB962C8B-B14F-4D97-AF65-F5344CB8AC3E}">
        <p14:creationId xmlns:p14="http://schemas.microsoft.com/office/powerpoint/2010/main" val="1995924785"/>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255780"/>
            <a:ext cx="8282940" cy="475066"/>
          </a:xfrm>
        </p:spPr>
        <p:txBody>
          <a:bodyPr/>
          <a:lstStyle/>
          <a:p>
            <a:r>
              <a:rPr lang="en-US" dirty="0"/>
              <a:t>Importing Data (6 of 13)</a:t>
            </a:r>
          </a:p>
        </p:txBody>
      </p:sp>
      <p:sp>
        <p:nvSpPr>
          <p:cNvPr id="6" name="Content Placeholder 1"/>
          <p:cNvSpPr>
            <a:spLocks noGrp="1"/>
          </p:cNvSpPr>
          <p:nvPr>
            <p:ph idx="1"/>
          </p:nvPr>
        </p:nvSpPr>
        <p:spPr/>
        <p:txBody>
          <a:bodyPr>
            <a:noAutofit/>
          </a:bodyPr>
          <a:lstStyle/>
          <a:p>
            <a:r>
              <a:rPr lang="en-US" dirty="0"/>
              <a:t>To Delete a Column Using Power Query</a:t>
            </a:r>
          </a:p>
          <a:p>
            <a:pPr lvl="1"/>
            <a:r>
              <a:rPr lang="en-US" dirty="0"/>
              <a:t>In the Navigator dialog box, click the Edit button to display the Power Query Editor window</a:t>
            </a:r>
          </a:p>
          <a:p>
            <a:pPr lvl="1"/>
            <a:r>
              <a:rPr lang="en-US" dirty="0"/>
              <a:t>Click the desired column heading to delete</a:t>
            </a:r>
          </a:p>
          <a:p>
            <a:pPr lvl="1"/>
            <a:r>
              <a:rPr lang="en-US" dirty="0"/>
              <a:t>Click the Remove Columns button to remove the column from the import</a:t>
            </a:r>
          </a:p>
          <a:p>
            <a:pPr lvl="1"/>
            <a:r>
              <a:rPr lang="en-US" dirty="0"/>
              <a:t>Click the “Close &amp; Load” arrow to display the “Close &amp; Load” menu</a:t>
            </a:r>
          </a:p>
          <a:p>
            <a:pPr lvl="1"/>
            <a:r>
              <a:rPr lang="en-US" dirty="0"/>
              <a:t>Click the “Close &amp; Load To” command to close the Power Query Editor Window and to display the Import Data dialog box</a:t>
            </a:r>
          </a:p>
          <a:p>
            <a:pPr lvl="1"/>
            <a:r>
              <a:rPr lang="en-US" dirty="0"/>
              <a:t>Click OK to import the data</a:t>
            </a:r>
          </a:p>
        </p:txBody>
      </p:sp>
    </p:spTree>
    <p:extLst>
      <p:ext uri="{BB962C8B-B14F-4D97-AF65-F5344CB8AC3E}">
        <p14:creationId xmlns:p14="http://schemas.microsoft.com/office/powerpoint/2010/main" val="607811188"/>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255780"/>
            <a:ext cx="8282940" cy="475066"/>
          </a:xfrm>
        </p:spPr>
        <p:txBody>
          <a:bodyPr/>
          <a:lstStyle/>
          <a:p>
            <a:r>
              <a:rPr lang="en-US" dirty="0"/>
              <a:t>Importing Data (7 of 13)</a:t>
            </a:r>
          </a:p>
        </p:txBody>
      </p:sp>
      <p:sp>
        <p:nvSpPr>
          <p:cNvPr id="6" name="Content Placeholder 1"/>
          <p:cNvSpPr>
            <a:spLocks noGrp="1"/>
          </p:cNvSpPr>
          <p:nvPr>
            <p:ph idx="1"/>
          </p:nvPr>
        </p:nvSpPr>
        <p:spPr/>
        <p:txBody>
          <a:bodyPr>
            <a:noAutofit/>
          </a:bodyPr>
          <a:lstStyle/>
          <a:p>
            <a:r>
              <a:rPr lang="en-US" dirty="0"/>
              <a:t>To Format the Access Data</a:t>
            </a:r>
          </a:p>
          <a:p>
            <a:pPr lvl="1"/>
            <a:r>
              <a:rPr lang="en-US" dirty="0"/>
              <a:t>Select a cell, click the Banded Rows check box to remove its check mark</a:t>
            </a:r>
          </a:p>
          <a:p>
            <a:pPr lvl="1"/>
            <a:r>
              <a:rPr lang="en-US" dirty="0"/>
              <a:t>Click the Header Row check box to remove its check mark. When Excel displays a dialog box, click the Yes button.</a:t>
            </a:r>
          </a:p>
          <a:p>
            <a:pPr lvl="1"/>
            <a:r>
              <a:rPr lang="en-US" dirty="0"/>
              <a:t>Delete the desired row</a:t>
            </a:r>
          </a:p>
          <a:p>
            <a:pPr lvl="1"/>
            <a:r>
              <a:rPr lang="en-US" dirty="0"/>
              <a:t>Click the Save button on the Quick Access toolbar to save the file</a:t>
            </a:r>
          </a:p>
          <a:p>
            <a:pPr lvl="1"/>
            <a:r>
              <a:rPr lang="en-US" dirty="0"/>
              <a:t>Close the Queries &amp; Connections pane</a:t>
            </a:r>
          </a:p>
        </p:txBody>
      </p:sp>
    </p:spTree>
    <p:extLst>
      <p:ext uri="{BB962C8B-B14F-4D97-AF65-F5344CB8AC3E}">
        <p14:creationId xmlns:p14="http://schemas.microsoft.com/office/powerpoint/2010/main" val="122021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Importing Data (8 of 13)</a:t>
            </a:r>
          </a:p>
        </p:txBody>
      </p:sp>
      <p:sp>
        <p:nvSpPr>
          <p:cNvPr id="7" name="Content Placeholder 1"/>
          <p:cNvSpPr>
            <a:spLocks noGrp="1"/>
          </p:cNvSpPr>
          <p:nvPr>
            <p:ph idx="1"/>
          </p:nvPr>
        </p:nvSpPr>
        <p:spPr/>
        <p:txBody>
          <a:bodyPr>
            <a:noAutofit/>
          </a:bodyPr>
          <a:lstStyle/>
          <a:p>
            <a:r>
              <a:rPr lang="en-US" sz="2200" dirty="0"/>
              <a:t>To Import Data from a Webpage</a:t>
            </a:r>
          </a:p>
          <a:p>
            <a:pPr lvl="1"/>
            <a:r>
              <a:rPr lang="en-US" sz="2000" dirty="0"/>
              <a:t>Click the first cell on the worksheet to contain the imported data</a:t>
            </a:r>
          </a:p>
          <a:p>
            <a:pPr lvl="1"/>
            <a:r>
              <a:rPr lang="en-US" sz="2000" dirty="0"/>
              <a:t>Click the From Web button to display the From Web dialog box</a:t>
            </a:r>
          </a:p>
          <a:p>
            <a:pPr lvl="1"/>
            <a:r>
              <a:rPr lang="en-US" sz="2000" dirty="0"/>
              <a:t>Type the Web page address in the URL box</a:t>
            </a:r>
          </a:p>
          <a:p>
            <a:pPr lvl="1"/>
            <a:r>
              <a:rPr lang="en-US" sz="2000" dirty="0"/>
              <a:t>Click OK to display the Navigator dialog box</a:t>
            </a:r>
          </a:p>
          <a:p>
            <a:pPr lvl="1"/>
            <a:r>
              <a:rPr lang="en-US" sz="2000" dirty="0"/>
              <a:t>Click the table name, then click the Web View tab to look at the data</a:t>
            </a:r>
          </a:p>
          <a:p>
            <a:pPr lvl="1"/>
            <a:r>
              <a:rPr lang="en-US" sz="2000" dirty="0"/>
              <a:t>Click the Edit button to display the Power Query Editor window</a:t>
            </a:r>
          </a:p>
          <a:p>
            <a:pPr lvl="1"/>
            <a:r>
              <a:rPr lang="en-US" sz="2000" dirty="0"/>
              <a:t>Make desired selections</a:t>
            </a:r>
          </a:p>
          <a:p>
            <a:pPr lvl="1"/>
            <a:r>
              <a:rPr lang="en-US" sz="2000" dirty="0"/>
              <a:t>Click the “Close &amp; Load” arrow and then click the “Close &amp; Load To” command to close the Power Query Editor Window</a:t>
            </a:r>
          </a:p>
          <a:p>
            <a:pPr lvl="1"/>
            <a:r>
              <a:rPr lang="en-US" sz="2000" dirty="0"/>
              <a:t>When Excel displays the Import Data dialog box, click the Existing worksheet option button.</a:t>
            </a:r>
          </a:p>
          <a:p>
            <a:pPr lvl="1"/>
            <a:r>
              <a:rPr lang="en-US" sz="2000" dirty="0"/>
              <a:t>Click OK to import the data</a:t>
            </a:r>
          </a:p>
        </p:txBody>
      </p:sp>
    </p:spTree>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Importing Data (9 of 13)</a:t>
            </a:r>
          </a:p>
        </p:txBody>
      </p:sp>
      <p:pic>
        <p:nvPicPr>
          <p:cNvPr id="6" name="Content Placeholder 5" descr="Cell A15 is selected in the worksheet as the import location. The From Web button in the Get &amp; Transform group on the Data tab was clicked, displaying the From Web dialog box. The URL box shows the path of a location of a data file. The OK button is called out.">
            <a:extLst>
              <a:ext uri="{FF2B5EF4-FFF2-40B4-BE49-F238E27FC236}">
                <a16:creationId xmlns:a16="http://schemas.microsoft.com/office/drawing/2014/main" id="{D434022A-8CBE-4493-BDB7-F1212991B3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395293"/>
            <a:ext cx="7171081" cy="4524612"/>
          </a:xfrm>
          <a:prstGeom prst="rect">
            <a:avLst/>
          </a:prstGeom>
        </p:spPr>
      </p:pic>
    </p:spTree>
    <p:extLst>
      <p:ext uri="{BB962C8B-B14F-4D97-AF65-F5344CB8AC3E}">
        <p14:creationId xmlns:p14="http://schemas.microsoft.com/office/powerpoint/2010/main" val="932183275"/>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(10 of 13)</a:t>
            </a:r>
          </a:p>
        </p:txBody>
      </p:sp>
      <p:sp>
        <p:nvSpPr>
          <p:cNvPr id="7" name="Content Placeholder 1"/>
          <p:cNvSpPr>
            <a:spLocks noGrp="1"/>
          </p:cNvSpPr>
          <p:nvPr>
            <p:ph idx="1"/>
          </p:nvPr>
        </p:nvSpPr>
        <p:spPr>
          <a:xfrm>
            <a:off x="579193" y="1371599"/>
            <a:ext cx="8222923" cy="2514601"/>
          </a:xfrm>
        </p:spPr>
        <p:txBody>
          <a:bodyPr>
            <a:noAutofit/>
          </a:bodyPr>
          <a:lstStyle/>
          <a:p>
            <a:r>
              <a:rPr lang="en-US" sz="2200" dirty="0"/>
              <a:t>To Copy from Word and Paste to Excel</a:t>
            </a:r>
          </a:p>
          <a:p>
            <a:pPr lvl="1"/>
            <a:r>
              <a:rPr lang="en-US" sz="2000" dirty="0"/>
              <a:t>Open the file from which the data should be copied.</a:t>
            </a:r>
          </a:p>
          <a:p>
            <a:pPr lvl="1"/>
            <a:r>
              <a:rPr lang="en-US" sz="2000" dirty="0"/>
              <a:t>Select the data and press CTRL+C to copy the contents to the Office clipboard</a:t>
            </a:r>
          </a:p>
          <a:p>
            <a:pPr lvl="1"/>
            <a:r>
              <a:rPr lang="en-US" sz="2000" dirty="0"/>
              <a:t>Close Word and make Excel the active window</a:t>
            </a:r>
          </a:p>
          <a:p>
            <a:pPr lvl="1"/>
            <a:r>
              <a:rPr lang="en-US" sz="2000" dirty="0"/>
              <a:t>Click the desired cell to paste into</a:t>
            </a:r>
          </a:p>
          <a:p>
            <a:pPr lvl="1"/>
            <a:r>
              <a:rPr lang="en-US" sz="2000" dirty="0"/>
              <a:t>Press CTRL+V to paste the data</a:t>
            </a:r>
          </a:p>
        </p:txBody>
      </p:sp>
      <p:pic>
        <p:nvPicPr>
          <p:cNvPr id="6" name="Content Placeholder 5" descr="Cell A30 was selected in the Excel worksheet, and the data copied from the Word document was imported in rows 30 to 34.">
            <a:extLst>
              <a:ext uri="{FF2B5EF4-FFF2-40B4-BE49-F238E27FC236}">
                <a16:creationId xmlns:a16="http://schemas.microsoft.com/office/drawing/2014/main" id="{D5B18C0B-CBDA-437E-A3F0-3393F45DC8C9}"/>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49281" y="4038600"/>
            <a:ext cx="7282745" cy="2099623"/>
          </a:xfrm>
          <a:prstGeom prst="rect">
            <a:avLst/>
          </a:prstGeom>
        </p:spPr>
      </p:pic>
    </p:spTree>
    <p:extLst>
      <p:ext uri="{BB962C8B-B14F-4D97-AF65-F5344CB8AC3E}">
        <p14:creationId xmlns:p14="http://schemas.microsoft.com/office/powerpoint/2010/main" val="4186457139"/>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(11 of 13)</a:t>
            </a:r>
          </a:p>
        </p:txBody>
      </p:sp>
      <p:sp>
        <p:nvSpPr>
          <p:cNvPr id="6" name="Content Placeholder 1"/>
          <p:cNvSpPr>
            <a:spLocks noGrp="1"/>
          </p:cNvSpPr>
          <p:nvPr>
            <p:ph idx="1"/>
          </p:nvPr>
        </p:nvSpPr>
        <p:spPr/>
        <p:txBody>
          <a:bodyPr>
            <a:normAutofit/>
          </a:bodyPr>
          <a:lstStyle/>
          <a:p>
            <a:pPr>
              <a:lnSpc>
                <a:spcPct val="90000"/>
              </a:lnSpc>
            </a:pPr>
            <a:r>
              <a:rPr lang="en-US" dirty="0"/>
              <a:t>To Transpose Columns and Rows</a:t>
            </a:r>
          </a:p>
          <a:p>
            <a:pPr lvl="1">
              <a:lnSpc>
                <a:spcPct val="90000"/>
              </a:lnSpc>
            </a:pPr>
            <a:r>
              <a:rPr lang="en-US" dirty="0"/>
              <a:t>With the range to be copied selected, press CTRL+C to copy the selection to the Office Clipboard</a:t>
            </a:r>
          </a:p>
          <a:p>
            <a:pPr lvl="1">
              <a:lnSpc>
                <a:spcPct val="90000"/>
              </a:lnSpc>
            </a:pPr>
            <a:r>
              <a:rPr lang="en-US" dirty="0"/>
              <a:t>Click a cell to prepare for pasting data into that location</a:t>
            </a:r>
          </a:p>
          <a:p>
            <a:pPr lvl="1">
              <a:lnSpc>
                <a:spcPct val="90000"/>
              </a:lnSpc>
            </a:pPr>
            <a:r>
              <a:rPr lang="en-US" dirty="0"/>
              <a:t>Click the Paste arrow to display the Paste gallery</a:t>
            </a:r>
          </a:p>
          <a:p>
            <a:pPr lvl="1">
              <a:lnSpc>
                <a:spcPct val="90000"/>
              </a:lnSpc>
            </a:pPr>
            <a:r>
              <a:rPr lang="en-US" dirty="0"/>
              <a:t>Click the Transpose button in the Paste gallery to transpose and paste the copied cells </a:t>
            </a:r>
          </a:p>
        </p:txBody>
      </p:sp>
    </p:spTree>
    <p:extLst>
      <p:ext uri="{BB962C8B-B14F-4D97-AF65-F5344CB8AC3E}">
        <p14:creationId xmlns:p14="http://schemas.microsoft.com/office/powerpoint/2010/main" val="2688144198"/>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(12 of 13)</a:t>
            </a:r>
          </a:p>
        </p:txBody>
      </p:sp>
      <p:sp>
        <p:nvSpPr>
          <p:cNvPr id="7" name="Content Placeholder 1"/>
          <p:cNvSpPr>
            <a:spLocks noGrp="1"/>
          </p:cNvSpPr>
          <p:nvPr>
            <p:ph idx="1"/>
          </p:nvPr>
        </p:nvSpPr>
        <p:spPr/>
        <p:txBody>
          <a:bodyPr>
            <a:normAutofit/>
          </a:bodyPr>
          <a:lstStyle/>
          <a:p>
            <a:pPr>
              <a:lnSpc>
                <a:spcPct val="90000"/>
              </a:lnSpc>
            </a:pPr>
            <a:r>
              <a:rPr lang="en-US" dirty="0"/>
              <a:t>To Convert Text to Columns</a:t>
            </a:r>
          </a:p>
          <a:p>
            <a:pPr lvl="1">
              <a:lnSpc>
                <a:spcPct val="90000"/>
              </a:lnSpc>
            </a:pPr>
            <a:r>
              <a:rPr lang="en-US" dirty="0"/>
              <a:t>Select the cells to prepare for converting the text to columns</a:t>
            </a:r>
          </a:p>
          <a:p>
            <a:pPr lvl="1">
              <a:lnSpc>
                <a:spcPct val="90000"/>
              </a:lnSpc>
            </a:pPr>
            <a:r>
              <a:rPr lang="en-US" dirty="0"/>
              <a:t>Display the Data tab</a:t>
            </a:r>
          </a:p>
          <a:p>
            <a:pPr lvl="1">
              <a:lnSpc>
                <a:spcPct val="90000"/>
              </a:lnSpc>
            </a:pPr>
            <a:r>
              <a:rPr lang="en-US" dirty="0"/>
              <a:t>Click the “Text to Columns” button to display the Convert Text to Columns Wizard</a:t>
            </a:r>
            <a:r>
              <a:rPr lang="en-IN" dirty="0"/>
              <a:t>—</a:t>
            </a:r>
            <a:r>
              <a:rPr lang="en-US" dirty="0"/>
              <a:t>Step 1 of 3 dialog box</a:t>
            </a:r>
          </a:p>
          <a:p>
            <a:pPr lvl="1">
              <a:lnSpc>
                <a:spcPct val="90000"/>
              </a:lnSpc>
            </a:pPr>
            <a:r>
              <a:rPr lang="en-US" dirty="0"/>
              <a:t>Click the Fixed width option button</a:t>
            </a:r>
          </a:p>
          <a:p>
            <a:pPr lvl="1">
              <a:lnSpc>
                <a:spcPct val="90000"/>
              </a:lnSpc>
            </a:pPr>
            <a:r>
              <a:rPr lang="en-US" dirty="0"/>
              <a:t>Click the Next button to accept a fixed width column and to display the Convert Text to Columns Wizard</a:t>
            </a:r>
            <a:r>
              <a:rPr lang="en-IN" dirty="0"/>
              <a:t>—</a:t>
            </a:r>
            <a:r>
              <a:rPr lang="en-US" dirty="0"/>
              <a:t>Step 2 of 3 dialog box</a:t>
            </a:r>
          </a:p>
          <a:p>
            <a:pPr lvl="1">
              <a:lnSpc>
                <a:spcPct val="90000"/>
              </a:lnSpc>
            </a:pPr>
            <a:r>
              <a:rPr lang="en-US" dirty="0"/>
              <a:t>Click the Finish button to close the dialog box and separate the data</a:t>
            </a:r>
          </a:p>
        </p:txBody>
      </p:sp>
    </p:spTree>
    <p:extLst>
      <p:ext uri="{BB962C8B-B14F-4D97-AF65-F5344CB8AC3E}">
        <p14:creationId xmlns:p14="http://schemas.microsoft.com/office/powerpoint/2010/main" val="2198489111"/>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138586"/>
            <a:ext cx="8282940" cy="834226"/>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Create and use a template</a:t>
            </a:r>
          </a:p>
          <a:p>
            <a:r>
              <a:rPr lang="en-US" dirty="0"/>
              <a:t>Import data from a text file, an Access database, a webpage, and a Word document</a:t>
            </a:r>
          </a:p>
          <a:p>
            <a:r>
              <a:rPr lang="en-US" dirty="0"/>
              <a:t>Use text functions</a:t>
            </a:r>
          </a:p>
          <a:p>
            <a:r>
              <a:rPr lang="en-US" dirty="0"/>
              <a:t>Paste values and paste text</a:t>
            </a:r>
          </a:p>
          <a:p>
            <a:r>
              <a:rPr lang="en-US" dirty="0"/>
              <a:t>Transpose data while pasting it</a:t>
            </a:r>
          </a:p>
          <a:p>
            <a:r>
              <a:rPr lang="en-US" dirty="0"/>
              <a:t>Convert text to columns</a:t>
            </a:r>
          </a:p>
          <a:p>
            <a:r>
              <a:rPr lang="en-US" dirty="0"/>
              <a:t>Replicate formulas</a:t>
            </a:r>
          </a:p>
          <a:p>
            <a:r>
              <a:rPr lang="en-US" dirty="0"/>
              <a:t>Use the Quick Analysis gallery</a:t>
            </a:r>
          </a:p>
        </p:txBody>
      </p:sp>
    </p:spTree>
    <p:extLst>
      <p:ext uri="{BB962C8B-B14F-4D97-AF65-F5344CB8AC3E}">
        <p14:creationId xmlns:p14="http://schemas.microsoft.com/office/powerpoint/2010/main" val="3025857438"/>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(13 of 13)</a:t>
            </a:r>
          </a:p>
        </p:txBody>
      </p:sp>
      <p:sp>
        <p:nvSpPr>
          <p:cNvPr id="7" name="Content Placeholder 1"/>
          <p:cNvSpPr>
            <a:spLocks noGrp="1"/>
          </p:cNvSpPr>
          <p:nvPr>
            <p:ph idx="1"/>
          </p:nvPr>
        </p:nvSpPr>
        <p:spPr/>
        <p:txBody>
          <a:bodyPr>
            <a:normAutofit/>
          </a:bodyPr>
          <a:lstStyle/>
          <a:p>
            <a:r>
              <a:rPr lang="en-US" dirty="0"/>
              <a:t>To Replicate Formulas</a:t>
            </a:r>
          </a:p>
          <a:p>
            <a:pPr lvl="1"/>
            <a:r>
              <a:rPr lang="en-US" dirty="0"/>
              <a:t>Click the formula(s) to replicate</a:t>
            </a:r>
          </a:p>
          <a:p>
            <a:pPr lvl="1"/>
            <a:r>
              <a:rPr lang="en-US" dirty="0"/>
              <a:t>Drag the fill handle down through the end of the data to replicate the formula</a:t>
            </a:r>
          </a:p>
        </p:txBody>
      </p:sp>
      <p:pic>
        <p:nvPicPr>
          <p:cNvPr id="6" name="Content Placeholder 5" descr="Cell G4 was selected, and the fill handle dragged downwards to replicate the formula from G4 through cell G24.">
            <a:extLst>
              <a:ext uri="{FF2B5EF4-FFF2-40B4-BE49-F238E27FC236}">
                <a16:creationId xmlns:a16="http://schemas.microsoft.com/office/drawing/2014/main" id="{8CE20B06-55BF-4BBF-B4D4-2EA72C3664E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63263" y="3276600"/>
            <a:ext cx="4654781" cy="2862104"/>
          </a:xfrm>
          <a:prstGeom prst="rect">
            <a:avLst/>
          </a:prstGeom>
        </p:spPr>
      </p:pic>
    </p:spTree>
    <p:extLst>
      <p:ext uri="{BB962C8B-B14F-4D97-AF65-F5344CB8AC3E}">
        <p14:creationId xmlns:p14="http://schemas.microsoft.com/office/powerpoint/2010/main" val="1433026743"/>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the Quick Analysis Gallery (1 of 2)</a:t>
            </a:r>
          </a:p>
        </p:txBody>
      </p:sp>
      <p:sp>
        <p:nvSpPr>
          <p:cNvPr id="7" name="Content Placeholder 1"/>
          <p:cNvSpPr>
            <a:spLocks noGrp="1"/>
          </p:cNvSpPr>
          <p:nvPr>
            <p:ph idx="1"/>
          </p:nvPr>
        </p:nvSpPr>
        <p:spPr>
          <a:xfrm>
            <a:off x="579193" y="1371599"/>
            <a:ext cx="8336207" cy="2895601"/>
          </a:xfrm>
        </p:spPr>
        <p:txBody>
          <a:bodyPr>
            <a:normAutofit/>
          </a:bodyPr>
          <a:lstStyle/>
          <a:p>
            <a:r>
              <a:rPr lang="en-US" dirty="0"/>
              <a:t>To Format Using the Quick Analysis Gallery</a:t>
            </a:r>
          </a:p>
          <a:p>
            <a:pPr lvl="1"/>
            <a:r>
              <a:rPr lang="en-US" dirty="0"/>
              <a:t>With the range you want formatted selected, click the Quick Analysis button to display the Quick Analysis gallery</a:t>
            </a:r>
          </a:p>
          <a:p>
            <a:pPr lvl="1"/>
            <a:r>
              <a:rPr lang="en-US" dirty="0"/>
              <a:t>If necessary, click the Formatting tab to display the Quick Analysis gallery formatting options</a:t>
            </a:r>
          </a:p>
          <a:p>
            <a:pPr lvl="1"/>
            <a:r>
              <a:rPr lang="en-US" dirty="0"/>
              <a:t>Click the desired settings </a:t>
            </a:r>
          </a:p>
          <a:p>
            <a:pPr lvl="1"/>
            <a:r>
              <a:rPr lang="en-US" dirty="0"/>
              <a:t>Click a desired cell and type a legend for the formatting</a:t>
            </a:r>
          </a:p>
        </p:txBody>
      </p:sp>
    </p:spTree>
    <p:extLst>
      <p:ext uri="{BB962C8B-B14F-4D97-AF65-F5344CB8AC3E}">
        <p14:creationId xmlns:p14="http://schemas.microsoft.com/office/powerpoint/2010/main" val="540389902"/>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the Quick Analysis Gallery (2 of 2)</a:t>
            </a:r>
          </a:p>
        </p:txBody>
      </p:sp>
      <p:sp>
        <p:nvSpPr>
          <p:cNvPr id="7" name="Content Placeholder 1"/>
          <p:cNvSpPr>
            <a:spLocks noGrp="1"/>
          </p:cNvSpPr>
          <p:nvPr>
            <p:ph idx="1"/>
          </p:nvPr>
        </p:nvSpPr>
        <p:spPr/>
        <p:txBody>
          <a:bodyPr>
            <a:normAutofit lnSpcReduction="10000"/>
          </a:bodyPr>
          <a:lstStyle/>
          <a:p>
            <a:r>
              <a:rPr lang="en-US" dirty="0"/>
              <a:t>To Total Data</a:t>
            </a:r>
          </a:p>
          <a:p>
            <a:pPr lvl="1"/>
            <a:r>
              <a:rPr lang="en-US" dirty="0"/>
              <a:t>Click a cell.  Type </a:t>
            </a:r>
            <a:r>
              <a:rPr lang="en-US" b="1" dirty="0"/>
              <a:t>=sum(cell#:cell#) </a:t>
            </a:r>
            <a:r>
              <a:rPr lang="en-US" dirty="0"/>
              <a:t>and then click the ENTER button</a:t>
            </a:r>
          </a:p>
          <a:p>
            <a:pPr lvl="1"/>
            <a:r>
              <a:rPr lang="en-US" dirty="0"/>
              <a:t>Drag the fill handle to the right to replicate the totals for remaining columns</a:t>
            </a:r>
          </a:p>
        </p:txBody>
      </p:sp>
      <p:pic>
        <p:nvPicPr>
          <p:cNvPr id="6" name="Content Placeholder 5" descr="Formulas calculating sums of column data were entered and copied to cells C24 through F24. For example, the value in cell C24 is 3,086,920.">
            <a:extLst>
              <a:ext uri="{FF2B5EF4-FFF2-40B4-BE49-F238E27FC236}">
                <a16:creationId xmlns:a16="http://schemas.microsoft.com/office/drawing/2014/main" id="{BFBB3E49-8F19-4512-B32F-1021D84B123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36346" y="3322983"/>
            <a:ext cx="5108616" cy="2862104"/>
          </a:xfrm>
          <a:prstGeom prst="rect">
            <a:avLst/>
          </a:prstGeom>
        </p:spPr>
      </p:pic>
    </p:spTree>
    <p:extLst>
      <p:ext uri="{BB962C8B-B14F-4D97-AF65-F5344CB8AC3E}">
        <p14:creationId xmlns:p14="http://schemas.microsoft.com/office/powerpoint/2010/main" val="324080913"/>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40705"/>
            <a:ext cx="8282940" cy="448649"/>
          </a:xfrm>
        </p:spPr>
        <p:txBody>
          <a:bodyPr/>
          <a:lstStyle/>
          <a:p>
            <a:r>
              <a:rPr lang="en-US" sz="3400" dirty="0"/>
              <a:t>Using the Find and Replace Commands (1 of 2)</a:t>
            </a:r>
          </a:p>
        </p:txBody>
      </p:sp>
      <p:sp>
        <p:nvSpPr>
          <p:cNvPr id="8" name="Content Placeholder 1"/>
          <p:cNvSpPr>
            <a:spLocks noGrp="1"/>
          </p:cNvSpPr>
          <p:nvPr>
            <p:ph idx="1"/>
          </p:nvPr>
        </p:nvSpPr>
        <p:spPr/>
        <p:txBody>
          <a:bodyPr>
            <a:noAutofit/>
          </a:bodyPr>
          <a:lstStyle/>
          <a:p>
            <a:r>
              <a:rPr lang="en-US" dirty="0"/>
              <a:t>To Find Data</a:t>
            </a:r>
          </a:p>
          <a:p>
            <a:pPr lvl="1"/>
            <a:r>
              <a:rPr lang="en-US" dirty="0"/>
              <a:t>Click the “Find &amp; Select” button to display the Find &amp; Select menu</a:t>
            </a:r>
          </a:p>
          <a:p>
            <a:pPr lvl="1"/>
            <a:r>
              <a:rPr lang="en-US" dirty="0"/>
              <a:t>Click Find to display the Find and Replace dialog box</a:t>
            </a:r>
          </a:p>
          <a:p>
            <a:pPr lvl="1"/>
            <a:r>
              <a:rPr lang="en-US" dirty="0"/>
              <a:t>Click the Options button to expand the dialog box</a:t>
            </a:r>
          </a:p>
          <a:p>
            <a:pPr lvl="1"/>
            <a:r>
              <a:rPr lang="en-US" dirty="0"/>
              <a:t>Type desired text in the Find what box to enter the search string</a:t>
            </a:r>
          </a:p>
          <a:p>
            <a:pPr lvl="1"/>
            <a:r>
              <a:rPr lang="en-US" dirty="0"/>
              <a:t>Click Match case and then click “Match entire cell contents” to place check marks in those check boxes</a:t>
            </a:r>
          </a:p>
          <a:p>
            <a:pPr lvl="1"/>
            <a:r>
              <a:rPr lang="en-US" dirty="0"/>
              <a:t>Click the Find Next button</a:t>
            </a:r>
          </a:p>
          <a:p>
            <a:pPr lvl="1"/>
            <a:r>
              <a:rPr lang="en-US" dirty="0"/>
              <a:t>Continue clicking the Find Next button to find additional occurrences of the string</a:t>
            </a:r>
          </a:p>
        </p:txBody>
      </p:sp>
    </p:spTree>
    <p:extLst>
      <p:ext uri="{BB962C8B-B14F-4D97-AF65-F5344CB8AC3E}">
        <p14:creationId xmlns:p14="http://schemas.microsoft.com/office/powerpoint/2010/main" val="4165516056"/>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Using the Find and Replace Commands (2 of 2)</a:t>
            </a:r>
          </a:p>
        </p:txBody>
      </p:sp>
      <p:sp>
        <p:nvSpPr>
          <p:cNvPr id="8" name="Content Placeholder 1"/>
          <p:cNvSpPr>
            <a:spLocks noGrp="1"/>
          </p:cNvSpPr>
          <p:nvPr>
            <p:ph idx="1"/>
          </p:nvPr>
        </p:nvSpPr>
        <p:spPr/>
        <p:txBody>
          <a:bodyPr>
            <a:normAutofit/>
          </a:bodyPr>
          <a:lstStyle/>
          <a:p>
            <a:pPr>
              <a:lnSpc>
                <a:spcPct val="90000"/>
              </a:lnSpc>
            </a:pPr>
            <a:r>
              <a:rPr lang="en-US" dirty="0"/>
              <a:t>To Find and Replace</a:t>
            </a:r>
          </a:p>
          <a:p>
            <a:pPr lvl="1">
              <a:lnSpc>
                <a:spcPct val="90000"/>
              </a:lnSpc>
            </a:pPr>
            <a:r>
              <a:rPr lang="en-US" dirty="0"/>
              <a:t>Click the Find &amp; Select button to display the Find &amp; Select menu</a:t>
            </a:r>
          </a:p>
          <a:p>
            <a:pPr lvl="1">
              <a:lnSpc>
                <a:spcPct val="90000"/>
              </a:lnSpc>
            </a:pPr>
            <a:r>
              <a:rPr lang="en-US" dirty="0"/>
              <a:t>Click Replace on the Find &amp; Select menu to display the Find and Replace dialog box</a:t>
            </a:r>
          </a:p>
          <a:p>
            <a:pPr lvl="1">
              <a:lnSpc>
                <a:spcPct val="90000"/>
              </a:lnSpc>
            </a:pPr>
            <a:r>
              <a:rPr lang="en-US" dirty="0"/>
              <a:t>Type desired text in the Find what box, and the desired text in the Replace with box to specify the text to find and to replace</a:t>
            </a:r>
          </a:p>
          <a:p>
            <a:pPr lvl="1">
              <a:lnSpc>
                <a:spcPct val="90000"/>
              </a:lnSpc>
            </a:pPr>
            <a:r>
              <a:rPr lang="en-US" dirty="0"/>
              <a:t>If desired, click Match case and then “Match entire cell contents” to place check marks in those check boxes</a:t>
            </a:r>
          </a:p>
          <a:p>
            <a:pPr lvl="1">
              <a:lnSpc>
                <a:spcPct val="90000"/>
              </a:lnSpc>
            </a:pPr>
            <a:r>
              <a:rPr lang="en-US" dirty="0"/>
              <a:t>Click the Replace All button to replace the string</a:t>
            </a:r>
          </a:p>
          <a:p>
            <a:pPr lvl="1">
              <a:lnSpc>
                <a:spcPct val="90000"/>
              </a:lnSpc>
            </a:pPr>
            <a:r>
              <a:rPr lang="en-US" dirty="0"/>
              <a:t>Click OK, click Close, and click Save</a:t>
            </a:r>
          </a:p>
        </p:txBody>
      </p:sp>
    </p:spTree>
    <p:extLst>
      <p:ext uri="{BB962C8B-B14F-4D97-AF65-F5344CB8AC3E}">
        <p14:creationId xmlns:p14="http://schemas.microsoft.com/office/powerpoint/2010/main" val="3283049637"/>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Inserting a Bar Chart (1 of 4)</a:t>
            </a:r>
          </a:p>
        </p:txBody>
      </p:sp>
      <p:sp>
        <p:nvSpPr>
          <p:cNvPr id="6" name="Content Placeholder 1"/>
          <p:cNvSpPr>
            <a:spLocks noGrp="1"/>
          </p:cNvSpPr>
          <p:nvPr>
            <p:ph idx="1"/>
          </p:nvPr>
        </p:nvSpPr>
        <p:spPr/>
        <p:txBody>
          <a:bodyPr>
            <a:normAutofit lnSpcReduction="10000"/>
          </a:bodyPr>
          <a:lstStyle/>
          <a:p>
            <a:pPr>
              <a:lnSpc>
                <a:spcPct val="100000"/>
              </a:lnSpc>
            </a:pPr>
            <a:r>
              <a:rPr lang="en-US" dirty="0"/>
              <a:t>To Insert a Chart Using the Quick Analysis Gallery</a:t>
            </a:r>
          </a:p>
          <a:p>
            <a:pPr lvl="1">
              <a:lnSpc>
                <a:spcPct val="100000"/>
              </a:lnSpc>
            </a:pPr>
            <a:r>
              <a:rPr lang="en-US" dirty="0"/>
              <a:t>Select the data to include in the chart</a:t>
            </a:r>
          </a:p>
          <a:p>
            <a:pPr lvl="1">
              <a:lnSpc>
                <a:spcPct val="100000"/>
              </a:lnSpc>
            </a:pPr>
            <a:r>
              <a:rPr lang="en-US" dirty="0"/>
              <a:t>Click the Quick Analysis button to display the Quick Analysis gallery</a:t>
            </a:r>
          </a:p>
          <a:p>
            <a:pPr lvl="1">
              <a:lnSpc>
                <a:spcPct val="100000"/>
              </a:lnSpc>
            </a:pPr>
            <a:r>
              <a:rPr lang="en-US" dirty="0"/>
              <a:t>Click the Charts tab to display the buttons related to working with charts in the gallery</a:t>
            </a:r>
          </a:p>
          <a:p>
            <a:pPr lvl="1">
              <a:lnSpc>
                <a:spcPct val="100000"/>
              </a:lnSpc>
            </a:pPr>
            <a:r>
              <a:rPr lang="en-US" dirty="0"/>
              <a:t>Select a chart</a:t>
            </a:r>
          </a:p>
          <a:p>
            <a:pPr lvl="1">
              <a:lnSpc>
                <a:spcPct val="100000"/>
              </a:lnSpc>
            </a:pPr>
            <a:r>
              <a:rPr lang="en-US" dirty="0"/>
              <a:t>Click the Move Chart button to display the Move Chart dialog box</a:t>
            </a:r>
          </a:p>
          <a:p>
            <a:pPr lvl="1">
              <a:lnSpc>
                <a:spcPct val="100000"/>
              </a:lnSpc>
            </a:pPr>
            <a:r>
              <a:rPr lang="en-US" dirty="0"/>
              <a:t>Click the New sheet option button, and then type the desired sheet name in the New sheet box</a:t>
            </a:r>
          </a:p>
          <a:p>
            <a:pPr lvl="1">
              <a:lnSpc>
                <a:spcPct val="100000"/>
              </a:lnSpc>
            </a:pPr>
            <a:r>
              <a:rPr lang="en-US" dirty="0"/>
              <a:t>Click OK to move the chart to the new sheet</a:t>
            </a:r>
          </a:p>
        </p:txBody>
      </p:sp>
    </p:spTree>
    <p:extLst>
      <p:ext uri="{BB962C8B-B14F-4D97-AF65-F5344CB8AC3E}">
        <p14:creationId xmlns:p14="http://schemas.microsoft.com/office/powerpoint/2010/main" val="2277736242"/>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Inserting a Bar Chart (2 of 4)</a:t>
            </a:r>
          </a:p>
        </p:txBody>
      </p:sp>
      <p:sp>
        <p:nvSpPr>
          <p:cNvPr id="7" name="Content Placeholder 1"/>
          <p:cNvSpPr>
            <a:spLocks noGrp="1"/>
          </p:cNvSpPr>
          <p:nvPr>
            <p:ph idx="1"/>
          </p:nvPr>
        </p:nvSpPr>
        <p:spPr/>
        <p:txBody>
          <a:bodyPr>
            <a:normAutofit/>
          </a:bodyPr>
          <a:lstStyle/>
          <a:p>
            <a:pPr>
              <a:lnSpc>
                <a:spcPct val="90000"/>
              </a:lnSpc>
            </a:pPr>
            <a:r>
              <a:rPr lang="en-US" dirty="0"/>
              <a:t>To Format the Chart</a:t>
            </a:r>
          </a:p>
          <a:p>
            <a:pPr lvl="1">
              <a:lnSpc>
                <a:spcPct val="90000"/>
              </a:lnSpc>
            </a:pPr>
            <a:r>
              <a:rPr lang="en-US" dirty="0"/>
              <a:t>Click the desired style button to change the style of the chart</a:t>
            </a:r>
          </a:p>
          <a:p>
            <a:pPr lvl="1">
              <a:lnSpc>
                <a:spcPct val="90000"/>
              </a:lnSpc>
            </a:pPr>
            <a:r>
              <a:rPr lang="en-US" dirty="0"/>
              <a:t>Right-click any of the data bars on the chart to display the shortcut menu</a:t>
            </a:r>
          </a:p>
          <a:p>
            <a:pPr lvl="1">
              <a:lnSpc>
                <a:spcPct val="90000"/>
              </a:lnSpc>
            </a:pPr>
            <a:r>
              <a:rPr lang="en-US" dirty="0"/>
              <a:t>Click “Format Data Series” on the shortcut menu to display the Format Data Series pane</a:t>
            </a:r>
          </a:p>
          <a:p>
            <a:pPr lvl="1">
              <a:lnSpc>
                <a:spcPct val="90000"/>
              </a:lnSpc>
            </a:pPr>
            <a:r>
              <a:rPr lang="en-US" dirty="0"/>
              <a:t>Select the different options to make changes to the chart</a:t>
            </a:r>
          </a:p>
        </p:txBody>
      </p:sp>
    </p:spTree>
    <p:extLst>
      <p:ext uri="{BB962C8B-B14F-4D97-AF65-F5344CB8AC3E}">
        <p14:creationId xmlns:p14="http://schemas.microsoft.com/office/powerpoint/2010/main" val="1234262362"/>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Inserting a Bar Chart (3 of 4)</a:t>
            </a:r>
          </a:p>
        </p:txBody>
      </p:sp>
      <p:sp>
        <p:nvSpPr>
          <p:cNvPr id="7" name="Content Placeholder 1"/>
          <p:cNvSpPr>
            <a:spLocks noGrp="1"/>
          </p:cNvSpPr>
          <p:nvPr>
            <p:ph idx="1"/>
          </p:nvPr>
        </p:nvSpPr>
        <p:spPr>
          <a:xfrm>
            <a:off x="579193" y="1371599"/>
            <a:ext cx="8222923" cy="1828801"/>
          </a:xfrm>
        </p:spPr>
        <p:txBody>
          <a:bodyPr>
            <a:normAutofit fontScale="92500" lnSpcReduction="10000"/>
          </a:bodyPr>
          <a:lstStyle/>
          <a:p>
            <a:r>
              <a:rPr lang="en-US" sz="2400" dirty="0"/>
              <a:t>To Format Axis Options</a:t>
            </a:r>
          </a:p>
          <a:p>
            <a:pPr lvl="1"/>
            <a:r>
              <a:rPr lang="en-US" sz="2200" dirty="0"/>
              <a:t>Right-click the y-axis and then click Format Axis on the shortcut menu to display the Format Axis pane</a:t>
            </a:r>
          </a:p>
          <a:p>
            <a:pPr lvl="1"/>
            <a:r>
              <a:rPr lang="en-US" sz="2200" dirty="0"/>
              <a:t>Repeat for the x-axis</a:t>
            </a:r>
          </a:p>
          <a:p>
            <a:pPr lvl="1"/>
            <a:r>
              <a:rPr lang="en-US" sz="2200" dirty="0"/>
              <a:t>Click the Axis Options tab to display the sheet and make the desired selection</a:t>
            </a:r>
          </a:p>
        </p:txBody>
      </p:sp>
      <p:pic>
        <p:nvPicPr>
          <p:cNvPr id="6" name="Content Placeholder 5" descr="The Format Axis pane is displayed. The Axis Options button in the pane was clicked, displaying the Axis Options sheet. In the Bounds area, 2.0E6 was entered in the Maximum box. The X-axis at the top of the chart is called out.">
            <a:extLst>
              <a:ext uri="{FF2B5EF4-FFF2-40B4-BE49-F238E27FC236}">
                <a16:creationId xmlns:a16="http://schemas.microsoft.com/office/drawing/2014/main" id="{9DD92B05-9322-4D82-95A1-A57CB72B7FB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32132" y="3306417"/>
            <a:ext cx="6117044" cy="2862104"/>
          </a:xfrm>
          <a:prstGeom prst="rect">
            <a:avLst/>
          </a:prstGeom>
        </p:spPr>
      </p:pic>
    </p:spTree>
    <p:extLst>
      <p:ext uri="{BB962C8B-B14F-4D97-AF65-F5344CB8AC3E}">
        <p14:creationId xmlns:p14="http://schemas.microsoft.com/office/powerpoint/2010/main" val="1151398697"/>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Inserting a Bar Chart (4 of 4)</a:t>
            </a:r>
          </a:p>
        </p:txBody>
      </p:sp>
      <p:sp>
        <p:nvSpPr>
          <p:cNvPr id="7" name="Content Placeholder 1"/>
          <p:cNvSpPr>
            <a:spLocks noGrp="1"/>
          </p:cNvSpPr>
          <p:nvPr>
            <p:ph idx="1"/>
          </p:nvPr>
        </p:nvSpPr>
        <p:spPr>
          <a:xfrm>
            <a:off x="579193" y="1371599"/>
            <a:ext cx="5669207" cy="1447801"/>
          </a:xfrm>
        </p:spPr>
        <p:txBody>
          <a:bodyPr>
            <a:normAutofit/>
          </a:bodyPr>
          <a:lstStyle/>
          <a:p>
            <a:r>
              <a:rPr lang="en-US" sz="2200" dirty="0"/>
              <a:t>To Format the Chart Title</a:t>
            </a:r>
          </a:p>
          <a:p>
            <a:pPr lvl="1"/>
            <a:r>
              <a:rPr lang="en-US" sz="2000" dirty="0"/>
              <a:t>Click the chart title and select all of the text</a:t>
            </a:r>
          </a:p>
          <a:p>
            <a:pPr lvl="1"/>
            <a:r>
              <a:rPr lang="en-US" sz="2000" dirty="0"/>
              <a:t>Display the Home tab and change the font size</a:t>
            </a:r>
          </a:p>
          <a:p>
            <a:pPr lvl="1"/>
            <a:r>
              <a:rPr lang="en-US" sz="2000" dirty="0"/>
              <a:t>Type the desired text and click the Save button</a:t>
            </a:r>
          </a:p>
        </p:txBody>
      </p:sp>
      <p:pic>
        <p:nvPicPr>
          <p:cNvPr id="6" name="Content Placeholder 5" descr="The chart title was replaced with the text, Meyor Insurance 20201 Premiums in $, and was resized to 32.">
            <a:extLst>
              <a:ext uri="{FF2B5EF4-FFF2-40B4-BE49-F238E27FC236}">
                <a16:creationId xmlns:a16="http://schemas.microsoft.com/office/drawing/2014/main" id="{1C91D02D-84EB-4A38-9BC0-642A81FCFE8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10164" y="2925463"/>
            <a:ext cx="5915759" cy="3220048"/>
          </a:xfrm>
          <a:prstGeom prst="rect">
            <a:avLst/>
          </a:prstGeom>
        </p:spPr>
      </p:pic>
    </p:spTree>
    <p:extLst>
      <p:ext uri="{BB962C8B-B14F-4D97-AF65-F5344CB8AC3E}">
        <p14:creationId xmlns:p14="http://schemas.microsoft.com/office/powerpoint/2010/main" val="4098920863"/>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Working with SmartArt Graphics (1 of 4)</a:t>
            </a:r>
          </a:p>
        </p:txBody>
      </p:sp>
      <p:sp>
        <p:nvSpPr>
          <p:cNvPr id="6" name="Content Placeholder 1"/>
          <p:cNvSpPr>
            <a:spLocks noGrp="1"/>
          </p:cNvSpPr>
          <p:nvPr>
            <p:ph idx="1"/>
          </p:nvPr>
        </p:nvSpPr>
        <p:spPr/>
        <p:txBody>
          <a:bodyPr>
            <a:noAutofit/>
          </a:bodyPr>
          <a:lstStyle/>
          <a:p>
            <a:r>
              <a:rPr lang="en-US" dirty="0"/>
              <a:t>To Insert a SmartArt Graphic</a:t>
            </a:r>
          </a:p>
          <a:p>
            <a:pPr lvl="1"/>
            <a:r>
              <a:rPr lang="en-US" dirty="0"/>
              <a:t>Click the “Insert SmartArt Graphic” button to display the Choose a SmartArt Graphic dialog box</a:t>
            </a:r>
          </a:p>
          <a:p>
            <a:pPr lvl="1"/>
            <a:r>
              <a:rPr lang="en-US" dirty="0"/>
              <a:t>Click the desired type of SmartArt in the left pane</a:t>
            </a:r>
          </a:p>
          <a:p>
            <a:pPr lvl="1"/>
            <a:r>
              <a:rPr lang="en-US" dirty="0"/>
              <a:t>Click the desired layout to see a preview of the chart in the preview area</a:t>
            </a:r>
          </a:p>
          <a:p>
            <a:pPr lvl="1"/>
            <a:r>
              <a:rPr lang="en-US" dirty="0"/>
              <a:t>Click OK to insert the desired type of SmartArt graphic in the worksheet</a:t>
            </a:r>
          </a:p>
        </p:txBody>
      </p:sp>
    </p:spTree>
    <p:extLst>
      <p:ext uri="{BB962C8B-B14F-4D97-AF65-F5344CB8AC3E}">
        <p14:creationId xmlns:p14="http://schemas.microsoft.com/office/powerpoint/2010/main" val="1241741644"/>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85837"/>
            <a:ext cx="8282940" cy="758387"/>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Find and replace data</a:t>
            </a:r>
          </a:p>
          <a:p>
            <a:r>
              <a:rPr lang="en-US" dirty="0"/>
              <a:t>Insert and format a bar chart</a:t>
            </a:r>
          </a:p>
          <a:p>
            <a:r>
              <a:rPr lang="en-US" dirty="0"/>
              <a:t>Insert and modify a SmartArt graphic</a:t>
            </a:r>
          </a:p>
          <a:p>
            <a:r>
              <a:rPr lang="en-US" dirty="0"/>
              <a:t>Add pictures to a SmartArt graphic</a:t>
            </a:r>
          </a:p>
          <a:p>
            <a:r>
              <a:rPr lang="en-US" dirty="0"/>
              <a:t>Apply text effects</a:t>
            </a:r>
          </a:p>
          <a:p>
            <a:r>
              <a:rPr lang="en-US" dirty="0"/>
              <a:t>Include a hyperlinked screenshot</a:t>
            </a:r>
          </a:p>
          <a:p>
            <a:r>
              <a:rPr lang="en-US" dirty="0"/>
              <a:t>Use ALT text</a:t>
            </a:r>
          </a:p>
          <a:p>
            <a:r>
              <a:rPr lang="en-US" dirty="0"/>
              <a:t>Differentiate ways to link and embed</a:t>
            </a:r>
          </a:p>
        </p:txBody>
      </p:sp>
    </p:spTree>
    <p:extLst>
      <p:ext uri="{BB962C8B-B14F-4D97-AF65-F5344CB8AC3E}">
        <p14:creationId xmlns:p14="http://schemas.microsoft.com/office/powerpoint/2010/main" val="1886493991"/>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147917"/>
            <a:ext cx="8282940" cy="834226"/>
          </a:xfrm>
        </p:spPr>
        <p:txBody>
          <a:bodyPr/>
          <a:lstStyle/>
          <a:p>
            <a:r>
              <a:rPr lang="en-US" dirty="0"/>
              <a:t>Working with SmartArt Graphics (2 of 4)</a:t>
            </a:r>
          </a:p>
        </p:txBody>
      </p:sp>
      <p:sp>
        <p:nvSpPr>
          <p:cNvPr id="7" name="Content Placeholder 13"/>
          <p:cNvSpPr>
            <a:spLocks noGrp="1"/>
          </p:cNvSpPr>
          <p:nvPr>
            <p:ph idx="1"/>
          </p:nvPr>
        </p:nvSpPr>
        <p:spPr/>
        <p:txBody>
          <a:bodyPr>
            <a:normAutofit/>
          </a:bodyPr>
          <a:lstStyle/>
          <a:p>
            <a:r>
              <a:rPr lang="en-US" dirty="0"/>
              <a:t>To Color and Resize the SmartArt Graphic</a:t>
            </a:r>
          </a:p>
          <a:p>
            <a:pPr lvl="1"/>
            <a:r>
              <a:rPr lang="en-US" dirty="0"/>
              <a:t>Click the Change Colors button to display the Change Colors gallery</a:t>
            </a:r>
          </a:p>
          <a:p>
            <a:pPr lvl="1"/>
            <a:r>
              <a:rPr lang="en-US" dirty="0"/>
              <a:t>Click the desired color</a:t>
            </a:r>
          </a:p>
          <a:p>
            <a:pPr lvl="1"/>
            <a:r>
              <a:rPr lang="en-US" dirty="0"/>
              <a:t>Drag the sizing handles to resize the SmartArt graphic to the desired size</a:t>
            </a:r>
          </a:p>
          <a:p>
            <a:r>
              <a:rPr lang="en-US" dirty="0"/>
              <a:t>To Add Shapes to a SmartArt Graphic</a:t>
            </a:r>
          </a:p>
          <a:p>
            <a:pPr lvl="1"/>
            <a:r>
              <a:rPr lang="en-US" dirty="0"/>
              <a:t>Click the Add Shape button to add shapes to the SmartArt graphic</a:t>
            </a:r>
          </a:p>
        </p:txBody>
      </p:sp>
    </p:spTree>
    <p:extLst>
      <p:ext uri="{BB962C8B-B14F-4D97-AF65-F5344CB8AC3E}">
        <p14:creationId xmlns:p14="http://schemas.microsoft.com/office/powerpoint/2010/main" val="1882338288"/>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Working with SmartArt Graphics (3 of 4)</a:t>
            </a:r>
          </a:p>
        </p:txBody>
      </p:sp>
      <p:sp>
        <p:nvSpPr>
          <p:cNvPr id="7" name="Content Placeholder 13"/>
          <p:cNvSpPr>
            <a:spLocks noGrp="1"/>
          </p:cNvSpPr>
          <p:nvPr>
            <p:ph idx="1"/>
          </p:nvPr>
        </p:nvSpPr>
        <p:spPr>
          <a:xfrm>
            <a:off x="579193" y="1371599"/>
            <a:ext cx="8183807" cy="1524001"/>
          </a:xfrm>
        </p:spPr>
        <p:txBody>
          <a:bodyPr>
            <a:normAutofit/>
          </a:bodyPr>
          <a:lstStyle/>
          <a:p>
            <a:r>
              <a:rPr lang="en-US" sz="2200" dirty="0"/>
              <a:t>To Add Text to a SmartArt Graphic</a:t>
            </a:r>
          </a:p>
          <a:p>
            <a:pPr lvl="1"/>
            <a:r>
              <a:rPr lang="en-US" sz="2000" dirty="0"/>
              <a:t>Click the Text Pane button to display the Text Pane</a:t>
            </a:r>
          </a:p>
          <a:p>
            <a:pPr lvl="1"/>
            <a:r>
              <a:rPr lang="en-US" sz="2000" dirty="0"/>
              <a:t>Click the first bulleted item in the Text Pane and then type the desired text</a:t>
            </a:r>
          </a:p>
          <a:p>
            <a:pPr lvl="1"/>
            <a:r>
              <a:rPr lang="en-US" sz="2000" dirty="0"/>
              <a:t>If desired, enter text in the other boxes</a:t>
            </a:r>
          </a:p>
        </p:txBody>
      </p:sp>
      <p:pic>
        <p:nvPicPr>
          <p:cNvPr id="6" name="Content Placeholder 5" descr="The Text Pane is displayed to the left of the SmartArt graphic. The text, Meyor Insurance, was entered in the first level bullet and appears on the Level 1 shape.">
            <a:extLst>
              <a:ext uri="{FF2B5EF4-FFF2-40B4-BE49-F238E27FC236}">
                <a16:creationId xmlns:a16="http://schemas.microsoft.com/office/drawing/2014/main" id="{B89DB395-4C0C-4A3C-8F00-39BD21E09E9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31831" y="3031226"/>
            <a:ext cx="5472424" cy="3156600"/>
          </a:xfrm>
          <a:prstGeom prst="rect">
            <a:avLst/>
          </a:prstGeom>
        </p:spPr>
      </p:pic>
    </p:spTree>
    <p:extLst>
      <p:ext uri="{BB962C8B-B14F-4D97-AF65-F5344CB8AC3E}">
        <p14:creationId xmlns:p14="http://schemas.microsoft.com/office/powerpoint/2010/main" val="3390266959"/>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Working with SmartArt Graphics (4 of 4)</a:t>
            </a:r>
          </a:p>
        </p:txBody>
      </p:sp>
      <p:sp>
        <p:nvSpPr>
          <p:cNvPr id="7" name="Content Placeholder 13"/>
          <p:cNvSpPr>
            <a:spLocks noGrp="1"/>
          </p:cNvSpPr>
          <p:nvPr>
            <p:ph idx="1"/>
          </p:nvPr>
        </p:nvSpPr>
        <p:spPr/>
        <p:txBody>
          <a:bodyPr>
            <a:normAutofit/>
          </a:bodyPr>
          <a:lstStyle/>
          <a:p>
            <a:r>
              <a:rPr lang="en-US" dirty="0"/>
              <a:t>To Add a Style to a SmartArt Graphic</a:t>
            </a:r>
          </a:p>
          <a:p>
            <a:pPr lvl="1"/>
            <a:r>
              <a:rPr lang="en-US" dirty="0"/>
              <a:t>Click More button to display the SmartArt Style gallery</a:t>
            </a:r>
          </a:p>
          <a:p>
            <a:pPr lvl="1"/>
            <a:r>
              <a:rPr lang="en-US" dirty="0"/>
              <a:t>Click the desired style to apply the style to the SmartArt graphic</a:t>
            </a:r>
          </a:p>
        </p:txBody>
      </p:sp>
      <p:pic>
        <p:nvPicPr>
          <p:cNvPr id="6" name="Picture 2" descr="The More button in the SmartArt Styles group on the SmartArt Tools Design tab was clicked, displaying the SmartArt Styles gallery, which includes the Birds Eye Scene SmartArt style in the 3-D section. The Convert to Shapes button in the Reset group is called out.">
            <a:extLst>
              <a:ext uri="{FF2B5EF4-FFF2-40B4-BE49-F238E27FC236}">
                <a16:creationId xmlns:a16="http://schemas.microsoft.com/office/drawing/2014/main" id="{EB40CD95-2CE8-4478-8845-C339998368EB}"/>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665291" y="3395436"/>
            <a:ext cx="8005504" cy="228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596939"/>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Pictures and Icons (1 of 3)</a:t>
            </a:r>
          </a:p>
        </p:txBody>
      </p:sp>
      <p:sp>
        <p:nvSpPr>
          <p:cNvPr id="7" name="Content Placeholder 13"/>
          <p:cNvSpPr>
            <a:spLocks noGrp="1"/>
          </p:cNvSpPr>
          <p:nvPr>
            <p:ph idx="1"/>
          </p:nvPr>
        </p:nvSpPr>
        <p:spPr/>
        <p:txBody>
          <a:bodyPr>
            <a:normAutofit/>
          </a:bodyPr>
          <a:lstStyle/>
          <a:p>
            <a:r>
              <a:rPr lang="en-US" dirty="0"/>
              <a:t>To Add a Picture to a SmartArt Graphic</a:t>
            </a:r>
          </a:p>
          <a:p>
            <a:pPr lvl="1"/>
            <a:r>
              <a:rPr lang="en-US" dirty="0"/>
              <a:t>In the Text Pane, click the first Insert Picture icon to display the Insert Pictures dialog box</a:t>
            </a:r>
          </a:p>
          <a:p>
            <a:pPr lvl="1"/>
            <a:r>
              <a:rPr lang="en-US" dirty="0"/>
              <a:t>Click the From a File button to display the Insert Picture dialog box and then browse to the desired file</a:t>
            </a:r>
          </a:p>
          <a:p>
            <a:pPr lvl="1"/>
            <a:r>
              <a:rPr lang="en-US" dirty="0"/>
              <a:t>Double-click the desired file to place it in the SmartArt graphic</a:t>
            </a:r>
          </a:p>
          <a:p>
            <a:r>
              <a:rPr lang="en-US" dirty="0"/>
              <a:t>To Apply Picture Effects</a:t>
            </a:r>
          </a:p>
          <a:p>
            <a:pPr lvl="1"/>
            <a:r>
              <a:rPr lang="en-US" dirty="0"/>
              <a:t>Click the Picture Effect button and then point to the desired effect</a:t>
            </a:r>
          </a:p>
          <a:p>
            <a:pPr lvl="1"/>
            <a:r>
              <a:rPr lang="en-US" dirty="0"/>
              <a:t>Experiment with Sharpen/Soften, Corrections, Brightness/Contrast, and Artistic Effects </a:t>
            </a:r>
          </a:p>
        </p:txBody>
      </p:sp>
    </p:spTree>
    <p:extLst>
      <p:ext uri="{BB962C8B-B14F-4D97-AF65-F5344CB8AC3E}">
        <p14:creationId xmlns:p14="http://schemas.microsoft.com/office/powerpoint/2010/main" val="126461351"/>
      </p:ext>
    </p:extLst>
  </p:cSld>
  <p:clrMapOvr>
    <a:masterClrMapping/>
  </p:clrMapOvr>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Pictures and Icons (2 of 3)</a:t>
            </a:r>
          </a:p>
        </p:txBody>
      </p:sp>
      <p:sp>
        <p:nvSpPr>
          <p:cNvPr id="7" name="Content Placeholder 13"/>
          <p:cNvSpPr>
            <a:spLocks noGrp="1"/>
          </p:cNvSpPr>
          <p:nvPr>
            <p:ph idx="1"/>
          </p:nvPr>
        </p:nvSpPr>
        <p:spPr/>
        <p:txBody>
          <a:bodyPr>
            <a:normAutofit/>
          </a:bodyPr>
          <a:lstStyle/>
          <a:p>
            <a:r>
              <a:rPr lang="en-US" dirty="0"/>
              <a:t>To Insert Icons</a:t>
            </a:r>
          </a:p>
          <a:p>
            <a:pPr lvl="1"/>
            <a:r>
              <a:rPr lang="en-US" dirty="0"/>
              <a:t>In the Text Pane, click on an Insert Picture icon to display the Insert Pictures dialog box</a:t>
            </a:r>
          </a:p>
          <a:p>
            <a:pPr lvl="1"/>
            <a:r>
              <a:rPr lang="en-US" dirty="0"/>
              <a:t>Click From Icons to display the Insert Icons dialog box</a:t>
            </a:r>
          </a:p>
          <a:p>
            <a:pPr lvl="1"/>
            <a:r>
              <a:rPr lang="en-US" dirty="0"/>
              <a:t>Select the desired icon</a:t>
            </a:r>
          </a:p>
          <a:p>
            <a:pPr lvl="1"/>
            <a:r>
              <a:rPr lang="en-US" dirty="0"/>
              <a:t>Click Insert to insert the icon</a:t>
            </a:r>
          </a:p>
          <a:p>
            <a:pPr lvl="1"/>
            <a:r>
              <a:rPr lang="en-US" dirty="0"/>
              <a:t>Click the Graphics Tools Format tab on the ribbon to display the tab</a:t>
            </a:r>
          </a:p>
          <a:p>
            <a:pPr lvl="1"/>
            <a:r>
              <a:rPr lang="en-US" dirty="0"/>
              <a:t>Click on a style and a color</a:t>
            </a:r>
          </a:p>
          <a:p>
            <a:pPr lvl="1"/>
            <a:r>
              <a:rPr lang="en-US" dirty="0"/>
              <a:t>Close the Text Pane</a:t>
            </a:r>
          </a:p>
          <a:p>
            <a:pPr lvl="1"/>
            <a:r>
              <a:rPr lang="en-US" dirty="0"/>
              <a:t>Click the Save button to save the file</a:t>
            </a:r>
          </a:p>
        </p:txBody>
      </p:sp>
    </p:spTree>
    <p:extLst>
      <p:ext uri="{BB962C8B-B14F-4D97-AF65-F5344CB8AC3E}">
        <p14:creationId xmlns:p14="http://schemas.microsoft.com/office/powerpoint/2010/main" val="3537797233"/>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Pictures and Icons (3 of 3)</a:t>
            </a:r>
          </a:p>
        </p:txBody>
      </p:sp>
      <p:sp>
        <p:nvSpPr>
          <p:cNvPr id="7" name="Content Placeholder 13"/>
          <p:cNvSpPr>
            <a:spLocks noGrp="1"/>
          </p:cNvSpPr>
          <p:nvPr>
            <p:ph idx="1"/>
          </p:nvPr>
        </p:nvSpPr>
        <p:spPr/>
        <p:txBody>
          <a:bodyPr>
            <a:normAutofit/>
          </a:bodyPr>
          <a:lstStyle/>
          <a:p>
            <a:r>
              <a:rPr lang="en-US" dirty="0"/>
              <a:t>To Format Text Using WordArt Styles</a:t>
            </a:r>
          </a:p>
          <a:p>
            <a:pPr lvl="1"/>
            <a:r>
              <a:rPr lang="en-US" dirty="0"/>
              <a:t>Display the SmartArt Tools Format tab</a:t>
            </a:r>
          </a:p>
          <a:p>
            <a:pPr lvl="1"/>
            <a:r>
              <a:rPr lang="en-US" dirty="0"/>
              <a:t>Click the More button to display the WordArt gallery</a:t>
            </a:r>
          </a:p>
          <a:p>
            <a:pPr lvl="1"/>
            <a:r>
              <a:rPr lang="en-US" dirty="0"/>
              <a:t>Click on a style, close the Text Pane, and save the workbook</a:t>
            </a:r>
          </a:p>
        </p:txBody>
      </p:sp>
      <p:pic>
        <p:nvPicPr>
          <p:cNvPr id="6" name="Content Placeholder 5" descr="The text, Meyor Insurance, on the Level 1 shape, was selected and set in bold. The More button in the WordArt Styles group on the SmartArt Tools Format tab was clicked, displaying the WordArt gallery, which includes the Fill: White; Outline: Pink, Accent color 5 Shadow WordArt style in the fifth column in the first row.">
            <a:extLst>
              <a:ext uri="{FF2B5EF4-FFF2-40B4-BE49-F238E27FC236}">
                <a16:creationId xmlns:a16="http://schemas.microsoft.com/office/drawing/2014/main" id="{A5BFC586-F81E-4EE5-8526-A69C03EAE17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17694" y="3276600"/>
            <a:ext cx="3545919" cy="2862104"/>
          </a:xfrm>
          <a:prstGeom prst="rect">
            <a:avLst/>
          </a:prstGeom>
        </p:spPr>
      </p:pic>
    </p:spTree>
    <p:extLst>
      <p:ext uri="{BB962C8B-B14F-4D97-AF65-F5344CB8AC3E}">
        <p14:creationId xmlns:p14="http://schemas.microsoft.com/office/powerpoint/2010/main" val="4229660921"/>
      </p:ext>
    </p:extLst>
  </p:cSld>
  <p:clrMapOvr>
    <a:masterClrMapping/>
  </p:clrMapOvr>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Text Boxes</a:t>
            </a:r>
          </a:p>
        </p:txBody>
      </p:sp>
      <p:sp>
        <p:nvSpPr>
          <p:cNvPr id="7" name="Content Placeholder 13"/>
          <p:cNvSpPr>
            <a:spLocks noGrp="1"/>
          </p:cNvSpPr>
          <p:nvPr>
            <p:ph idx="1"/>
          </p:nvPr>
        </p:nvSpPr>
        <p:spPr/>
        <p:txBody>
          <a:bodyPr>
            <a:normAutofit/>
          </a:bodyPr>
          <a:lstStyle/>
          <a:p>
            <a:r>
              <a:rPr lang="en-US" dirty="0"/>
              <a:t>To Draw a Text Box</a:t>
            </a:r>
          </a:p>
          <a:p>
            <a:pPr lvl="1"/>
            <a:r>
              <a:rPr lang="en-US" dirty="0"/>
              <a:t>Click the Text button to display a gallery with additional buttons related to inserting text objects</a:t>
            </a:r>
          </a:p>
          <a:p>
            <a:pPr lvl="1"/>
            <a:r>
              <a:rPr lang="en-US" dirty="0"/>
              <a:t>Click the Text Box button and then move the pointer into the worksheet</a:t>
            </a:r>
          </a:p>
          <a:p>
            <a:pPr lvl="1"/>
            <a:r>
              <a:rPr lang="en-US" dirty="0"/>
              <a:t>Drag to crate a text box of desired size</a:t>
            </a:r>
          </a:p>
          <a:p>
            <a:pPr lvl="1"/>
            <a:r>
              <a:rPr lang="en-US" dirty="0"/>
              <a:t>Type desired text</a:t>
            </a:r>
          </a:p>
          <a:p>
            <a:pPr lvl="1"/>
            <a:r>
              <a:rPr lang="en-US" dirty="0"/>
              <a:t>Click the Shape Outline arrow and then click desired effect</a:t>
            </a:r>
          </a:p>
        </p:txBody>
      </p:sp>
    </p:spTree>
    <p:extLst>
      <p:ext uri="{BB962C8B-B14F-4D97-AF65-F5344CB8AC3E}">
        <p14:creationId xmlns:p14="http://schemas.microsoft.com/office/powerpoint/2010/main" val="1598479447"/>
      </p:ext>
    </p:extLst>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Alternative Text</a:t>
            </a:r>
          </a:p>
        </p:txBody>
      </p:sp>
      <p:sp>
        <p:nvSpPr>
          <p:cNvPr id="7" name="Content Placeholder 13"/>
          <p:cNvSpPr>
            <a:spLocks noGrp="1"/>
          </p:cNvSpPr>
          <p:nvPr>
            <p:ph idx="1"/>
          </p:nvPr>
        </p:nvSpPr>
        <p:spPr/>
        <p:txBody>
          <a:bodyPr>
            <a:normAutofit/>
          </a:bodyPr>
          <a:lstStyle/>
          <a:p>
            <a:r>
              <a:rPr lang="en-US" dirty="0"/>
              <a:t>To Add ALT text</a:t>
            </a:r>
          </a:p>
          <a:p>
            <a:pPr lvl="1"/>
            <a:r>
              <a:rPr lang="en-US" dirty="0"/>
              <a:t>Right-click the border of the SmartArt graphic to display the shortcut menu</a:t>
            </a:r>
          </a:p>
          <a:p>
            <a:pPr lvl="1"/>
            <a:r>
              <a:rPr lang="en-US" dirty="0"/>
              <a:t>Click “Edit Alt Text” to display the Alt Text pane and click in its text box</a:t>
            </a:r>
          </a:p>
          <a:p>
            <a:pPr lvl="1"/>
            <a:r>
              <a:rPr lang="en-US" dirty="0"/>
              <a:t>In the text box, type the desired text</a:t>
            </a:r>
          </a:p>
          <a:p>
            <a:pPr lvl="1"/>
            <a:r>
              <a:rPr lang="en-US" dirty="0"/>
              <a:t>Close the Alt Text pane</a:t>
            </a:r>
          </a:p>
          <a:p>
            <a:pPr lvl="1"/>
            <a:r>
              <a:rPr lang="en-US" dirty="0"/>
              <a:t>Save the workbook</a:t>
            </a:r>
          </a:p>
        </p:txBody>
      </p:sp>
    </p:spTree>
    <p:extLst>
      <p:ext uri="{BB962C8B-B14F-4D97-AF65-F5344CB8AC3E}">
        <p14:creationId xmlns:p14="http://schemas.microsoft.com/office/powerpoint/2010/main" val="3141628147"/>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 Linking and Embedding</a:t>
            </a:r>
          </a:p>
        </p:txBody>
      </p:sp>
      <p:sp>
        <p:nvSpPr>
          <p:cNvPr id="7" name="Content Placeholder 13"/>
          <p:cNvSpPr>
            <a:spLocks noGrp="1"/>
          </p:cNvSpPr>
          <p:nvPr>
            <p:ph idx="1"/>
          </p:nvPr>
        </p:nvSpPr>
        <p:spPr/>
        <p:txBody>
          <a:bodyPr>
            <a:normAutofit/>
          </a:bodyPr>
          <a:lstStyle/>
          <a:p>
            <a:r>
              <a:rPr lang="en-US" dirty="0"/>
              <a:t>Copy and Paste</a:t>
            </a:r>
          </a:p>
          <a:p>
            <a:r>
              <a:rPr lang="en-US" dirty="0"/>
              <a:t>Embedded Objects</a:t>
            </a:r>
          </a:p>
          <a:p>
            <a:pPr lvl="1"/>
            <a:r>
              <a:rPr lang="en-US" dirty="0"/>
              <a:t>To Embed an Object from Another App</a:t>
            </a:r>
          </a:p>
          <a:p>
            <a:r>
              <a:rPr lang="en-US" dirty="0"/>
              <a:t>Linked Objects</a:t>
            </a:r>
          </a:p>
          <a:p>
            <a:pPr lvl="1"/>
            <a:r>
              <a:rPr lang="en-US" dirty="0"/>
              <a:t>To Link an Object from Another App</a:t>
            </a:r>
          </a:p>
          <a:p>
            <a:pPr lvl="1"/>
            <a:r>
              <a:rPr lang="en-US" dirty="0"/>
              <a:t>To Edit the Link to a File</a:t>
            </a:r>
          </a:p>
          <a:p>
            <a:pPr lvl="1"/>
            <a:r>
              <a:rPr lang="en-US" dirty="0"/>
              <a:t>To Create a New Object</a:t>
            </a:r>
          </a:p>
          <a:p>
            <a:pPr lvl="1"/>
            <a:r>
              <a:rPr lang="en-US" dirty="0"/>
              <a:t>To Break an External Link</a:t>
            </a:r>
          </a:p>
          <a:p>
            <a:pPr lvl="1"/>
            <a:r>
              <a:rPr lang="en-US" dirty="0"/>
              <a:t>To Update a Linked Object from Another App</a:t>
            </a:r>
          </a:p>
        </p:txBody>
      </p:sp>
    </p:spTree>
    <p:extLst>
      <p:ext uri="{BB962C8B-B14F-4D97-AF65-F5344CB8AC3E}">
        <p14:creationId xmlns:p14="http://schemas.microsoft.com/office/powerpoint/2010/main" val="4058718081"/>
      </p:ext>
    </p:extLst>
  </p:cSld>
  <p:clrMapOvr>
    <a:masterClrMapping/>
  </p:clrMapOvr>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Using Screenshots on a Worksheet</a:t>
            </a:r>
          </a:p>
        </p:txBody>
      </p:sp>
      <p:sp>
        <p:nvSpPr>
          <p:cNvPr id="7" name="Content Placeholder 13"/>
          <p:cNvSpPr>
            <a:spLocks noGrp="1"/>
          </p:cNvSpPr>
          <p:nvPr>
            <p:ph idx="1"/>
          </p:nvPr>
        </p:nvSpPr>
        <p:spPr/>
        <p:txBody>
          <a:bodyPr>
            <a:normAutofit/>
          </a:bodyPr>
          <a:lstStyle/>
          <a:p>
            <a:r>
              <a:rPr lang="en-US" dirty="0"/>
              <a:t>To Insert a Screenshot on a Worksheet</a:t>
            </a:r>
          </a:p>
          <a:p>
            <a:pPr lvl="1"/>
            <a:r>
              <a:rPr lang="en-US" dirty="0"/>
              <a:t>Display the webpage you wish to insert</a:t>
            </a:r>
          </a:p>
          <a:p>
            <a:pPr lvl="1"/>
            <a:r>
              <a:rPr lang="en-US" dirty="0"/>
              <a:t>Click the Excel app button on the taskbar to return to Excel</a:t>
            </a:r>
          </a:p>
          <a:p>
            <a:pPr lvl="1"/>
            <a:r>
              <a:rPr lang="en-US" dirty="0"/>
              <a:t>Display the Insert tab</a:t>
            </a:r>
          </a:p>
          <a:p>
            <a:pPr lvl="1"/>
            <a:r>
              <a:rPr lang="en-US" dirty="0"/>
              <a:t>Click the “Take a Screenshot” button to display Screenshot gallery</a:t>
            </a:r>
          </a:p>
          <a:p>
            <a:pPr lvl="1"/>
            <a:r>
              <a:rPr lang="en-US" dirty="0"/>
              <a:t>Click the live preview corresponding to the webpage you wish to insert in the worksheet to start the process of inserting a screenshot</a:t>
            </a:r>
          </a:p>
          <a:p>
            <a:pPr lvl="1"/>
            <a:r>
              <a:rPr lang="en-US" dirty="0"/>
              <a:t>Click Yes </a:t>
            </a:r>
            <a:r>
              <a:rPr lang="nn-NO" dirty="0"/>
              <a:t>to </a:t>
            </a:r>
            <a:r>
              <a:rPr lang="en-US" dirty="0"/>
              <a:t>insert the screen shot with a hyperlink</a:t>
            </a:r>
          </a:p>
        </p:txBody>
      </p:sp>
    </p:spTree>
    <p:extLst>
      <p:ext uri="{BB962C8B-B14F-4D97-AF65-F5344CB8AC3E}">
        <p14:creationId xmlns:p14="http://schemas.microsoft.com/office/powerpoint/2010/main" val="418722871"/>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a:t>
            </a:r>
            <a:r>
              <a:rPr lang="en-IN" dirty="0"/>
              <a:t>—</a:t>
            </a:r>
            <a:r>
              <a:rPr lang="en-US" dirty="0"/>
              <a:t>Meyor Insurance</a:t>
            </a:r>
          </a:p>
        </p:txBody>
      </p:sp>
      <p:pic>
        <p:nvPicPr>
          <p:cNvPr id="4" name="Content Placeholder 3" descr="Several images are in this figure. (a) text file, (b) Access file, (c) Webpage, and (d) Word File, have arrows pointing from figure with the label &quot;imports&quot; to figure e, an Excel worksheet labeled Data Imported into a Worksheet. The worksheet shown in e has several tabs, including a bar chart (f), a SmartArt graphic with images (g), and a Screenshot in a worksheet (h). Arrows point from the worksheet tabs from figure 3 to figures f, g, and h.">
            <a:extLst>
              <a:ext uri="{FF2B5EF4-FFF2-40B4-BE49-F238E27FC236}">
                <a16:creationId xmlns:a16="http://schemas.microsoft.com/office/drawing/2014/main" id="{EDEF0432-602F-40BB-A44D-3C37D8113E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4283" y="1366745"/>
            <a:ext cx="4006631" cy="4853269"/>
          </a:xfrm>
        </p:spPr>
      </p:pic>
    </p:spTree>
    <p:extLst>
      <p:ext uri="{BB962C8B-B14F-4D97-AF65-F5344CB8AC3E}">
        <p14:creationId xmlns:p14="http://schemas.microsoft.com/office/powerpoint/2010/main" val="4023712867"/>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327497"/>
            <a:ext cx="8282940" cy="475066"/>
          </a:xfrm>
        </p:spPr>
        <p:txBody>
          <a:bodyPr/>
          <a:lstStyle/>
          <a:p>
            <a:r>
              <a:rPr lang="en-US" dirty="0"/>
              <a:t>Shapes (1 of 2)</a:t>
            </a:r>
          </a:p>
        </p:txBody>
      </p:sp>
      <p:sp>
        <p:nvSpPr>
          <p:cNvPr id="7" name="Content Placeholder 13"/>
          <p:cNvSpPr>
            <a:spLocks noGrp="1"/>
          </p:cNvSpPr>
          <p:nvPr>
            <p:ph idx="1"/>
          </p:nvPr>
        </p:nvSpPr>
        <p:spPr/>
        <p:txBody>
          <a:bodyPr>
            <a:normAutofit/>
          </a:bodyPr>
          <a:lstStyle/>
          <a:p>
            <a:r>
              <a:rPr lang="en-US" dirty="0"/>
              <a:t>To Create a Shape and Copy It</a:t>
            </a:r>
          </a:p>
          <a:p>
            <a:pPr lvl="1"/>
            <a:r>
              <a:rPr lang="en-US" dirty="0"/>
              <a:t>Click the Shapes button to display the Shapes gallery</a:t>
            </a:r>
          </a:p>
          <a:p>
            <a:pPr lvl="1"/>
            <a:r>
              <a:rPr lang="en-US" dirty="0"/>
              <a:t>Select the desired shape</a:t>
            </a:r>
          </a:p>
          <a:p>
            <a:pPr lvl="1"/>
            <a:r>
              <a:rPr lang="en-US" dirty="0"/>
              <a:t>Move the pointer into the worksheet to the desired location</a:t>
            </a:r>
          </a:p>
          <a:p>
            <a:pPr lvl="1"/>
            <a:r>
              <a:rPr lang="en-US" dirty="0"/>
              <a:t>Drag the shape to the desired size</a:t>
            </a:r>
          </a:p>
          <a:p>
            <a:pPr lvl="1"/>
            <a:r>
              <a:rPr lang="en-US" dirty="0"/>
              <a:t>With the shape still selected, press CTRL+C to copy the shape</a:t>
            </a:r>
          </a:p>
          <a:p>
            <a:pPr lvl="1"/>
            <a:r>
              <a:rPr lang="en-US" dirty="0"/>
              <a:t>Press CTRL+V to paste the copy of the shape into the spreadsheet</a:t>
            </a:r>
          </a:p>
          <a:p>
            <a:pPr lvl="1"/>
            <a:r>
              <a:rPr lang="en-US" dirty="0"/>
              <a:t>Move the shape to the desired location</a:t>
            </a:r>
          </a:p>
        </p:txBody>
      </p:sp>
    </p:spTree>
    <p:extLst>
      <p:ext uri="{BB962C8B-B14F-4D97-AF65-F5344CB8AC3E}">
        <p14:creationId xmlns:p14="http://schemas.microsoft.com/office/powerpoint/2010/main" val="3219666560"/>
      </p:ext>
    </p:extLst>
  </p:cSld>
  <p:clrMapOvr>
    <a:masterClrMapping/>
  </p:clrMapOvr>
</p:sld>
</file>

<file path=ppt/slides/slide4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Shapes (2 of 2)</a:t>
            </a:r>
          </a:p>
        </p:txBody>
      </p:sp>
      <p:sp>
        <p:nvSpPr>
          <p:cNvPr id="7" name="Content Placeholder 13"/>
          <p:cNvSpPr>
            <a:spLocks noGrp="1"/>
          </p:cNvSpPr>
          <p:nvPr>
            <p:ph idx="1"/>
          </p:nvPr>
        </p:nvSpPr>
        <p:spPr>
          <a:xfrm>
            <a:off x="579193" y="1371599"/>
            <a:ext cx="8222923" cy="1219201"/>
          </a:xfrm>
        </p:spPr>
        <p:txBody>
          <a:bodyPr>
            <a:normAutofit/>
          </a:bodyPr>
          <a:lstStyle/>
          <a:p>
            <a:r>
              <a:rPr lang="en-US" sz="2400" dirty="0"/>
              <a:t>Using the Format Painter with Objects</a:t>
            </a:r>
          </a:p>
          <a:p>
            <a:pPr lvl="1"/>
            <a:r>
              <a:rPr lang="en-US" sz="2200" dirty="0"/>
              <a:t>Click the Format Painter button</a:t>
            </a:r>
          </a:p>
          <a:p>
            <a:pPr lvl="1"/>
            <a:r>
              <a:rPr lang="en-US" sz="2200" dirty="0"/>
              <a:t>Click the desired shape to apply the formatting.  Do not deselect</a:t>
            </a:r>
          </a:p>
        </p:txBody>
      </p:sp>
      <p:pic>
        <p:nvPicPr>
          <p:cNvPr id="6" name="Content Placeholder 5" descr="The Format Painter button in the Clipboard group on the Home tab was used to copy the formatting from the orange, shadow arrow to the first arrow shape.">
            <a:extLst>
              <a:ext uri="{FF2B5EF4-FFF2-40B4-BE49-F238E27FC236}">
                <a16:creationId xmlns:a16="http://schemas.microsoft.com/office/drawing/2014/main" id="{23859FD9-EA86-46A3-922F-7B43F305914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97526" y="2667000"/>
            <a:ext cx="3941034" cy="3463145"/>
          </a:xfrm>
          <a:prstGeom prst="rect">
            <a:avLst/>
          </a:prstGeom>
        </p:spPr>
      </p:pic>
    </p:spTree>
    <p:extLst>
      <p:ext uri="{BB962C8B-B14F-4D97-AF65-F5344CB8AC3E}">
        <p14:creationId xmlns:p14="http://schemas.microsoft.com/office/powerpoint/2010/main" val="161588961"/>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Templates (1 of 3)</a:t>
            </a:r>
          </a:p>
        </p:txBody>
      </p:sp>
      <p:pic>
        <p:nvPicPr>
          <p:cNvPr id="3" name="Content Placeholder 2" descr="The template file, SC_EX_7_MISalesAnalysisTemplate, is open in the Excel window. The file name (shown in the title bar) indicates that the file is a template. The worksheet has a formatted title (Meyor Insurance) and subtitle (Sales Analysis), which appear in large black font in merged cells that span columns A through J, and are shaded in peach. Column headings appear in row 3, and are in bold and black font with a blue bottom border. Dummy data appears in cells B4 (a), C4 (1), D4 (2), E4 (3), and F4 (4). The formula results using dummy data are shown in figure G4 (50.00%), I4 (a), and J6 (6).">
            <a:extLst>
              <a:ext uri="{FF2B5EF4-FFF2-40B4-BE49-F238E27FC236}">
                <a16:creationId xmlns:a16="http://schemas.microsoft.com/office/drawing/2014/main" id="{700A0537-DE6A-475E-82AF-ADC5974BE5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783" y="1733954"/>
            <a:ext cx="8204556" cy="3766444"/>
          </a:xfrm>
        </p:spPr>
      </p:pic>
    </p:spTree>
    <p:extLst>
      <p:ext uri="{BB962C8B-B14F-4D97-AF65-F5344CB8AC3E}">
        <p14:creationId xmlns:p14="http://schemas.microsoft.com/office/powerpoint/2010/main" val="169228832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Templates (2 of 3)</a:t>
            </a:r>
          </a:p>
        </p:txBody>
      </p:sp>
      <p:sp>
        <p:nvSpPr>
          <p:cNvPr id="6" name="Content Placeholder 5"/>
          <p:cNvSpPr>
            <a:spLocks noGrp="1"/>
          </p:cNvSpPr>
          <p:nvPr>
            <p:ph idx="1"/>
          </p:nvPr>
        </p:nvSpPr>
        <p:spPr>
          <a:xfrm>
            <a:off x="579193" y="1371599"/>
            <a:ext cx="8336207" cy="3220882"/>
          </a:xfrm>
        </p:spPr>
        <p:txBody>
          <a:bodyPr/>
          <a:lstStyle/>
          <a:p>
            <a:r>
              <a:rPr lang="en-US" dirty="0"/>
              <a:t>To Save the Template</a:t>
            </a:r>
          </a:p>
          <a:p>
            <a:pPr lvl="1"/>
            <a:r>
              <a:rPr lang="en-US" dirty="0"/>
              <a:t>Click the Save button to display the Save As screen</a:t>
            </a:r>
          </a:p>
          <a:p>
            <a:pPr lvl="1"/>
            <a:r>
              <a:rPr lang="en-US" dirty="0"/>
              <a:t>Type the desired file name in the File name box</a:t>
            </a:r>
          </a:p>
          <a:p>
            <a:pPr lvl="1"/>
            <a:r>
              <a:rPr lang="en-US" dirty="0"/>
              <a:t>Click the “Save as type” arrow and then click Excel Template in the list to specify that this workbook should be saved as a template</a:t>
            </a:r>
          </a:p>
          <a:p>
            <a:pPr lvl="1"/>
            <a:r>
              <a:rPr lang="en-US" dirty="0"/>
              <a:t>Navigate to the desired save location</a:t>
            </a:r>
          </a:p>
          <a:p>
            <a:pPr lvl="1"/>
            <a:r>
              <a:rPr lang="en-US" dirty="0"/>
              <a:t>Click Save to save the template</a:t>
            </a:r>
          </a:p>
        </p:txBody>
      </p:sp>
    </p:spTree>
    <p:extLst>
      <p:ext uri="{BB962C8B-B14F-4D97-AF65-F5344CB8AC3E}">
        <p14:creationId xmlns:p14="http://schemas.microsoft.com/office/powerpoint/2010/main" val="1012390362"/>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Templates (3 of 3)</a:t>
            </a:r>
          </a:p>
        </p:txBody>
      </p:sp>
      <p:sp>
        <p:nvSpPr>
          <p:cNvPr id="6" name="Content Placeholder 1"/>
          <p:cNvSpPr>
            <a:spLocks noGrp="1"/>
          </p:cNvSpPr>
          <p:nvPr>
            <p:ph idx="1"/>
          </p:nvPr>
        </p:nvSpPr>
        <p:spPr/>
        <p:txBody>
          <a:bodyPr>
            <a:noAutofit/>
          </a:bodyPr>
          <a:lstStyle/>
          <a:p>
            <a:r>
              <a:rPr lang="en-US" dirty="0"/>
              <a:t>To Open a Template-Based File and Save It as a Workbook</a:t>
            </a:r>
          </a:p>
          <a:p>
            <a:pPr lvl="1"/>
            <a:r>
              <a:rPr lang="en-US" dirty="0"/>
              <a:t>With Excel active, click File Explorer button on the taskbar to start the File Explorer app</a:t>
            </a:r>
          </a:p>
          <a:p>
            <a:pPr lvl="1"/>
            <a:r>
              <a:rPr lang="en-US" dirty="0"/>
              <a:t>Navigate to the location of the file to be opened</a:t>
            </a:r>
          </a:p>
          <a:p>
            <a:pPr lvl="1"/>
            <a:r>
              <a:rPr lang="en-US" dirty="0"/>
              <a:t>Double-click the template file to open a new file based on the template</a:t>
            </a:r>
          </a:p>
          <a:p>
            <a:pPr lvl="1"/>
            <a:r>
              <a:rPr lang="en-US" dirty="0"/>
              <a:t>Click the Save button to display the Save As screen</a:t>
            </a:r>
          </a:p>
          <a:p>
            <a:pPr lvl="1"/>
            <a:r>
              <a:rPr lang="en-US" dirty="0"/>
              <a:t>Type the file name in the File name box and then navigate to your storage location</a:t>
            </a:r>
          </a:p>
          <a:p>
            <a:pPr lvl="1"/>
            <a:r>
              <a:rPr lang="en-US" dirty="0"/>
              <a:t>Click Save to save the file</a:t>
            </a:r>
          </a:p>
        </p:txBody>
      </p:sp>
    </p:spTree>
    <p:extLst>
      <p:ext uri="{BB962C8B-B14F-4D97-AF65-F5344CB8AC3E}">
        <p14:creationId xmlns:p14="http://schemas.microsoft.com/office/powerpoint/2010/main" val="1960952635"/>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(1 of 13)</a:t>
            </a:r>
          </a:p>
        </p:txBody>
      </p:sp>
      <p:sp>
        <p:nvSpPr>
          <p:cNvPr id="2" name="Content Placeholder 1"/>
          <p:cNvSpPr>
            <a:spLocks noGrp="1"/>
          </p:cNvSpPr>
          <p:nvPr>
            <p:ph idx="1"/>
          </p:nvPr>
        </p:nvSpPr>
        <p:spPr/>
        <p:txBody>
          <a:bodyPr>
            <a:normAutofit fontScale="92500" lnSpcReduction="10000"/>
          </a:bodyPr>
          <a:lstStyle/>
          <a:p>
            <a:pPr>
              <a:lnSpc>
                <a:spcPct val="100000"/>
              </a:lnSpc>
            </a:pPr>
            <a:r>
              <a:rPr lang="en-US" dirty="0"/>
              <a:t>To Import Data from a Text File</a:t>
            </a:r>
          </a:p>
          <a:p>
            <a:pPr lvl="1">
              <a:lnSpc>
                <a:spcPct val="100000"/>
              </a:lnSpc>
            </a:pPr>
            <a:r>
              <a:rPr lang="en-US" dirty="0"/>
              <a:t>Click the first cell on the worksheet to contain the imported data</a:t>
            </a:r>
          </a:p>
          <a:p>
            <a:pPr lvl="1">
              <a:lnSpc>
                <a:spcPct val="100000"/>
              </a:lnSpc>
            </a:pPr>
            <a:r>
              <a:rPr lang="en-US" dirty="0"/>
              <a:t>Click Data on the ribbon to display the Data tab</a:t>
            </a:r>
          </a:p>
          <a:p>
            <a:pPr lvl="1">
              <a:lnSpc>
                <a:spcPct val="100000"/>
              </a:lnSpc>
            </a:pPr>
            <a:r>
              <a:rPr lang="en-US" dirty="0"/>
              <a:t>Click the “From Text/CSV” button to display the Import Data dialog box</a:t>
            </a:r>
          </a:p>
          <a:p>
            <a:pPr lvl="1">
              <a:lnSpc>
                <a:spcPct val="100000"/>
              </a:lnSpc>
            </a:pPr>
            <a:r>
              <a:rPr lang="en-US" dirty="0"/>
              <a:t>If necessary, navigate to the location of the Data files to display the files</a:t>
            </a:r>
          </a:p>
          <a:p>
            <a:pPr lvl="1">
              <a:lnSpc>
                <a:spcPct val="100000"/>
              </a:lnSpc>
            </a:pPr>
            <a:r>
              <a:rPr lang="en-US" dirty="0"/>
              <a:t>Double-click the name of the file to display the preview window</a:t>
            </a:r>
          </a:p>
          <a:p>
            <a:pPr lvl="1">
              <a:lnSpc>
                <a:spcPct val="100000"/>
              </a:lnSpc>
            </a:pPr>
            <a:r>
              <a:rPr lang="en-US" dirty="0"/>
              <a:t>Click the Load arrow, then click Load To to display the Import Data dialog box</a:t>
            </a:r>
          </a:p>
          <a:p>
            <a:pPr lvl="1">
              <a:lnSpc>
                <a:spcPct val="100000"/>
              </a:lnSpc>
            </a:pPr>
            <a:r>
              <a:rPr lang="en-US" dirty="0"/>
              <a:t>Click the Exiting worksheet option button to place the data in the current worksheet rather than on a new sheet</a:t>
            </a:r>
          </a:p>
          <a:p>
            <a:pPr lvl="1">
              <a:lnSpc>
                <a:spcPct val="100000"/>
              </a:lnSpc>
            </a:pPr>
            <a:r>
              <a:rPr lang="en-US" dirty="0"/>
              <a:t>Click OK to import the data</a:t>
            </a:r>
          </a:p>
        </p:txBody>
      </p:sp>
    </p:spTree>
    <p:extLst>
      <p:ext uri="{BB962C8B-B14F-4D97-AF65-F5344CB8AC3E}">
        <p14:creationId xmlns:p14="http://schemas.microsoft.com/office/powerpoint/2010/main" val="3968058618"/>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Importing Data (2 of 13)</a:t>
            </a:r>
          </a:p>
        </p:txBody>
      </p:sp>
      <p:sp>
        <p:nvSpPr>
          <p:cNvPr id="2" name="Content Placeholder 1"/>
          <p:cNvSpPr>
            <a:spLocks noGrp="1"/>
          </p:cNvSpPr>
          <p:nvPr>
            <p:ph idx="1"/>
          </p:nvPr>
        </p:nvSpPr>
        <p:spPr>
          <a:xfrm>
            <a:off x="579193" y="1371599"/>
            <a:ext cx="8336207" cy="3447098"/>
          </a:xfrm>
        </p:spPr>
        <p:txBody>
          <a:bodyPr/>
          <a:lstStyle/>
          <a:p>
            <a:pPr>
              <a:lnSpc>
                <a:spcPct val="100000"/>
              </a:lnSpc>
            </a:pPr>
            <a:r>
              <a:rPr lang="en-US" dirty="0"/>
              <a:t>To Format the CSV Data</a:t>
            </a:r>
          </a:p>
          <a:p>
            <a:pPr lvl="1">
              <a:lnSpc>
                <a:spcPct val="100000"/>
              </a:lnSpc>
            </a:pPr>
            <a:r>
              <a:rPr lang="en-US" dirty="0"/>
              <a:t>Display the Table Tools Design tab</a:t>
            </a:r>
          </a:p>
          <a:p>
            <a:pPr lvl="1">
              <a:lnSpc>
                <a:spcPct val="100000"/>
              </a:lnSpc>
            </a:pPr>
            <a:r>
              <a:rPr lang="en-US" dirty="0"/>
              <a:t>Click to remove the check mark in the Banded Rows check box</a:t>
            </a:r>
          </a:p>
          <a:p>
            <a:pPr lvl="1">
              <a:lnSpc>
                <a:spcPct val="100000"/>
              </a:lnSpc>
            </a:pPr>
            <a:r>
              <a:rPr lang="en-US" dirty="0"/>
              <a:t>Click to remove the check mark in the Header Row check box to display a Microsoft Excel dialog box</a:t>
            </a:r>
          </a:p>
          <a:p>
            <a:pPr lvl="1">
              <a:lnSpc>
                <a:spcPct val="100000"/>
              </a:lnSpc>
            </a:pPr>
            <a:r>
              <a:rPr lang="en-US" dirty="0"/>
              <a:t>Click the Yes button to remove the header row</a:t>
            </a:r>
          </a:p>
          <a:p>
            <a:pPr lvl="1">
              <a:lnSpc>
                <a:spcPct val="100000"/>
              </a:lnSpc>
            </a:pPr>
            <a:r>
              <a:rPr lang="en-US" dirty="0"/>
              <a:t>Delete the desired row</a:t>
            </a:r>
          </a:p>
          <a:p>
            <a:pPr lvl="1">
              <a:lnSpc>
                <a:spcPct val="100000"/>
              </a:lnSpc>
            </a:pPr>
            <a:r>
              <a:rPr lang="en-US" dirty="0"/>
              <a:t>If needed, adjust the column widths</a:t>
            </a:r>
          </a:p>
        </p:txBody>
      </p:sp>
    </p:spTree>
    <p:extLst>
      <p:ext uri="{BB962C8B-B14F-4D97-AF65-F5344CB8AC3E}">
        <p14:creationId xmlns:p14="http://schemas.microsoft.com/office/powerpoint/2010/main" val="1277899246"/>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5775</TotalTime>
  <Words>2981</Words>
  <Application>Microsoft Office PowerPoint</Application>
  <PresentationFormat>On-screen Show (4:3)</PresentationFormat>
  <Paragraphs>323</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1_Office Theme</vt:lpstr>
      <vt:lpstr>Shelly Cashman: Microsoft Excel 2019</vt:lpstr>
      <vt:lpstr>Objectives (1 of 2)</vt:lpstr>
      <vt:lpstr>Objectives (2 of 2) </vt:lpstr>
      <vt:lpstr>Project—Meyor Insurance</vt:lpstr>
      <vt:lpstr>Creating Templates (1 of 3)</vt:lpstr>
      <vt:lpstr>Creating Templates (2 of 3)</vt:lpstr>
      <vt:lpstr>Creating Templates (3 of 3)</vt:lpstr>
      <vt:lpstr>Importing Data (1 of 13)</vt:lpstr>
      <vt:lpstr>Importing Data (2 of 13)</vt:lpstr>
      <vt:lpstr>Importing Data (3 of 13)</vt:lpstr>
      <vt:lpstr>Importing Data (4 of 13)</vt:lpstr>
      <vt:lpstr>Importing Data (5 of 13)</vt:lpstr>
      <vt:lpstr>Importing Data (6 of 13)</vt:lpstr>
      <vt:lpstr>Importing Data (7 of 13)</vt:lpstr>
      <vt:lpstr>Importing Data (8 of 13)</vt:lpstr>
      <vt:lpstr>Importing Data (9 of 13)</vt:lpstr>
      <vt:lpstr>Importing Data (10 of 13)</vt:lpstr>
      <vt:lpstr>Importing Data (11 of 13)</vt:lpstr>
      <vt:lpstr>Importing Data (12 of 13)</vt:lpstr>
      <vt:lpstr>Importing Data (13 of 13)</vt:lpstr>
      <vt:lpstr>Using the Quick Analysis Gallery (1 of 2)</vt:lpstr>
      <vt:lpstr>Using the Quick Analysis Gallery (2 of 2)</vt:lpstr>
      <vt:lpstr>Using the Find and Replace Commands (1 of 2)</vt:lpstr>
      <vt:lpstr>Using the Find and Replace Commands (2 of 2)</vt:lpstr>
      <vt:lpstr>Inserting a Bar Chart (1 of 4)</vt:lpstr>
      <vt:lpstr>Inserting a Bar Chart (2 of 4)</vt:lpstr>
      <vt:lpstr>Inserting a Bar Chart (3 of 4)</vt:lpstr>
      <vt:lpstr>Inserting a Bar Chart (4 of 4)</vt:lpstr>
      <vt:lpstr>Working with SmartArt Graphics (1 of 4)</vt:lpstr>
      <vt:lpstr>Working with SmartArt Graphics (2 of 4)</vt:lpstr>
      <vt:lpstr>Working with SmartArt Graphics (3 of 4)</vt:lpstr>
      <vt:lpstr>Working with SmartArt Graphics (4 of 4)</vt:lpstr>
      <vt:lpstr>Pictures and Icons (1 of 3)</vt:lpstr>
      <vt:lpstr>Pictures and Icons (2 of 3)</vt:lpstr>
      <vt:lpstr>Pictures and Icons (3 of 3)</vt:lpstr>
      <vt:lpstr>Text Boxes</vt:lpstr>
      <vt:lpstr>Alternative Text</vt:lpstr>
      <vt:lpstr>Object Linking and Embedding</vt:lpstr>
      <vt:lpstr>Using Screenshots on a Worksheet</vt:lpstr>
      <vt:lpstr>Shapes (1 of 2)</vt:lpstr>
      <vt:lpstr>Shapes (2 of 2)</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Creating Templates, Importing Data, and Working with SmartArt, Images, and Screenshots</dc:title>
  <dc:creator>Shelly</dc:creator>
  <cp:lastModifiedBy>Gracy, Mani</cp:lastModifiedBy>
  <cp:revision>253</cp:revision>
  <dcterms:created xsi:type="dcterms:W3CDTF">2013-03-05T14:04:10Z</dcterms:created>
  <dcterms:modified xsi:type="dcterms:W3CDTF">2019-09-26T14:27:19Z</dcterms:modified>
</cp:coreProperties>
</file>