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9"/>
  </p:notesMasterIdLst>
  <p:sldIdLst>
    <p:sldId id="404" r:id="rId2"/>
    <p:sldId id="405" r:id="rId3"/>
    <p:sldId id="406" r:id="rId4"/>
    <p:sldId id="263" r:id="rId5"/>
    <p:sldId id="264" r:id="rId6"/>
    <p:sldId id="320" r:id="rId7"/>
    <p:sldId id="407" r:id="rId8"/>
    <p:sldId id="376" r:id="rId9"/>
    <p:sldId id="322" r:id="rId10"/>
    <p:sldId id="377" r:id="rId11"/>
    <p:sldId id="274" r:id="rId12"/>
    <p:sldId id="317" r:id="rId13"/>
    <p:sldId id="283" r:id="rId14"/>
    <p:sldId id="369" r:id="rId15"/>
    <p:sldId id="370" r:id="rId16"/>
    <p:sldId id="371" r:id="rId17"/>
    <p:sldId id="408" r:id="rId18"/>
    <p:sldId id="348" r:id="rId19"/>
    <p:sldId id="311" r:id="rId20"/>
    <p:sldId id="382" r:id="rId21"/>
    <p:sldId id="380" r:id="rId22"/>
    <p:sldId id="383" r:id="rId23"/>
    <p:sldId id="384" r:id="rId24"/>
    <p:sldId id="392" r:id="rId25"/>
    <p:sldId id="394" r:id="rId26"/>
    <p:sldId id="398" r:id="rId27"/>
    <p:sldId id="400" r:id="rId28"/>
    <p:sldId id="402" r:id="rId29"/>
    <p:sldId id="409" r:id="rId30"/>
    <p:sldId id="410" r:id="rId31"/>
    <p:sldId id="411" r:id="rId32"/>
    <p:sldId id="412" r:id="rId33"/>
    <p:sldId id="413" r:id="rId34"/>
    <p:sldId id="414" r:id="rId35"/>
    <p:sldId id="415" r:id="rId36"/>
    <p:sldId id="416" r:id="rId37"/>
    <p:sldId id="41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3B6"/>
    <a:srgbClr val="006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74" autoAdjust="0"/>
    <p:restoredTop sz="96357" autoAdjust="0"/>
  </p:normalViewPr>
  <p:slideViewPr>
    <p:cSldViewPr>
      <p:cViewPr varScale="1">
        <p:scale>
          <a:sx n="83" d="100"/>
          <a:sy n="83" d="100"/>
        </p:scale>
        <p:origin x="1003"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84F957-EF68-4938-98CF-C8D6C4F112EA}" type="datetimeFigureOut">
              <a:rPr lang="en-US" smtClean="0"/>
              <a:pPr/>
              <a:t>9/26/2019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FC1E22-C6CD-4100-AE7A-04E812B2888B}" type="slidenum">
              <a:rPr lang="en-US" smtClean="0"/>
              <a:pPr/>
              <a:t>‹#›</a:t>
            </a:fld>
            <a:endParaRPr lang="en-US" dirty="0"/>
          </a:p>
        </p:txBody>
      </p:sp>
    </p:spTree>
    <p:extLst>
      <p:ext uri="{BB962C8B-B14F-4D97-AF65-F5344CB8AC3E}">
        <p14:creationId xmlns:p14="http://schemas.microsoft.com/office/powerpoint/2010/main" val="3908515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674775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10</a:t>
            </a:fld>
            <a:endParaRPr lang="en-US" dirty="0"/>
          </a:p>
        </p:txBody>
      </p:sp>
    </p:spTree>
    <p:extLst>
      <p:ext uri="{BB962C8B-B14F-4D97-AF65-F5344CB8AC3E}">
        <p14:creationId xmlns:p14="http://schemas.microsoft.com/office/powerpoint/2010/main" val="692778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11</a:t>
            </a:fld>
            <a:endParaRPr lang="en-US" dirty="0"/>
          </a:p>
        </p:txBody>
      </p:sp>
    </p:spTree>
    <p:extLst>
      <p:ext uri="{BB962C8B-B14F-4D97-AF65-F5344CB8AC3E}">
        <p14:creationId xmlns:p14="http://schemas.microsoft.com/office/powerpoint/2010/main" val="3029407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8-33: Display of filter removed</a:t>
            </a:r>
            <a:r>
              <a:rPr lang="en-US" baseline="0" dirty="0"/>
              <a:t> and filters area empty</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12</a:t>
            </a:fld>
            <a:endParaRPr lang="en-US" dirty="0"/>
          </a:p>
        </p:txBody>
      </p:sp>
    </p:spTree>
    <p:extLst>
      <p:ext uri="{BB962C8B-B14F-4D97-AF65-F5344CB8AC3E}">
        <p14:creationId xmlns:p14="http://schemas.microsoft.com/office/powerpoint/2010/main" val="376559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8-34: Display of filter button, check boxes checked and OK button</a:t>
            </a:r>
          </a:p>
        </p:txBody>
      </p:sp>
      <p:sp>
        <p:nvSpPr>
          <p:cNvPr id="4" name="Slide Number Placeholder 3"/>
          <p:cNvSpPr>
            <a:spLocks noGrp="1"/>
          </p:cNvSpPr>
          <p:nvPr>
            <p:ph type="sldNum" sz="quarter" idx="10"/>
          </p:nvPr>
        </p:nvSpPr>
        <p:spPr/>
        <p:txBody>
          <a:bodyPr/>
          <a:lstStyle/>
          <a:p>
            <a:fld id="{98FC1E22-C6CD-4100-AE7A-04E812B2888B}" type="slidenum">
              <a:rPr lang="en-US" smtClean="0"/>
              <a:pPr/>
              <a:t>13</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14</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15</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16</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8-55: Display of Undo button and data drilled down from cell </a:t>
            </a:r>
          </a:p>
        </p:txBody>
      </p:sp>
      <p:sp>
        <p:nvSpPr>
          <p:cNvPr id="4" name="Slide Number Placeholder 3"/>
          <p:cNvSpPr>
            <a:spLocks noGrp="1"/>
          </p:cNvSpPr>
          <p:nvPr>
            <p:ph type="sldNum" sz="quarter" idx="10"/>
          </p:nvPr>
        </p:nvSpPr>
        <p:spPr/>
        <p:txBody>
          <a:bodyPr/>
          <a:lstStyle/>
          <a:p>
            <a:fld id="{98FC1E22-C6CD-4100-AE7A-04E812B2888B}" type="slidenum">
              <a:rPr lang="en-US" smtClean="0"/>
              <a:pPr/>
              <a:t>17</a:t>
            </a:fld>
            <a:endParaRPr lang="en-US" dirty="0"/>
          </a:p>
        </p:txBody>
      </p:sp>
    </p:spTree>
    <p:extLst>
      <p:ext uri="{BB962C8B-B14F-4D97-AF65-F5344CB8AC3E}">
        <p14:creationId xmlns:p14="http://schemas.microsoft.com/office/powerpoint/2010/main" val="679091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18</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19</a:t>
            </a:fld>
            <a:endParaRPr lang="en-US" dirty="0"/>
          </a:p>
        </p:txBody>
      </p:sp>
    </p:spTree>
    <p:extLst>
      <p:ext uri="{BB962C8B-B14F-4D97-AF65-F5344CB8AC3E}">
        <p14:creationId xmlns:p14="http://schemas.microsoft.com/office/powerpoint/2010/main" val="3706978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543159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8-66: Display of PivotChart Tools Analyze tab and Field List button</a:t>
            </a:r>
          </a:p>
        </p:txBody>
      </p:sp>
      <p:sp>
        <p:nvSpPr>
          <p:cNvPr id="4" name="Slide Number Placeholder 3"/>
          <p:cNvSpPr>
            <a:spLocks noGrp="1"/>
          </p:cNvSpPr>
          <p:nvPr>
            <p:ph type="sldNum" sz="quarter" idx="10"/>
          </p:nvPr>
        </p:nvSpPr>
        <p:spPr/>
        <p:txBody>
          <a:bodyPr/>
          <a:lstStyle/>
          <a:p>
            <a:fld id="{98FC1E22-C6CD-4100-AE7A-04E812B2888B}" type="slidenum">
              <a:rPr lang="en-US" smtClean="0"/>
              <a:pPr/>
              <a:t>20</a:t>
            </a:fld>
            <a:endParaRPr lang="en-US" dirty="0"/>
          </a:p>
        </p:txBody>
      </p:sp>
    </p:spTree>
    <p:extLst>
      <p:ext uri="{BB962C8B-B14F-4D97-AF65-F5344CB8AC3E}">
        <p14:creationId xmlns:p14="http://schemas.microsoft.com/office/powerpoint/2010/main" val="3706978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21</a:t>
            </a:fld>
            <a:endParaRPr lang="en-US" dirty="0"/>
          </a:p>
        </p:txBody>
      </p:sp>
    </p:spTree>
    <p:extLst>
      <p:ext uri="{BB962C8B-B14F-4D97-AF65-F5344CB8AC3E}">
        <p14:creationId xmlns:p14="http://schemas.microsoft.com/office/powerpoint/2010/main" val="3706978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22</a:t>
            </a:fld>
            <a:endParaRPr lang="en-US" dirty="0"/>
          </a:p>
        </p:txBody>
      </p:sp>
    </p:spTree>
    <p:extLst>
      <p:ext uri="{BB962C8B-B14F-4D97-AF65-F5344CB8AC3E}">
        <p14:creationId xmlns:p14="http://schemas.microsoft.com/office/powerpoint/2010/main" val="37069783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23</a:t>
            </a:fld>
            <a:endParaRPr lang="en-US" dirty="0"/>
          </a:p>
        </p:txBody>
      </p:sp>
    </p:spTree>
    <p:extLst>
      <p:ext uri="{BB962C8B-B14F-4D97-AF65-F5344CB8AC3E}">
        <p14:creationId xmlns:p14="http://schemas.microsoft.com/office/powerpoint/2010/main" val="3706978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8-77: Display of field buttons hidden, legend positioned above chart, chart style applied, and PivotChart resized</a:t>
            </a:r>
          </a:p>
        </p:txBody>
      </p:sp>
      <p:sp>
        <p:nvSpPr>
          <p:cNvPr id="4" name="Slide Number Placeholder 3"/>
          <p:cNvSpPr>
            <a:spLocks noGrp="1"/>
          </p:cNvSpPr>
          <p:nvPr>
            <p:ph type="sldNum" sz="quarter" idx="10"/>
          </p:nvPr>
        </p:nvSpPr>
        <p:spPr/>
        <p:txBody>
          <a:bodyPr/>
          <a:lstStyle/>
          <a:p>
            <a:fld id="{98FC1E22-C6CD-4100-AE7A-04E812B2888B}" type="slidenum">
              <a:rPr lang="en-US" smtClean="0"/>
              <a:pPr/>
              <a:t>24</a:t>
            </a:fld>
            <a:endParaRPr lang="en-US" dirty="0"/>
          </a:p>
        </p:txBody>
      </p:sp>
    </p:spTree>
    <p:extLst>
      <p:ext uri="{BB962C8B-B14F-4D97-AF65-F5344CB8AC3E}">
        <p14:creationId xmlns:p14="http://schemas.microsoft.com/office/powerpoint/2010/main" val="37069783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8-78: Display of</a:t>
            </a:r>
            <a:r>
              <a:rPr lang="en-US" baseline="0" dirty="0"/>
              <a:t> column width adjusted, worksheet copy renamed</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25</a:t>
            </a:fld>
            <a:endParaRPr lang="en-US" dirty="0"/>
          </a:p>
        </p:txBody>
      </p:sp>
    </p:spTree>
    <p:extLst>
      <p:ext uri="{BB962C8B-B14F-4D97-AF65-F5344CB8AC3E}">
        <p14:creationId xmlns:p14="http://schemas.microsoft.com/office/powerpoint/2010/main" val="37069783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8-81: Display of Slicer Tools Options tab and slicers repositioned and resized</a:t>
            </a:r>
          </a:p>
        </p:txBody>
      </p:sp>
      <p:sp>
        <p:nvSpPr>
          <p:cNvPr id="4" name="Slide Number Placeholder 3"/>
          <p:cNvSpPr>
            <a:spLocks noGrp="1"/>
          </p:cNvSpPr>
          <p:nvPr>
            <p:ph type="sldNum" sz="quarter" idx="10"/>
          </p:nvPr>
        </p:nvSpPr>
        <p:spPr/>
        <p:txBody>
          <a:bodyPr/>
          <a:lstStyle/>
          <a:p>
            <a:fld id="{98FC1E22-C6CD-4100-AE7A-04E812B2888B}" type="slidenum">
              <a:rPr lang="en-US" smtClean="0"/>
              <a:pPr/>
              <a:t>26</a:t>
            </a:fld>
            <a:endParaRPr lang="en-US" dirty="0"/>
          </a:p>
        </p:txBody>
      </p:sp>
    </p:spTree>
    <p:extLst>
      <p:ext uri="{BB962C8B-B14F-4D97-AF65-F5344CB8AC3E}">
        <p14:creationId xmlns:p14="http://schemas.microsoft.com/office/powerpoint/2010/main" val="3706978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27</a:t>
            </a:fld>
            <a:endParaRPr lang="en-US" dirty="0"/>
          </a:p>
        </p:txBody>
      </p:sp>
    </p:spTree>
    <p:extLst>
      <p:ext uri="{BB962C8B-B14F-4D97-AF65-F5344CB8AC3E}">
        <p14:creationId xmlns:p14="http://schemas.microsoft.com/office/powerpoint/2010/main" val="37069783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28</a:t>
            </a:fld>
            <a:endParaRPr lang="en-US" dirty="0"/>
          </a:p>
        </p:txBody>
      </p:sp>
    </p:spTree>
    <p:extLst>
      <p:ext uri="{BB962C8B-B14F-4D97-AF65-F5344CB8AC3E}">
        <p14:creationId xmlns:p14="http://schemas.microsoft.com/office/powerpoint/2010/main" val="3706978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8-87: Display of a funnel chart</a:t>
            </a:r>
          </a:p>
        </p:txBody>
      </p:sp>
      <p:sp>
        <p:nvSpPr>
          <p:cNvPr id="4" name="Slide Number Placeholder 3"/>
          <p:cNvSpPr>
            <a:spLocks noGrp="1"/>
          </p:cNvSpPr>
          <p:nvPr>
            <p:ph type="sldNum" sz="quarter" idx="10"/>
          </p:nvPr>
        </p:nvSpPr>
        <p:spPr/>
        <p:txBody>
          <a:bodyPr/>
          <a:lstStyle/>
          <a:p>
            <a:fld id="{98FC1E22-C6CD-4100-AE7A-04E812B2888B}" type="slidenum">
              <a:rPr lang="en-US" smtClean="0"/>
              <a:pPr/>
              <a:t>29</a:t>
            </a:fld>
            <a:endParaRPr lang="en-US" dirty="0"/>
          </a:p>
        </p:txBody>
      </p:sp>
    </p:spTree>
    <p:extLst>
      <p:ext uri="{BB962C8B-B14F-4D97-AF65-F5344CB8AC3E}">
        <p14:creationId xmlns:p14="http://schemas.microsoft.com/office/powerpoint/2010/main" val="1009545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612817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8-88: Display of a sunburst chart</a:t>
            </a:r>
          </a:p>
        </p:txBody>
      </p:sp>
      <p:sp>
        <p:nvSpPr>
          <p:cNvPr id="4" name="Slide Number Placeholder 3"/>
          <p:cNvSpPr>
            <a:spLocks noGrp="1"/>
          </p:cNvSpPr>
          <p:nvPr>
            <p:ph type="sldNum" sz="quarter" idx="10"/>
          </p:nvPr>
        </p:nvSpPr>
        <p:spPr/>
        <p:txBody>
          <a:bodyPr/>
          <a:lstStyle/>
          <a:p>
            <a:fld id="{98FC1E22-C6CD-4100-AE7A-04E812B2888B}" type="slidenum">
              <a:rPr lang="en-US" smtClean="0"/>
              <a:pPr/>
              <a:t>30</a:t>
            </a:fld>
            <a:endParaRPr lang="en-US" dirty="0"/>
          </a:p>
        </p:txBody>
      </p:sp>
    </p:spTree>
    <p:extLst>
      <p:ext uri="{BB962C8B-B14F-4D97-AF65-F5344CB8AC3E}">
        <p14:creationId xmlns:p14="http://schemas.microsoft.com/office/powerpoint/2010/main" val="33888352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8-89: Display of a waterfall chart</a:t>
            </a:r>
          </a:p>
        </p:txBody>
      </p:sp>
      <p:sp>
        <p:nvSpPr>
          <p:cNvPr id="4" name="Slide Number Placeholder 3"/>
          <p:cNvSpPr>
            <a:spLocks noGrp="1"/>
          </p:cNvSpPr>
          <p:nvPr>
            <p:ph type="sldNum" sz="quarter" idx="10"/>
          </p:nvPr>
        </p:nvSpPr>
        <p:spPr/>
        <p:txBody>
          <a:bodyPr/>
          <a:lstStyle/>
          <a:p>
            <a:fld id="{98FC1E22-C6CD-4100-AE7A-04E812B2888B}" type="slidenum">
              <a:rPr lang="en-US" smtClean="0"/>
              <a:pPr/>
              <a:t>31</a:t>
            </a:fld>
            <a:endParaRPr lang="en-US" dirty="0"/>
          </a:p>
        </p:txBody>
      </p:sp>
    </p:spTree>
    <p:extLst>
      <p:ext uri="{BB962C8B-B14F-4D97-AF65-F5344CB8AC3E}">
        <p14:creationId xmlns:p14="http://schemas.microsoft.com/office/powerpoint/2010/main" val="32078999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8-90: Display of a map chart</a:t>
            </a:r>
          </a:p>
        </p:txBody>
      </p:sp>
      <p:sp>
        <p:nvSpPr>
          <p:cNvPr id="4" name="Slide Number Placeholder 3"/>
          <p:cNvSpPr>
            <a:spLocks noGrp="1"/>
          </p:cNvSpPr>
          <p:nvPr>
            <p:ph type="sldNum" sz="quarter" idx="10"/>
          </p:nvPr>
        </p:nvSpPr>
        <p:spPr/>
        <p:txBody>
          <a:bodyPr/>
          <a:lstStyle/>
          <a:p>
            <a:fld id="{98FC1E22-C6CD-4100-AE7A-04E812B2888B}" type="slidenum">
              <a:rPr lang="en-US" smtClean="0"/>
              <a:pPr/>
              <a:t>32</a:t>
            </a:fld>
            <a:endParaRPr lang="en-US" dirty="0"/>
          </a:p>
        </p:txBody>
      </p:sp>
    </p:spTree>
    <p:extLst>
      <p:ext uri="{BB962C8B-B14F-4D97-AF65-F5344CB8AC3E}">
        <p14:creationId xmlns:p14="http://schemas.microsoft.com/office/powerpoint/2010/main" val="9999323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8-91: Display of a scatter chart</a:t>
            </a:r>
          </a:p>
        </p:txBody>
      </p:sp>
      <p:sp>
        <p:nvSpPr>
          <p:cNvPr id="4" name="Slide Number Placeholder 3"/>
          <p:cNvSpPr>
            <a:spLocks noGrp="1"/>
          </p:cNvSpPr>
          <p:nvPr>
            <p:ph type="sldNum" sz="quarter" idx="10"/>
          </p:nvPr>
        </p:nvSpPr>
        <p:spPr/>
        <p:txBody>
          <a:bodyPr/>
          <a:lstStyle/>
          <a:p>
            <a:fld id="{98FC1E22-C6CD-4100-AE7A-04E812B2888B}" type="slidenum">
              <a:rPr lang="en-US" smtClean="0"/>
              <a:pPr/>
              <a:t>33</a:t>
            </a:fld>
            <a:endParaRPr lang="en-US" dirty="0"/>
          </a:p>
        </p:txBody>
      </p:sp>
    </p:spTree>
    <p:extLst>
      <p:ext uri="{BB962C8B-B14F-4D97-AF65-F5344CB8AC3E}">
        <p14:creationId xmlns:p14="http://schemas.microsoft.com/office/powerpoint/2010/main" val="35971723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8-92: Display of a histogram chart</a:t>
            </a:r>
          </a:p>
        </p:txBody>
      </p:sp>
      <p:sp>
        <p:nvSpPr>
          <p:cNvPr id="4" name="Slide Number Placeholder 3"/>
          <p:cNvSpPr>
            <a:spLocks noGrp="1"/>
          </p:cNvSpPr>
          <p:nvPr>
            <p:ph type="sldNum" sz="quarter" idx="10"/>
          </p:nvPr>
        </p:nvSpPr>
        <p:spPr/>
        <p:txBody>
          <a:bodyPr/>
          <a:lstStyle/>
          <a:p>
            <a:fld id="{98FC1E22-C6CD-4100-AE7A-04E812B2888B}" type="slidenum">
              <a:rPr lang="en-US" smtClean="0"/>
              <a:pPr/>
              <a:t>34</a:t>
            </a:fld>
            <a:endParaRPr lang="en-US" dirty="0"/>
          </a:p>
        </p:txBody>
      </p:sp>
    </p:spTree>
    <p:extLst>
      <p:ext uri="{BB962C8B-B14F-4D97-AF65-F5344CB8AC3E}">
        <p14:creationId xmlns:p14="http://schemas.microsoft.com/office/powerpoint/2010/main" val="20294660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8-93: Display of a combo chart</a:t>
            </a:r>
          </a:p>
        </p:txBody>
      </p:sp>
      <p:sp>
        <p:nvSpPr>
          <p:cNvPr id="4" name="Slide Number Placeholder 3"/>
          <p:cNvSpPr>
            <a:spLocks noGrp="1"/>
          </p:cNvSpPr>
          <p:nvPr>
            <p:ph type="sldNum" sz="quarter" idx="10"/>
          </p:nvPr>
        </p:nvSpPr>
        <p:spPr/>
        <p:txBody>
          <a:bodyPr/>
          <a:lstStyle/>
          <a:p>
            <a:fld id="{98FC1E22-C6CD-4100-AE7A-04E812B2888B}" type="slidenum">
              <a:rPr lang="en-US" smtClean="0"/>
              <a:pPr/>
              <a:t>35</a:t>
            </a:fld>
            <a:endParaRPr lang="en-US" dirty="0"/>
          </a:p>
        </p:txBody>
      </p:sp>
    </p:spTree>
    <p:extLst>
      <p:ext uri="{BB962C8B-B14F-4D97-AF65-F5344CB8AC3E}">
        <p14:creationId xmlns:p14="http://schemas.microsoft.com/office/powerpoint/2010/main" val="30226814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8-94: Display of a box and whisker chart</a:t>
            </a:r>
          </a:p>
        </p:txBody>
      </p:sp>
      <p:sp>
        <p:nvSpPr>
          <p:cNvPr id="4" name="Slide Number Placeholder 3"/>
          <p:cNvSpPr>
            <a:spLocks noGrp="1"/>
          </p:cNvSpPr>
          <p:nvPr>
            <p:ph type="sldNum" sz="quarter" idx="10"/>
          </p:nvPr>
        </p:nvSpPr>
        <p:spPr/>
        <p:txBody>
          <a:bodyPr/>
          <a:lstStyle/>
          <a:p>
            <a:fld id="{98FC1E22-C6CD-4100-AE7A-04E812B2888B}" type="slidenum">
              <a:rPr lang="en-US" smtClean="0"/>
              <a:pPr/>
              <a:t>36</a:t>
            </a:fld>
            <a:endParaRPr lang="en-US" dirty="0"/>
          </a:p>
        </p:txBody>
      </p:sp>
    </p:spTree>
    <p:extLst>
      <p:ext uri="{BB962C8B-B14F-4D97-AF65-F5344CB8AC3E}">
        <p14:creationId xmlns:p14="http://schemas.microsoft.com/office/powerpoint/2010/main" val="1424625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37</a:t>
            </a:fld>
            <a:endParaRPr lang="en-US" dirty="0"/>
          </a:p>
        </p:txBody>
      </p:sp>
    </p:spTree>
    <p:extLst>
      <p:ext uri="{BB962C8B-B14F-4D97-AF65-F5344CB8AC3E}">
        <p14:creationId xmlns:p14="http://schemas.microsoft.com/office/powerpoint/2010/main" val="435655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8-1: Display of PivotTables and PivotCharts. (a) Trendline. (b) PivotTable Report. (c) PivotChart Report. (d) Slicers. (e) Box and Whisker Chart</a:t>
            </a:r>
          </a:p>
        </p:txBody>
      </p:sp>
      <p:sp>
        <p:nvSpPr>
          <p:cNvPr id="4" name="Slide Number Placeholder 3"/>
          <p:cNvSpPr>
            <a:spLocks noGrp="1"/>
          </p:cNvSpPr>
          <p:nvPr>
            <p:ph type="sldNum" sz="quarter" idx="10"/>
          </p:nvPr>
        </p:nvSpPr>
        <p:spPr/>
        <p:txBody>
          <a:bodyPr/>
          <a:lstStyle/>
          <a:p>
            <a:fld id="{98FC1E22-C6CD-4100-AE7A-04E812B2888B}" type="slidenum">
              <a:rPr lang="en-US" smtClean="0"/>
              <a:pPr/>
              <a:t>4</a:t>
            </a:fld>
            <a:endParaRPr lang="en-US" dirty="0"/>
          </a:p>
        </p:txBody>
      </p:sp>
    </p:spTree>
    <p:extLst>
      <p:ext uri="{BB962C8B-B14F-4D97-AF65-F5344CB8AC3E}">
        <p14:creationId xmlns:p14="http://schemas.microsoft.com/office/powerpoint/2010/main" val="3393088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5</a:t>
            </a:fld>
            <a:endParaRPr lang="en-US" dirty="0"/>
          </a:p>
        </p:txBody>
      </p:sp>
    </p:spTree>
    <p:extLst>
      <p:ext uri="{BB962C8B-B14F-4D97-AF65-F5344CB8AC3E}">
        <p14:creationId xmlns:p14="http://schemas.microsoft.com/office/powerpoint/2010/main" val="3564713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6</a:t>
            </a:fld>
            <a:endParaRPr lang="en-US" dirty="0"/>
          </a:p>
        </p:txBody>
      </p:sp>
    </p:spTree>
    <p:extLst>
      <p:ext uri="{BB962C8B-B14F-4D97-AF65-F5344CB8AC3E}">
        <p14:creationId xmlns:p14="http://schemas.microsoft.com/office/powerpoint/2010/main" val="3564713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7</a:t>
            </a:fld>
            <a:endParaRPr lang="en-US" dirty="0"/>
          </a:p>
        </p:txBody>
      </p:sp>
    </p:spTree>
    <p:extLst>
      <p:ext uri="{BB962C8B-B14F-4D97-AF65-F5344CB8AC3E}">
        <p14:creationId xmlns:p14="http://schemas.microsoft.com/office/powerpoint/2010/main" val="3564713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8</a:t>
            </a:fld>
            <a:endParaRPr lang="en-US" dirty="0"/>
          </a:p>
        </p:txBody>
      </p:sp>
    </p:spTree>
    <p:extLst>
      <p:ext uri="{BB962C8B-B14F-4D97-AF65-F5344CB8AC3E}">
        <p14:creationId xmlns:p14="http://schemas.microsoft.com/office/powerpoint/2010/main" val="1994390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9</a:t>
            </a:fld>
            <a:endParaRPr lang="en-US" dirty="0"/>
          </a:p>
        </p:txBody>
      </p:sp>
    </p:spTree>
    <p:extLst>
      <p:ext uri="{BB962C8B-B14F-4D97-AF65-F5344CB8AC3E}">
        <p14:creationId xmlns:p14="http://schemas.microsoft.com/office/powerpoint/2010/main" val="356471392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Title_Slid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34" y="254000"/>
            <a:ext cx="8713465" cy="6526752"/>
          </a:xfrm>
          <a:prstGeom prst="rect">
            <a:avLst/>
          </a:prstGeom>
        </p:spPr>
      </p:pic>
      <p:sp>
        <p:nvSpPr>
          <p:cNvPr id="2" name="Title 1"/>
          <p:cNvSpPr>
            <a:spLocks noGrp="1"/>
          </p:cNvSpPr>
          <p:nvPr>
            <p:ph type="ctrTitle"/>
          </p:nvPr>
        </p:nvSpPr>
        <p:spPr>
          <a:xfrm>
            <a:off x="698500" y="2723470"/>
            <a:ext cx="7747000" cy="366254"/>
          </a:xfrm>
        </p:spPr>
        <p:txBody>
          <a:bodyPr anchor="b"/>
          <a:lstStyle>
            <a:lvl1pPr algn="ctr">
              <a:defRPr sz="28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698500" y="3352800"/>
            <a:ext cx="7747000" cy="233910"/>
          </a:xfrm>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Rectangle 3"/>
          <p:cNvSpPr/>
          <p:nvPr userDrawn="1"/>
        </p:nvSpPr>
        <p:spPr>
          <a:xfrm>
            <a:off x="3482340" y="223520"/>
            <a:ext cx="2125980" cy="985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7" name="Picture 6" descr="Rules_Single_A.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25529" r="-57141"/>
          <a:stretch/>
        </p:blipFill>
        <p:spPr>
          <a:xfrm>
            <a:off x="1627124" y="481302"/>
            <a:ext cx="10034016" cy="99113"/>
          </a:xfrm>
          <a:prstGeom prst="rect">
            <a:avLst/>
          </a:prstGeom>
        </p:spPr>
      </p:pic>
      <p:pic>
        <p:nvPicPr>
          <p:cNvPr id="8" name="Picture 7"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09" y="6257889"/>
            <a:ext cx="634845" cy="262424"/>
          </a:xfrm>
          <a:prstGeom prst="rect">
            <a:avLst/>
          </a:prstGeom>
        </p:spPr>
      </p:pic>
      <p:sp>
        <p:nvSpPr>
          <p:cNvPr id="5" name="Rectangle 4"/>
          <p:cNvSpPr/>
          <p:nvPr userDrawn="1"/>
        </p:nvSpPr>
        <p:spPr>
          <a:xfrm>
            <a:off x="6812281" y="4885105"/>
            <a:ext cx="2080291" cy="1926127"/>
          </a:xfrm>
          <a:custGeom>
            <a:avLst/>
            <a:gdLst>
              <a:gd name="connsiteX0" fmla="*/ 0 w 1973580"/>
              <a:gd name="connsiteY0" fmla="*/ 0 h 1389864"/>
              <a:gd name="connsiteX1" fmla="*/ 1973580 w 1973580"/>
              <a:gd name="connsiteY1" fmla="*/ 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0 h 1389864"/>
              <a:gd name="connsiteX1" fmla="*/ 1935480 w 1973580"/>
              <a:gd name="connsiteY1" fmla="*/ 6096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54731 h 1444595"/>
              <a:gd name="connsiteX1" fmla="*/ 1577340 w 1973580"/>
              <a:gd name="connsiteY1" fmla="*/ 1391 h 1444595"/>
              <a:gd name="connsiteX2" fmla="*/ 1935480 w 1973580"/>
              <a:gd name="connsiteY2" fmla="*/ 115691 h 1444595"/>
              <a:gd name="connsiteX3" fmla="*/ 1973580 w 1973580"/>
              <a:gd name="connsiteY3" fmla="*/ 1444595 h 1444595"/>
              <a:gd name="connsiteX4" fmla="*/ 0 w 1973580"/>
              <a:gd name="connsiteY4" fmla="*/ 1444595 h 1444595"/>
              <a:gd name="connsiteX5" fmla="*/ 0 w 1973580"/>
              <a:gd name="connsiteY5"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0 w 2080291"/>
              <a:gd name="connsiteY6"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60960 w 2080291"/>
              <a:gd name="connsiteY6" fmla="*/ 103009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99060 w 2080291"/>
              <a:gd name="connsiteY6" fmla="*/ 991992 h 1444595"/>
              <a:gd name="connsiteX7" fmla="*/ 0 w 2080291"/>
              <a:gd name="connsiteY7" fmla="*/ 54731 h 144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0291" h="1444595">
                <a:moveTo>
                  <a:pt x="0" y="54731"/>
                </a:moveTo>
                <a:cubicBezTo>
                  <a:pt x="520700" y="67431"/>
                  <a:pt x="1056640" y="-11309"/>
                  <a:pt x="1577340" y="1391"/>
                </a:cubicBezTo>
                <a:lnTo>
                  <a:pt x="1935480" y="115691"/>
                </a:lnTo>
                <a:cubicBezTo>
                  <a:pt x="1932940" y="209671"/>
                  <a:pt x="2082800" y="334132"/>
                  <a:pt x="2080260" y="428112"/>
                </a:cubicBezTo>
                <a:lnTo>
                  <a:pt x="1973580" y="1444595"/>
                </a:lnTo>
                <a:lnTo>
                  <a:pt x="0" y="1444595"/>
                </a:lnTo>
                <a:cubicBezTo>
                  <a:pt x="0" y="1319127"/>
                  <a:pt x="99060" y="1117460"/>
                  <a:pt x="99060" y="991992"/>
                </a:cubicBezTo>
                <a:lnTo>
                  <a:pt x="0" y="547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0" name="Picture 9" descr="Audio.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65369" y="5389518"/>
            <a:ext cx="987056" cy="1040948"/>
          </a:xfrm>
          <a:prstGeom prst="rect">
            <a:avLst/>
          </a:prstGeom>
        </p:spPr>
      </p:pic>
      <p:pic>
        <p:nvPicPr>
          <p:cNvPr id="12" name="Picture 11"/>
          <p:cNvPicPr>
            <a:picLocks noChangeAspect="1"/>
          </p:cNvPicPr>
          <p:nvPr userDrawn="1"/>
        </p:nvPicPr>
        <p:blipFill rotWithShape="1">
          <a:blip r:embed="rId6" cstate="print">
            <a:extLst>
              <a:ext uri="{28A0092B-C50C-407E-A947-70E740481C1C}">
                <a14:useLocalDpi xmlns:a14="http://schemas.microsoft.com/office/drawing/2010/main" val="0"/>
              </a:ext>
            </a:extLst>
          </a:blip>
          <a:srcRect l="24476" r="23794"/>
          <a:stretch/>
        </p:blipFill>
        <p:spPr>
          <a:xfrm>
            <a:off x="8674486" y="5121741"/>
            <a:ext cx="275507" cy="710099"/>
          </a:xfrm>
          <a:prstGeom prst="rect">
            <a:avLst/>
          </a:prstGeom>
        </p:spPr>
      </p:pic>
      <p:pic>
        <p:nvPicPr>
          <p:cNvPr id="13" name="Picture 12" descr="Swirl_3.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688654">
            <a:off x="7441066" y="6393019"/>
            <a:ext cx="386047" cy="285072"/>
          </a:xfrm>
          <a:prstGeom prst="rect">
            <a:avLst/>
          </a:prstGeom>
        </p:spPr>
      </p:pic>
      <p:pic>
        <p:nvPicPr>
          <p:cNvPr id="14" name="Picture 13" descr="Swirl_3.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8073124">
            <a:off x="7908374" y="5449328"/>
            <a:ext cx="591497" cy="245691"/>
          </a:xfrm>
          <a:prstGeom prst="rect">
            <a:avLst/>
          </a:prstGeom>
        </p:spPr>
      </p:pic>
      <p:pic>
        <p:nvPicPr>
          <p:cNvPr id="16" name="Picture 15"/>
          <p:cNvPicPr>
            <a:picLocks noChangeAspect="1"/>
          </p:cNvPicPr>
          <p:nvPr userDrawn="1"/>
        </p:nvPicPr>
        <p:blipFill rotWithShape="1">
          <a:blip r:embed="rId9" cstate="print">
            <a:extLst>
              <a:ext uri="{28A0092B-C50C-407E-A947-70E740481C1C}">
                <a14:useLocalDpi xmlns:a14="http://schemas.microsoft.com/office/drawing/2010/main" val="0"/>
              </a:ext>
            </a:extLst>
          </a:blip>
          <a:srcRect l="4669" t="13753" r="6579" b="12460"/>
          <a:stretch/>
        </p:blipFill>
        <p:spPr>
          <a:xfrm>
            <a:off x="7939372" y="5831840"/>
            <a:ext cx="672857" cy="745880"/>
          </a:xfrm>
          <a:prstGeom prst="rect">
            <a:avLst/>
          </a:prstGeom>
        </p:spPr>
      </p:pic>
      <p:sp>
        <p:nvSpPr>
          <p:cNvPr id="9" name="Text Placeholder 8"/>
          <p:cNvSpPr>
            <a:spLocks noGrp="1"/>
          </p:cNvSpPr>
          <p:nvPr>
            <p:ph type="body" sz="quarter" idx="10"/>
          </p:nvPr>
        </p:nvSpPr>
        <p:spPr>
          <a:xfrm>
            <a:off x="914400" y="6257925"/>
            <a:ext cx="6172200" cy="1064907"/>
          </a:xfrm>
        </p:spPr>
        <p:txBody>
          <a:bodyPr/>
          <a:lstStyle>
            <a:lvl1pPr>
              <a:defRPr sz="1200">
                <a:latin typeface="Calibri" panose="020F0502020204030204" pitchFamily="34" charset="0"/>
                <a:cs typeface="Calibri" panose="020F0502020204030204" pitchFamily="34" charset="0"/>
              </a:defRPr>
            </a:lvl1pPr>
            <a:lvl2pPr>
              <a:defRPr sz="1200">
                <a:latin typeface="Calibri" panose="020F0502020204030204" pitchFamily="34" charset="0"/>
                <a:cs typeface="Calibri" panose="020F0502020204030204" pitchFamily="34" charset="0"/>
              </a:defRPr>
            </a:lvl2pPr>
            <a:lvl3pPr>
              <a:defRPr sz="1200">
                <a:latin typeface="Calibri" panose="020F0502020204030204" pitchFamily="34" charset="0"/>
                <a:cs typeface="Calibri" panose="020F0502020204030204" pitchFamily="34" charset="0"/>
              </a:defRPr>
            </a:lvl3pPr>
            <a:lvl4pPr>
              <a:defRPr sz="12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4895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760914" y="139461"/>
            <a:ext cx="8282940" cy="851139"/>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579193" y="1371599"/>
            <a:ext cx="8336207" cy="4572001"/>
          </a:xfrm>
        </p:spPr>
        <p:txBody>
          <a:bodyPr/>
          <a:lstStyle>
            <a:lvl1pPr marL="171450" indent="-17145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1064006"/>
            <a:ext cx="8586216" cy="44704"/>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222262"/>
            <a:ext cx="628992" cy="697255"/>
          </a:xfrm>
          <a:prstGeom prst="rect">
            <a:avLst/>
          </a:prstGeom>
        </p:spPr>
      </p:pic>
      <p:pic>
        <p:nvPicPr>
          <p:cNvPr id="17" name="Picture 16"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00" y="6236386"/>
            <a:ext cx="1215590" cy="502487"/>
          </a:xfrm>
          <a:prstGeom prst="rect">
            <a:avLst/>
          </a:prstGeom>
        </p:spPr>
      </p:pic>
      <p:pic>
        <p:nvPicPr>
          <p:cNvPr id="18" name="Picture 17" descr="Rules_Single_A.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25529" r="-57141"/>
          <a:stretch/>
        </p:blipFill>
        <p:spPr>
          <a:xfrm>
            <a:off x="1597680" y="6233765"/>
            <a:ext cx="11423745" cy="90835"/>
          </a:xfrm>
          <a:prstGeom prst="rect">
            <a:avLst/>
          </a:prstGeom>
        </p:spPr>
      </p:pic>
      <p:sp>
        <p:nvSpPr>
          <p:cNvPr id="19" name="Content Placeholder 2"/>
          <p:cNvSpPr txBox="1">
            <a:spLocks/>
          </p:cNvSpPr>
          <p:nvPr userDrawn="1"/>
        </p:nvSpPr>
        <p:spPr>
          <a:xfrm>
            <a:off x="1295400" y="6294120"/>
            <a:ext cx="6553200" cy="546465"/>
          </a:xfrm>
          <a:prstGeom prst="rect">
            <a:avLst/>
          </a:prstGeom>
        </p:spPr>
        <p:txBody>
          <a:bodyPr/>
          <a:lstStyle>
            <a:lvl1pPr marL="171450" indent="-171450" algn="l" defTabSz="914400" rtl="0" eaLnBrk="1" latinLnBrk="0" hangingPunct="1">
              <a:lnSpc>
                <a:spcPct val="95000"/>
              </a:lnSpc>
              <a:spcBef>
                <a:spcPts val="1200"/>
              </a:spcBef>
              <a:buClr>
                <a:schemeClr val="accent2"/>
              </a:buClr>
              <a:buFont typeface="Arial"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lnSpc>
                <a:spcPct val="95000"/>
              </a:lnSpc>
              <a:spcBef>
                <a:spcPts val="600"/>
              </a:spcBef>
              <a:buClr>
                <a:schemeClr val="accent1"/>
              </a:buClr>
              <a:buFont typeface="Arial"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2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14300" algn="l" defTabSz="914400" rtl="0" eaLnBrk="1" latinLnBrk="0" hangingPunct="1">
              <a:lnSpc>
                <a:spcPct val="95000"/>
              </a:lnSpc>
              <a:spcBef>
                <a:spcPct val="20000"/>
              </a:spcBef>
              <a:buFont typeface="Arial"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dirty="0">
                <a:solidFill>
                  <a:schemeClr val="tx1"/>
                </a:solidFill>
                <a:latin typeface="Calibri" panose="020F0502020204030204" pitchFamily="34" charset="0"/>
                <a:cs typeface="Calibri" panose="020F0502020204030204" pitchFamily="34" charset="0"/>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1521941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760914" y="139461"/>
            <a:ext cx="8282940" cy="851139"/>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579193" y="1371599"/>
            <a:ext cx="7955207" cy="2088897"/>
          </a:xfrm>
        </p:spPr>
        <p:txBody>
          <a:bodyPr/>
          <a:lstStyle>
            <a:lvl1pPr marL="171450" indent="-17145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1064006"/>
            <a:ext cx="8586216" cy="44704"/>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222262"/>
            <a:ext cx="628992" cy="697255"/>
          </a:xfrm>
          <a:prstGeom prst="rect">
            <a:avLst/>
          </a:prstGeom>
        </p:spPr>
      </p:pic>
      <p:pic>
        <p:nvPicPr>
          <p:cNvPr id="17" name="Picture 16"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00" y="6236386"/>
            <a:ext cx="1215590" cy="502487"/>
          </a:xfrm>
          <a:prstGeom prst="rect">
            <a:avLst/>
          </a:prstGeom>
        </p:spPr>
      </p:pic>
      <p:pic>
        <p:nvPicPr>
          <p:cNvPr id="18" name="Picture 17" descr="Rules_Single_A.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25529" r="-57141"/>
          <a:stretch/>
        </p:blipFill>
        <p:spPr>
          <a:xfrm>
            <a:off x="1597680" y="6233765"/>
            <a:ext cx="11423745" cy="90835"/>
          </a:xfrm>
          <a:prstGeom prst="rect">
            <a:avLst/>
          </a:prstGeom>
        </p:spPr>
      </p:pic>
      <p:sp>
        <p:nvSpPr>
          <p:cNvPr id="19" name="Content Placeholder 2"/>
          <p:cNvSpPr txBox="1">
            <a:spLocks/>
          </p:cNvSpPr>
          <p:nvPr userDrawn="1"/>
        </p:nvSpPr>
        <p:spPr>
          <a:xfrm>
            <a:off x="1295400" y="6294120"/>
            <a:ext cx="6553200" cy="546465"/>
          </a:xfrm>
          <a:prstGeom prst="rect">
            <a:avLst/>
          </a:prstGeom>
        </p:spPr>
        <p:txBody>
          <a:bodyPr/>
          <a:lstStyle>
            <a:lvl1pPr marL="171450" indent="-171450" algn="l" defTabSz="914400" rtl="0" eaLnBrk="1" latinLnBrk="0" hangingPunct="1">
              <a:lnSpc>
                <a:spcPct val="95000"/>
              </a:lnSpc>
              <a:spcBef>
                <a:spcPts val="1200"/>
              </a:spcBef>
              <a:buClr>
                <a:schemeClr val="accent2"/>
              </a:buClr>
              <a:buFont typeface="Arial"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lnSpc>
                <a:spcPct val="95000"/>
              </a:lnSpc>
              <a:spcBef>
                <a:spcPts val="600"/>
              </a:spcBef>
              <a:buClr>
                <a:schemeClr val="accent1"/>
              </a:buClr>
              <a:buFont typeface="Arial"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2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14300" algn="l" defTabSz="914400" rtl="0" eaLnBrk="1" latinLnBrk="0" hangingPunct="1">
              <a:lnSpc>
                <a:spcPct val="95000"/>
              </a:lnSpc>
              <a:spcBef>
                <a:spcPct val="20000"/>
              </a:spcBef>
              <a:buFont typeface="Arial"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dirty="0">
                <a:solidFill>
                  <a:schemeClr val="tx1"/>
                </a:solidFill>
                <a:latin typeface="Calibri" panose="020F0502020204030204" pitchFamily="34" charset="0"/>
                <a:cs typeface="Calibri" panose="020F0502020204030204" pitchFamily="34" charset="0"/>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5" name="Content Placeholder 4">
            <a:extLst>
              <a:ext uri="{FF2B5EF4-FFF2-40B4-BE49-F238E27FC236}">
                <a16:creationId xmlns:a16="http://schemas.microsoft.com/office/drawing/2014/main" id="{3B49DC4E-04DF-4593-9B32-4E7D1289D0A3}"/>
              </a:ext>
            </a:extLst>
          </p:cNvPr>
          <p:cNvSpPr>
            <a:spLocks noGrp="1"/>
          </p:cNvSpPr>
          <p:nvPr>
            <p:ph sz="quarter" idx="10"/>
          </p:nvPr>
        </p:nvSpPr>
        <p:spPr>
          <a:xfrm>
            <a:off x="609600" y="3886200"/>
            <a:ext cx="792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1895047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125" y="1538818"/>
            <a:ext cx="8415338" cy="1798954"/>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8316854" y="6482966"/>
            <a:ext cx="372218" cy="276999"/>
          </a:xfrm>
          <a:prstGeom prst="rect">
            <a:avLst/>
          </a:prstGeom>
        </p:spPr>
        <p:txBody>
          <a:bodyPr vert="horz" wrap="none" lIns="91440" tIns="45720" rIns="91440" bIns="45720" rtlCol="0" anchor="ctr">
            <a:spAutoFit/>
          </a:bodyPr>
          <a:lstStyle>
            <a:lvl1pPr algn="r">
              <a:defRPr sz="1200">
                <a:solidFill>
                  <a:schemeClr val="tx1">
                    <a:tint val="75000"/>
                  </a:schemeClr>
                </a:solidFill>
              </a:defRPr>
            </a:lvl1pPr>
          </a:lstStyle>
          <a:p>
            <a:pPr>
              <a:defRPr/>
            </a:pPr>
            <a:fld id="{48B40067-BD2A-418A-98BB-08A98047DC47}" type="slidenum">
              <a:rPr lang="en-US" sz="1200" smtClean="0">
                <a:solidFill>
                  <a:schemeClr val="tx1"/>
                </a:solidFill>
                <a:latin typeface="Calibri" panose="020F0502020204030204" pitchFamily="34" charset="0"/>
                <a:cs typeface="Calibri" panose="020F0502020204030204" pitchFamily="34" charset="0"/>
              </a:rPr>
              <a:pPr>
                <a:defRPr/>
              </a:pPr>
              <a:t>‹#›</a:t>
            </a:fld>
            <a:endParaRPr lang="en-US" sz="1200" dirty="0">
              <a:solidFill>
                <a:schemeClr val="tx1"/>
              </a:solidFill>
              <a:latin typeface="Calibri" panose="020F0502020204030204" pitchFamily="34" charset="0"/>
              <a:cs typeface="Calibri" panose="020F0502020204030204" pitchFamily="34" charset="0"/>
            </a:endParaRPr>
          </a:p>
        </p:txBody>
      </p:sp>
      <p:sp>
        <p:nvSpPr>
          <p:cNvPr id="2" name="Title Placeholder 1"/>
          <p:cNvSpPr>
            <a:spLocks noGrp="1"/>
          </p:cNvSpPr>
          <p:nvPr>
            <p:ph type="title"/>
          </p:nvPr>
        </p:nvSpPr>
        <p:spPr>
          <a:xfrm>
            <a:off x="365125" y="393454"/>
            <a:ext cx="8415338" cy="470898"/>
          </a:xfrm>
          <a:prstGeom prst="rect">
            <a:avLst/>
          </a:prstGeom>
        </p:spPr>
        <p:txBody>
          <a:bodyPr vert="horz" wrap="square" lIns="0" tIns="0" rIns="0" bIns="0" rtlCol="0" anchor="ctr">
            <a:spAutoFit/>
          </a:bodyPr>
          <a:lstStyle/>
          <a:p>
            <a:r>
              <a:rPr lang="en-US" dirty="0"/>
              <a:t>Click to edit Master title style</a:t>
            </a:r>
          </a:p>
        </p:txBody>
      </p:sp>
    </p:spTree>
    <p:extLst>
      <p:ext uri="{BB962C8B-B14F-4D97-AF65-F5344CB8AC3E}">
        <p14:creationId xmlns:p14="http://schemas.microsoft.com/office/powerpoint/2010/main" val="1885349463"/>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hf sldNum="0" hdr="0" dt="0"/>
  <p:txStyles>
    <p:titleStyle>
      <a:lvl1pPr algn="l" defTabSz="914400" rtl="0" eaLnBrk="1" latinLnBrk="0" hangingPunct="1">
        <a:lnSpc>
          <a:spcPct val="85000"/>
        </a:lnSpc>
        <a:spcBef>
          <a:spcPct val="0"/>
        </a:spcBef>
        <a:buNone/>
        <a:defRPr sz="3600" kern="1200">
          <a:solidFill>
            <a:schemeClr val="accent2"/>
          </a:solidFill>
          <a:latin typeface="Calibri" panose="020F0502020204030204" pitchFamily="34" charset="0"/>
          <a:ea typeface="+mj-ea"/>
          <a:cs typeface="Calibri" panose="020F0502020204030204" pitchFamily="34" charset="0"/>
        </a:defRPr>
      </a:lvl1pPr>
    </p:titleStyle>
    <p:bodyStyle>
      <a:lvl1pPr marL="171450" indent="-171450" algn="l" defTabSz="914400" rtl="0" eaLnBrk="1" latinLnBrk="0" hangingPunct="1">
        <a:lnSpc>
          <a:spcPct val="95000"/>
        </a:lnSpc>
        <a:spcBef>
          <a:spcPts val="1200"/>
        </a:spcBef>
        <a:buClr>
          <a:schemeClr val="accent2"/>
        </a:buClr>
        <a:buFont typeface="Arial" pitchFamily="34" charset="0"/>
        <a:buChar char="•"/>
        <a:defRPr sz="26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400050" indent="-171450" algn="l" defTabSz="914400" rtl="0" eaLnBrk="1" latinLnBrk="0" hangingPunct="1">
        <a:lnSpc>
          <a:spcPct val="95000"/>
        </a:lnSpc>
        <a:spcBef>
          <a:spcPts val="600"/>
        </a:spcBef>
        <a:buClr>
          <a:schemeClr val="accent1"/>
        </a:buClr>
        <a:buFont typeface="Arial" pitchFamily="34" charset="0"/>
        <a:buChar char="•"/>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22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742950" indent="-114300" algn="l" defTabSz="914400" rtl="0" eaLnBrk="1" latinLnBrk="0" hangingPunct="1">
        <a:lnSpc>
          <a:spcPct val="95000"/>
        </a:lnSpc>
        <a:spcBef>
          <a:spcPct val="20000"/>
        </a:spcBef>
        <a:buFont typeface="Arial" pitchFamily="34" charset="0"/>
        <a:buChar char="•"/>
        <a:defRPr sz="20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500" y="2614658"/>
            <a:ext cx="7747000" cy="475066"/>
          </a:xfrm>
        </p:spPr>
        <p:txBody>
          <a:bodyPr/>
          <a:lstStyle/>
          <a:p>
            <a:r>
              <a:rPr lang="en-US" sz="3600" dirty="0"/>
              <a:t>Shelly Cashman: Microsoft Excel 2019</a:t>
            </a:r>
          </a:p>
        </p:txBody>
      </p:sp>
      <p:sp>
        <p:nvSpPr>
          <p:cNvPr id="3" name="Subtitle 2"/>
          <p:cNvSpPr>
            <a:spLocks noGrp="1"/>
          </p:cNvSpPr>
          <p:nvPr>
            <p:ph type="subTitle" idx="1"/>
          </p:nvPr>
        </p:nvSpPr>
        <p:spPr>
          <a:xfrm>
            <a:off x="698500" y="3352800"/>
            <a:ext cx="7747000" cy="701731"/>
          </a:xfrm>
        </p:spPr>
        <p:txBody>
          <a:bodyPr/>
          <a:lstStyle/>
          <a:p>
            <a:r>
              <a:rPr lang="en-US" sz="2400" dirty="0">
                <a:solidFill>
                  <a:schemeClr val="bg2">
                    <a:lumMod val="50000"/>
                  </a:schemeClr>
                </a:solidFill>
              </a:rPr>
              <a:t>Module 8: Working with Trendlines, PivotTables, PivotCharts, and Slicers</a:t>
            </a:r>
          </a:p>
        </p:txBody>
      </p:sp>
      <p:sp>
        <p:nvSpPr>
          <p:cNvPr id="5" name="Text Placeholder 4"/>
          <p:cNvSpPr>
            <a:spLocks noGrp="1"/>
          </p:cNvSpPr>
          <p:nvPr>
            <p:ph type="body" sz="quarter" idx="10"/>
          </p:nvPr>
        </p:nvSpPr>
        <p:spPr>
          <a:xfrm>
            <a:off x="762000" y="6239263"/>
            <a:ext cx="6172200" cy="526298"/>
          </a:xfrm>
        </p:spPr>
        <p:txBody>
          <a:bodyPr/>
          <a:lstStyle/>
          <a:p>
            <a:pPr marL="0" indent="0" algn="ctr">
              <a:buNone/>
            </a:pPr>
            <a:r>
              <a:rPr lang="en-US" dirty="0">
                <a:solidFill>
                  <a:schemeClr val="tx1"/>
                </a:solidFill>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984914161"/>
      </p:ext>
    </p:extLst>
  </p:cSld>
  <p:clrMapOvr>
    <a:masterClrMapping/>
  </p:clrMapOvr>
</p:sld>
</file>

<file path=ppt/slides/slide1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94133"/>
            <a:ext cx="8282940" cy="941796"/>
          </a:xfrm>
        </p:spPr>
        <p:txBody>
          <a:bodyPr/>
          <a:lstStyle/>
          <a:p>
            <a:r>
              <a:rPr lang="en-US" dirty="0"/>
              <a:t>Creating and Formatting PivotTable Reports (3 of 10)</a:t>
            </a:r>
          </a:p>
        </p:txBody>
      </p:sp>
      <p:sp>
        <p:nvSpPr>
          <p:cNvPr id="7" name="Content Placeholder 1"/>
          <p:cNvSpPr>
            <a:spLocks noGrp="1"/>
          </p:cNvSpPr>
          <p:nvPr>
            <p:ph idx="1"/>
          </p:nvPr>
        </p:nvSpPr>
        <p:spPr>
          <a:xfrm>
            <a:off x="579193" y="1371599"/>
            <a:ext cx="8336207" cy="4572001"/>
          </a:xfrm>
        </p:spPr>
        <p:txBody>
          <a:bodyPr>
            <a:noAutofit/>
          </a:bodyPr>
          <a:lstStyle/>
          <a:p>
            <a:r>
              <a:rPr lang="en-US" dirty="0"/>
              <a:t>To Filter a PivotTable Report Using a Report Filter</a:t>
            </a:r>
          </a:p>
          <a:p>
            <a:pPr lvl="1"/>
            <a:r>
              <a:rPr lang="en-US" dirty="0"/>
              <a:t>Drag the desired field from the “Choose fields to add to report” area to the Filters area in the PivotTable</a:t>
            </a:r>
          </a:p>
          <a:p>
            <a:pPr lvl="1"/>
            <a:r>
              <a:rPr lang="en-US" dirty="0"/>
              <a:t>Click the filter button to display the filter menu</a:t>
            </a:r>
          </a:p>
          <a:p>
            <a:pPr lvl="1"/>
            <a:r>
              <a:rPr lang="en-US" dirty="0"/>
              <a:t>Click to select the desired criterion</a:t>
            </a:r>
          </a:p>
          <a:p>
            <a:pPr lvl="1"/>
            <a:r>
              <a:rPr lang="en-US" dirty="0"/>
              <a:t>Click OK to update the display</a:t>
            </a:r>
          </a:p>
        </p:txBody>
      </p:sp>
    </p:spTree>
    <p:extLst>
      <p:ext uri="{BB962C8B-B14F-4D97-AF65-F5344CB8AC3E}">
        <p14:creationId xmlns:p14="http://schemas.microsoft.com/office/powerpoint/2010/main" val="932183275"/>
      </p:ext>
    </p:extLst>
  </p:cSld>
  <p:clrMapOvr>
    <a:masterClrMapping/>
  </p:clrMapOvr>
</p:sld>
</file>

<file path=ppt/slides/slide1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68911"/>
            <a:ext cx="8282940" cy="936253"/>
          </a:xfrm>
        </p:spPr>
        <p:txBody>
          <a:bodyPr>
            <a:noAutofit/>
          </a:bodyPr>
          <a:lstStyle/>
          <a:p>
            <a:r>
              <a:rPr lang="en-US" dirty="0"/>
              <a:t>Creating and Formatting PivotTable Reports (4 of 10)</a:t>
            </a:r>
          </a:p>
        </p:txBody>
      </p:sp>
      <p:sp>
        <p:nvSpPr>
          <p:cNvPr id="7" name="Content Placeholder 1"/>
          <p:cNvSpPr>
            <a:spLocks noGrp="1"/>
          </p:cNvSpPr>
          <p:nvPr>
            <p:ph idx="1"/>
          </p:nvPr>
        </p:nvSpPr>
        <p:spPr/>
        <p:txBody>
          <a:bodyPr>
            <a:normAutofit/>
          </a:bodyPr>
          <a:lstStyle/>
          <a:p>
            <a:r>
              <a:rPr lang="en-US" dirty="0"/>
              <a:t>To Filter a PivotTable Report Using Multiple Selection Criteria</a:t>
            </a:r>
          </a:p>
          <a:p>
            <a:pPr lvl="1"/>
            <a:r>
              <a:rPr lang="en-US" dirty="0"/>
              <a:t>Drag the desired button from the ROWS or COLUMNS area to the Filters area</a:t>
            </a:r>
          </a:p>
          <a:p>
            <a:pPr lvl="1"/>
            <a:r>
              <a:rPr lang="en-US" dirty="0"/>
              <a:t>Drag the desired button from the Filters area to the ROWS or COLUMNS area</a:t>
            </a:r>
          </a:p>
          <a:p>
            <a:pPr lvl="1"/>
            <a:r>
              <a:rPr lang="en-US" dirty="0"/>
              <a:t>Click the filter button to display the filter menu</a:t>
            </a:r>
          </a:p>
          <a:p>
            <a:pPr lvl="1"/>
            <a:r>
              <a:rPr lang="en-US" dirty="0"/>
              <a:t>Click the “Select Multiple Items” check box to prepare to select multiple criteria</a:t>
            </a:r>
          </a:p>
          <a:p>
            <a:pPr lvl="1"/>
            <a:r>
              <a:rPr lang="en-US" dirty="0"/>
              <a:t>Click OK</a:t>
            </a:r>
          </a:p>
        </p:txBody>
      </p:sp>
    </p:spTree>
    <p:extLst>
      <p:ext uri="{BB962C8B-B14F-4D97-AF65-F5344CB8AC3E}">
        <p14:creationId xmlns:p14="http://schemas.microsoft.com/office/powerpoint/2010/main" val="4186457139"/>
      </p:ext>
    </p:extLst>
  </p:cSld>
  <p:clrMapOvr>
    <a:masterClrMapping/>
  </p:clrMapOvr>
</p:sld>
</file>

<file path=ppt/slides/slide1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Creating and Formatting PivotTable Reports (5 of 10)</a:t>
            </a:r>
          </a:p>
        </p:txBody>
      </p:sp>
      <p:sp>
        <p:nvSpPr>
          <p:cNvPr id="6" name="Content Placeholder 1"/>
          <p:cNvSpPr>
            <a:spLocks noGrp="1"/>
          </p:cNvSpPr>
          <p:nvPr>
            <p:ph idx="1"/>
          </p:nvPr>
        </p:nvSpPr>
        <p:spPr>
          <a:xfrm>
            <a:off x="579193" y="1371599"/>
            <a:ext cx="7955207" cy="2088897"/>
          </a:xfrm>
        </p:spPr>
        <p:txBody>
          <a:bodyPr>
            <a:normAutofit/>
          </a:bodyPr>
          <a:lstStyle/>
          <a:p>
            <a:r>
              <a:rPr lang="en-US" sz="2200" dirty="0"/>
              <a:t>To Remove a Report Filter from a PivotTable Report</a:t>
            </a:r>
          </a:p>
          <a:p>
            <a:pPr lvl="1"/>
            <a:r>
              <a:rPr lang="en-US" sz="2000" dirty="0"/>
              <a:t>Click the filter button and then click the (All) check box to include all criteria in the PivotTable report</a:t>
            </a:r>
          </a:p>
          <a:p>
            <a:pPr lvl="1"/>
            <a:r>
              <a:rPr lang="en-US" sz="2000" dirty="0"/>
              <a:t>Click OK</a:t>
            </a:r>
          </a:p>
          <a:p>
            <a:pPr lvl="1"/>
            <a:r>
              <a:rPr lang="en-US" sz="2000" dirty="0"/>
              <a:t>Drag the desired button out Filters area to remove the field from the report</a:t>
            </a:r>
          </a:p>
        </p:txBody>
      </p:sp>
      <p:pic>
        <p:nvPicPr>
          <p:cNvPr id="8" name="Content Placeholder 7" descr="The filter was removed from cell B2. The PivotTable shows all data in the original source data. The Filters area in the Fields list is empty.">
            <a:extLst>
              <a:ext uri="{FF2B5EF4-FFF2-40B4-BE49-F238E27FC236}">
                <a16:creationId xmlns:a16="http://schemas.microsoft.com/office/drawing/2014/main" id="{07581C0D-CD27-49F7-BF7F-CDC0B0D70D1B}"/>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084099" y="3558312"/>
            <a:ext cx="4975802" cy="2636977"/>
          </a:xfrm>
          <a:prstGeom prst="rect">
            <a:avLst/>
          </a:prstGeom>
        </p:spPr>
      </p:pic>
    </p:spTree>
    <p:extLst>
      <p:ext uri="{BB962C8B-B14F-4D97-AF65-F5344CB8AC3E}">
        <p14:creationId xmlns:p14="http://schemas.microsoft.com/office/powerpoint/2010/main" val="2688144198"/>
      </p:ext>
    </p:extLst>
  </p:cSld>
  <p:clrMapOvr>
    <a:masterClrMapping/>
  </p:clrMapOvr>
</p:sld>
</file>

<file path=ppt/slides/slide1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Creating and Formatting PivotTable Reports (6 of 10)</a:t>
            </a:r>
          </a:p>
        </p:txBody>
      </p:sp>
      <p:sp>
        <p:nvSpPr>
          <p:cNvPr id="7" name="Content Placeholder 1"/>
          <p:cNvSpPr>
            <a:spLocks noGrp="1"/>
          </p:cNvSpPr>
          <p:nvPr>
            <p:ph idx="1"/>
          </p:nvPr>
        </p:nvSpPr>
        <p:spPr>
          <a:xfrm>
            <a:off x="579193" y="1371599"/>
            <a:ext cx="7955207" cy="1524001"/>
          </a:xfrm>
        </p:spPr>
        <p:txBody>
          <a:bodyPr>
            <a:normAutofit/>
          </a:bodyPr>
          <a:lstStyle/>
          <a:p>
            <a:r>
              <a:rPr lang="en-US" sz="2200" dirty="0"/>
              <a:t>To Filter a PivotTable Report Using the Row Label Filter</a:t>
            </a:r>
          </a:p>
          <a:p>
            <a:pPr lvl="1"/>
            <a:r>
              <a:rPr lang="en-US" sz="2000" dirty="0"/>
              <a:t>Click the filter button to display the filter menu for the desired field</a:t>
            </a:r>
          </a:p>
          <a:p>
            <a:pPr lvl="1"/>
            <a:r>
              <a:rPr lang="en-US" sz="2000" dirty="0"/>
              <a:t>Click the desired check boxes on the filter menu</a:t>
            </a:r>
          </a:p>
          <a:p>
            <a:pPr lvl="1"/>
            <a:r>
              <a:rPr lang="en-US" sz="2000" dirty="0"/>
              <a:t>Click OK to update the display</a:t>
            </a:r>
          </a:p>
        </p:txBody>
      </p:sp>
      <p:pic>
        <p:nvPicPr>
          <p:cNvPr id="6" name="Content Placeholder 5" descr="The Filter button in cell B4 was clicked, displaying the filter menu for Column B, the Accounting Type field. On the menu, the Auditing, Forensics, and Investment check boxes were cleared, leaving the General and Taxes check boxes selected. The OK button is called out.">
            <a:extLst>
              <a:ext uri="{FF2B5EF4-FFF2-40B4-BE49-F238E27FC236}">
                <a16:creationId xmlns:a16="http://schemas.microsoft.com/office/drawing/2014/main" id="{A4BE6A9F-606A-40CE-8FEB-485BCD2ADEE0}"/>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032035" y="3078020"/>
            <a:ext cx="5079929" cy="2971411"/>
          </a:xfrm>
          <a:prstGeom prst="rect">
            <a:avLst/>
          </a:prstGeom>
        </p:spPr>
      </p:pic>
    </p:spTree>
    <p:extLst>
      <p:ext uri="{BB962C8B-B14F-4D97-AF65-F5344CB8AC3E}">
        <p14:creationId xmlns:p14="http://schemas.microsoft.com/office/powerpoint/2010/main" val="2198489111"/>
      </p:ext>
    </p:extLst>
  </p:cSld>
  <p:clrMapOvr>
    <a:masterClrMapping/>
  </p:clrMapOvr>
</p:sld>
</file>

<file path=ppt/slides/slide1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78242"/>
            <a:ext cx="8282940" cy="936253"/>
          </a:xfrm>
        </p:spPr>
        <p:txBody>
          <a:bodyPr>
            <a:noAutofit/>
          </a:bodyPr>
          <a:lstStyle/>
          <a:p>
            <a:r>
              <a:rPr lang="en-US" dirty="0"/>
              <a:t>Creating and Formatting PivotTable Reports (7 of 10)</a:t>
            </a:r>
          </a:p>
        </p:txBody>
      </p:sp>
      <p:sp>
        <p:nvSpPr>
          <p:cNvPr id="7" name="Content Placeholder 1"/>
          <p:cNvSpPr>
            <a:spLocks noGrp="1"/>
          </p:cNvSpPr>
          <p:nvPr>
            <p:ph idx="1"/>
          </p:nvPr>
        </p:nvSpPr>
        <p:spPr>
          <a:xfrm>
            <a:off x="579193" y="1371599"/>
            <a:ext cx="8336207" cy="4495801"/>
          </a:xfrm>
        </p:spPr>
        <p:txBody>
          <a:bodyPr>
            <a:normAutofit/>
          </a:bodyPr>
          <a:lstStyle/>
          <a:p>
            <a:r>
              <a:rPr lang="en-US" dirty="0"/>
              <a:t>To Format a PivotTable Report</a:t>
            </a:r>
          </a:p>
          <a:p>
            <a:pPr lvl="1"/>
            <a:r>
              <a:rPr lang="en-US" dirty="0"/>
              <a:t>Select a cell in the PivotTable</a:t>
            </a:r>
          </a:p>
          <a:p>
            <a:pPr lvl="1"/>
            <a:r>
              <a:rPr lang="en-US" dirty="0"/>
              <a:t>Click the More button in the PivotTable Styles group to expand the gallery</a:t>
            </a:r>
          </a:p>
          <a:p>
            <a:pPr lvl="1"/>
            <a:r>
              <a:rPr lang="en-US" dirty="0"/>
              <a:t>Click the desired style</a:t>
            </a:r>
          </a:p>
          <a:p>
            <a:pPr lvl="1"/>
            <a:r>
              <a:rPr lang="en-US" dirty="0"/>
              <a:t>Format the cells as desired using the Format Cells dialog box</a:t>
            </a:r>
          </a:p>
          <a:p>
            <a:r>
              <a:rPr lang="en-US" dirty="0"/>
              <a:t>To Switch Summary Functions</a:t>
            </a:r>
          </a:p>
          <a:p>
            <a:pPr lvl="1"/>
            <a:r>
              <a:rPr lang="en-US" dirty="0"/>
              <a:t>Right-click the desired cell to display the shortcut menu, and then point to “Summarize Values By” to display the Summarize Values By submenu</a:t>
            </a:r>
          </a:p>
          <a:p>
            <a:pPr lvl="1"/>
            <a:r>
              <a:rPr lang="en-US" dirty="0"/>
              <a:t>Click the desired command</a:t>
            </a:r>
          </a:p>
        </p:txBody>
      </p:sp>
    </p:spTree>
    <p:extLst>
      <p:ext uri="{BB962C8B-B14F-4D97-AF65-F5344CB8AC3E}">
        <p14:creationId xmlns:p14="http://schemas.microsoft.com/office/powerpoint/2010/main" val="540389902"/>
      </p:ext>
    </p:extLst>
  </p:cSld>
  <p:clrMapOvr>
    <a:masterClrMapping/>
  </p:clrMapOvr>
</p:sld>
</file>

<file path=ppt/slides/slide1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Creating and Formatting PivotTable Reports (8 of 10)</a:t>
            </a:r>
          </a:p>
        </p:txBody>
      </p:sp>
      <p:sp>
        <p:nvSpPr>
          <p:cNvPr id="7" name="Content Placeholder 1"/>
          <p:cNvSpPr>
            <a:spLocks noGrp="1"/>
          </p:cNvSpPr>
          <p:nvPr>
            <p:ph idx="1"/>
          </p:nvPr>
        </p:nvSpPr>
        <p:spPr/>
        <p:txBody>
          <a:bodyPr>
            <a:normAutofit/>
          </a:bodyPr>
          <a:lstStyle/>
          <a:p>
            <a:r>
              <a:rPr lang="en-US" dirty="0"/>
              <a:t>To Customize the Field Headers and Field List</a:t>
            </a:r>
          </a:p>
          <a:p>
            <a:pPr lvl="1"/>
            <a:r>
              <a:rPr lang="en-US" dirty="0"/>
              <a:t>Click the Field List button and the Field Headers button to show or hide the fields</a:t>
            </a:r>
          </a:p>
          <a:p>
            <a:pPr lvl="1"/>
            <a:r>
              <a:rPr lang="en-US" dirty="0"/>
              <a:t>Click the Options button to display the PivotTable Options dialog box</a:t>
            </a:r>
          </a:p>
          <a:p>
            <a:pPr lvl="1"/>
            <a:r>
              <a:rPr lang="en-US" dirty="0"/>
              <a:t>Click the desired settings, and then click OK</a:t>
            </a:r>
          </a:p>
          <a:p>
            <a:r>
              <a:rPr lang="en-US" dirty="0"/>
              <a:t>To Insert a New Summary Function</a:t>
            </a:r>
          </a:p>
          <a:p>
            <a:pPr lvl="1"/>
            <a:r>
              <a:rPr lang="en-US" dirty="0"/>
              <a:t>Click “Value Field Settings” to display the Value Field Settings dialog box</a:t>
            </a:r>
          </a:p>
          <a:p>
            <a:pPr lvl="1"/>
            <a:r>
              <a:rPr lang="en-US" dirty="0"/>
              <a:t>In the Custom Name text box, type desired text.</a:t>
            </a:r>
          </a:p>
          <a:p>
            <a:pPr lvl="1"/>
            <a:r>
              <a:rPr lang="en-US" dirty="0"/>
              <a:t>Click OK</a:t>
            </a:r>
          </a:p>
        </p:txBody>
      </p:sp>
    </p:spTree>
    <p:extLst>
      <p:ext uri="{BB962C8B-B14F-4D97-AF65-F5344CB8AC3E}">
        <p14:creationId xmlns:p14="http://schemas.microsoft.com/office/powerpoint/2010/main" val="324080913"/>
      </p:ext>
    </p:extLst>
  </p:cSld>
  <p:clrMapOvr>
    <a:masterClrMapping/>
  </p:clrMapOvr>
</p:sld>
</file>

<file path=ppt/slides/slide1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Creating and Formatting PivotTable Reports (9 of 10)</a:t>
            </a:r>
          </a:p>
        </p:txBody>
      </p:sp>
      <p:sp>
        <p:nvSpPr>
          <p:cNvPr id="7" name="Content Placeholder 1"/>
          <p:cNvSpPr>
            <a:spLocks noGrp="1"/>
          </p:cNvSpPr>
          <p:nvPr>
            <p:ph idx="1"/>
          </p:nvPr>
        </p:nvSpPr>
        <p:spPr/>
        <p:txBody>
          <a:bodyPr>
            <a:normAutofit/>
          </a:bodyPr>
          <a:lstStyle/>
          <a:p>
            <a:r>
              <a:rPr lang="en-US" dirty="0"/>
              <a:t>To Expand and Collapse Categories</a:t>
            </a:r>
          </a:p>
          <a:p>
            <a:pPr lvl="1"/>
            <a:r>
              <a:rPr lang="en-US" dirty="0"/>
              <a:t>Click the Collapse button to collapse the desired selection</a:t>
            </a:r>
          </a:p>
          <a:p>
            <a:pPr lvl="1"/>
            <a:r>
              <a:rPr lang="en-US" dirty="0"/>
              <a:t>Right-click the desired cell to display the shortcut menu and then point to Expand/Collapse to display the Expand/Collapse submenu</a:t>
            </a:r>
          </a:p>
          <a:p>
            <a:pPr lvl="1"/>
            <a:r>
              <a:rPr lang="en-US" dirty="0"/>
              <a:t>Click the desired settings</a:t>
            </a:r>
          </a:p>
          <a:p>
            <a:r>
              <a:rPr lang="en-US" dirty="0"/>
              <a:t>To Update a PivotTable</a:t>
            </a:r>
          </a:p>
          <a:p>
            <a:pPr lvl="1"/>
            <a:r>
              <a:rPr lang="en-US" dirty="0"/>
              <a:t>Modify the contents of the desired cell on the desired sheet tab</a:t>
            </a:r>
          </a:p>
          <a:p>
            <a:pPr lvl="1"/>
            <a:r>
              <a:rPr lang="en-US" dirty="0"/>
              <a:t>Click the desired PivotTable sheet tab to make it active</a:t>
            </a:r>
          </a:p>
          <a:p>
            <a:pPr lvl="1"/>
            <a:r>
              <a:rPr lang="en-US" dirty="0"/>
              <a:t>Click any cell in the PivotTable report to make it active</a:t>
            </a:r>
          </a:p>
          <a:p>
            <a:pPr lvl="1"/>
            <a:r>
              <a:rPr lang="en-US" dirty="0"/>
              <a:t>Click the Refresh button to update the PivotTable report</a:t>
            </a:r>
          </a:p>
        </p:txBody>
      </p:sp>
    </p:spTree>
    <p:extLst>
      <p:ext uri="{BB962C8B-B14F-4D97-AF65-F5344CB8AC3E}">
        <p14:creationId xmlns:p14="http://schemas.microsoft.com/office/powerpoint/2010/main" val="2707849659"/>
      </p:ext>
    </p:extLst>
  </p:cSld>
  <p:clrMapOvr>
    <a:masterClrMapping/>
  </p:clrMapOvr>
</p:sld>
</file>

<file path=ppt/slides/slide1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Creating and Formatting PivotTable Reports (10 of 10)</a:t>
            </a:r>
          </a:p>
        </p:txBody>
      </p:sp>
      <p:sp>
        <p:nvSpPr>
          <p:cNvPr id="7" name="Content Placeholder 1"/>
          <p:cNvSpPr>
            <a:spLocks noGrp="1"/>
          </p:cNvSpPr>
          <p:nvPr>
            <p:ph idx="1"/>
          </p:nvPr>
        </p:nvSpPr>
        <p:spPr>
          <a:xfrm>
            <a:off x="579193" y="1371599"/>
            <a:ext cx="7879007" cy="1676401"/>
          </a:xfrm>
        </p:spPr>
        <p:txBody>
          <a:bodyPr>
            <a:normAutofit/>
          </a:bodyPr>
          <a:lstStyle/>
          <a:p>
            <a:r>
              <a:rPr lang="en-US" sz="2200" dirty="0"/>
              <a:t>To Drill Down into PivotTable</a:t>
            </a:r>
          </a:p>
          <a:p>
            <a:pPr lvl="1"/>
            <a:r>
              <a:rPr lang="en-US" sz="2000" dirty="0"/>
              <a:t>Double-click in a cell to drill down in the data.  Click away from the data to remove the selection.</a:t>
            </a:r>
          </a:p>
          <a:p>
            <a:pPr lvl="1"/>
            <a:r>
              <a:rPr lang="en-US" sz="2000" dirty="0"/>
              <a:t>Click the Undo button on the Quick Access Toolbar to remove the drilled data worksheet and return to the PivotTable report</a:t>
            </a:r>
          </a:p>
        </p:txBody>
      </p:sp>
      <p:pic>
        <p:nvPicPr>
          <p:cNvPr id="6" name="Content Placeholder 5" descr="A new worksheet (Sheet1) is displayed, with data drilled down from cell D16 in the PivotTable. The data shows the Investment data for Employee Experience 6 to 10 Years for each city (Jamison and Durante). The Undo button on the Quick Access Toolbar is called out.">
            <a:extLst>
              <a:ext uri="{FF2B5EF4-FFF2-40B4-BE49-F238E27FC236}">
                <a16:creationId xmlns:a16="http://schemas.microsoft.com/office/drawing/2014/main" id="{674A9540-FEE9-470C-912F-CB52E565EE41}"/>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448694" y="3156453"/>
            <a:ext cx="4246612" cy="2988569"/>
          </a:xfrm>
          <a:prstGeom prst="rect">
            <a:avLst/>
          </a:prstGeom>
        </p:spPr>
      </p:pic>
    </p:spTree>
    <p:extLst>
      <p:ext uri="{BB962C8B-B14F-4D97-AF65-F5344CB8AC3E}">
        <p14:creationId xmlns:p14="http://schemas.microsoft.com/office/powerpoint/2010/main" val="4290909847"/>
      </p:ext>
    </p:extLst>
  </p:cSld>
  <p:clrMapOvr>
    <a:masterClrMapping/>
  </p:clrMapOvr>
</p:sld>
</file>

<file path=ppt/slides/slide1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87573"/>
            <a:ext cx="8154486" cy="936253"/>
          </a:xfrm>
        </p:spPr>
        <p:txBody>
          <a:bodyPr>
            <a:noAutofit/>
          </a:bodyPr>
          <a:lstStyle/>
          <a:p>
            <a:r>
              <a:rPr lang="en-US" dirty="0"/>
              <a:t>Creating and Formatting PivotChart Reports (1 of 7)</a:t>
            </a:r>
          </a:p>
        </p:txBody>
      </p:sp>
      <p:sp>
        <p:nvSpPr>
          <p:cNvPr id="7" name="Content Placeholder 1"/>
          <p:cNvSpPr>
            <a:spLocks noGrp="1"/>
          </p:cNvSpPr>
          <p:nvPr>
            <p:ph idx="1"/>
          </p:nvPr>
        </p:nvSpPr>
        <p:spPr/>
        <p:txBody>
          <a:bodyPr>
            <a:normAutofit/>
          </a:bodyPr>
          <a:lstStyle/>
          <a:p>
            <a:r>
              <a:rPr lang="en-US" dirty="0"/>
              <a:t>To Create a PivotChart Report from an Existing PivotTable Report</a:t>
            </a:r>
          </a:p>
          <a:p>
            <a:pPr lvl="1"/>
            <a:r>
              <a:rPr lang="en-US" dirty="0"/>
              <a:t>Select a cell in the PivotTable report</a:t>
            </a:r>
          </a:p>
          <a:p>
            <a:pPr lvl="1"/>
            <a:r>
              <a:rPr lang="en-US" dirty="0"/>
              <a:t>Click the Field List button to display the Field List</a:t>
            </a:r>
          </a:p>
          <a:p>
            <a:pPr lvl="1"/>
            <a:r>
              <a:rPr lang="en-US" dirty="0"/>
              <a:t>Click the PivotChart button to display the Insert Chart dialog box</a:t>
            </a:r>
          </a:p>
          <a:p>
            <a:pPr lvl="1"/>
            <a:r>
              <a:rPr lang="en-US" dirty="0"/>
              <a:t>Click the desired chart type</a:t>
            </a:r>
          </a:p>
          <a:p>
            <a:pPr lvl="1"/>
            <a:r>
              <a:rPr lang="en-US" dirty="0"/>
              <a:t>Click OK to add the chart to the worksheet</a:t>
            </a:r>
          </a:p>
        </p:txBody>
      </p:sp>
    </p:spTree>
    <p:extLst>
      <p:ext uri="{BB962C8B-B14F-4D97-AF65-F5344CB8AC3E}">
        <p14:creationId xmlns:p14="http://schemas.microsoft.com/office/powerpoint/2010/main" val="4098920863"/>
      </p:ext>
    </p:extLst>
  </p:cSld>
  <p:clrMapOvr>
    <a:masterClrMapping/>
  </p:clrMapOvr>
</p:sld>
</file>

<file path=ppt/slides/slide1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914" y="94133"/>
            <a:ext cx="8282940" cy="941796"/>
          </a:xfrm>
        </p:spPr>
        <p:txBody>
          <a:bodyPr/>
          <a:lstStyle/>
          <a:p>
            <a:r>
              <a:rPr lang="en-US" dirty="0"/>
              <a:t>Creating and Formatting PivotChart Reports (2 of 7)</a:t>
            </a:r>
          </a:p>
        </p:txBody>
      </p:sp>
      <p:sp>
        <p:nvSpPr>
          <p:cNvPr id="7" name="Content Placeholder 13"/>
          <p:cNvSpPr>
            <a:spLocks noGrp="1"/>
          </p:cNvSpPr>
          <p:nvPr>
            <p:ph idx="1"/>
          </p:nvPr>
        </p:nvSpPr>
        <p:spPr/>
        <p:txBody>
          <a:bodyPr>
            <a:noAutofit/>
          </a:bodyPr>
          <a:lstStyle/>
          <a:p>
            <a:r>
              <a:rPr lang="en-US" dirty="0"/>
              <a:t>To Change the PivotChart Type and Reset Chart Elements</a:t>
            </a:r>
          </a:p>
          <a:p>
            <a:pPr lvl="1"/>
            <a:r>
              <a:rPr lang="en-US" dirty="0"/>
              <a:t>Click the chart to select the data series</a:t>
            </a:r>
          </a:p>
          <a:p>
            <a:pPr lvl="1"/>
            <a:r>
              <a:rPr lang="en-US" dirty="0"/>
              <a:t>Right-click to display the shortcut menu</a:t>
            </a:r>
          </a:p>
          <a:p>
            <a:pPr lvl="1"/>
            <a:r>
              <a:rPr lang="en-US" dirty="0"/>
              <a:t>Click “Format Data Series” on the shortcut menu to open the Format Data Series pane</a:t>
            </a:r>
          </a:p>
          <a:p>
            <a:pPr lvl="1"/>
            <a:r>
              <a:rPr lang="en-US" dirty="0"/>
              <a:t>Click the desired chart type</a:t>
            </a:r>
          </a:p>
          <a:p>
            <a:pPr lvl="1"/>
            <a:r>
              <a:rPr lang="en-US" dirty="0"/>
              <a:t>Click the Chart Elements arrow to display the Chart Elements menu</a:t>
            </a:r>
          </a:p>
          <a:p>
            <a:pPr lvl="1"/>
            <a:r>
              <a:rPr lang="en-US" dirty="0"/>
              <a:t>Click the desired formatting changes</a:t>
            </a:r>
          </a:p>
          <a:p>
            <a:pPr lvl="1"/>
            <a:r>
              <a:rPr lang="en-US" dirty="0"/>
              <a:t>Close the Format Wall pane</a:t>
            </a:r>
          </a:p>
        </p:txBody>
      </p:sp>
    </p:spTree>
    <p:extLst>
      <p:ext uri="{BB962C8B-B14F-4D97-AF65-F5344CB8AC3E}">
        <p14:creationId xmlns:p14="http://schemas.microsoft.com/office/powerpoint/2010/main" val="1882338288"/>
      </p:ext>
    </p:extLst>
  </p:cSld>
  <p:clrMapOvr>
    <a:masterClrMapping/>
  </p:clrMapOvr>
</p:sld>
</file>

<file path=ppt/slides/slide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914" y="63438"/>
            <a:ext cx="8282940" cy="917649"/>
          </a:xfrm>
        </p:spPr>
        <p:txBody>
          <a:bodyPr/>
          <a:lstStyle/>
          <a:p>
            <a:r>
              <a:rPr lang="en-US" dirty="0"/>
              <a:t>Objectives (1 of 2)</a:t>
            </a:r>
          </a:p>
        </p:txBody>
      </p:sp>
      <p:sp>
        <p:nvSpPr>
          <p:cNvPr id="14" name="Content Placeholder 13"/>
          <p:cNvSpPr>
            <a:spLocks noGrp="1"/>
          </p:cNvSpPr>
          <p:nvPr>
            <p:ph idx="1"/>
          </p:nvPr>
        </p:nvSpPr>
        <p:spPr/>
        <p:txBody>
          <a:bodyPr>
            <a:normAutofit/>
          </a:bodyPr>
          <a:lstStyle/>
          <a:p>
            <a:r>
              <a:rPr lang="en-US" dirty="0"/>
              <a:t>Analyze worksheet data using a trendline</a:t>
            </a:r>
          </a:p>
          <a:p>
            <a:r>
              <a:rPr lang="en-US" dirty="0"/>
              <a:t>Create a PivotTable report</a:t>
            </a:r>
          </a:p>
          <a:p>
            <a:r>
              <a:rPr lang="en-US" dirty="0"/>
              <a:t>Format a PivotTable report</a:t>
            </a:r>
          </a:p>
          <a:p>
            <a:r>
              <a:rPr lang="en-US" dirty="0"/>
              <a:t>Apply filters to a PivotTable report</a:t>
            </a:r>
          </a:p>
          <a:p>
            <a:r>
              <a:rPr lang="en-US" dirty="0"/>
              <a:t>Create a PivotChart report</a:t>
            </a:r>
          </a:p>
          <a:p>
            <a:r>
              <a:rPr lang="en-US" dirty="0"/>
              <a:t>Format a PivotChart report</a:t>
            </a:r>
          </a:p>
          <a:p>
            <a:r>
              <a:rPr lang="en-US" dirty="0"/>
              <a:t>Apply filters to a PivotChart report</a:t>
            </a:r>
          </a:p>
        </p:txBody>
      </p:sp>
    </p:spTree>
    <p:extLst>
      <p:ext uri="{BB962C8B-B14F-4D97-AF65-F5344CB8AC3E}">
        <p14:creationId xmlns:p14="http://schemas.microsoft.com/office/powerpoint/2010/main" val="441104528"/>
      </p:ext>
    </p:extLst>
  </p:cSld>
  <p:clrMapOvr>
    <a:masterClrMapping/>
  </p:clrMapOvr>
</p:sld>
</file>

<file path=ppt/slides/slide2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Creating and Formatting PivotChart Reports (3 of 7)</a:t>
            </a:r>
          </a:p>
        </p:txBody>
      </p:sp>
      <p:sp>
        <p:nvSpPr>
          <p:cNvPr id="7" name="Content Placeholder 13"/>
          <p:cNvSpPr>
            <a:spLocks noGrp="1"/>
          </p:cNvSpPr>
          <p:nvPr>
            <p:ph idx="1"/>
          </p:nvPr>
        </p:nvSpPr>
        <p:spPr>
          <a:xfrm>
            <a:off x="579193" y="1295400"/>
            <a:ext cx="7955207" cy="1752600"/>
          </a:xfrm>
        </p:spPr>
        <p:txBody>
          <a:bodyPr>
            <a:normAutofit/>
          </a:bodyPr>
          <a:lstStyle/>
          <a:p>
            <a:r>
              <a:rPr lang="en-US" sz="2200" dirty="0"/>
              <a:t>To Change the View of a PivotChart Report</a:t>
            </a:r>
          </a:p>
          <a:p>
            <a:pPr lvl="1"/>
            <a:r>
              <a:rPr lang="en-US" sz="2000" dirty="0"/>
              <a:t>If necessary, click the Field List button to display the Field List</a:t>
            </a:r>
          </a:p>
          <a:p>
            <a:pPr lvl="1"/>
            <a:r>
              <a:rPr lang="en-US" sz="2000" dirty="0"/>
              <a:t>In the “Choose fields to add to report area”, select and deselect the fields as desired</a:t>
            </a:r>
          </a:p>
          <a:p>
            <a:pPr lvl="1"/>
            <a:r>
              <a:rPr lang="en-US" sz="2000" dirty="0"/>
              <a:t>Click the PivotChart Report sheet tab to make it the active tab</a:t>
            </a:r>
          </a:p>
        </p:txBody>
      </p:sp>
      <p:pic>
        <p:nvPicPr>
          <p:cNvPr id="6" name="Content Placeholder 5" descr="The Field List button in the Show group on the PivotTable Tools Analyze tab was clicked, displaying the Field List. In the Choose fields to add to report area of the pane, the Employee Experience field was deselected and the City check box was selected. The City field was moved below the Accounting Type field. The PivotChart now is grouped by city within Accounting type.">
            <a:extLst>
              <a:ext uri="{FF2B5EF4-FFF2-40B4-BE49-F238E27FC236}">
                <a16:creationId xmlns:a16="http://schemas.microsoft.com/office/drawing/2014/main" id="{02AA0FCC-8C37-4341-8651-18C280B24A26}"/>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244609" y="3221184"/>
            <a:ext cx="4654783" cy="2862985"/>
          </a:xfrm>
          <a:prstGeom prst="rect">
            <a:avLst/>
          </a:prstGeom>
        </p:spPr>
      </p:pic>
    </p:spTree>
    <p:extLst>
      <p:ext uri="{BB962C8B-B14F-4D97-AF65-F5344CB8AC3E}">
        <p14:creationId xmlns:p14="http://schemas.microsoft.com/office/powerpoint/2010/main" val="3390266959"/>
      </p:ext>
    </p:extLst>
  </p:cSld>
  <p:clrMapOvr>
    <a:masterClrMapping/>
  </p:clrMapOvr>
</p:sld>
</file>

<file path=ppt/slides/slide2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914" y="94133"/>
            <a:ext cx="8282940" cy="941796"/>
          </a:xfrm>
        </p:spPr>
        <p:txBody>
          <a:bodyPr/>
          <a:lstStyle/>
          <a:p>
            <a:r>
              <a:rPr lang="en-US" dirty="0"/>
              <a:t>Creating and Formatting PivotChart Reports (4 of 7)</a:t>
            </a:r>
          </a:p>
        </p:txBody>
      </p:sp>
      <p:sp>
        <p:nvSpPr>
          <p:cNvPr id="7" name="Content Placeholder 13"/>
          <p:cNvSpPr>
            <a:spLocks noGrp="1"/>
          </p:cNvSpPr>
          <p:nvPr>
            <p:ph idx="1"/>
          </p:nvPr>
        </p:nvSpPr>
        <p:spPr/>
        <p:txBody>
          <a:bodyPr>
            <a:normAutofit/>
          </a:bodyPr>
          <a:lstStyle/>
          <a:p>
            <a:r>
              <a:rPr lang="en-US" dirty="0"/>
              <a:t>To Create a PivotChart and PivotTable Directly from Data</a:t>
            </a:r>
          </a:p>
          <a:p>
            <a:pPr lvl="1"/>
            <a:r>
              <a:rPr lang="en-US" dirty="0"/>
              <a:t>Select a cell containing the data</a:t>
            </a:r>
          </a:p>
          <a:p>
            <a:pPr lvl="1"/>
            <a:r>
              <a:rPr lang="en-US" dirty="0"/>
              <a:t>Click the PivotChart arrow to display the PivotChart menu</a:t>
            </a:r>
          </a:p>
          <a:p>
            <a:pPr lvl="1"/>
            <a:r>
              <a:rPr lang="en-US" dirty="0"/>
              <a:t>Click the “PivotChart &amp; PivotTable” on the PivotChart menu to display the Create PivotTable dialog box</a:t>
            </a:r>
          </a:p>
          <a:p>
            <a:pPr lvl="1"/>
            <a:r>
              <a:rPr lang="en-US" dirty="0"/>
              <a:t>If necessary, click</a:t>
            </a:r>
            <a:r>
              <a:rPr lang="en-US" b="1" dirty="0"/>
              <a:t> </a:t>
            </a:r>
            <a:r>
              <a:rPr lang="en-US" dirty="0"/>
              <a:t>New Worksheet</a:t>
            </a:r>
          </a:p>
          <a:p>
            <a:pPr lvl="1"/>
            <a:r>
              <a:rPr lang="en-US" dirty="0"/>
              <a:t>Click OK to add a new worksheet containing a blank PivotTable and blank PivotChart</a:t>
            </a:r>
          </a:p>
          <a:p>
            <a:pPr lvl="1"/>
            <a:r>
              <a:rPr lang="en-US" dirty="0"/>
              <a:t>Add the desired fields to the Axis Fields and Values areas</a:t>
            </a:r>
          </a:p>
        </p:txBody>
      </p:sp>
    </p:spTree>
    <p:extLst>
      <p:ext uri="{BB962C8B-B14F-4D97-AF65-F5344CB8AC3E}">
        <p14:creationId xmlns:p14="http://schemas.microsoft.com/office/powerpoint/2010/main" val="2727335358"/>
      </p:ext>
    </p:extLst>
  </p:cSld>
  <p:clrMapOvr>
    <a:masterClrMapping/>
  </p:clrMapOvr>
</p:sld>
</file>

<file path=ppt/slides/slide2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914" y="94133"/>
            <a:ext cx="8282940" cy="941796"/>
          </a:xfrm>
        </p:spPr>
        <p:txBody>
          <a:bodyPr/>
          <a:lstStyle/>
          <a:p>
            <a:r>
              <a:rPr lang="en-US" dirty="0"/>
              <a:t>Creating and Formatting PivotChart Reports (5 of 7)</a:t>
            </a:r>
          </a:p>
        </p:txBody>
      </p:sp>
      <p:sp>
        <p:nvSpPr>
          <p:cNvPr id="7" name="Content Placeholder 13"/>
          <p:cNvSpPr>
            <a:spLocks noGrp="1"/>
          </p:cNvSpPr>
          <p:nvPr>
            <p:ph idx="1"/>
          </p:nvPr>
        </p:nvSpPr>
        <p:spPr>
          <a:xfrm>
            <a:off x="579194" y="1371599"/>
            <a:ext cx="8282940" cy="3886201"/>
          </a:xfrm>
        </p:spPr>
        <p:txBody>
          <a:bodyPr>
            <a:normAutofit/>
          </a:bodyPr>
          <a:lstStyle/>
          <a:p>
            <a:r>
              <a:rPr lang="en-US" dirty="0"/>
              <a:t>To Create a Calculated Filed to a PivotTable Report</a:t>
            </a:r>
          </a:p>
          <a:p>
            <a:pPr lvl="1"/>
            <a:r>
              <a:rPr lang="en-US" dirty="0"/>
              <a:t>If necessary, click the PivotTable to make it active</a:t>
            </a:r>
          </a:p>
          <a:p>
            <a:pPr lvl="1"/>
            <a:r>
              <a:rPr lang="en-US" dirty="0"/>
              <a:t>Click the “Fields, Items, &amp; Sets” button to display the Fields, Items, &amp; Sets menu</a:t>
            </a:r>
          </a:p>
          <a:p>
            <a:pPr lvl="1"/>
            <a:r>
              <a:rPr lang="en-US" dirty="0"/>
              <a:t>Click the Calculated Field to display the Insert Calculated Field dialog box</a:t>
            </a:r>
          </a:p>
          <a:p>
            <a:pPr lvl="1"/>
            <a:r>
              <a:rPr lang="en-US" dirty="0"/>
              <a:t>Enter the name, and formula, and then click the Add button to add the calculated field to the Fields list</a:t>
            </a:r>
          </a:p>
          <a:p>
            <a:pPr lvl="1"/>
            <a:r>
              <a:rPr lang="en-US" dirty="0"/>
              <a:t>Click OK to close the dialog box</a:t>
            </a:r>
          </a:p>
        </p:txBody>
      </p:sp>
    </p:spTree>
    <p:extLst>
      <p:ext uri="{BB962C8B-B14F-4D97-AF65-F5344CB8AC3E}">
        <p14:creationId xmlns:p14="http://schemas.microsoft.com/office/powerpoint/2010/main" val="1760596939"/>
      </p:ext>
    </p:extLst>
  </p:cSld>
  <p:clrMapOvr>
    <a:masterClrMapping/>
  </p:clrMapOvr>
</p:sld>
</file>

<file path=ppt/slides/slide2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914" y="94133"/>
            <a:ext cx="8282940" cy="941796"/>
          </a:xfrm>
        </p:spPr>
        <p:txBody>
          <a:bodyPr/>
          <a:lstStyle/>
          <a:p>
            <a:r>
              <a:rPr lang="en-US" dirty="0"/>
              <a:t>Creating and Formatting PivotChart Reports (6 of 7)</a:t>
            </a:r>
          </a:p>
        </p:txBody>
      </p:sp>
      <p:sp>
        <p:nvSpPr>
          <p:cNvPr id="7" name="Content Placeholder 13"/>
          <p:cNvSpPr>
            <a:spLocks noGrp="1"/>
          </p:cNvSpPr>
          <p:nvPr>
            <p:ph idx="1"/>
          </p:nvPr>
        </p:nvSpPr>
        <p:spPr/>
        <p:txBody>
          <a:bodyPr>
            <a:normAutofit/>
          </a:bodyPr>
          <a:lstStyle/>
          <a:p>
            <a:r>
              <a:rPr lang="en-US" dirty="0"/>
              <a:t>To Format the PivotTable</a:t>
            </a:r>
          </a:p>
          <a:p>
            <a:pPr lvl="1"/>
            <a:r>
              <a:rPr lang="en-US" dirty="0"/>
              <a:t>Click the Field List button to display the Field List</a:t>
            </a:r>
          </a:p>
          <a:p>
            <a:pPr lvl="1"/>
            <a:r>
              <a:rPr lang="en-US" dirty="0"/>
              <a:t>Click DESIGN on the ribbon and make the desired formatting changes </a:t>
            </a:r>
          </a:p>
          <a:p>
            <a:pPr lvl="1"/>
            <a:r>
              <a:rPr lang="en-US" dirty="0"/>
              <a:t>Use the Field List button, the “+/− Buttons” button, and the Field Headers button to hide the field list, the Expand/Collapse buttons, and the field headers</a:t>
            </a:r>
          </a:p>
        </p:txBody>
      </p:sp>
    </p:spTree>
    <p:extLst>
      <p:ext uri="{BB962C8B-B14F-4D97-AF65-F5344CB8AC3E}">
        <p14:creationId xmlns:p14="http://schemas.microsoft.com/office/powerpoint/2010/main" val="418722871"/>
      </p:ext>
    </p:extLst>
  </p:cSld>
  <p:clrMapOvr>
    <a:masterClrMapping/>
  </p:clrMapOvr>
</p:sld>
</file>

<file path=ppt/slides/slide2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Creating and Formatting PivotChart Reports (7 of 7)</a:t>
            </a:r>
          </a:p>
        </p:txBody>
      </p:sp>
      <p:sp>
        <p:nvSpPr>
          <p:cNvPr id="7" name="Content Placeholder 13"/>
          <p:cNvSpPr>
            <a:spLocks noGrp="1"/>
          </p:cNvSpPr>
          <p:nvPr>
            <p:ph idx="1"/>
          </p:nvPr>
        </p:nvSpPr>
        <p:spPr>
          <a:xfrm>
            <a:off x="579193" y="1371599"/>
            <a:ext cx="7955207" cy="1980105"/>
          </a:xfrm>
        </p:spPr>
        <p:txBody>
          <a:bodyPr>
            <a:normAutofit fontScale="92500"/>
          </a:bodyPr>
          <a:lstStyle/>
          <a:p>
            <a:r>
              <a:rPr lang="en-US" dirty="0"/>
              <a:t>To Format the PivotChart</a:t>
            </a:r>
          </a:p>
          <a:p>
            <a:pPr lvl="1"/>
            <a:r>
              <a:rPr lang="en-US" dirty="0"/>
              <a:t>Click in the PivotChart report to select it</a:t>
            </a:r>
          </a:p>
          <a:p>
            <a:pPr lvl="1"/>
            <a:r>
              <a:rPr lang="en-US" dirty="0"/>
              <a:t>Apply the desired styles from the Chart Styles gallery </a:t>
            </a:r>
          </a:p>
          <a:p>
            <a:pPr lvl="1"/>
            <a:r>
              <a:rPr lang="en-US" dirty="0"/>
              <a:t>Use the “Change Colors” button to change the colors </a:t>
            </a:r>
          </a:p>
          <a:p>
            <a:pPr lvl="1"/>
            <a:r>
              <a:rPr lang="en-US" dirty="0"/>
              <a:t>Click the Field Buttons button to show or hide the field button</a:t>
            </a:r>
          </a:p>
        </p:txBody>
      </p:sp>
      <p:pic>
        <p:nvPicPr>
          <p:cNvPr id="6" name="Content Placeholder 5" descr="The PivotChart was moved and resized to fill the range D1 to D15. Style 12 was applied to the chart, and the color palette changed to Colorful Palette 3. The background of the chart is black. The font is white. The bars are orange and yellow outlines of black rectangles. The legend was positioned at the top of the PivotChart report. The field buttons were hidden. The worksheet was zoomed to 120% magnification.">
            <a:extLst>
              <a:ext uri="{FF2B5EF4-FFF2-40B4-BE49-F238E27FC236}">
                <a16:creationId xmlns:a16="http://schemas.microsoft.com/office/drawing/2014/main" id="{C4122267-A380-48F4-A5D2-2D1FC2B6D7DC}"/>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707353" y="3506296"/>
            <a:ext cx="5729294" cy="2591823"/>
          </a:xfrm>
          <a:prstGeom prst="rect">
            <a:avLst/>
          </a:prstGeom>
        </p:spPr>
      </p:pic>
    </p:spTree>
    <p:extLst>
      <p:ext uri="{BB962C8B-B14F-4D97-AF65-F5344CB8AC3E}">
        <p14:creationId xmlns:p14="http://schemas.microsoft.com/office/powerpoint/2010/main" val="4124414416"/>
      </p:ext>
    </p:extLst>
  </p:cSld>
  <p:clrMapOvr>
    <a:masterClrMapping/>
  </p:clrMapOvr>
</p:sld>
</file>

<file path=ppt/slides/slide2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Working with Slicers (1 of 4)</a:t>
            </a:r>
          </a:p>
        </p:txBody>
      </p:sp>
      <p:sp>
        <p:nvSpPr>
          <p:cNvPr id="7" name="Content Placeholder 13"/>
          <p:cNvSpPr>
            <a:spLocks noGrp="1"/>
          </p:cNvSpPr>
          <p:nvPr>
            <p:ph idx="1"/>
          </p:nvPr>
        </p:nvSpPr>
        <p:spPr>
          <a:xfrm>
            <a:off x="579193" y="1371599"/>
            <a:ext cx="7955207" cy="914401"/>
          </a:xfrm>
        </p:spPr>
        <p:txBody>
          <a:bodyPr>
            <a:normAutofit/>
          </a:bodyPr>
          <a:lstStyle/>
          <a:p>
            <a:r>
              <a:rPr lang="en-US" dirty="0"/>
              <a:t>To Copy a PivotTable and PivotChart</a:t>
            </a:r>
          </a:p>
          <a:p>
            <a:pPr lvl="1"/>
            <a:r>
              <a:rPr lang="en-US" dirty="0"/>
              <a:t>Create a copy of the worksheet</a:t>
            </a:r>
          </a:p>
        </p:txBody>
      </p:sp>
      <p:pic>
        <p:nvPicPr>
          <p:cNvPr id="6" name="Picture 2" descr="A copy of the Average Revenue worksheet was added to a new worksheet. The sheet was moved to appear before the Average Revenue sheet, and the sheet name for the copied sheet was changed to Slicers. The widths of columns E and F were adjusted. Style 8 was applied to the PivotChart. The background of the chart is black. The font is white. The bars are orange and yellow beveled rectangles.">
            <a:extLst>
              <a:ext uri="{FF2B5EF4-FFF2-40B4-BE49-F238E27FC236}">
                <a16:creationId xmlns:a16="http://schemas.microsoft.com/office/drawing/2014/main" id="{8A1852CE-9593-4A72-A161-3F45692D75EF}"/>
              </a:ext>
            </a:extLst>
          </p:cNvPr>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tretch>
            <a:fillRect/>
          </a:stretch>
        </p:blipFill>
        <p:spPr bwMode="auto">
          <a:xfrm>
            <a:off x="652363" y="2412291"/>
            <a:ext cx="7789225" cy="3401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5236533"/>
      </p:ext>
    </p:extLst>
  </p:cSld>
  <p:clrMapOvr>
    <a:masterClrMapping/>
  </p:clrMapOvr>
</p:sld>
</file>

<file path=ppt/slides/slide2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Working with Slicers (2 of 4)</a:t>
            </a:r>
          </a:p>
        </p:txBody>
      </p:sp>
      <p:sp>
        <p:nvSpPr>
          <p:cNvPr id="7" name="Content Placeholder 13"/>
          <p:cNvSpPr>
            <a:spLocks noGrp="1"/>
          </p:cNvSpPr>
          <p:nvPr>
            <p:ph idx="1"/>
          </p:nvPr>
        </p:nvSpPr>
        <p:spPr>
          <a:xfrm>
            <a:off x="579193" y="1219200"/>
            <a:ext cx="7955207" cy="1720533"/>
          </a:xfrm>
        </p:spPr>
        <p:txBody>
          <a:bodyPr>
            <a:normAutofit lnSpcReduction="10000"/>
          </a:bodyPr>
          <a:lstStyle/>
          <a:p>
            <a:r>
              <a:rPr lang="en-US" sz="2200" dirty="0"/>
              <a:t>To Format Slicers</a:t>
            </a:r>
          </a:p>
          <a:p>
            <a:pPr lvl="1"/>
            <a:r>
              <a:rPr lang="en-US" sz="2000" dirty="0"/>
              <a:t>Click and then drag the desired slicer to the desired location</a:t>
            </a:r>
          </a:p>
          <a:p>
            <a:pPr lvl="1"/>
            <a:r>
              <a:rPr lang="en-US" sz="2000" dirty="0"/>
              <a:t>Hold down the CTRL and then click to select multiple slicers</a:t>
            </a:r>
          </a:p>
          <a:p>
            <a:pPr lvl="1"/>
            <a:r>
              <a:rPr lang="en-US" sz="2000" dirty="0"/>
              <a:t>Click the desired Slicer style to apply it to the slicers</a:t>
            </a:r>
          </a:p>
          <a:p>
            <a:pPr lvl="1"/>
            <a:r>
              <a:rPr lang="en-US" sz="2000" dirty="0"/>
              <a:t>Click any cell to deselect the slicer</a:t>
            </a:r>
          </a:p>
        </p:txBody>
      </p:sp>
      <p:pic>
        <p:nvPicPr>
          <p:cNvPr id="6" name="Content Placeholder 5" descr="The slicers were repositioned and resized. The City and Employee Experience slicers appear in column E. The Accounting Type slicer appears in column F. The slicers were selected. The value, 0.4, was entered in the Height box in the Buttons group on the Slicer Tools Options tab, setting the button height of the three slicers.">
            <a:extLst>
              <a:ext uri="{FF2B5EF4-FFF2-40B4-BE49-F238E27FC236}">
                <a16:creationId xmlns:a16="http://schemas.microsoft.com/office/drawing/2014/main" id="{E0BB24DA-B1E2-4434-B267-82AC9C59CFC4}"/>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307892" y="2939733"/>
            <a:ext cx="4528214" cy="3254877"/>
          </a:xfrm>
          <a:prstGeom prst="rect">
            <a:avLst/>
          </a:prstGeom>
        </p:spPr>
      </p:pic>
    </p:spTree>
    <p:extLst>
      <p:ext uri="{BB962C8B-B14F-4D97-AF65-F5344CB8AC3E}">
        <p14:creationId xmlns:p14="http://schemas.microsoft.com/office/powerpoint/2010/main" val="2166902721"/>
      </p:ext>
    </p:extLst>
  </p:cSld>
  <p:clrMapOvr>
    <a:masterClrMapping/>
  </p:clrMapOvr>
</p:sld>
</file>

<file path=ppt/slides/slide2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914" y="106206"/>
            <a:ext cx="8282940" cy="917649"/>
          </a:xfrm>
        </p:spPr>
        <p:txBody>
          <a:bodyPr/>
          <a:lstStyle/>
          <a:p>
            <a:r>
              <a:rPr lang="en-US" dirty="0"/>
              <a:t>Working with Slicers (3 of 4)</a:t>
            </a:r>
          </a:p>
        </p:txBody>
      </p:sp>
      <p:sp>
        <p:nvSpPr>
          <p:cNvPr id="7" name="Content Placeholder 13"/>
          <p:cNvSpPr>
            <a:spLocks noGrp="1"/>
          </p:cNvSpPr>
          <p:nvPr>
            <p:ph idx="1"/>
          </p:nvPr>
        </p:nvSpPr>
        <p:spPr/>
        <p:txBody>
          <a:bodyPr>
            <a:normAutofit/>
          </a:bodyPr>
          <a:lstStyle/>
          <a:p>
            <a:r>
              <a:rPr lang="en-US" dirty="0"/>
              <a:t>To Use the Slicers</a:t>
            </a:r>
          </a:p>
          <a:p>
            <a:pPr lvl="1"/>
            <a:r>
              <a:rPr lang="en-US" dirty="0"/>
              <a:t>Hold down CTRL and then click the desired slicer to remove the data from the PivotTable and PivotChart calculations. </a:t>
            </a:r>
          </a:p>
          <a:p>
            <a:pPr lvl="1"/>
            <a:r>
              <a:rPr lang="en-US" dirty="0"/>
              <a:t>Release CTRL and then click the desired slicer to display that slicer’s data only</a:t>
            </a:r>
          </a:p>
          <a:p>
            <a:pPr lvl="1"/>
            <a:r>
              <a:rPr lang="en-US" dirty="0"/>
              <a:t>Click different slicers slicer to see the data for those slicers only</a:t>
            </a:r>
          </a:p>
        </p:txBody>
      </p:sp>
    </p:spTree>
    <p:extLst>
      <p:ext uri="{BB962C8B-B14F-4D97-AF65-F5344CB8AC3E}">
        <p14:creationId xmlns:p14="http://schemas.microsoft.com/office/powerpoint/2010/main" val="2595471048"/>
      </p:ext>
    </p:extLst>
  </p:cSld>
  <p:clrMapOvr>
    <a:masterClrMapping/>
  </p:clrMapOvr>
</p:sld>
</file>

<file path=ppt/slides/slide2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914" y="106206"/>
            <a:ext cx="8282940" cy="917649"/>
          </a:xfrm>
        </p:spPr>
        <p:txBody>
          <a:bodyPr/>
          <a:lstStyle/>
          <a:p>
            <a:r>
              <a:rPr lang="en-US" dirty="0"/>
              <a:t>Working with Slicers (4 of 4)</a:t>
            </a:r>
          </a:p>
        </p:txBody>
      </p:sp>
      <p:sp>
        <p:nvSpPr>
          <p:cNvPr id="7" name="Content Placeholder 13"/>
          <p:cNvSpPr>
            <a:spLocks noGrp="1"/>
          </p:cNvSpPr>
          <p:nvPr>
            <p:ph idx="1"/>
          </p:nvPr>
        </p:nvSpPr>
        <p:spPr/>
        <p:txBody>
          <a:bodyPr>
            <a:normAutofit/>
          </a:bodyPr>
          <a:lstStyle/>
          <a:p>
            <a:r>
              <a:rPr lang="en-US" dirty="0"/>
              <a:t>To Use the Slicers to Review Data Not in the PivotTable</a:t>
            </a:r>
          </a:p>
          <a:p>
            <a:pPr lvl="1"/>
            <a:r>
              <a:rPr lang="en-US" dirty="0"/>
              <a:t>Click the Clear Filter button on the desired slicers to remove the filters and return the PivotTable and PivotCharts to their unfiltered states</a:t>
            </a:r>
          </a:p>
          <a:p>
            <a:pPr lvl="1"/>
            <a:r>
              <a:rPr lang="en-US" dirty="0"/>
              <a:t>Click a button in the desired slicer to see the aggregate data options</a:t>
            </a:r>
          </a:p>
          <a:p>
            <a:pPr lvl="1">
              <a:tabLst>
                <a:tab pos="1430338" algn="l"/>
              </a:tabLst>
            </a:pPr>
            <a:r>
              <a:rPr lang="en-US" dirty="0"/>
              <a:t>Click different styles and combinations of styles to see how the aggregate data changes</a:t>
            </a:r>
          </a:p>
        </p:txBody>
      </p:sp>
    </p:spTree>
    <p:extLst>
      <p:ext uri="{BB962C8B-B14F-4D97-AF65-F5344CB8AC3E}">
        <p14:creationId xmlns:p14="http://schemas.microsoft.com/office/powerpoint/2010/main" val="2113870082"/>
      </p:ext>
    </p:extLst>
  </p:cSld>
  <p:clrMapOvr>
    <a:masterClrMapping/>
  </p:clrMapOvr>
</p:sld>
</file>

<file path=ppt/slides/slide2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Other Excel Charts (1 of 9)</a:t>
            </a:r>
          </a:p>
        </p:txBody>
      </p:sp>
      <p:sp>
        <p:nvSpPr>
          <p:cNvPr id="7" name="Content Placeholder 13"/>
          <p:cNvSpPr>
            <a:spLocks noGrp="1"/>
          </p:cNvSpPr>
          <p:nvPr>
            <p:ph idx="1"/>
          </p:nvPr>
        </p:nvSpPr>
        <p:spPr>
          <a:xfrm>
            <a:off x="579193" y="1371599"/>
            <a:ext cx="2392607" cy="457201"/>
          </a:xfrm>
        </p:spPr>
        <p:txBody>
          <a:bodyPr>
            <a:normAutofit/>
          </a:bodyPr>
          <a:lstStyle/>
          <a:p>
            <a:r>
              <a:rPr lang="en-US" dirty="0"/>
              <a:t>Funnel Charts</a:t>
            </a:r>
          </a:p>
        </p:txBody>
      </p:sp>
      <p:pic>
        <p:nvPicPr>
          <p:cNvPr id="6" name="Content Placeholder 5" descr="A sample funnel chart. The chart consists of 3D circular colored shapes, stacked with the top shape being the largest and the bottom shape being the smallest. The shapes from top to bottom are: Website Visits, Navigation Hits, Video Plays, Downloads, and Purchased Products.">
            <a:extLst>
              <a:ext uri="{FF2B5EF4-FFF2-40B4-BE49-F238E27FC236}">
                <a16:creationId xmlns:a16="http://schemas.microsoft.com/office/drawing/2014/main" id="{EB36D1D1-A905-4A7F-B331-0486C12A36B2}"/>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661821" y="2133600"/>
            <a:ext cx="3820358" cy="3635227"/>
          </a:xfrm>
          <a:prstGeom prst="rect">
            <a:avLst/>
          </a:prstGeom>
        </p:spPr>
      </p:pic>
    </p:spTree>
    <p:extLst>
      <p:ext uri="{BB962C8B-B14F-4D97-AF65-F5344CB8AC3E}">
        <p14:creationId xmlns:p14="http://schemas.microsoft.com/office/powerpoint/2010/main" val="2919401316"/>
      </p:ext>
    </p:extLst>
  </p:cSld>
  <p:clrMapOvr>
    <a:masterClrMapping/>
  </p:clrMapOvr>
</p:sld>
</file>

<file path=ppt/slides/slide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7114" y="152400"/>
            <a:ext cx="8230686" cy="838200"/>
          </a:xfrm>
        </p:spPr>
        <p:txBody>
          <a:bodyPr/>
          <a:lstStyle/>
          <a:p>
            <a:r>
              <a:rPr lang="en-US" dirty="0"/>
              <a:t>Objectives (2 of 2)</a:t>
            </a:r>
          </a:p>
        </p:txBody>
      </p:sp>
      <p:sp>
        <p:nvSpPr>
          <p:cNvPr id="2" name="Content Placeholder 1"/>
          <p:cNvSpPr>
            <a:spLocks noGrp="1"/>
          </p:cNvSpPr>
          <p:nvPr>
            <p:ph idx="1"/>
          </p:nvPr>
        </p:nvSpPr>
        <p:spPr/>
        <p:txBody>
          <a:bodyPr>
            <a:normAutofit/>
          </a:bodyPr>
          <a:lstStyle/>
          <a:p>
            <a:r>
              <a:rPr lang="en-US" dirty="0"/>
              <a:t>Analyze worksheet data using PivotTable and PivotChart reports</a:t>
            </a:r>
          </a:p>
          <a:p>
            <a:r>
              <a:rPr lang="en-US" dirty="0"/>
              <a:t>Create calculated fields</a:t>
            </a:r>
          </a:p>
          <a:p>
            <a:r>
              <a:rPr lang="en-US" dirty="0"/>
              <a:t>Create slicers to filter PivotTable and PivotChart reports</a:t>
            </a:r>
          </a:p>
          <a:p>
            <a:r>
              <a:rPr lang="en-US" dirty="0"/>
              <a:t>Format slicers</a:t>
            </a:r>
          </a:p>
          <a:p>
            <a:r>
              <a:rPr lang="en-US" dirty="0"/>
              <a:t>Examine other statistical and process charts</a:t>
            </a:r>
          </a:p>
          <a:p>
            <a:r>
              <a:rPr lang="en-US" dirty="0"/>
              <a:t>Create a Box and Whisker Chart</a:t>
            </a:r>
          </a:p>
        </p:txBody>
      </p:sp>
    </p:spTree>
    <p:extLst>
      <p:ext uri="{BB962C8B-B14F-4D97-AF65-F5344CB8AC3E}">
        <p14:creationId xmlns:p14="http://schemas.microsoft.com/office/powerpoint/2010/main" val="2207772658"/>
      </p:ext>
    </p:extLst>
  </p:cSld>
  <p:clrMapOvr>
    <a:masterClrMapping/>
  </p:clrMapOvr>
</p:sld>
</file>

<file path=ppt/slides/slide3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Other Excel Charts (2 of 9)</a:t>
            </a:r>
          </a:p>
        </p:txBody>
      </p:sp>
      <p:sp>
        <p:nvSpPr>
          <p:cNvPr id="7" name="Content Placeholder 13"/>
          <p:cNvSpPr>
            <a:spLocks noGrp="1"/>
          </p:cNvSpPr>
          <p:nvPr>
            <p:ph idx="1"/>
          </p:nvPr>
        </p:nvSpPr>
        <p:spPr>
          <a:xfrm>
            <a:off x="579193" y="1371599"/>
            <a:ext cx="2468807" cy="304801"/>
          </a:xfrm>
        </p:spPr>
        <p:txBody>
          <a:bodyPr>
            <a:normAutofit fontScale="92500" lnSpcReduction="20000"/>
          </a:bodyPr>
          <a:lstStyle/>
          <a:p>
            <a:r>
              <a:rPr lang="en-US" dirty="0"/>
              <a:t>Sunburst Charts</a:t>
            </a:r>
          </a:p>
        </p:txBody>
      </p:sp>
      <p:pic>
        <p:nvPicPr>
          <p:cNvPr id="6" name="Content Placeholder 5" descr="A sample Sunburst chart. Three rings of data are shown around the center circle, which is labeled Online Learning Components. The First circle includes four colored categories: Interactivity (teal), Instruction (blue), Assignments (green), and Study Materials (purple). The next ring includes separate categories for each category from the previous ring, in the same color. For example, the Assignments category is broken into posts, module, papers, and projects. The third ring is used to break out two subcategories further. For example, the Projects subcategory from the Assignments category is broken into three sections: small, semester, and group.">
            <a:extLst>
              <a:ext uri="{FF2B5EF4-FFF2-40B4-BE49-F238E27FC236}">
                <a16:creationId xmlns:a16="http://schemas.microsoft.com/office/drawing/2014/main" id="{E1599A3F-F6C0-4EF0-8400-3D1ED46D7512}"/>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094104" y="1871985"/>
            <a:ext cx="4955792" cy="4079125"/>
          </a:xfrm>
          <a:prstGeom prst="rect">
            <a:avLst/>
          </a:prstGeom>
        </p:spPr>
      </p:pic>
    </p:spTree>
    <p:extLst>
      <p:ext uri="{BB962C8B-B14F-4D97-AF65-F5344CB8AC3E}">
        <p14:creationId xmlns:p14="http://schemas.microsoft.com/office/powerpoint/2010/main" val="2231648406"/>
      </p:ext>
    </p:extLst>
  </p:cSld>
  <p:clrMapOvr>
    <a:masterClrMapping/>
  </p:clrMapOvr>
</p:sld>
</file>

<file path=ppt/slides/slide3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Other Excel Charts (3 of 9)</a:t>
            </a:r>
          </a:p>
        </p:txBody>
      </p:sp>
      <p:sp>
        <p:nvSpPr>
          <p:cNvPr id="7" name="Content Placeholder 13"/>
          <p:cNvSpPr>
            <a:spLocks noGrp="1"/>
          </p:cNvSpPr>
          <p:nvPr>
            <p:ph idx="1"/>
          </p:nvPr>
        </p:nvSpPr>
        <p:spPr>
          <a:xfrm>
            <a:off x="579193" y="1371599"/>
            <a:ext cx="2468807" cy="381001"/>
          </a:xfrm>
        </p:spPr>
        <p:txBody>
          <a:bodyPr>
            <a:normAutofit/>
          </a:bodyPr>
          <a:lstStyle/>
          <a:p>
            <a:r>
              <a:rPr lang="en-US" dirty="0"/>
              <a:t>Waterfall Charts</a:t>
            </a:r>
          </a:p>
        </p:txBody>
      </p:sp>
      <p:pic>
        <p:nvPicPr>
          <p:cNvPr id="6" name="Content Placeholder 5" descr="A sample waterfall chart showing a 6-month change in regional sales. The First column in the chart shows January sales at $900,000. The fifth column in the chart shows June sales at $1,300,000. The three columns between the two sales columns show the percent change for each city: New York (red rectangle with a white downward facing arrow, with the labels minus $200,000 and minus 50%), Los Angeles (green rectangle with a white upward facing arrow, with the labels plus $400,000 and plus 133%). Chicago (green rectangle with a white upward facing arrow, with the labels plus $200,000 and plus 100%).">
            <a:extLst>
              <a:ext uri="{FF2B5EF4-FFF2-40B4-BE49-F238E27FC236}">
                <a16:creationId xmlns:a16="http://schemas.microsoft.com/office/drawing/2014/main" id="{8D54BD7E-DFBD-4BD0-960D-7C83264F8624}"/>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373229" y="1905000"/>
            <a:ext cx="6397541" cy="4137229"/>
          </a:xfrm>
          <a:prstGeom prst="rect">
            <a:avLst/>
          </a:prstGeom>
        </p:spPr>
      </p:pic>
    </p:spTree>
    <p:extLst>
      <p:ext uri="{BB962C8B-B14F-4D97-AF65-F5344CB8AC3E}">
        <p14:creationId xmlns:p14="http://schemas.microsoft.com/office/powerpoint/2010/main" val="3140651196"/>
      </p:ext>
    </p:extLst>
  </p:cSld>
  <p:clrMapOvr>
    <a:masterClrMapping/>
  </p:clrMapOvr>
</p:sld>
</file>

<file path=ppt/slides/slide3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Other Excel Charts (4 of 9)</a:t>
            </a:r>
          </a:p>
        </p:txBody>
      </p:sp>
      <p:sp>
        <p:nvSpPr>
          <p:cNvPr id="7" name="Content Placeholder 13"/>
          <p:cNvSpPr>
            <a:spLocks noGrp="1"/>
          </p:cNvSpPr>
          <p:nvPr>
            <p:ph idx="1"/>
          </p:nvPr>
        </p:nvSpPr>
        <p:spPr>
          <a:xfrm>
            <a:off x="579193" y="1371599"/>
            <a:ext cx="2468807" cy="457201"/>
          </a:xfrm>
        </p:spPr>
        <p:txBody>
          <a:bodyPr>
            <a:normAutofit/>
          </a:bodyPr>
          <a:lstStyle/>
          <a:p>
            <a:r>
              <a:rPr lang="en-US" dirty="0"/>
              <a:t>Map Charts</a:t>
            </a:r>
          </a:p>
        </p:txBody>
      </p:sp>
      <p:pic>
        <p:nvPicPr>
          <p:cNvPr id="6" name="Content Placeholder 5" descr="A map chart showing statistical data about heart-related deaths in the United States. The legend shows a colored range of 71,930 (red) to 36,247 (dark red) and 563 (pink). Each state on the map is shaded according to the range shown in the legend.">
            <a:extLst>
              <a:ext uri="{FF2B5EF4-FFF2-40B4-BE49-F238E27FC236}">
                <a16:creationId xmlns:a16="http://schemas.microsoft.com/office/drawing/2014/main" id="{B73311E4-82D9-4DA4-80FF-2CC714E56328}"/>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148596" y="2033586"/>
            <a:ext cx="6755604" cy="3599235"/>
          </a:xfrm>
          <a:prstGeom prst="rect">
            <a:avLst/>
          </a:prstGeom>
        </p:spPr>
      </p:pic>
    </p:spTree>
    <p:extLst>
      <p:ext uri="{BB962C8B-B14F-4D97-AF65-F5344CB8AC3E}">
        <p14:creationId xmlns:p14="http://schemas.microsoft.com/office/powerpoint/2010/main" val="1788429189"/>
      </p:ext>
    </p:extLst>
  </p:cSld>
  <p:clrMapOvr>
    <a:masterClrMapping/>
  </p:clrMapOvr>
</p:sld>
</file>

<file path=ppt/slides/slide3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Other Excel Charts (5 of 9)</a:t>
            </a:r>
          </a:p>
        </p:txBody>
      </p:sp>
      <p:sp>
        <p:nvSpPr>
          <p:cNvPr id="7" name="Content Placeholder 13"/>
          <p:cNvSpPr>
            <a:spLocks noGrp="1"/>
          </p:cNvSpPr>
          <p:nvPr>
            <p:ph idx="1"/>
          </p:nvPr>
        </p:nvSpPr>
        <p:spPr>
          <a:xfrm>
            <a:off x="579193" y="1371599"/>
            <a:ext cx="2240207" cy="381001"/>
          </a:xfrm>
        </p:spPr>
        <p:txBody>
          <a:bodyPr>
            <a:normAutofit/>
          </a:bodyPr>
          <a:lstStyle/>
          <a:p>
            <a:r>
              <a:rPr lang="en-US" dirty="0"/>
              <a:t>Scatter Charts</a:t>
            </a:r>
          </a:p>
        </p:txBody>
      </p:sp>
      <p:pic>
        <p:nvPicPr>
          <p:cNvPr id="6" name="Content Placeholder 5" descr="A sample scatter chart showing March Sales for Jonathan Reneau. The y-axis shows values between $100 and $700. The x-axis shows days of the week as 1, 3, 5, and so on, through 31. Dots appear on the chart, showing data points for sales by day.">
            <a:extLst>
              <a:ext uri="{FF2B5EF4-FFF2-40B4-BE49-F238E27FC236}">
                <a16:creationId xmlns:a16="http://schemas.microsoft.com/office/drawing/2014/main" id="{6DE700B8-D88D-42E9-9C0C-4787482D5C61}"/>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143000" y="1956767"/>
            <a:ext cx="6857435" cy="3858867"/>
          </a:xfrm>
          <a:prstGeom prst="rect">
            <a:avLst/>
          </a:prstGeom>
        </p:spPr>
      </p:pic>
    </p:spTree>
    <p:extLst>
      <p:ext uri="{BB962C8B-B14F-4D97-AF65-F5344CB8AC3E}">
        <p14:creationId xmlns:p14="http://schemas.microsoft.com/office/powerpoint/2010/main" val="2277083659"/>
      </p:ext>
    </p:extLst>
  </p:cSld>
  <p:clrMapOvr>
    <a:masterClrMapping/>
  </p:clrMapOvr>
</p:sld>
</file>

<file path=ppt/slides/slide3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Other Excel Charts (6 of 9)</a:t>
            </a:r>
          </a:p>
        </p:txBody>
      </p:sp>
      <p:sp>
        <p:nvSpPr>
          <p:cNvPr id="7" name="Content Placeholder 13"/>
          <p:cNvSpPr>
            <a:spLocks noGrp="1"/>
          </p:cNvSpPr>
          <p:nvPr>
            <p:ph idx="1"/>
          </p:nvPr>
        </p:nvSpPr>
        <p:spPr>
          <a:xfrm>
            <a:off x="579193" y="1371599"/>
            <a:ext cx="2545007" cy="381001"/>
          </a:xfrm>
        </p:spPr>
        <p:txBody>
          <a:bodyPr>
            <a:normAutofit/>
          </a:bodyPr>
          <a:lstStyle/>
          <a:p>
            <a:r>
              <a:rPr lang="en-US" dirty="0"/>
              <a:t>Histogram Chart</a:t>
            </a:r>
          </a:p>
        </p:txBody>
      </p:sp>
      <p:pic>
        <p:nvPicPr>
          <p:cNvPr id="6" name="Content Placeholder 5" descr="A sample histogram chart showing the Average Winter Temperature in LA. The background of the chart shows the Hollywood sign. The y-axis shows the frequency (0 to 25). The x-axis shows ranges of the average winter temperature (for example, the first column shows 65 to 65.8, and the fifth column shows 68.2 to 69). Bars for each of the five columns show the average number of days that the temperature fell in each range. For example, fewer than five days had an average temperature between 65 and 65.8 degrees.">
            <a:extLst>
              <a:ext uri="{FF2B5EF4-FFF2-40B4-BE49-F238E27FC236}">
                <a16:creationId xmlns:a16="http://schemas.microsoft.com/office/drawing/2014/main" id="{8F179F8D-4282-40CF-ADD2-5A9D5F1AFE68}"/>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209703" y="1905000"/>
            <a:ext cx="6177728" cy="4137229"/>
          </a:xfrm>
          <a:prstGeom prst="rect">
            <a:avLst/>
          </a:prstGeom>
        </p:spPr>
      </p:pic>
    </p:spTree>
    <p:extLst>
      <p:ext uri="{BB962C8B-B14F-4D97-AF65-F5344CB8AC3E}">
        <p14:creationId xmlns:p14="http://schemas.microsoft.com/office/powerpoint/2010/main" val="1801184671"/>
      </p:ext>
    </p:extLst>
  </p:cSld>
  <p:clrMapOvr>
    <a:masterClrMapping/>
  </p:clrMapOvr>
</p:sld>
</file>

<file path=ppt/slides/slide3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Other Excel Charts (7 of 9)</a:t>
            </a:r>
          </a:p>
        </p:txBody>
      </p:sp>
      <p:sp>
        <p:nvSpPr>
          <p:cNvPr id="7" name="Content Placeholder 13"/>
          <p:cNvSpPr>
            <a:spLocks noGrp="1"/>
          </p:cNvSpPr>
          <p:nvPr>
            <p:ph idx="1"/>
          </p:nvPr>
        </p:nvSpPr>
        <p:spPr>
          <a:xfrm>
            <a:off x="579193" y="1371599"/>
            <a:ext cx="2240207" cy="457201"/>
          </a:xfrm>
        </p:spPr>
        <p:txBody>
          <a:bodyPr>
            <a:normAutofit/>
          </a:bodyPr>
          <a:lstStyle/>
          <a:p>
            <a:r>
              <a:rPr lang="en-US" dirty="0"/>
              <a:t>Combo Charts</a:t>
            </a:r>
          </a:p>
        </p:txBody>
      </p:sp>
      <p:pic>
        <p:nvPicPr>
          <p:cNvPr id="6" name="Content Placeholder 5" descr="A sample combo chart showing both a line chart and bar chart. The chart shows Amusement Park Attendance in thousands (y-axis) by month (x-axis). Each month has a bar showing the number of attendees. A line shows the trend of the attendance per month.">
            <a:extLst>
              <a:ext uri="{FF2B5EF4-FFF2-40B4-BE49-F238E27FC236}">
                <a16:creationId xmlns:a16="http://schemas.microsoft.com/office/drawing/2014/main" id="{C2EA2DA6-D8B8-490D-8DE3-94F50F6B2E1C}"/>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421476" y="1981200"/>
            <a:ext cx="6301048" cy="3971568"/>
          </a:xfrm>
          <a:prstGeom prst="rect">
            <a:avLst/>
          </a:prstGeom>
        </p:spPr>
      </p:pic>
    </p:spTree>
    <p:extLst>
      <p:ext uri="{BB962C8B-B14F-4D97-AF65-F5344CB8AC3E}">
        <p14:creationId xmlns:p14="http://schemas.microsoft.com/office/powerpoint/2010/main" val="3927905656"/>
      </p:ext>
    </p:extLst>
  </p:cSld>
  <p:clrMapOvr>
    <a:masterClrMapping/>
  </p:clrMapOvr>
</p:sld>
</file>

<file path=ppt/slides/slide3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Other Excel Charts (8 of 9)</a:t>
            </a:r>
          </a:p>
        </p:txBody>
      </p:sp>
      <p:sp>
        <p:nvSpPr>
          <p:cNvPr id="7" name="Content Placeholder 13"/>
          <p:cNvSpPr>
            <a:spLocks noGrp="1"/>
          </p:cNvSpPr>
          <p:nvPr>
            <p:ph idx="1"/>
          </p:nvPr>
        </p:nvSpPr>
        <p:spPr>
          <a:xfrm>
            <a:off x="579193" y="1371599"/>
            <a:ext cx="3383207" cy="381001"/>
          </a:xfrm>
        </p:spPr>
        <p:txBody>
          <a:bodyPr>
            <a:normAutofit/>
          </a:bodyPr>
          <a:lstStyle/>
          <a:p>
            <a:r>
              <a:rPr lang="en-US" dirty="0"/>
              <a:t>Box and Whisker Charts</a:t>
            </a:r>
          </a:p>
        </p:txBody>
      </p:sp>
      <p:pic>
        <p:nvPicPr>
          <p:cNvPr id="6" name="Content Placeholder 5" descr="A sample box and whisker chart that shows 2021 Billable Hours by Experience. The Y-axis shows a range from 0 to 30000 in increments of 5000. The x-axis shows three columns: 0 to 5 Years, 6 to 10 Years, and More than 10 Years. Each column includes a rectangular box representing the median value. Each rectangle has a vertical line (whisker) that extends to show the high and low values of the category. The lines include dots that show values that are 1.5 times below or above the box. For example, in the 0 to 5 years category, the box (median) goes approximately from 2000 to 5500. The whisker goes from approximately 2800 to 8500. Six dots appear on the whisker, showing outlier data.">
            <a:extLst>
              <a:ext uri="{FF2B5EF4-FFF2-40B4-BE49-F238E27FC236}">
                <a16:creationId xmlns:a16="http://schemas.microsoft.com/office/drawing/2014/main" id="{2F66869B-0A62-45A1-9379-E41E10B6A211}"/>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830553" y="1998907"/>
            <a:ext cx="5482892" cy="3977785"/>
          </a:xfrm>
          <a:prstGeom prst="rect">
            <a:avLst/>
          </a:prstGeom>
        </p:spPr>
      </p:pic>
    </p:spTree>
    <p:extLst>
      <p:ext uri="{BB962C8B-B14F-4D97-AF65-F5344CB8AC3E}">
        <p14:creationId xmlns:p14="http://schemas.microsoft.com/office/powerpoint/2010/main" val="171814207"/>
      </p:ext>
    </p:extLst>
  </p:cSld>
  <p:clrMapOvr>
    <a:masterClrMapping/>
  </p:clrMapOvr>
</p:sld>
</file>

<file path=ppt/slides/slide3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914" y="327497"/>
            <a:ext cx="8282940" cy="475066"/>
          </a:xfrm>
        </p:spPr>
        <p:txBody>
          <a:bodyPr/>
          <a:lstStyle/>
          <a:p>
            <a:r>
              <a:rPr lang="en-US" dirty="0"/>
              <a:t>Other Excel Charts (9 of 9)</a:t>
            </a:r>
          </a:p>
        </p:txBody>
      </p:sp>
      <p:sp>
        <p:nvSpPr>
          <p:cNvPr id="7" name="Content Placeholder 13"/>
          <p:cNvSpPr>
            <a:spLocks noGrp="1"/>
          </p:cNvSpPr>
          <p:nvPr>
            <p:ph idx="1"/>
          </p:nvPr>
        </p:nvSpPr>
        <p:spPr>
          <a:xfrm>
            <a:off x="579193" y="1371599"/>
            <a:ext cx="8336207" cy="4495801"/>
          </a:xfrm>
        </p:spPr>
        <p:txBody>
          <a:bodyPr>
            <a:normAutofit fontScale="92500"/>
          </a:bodyPr>
          <a:lstStyle/>
          <a:p>
            <a:r>
              <a:rPr lang="en-US" dirty="0"/>
              <a:t>To Create a Box and Whisker Chart</a:t>
            </a:r>
          </a:p>
          <a:p>
            <a:pPr lvl="1"/>
            <a:r>
              <a:rPr lang="en-US" dirty="0"/>
              <a:t>Click the Analysis Figures tab to display the Analysis Figures sheet</a:t>
            </a:r>
          </a:p>
          <a:p>
            <a:pPr lvl="1"/>
            <a:r>
              <a:rPr lang="en-US" dirty="0"/>
              <a:t>Select the desired cells</a:t>
            </a:r>
          </a:p>
          <a:p>
            <a:pPr lvl="1"/>
            <a:r>
              <a:rPr lang="en-US" dirty="0"/>
              <a:t>Click the “Insert Statistic Chart” button to display its gallery</a:t>
            </a:r>
          </a:p>
          <a:p>
            <a:pPr lvl="1"/>
            <a:r>
              <a:rPr lang="en-US" dirty="0"/>
              <a:t>Click Box and Whisker to create the chart</a:t>
            </a:r>
          </a:p>
          <a:p>
            <a:pPr lvl="1"/>
            <a:r>
              <a:rPr lang="en-US" dirty="0"/>
              <a:t>Click the Move Chart button to display the Move Chart dialog box</a:t>
            </a:r>
          </a:p>
          <a:p>
            <a:pPr lvl="1"/>
            <a:r>
              <a:rPr lang="en-US" dirty="0"/>
              <a:t>Click New sheet to select the option button</a:t>
            </a:r>
          </a:p>
          <a:p>
            <a:pPr lvl="1"/>
            <a:r>
              <a:rPr lang="en-US" dirty="0"/>
              <a:t>Double-click the default text in the New sheet box to select the text, and then type </a:t>
            </a:r>
            <a:r>
              <a:rPr lang="en-US" b="1" dirty="0"/>
              <a:t>Box and Whisker Chart </a:t>
            </a:r>
            <a:r>
              <a:rPr lang="en-US" dirty="0"/>
              <a:t>to enter a name for the new worksheet</a:t>
            </a:r>
          </a:p>
          <a:p>
            <a:pPr lvl="1"/>
            <a:r>
              <a:rPr lang="en-US" dirty="0"/>
              <a:t>Click OK</a:t>
            </a:r>
          </a:p>
        </p:txBody>
      </p:sp>
    </p:spTree>
    <p:extLst>
      <p:ext uri="{BB962C8B-B14F-4D97-AF65-F5344CB8AC3E}">
        <p14:creationId xmlns:p14="http://schemas.microsoft.com/office/powerpoint/2010/main" val="429815172"/>
      </p:ext>
    </p:extLst>
  </p:cSld>
  <p:clrMapOvr>
    <a:masterClrMapping/>
  </p:clrMapOvr>
</p:sld>
</file>

<file path=ppt/slides/slide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297462"/>
            <a:ext cx="8282940" cy="475066"/>
          </a:xfrm>
        </p:spPr>
        <p:txBody>
          <a:bodyPr/>
          <a:lstStyle/>
          <a:p>
            <a:r>
              <a:rPr lang="en-US" dirty="0"/>
              <a:t>Project: Bell &amp; Rodgers Accounting</a:t>
            </a:r>
          </a:p>
        </p:txBody>
      </p:sp>
      <p:pic>
        <p:nvPicPr>
          <p:cNvPr id="4" name="Content Placeholder 3" descr="There are five images in this figure. (a) A trendline line chart showing billable hours 2016-2021. A PivotTable showing 2020 and 2021 Total Revenue by category (Auditing, Forensics, General, Investment, and Taxes). (c) A PivotChart showing 2020 and 2021 Total Revenue by category. (d) A PivotTable, column PivotChart, and slicers showing 2020 and 2021 Total Revenue by category. and (e) a box and whisker chart showing 2021 billable hours by experience (0 to 5 years, 6 to 10 years, and more than 10 years).">
            <a:extLst>
              <a:ext uri="{FF2B5EF4-FFF2-40B4-BE49-F238E27FC236}">
                <a16:creationId xmlns:a16="http://schemas.microsoft.com/office/drawing/2014/main" id="{DB849219-CCDD-431E-98CF-9DBAF111161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88228" y="1340397"/>
            <a:ext cx="3948545" cy="4670079"/>
          </a:xfrm>
        </p:spPr>
      </p:pic>
    </p:spTree>
    <p:extLst>
      <p:ext uri="{BB962C8B-B14F-4D97-AF65-F5344CB8AC3E}">
        <p14:creationId xmlns:p14="http://schemas.microsoft.com/office/powerpoint/2010/main" val="4023712867"/>
      </p:ext>
    </p:extLst>
  </p:cSld>
  <p:clrMapOvr>
    <a:masterClrMapping/>
  </p:clrMapOvr>
</p:sld>
</file>

<file path=ppt/slides/slide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Line Charts and Trendlines (1 of 3)</a:t>
            </a:r>
          </a:p>
        </p:txBody>
      </p:sp>
      <p:sp>
        <p:nvSpPr>
          <p:cNvPr id="10" name="Content Placeholder 9"/>
          <p:cNvSpPr>
            <a:spLocks noGrp="1"/>
          </p:cNvSpPr>
          <p:nvPr>
            <p:ph idx="1"/>
          </p:nvPr>
        </p:nvSpPr>
        <p:spPr>
          <a:prstGeom prst="rect">
            <a:avLst/>
          </a:prstGeom>
        </p:spPr>
        <p:txBody>
          <a:bodyPr wrap="square">
            <a:noAutofit/>
          </a:bodyPr>
          <a:lstStyle/>
          <a:p>
            <a:r>
              <a:rPr lang="en-US" sz="2200" dirty="0"/>
              <a:t>To Create a 2-D Line Chart</a:t>
            </a:r>
          </a:p>
          <a:p>
            <a:pPr lvl="1"/>
            <a:r>
              <a:rPr lang="en-US" sz="2000" dirty="0"/>
              <a:t>Select the range of cells to be charted</a:t>
            </a:r>
          </a:p>
          <a:p>
            <a:pPr lvl="1"/>
            <a:r>
              <a:rPr lang="en-US" sz="2000" dirty="0"/>
              <a:t>Click the Insert on the ribbon to display the Insert tab</a:t>
            </a:r>
          </a:p>
          <a:p>
            <a:pPr lvl="1"/>
            <a:r>
              <a:rPr lang="en-US" sz="2000" dirty="0"/>
              <a:t>Click the “Insert Line or Area Chart” to display the Insert Line and Area Chart gallery</a:t>
            </a:r>
          </a:p>
          <a:p>
            <a:pPr lvl="1"/>
            <a:r>
              <a:rPr lang="en-US" sz="2000" dirty="0"/>
              <a:t>Click “Line with Markers” in the 2-D Line area to insert a 2-D line chart with data markers</a:t>
            </a:r>
          </a:p>
          <a:p>
            <a:pPr lvl="1"/>
            <a:r>
              <a:rPr lang="en-US" sz="2000" dirty="0"/>
              <a:t>Click the Move Chart button to display the Move Chart dialog box</a:t>
            </a:r>
          </a:p>
          <a:p>
            <a:pPr lvl="1"/>
            <a:r>
              <a:rPr lang="en-US" sz="2000" dirty="0"/>
              <a:t>Click New sheet to select the option button</a:t>
            </a:r>
          </a:p>
          <a:p>
            <a:pPr lvl="1"/>
            <a:r>
              <a:rPr lang="en-US" sz="2000" dirty="0"/>
              <a:t>If necessary, double-click the default text in the New sheet text box to select the text, and then type the desired text</a:t>
            </a:r>
          </a:p>
          <a:p>
            <a:pPr lvl="1"/>
            <a:r>
              <a:rPr lang="en-US" sz="2000" dirty="0"/>
              <a:t>Click OK to move the chart to a new sheet</a:t>
            </a:r>
          </a:p>
        </p:txBody>
      </p:sp>
    </p:spTree>
    <p:extLst>
      <p:ext uri="{BB962C8B-B14F-4D97-AF65-F5344CB8AC3E}">
        <p14:creationId xmlns:p14="http://schemas.microsoft.com/office/powerpoint/2010/main" val="1692288327"/>
      </p:ext>
    </p:extLst>
  </p:cSld>
  <p:clrMapOvr>
    <a:masterClrMapping/>
  </p:clrMapOvr>
</p:sld>
</file>

<file path=ppt/slides/slide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Adding a Trendline to a Chart (2 of 3)</a:t>
            </a:r>
          </a:p>
        </p:txBody>
      </p:sp>
      <p:sp>
        <p:nvSpPr>
          <p:cNvPr id="6" name="Content Placeholder 1"/>
          <p:cNvSpPr>
            <a:spLocks noGrp="1"/>
          </p:cNvSpPr>
          <p:nvPr>
            <p:ph idx="1"/>
          </p:nvPr>
        </p:nvSpPr>
        <p:spPr/>
        <p:txBody>
          <a:bodyPr>
            <a:normAutofit/>
          </a:bodyPr>
          <a:lstStyle/>
          <a:p>
            <a:r>
              <a:rPr lang="en-US" dirty="0"/>
              <a:t>To Add a Trendline to a Chart</a:t>
            </a:r>
          </a:p>
          <a:p>
            <a:pPr lvl="1"/>
            <a:r>
              <a:rPr lang="en-US" dirty="0"/>
              <a:t>Click the “Add Chart Element” button to display the Add Chart Element menu</a:t>
            </a:r>
          </a:p>
          <a:p>
            <a:pPr lvl="1"/>
            <a:r>
              <a:rPr lang="en-US" dirty="0"/>
              <a:t>Point to the Trendline to display the Trendline gallery</a:t>
            </a:r>
          </a:p>
          <a:p>
            <a:pPr lvl="1"/>
            <a:r>
              <a:rPr lang="en-US" dirty="0"/>
              <a:t>Click “More Trendline Options” to display the Format Trendline pane</a:t>
            </a:r>
          </a:p>
          <a:p>
            <a:pPr lvl="1"/>
            <a:r>
              <a:rPr lang="en-US" dirty="0"/>
              <a:t>If necessary, click the Trendline Options button</a:t>
            </a:r>
          </a:p>
          <a:p>
            <a:pPr lvl="1"/>
            <a:r>
              <a:rPr lang="en-US" dirty="0"/>
              <a:t>Click the desired trendline type</a:t>
            </a:r>
          </a:p>
          <a:p>
            <a:pPr lvl="1"/>
            <a:r>
              <a:rPr lang="en-US" dirty="0"/>
              <a:t>Click the desired options in the Format Trendline dialog box</a:t>
            </a:r>
          </a:p>
          <a:p>
            <a:pPr lvl="1"/>
            <a:r>
              <a:rPr lang="en-US" dirty="0"/>
              <a:t>Click the Close button to close the pane</a:t>
            </a:r>
          </a:p>
        </p:txBody>
      </p:sp>
    </p:spTree>
    <p:extLst>
      <p:ext uri="{BB962C8B-B14F-4D97-AF65-F5344CB8AC3E}">
        <p14:creationId xmlns:p14="http://schemas.microsoft.com/office/powerpoint/2010/main" val="1960952635"/>
      </p:ext>
    </p:extLst>
  </p:cSld>
  <p:clrMapOvr>
    <a:masterClrMapping/>
  </p:clrMapOvr>
</p:sld>
</file>

<file path=ppt/slides/slide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Adding a Trendline to a Chart (3 of 3)</a:t>
            </a:r>
          </a:p>
        </p:txBody>
      </p:sp>
      <p:sp>
        <p:nvSpPr>
          <p:cNvPr id="6" name="Content Placeholder 1"/>
          <p:cNvSpPr>
            <a:spLocks noGrp="1"/>
          </p:cNvSpPr>
          <p:nvPr>
            <p:ph idx="1"/>
          </p:nvPr>
        </p:nvSpPr>
        <p:spPr/>
        <p:txBody>
          <a:bodyPr>
            <a:normAutofit/>
          </a:bodyPr>
          <a:lstStyle/>
          <a:p>
            <a:r>
              <a:rPr lang="en-US" dirty="0"/>
              <a:t>To Change the Format of a Data Point</a:t>
            </a:r>
          </a:p>
          <a:p>
            <a:pPr lvl="1"/>
            <a:r>
              <a:rPr lang="en-US" dirty="0"/>
              <a:t>Click the desired data point twice to select the single point. Do not double-click. </a:t>
            </a:r>
          </a:p>
          <a:p>
            <a:pPr lvl="1"/>
            <a:r>
              <a:rPr lang="en-US" dirty="0"/>
              <a:t>Right-click the selected data point do display the shortcut menu</a:t>
            </a:r>
          </a:p>
          <a:p>
            <a:pPr lvl="1"/>
            <a:r>
              <a:rPr lang="en-US" dirty="0"/>
              <a:t>Click “Format Data Point” on the shortcut menu to display the Format Data Point pane</a:t>
            </a:r>
          </a:p>
          <a:p>
            <a:pPr lvl="1"/>
            <a:r>
              <a:rPr lang="en-US" dirty="0"/>
              <a:t>Click the “Fill &amp; Line” button, then click desired option</a:t>
            </a:r>
          </a:p>
          <a:p>
            <a:pPr lvl="1"/>
            <a:r>
              <a:rPr lang="en-US" dirty="0"/>
              <a:t>Click the Format Data Point pane and click the Save button to save the workbook</a:t>
            </a:r>
          </a:p>
        </p:txBody>
      </p:sp>
    </p:spTree>
    <p:extLst>
      <p:ext uri="{BB962C8B-B14F-4D97-AF65-F5344CB8AC3E}">
        <p14:creationId xmlns:p14="http://schemas.microsoft.com/office/powerpoint/2010/main" val="1960952635"/>
      </p:ext>
    </p:extLst>
  </p:cSld>
  <p:clrMapOvr>
    <a:masterClrMapping/>
  </p:clrMapOvr>
</p:sld>
</file>

<file path=ppt/slides/slide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84802"/>
            <a:ext cx="8282940" cy="941796"/>
          </a:xfrm>
        </p:spPr>
        <p:txBody>
          <a:bodyPr/>
          <a:lstStyle/>
          <a:p>
            <a:r>
              <a:rPr lang="en-US" dirty="0"/>
              <a:t>Creating and Formatting PivotTable Reports (1 of 10)</a:t>
            </a:r>
          </a:p>
        </p:txBody>
      </p:sp>
      <p:sp>
        <p:nvSpPr>
          <p:cNvPr id="9" name="Content Placeholder 8"/>
          <p:cNvSpPr>
            <a:spLocks noGrp="1"/>
          </p:cNvSpPr>
          <p:nvPr>
            <p:ph idx="1"/>
          </p:nvPr>
        </p:nvSpPr>
        <p:spPr>
          <a:xfrm>
            <a:off x="579193" y="1371599"/>
            <a:ext cx="8336207" cy="4105739"/>
          </a:xfrm>
        </p:spPr>
        <p:txBody>
          <a:bodyPr/>
          <a:lstStyle/>
          <a:p>
            <a:r>
              <a:rPr lang="en-US" dirty="0"/>
              <a:t>To Create a Blank PivotTable</a:t>
            </a:r>
          </a:p>
          <a:p>
            <a:pPr lvl="1"/>
            <a:r>
              <a:rPr lang="en-US" dirty="0"/>
              <a:t>Click the desired cell containing the data for the PivotTable</a:t>
            </a:r>
          </a:p>
          <a:p>
            <a:pPr lvl="1"/>
            <a:r>
              <a:rPr lang="en-US" dirty="0"/>
              <a:t>Click the PivotTable button to display the Create PivotTable dialog box</a:t>
            </a:r>
          </a:p>
          <a:p>
            <a:pPr lvl="1"/>
            <a:r>
              <a:rPr lang="en-US" dirty="0"/>
              <a:t>Click OK to create a blank PivotTable report on a new worksheet and display the Field List</a:t>
            </a:r>
          </a:p>
          <a:p>
            <a:r>
              <a:rPr lang="en-US" dirty="0"/>
              <a:t>To Add Data to the PivotTable</a:t>
            </a:r>
          </a:p>
          <a:p>
            <a:pPr lvl="1"/>
            <a:r>
              <a:rPr lang="en-US" dirty="0"/>
              <a:t>Drag the desired field from the “Choose fields to add to report” area to the desired locations (rows or columns)</a:t>
            </a:r>
          </a:p>
          <a:p>
            <a:pPr lvl="1"/>
            <a:r>
              <a:rPr lang="en-US" dirty="0"/>
              <a:t>Drag the desired fields to the Values area</a:t>
            </a:r>
          </a:p>
        </p:txBody>
      </p:sp>
    </p:spTree>
    <p:extLst>
      <p:ext uri="{BB962C8B-B14F-4D97-AF65-F5344CB8AC3E}">
        <p14:creationId xmlns:p14="http://schemas.microsoft.com/office/powerpoint/2010/main" val="1277899246"/>
      </p:ext>
    </p:extLst>
  </p:cSld>
  <p:clrMapOvr>
    <a:masterClrMapping/>
  </p:clrMapOvr>
</p:sld>
</file>

<file path=ppt/slides/slide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94133"/>
            <a:ext cx="8282940" cy="941796"/>
          </a:xfrm>
        </p:spPr>
        <p:txBody>
          <a:bodyPr/>
          <a:lstStyle/>
          <a:p>
            <a:r>
              <a:rPr lang="en-US" dirty="0"/>
              <a:t>Creating and Formatting PivotTable Reports (2 of 10)</a:t>
            </a:r>
          </a:p>
        </p:txBody>
      </p:sp>
      <p:sp>
        <p:nvSpPr>
          <p:cNvPr id="6" name="Content Placeholder 1"/>
          <p:cNvSpPr>
            <a:spLocks noGrp="1"/>
          </p:cNvSpPr>
          <p:nvPr>
            <p:ph idx="1"/>
          </p:nvPr>
        </p:nvSpPr>
        <p:spPr/>
        <p:txBody>
          <a:bodyPr>
            <a:normAutofit/>
          </a:bodyPr>
          <a:lstStyle/>
          <a:p>
            <a:r>
              <a:rPr lang="en-US" dirty="0"/>
              <a:t>To Change the Layout of a PivotTable</a:t>
            </a:r>
          </a:p>
          <a:p>
            <a:pPr lvl="1"/>
            <a:r>
              <a:rPr lang="en-US" dirty="0"/>
              <a:t>Click the Report Layout button to display the Report Layout menu</a:t>
            </a:r>
          </a:p>
          <a:p>
            <a:pPr lvl="1"/>
            <a:r>
              <a:rPr lang="en-US" dirty="0"/>
              <a:t>Click the desired layout</a:t>
            </a:r>
          </a:p>
          <a:p>
            <a:r>
              <a:rPr lang="en-US" dirty="0"/>
              <a:t>To Change the View of a PivotTable Report</a:t>
            </a:r>
          </a:p>
          <a:p>
            <a:pPr lvl="1"/>
            <a:r>
              <a:rPr lang="en-US" dirty="0"/>
              <a:t>Change the order of the fields in the ROWS or COLUMNS area to change the view</a:t>
            </a:r>
          </a:p>
        </p:txBody>
      </p:sp>
    </p:spTree>
    <p:extLst>
      <p:ext uri="{BB962C8B-B14F-4D97-AF65-F5344CB8AC3E}">
        <p14:creationId xmlns:p14="http://schemas.microsoft.com/office/powerpoint/2010/main" val="607811188"/>
      </p:ext>
    </p:extLst>
  </p:cSld>
  <p:clrMapOvr>
    <a:masterClrMapping/>
  </p:clrMapOvr>
</p:sld>
</file>

<file path=ppt/theme/theme1.xml><?xml version="1.0" encoding="utf-8"?>
<a:theme xmlns:a="http://schemas.openxmlformats.org/drawingml/2006/main" name="1_Office Theme">
  <a:themeElements>
    <a:clrScheme name="Cengage">
      <a:dk1>
        <a:srgbClr val="000000"/>
      </a:dk1>
      <a:lt1>
        <a:srgbClr val="FFFFFF"/>
      </a:lt1>
      <a:dk2>
        <a:srgbClr val="000000"/>
      </a:dk2>
      <a:lt2>
        <a:srgbClr val="AAAEB4"/>
      </a:lt2>
      <a:accent1>
        <a:srgbClr val="0D3857"/>
      </a:accent1>
      <a:accent2>
        <a:srgbClr val="055C91"/>
      </a:accent2>
      <a:accent3>
        <a:srgbClr val="81C0DA"/>
      </a:accent3>
      <a:accent4>
        <a:srgbClr val="B0D3DF"/>
      </a:accent4>
      <a:accent5>
        <a:srgbClr val="E0DCCD"/>
      </a:accent5>
      <a:accent6>
        <a:srgbClr val="7C7666"/>
      </a:accent6>
      <a:hlink>
        <a:srgbClr val="055C91"/>
      </a:hlink>
      <a:folHlink>
        <a:srgbClr val="81C0DA"/>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6095</TotalTime>
  <Words>2281</Words>
  <Application>Microsoft Office PowerPoint</Application>
  <PresentationFormat>On-screen Show (4:3)</PresentationFormat>
  <Paragraphs>259</Paragraphs>
  <Slides>37</Slides>
  <Notes>37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Calibri</vt:lpstr>
      <vt:lpstr>1_Office Theme</vt:lpstr>
      <vt:lpstr>Shelly Cashman: Microsoft Excel 2019</vt:lpstr>
      <vt:lpstr>Objectives (1 of 2)</vt:lpstr>
      <vt:lpstr>Objectives (2 of 2)</vt:lpstr>
      <vt:lpstr>Project: Bell &amp; Rodgers Accounting</vt:lpstr>
      <vt:lpstr>Line Charts and Trendlines (1 of 3)</vt:lpstr>
      <vt:lpstr>Adding a Trendline to a Chart (2 of 3)</vt:lpstr>
      <vt:lpstr>Adding a Trendline to a Chart (3 of 3)</vt:lpstr>
      <vt:lpstr>Creating and Formatting PivotTable Reports (1 of 10)</vt:lpstr>
      <vt:lpstr>Creating and Formatting PivotTable Reports (2 of 10)</vt:lpstr>
      <vt:lpstr>Creating and Formatting PivotTable Reports (3 of 10)</vt:lpstr>
      <vt:lpstr>Creating and Formatting PivotTable Reports (4 of 10)</vt:lpstr>
      <vt:lpstr>Creating and Formatting PivotTable Reports (5 of 10)</vt:lpstr>
      <vt:lpstr>Creating and Formatting PivotTable Reports (6 of 10)</vt:lpstr>
      <vt:lpstr>Creating and Formatting PivotTable Reports (7 of 10)</vt:lpstr>
      <vt:lpstr>Creating and Formatting PivotTable Reports (8 of 10)</vt:lpstr>
      <vt:lpstr>Creating and Formatting PivotTable Reports (9 of 10)</vt:lpstr>
      <vt:lpstr>Creating and Formatting PivotTable Reports (10 of 10)</vt:lpstr>
      <vt:lpstr>Creating and Formatting PivotChart Reports (1 of 7)</vt:lpstr>
      <vt:lpstr>Creating and Formatting PivotChart Reports (2 of 7)</vt:lpstr>
      <vt:lpstr>Creating and Formatting PivotChart Reports (3 of 7)</vt:lpstr>
      <vt:lpstr>Creating and Formatting PivotChart Reports (4 of 7)</vt:lpstr>
      <vt:lpstr>Creating and Formatting PivotChart Reports (5 of 7)</vt:lpstr>
      <vt:lpstr>Creating and Formatting PivotChart Reports (6 of 7)</vt:lpstr>
      <vt:lpstr>Creating and Formatting PivotChart Reports (7 of 7)</vt:lpstr>
      <vt:lpstr>Working with Slicers (1 of 4)</vt:lpstr>
      <vt:lpstr>Working with Slicers (2 of 4)</vt:lpstr>
      <vt:lpstr>Working with Slicers (3 of 4)</vt:lpstr>
      <vt:lpstr>Working with Slicers (4 of 4)</vt:lpstr>
      <vt:lpstr>Other Excel Charts (1 of 9)</vt:lpstr>
      <vt:lpstr>Other Excel Charts (2 of 9)</vt:lpstr>
      <vt:lpstr>Other Excel Charts (3 of 9)</vt:lpstr>
      <vt:lpstr>Other Excel Charts (4 of 9)</vt:lpstr>
      <vt:lpstr>Other Excel Charts (5 of 9)</vt:lpstr>
      <vt:lpstr>Other Excel Charts (6 of 9)</vt:lpstr>
      <vt:lpstr>Other Excel Charts (7 of 9)</vt:lpstr>
      <vt:lpstr>Other Excel Charts (8 of 9)</vt:lpstr>
      <vt:lpstr>Other Excel Charts (9 of 9)</vt:lpstr>
    </vt:vector>
  </TitlesOfParts>
  <Company>Monroe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8: Working with Trendlines, PivotTables, PivotCharts, and Slicers</dc:title>
  <dc:creator>Shelly</dc:creator>
  <cp:lastModifiedBy>Gracy, Mani</cp:lastModifiedBy>
  <cp:revision>258</cp:revision>
  <dcterms:created xsi:type="dcterms:W3CDTF">2013-03-05T14:04:10Z</dcterms:created>
  <dcterms:modified xsi:type="dcterms:W3CDTF">2019-09-26T13:26:36Z</dcterms:modified>
</cp:coreProperties>
</file>