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8"/>
  </p:notesMasterIdLst>
  <p:sldIdLst>
    <p:sldId id="413" r:id="rId2"/>
    <p:sldId id="414" r:id="rId3"/>
    <p:sldId id="415" r:id="rId4"/>
    <p:sldId id="262" r:id="rId5"/>
    <p:sldId id="418" r:id="rId6"/>
    <p:sldId id="419" r:id="rId7"/>
    <p:sldId id="264" r:id="rId8"/>
    <p:sldId id="320" r:id="rId9"/>
    <p:sldId id="405" r:id="rId10"/>
    <p:sldId id="406" r:id="rId11"/>
    <p:sldId id="420" r:id="rId12"/>
    <p:sldId id="421" r:id="rId13"/>
    <p:sldId id="321" r:id="rId14"/>
    <p:sldId id="322" r:id="rId15"/>
    <p:sldId id="377" r:id="rId16"/>
    <p:sldId id="274" r:id="rId17"/>
    <p:sldId id="416" r:id="rId18"/>
    <p:sldId id="317" r:id="rId19"/>
    <p:sldId id="407" r:id="rId20"/>
    <p:sldId id="408" r:id="rId21"/>
    <p:sldId id="409" r:id="rId22"/>
    <p:sldId id="283" r:id="rId23"/>
    <p:sldId id="422" r:id="rId24"/>
    <p:sldId id="368" r:id="rId25"/>
    <p:sldId id="410" r:id="rId26"/>
    <p:sldId id="370" r:id="rId27"/>
    <p:sldId id="345" r:id="rId28"/>
    <p:sldId id="291" r:id="rId29"/>
    <p:sldId id="371" r:id="rId30"/>
    <p:sldId id="372" r:id="rId31"/>
    <p:sldId id="373" r:id="rId32"/>
    <p:sldId id="311" r:id="rId33"/>
    <p:sldId id="417" r:id="rId34"/>
    <p:sldId id="423" r:id="rId35"/>
    <p:sldId id="424" r:id="rId36"/>
    <p:sldId id="42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99" autoAdjust="0"/>
  </p:normalViewPr>
  <p:slideViewPr>
    <p:cSldViewPr>
      <p:cViewPr varScale="1">
        <p:scale>
          <a:sx n="76" d="100"/>
          <a:sy n="76" d="100"/>
        </p:scale>
        <p:origin x="43" y="53"/>
      </p:cViewPr>
      <p:guideLst>
        <p:guide orient="horz" pos="2160"/>
        <p:guide pos="2880"/>
      </p:guideLst>
    </p:cSldViewPr>
  </p:slideViewPr>
  <p:outlineViewPr>
    <p:cViewPr>
      <p:scale>
        <a:sx n="33" d="100"/>
        <a:sy n="33" d="100"/>
      </p:scale>
      <p:origin x="53"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8069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199439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9-1: Common Excel Error Codes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201596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9-21: display of a) Watch window and b) Add Watch dialog box</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141966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9-32: display of reduced value entered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9-33: display of Data tab, “What-If</a:t>
            </a:r>
            <a:r>
              <a:rPr lang="en-US" baseline="0" dirty="0"/>
              <a:t> Analysis” button and Goal Seek Command on the What IF Analysis menu</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46631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9-55: display of Solver Results dialog box with Answer and OK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9-57: display</a:t>
            </a:r>
            <a:r>
              <a:rPr lang="en-US" baseline="0" dirty="0"/>
              <a:t> of Answer Report 1 sheet tab</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9-3: Commonly Used Solver Parameters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1054787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9-64: display of new data entered for new</a:t>
            </a:r>
            <a:r>
              <a:rPr lang="en-US" baseline="0" dirty="0"/>
              <a:t> scenario</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04579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370697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9-80: display of Draw tab, Pens gallery, and “Ink to Shape”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9-81: display of Draw tab, Draw button, and circle drawn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3230031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1895993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9-85: display of “Highlighter: Yellow 6 mm” and Ink Replay tool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6889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9-1a: display of scheduling plan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9-1b: Display of Solver solution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68002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65979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19943902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744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3617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222923" cy="1891793"/>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8" name="Content Placeholder 7">
            <a:extLst>
              <a:ext uri="{FF2B5EF4-FFF2-40B4-BE49-F238E27FC236}">
                <a16:creationId xmlns:a16="http://schemas.microsoft.com/office/drawing/2014/main" id="{49285EC9-DD25-4473-A5B5-7A287A676D50}"/>
              </a:ext>
            </a:extLst>
          </p:cNvPr>
          <p:cNvSpPr>
            <a:spLocks noGrp="1"/>
          </p:cNvSpPr>
          <p:nvPr>
            <p:ph sz="quarter" idx="10"/>
          </p:nvPr>
        </p:nvSpPr>
        <p:spPr>
          <a:xfrm>
            <a:off x="579438" y="3733800"/>
            <a:ext cx="8223250" cy="206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860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397686202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701731"/>
          </a:xfrm>
        </p:spPr>
        <p:txBody>
          <a:bodyPr/>
          <a:lstStyle/>
          <a:p>
            <a:r>
              <a:rPr lang="en-US" sz="2400" dirty="0">
                <a:solidFill>
                  <a:schemeClr val="bg2">
                    <a:lumMod val="50000"/>
                  </a:schemeClr>
                </a:solidFill>
              </a:rPr>
              <a:t>Module 9: Formula Auditing, Data Validation, and Complex Problem Solving</a:t>
            </a:r>
          </a:p>
        </p:txBody>
      </p:sp>
      <p:sp>
        <p:nvSpPr>
          <p:cNvPr id="5" name="Text Placeholder 4"/>
          <p:cNvSpPr>
            <a:spLocks noGrp="1"/>
          </p:cNvSpPr>
          <p:nvPr>
            <p:ph type="body" sz="quarter" idx="10"/>
          </p:nvPr>
        </p:nvSpPr>
        <p:spPr>
          <a:xfrm>
            <a:off x="765104" y="6248594"/>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4228376"/>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Formula Auditing (4 of 6)</a:t>
            </a:r>
          </a:p>
        </p:txBody>
      </p:sp>
      <p:sp>
        <p:nvSpPr>
          <p:cNvPr id="7" name="Content Placeholder 6"/>
          <p:cNvSpPr>
            <a:spLocks noGrp="1"/>
          </p:cNvSpPr>
          <p:nvPr>
            <p:ph idx="1"/>
          </p:nvPr>
        </p:nvSpPr>
        <p:spPr>
          <a:xfrm>
            <a:off x="579193" y="1371599"/>
            <a:ext cx="8336207" cy="4504310"/>
          </a:xfrm>
        </p:spPr>
        <p:txBody>
          <a:bodyPr/>
          <a:lstStyle/>
          <a:p>
            <a:pPr>
              <a:buClr>
                <a:schemeClr val="accent1">
                  <a:lumMod val="75000"/>
                  <a:lumOff val="25000"/>
                </a:schemeClr>
              </a:buClr>
            </a:pPr>
            <a:r>
              <a:rPr lang="en-US" sz="2400" dirty="0"/>
              <a:t>To Use Error Checking to Correct Errors</a:t>
            </a:r>
          </a:p>
          <a:p>
            <a:pPr lvl="1"/>
            <a:r>
              <a:rPr lang="en-US" sz="2200" dirty="0"/>
              <a:t>Click the desired cell to select it</a:t>
            </a:r>
          </a:p>
          <a:p>
            <a:pPr lvl="1"/>
            <a:r>
              <a:rPr lang="en-US" sz="2200" dirty="0"/>
              <a:t>Click the Error Checking button to display the Error Checking dialog box.  If necessary, drag the dialog box away from the figures on the worksheet so the figures are visible</a:t>
            </a:r>
          </a:p>
          <a:p>
            <a:pPr lvl="1"/>
            <a:r>
              <a:rPr lang="en-US" sz="2200" dirty="0"/>
              <a:t>Read the message in the Error Checking dialog box</a:t>
            </a:r>
          </a:p>
          <a:p>
            <a:pPr lvl="1"/>
            <a:r>
              <a:rPr lang="en-US" sz="2200" dirty="0"/>
              <a:t>Look at the formula</a:t>
            </a:r>
          </a:p>
          <a:p>
            <a:pPr lvl="1"/>
            <a:r>
              <a:rPr lang="en-US" sz="2200" dirty="0"/>
              <a:t>Click the “Edit in Formula Bar” button and edit the cell</a:t>
            </a:r>
          </a:p>
          <a:p>
            <a:pPr lvl="1"/>
            <a:r>
              <a:rPr lang="en-US" sz="2200" dirty="0"/>
              <a:t>Click the Enter button in the formula bar to complete the edit of the cell and to correct the error in the cell and any dependent errors</a:t>
            </a:r>
          </a:p>
          <a:p>
            <a:pPr lvl="1"/>
            <a:r>
              <a:rPr lang="en-US" sz="2200" dirty="0"/>
              <a:t>Click the Resume button to continue checking errors</a:t>
            </a:r>
          </a:p>
          <a:p>
            <a:pPr lvl="1"/>
            <a:r>
              <a:rPr lang="en-US" sz="2200" dirty="0"/>
              <a:t>Click OK as the error correction is complete</a:t>
            </a:r>
          </a:p>
        </p:txBody>
      </p:sp>
    </p:spTree>
    <p:extLst>
      <p:ext uri="{BB962C8B-B14F-4D97-AF65-F5344CB8AC3E}">
        <p14:creationId xmlns:p14="http://schemas.microsoft.com/office/powerpoint/2010/main" val="2304970631"/>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Formula Auditing (5 of 6)</a:t>
            </a:r>
          </a:p>
        </p:txBody>
      </p:sp>
      <p:sp>
        <p:nvSpPr>
          <p:cNvPr id="8" name="Content Placeholder 2">
            <a:extLst>
              <a:ext uri="{FF2B5EF4-FFF2-40B4-BE49-F238E27FC236}">
                <a16:creationId xmlns:a16="http://schemas.microsoft.com/office/drawing/2014/main" id="{D054FD3B-4BAE-4A37-BF5A-7EA59DA2C16E}"/>
              </a:ext>
            </a:extLst>
          </p:cNvPr>
          <p:cNvSpPr>
            <a:spLocks noGrp="1"/>
          </p:cNvSpPr>
          <p:nvPr>
            <p:ph sz="quarter" idx="10"/>
          </p:nvPr>
        </p:nvSpPr>
        <p:spPr>
          <a:xfrm>
            <a:off x="789746" y="1200499"/>
            <a:ext cx="5382454" cy="323502"/>
          </a:xfrm>
        </p:spPr>
        <p:txBody>
          <a:bodyPr/>
          <a:lstStyle/>
          <a:p>
            <a:pPr marL="0" indent="0">
              <a:buNone/>
            </a:pPr>
            <a:r>
              <a:rPr lang="en-US" sz="2400" dirty="0">
                <a:solidFill>
                  <a:schemeClr val="tx1"/>
                </a:solidFill>
              </a:rPr>
              <a:t>Table 9-1 Common Excel Error Codes</a:t>
            </a:r>
          </a:p>
          <a:p>
            <a:pPr marL="0" indent="0">
              <a:buNone/>
            </a:pPr>
            <a:endParaRPr lang="en-IN" sz="2400" dirty="0"/>
          </a:p>
        </p:txBody>
      </p:sp>
      <p:graphicFrame>
        <p:nvGraphicFramePr>
          <p:cNvPr id="4" name="Content Placeholder 3" descr="Table is accessible to screen readers.">
            <a:extLst>
              <a:ext uri="{FF2B5EF4-FFF2-40B4-BE49-F238E27FC236}">
                <a16:creationId xmlns:a16="http://schemas.microsoft.com/office/drawing/2014/main" id="{288CD172-7F28-4DB7-97C4-0CBE4A51653C}"/>
              </a:ext>
            </a:extLst>
          </p:cNvPr>
          <p:cNvGraphicFramePr>
            <a:graphicFrameLocks noGrp="1"/>
          </p:cNvGraphicFramePr>
          <p:nvPr>
            <p:ph idx="1"/>
            <p:extLst>
              <p:ext uri="{D42A27DB-BD31-4B8C-83A1-F6EECF244321}">
                <p14:modId xmlns:p14="http://schemas.microsoft.com/office/powerpoint/2010/main" val="1242721587"/>
              </p:ext>
            </p:extLst>
          </p:nvPr>
        </p:nvGraphicFramePr>
        <p:xfrm>
          <a:off x="457200" y="1676400"/>
          <a:ext cx="8223312" cy="4477418"/>
        </p:xfrm>
        <a:graphic>
          <a:graphicData uri="http://schemas.openxmlformats.org/drawingml/2006/table">
            <a:tbl>
              <a:tblPr firstRow="1"/>
              <a:tblGrid>
                <a:gridCol w="4111656">
                  <a:extLst>
                    <a:ext uri="{9D8B030D-6E8A-4147-A177-3AD203B41FA5}">
                      <a16:colId xmlns:a16="http://schemas.microsoft.com/office/drawing/2014/main" val="3369021263"/>
                    </a:ext>
                  </a:extLst>
                </a:gridCol>
                <a:gridCol w="4111656">
                  <a:extLst>
                    <a:ext uri="{9D8B030D-6E8A-4147-A177-3AD203B41FA5}">
                      <a16:colId xmlns:a16="http://schemas.microsoft.com/office/drawing/2014/main" val="116019906"/>
                    </a:ext>
                  </a:extLst>
                </a:gridCol>
              </a:tblGrid>
              <a:tr h="318339">
                <a:tc>
                  <a:txBody>
                    <a:bodyPr/>
                    <a:lstStyle/>
                    <a:p>
                      <a:r>
                        <a:rPr lang="en-US" sz="1600" b="1" dirty="0"/>
                        <a:t>Error Code</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Description</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822251"/>
                  </a:ext>
                </a:extLst>
              </a:tr>
              <a:tr h="559764">
                <a:tc>
                  <a:txBody>
                    <a:bodyPr/>
                    <a:lstStyle/>
                    <a:p>
                      <a:r>
                        <a:rPr lang="en-US" sz="1600" dirty="0"/>
                        <a:t>#DIV/0!</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that a formula divides a number by zero</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925435"/>
                  </a:ext>
                </a:extLst>
              </a:tr>
              <a:tr h="559764">
                <a:tc>
                  <a:txBody>
                    <a:bodyPr/>
                    <a:lstStyle/>
                    <a:p>
                      <a:r>
                        <a:rPr lang="en-US" sz="1600" dirty="0"/>
                        <a:t>#N/A!</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that a formula cannot locate a referenced value</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714523"/>
                  </a:ext>
                </a:extLst>
              </a:tr>
              <a:tr h="318339">
                <a:tc>
                  <a:txBody>
                    <a:bodyPr/>
                    <a:lstStyle/>
                    <a:p>
                      <a:r>
                        <a:rPr lang="en-US" sz="1600" dirty="0"/>
                        <a:t>#NAME?</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use of an invalid function name</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20402"/>
                  </a:ext>
                </a:extLst>
              </a:tr>
              <a:tr h="769114">
                <a:tc>
                  <a:txBody>
                    <a:bodyPr/>
                    <a:lstStyle/>
                    <a:p>
                      <a:r>
                        <a:rPr lang="en-US" sz="1600" dirty="0"/>
                        <a:t>#NULL!</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that a formula incorrectly contains a space between two or more cell references</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124061"/>
                  </a:ext>
                </a:extLst>
              </a:tr>
              <a:tr h="559764">
                <a:tc>
                  <a:txBody>
                    <a:bodyPr/>
                    <a:lstStyle/>
                    <a:p>
                      <a:r>
                        <a:rPr lang="en-US" sz="1600" dirty="0"/>
                        <a:t>#NUM!</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that a formula contains invalid numeric values</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205019"/>
                  </a:ext>
                </a:extLst>
              </a:tr>
              <a:tr h="801190">
                <a:tc>
                  <a:txBody>
                    <a:bodyPr/>
                    <a:lstStyle/>
                    <a:p>
                      <a:r>
                        <a:rPr lang="en-US" sz="1600" dirty="0"/>
                        <a:t>#REF!</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that a cell reference in a formula is not valid; it may be pointing to an empty cell, for instance</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344885"/>
                  </a:ext>
                </a:extLst>
              </a:tr>
              <a:tr h="559764">
                <a:tc>
                  <a:txBody>
                    <a:bodyPr/>
                    <a:lstStyle/>
                    <a:p>
                      <a:r>
                        <a:rPr lang="en-US" sz="1600" dirty="0"/>
                        <a:t>#VALUE!</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Indicates that a calculation includes nonnumeric data</a:t>
                      </a:r>
                    </a:p>
                  </a:txBody>
                  <a:tcPr marL="89354" marR="89354" marT="38456" marB="38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275233"/>
                  </a:ext>
                </a:extLst>
              </a:tr>
            </a:tbl>
          </a:graphicData>
        </a:graphic>
      </p:graphicFrame>
    </p:spTree>
    <p:extLst>
      <p:ext uri="{BB962C8B-B14F-4D97-AF65-F5344CB8AC3E}">
        <p14:creationId xmlns:p14="http://schemas.microsoft.com/office/powerpoint/2010/main" val="3385272652"/>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Formula Auditing (6 of 6)</a:t>
            </a:r>
          </a:p>
        </p:txBody>
      </p:sp>
      <p:sp>
        <p:nvSpPr>
          <p:cNvPr id="3" name="Content Placeholder 2">
            <a:extLst>
              <a:ext uri="{FF2B5EF4-FFF2-40B4-BE49-F238E27FC236}">
                <a16:creationId xmlns:a16="http://schemas.microsoft.com/office/drawing/2014/main" id="{C142BD39-EC08-4B73-8758-4B8CB6F82BF1}"/>
              </a:ext>
            </a:extLst>
          </p:cNvPr>
          <p:cNvSpPr>
            <a:spLocks noGrp="1"/>
          </p:cNvSpPr>
          <p:nvPr>
            <p:ph idx="1"/>
          </p:nvPr>
        </p:nvSpPr>
        <p:spPr>
          <a:xfrm>
            <a:off x="579193" y="1371599"/>
            <a:ext cx="2773607" cy="381001"/>
          </a:xfrm>
        </p:spPr>
        <p:txBody>
          <a:bodyPr/>
          <a:lstStyle/>
          <a:p>
            <a:r>
              <a:rPr lang="en-US" dirty="0"/>
              <a:t>Watch Window</a:t>
            </a:r>
          </a:p>
        </p:txBody>
      </p:sp>
      <p:pic>
        <p:nvPicPr>
          <p:cNvPr id="7" name="Content Placeholder 6" descr="Two images are shown for this figure. (a) The Watch Window, which shows the cell to watch, E13, and indicates its workbook and worksheet name, value, and formula. The Add to Watch button and Delete Watch button are called out. (b) The Add Watch dialog box. The dialog box contains the Select the cells that you would like to watch the value of text box. The Add button is called out.">
            <a:extLst>
              <a:ext uri="{FF2B5EF4-FFF2-40B4-BE49-F238E27FC236}">
                <a16:creationId xmlns:a16="http://schemas.microsoft.com/office/drawing/2014/main" id="{A5314AFC-2CB4-4DE1-A4DD-37FF851C9BC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9493" y="2346318"/>
            <a:ext cx="8596062" cy="2590478"/>
          </a:xfrm>
          <a:prstGeom prst="rect">
            <a:avLst/>
          </a:prstGeom>
        </p:spPr>
      </p:pic>
    </p:spTree>
    <p:extLst>
      <p:ext uri="{BB962C8B-B14F-4D97-AF65-F5344CB8AC3E}">
        <p14:creationId xmlns:p14="http://schemas.microsoft.com/office/powerpoint/2010/main" val="3431135883"/>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Data Validation</a:t>
            </a:r>
            <a:endParaRPr lang="en-US" sz="1200" dirty="0"/>
          </a:p>
        </p:txBody>
      </p:sp>
      <p:sp>
        <p:nvSpPr>
          <p:cNvPr id="7" name="Content Placeholder 6"/>
          <p:cNvSpPr>
            <a:spLocks noGrp="1"/>
          </p:cNvSpPr>
          <p:nvPr>
            <p:ph idx="1"/>
          </p:nvPr>
        </p:nvSpPr>
        <p:spPr>
          <a:xfrm>
            <a:off x="579193" y="1371599"/>
            <a:ext cx="8336207" cy="3143938"/>
          </a:xfrm>
        </p:spPr>
        <p:txBody>
          <a:bodyPr/>
          <a:lstStyle/>
          <a:p>
            <a:pPr>
              <a:buClr>
                <a:schemeClr val="accent1">
                  <a:lumMod val="75000"/>
                  <a:lumOff val="25000"/>
                </a:schemeClr>
              </a:buClr>
            </a:pPr>
            <a:r>
              <a:rPr lang="en-US" dirty="0"/>
              <a:t>To Add Data Validation to Cells</a:t>
            </a:r>
          </a:p>
          <a:p>
            <a:pPr lvl="1"/>
            <a:r>
              <a:rPr lang="en-US" dirty="0"/>
              <a:t>Select the cells to which you wish to add the data validation</a:t>
            </a:r>
          </a:p>
          <a:p>
            <a:pPr lvl="1"/>
            <a:r>
              <a:rPr lang="en-US" dirty="0"/>
              <a:t>Click the Data Validation button to display the Data Validation dialog box</a:t>
            </a:r>
          </a:p>
          <a:p>
            <a:pPr lvl="1"/>
            <a:r>
              <a:rPr lang="en-US" dirty="0"/>
              <a:t>Set the desired values on the Settings, Input Message, and Error Alert tabs</a:t>
            </a:r>
          </a:p>
          <a:p>
            <a:pPr lvl="1"/>
            <a:r>
              <a:rPr lang="en-US" dirty="0"/>
              <a:t>Click OK to accept the data validation settings for the selected cells</a:t>
            </a:r>
          </a:p>
        </p:txBody>
      </p:sp>
    </p:spTree>
    <p:extLst>
      <p:ext uri="{BB962C8B-B14F-4D97-AF65-F5344CB8AC3E}">
        <p14:creationId xmlns:p14="http://schemas.microsoft.com/office/powerpoint/2010/main" val="1995924785"/>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Solving Complex Problems (1 of 3)</a:t>
            </a:r>
          </a:p>
        </p:txBody>
      </p:sp>
      <p:sp>
        <p:nvSpPr>
          <p:cNvPr id="6" name="Content Placeholder 1"/>
          <p:cNvSpPr>
            <a:spLocks noGrp="1"/>
          </p:cNvSpPr>
          <p:nvPr>
            <p:ph idx="1"/>
          </p:nvPr>
        </p:nvSpPr>
        <p:spPr>
          <a:xfrm>
            <a:off x="579193" y="1371599"/>
            <a:ext cx="8222923" cy="1676401"/>
          </a:xfrm>
        </p:spPr>
        <p:txBody>
          <a:bodyPr>
            <a:normAutofit/>
          </a:bodyPr>
          <a:lstStyle/>
          <a:p>
            <a:r>
              <a:rPr lang="en-US" sz="2200" dirty="0"/>
              <a:t>To Use Trial and Error to Attempt to Solve a Complex Problem</a:t>
            </a:r>
          </a:p>
          <a:p>
            <a:pPr lvl="1"/>
            <a:r>
              <a:rPr lang="en-US" sz="2000" dirty="0"/>
              <a:t>Trial and error is not making blind guesses</a:t>
            </a:r>
          </a:p>
          <a:p>
            <a:pPr lvl="1"/>
            <a:r>
              <a:rPr lang="en-US" sz="2000" dirty="0"/>
              <a:t>If you understand how the spreadsheet is set up and how the various variables interact, you can use this knowledge and logic to inform each subsequent trial following the first trial</a:t>
            </a:r>
          </a:p>
        </p:txBody>
      </p:sp>
      <p:pic>
        <p:nvPicPr>
          <p:cNvPr id="8" name="Content Placeholder 7" descr="35 was entered in cell B9, reducing the number of guitars to ship. The weight in cell E12 is 661, which is still too high.">
            <a:extLst>
              <a:ext uri="{FF2B5EF4-FFF2-40B4-BE49-F238E27FC236}">
                <a16:creationId xmlns:a16="http://schemas.microsoft.com/office/drawing/2014/main" id="{E7764779-1CAC-4FCB-A1D9-0CEFFC69FF2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37412" y="3144296"/>
            <a:ext cx="4507301" cy="3016889"/>
          </a:xfrm>
          <a:prstGeom prst="rect">
            <a:avLst/>
          </a:prstGeom>
        </p:spPr>
      </p:pic>
    </p:spTree>
    <p:extLst>
      <p:ext uri="{BB962C8B-B14F-4D97-AF65-F5344CB8AC3E}">
        <p14:creationId xmlns:p14="http://schemas.microsoft.com/office/powerpoint/2010/main" val="607811188"/>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Solving Complex Problems (2 of 3)</a:t>
            </a:r>
          </a:p>
        </p:txBody>
      </p:sp>
      <p:sp>
        <p:nvSpPr>
          <p:cNvPr id="7" name="Content Placeholder 1"/>
          <p:cNvSpPr>
            <a:spLocks noGrp="1"/>
          </p:cNvSpPr>
          <p:nvPr>
            <p:ph idx="1"/>
          </p:nvPr>
        </p:nvSpPr>
        <p:spPr>
          <a:xfrm>
            <a:off x="579193" y="1371599"/>
            <a:ext cx="8222923" cy="2057401"/>
          </a:xfrm>
        </p:spPr>
        <p:txBody>
          <a:bodyPr>
            <a:noAutofit/>
          </a:bodyPr>
          <a:lstStyle/>
          <a:p>
            <a:r>
              <a:rPr lang="en-US" sz="2200" dirty="0"/>
              <a:t>To Use Goal Seek to Attempt to Solve a Complex Problem</a:t>
            </a:r>
          </a:p>
          <a:p>
            <a:pPr lvl="1"/>
            <a:r>
              <a:rPr lang="en-US" sz="2000" dirty="0"/>
              <a:t>Click the “What-If Analysis” button to display the What-If Analysis menu</a:t>
            </a:r>
          </a:p>
          <a:p>
            <a:pPr lvl="1"/>
            <a:r>
              <a:rPr lang="en-US" sz="2000" dirty="0"/>
              <a:t>Click Goal Seek to display the Goal Seek dialog box </a:t>
            </a:r>
          </a:p>
          <a:p>
            <a:pPr lvl="1"/>
            <a:r>
              <a:rPr lang="en-US" sz="2000" dirty="0"/>
              <a:t>Enter the desired values in the Set cell, To value, and “By changing cell” text boxes	</a:t>
            </a:r>
          </a:p>
          <a:p>
            <a:pPr lvl="1"/>
            <a:r>
              <a:rPr lang="en-US" sz="2000" dirty="0"/>
              <a:t>Click OK to seek the goal</a:t>
            </a:r>
          </a:p>
        </p:txBody>
      </p:sp>
      <p:pic>
        <p:nvPicPr>
          <p:cNvPr id="8" name="Content Placeholder 7" descr="The What-If Analysis button in the Forecast group on the Data tab was clicked, displaying the What-If Analysis menu, which includes the Goal Seek command.">
            <a:extLst>
              <a:ext uri="{FF2B5EF4-FFF2-40B4-BE49-F238E27FC236}">
                <a16:creationId xmlns:a16="http://schemas.microsoft.com/office/drawing/2014/main" id="{5075BD52-0DE6-4DE0-B6AB-B57B3ADC03E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44194" y="3587775"/>
            <a:ext cx="5293737" cy="2493296"/>
          </a:xfrm>
          <a:prstGeom prst="rect">
            <a:avLst/>
          </a:prstGeom>
        </p:spPr>
      </p:pic>
    </p:spTree>
    <p:extLst>
      <p:ext uri="{BB962C8B-B14F-4D97-AF65-F5344CB8AC3E}">
        <p14:creationId xmlns:p14="http://schemas.microsoft.com/office/powerpoint/2010/main" val="932183275"/>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Solving Complex Problems (3 of 3)</a:t>
            </a:r>
          </a:p>
        </p:txBody>
      </p:sp>
      <p:sp>
        <p:nvSpPr>
          <p:cNvPr id="7" name="Content Placeholder 1"/>
          <p:cNvSpPr>
            <a:spLocks noGrp="1"/>
          </p:cNvSpPr>
          <p:nvPr>
            <p:ph idx="1"/>
          </p:nvPr>
        </p:nvSpPr>
        <p:spPr/>
        <p:txBody>
          <a:bodyPr>
            <a:normAutofit/>
          </a:bodyPr>
          <a:lstStyle/>
          <a:p>
            <a:r>
              <a:rPr lang="en-US" dirty="0"/>
              <a:t>To Circle Invalid Data</a:t>
            </a:r>
          </a:p>
          <a:p>
            <a:pPr lvl="1"/>
            <a:r>
              <a:rPr lang="en-US" dirty="0"/>
              <a:t>Click the Data Validation arrow to display the Data Validation menu</a:t>
            </a:r>
          </a:p>
          <a:p>
            <a:pPr lvl="1"/>
            <a:r>
              <a:rPr lang="en-US" dirty="0"/>
              <a:t>Click “Circle Invalid Data” on the Data Validation menu to place a red validation circle around invalid data</a:t>
            </a:r>
          </a:p>
          <a:p>
            <a:r>
              <a:rPr lang="en-US" dirty="0"/>
              <a:t>To Clear Validation Circles</a:t>
            </a:r>
          </a:p>
          <a:p>
            <a:pPr lvl="1"/>
            <a:r>
              <a:rPr lang="en-US" dirty="0"/>
              <a:t>Click the Data Validation arrow to display the Data Validation menu</a:t>
            </a:r>
          </a:p>
          <a:p>
            <a:pPr lvl="1"/>
            <a:r>
              <a:rPr lang="en-US" dirty="0"/>
              <a:t>Click “Clear Validation Circles” on the Data Validation menu to remove the red validation circle(s)</a:t>
            </a:r>
          </a:p>
        </p:txBody>
      </p:sp>
    </p:spTree>
    <p:extLst>
      <p:ext uri="{BB962C8B-B14F-4D97-AF65-F5344CB8AC3E}">
        <p14:creationId xmlns:p14="http://schemas.microsoft.com/office/powerpoint/2010/main" val="4186457139"/>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Customizing Excel Add-Ins</a:t>
            </a:r>
            <a:endParaRPr lang="en-US" sz="1200" dirty="0"/>
          </a:p>
        </p:txBody>
      </p:sp>
      <p:sp>
        <p:nvSpPr>
          <p:cNvPr id="7" name="Content Placeholder 6"/>
          <p:cNvSpPr>
            <a:spLocks noGrp="1"/>
          </p:cNvSpPr>
          <p:nvPr>
            <p:ph idx="1"/>
          </p:nvPr>
        </p:nvSpPr>
        <p:spPr/>
        <p:txBody>
          <a:bodyPr/>
          <a:lstStyle/>
          <a:p>
            <a:pPr>
              <a:buClr>
                <a:schemeClr val="accent1">
                  <a:lumMod val="75000"/>
                  <a:lumOff val="25000"/>
                </a:schemeClr>
              </a:buClr>
            </a:pPr>
            <a:r>
              <a:rPr lang="en-US" sz="2400" dirty="0"/>
              <a:t>To Enable the Solver Add-In</a:t>
            </a:r>
          </a:p>
          <a:p>
            <a:pPr lvl="1"/>
            <a:r>
              <a:rPr lang="en-US" sz="2200" dirty="0"/>
              <a:t>Click the File tab to display Backstage view</a:t>
            </a:r>
          </a:p>
          <a:p>
            <a:pPr lvl="1"/>
            <a:r>
              <a:rPr lang="en-US" sz="2200" dirty="0"/>
              <a:t>Click the Options tab to display the Excel Options dialog box</a:t>
            </a:r>
          </a:p>
          <a:p>
            <a:pPr lvl="1"/>
            <a:r>
              <a:rPr lang="en-US" sz="2200" dirty="0"/>
              <a:t>Click the Add-Ins tab to display the “View and manage Microsoft Add-Ins” screen</a:t>
            </a:r>
          </a:p>
          <a:p>
            <a:pPr lvl="1"/>
            <a:r>
              <a:rPr lang="en-US" sz="2200" dirty="0"/>
              <a:t>Click the Manage button to display the list</a:t>
            </a:r>
          </a:p>
          <a:p>
            <a:pPr lvl="1"/>
            <a:r>
              <a:rPr lang="en-US" sz="2200" dirty="0"/>
              <a:t>Click Excel Add-Ins in the Manage list to select it as the add-in type</a:t>
            </a:r>
          </a:p>
          <a:p>
            <a:pPr lvl="1"/>
            <a:r>
              <a:rPr lang="en-US" sz="2200" dirty="0"/>
              <a:t>Click Go to display the Add-Ins dialog box</a:t>
            </a:r>
          </a:p>
          <a:p>
            <a:pPr lvl="1"/>
            <a:r>
              <a:rPr lang="en-US" sz="2200" dirty="0"/>
              <a:t>Click to select the Solver Add-In check box in the Add-ins available list</a:t>
            </a:r>
          </a:p>
          <a:p>
            <a:pPr lvl="1"/>
            <a:r>
              <a:rPr lang="en-US" sz="2200" dirty="0"/>
              <a:t>Click OK to apply the setting and to close the Add-Ins dialog box</a:t>
            </a:r>
          </a:p>
          <a:p>
            <a:pPr lvl="1"/>
            <a:r>
              <a:rPr lang="en-US" sz="2200" dirty="0"/>
              <a:t>Display the Data tab to verify the addition of the Analyze group and Solver button</a:t>
            </a:r>
          </a:p>
        </p:txBody>
      </p:sp>
    </p:spTree>
    <p:extLst>
      <p:ext uri="{BB962C8B-B14F-4D97-AF65-F5344CB8AC3E}">
        <p14:creationId xmlns:p14="http://schemas.microsoft.com/office/powerpoint/2010/main" val="1995924785"/>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Solver Requirements (1 of 6)</a:t>
            </a:r>
          </a:p>
        </p:txBody>
      </p:sp>
      <p:sp>
        <p:nvSpPr>
          <p:cNvPr id="6" name="Content Placeholder 1"/>
          <p:cNvSpPr>
            <a:spLocks noGrp="1"/>
          </p:cNvSpPr>
          <p:nvPr>
            <p:ph idx="1"/>
          </p:nvPr>
        </p:nvSpPr>
        <p:spPr/>
        <p:txBody>
          <a:bodyPr>
            <a:normAutofit fontScale="92500" lnSpcReduction="10000"/>
          </a:bodyPr>
          <a:lstStyle/>
          <a:p>
            <a:r>
              <a:rPr lang="en-US" dirty="0"/>
              <a:t>To Enter Constraints with Solver</a:t>
            </a:r>
          </a:p>
          <a:p>
            <a:pPr lvl="1"/>
            <a:r>
              <a:rPr lang="en-US" dirty="0"/>
              <a:t>Click the Solver button to display the Solver Parameters dialog box</a:t>
            </a:r>
          </a:p>
          <a:p>
            <a:pPr lvl="1"/>
            <a:r>
              <a:rPr lang="en-US" dirty="0"/>
              <a:t>Click the Set Objective box and then, in the worksheet, click a cell to set the objective cell</a:t>
            </a:r>
          </a:p>
          <a:p>
            <a:pPr lvl="1"/>
            <a:r>
              <a:rPr lang="en-US" dirty="0"/>
              <a:t>Click the Max option button in the To area if necessary to specify that the value of the target cell should be as large as possible</a:t>
            </a:r>
          </a:p>
          <a:p>
            <a:pPr lvl="1"/>
            <a:r>
              <a:rPr lang="en-US" dirty="0"/>
              <a:t>Click the “By Changing Variable Cells” box and then, in the worksheet, select the range of cells to set the cells that you want Solver to manipulate</a:t>
            </a:r>
          </a:p>
          <a:p>
            <a:pPr lvl="1"/>
            <a:r>
              <a:rPr lang="en-US" dirty="0"/>
              <a:t>Click the Add button to display the Add Constraint dialog box</a:t>
            </a:r>
          </a:p>
          <a:p>
            <a:pPr lvl="1"/>
            <a:r>
              <a:rPr lang="en-US" dirty="0"/>
              <a:t>Select a constraint and then select a range of cells to apply the constraint</a:t>
            </a:r>
          </a:p>
          <a:p>
            <a:pPr lvl="1"/>
            <a:r>
              <a:rPr lang="en-US" dirty="0"/>
              <a:t>Do not close the Add Constraint dialog box</a:t>
            </a:r>
          </a:p>
        </p:txBody>
      </p:sp>
    </p:spTree>
    <p:extLst>
      <p:ext uri="{BB962C8B-B14F-4D97-AF65-F5344CB8AC3E}">
        <p14:creationId xmlns:p14="http://schemas.microsoft.com/office/powerpoint/2010/main" val="2688144198"/>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573"/>
            <a:ext cx="8282940" cy="936253"/>
          </a:xfrm>
        </p:spPr>
        <p:txBody>
          <a:bodyPr>
            <a:noAutofit/>
          </a:bodyPr>
          <a:lstStyle/>
          <a:p>
            <a:r>
              <a:rPr lang="en-US" dirty="0"/>
              <a:t>Solver Requirements (2 of 6)</a:t>
            </a:r>
          </a:p>
        </p:txBody>
      </p:sp>
      <p:sp>
        <p:nvSpPr>
          <p:cNvPr id="6" name="Content Placeholder 1"/>
          <p:cNvSpPr>
            <a:spLocks noGrp="1"/>
          </p:cNvSpPr>
          <p:nvPr>
            <p:ph idx="1"/>
          </p:nvPr>
        </p:nvSpPr>
        <p:spPr/>
        <p:txBody>
          <a:bodyPr>
            <a:normAutofit/>
          </a:bodyPr>
          <a:lstStyle/>
          <a:p>
            <a:r>
              <a:rPr lang="en-US" dirty="0"/>
              <a:t>To Enter Constraints with Named Cells</a:t>
            </a:r>
          </a:p>
          <a:p>
            <a:pPr lvl="1"/>
            <a:r>
              <a:rPr lang="en-US" dirty="0"/>
              <a:t>Click the Add button to add another constraint</a:t>
            </a:r>
          </a:p>
          <a:p>
            <a:pPr lvl="1"/>
            <a:r>
              <a:rPr lang="en-US" dirty="0"/>
              <a:t>Type the name in the Cell Reference box</a:t>
            </a:r>
          </a:p>
          <a:p>
            <a:pPr lvl="1"/>
            <a:r>
              <a:rPr lang="en-US" dirty="0"/>
              <a:t>Click the desired value for the constraint</a:t>
            </a:r>
          </a:p>
          <a:p>
            <a:pPr lvl="1"/>
            <a:r>
              <a:rPr lang="en-US" dirty="0"/>
              <a:t>Click the Constraint box, and then type the name to specify that constraint</a:t>
            </a:r>
          </a:p>
          <a:p>
            <a:pPr lvl="1"/>
            <a:r>
              <a:rPr lang="en-US" dirty="0"/>
              <a:t>Repeat as necessary</a:t>
            </a:r>
          </a:p>
          <a:p>
            <a:pPr lvl="1"/>
            <a:r>
              <a:rPr lang="en-US" dirty="0"/>
              <a:t>Do not close the Solver Parameters dialog box</a:t>
            </a:r>
          </a:p>
        </p:txBody>
      </p:sp>
    </p:spTree>
    <p:extLst>
      <p:ext uri="{BB962C8B-B14F-4D97-AF65-F5344CB8AC3E}">
        <p14:creationId xmlns:p14="http://schemas.microsoft.com/office/powerpoint/2010/main" val="2386564043"/>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Use formula auditing techniques to analyze a worksheet</a:t>
            </a:r>
          </a:p>
          <a:p>
            <a:r>
              <a:rPr lang="en-US" dirty="0"/>
              <a:t>Trace precedents and dependents</a:t>
            </a:r>
          </a:p>
          <a:p>
            <a:r>
              <a:rPr lang="en-US" dirty="0"/>
              <a:t>Use error checking to identify and correct errors</a:t>
            </a:r>
          </a:p>
          <a:p>
            <a:r>
              <a:rPr lang="en-US" dirty="0"/>
              <a:t>Add data validation rules to cells</a:t>
            </a:r>
          </a:p>
          <a:p>
            <a:r>
              <a:rPr lang="en-US" dirty="0"/>
              <a:t>Use trial and error to solve a problem on a worksheet</a:t>
            </a:r>
          </a:p>
          <a:p>
            <a:r>
              <a:rPr lang="en-US" dirty="0"/>
              <a:t>Use goal seeking to solve a problem</a:t>
            </a:r>
          </a:p>
        </p:txBody>
      </p:sp>
    </p:spTree>
    <p:extLst>
      <p:ext uri="{BB962C8B-B14F-4D97-AF65-F5344CB8AC3E}">
        <p14:creationId xmlns:p14="http://schemas.microsoft.com/office/powerpoint/2010/main" val="277352503"/>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8242"/>
            <a:ext cx="8282940" cy="936253"/>
          </a:xfrm>
        </p:spPr>
        <p:txBody>
          <a:bodyPr>
            <a:noAutofit/>
          </a:bodyPr>
          <a:lstStyle/>
          <a:p>
            <a:r>
              <a:rPr lang="en-US" dirty="0"/>
              <a:t>Solver Requirements (3 of 6)</a:t>
            </a:r>
          </a:p>
        </p:txBody>
      </p:sp>
      <p:sp>
        <p:nvSpPr>
          <p:cNvPr id="6" name="Content Placeholder 1"/>
          <p:cNvSpPr>
            <a:spLocks noGrp="1"/>
          </p:cNvSpPr>
          <p:nvPr>
            <p:ph idx="1"/>
          </p:nvPr>
        </p:nvSpPr>
        <p:spPr>
          <a:xfrm>
            <a:off x="579193" y="1371599"/>
            <a:ext cx="8336207" cy="4800601"/>
          </a:xfrm>
        </p:spPr>
        <p:txBody>
          <a:bodyPr>
            <a:normAutofit/>
          </a:bodyPr>
          <a:lstStyle/>
          <a:p>
            <a:r>
              <a:rPr lang="en-US" dirty="0"/>
              <a:t>To Set Solver Options</a:t>
            </a:r>
          </a:p>
          <a:p>
            <a:pPr lvl="1"/>
            <a:r>
              <a:rPr lang="en-US" dirty="0"/>
              <a:t>With the Solver Parameters dialog box still open, click the “Select a Solving Method” arrow to display the choices</a:t>
            </a:r>
          </a:p>
          <a:p>
            <a:pPr lvl="1"/>
            <a:r>
              <a:rPr lang="en-US" dirty="0"/>
              <a:t>Click on one of the selections to select it</a:t>
            </a:r>
          </a:p>
          <a:p>
            <a:pPr lvl="1"/>
            <a:r>
              <a:rPr lang="en-US" dirty="0"/>
              <a:t>Click the Options button to display the Options dialog box</a:t>
            </a:r>
          </a:p>
          <a:p>
            <a:pPr lvl="1"/>
            <a:r>
              <a:rPr lang="en-US" dirty="0"/>
              <a:t>Select the desired options</a:t>
            </a:r>
          </a:p>
          <a:p>
            <a:pPr lvl="1"/>
            <a:r>
              <a:rPr lang="en-US" dirty="0"/>
              <a:t>Click OK to return to the Solver Parameters dialog box</a:t>
            </a:r>
          </a:p>
        </p:txBody>
      </p:sp>
    </p:spTree>
    <p:extLst>
      <p:ext uri="{BB962C8B-B14F-4D97-AF65-F5344CB8AC3E}">
        <p14:creationId xmlns:p14="http://schemas.microsoft.com/office/powerpoint/2010/main" val="2714893878"/>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Solver Requirements (4 of 6)</a:t>
            </a:r>
          </a:p>
        </p:txBody>
      </p:sp>
      <p:sp>
        <p:nvSpPr>
          <p:cNvPr id="6" name="Content Placeholder 1"/>
          <p:cNvSpPr>
            <a:spLocks noGrp="1"/>
          </p:cNvSpPr>
          <p:nvPr>
            <p:ph idx="1"/>
          </p:nvPr>
        </p:nvSpPr>
        <p:spPr>
          <a:xfrm>
            <a:off x="579193" y="1371599"/>
            <a:ext cx="8336207" cy="2057401"/>
          </a:xfrm>
        </p:spPr>
        <p:txBody>
          <a:bodyPr>
            <a:normAutofit/>
          </a:bodyPr>
          <a:lstStyle/>
          <a:p>
            <a:r>
              <a:rPr lang="en-US" sz="2200" dirty="0"/>
              <a:t>To Find the Optimal Solution</a:t>
            </a:r>
          </a:p>
          <a:p>
            <a:pPr lvl="1"/>
            <a:r>
              <a:rPr lang="en-US" sz="2000" dirty="0"/>
              <a:t>Click the Solve button to display the Solver Results dialog box indicating that Solver found a solution to the problem</a:t>
            </a:r>
          </a:p>
          <a:p>
            <a:pPr lvl="1"/>
            <a:r>
              <a:rPr lang="en-US" sz="2000" dirty="0"/>
              <a:t>Click Answer in the Reports list to select the report to generate</a:t>
            </a:r>
          </a:p>
          <a:p>
            <a:pPr lvl="1"/>
            <a:r>
              <a:rPr lang="en-US" sz="2000" dirty="0"/>
              <a:t>Click OK to display the values found by Solver and the newly recalculated totals</a:t>
            </a:r>
          </a:p>
        </p:txBody>
      </p:sp>
      <p:pic>
        <p:nvPicPr>
          <p:cNvPr id="7" name="Content Placeholder 6" descr="The Solve button in the Solver Parameters dialog box was clicked, displaying the Solver Results dialog box. Answer was selected int eh Reports list. The OK button is called out.">
            <a:extLst>
              <a:ext uri="{FF2B5EF4-FFF2-40B4-BE49-F238E27FC236}">
                <a16:creationId xmlns:a16="http://schemas.microsoft.com/office/drawing/2014/main" id="{7060D7CE-7AE9-488A-8EDF-603D183C25AE}"/>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826421" y="3506355"/>
            <a:ext cx="3841750" cy="2742045"/>
          </a:xfrm>
          <a:prstGeom prst="rect">
            <a:avLst/>
          </a:prstGeom>
        </p:spPr>
      </p:pic>
    </p:spTree>
    <p:extLst>
      <p:ext uri="{BB962C8B-B14F-4D97-AF65-F5344CB8AC3E}">
        <p14:creationId xmlns:p14="http://schemas.microsoft.com/office/powerpoint/2010/main" val="2278678952"/>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Solver Requirements (5 of 6)</a:t>
            </a:r>
          </a:p>
        </p:txBody>
      </p:sp>
      <p:sp>
        <p:nvSpPr>
          <p:cNvPr id="7" name="Content Placeholder 1"/>
          <p:cNvSpPr>
            <a:spLocks noGrp="1"/>
          </p:cNvSpPr>
          <p:nvPr>
            <p:ph idx="1"/>
          </p:nvPr>
        </p:nvSpPr>
        <p:spPr>
          <a:xfrm>
            <a:off x="579193" y="1371599"/>
            <a:ext cx="8031407" cy="851139"/>
          </a:xfrm>
        </p:spPr>
        <p:txBody>
          <a:bodyPr>
            <a:normAutofit/>
          </a:bodyPr>
          <a:lstStyle/>
          <a:p>
            <a:r>
              <a:rPr lang="en-US" dirty="0"/>
              <a:t>To View the Solver Answer Report</a:t>
            </a:r>
          </a:p>
          <a:p>
            <a:pPr lvl="1"/>
            <a:r>
              <a:rPr lang="en-US" sz="2000" dirty="0"/>
              <a:t>Click the Answer Report 1 sheet tab to display the Solver Answer Report</a:t>
            </a:r>
          </a:p>
        </p:txBody>
      </p:sp>
      <p:pic>
        <p:nvPicPr>
          <p:cNvPr id="8" name="Picture 2" descr="The Answer 1 sheet tab was clicked, displaying the Answer Report, which list the Objective cell, Variable cells, and Constraints in report format.">
            <a:extLst>
              <a:ext uri="{FF2B5EF4-FFF2-40B4-BE49-F238E27FC236}">
                <a16:creationId xmlns:a16="http://schemas.microsoft.com/office/drawing/2014/main" id="{3C08E275-2E08-4E48-A4E4-788F4D2D9F56}"/>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027839" y="2438400"/>
            <a:ext cx="5326447" cy="364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489111"/>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Solver Requirements (6 of 6)</a:t>
            </a:r>
          </a:p>
        </p:txBody>
      </p:sp>
      <p:sp>
        <p:nvSpPr>
          <p:cNvPr id="2" name="Content Placeholder 1">
            <a:extLst>
              <a:ext uri="{FF2B5EF4-FFF2-40B4-BE49-F238E27FC236}">
                <a16:creationId xmlns:a16="http://schemas.microsoft.com/office/drawing/2014/main" id="{F0E26D45-83F1-4E2F-AE7C-CC1DE14F486F}"/>
              </a:ext>
            </a:extLst>
          </p:cNvPr>
          <p:cNvSpPr>
            <a:spLocks noGrp="1"/>
          </p:cNvSpPr>
          <p:nvPr>
            <p:ph sz="quarter" idx="10"/>
          </p:nvPr>
        </p:nvSpPr>
        <p:spPr>
          <a:xfrm>
            <a:off x="533400" y="1183126"/>
            <a:ext cx="5628503" cy="340874"/>
          </a:xfrm>
        </p:spPr>
        <p:txBody>
          <a:bodyPr/>
          <a:lstStyle/>
          <a:p>
            <a:pPr marL="0" indent="0">
              <a:buNone/>
            </a:pPr>
            <a:r>
              <a:rPr lang="en-US" sz="2400" dirty="0">
                <a:solidFill>
                  <a:schemeClr val="tx1"/>
                </a:solidFill>
              </a:rPr>
              <a:t>Table 9-3 Commonly Used Solver Parameters</a:t>
            </a:r>
          </a:p>
          <a:p>
            <a:pPr marL="0" indent="0">
              <a:buNone/>
            </a:pPr>
            <a:endParaRPr lang="en-IN" dirty="0"/>
          </a:p>
        </p:txBody>
      </p:sp>
      <p:graphicFrame>
        <p:nvGraphicFramePr>
          <p:cNvPr id="4" name="Content Placeholder 3" descr="Table is accessible to screen readers.">
            <a:extLst>
              <a:ext uri="{FF2B5EF4-FFF2-40B4-BE49-F238E27FC236}">
                <a16:creationId xmlns:a16="http://schemas.microsoft.com/office/drawing/2014/main" id="{43E87453-5DBA-4AF0-B829-6538F4075D6D}"/>
              </a:ext>
            </a:extLst>
          </p:cNvPr>
          <p:cNvGraphicFramePr>
            <a:graphicFrameLocks noGrp="1"/>
          </p:cNvGraphicFramePr>
          <p:nvPr>
            <p:ph idx="1"/>
            <p:extLst>
              <p:ext uri="{D42A27DB-BD31-4B8C-83A1-F6EECF244321}">
                <p14:modId xmlns:p14="http://schemas.microsoft.com/office/powerpoint/2010/main" val="3277474945"/>
              </p:ext>
            </p:extLst>
          </p:nvPr>
        </p:nvGraphicFramePr>
        <p:xfrm>
          <a:off x="579438" y="1776465"/>
          <a:ext cx="8223158" cy="4148448"/>
        </p:xfrm>
        <a:graphic>
          <a:graphicData uri="http://schemas.openxmlformats.org/drawingml/2006/table">
            <a:tbl>
              <a:tblPr firstRow="1"/>
              <a:tblGrid>
                <a:gridCol w="4111579">
                  <a:extLst>
                    <a:ext uri="{9D8B030D-6E8A-4147-A177-3AD203B41FA5}">
                      <a16:colId xmlns:a16="http://schemas.microsoft.com/office/drawing/2014/main" val="831020728"/>
                    </a:ext>
                  </a:extLst>
                </a:gridCol>
                <a:gridCol w="4111579">
                  <a:extLst>
                    <a:ext uri="{9D8B030D-6E8A-4147-A177-3AD203B41FA5}">
                      <a16:colId xmlns:a16="http://schemas.microsoft.com/office/drawing/2014/main" val="1066785608"/>
                    </a:ext>
                  </a:extLst>
                </a:gridCol>
              </a:tblGrid>
              <a:tr h="253389">
                <a:tc>
                  <a:txBody>
                    <a:bodyPr/>
                    <a:lstStyle/>
                    <a:p>
                      <a:r>
                        <a:rPr lang="en-US" sz="1600" b="1" dirty="0"/>
                        <a:t>Parameter</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Meaning</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2592929"/>
                  </a:ext>
                </a:extLst>
              </a:tr>
              <a:tr h="633472">
                <a:tc>
                  <a:txBody>
                    <a:bodyPr/>
                    <a:lstStyle/>
                    <a:p>
                      <a:r>
                        <a:rPr lang="en-US" sz="1600" dirty="0"/>
                        <a:t>Max Time</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The total time that Solver should spend trying different solutions, expressed in seconds</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51038"/>
                  </a:ext>
                </a:extLst>
              </a:tr>
              <a:tr h="443430">
                <a:tc>
                  <a:txBody>
                    <a:bodyPr/>
                    <a:lstStyle/>
                    <a:p>
                      <a:r>
                        <a:rPr lang="en-US" sz="1600" dirty="0"/>
                        <a:t>Iterations</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The number of possible answer combinations that Solver should try</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500263"/>
                  </a:ext>
                </a:extLst>
              </a:tr>
              <a:tr h="1203596">
                <a:tc>
                  <a:txBody>
                    <a:bodyPr/>
                    <a:lstStyle/>
                    <a:p>
                      <a:r>
                        <a:rPr lang="en-US" sz="1600" dirty="0"/>
                        <a:t>Constraint Precision</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Instructs Solver in how close it must come to the target value in order to consider the problem to be solved. For example, if the target value is 100 and you set tolerance to 5%, then generating a solution with a target value of 95 is acceptable.</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635661"/>
                  </a:ext>
                </a:extLst>
              </a:tr>
              <a:tr h="823513">
                <a:tc>
                  <a:txBody>
                    <a:bodyPr/>
                    <a:lstStyle/>
                    <a:p>
                      <a:r>
                        <a:rPr lang="en-US" sz="1600" dirty="0"/>
                        <a:t>Use Automatic Scaling</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Selected by default, specifies that Solver should internally rescale values of variables, con restraints, and the objective to reduce the effect of outlying values</a:t>
                      </a:r>
                    </a:p>
                  </a:txBody>
                  <a:tcPr marL="89352" marR="89352" marT="43132" marB="431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487649"/>
                  </a:ext>
                </a:extLst>
              </a:tr>
            </a:tbl>
          </a:graphicData>
        </a:graphic>
      </p:graphicFrame>
    </p:spTree>
    <p:extLst>
      <p:ext uri="{BB962C8B-B14F-4D97-AF65-F5344CB8AC3E}">
        <p14:creationId xmlns:p14="http://schemas.microsoft.com/office/powerpoint/2010/main" val="1916592186"/>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6200"/>
            <a:ext cx="8282940" cy="936253"/>
          </a:xfrm>
        </p:spPr>
        <p:txBody>
          <a:bodyPr>
            <a:noAutofit/>
          </a:bodyPr>
          <a:lstStyle/>
          <a:p>
            <a:r>
              <a:rPr lang="en-US" dirty="0"/>
              <a:t>Using Scenarios and Scenario Manager to Analyze Data (1 of 7)</a:t>
            </a:r>
          </a:p>
        </p:txBody>
      </p:sp>
      <p:sp>
        <p:nvSpPr>
          <p:cNvPr id="7" name="Content Placeholder 1"/>
          <p:cNvSpPr>
            <a:spLocks noGrp="1"/>
          </p:cNvSpPr>
          <p:nvPr>
            <p:ph idx="1"/>
          </p:nvPr>
        </p:nvSpPr>
        <p:spPr/>
        <p:txBody>
          <a:bodyPr>
            <a:normAutofit lnSpcReduction="10000"/>
          </a:bodyPr>
          <a:lstStyle/>
          <a:p>
            <a:r>
              <a:rPr lang="en-US" dirty="0"/>
              <a:t>To Save the Current Data as a Scenario</a:t>
            </a:r>
          </a:p>
          <a:p>
            <a:pPr lvl="1"/>
            <a:r>
              <a:rPr lang="en-US" dirty="0"/>
              <a:t>Click the “What-If Analysis” button to display the What-If Analysis menu</a:t>
            </a:r>
          </a:p>
          <a:p>
            <a:pPr lvl="1"/>
            <a:r>
              <a:rPr lang="en-US" dirty="0"/>
              <a:t>Click Scenario Manager on the What-If Analysis menu to display the Scenario Manager dialog box, which indicates that no scenarios are defined</a:t>
            </a:r>
          </a:p>
          <a:p>
            <a:pPr lvl="1"/>
            <a:r>
              <a:rPr lang="en-US" dirty="0"/>
              <a:t>Click the Add button to open the Add Scenario dialog box</a:t>
            </a:r>
          </a:p>
          <a:p>
            <a:pPr lvl="1"/>
            <a:r>
              <a:rPr lang="en-US" dirty="0"/>
              <a:t>When Excel displays the Add Scenario dialog box, type the desired name in the Scenario name text box</a:t>
            </a:r>
          </a:p>
          <a:p>
            <a:pPr lvl="1"/>
            <a:r>
              <a:rPr lang="en-US" dirty="0"/>
              <a:t>Click the “Changing Cells: Collapse Dialog” button to collapse the dialog box</a:t>
            </a:r>
          </a:p>
          <a:p>
            <a:pPr lvl="1"/>
            <a:r>
              <a:rPr lang="en-US" dirty="0"/>
              <a:t>Select the range(s) to select the cells for the scenario</a:t>
            </a:r>
          </a:p>
        </p:txBody>
      </p:sp>
    </p:spTree>
    <p:extLst>
      <p:ext uri="{BB962C8B-B14F-4D97-AF65-F5344CB8AC3E}">
        <p14:creationId xmlns:p14="http://schemas.microsoft.com/office/powerpoint/2010/main" val="1433026743"/>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573"/>
            <a:ext cx="8282940" cy="936253"/>
          </a:xfrm>
        </p:spPr>
        <p:txBody>
          <a:bodyPr>
            <a:noAutofit/>
          </a:bodyPr>
          <a:lstStyle/>
          <a:p>
            <a:r>
              <a:rPr lang="en-US" dirty="0"/>
              <a:t>Using Scenarios and Scenario Manager to Analyze Data (2 of 7)</a:t>
            </a:r>
          </a:p>
        </p:txBody>
      </p:sp>
      <p:sp>
        <p:nvSpPr>
          <p:cNvPr id="7" name="Content Placeholder 1"/>
          <p:cNvSpPr>
            <a:spLocks noGrp="1"/>
          </p:cNvSpPr>
          <p:nvPr>
            <p:ph idx="1"/>
          </p:nvPr>
        </p:nvSpPr>
        <p:spPr/>
        <p:txBody>
          <a:bodyPr>
            <a:normAutofit/>
          </a:bodyPr>
          <a:lstStyle/>
          <a:p>
            <a:r>
              <a:rPr lang="en-US" dirty="0"/>
              <a:t>To Save the Current Data as a Scenario (cont.)</a:t>
            </a:r>
          </a:p>
          <a:p>
            <a:pPr lvl="1"/>
            <a:r>
              <a:rPr lang="en-US" dirty="0"/>
              <a:t>Click the Expand Dialog button to display the expanded Edit Scenario dialog box</a:t>
            </a:r>
          </a:p>
          <a:p>
            <a:pPr lvl="1"/>
            <a:r>
              <a:rPr lang="en-US" dirty="0"/>
              <a:t>Click OK to accept the settings and display the Scenario Values dialog box</a:t>
            </a:r>
          </a:p>
          <a:p>
            <a:pPr lvl="1"/>
            <a:r>
              <a:rPr lang="en-US" dirty="0"/>
              <a:t>Click OK to display the Scenario Manager dialog box with the new scenario selected in the Scenarios list</a:t>
            </a:r>
          </a:p>
          <a:p>
            <a:pPr lvl="1"/>
            <a:r>
              <a:rPr lang="en-US" dirty="0"/>
              <a:t>Click Close to save the new scenario in the workbook</a:t>
            </a:r>
          </a:p>
        </p:txBody>
      </p:sp>
    </p:spTree>
    <p:extLst>
      <p:ext uri="{BB962C8B-B14F-4D97-AF65-F5344CB8AC3E}">
        <p14:creationId xmlns:p14="http://schemas.microsoft.com/office/powerpoint/2010/main" val="2664010943"/>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Scenarios and Scenario Manager to Analyze Data (3 of 7)</a:t>
            </a:r>
          </a:p>
        </p:txBody>
      </p:sp>
      <p:sp>
        <p:nvSpPr>
          <p:cNvPr id="7" name="Content Placeholder 1"/>
          <p:cNvSpPr>
            <a:spLocks noGrp="1"/>
          </p:cNvSpPr>
          <p:nvPr>
            <p:ph idx="1"/>
          </p:nvPr>
        </p:nvSpPr>
        <p:spPr>
          <a:xfrm>
            <a:off x="579193" y="1371599"/>
            <a:ext cx="5450253" cy="762001"/>
          </a:xfrm>
        </p:spPr>
        <p:txBody>
          <a:bodyPr>
            <a:normAutofit lnSpcReduction="10000"/>
          </a:bodyPr>
          <a:lstStyle/>
          <a:p>
            <a:r>
              <a:rPr lang="en-US" dirty="0"/>
              <a:t>To Add the Data for a New Scenario</a:t>
            </a:r>
          </a:p>
          <a:p>
            <a:pPr lvl="1"/>
            <a:r>
              <a:rPr lang="en-US" dirty="0"/>
              <a:t>Modify cells to include new data</a:t>
            </a:r>
          </a:p>
        </p:txBody>
      </p:sp>
      <p:pic>
        <p:nvPicPr>
          <p:cNvPr id="6" name="Picture 2" descr="New data displays in cells B16 (300, Spare Volume in Cubic Feet) and B17 (450, Spare Weight in Pounds).">
            <a:extLst>
              <a:ext uri="{FF2B5EF4-FFF2-40B4-BE49-F238E27FC236}">
                <a16:creationId xmlns:a16="http://schemas.microsoft.com/office/drawing/2014/main" id="{FD8D9BCA-8060-4EEC-B495-F71229B4868C}"/>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965936" y="2362200"/>
            <a:ext cx="5450252" cy="375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80913"/>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66140"/>
            <a:ext cx="8282940" cy="941796"/>
          </a:xfrm>
        </p:spPr>
        <p:txBody>
          <a:bodyPr/>
          <a:lstStyle/>
          <a:p>
            <a:r>
              <a:rPr lang="en-US" dirty="0"/>
              <a:t>Using Scenarios and Scenario Manager to Analyze Data (4 of 7)</a:t>
            </a:r>
          </a:p>
        </p:txBody>
      </p:sp>
      <p:sp>
        <p:nvSpPr>
          <p:cNvPr id="8" name="Content Placeholder 1"/>
          <p:cNvSpPr>
            <a:spLocks noGrp="1"/>
          </p:cNvSpPr>
          <p:nvPr>
            <p:ph idx="1"/>
          </p:nvPr>
        </p:nvSpPr>
        <p:spPr/>
        <p:txBody>
          <a:bodyPr>
            <a:normAutofit/>
          </a:bodyPr>
          <a:lstStyle/>
          <a:p>
            <a:r>
              <a:rPr lang="en-US" dirty="0"/>
              <a:t>To Use Solver to Find a New Solution</a:t>
            </a:r>
          </a:p>
          <a:p>
            <a:pPr lvl="1"/>
            <a:r>
              <a:rPr lang="en-US" dirty="0"/>
              <a:t>Click the Solver button to display the Solver Parameters dialog box with the objective cell, changing cells, and constraints used with the previous scenario</a:t>
            </a:r>
          </a:p>
          <a:p>
            <a:pPr lvl="1"/>
            <a:r>
              <a:rPr lang="en-US" dirty="0"/>
              <a:t>Click the Solve button to solve the problem and display the Solver Results dialog box</a:t>
            </a:r>
          </a:p>
          <a:p>
            <a:pPr lvl="1"/>
            <a:r>
              <a:rPr lang="en-US" dirty="0"/>
              <a:t>Click the desired item in the Reports list to select a report type</a:t>
            </a:r>
          </a:p>
          <a:p>
            <a:pPr lvl="1"/>
            <a:r>
              <a:rPr lang="en-US" dirty="0"/>
              <a:t>Click OK to display the solution found by Solver</a:t>
            </a:r>
          </a:p>
        </p:txBody>
      </p:sp>
    </p:spTree>
    <p:extLst>
      <p:ext uri="{BB962C8B-B14F-4D97-AF65-F5344CB8AC3E}">
        <p14:creationId xmlns:p14="http://schemas.microsoft.com/office/powerpoint/2010/main" val="3283049637"/>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8242"/>
            <a:ext cx="8282940" cy="936253"/>
          </a:xfrm>
        </p:spPr>
        <p:txBody>
          <a:bodyPr>
            <a:noAutofit/>
          </a:bodyPr>
          <a:lstStyle/>
          <a:p>
            <a:r>
              <a:rPr lang="en-US" dirty="0"/>
              <a:t>Using Scenarios and Scenario Manager to Analyze Data (5 of 7)</a:t>
            </a:r>
          </a:p>
        </p:txBody>
      </p:sp>
      <p:sp>
        <p:nvSpPr>
          <p:cNvPr id="6" name="Content Placeholder 1"/>
          <p:cNvSpPr>
            <a:spLocks noGrp="1"/>
          </p:cNvSpPr>
          <p:nvPr>
            <p:ph idx="1"/>
          </p:nvPr>
        </p:nvSpPr>
        <p:spPr>
          <a:xfrm>
            <a:off x="579193" y="1371599"/>
            <a:ext cx="8336207" cy="2743201"/>
          </a:xfrm>
        </p:spPr>
        <p:txBody>
          <a:bodyPr>
            <a:normAutofit/>
          </a:bodyPr>
          <a:lstStyle/>
          <a:p>
            <a:r>
              <a:rPr lang="en-US" dirty="0"/>
              <a:t>To View the Solver Answer Report for the Shipment 2 Solution</a:t>
            </a:r>
          </a:p>
          <a:p>
            <a:pPr lvl="1"/>
            <a:r>
              <a:rPr lang="en-US" dirty="0"/>
              <a:t>Drag the Answer Report 1 sheet tab to the right of the Shipment Answer Report 1 sheet tab to move the worksheet in the workbook</a:t>
            </a:r>
          </a:p>
          <a:p>
            <a:pPr lvl="1"/>
            <a:r>
              <a:rPr lang="en-US" dirty="0"/>
              <a:t>Rename the Answer Report 1 worksheet</a:t>
            </a:r>
          </a:p>
          <a:p>
            <a:pPr lvl="1"/>
            <a:r>
              <a:rPr lang="en-US" dirty="0"/>
              <a:t>If desired, change the sheet tab color </a:t>
            </a:r>
          </a:p>
        </p:txBody>
      </p:sp>
    </p:spTree>
    <p:extLst>
      <p:ext uri="{BB962C8B-B14F-4D97-AF65-F5344CB8AC3E}">
        <p14:creationId xmlns:p14="http://schemas.microsoft.com/office/powerpoint/2010/main" val="2277736242"/>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Scenarios and Scenario Manager to Analyze Data (6 of 7)</a:t>
            </a:r>
          </a:p>
        </p:txBody>
      </p:sp>
      <p:sp>
        <p:nvSpPr>
          <p:cNvPr id="7" name="Content Placeholder 1"/>
          <p:cNvSpPr>
            <a:spLocks noGrp="1"/>
          </p:cNvSpPr>
          <p:nvPr>
            <p:ph idx="1"/>
          </p:nvPr>
        </p:nvSpPr>
        <p:spPr>
          <a:xfrm>
            <a:off x="579193" y="1371599"/>
            <a:ext cx="8336207" cy="4724401"/>
          </a:xfrm>
        </p:spPr>
        <p:txBody>
          <a:bodyPr>
            <a:normAutofit/>
          </a:bodyPr>
          <a:lstStyle/>
          <a:p>
            <a:r>
              <a:rPr lang="en-US" sz="2400" dirty="0"/>
              <a:t>To Save the Second Solver Solution as a Scenario</a:t>
            </a:r>
          </a:p>
          <a:p>
            <a:pPr lvl="1"/>
            <a:r>
              <a:rPr lang="en-US" sz="2200" dirty="0"/>
              <a:t>Click the desired sheet tab to make it the active worksheet</a:t>
            </a:r>
          </a:p>
          <a:p>
            <a:pPr lvl="1"/>
            <a:r>
              <a:rPr lang="en-US" sz="2200" dirty="0"/>
              <a:t>Click the “What-If Analysis” button and then click Scenario Manager on the What-If Analysis menu to display the Scenario Manager dialog box</a:t>
            </a:r>
          </a:p>
          <a:p>
            <a:pPr lvl="1"/>
            <a:r>
              <a:rPr lang="en-US" sz="2200" dirty="0"/>
              <a:t>Click the Add button to display the Add Scenario dialog box. </a:t>
            </a:r>
          </a:p>
          <a:p>
            <a:pPr lvl="1"/>
            <a:r>
              <a:rPr lang="en-US" sz="2200" dirty="0"/>
              <a:t>Type the desired text in the Scenario name text box to name the new scenario</a:t>
            </a:r>
          </a:p>
          <a:p>
            <a:pPr lvl="1"/>
            <a:r>
              <a:rPr lang="en-US" sz="2200" dirty="0"/>
              <a:t>Click OK to display the Scenario Values dialog box with the current values from the worksheet</a:t>
            </a:r>
          </a:p>
          <a:p>
            <a:pPr lvl="1"/>
            <a:r>
              <a:rPr lang="en-US" sz="2200" dirty="0"/>
              <a:t>Click OK to display the updated Scenarios list in the Scenario Manager dialog box</a:t>
            </a:r>
          </a:p>
          <a:p>
            <a:pPr lvl="1"/>
            <a:r>
              <a:rPr lang="en-US" sz="2200" dirty="0"/>
              <a:t> Click the Close button to save the scenario and close the dialog box</a:t>
            </a:r>
          </a:p>
        </p:txBody>
      </p:sp>
    </p:spTree>
    <p:extLst>
      <p:ext uri="{BB962C8B-B14F-4D97-AF65-F5344CB8AC3E}">
        <p14:creationId xmlns:p14="http://schemas.microsoft.com/office/powerpoint/2010/main" val="2707849659"/>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Circle invalid data on a worksheet</a:t>
            </a:r>
          </a:p>
          <a:p>
            <a:r>
              <a:rPr lang="en-US" dirty="0"/>
              <a:t>Enable the Solver add-in</a:t>
            </a:r>
          </a:p>
          <a:p>
            <a:r>
              <a:rPr lang="en-US" dirty="0"/>
              <a:t>Use Solver to solve a complex problem</a:t>
            </a:r>
          </a:p>
          <a:p>
            <a:r>
              <a:rPr lang="en-US" dirty="0"/>
              <a:t>Use the Scenario Manager to record and save sets of what-if assumptions</a:t>
            </a:r>
          </a:p>
          <a:p>
            <a:r>
              <a:rPr lang="en-US" dirty="0"/>
              <a:t>Create a Scenario Summary report</a:t>
            </a:r>
          </a:p>
          <a:p>
            <a:r>
              <a:rPr lang="it-IT" dirty="0"/>
              <a:t>Create a Scenario PivotTable </a:t>
            </a:r>
          </a:p>
          <a:p>
            <a:r>
              <a:rPr lang="it-IT" dirty="0"/>
              <a:t>Draw with inking techniques</a:t>
            </a:r>
          </a:p>
        </p:txBody>
      </p:sp>
    </p:spTree>
    <p:extLst>
      <p:ext uri="{BB962C8B-B14F-4D97-AF65-F5344CB8AC3E}">
        <p14:creationId xmlns:p14="http://schemas.microsoft.com/office/powerpoint/2010/main" val="2961295613"/>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Using Scenarios and Scenario Manager to Analyze Data (7 of 7)</a:t>
            </a:r>
          </a:p>
        </p:txBody>
      </p:sp>
      <p:sp>
        <p:nvSpPr>
          <p:cNvPr id="7" name="Content Placeholder 1"/>
          <p:cNvSpPr>
            <a:spLocks noGrp="1"/>
          </p:cNvSpPr>
          <p:nvPr>
            <p:ph idx="1"/>
          </p:nvPr>
        </p:nvSpPr>
        <p:spPr>
          <a:xfrm>
            <a:off x="579193" y="1371599"/>
            <a:ext cx="8336207" cy="3733801"/>
          </a:xfrm>
        </p:spPr>
        <p:txBody>
          <a:bodyPr>
            <a:normAutofit/>
          </a:bodyPr>
          <a:lstStyle/>
          <a:p>
            <a:r>
              <a:rPr lang="en-US" dirty="0"/>
              <a:t>To Show a Saved Scenario</a:t>
            </a:r>
          </a:p>
          <a:p>
            <a:pPr lvl="1"/>
            <a:r>
              <a:rPr lang="en-US" dirty="0"/>
              <a:t>Click the “What-If Analysis” button to display the What-If Analysis menu</a:t>
            </a:r>
          </a:p>
          <a:p>
            <a:pPr lvl="1"/>
            <a:r>
              <a:rPr lang="en-US" dirty="0"/>
              <a:t>Click Scenario Manager on the What-If Analysis menu to display the Scenario Manager dialog box</a:t>
            </a:r>
          </a:p>
          <a:p>
            <a:pPr lvl="1"/>
            <a:r>
              <a:rPr lang="en-US" dirty="0"/>
              <a:t>Select the desired scenario in the Scenarios list</a:t>
            </a:r>
          </a:p>
          <a:p>
            <a:pPr lvl="1"/>
            <a:r>
              <a:rPr lang="en-US" dirty="0"/>
              <a:t>Click the Show button to display the data for the selected scenario in the worksheet</a:t>
            </a:r>
          </a:p>
          <a:p>
            <a:pPr lvl="1"/>
            <a:r>
              <a:rPr lang="en-US" dirty="0"/>
              <a:t>Click the Close button to close the dialog box</a:t>
            </a:r>
          </a:p>
        </p:txBody>
      </p:sp>
    </p:spTree>
    <p:extLst>
      <p:ext uri="{BB962C8B-B14F-4D97-AF65-F5344CB8AC3E}">
        <p14:creationId xmlns:p14="http://schemas.microsoft.com/office/powerpoint/2010/main" val="1234262362"/>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Summarizing Scenarios (1 of 2)</a:t>
            </a:r>
          </a:p>
        </p:txBody>
      </p:sp>
      <p:sp>
        <p:nvSpPr>
          <p:cNvPr id="7" name="Content Placeholder 1"/>
          <p:cNvSpPr>
            <a:spLocks noGrp="1"/>
          </p:cNvSpPr>
          <p:nvPr>
            <p:ph idx="1"/>
          </p:nvPr>
        </p:nvSpPr>
        <p:spPr/>
        <p:txBody>
          <a:bodyPr>
            <a:normAutofit/>
          </a:bodyPr>
          <a:lstStyle/>
          <a:p>
            <a:r>
              <a:rPr lang="en-US" dirty="0"/>
              <a:t>To Create a Scenario Summary Worksheet</a:t>
            </a:r>
          </a:p>
          <a:p>
            <a:pPr lvl="1"/>
            <a:r>
              <a:rPr lang="en-US" dirty="0"/>
              <a:t>Click the “What-If Analysis” button to display the What-If Analysis menu</a:t>
            </a:r>
          </a:p>
          <a:p>
            <a:pPr lvl="1"/>
            <a:r>
              <a:rPr lang="en-US" dirty="0"/>
              <a:t>Click Scenario Manager on the What-If Analysis menu to display the Scenario Manager dialog box</a:t>
            </a:r>
          </a:p>
          <a:p>
            <a:pPr lvl="1"/>
            <a:r>
              <a:rPr lang="en-US" dirty="0"/>
              <a:t>Click the Summary button to display the Scenario Summary dialog box</a:t>
            </a:r>
          </a:p>
          <a:p>
            <a:pPr lvl="1"/>
            <a:r>
              <a:rPr lang="en-US" dirty="0"/>
              <a:t>Click OK to generate a Scenario Summary report</a:t>
            </a:r>
          </a:p>
        </p:txBody>
      </p:sp>
    </p:spTree>
    <p:extLst>
      <p:ext uri="{BB962C8B-B14F-4D97-AF65-F5344CB8AC3E}">
        <p14:creationId xmlns:p14="http://schemas.microsoft.com/office/powerpoint/2010/main" val="2430499524"/>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318166"/>
            <a:ext cx="8282940" cy="475066"/>
          </a:xfrm>
        </p:spPr>
        <p:txBody>
          <a:bodyPr/>
          <a:lstStyle/>
          <a:p>
            <a:r>
              <a:rPr lang="en-US" dirty="0"/>
              <a:t>Summarizing Scenarios (2 of 2)</a:t>
            </a:r>
          </a:p>
        </p:txBody>
      </p:sp>
      <p:sp>
        <p:nvSpPr>
          <p:cNvPr id="7" name="Content Placeholder 13"/>
          <p:cNvSpPr>
            <a:spLocks noGrp="1"/>
          </p:cNvSpPr>
          <p:nvPr>
            <p:ph idx="1"/>
          </p:nvPr>
        </p:nvSpPr>
        <p:spPr/>
        <p:txBody>
          <a:bodyPr>
            <a:noAutofit/>
          </a:bodyPr>
          <a:lstStyle/>
          <a:p>
            <a:r>
              <a:rPr lang="en-US" dirty="0"/>
              <a:t>To Create a Scenario PivotTable Worksheet</a:t>
            </a:r>
          </a:p>
          <a:p>
            <a:pPr lvl="1"/>
            <a:r>
              <a:rPr lang="en-US" dirty="0"/>
              <a:t>Click the “What-If Analysis” button to display the What-If Analysis menu</a:t>
            </a:r>
          </a:p>
          <a:p>
            <a:pPr lvl="1"/>
            <a:r>
              <a:rPr lang="en-US" dirty="0"/>
              <a:t>Click Scenario Manager to display the Scenario Manager dialog box</a:t>
            </a:r>
          </a:p>
          <a:p>
            <a:pPr lvl="1"/>
            <a:r>
              <a:rPr lang="en-US" dirty="0"/>
              <a:t>Click the Summary button to display the Scenario Summary dialog box</a:t>
            </a:r>
          </a:p>
          <a:p>
            <a:pPr lvl="1"/>
            <a:r>
              <a:rPr lang="en-US" dirty="0"/>
              <a:t>Click the “Scenario PivotTable report” option button in the Report type area</a:t>
            </a:r>
          </a:p>
          <a:p>
            <a:pPr lvl="1"/>
            <a:r>
              <a:rPr lang="en-US" dirty="0"/>
              <a:t>Click OK to create the Scenario PivotTable</a:t>
            </a:r>
          </a:p>
        </p:txBody>
      </p:sp>
    </p:spTree>
    <p:extLst>
      <p:ext uri="{BB962C8B-B14F-4D97-AF65-F5344CB8AC3E}">
        <p14:creationId xmlns:p14="http://schemas.microsoft.com/office/powerpoint/2010/main" val="1882338288"/>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Ink Annotations (1 of 4)</a:t>
            </a:r>
            <a:endParaRPr lang="en-US" dirty="0"/>
          </a:p>
        </p:txBody>
      </p:sp>
      <p:pic>
        <p:nvPicPr>
          <p:cNvPr id="8" name="Content Placeholder 2" descr="The Draw tab on the ribbon. The Tools group includes the Draw, Eraser, and Lasso Select buttons. The Pens gallery has options for different pen widths and shapes. The Ink to Shape button appears in the Convert group.">
            <a:extLst>
              <a:ext uri="{FF2B5EF4-FFF2-40B4-BE49-F238E27FC236}">
                <a16:creationId xmlns:a16="http://schemas.microsoft.com/office/drawing/2014/main" id="{84C595F5-2C8C-45B9-B216-BCCFF417BA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3325" y="2122854"/>
            <a:ext cx="7644875" cy="2723486"/>
          </a:xfrm>
        </p:spPr>
      </p:pic>
    </p:spTree>
    <p:extLst>
      <p:ext uri="{BB962C8B-B14F-4D97-AF65-F5344CB8AC3E}">
        <p14:creationId xmlns:p14="http://schemas.microsoft.com/office/powerpoint/2010/main" val="2430499524"/>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Ink Annotations (2 of 4)</a:t>
            </a:r>
          </a:p>
        </p:txBody>
      </p:sp>
      <p:sp>
        <p:nvSpPr>
          <p:cNvPr id="2" name="Content Placeholder 1">
            <a:extLst>
              <a:ext uri="{FF2B5EF4-FFF2-40B4-BE49-F238E27FC236}">
                <a16:creationId xmlns:a16="http://schemas.microsoft.com/office/drawing/2014/main" id="{9FEC59CC-6A21-460E-BE50-F1BE280BD5A5}"/>
              </a:ext>
            </a:extLst>
          </p:cNvPr>
          <p:cNvSpPr>
            <a:spLocks noGrp="1"/>
          </p:cNvSpPr>
          <p:nvPr>
            <p:ph idx="1"/>
          </p:nvPr>
        </p:nvSpPr>
        <p:spPr/>
        <p:txBody>
          <a:bodyPr/>
          <a:lstStyle/>
          <a:p>
            <a:r>
              <a:rPr lang="en-US" sz="2400" dirty="0"/>
              <a:t>To Draw with a Pen</a:t>
            </a:r>
          </a:p>
          <a:p>
            <a:pPr lvl="1"/>
            <a:r>
              <a:rPr lang="en-US" sz="2200" dirty="0"/>
              <a:t>Make a worksheet active</a:t>
            </a:r>
          </a:p>
          <a:p>
            <a:pPr lvl="1"/>
            <a:r>
              <a:rPr lang="en-US" sz="2200" dirty="0"/>
              <a:t>Click Draw on the ribbon to display the Draw tab</a:t>
            </a:r>
          </a:p>
          <a:p>
            <a:pPr lvl="1"/>
            <a:r>
              <a:rPr lang="en-US" sz="2200" dirty="0"/>
              <a:t>Click the Draw button to turn on the ability to draw</a:t>
            </a:r>
          </a:p>
          <a:p>
            <a:pPr lvl="1"/>
            <a:r>
              <a:rPr lang="en-US" sz="2200" dirty="0"/>
              <a:t>Select a pen and draw</a:t>
            </a:r>
          </a:p>
        </p:txBody>
      </p:sp>
      <p:pic>
        <p:nvPicPr>
          <p:cNvPr id="7" name="Content Placeholder 6" descr="The Draw button in the Tools group on the Draw tab was selected. The options in the Tools group may differ if you have a touch-enabled device. The Pen: Red, 0.5 mm option was selected in the Pens gallery. A circle was drawn around the Shipment 1 results cells. The pointer changes colors when using colored pens; it appears as a red dot.">
            <a:extLst>
              <a:ext uri="{FF2B5EF4-FFF2-40B4-BE49-F238E27FC236}">
                <a16:creationId xmlns:a16="http://schemas.microsoft.com/office/drawing/2014/main" id="{9FE6D426-9889-4955-9FD3-308CCDDBB6F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38435" y="3416220"/>
            <a:ext cx="3505256" cy="2742626"/>
          </a:xfrm>
          <a:prstGeom prst="rect">
            <a:avLst/>
          </a:prstGeom>
        </p:spPr>
      </p:pic>
    </p:spTree>
    <p:extLst>
      <p:ext uri="{BB962C8B-B14F-4D97-AF65-F5344CB8AC3E}">
        <p14:creationId xmlns:p14="http://schemas.microsoft.com/office/powerpoint/2010/main" val="2710910838"/>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Ink Annotations (3 of 4)</a:t>
            </a:r>
          </a:p>
        </p:txBody>
      </p:sp>
      <p:sp>
        <p:nvSpPr>
          <p:cNvPr id="2" name="Content Placeholder 1">
            <a:extLst>
              <a:ext uri="{FF2B5EF4-FFF2-40B4-BE49-F238E27FC236}">
                <a16:creationId xmlns:a16="http://schemas.microsoft.com/office/drawing/2014/main" id="{9FEC59CC-6A21-460E-BE50-F1BE280BD5A5}"/>
              </a:ext>
            </a:extLst>
          </p:cNvPr>
          <p:cNvSpPr>
            <a:spLocks noGrp="1"/>
          </p:cNvSpPr>
          <p:nvPr>
            <p:ph idx="1"/>
          </p:nvPr>
        </p:nvSpPr>
        <p:spPr>
          <a:xfrm>
            <a:off x="579193" y="1371599"/>
            <a:ext cx="8336207" cy="4153445"/>
          </a:xfrm>
        </p:spPr>
        <p:txBody>
          <a:bodyPr/>
          <a:lstStyle/>
          <a:p>
            <a:r>
              <a:rPr lang="en-US" dirty="0"/>
              <a:t>To Use the “Ink to Shape” Tool</a:t>
            </a:r>
          </a:p>
          <a:p>
            <a:pPr lvl="1"/>
            <a:r>
              <a:rPr lang="en-US" dirty="0"/>
              <a:t>Click a pen to display an arrow</a:t>
            </a:r>
          </a:p>
          <a:p>
            <a:pPr lvl="1"/>
            <a:r>
              <a:rPr lang="en-US" dirty="0"/>
              <a:t>Click the pen arrow to display the pen gallery</a:t>
            </a:r>
          </a:p>
          <a:p>
            <a:pPr lvl="1"/>
            <a:r>
              <a:rPr lang="en-US" dirty="0"/>
              <a:t>Select a thickness</a:t>
            </a:r>
          </a:p>
          <a:p>
            <a:pPr lvl="1"/>
            <a:r>
              <a:rPr lang="en-US" dirty="0"/>
              <a:t>Click the “Ink to Shape” button to select it</a:t>
            </a:r>
          </a:p>
          <a:p>
            <a:pPr lvl="1"/>
            <a:r>
              <a:rPr lang="en-US" dirty="0"/>
              <a:t>Draw.  Do not lift your finger or the mouse button</a:t>
            </a:r>
          </a:p>
          <a:p>
            <a:pPr lvl="1"/>
            <a:r>
              <a:rPr lang="en-US" dirty="0"/>
              <a:t>Lift your finger or release the mouse button</a:t>
            </a:r>
          </a:p>
          <a:p>
            <a:pPr lvl="1"/>
            <a:r>
              <a:rPr lang="en-US" dirty="0"/>
              <a:t>When Excel converts your drawing into a shape, click the Draw button to turn it off</a:t>
            </a:r>
          </a:p>
          <a:p>
            <a:pPr lvl="1"/>
            <a:r>
              <a:rPr lang="en-US" dirty="0"/>
              <a:t>Use the sizing handles to resize the arrow as necessary</a:t>
            </a:r>
          </a:p>
        </p:txBody>
      </p:sp>
    </p:spTree>
    <p:extLst>
      <p:ext uri="{BB962C8B-B14F-4D97-AF65-F5344CB8AC3E}">
        <p14:creationId xmlns:p14="http://schemas.microsoft.com/office/powerpoint/2010/main" val="3055285931"/>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Ink Annotations (4 of 4)</a:t>
            </a:r>
          </a:p>
        </p:txBody>
      </p:sp>
      <p:sp>
        <p:nvSpPr>
          <p:cNvPr id="2" name="Content Placeholder 1">
            <a:extLst>
              <a:ext uri="{FF2B5EF4-FFF2-40B4-BE49-F238E27FC236}">
                <a16:creationId xmlns:a16="http://schemas.microsoft.com/office/drawing/2014/main" id="{9FEC59CC-6A21-460E-BE50-F1BE280BD5A5}"/>
              </a:ext>
            </a:extLst>
          </p:cNvPr>
          <p:cNvSpPr>
            <a:spLocks noGrp="1"/>
          </p:cNvSpPr>
          <p:nvPr>
            <p:ph idx="1"/>
          </p:nvPr>
        </p:nvSpPr>
        <p:spPr>
          <a:xfrm>
            <a:off x="579193" y="1371599"/>
            <a:ext cx="8222923" cy="1140489"/>
          </a:xfrm>
        </p:spPr>
        <p:txBody>
          <a:bodyPr/>
          <a:lstStyle/>
          <a:p>
            <a:r>
              <a:rPr lang="en-US" sz="2400" dirty="0"/>
              <a:t>To Highlight with Ink</a:t>
            </a:r>
          </a:p>
          <a:p>
            <a:pPr lvl="1"/>
            <a:r>
              <a:rPr lang="en-US" sz="2200" dirty="0"/>
              <a:t>In the Pens group, click Highlighter</a:t>
            </a:r>
          </a:p>
          <a:p>
            <a:pPr lvl="1"/>
            <a:r>
              <a:rPr lang="en-US" sz="2200" dirty="0"/>
              <a:t>Drag through the selected area</a:t>
            </a:r>
          </a:p>
        </p:txBody>
      </p:sp>
      <p:pic>
        <p:nvPicPr>
          <p:cNvPr id="7" name="Content Placeholder 6" descr="The Highlighter: Yellow 6mm option was selected in the Pens group on the Draw tab. The profit for Shipment 1 was highlighted in using the yellow highlighter pen. The Ink Replay tool in the Replay group is called out.">
            <a:extLst>
              <a:ext uri="{FF2B5EF4-FFF2-40B4-BE49-F238E27FC236}">
                <a16:creationId xmlns:a16="http://schemas.microsoft.com/office/drawing/2014/main" id="{2F1ABE06-F2ED-42C8-B736-0169805C5D2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30780" y="2720475"/>
            <a:ext cx="6720564" cy="3318578"/>
          </a:xfrm>
          <a:prstGeom prst="rect">
            <a:avLst/>
          </a:prstGeom>
        </p:spPr>
      </p:pic>
    </p:spTree>
    <p:extLst>
      <p:ext uri="{BB962C8B-B14F-4D97-AF65-F5344CB8AC3E}">
        <p14:creationId xmlns:p14="http://schemas.microsoft.com/office/powerpoint/2010/main" val="3640121462"/>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400" dirty="0"/>
              <a:t>Project: Instrument Logistics Analysis (1 of 3)</a:t>
            </a:r>
          </a:p>
        </p:txBody>
      </p:sp>
      <p:pic>
        <p:nvPicPr>
          <p:cNvPr id="7" name="Picture 2" descr="This figure includes five images. (a) The scheduling plan worksheet. The details (Item Volume in Cubic Feet, Item Weight in Pounds, Profit per Item, and Number in Stock) for the instruments (guitars, drum sets, and keyboards) are shown in rows 4 through 7. The Optimal Number to Ship section appears next; Excel will determine the optimal number of instruments to ship. The Most Profitable Shipment section appears next. Excel will use the Total Shipment Volume, Weight, and Profit to calculate the most profitable shipments. The Truck constraints (spare volume and weight) appear next.">
            <a:extLst>
              <a:ext uri="{FF2B5EF4-FFF2-40B4-BE49-F238E27FC236}">
                <a16:creationId xmlns:a16="http://schemas.microsoft.com/office/drawing/2014/main" id="{7D0510C0-B4A2-4E6A-9488-C91FD0E503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6931" y="1544812"/>
            <a:ext cx="7594615" cy="422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254428"/>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400" dirty="0"/>
              <a:t>Project: Instrument Logistics Analysis (2 of 3)</a:t>
            </a:r>
          </a:p>
        </p:txBody>
      </p:sp>
      <p:pic>
        <p:nvPicPr>
          <p:cNvPr id="6" name="Picture 2" descr="(b) The solver solution worksheet with the optimal number of instruments to ship and most profitable shipment numbers calculated.">
            <a:extLst>
              <a:ext uri="{FF2B5EF4-FFF2-40B4-BE49-F238E27FC236}">
                <a16:creationId xmlns:a16="http://schemas.microsoft.com/office/drawing/2014/main" id="{6356D7C7-BE86-4828-87A9-56829EE766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76123" y="1386643"/>
            <a:ext cx="7742591" cy="454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843003"/>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400" dirty="0"/>
              <a:t>Project: Instrument Logistics Analysis (3 of 3)</a:t>
            </a:r>
          </a:p>
        </p:txBody>
      </p:sp>
      <p:sp>
        <p:nvSpPr>
          <p:cNvPr id="2" name="Content Placeholder 1">
            <a:extLst>
              <a:ext uri="{FF2B5EF4-FFF2-40B4-BE49-F238E27FC236}">
                <a16:creationId xmlns:a16="http://schemas.microsoft.com/office/drawing/2014/main" id="{323B5AAB-C20D-474E-9FF7-49CF9E6D8EC6}"/>
              </a:ext>
            </a:extLst>
          </p:cNvPr>
          <p:cNvSpPr>
            <a:spLocks noGrp="1"/>
          </p:cNvSpPr>
          <p:nvPr>
            <p:ph idx="1"/>
          </p:nvPr>
        </p:nvSpPr>
        <p:spPr>
          <a:xfrm>
            <a:off x="579193" y="1371599"/>
            <a:ext cx="8336207" cy="3143938"/>
          </a:xfrm>
        </p:spPr>
        <p:txBody>
          <a:bodyPr/>
          <a:lstStyle/>
          <a:p>
            <a:r>
              <a:rPr lang="en-US" dirty="0"/>
              <a:t>To View Named Cells</a:t>
            </a:r>
          </a:p>
          <a:p>
            <a:pPr lvl="1"/>
            <a:r>
              <a:rPr lang="en-US" dirty="0"/>
              <a:t>Click the Name Manager button to display the Name Manager dialog box</a:t>
            </a:r>
          </a:p>
          <a:p>
            <a:pPr lvl="1"/>
            <a:r>
              <a:rPr lang="en-US" dirty="0"/>
              <a:t>To see the full name of each named cell, widen the column by pointing to the border between the column headings until the pointer changes to a double-headed arrow, then double-click</a:t>
            </a:r>
          </a:p>
          <a:p>
            <a:pPr lvl="1"/>
            <a:r>
              <a:rPr lang="en-US" dirty="0"/>
              <a:t>Review the named cells and their location</a:t>
            </a:r>
          </a:p>
          <a:p>
            <a:pPr lvl="1"/>
            <a:r>
              <a:rPr lang="en-US" dirty="0"/>
              <a:t>Close the Name Manager dialog box</a:t>
            </a:r>
          </a:p>
        </p:txBody>
      </p:sp>
    </p:spTree>
    <p:extLst>
      <p:ext uri="{BB962C8B-B14F-4D97-AF65-F5344CB8AC3E}">
        <p14:creationId xmlns:p14="http://schemas.microsoft.com/office/powerpoint/2010/main" val="3015962631"/>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Formula Auditing (1 of 6)</a:t>
            </a:r>
          </a:p>
        </p:txBody>
      </p:sp>
      <p:sp>
        <p:nvSpPr>
          <p:cNvPr id="8" name="Content Placeholder 7"/>
          <p:cNvSpPr>
            <a:spLocks noGrp="1"/>
          </p:cNvSpPr>
          <p:nvPr>
            <p:ph idx="1"/>
          </p:nvPr>
        </p:nvSpPr>
        <p:spPr/>
        <p:txBody>
          <a:bodyPr/>
          <a:lstStyle/>
          <a:p>
            <a:r>
              <a:rPr lang="en-US" sz="2400" dirty="0"/>
              <a:t>To Trace Precedents</a:t>
            </a:r>
          </a:p>
          <a:p>
            <a:pPr lvl="1"/>
            <a:r>
              <a:rPr lang="en-US" sz="2000" dirty="0"/>
              <a:t>Select the cell for which you wish to trace the precedents</a:t>
            </a:r>
          </a:p>
          <a:p>
            <a:pPr lvl="1"/>
            <a:r>
              <a:rPr lang="en-US" sz="2000" dirty="0"/>
              <a:t>Click the Trace Precedents button to draw a tracer arrow across precedents of the selected cell</a:t>
            </a:r>
          </a:p>
          <a:p>
            <a:pPr lvl="1"/>
            <a:r>
              <a:rPr lang="en-US" sz="2000" dirty="0"/>
              <a:t>Click the Trace Precedents button again to draw arrows indicating the next level of precedents</a:t>
            </a:r>
          </a:p>
          <a:p>
            <a:r>
              <a:rPr lang="en-US" sz="2400" dirty="0"/>
              <a:t>To Remove the Precedent Arrows</a:t>
            </a:r>
          </a:p>
          <a:p>
            <a:pPr lvl="1"/>
            <a:r>
              <a:rPr lang="en-US" sz="2000" dirty="0"/>
              <a:t>Click the “Remove Arrows” arrow to display the “Remove Arrows” menu</a:t>
            </a:r>
          </a:p>
          <a:p>
            <a:pPr lvl="1"/>
            <a:r>
              <a:rPr lang="en-US" sz="2000" dirty="0"/>
              <a:t>Click “Remove Precedent Arrows” on the Remove Arrows menu to remove precedent arrows</a:t>
            </a:r>
          </a:p>
          <a:p>
            <a:pPr lvl="1"/>
            <a:r>
              <a:rPr lang="en-US" sz="2000" dirty="0"/>
              <a:t>Repeat to remove any remaining precedent arrows</a:t>
            </a:r>
          </a:p>
        </p:txBody>
      </p:sp>
    </p:spTree>
    <p:extLst>
      <p:ext uri="{BB962C8B-B14F-4D97-AF65-F5344CB8AC3E}">
        <p14:creationId xmlns:p14="http://schemas.microsoft.com/office/powerpoint/2010/main" val="1692288327"/>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Formula Auditing (2 of 6)</a:t>
            </a:r>
          </a:p>
        </p:txBody>
      </p:sp>
      <p:sp>
        <p:nvSpPr>
          <p:cNvPr id="6" name="Content Placeholder 1"/>
          <p:cNvSpPr>
            <a:spLocks noGrp="1"/>
          </p:cNvSpPr>
          <p:nvPr>
            <p:ph idx="1"/>
          </p:nvPr>
        </p:nvSpPr>
        <p:spPr/>
        <p:txBody>
          <a:bodyPr>
            <a:normAutofit/>
          </a:bodyPr>
          <a:lstStyle/>
          <a:p>
            <a:r>
              <a:rPr lang="en-US" dirty="0"/>
              <a:t>To Trace Dependents</a:t>
            </a:r>
          </a:p>
          <a:p>
            <a:pPr lvl="1"/>
            <a:r>
              <a:rPr lang="en-US" dirty="0"/>
              <a:t>Click the cell for which you want to trace dependents</a:t>
            </a:r>
          </a:p>
          <a:p>
            <a:pPr lvl="1"/>
            <a:r>
              <a:rPr lang="en-US" dirty="0"/>
              <a:t>Click the Trace Dependents button to draw arrows to dependent cells</a:t>
            </a:r>
          </a:p>
          <a:p>
            <a:pPr lvl="1"/>
            <a:r>
              <a:rPr lang="en-US" dirty="0"/>
              <a:t>Click the Trace Dependents button again to draw arrows indicating the indirectly dependent cells</a:t>
            </a:r>
            <a:r>
              <a:rPr lang="en-IN" dirty="0"/>
              <a:t>—</a:t>
            </a:r>
            <a:r>
              <a:rPr lang="en-US" dirty="0"/>
              <a:t>cells that depend directly or indirectly on the selected cell</a:t>
            </a:r>
          </a:p>
          <a:p>
            <a:pPr>
              <a:buClr>
                <a:schemeClr val="accent1">
                  <a:lumMod val="75000"/>
                  <a:lumOff val="25000"/>
                </a:schemeClr>
              </a:buClr>
              <a:buFont typeface="Calibri" pitchFamily="34" charset="0"/>
              <a:buChar char="•"/>
            </a:pPr>
            <a:r>
              <a:rPr lang="en-US" dirty="0"/>
              <a:t>To Remove the Dependent Arrows</a:t>
            </a:r>
          </a:p>
          <a:p>
            <a:pPr lvl="1">
              <a:buClr>
                <a:schemeClr val="accent1">
                  <a:lumMod val="75000"/>
                  <a:lumOff val="25000"/>
                </a:schemeClr>
              </a:buClr>
              <a:buFont typeface="Calibri" pitchFamily="34" charset="0"/>
              <a:buChar char="•"/>
            </a:pPr>
            <a:r>
              <a:rPr lang="en-US" dirty="0"/>
              <a:t>Click the “Remove Arrows” as necessary to remove all of the dependent arrows</a:t>
            </a:r>
          </a:p>
        </p:txBody>
      </p:sp>
    </p:spTree>
    <p:extLst>
      <p:ext uri="{BB962C8B-B14F-4D97-AF65-F5344CB8AC3E}">
        <p14:creationId xmlns:p14="http://schemas.microsoft.com/office/powerpoint/2010/main" val="1960952635"/>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Formula Auditing (3 of 6)</a:t>
            </a:r>
          </a:p>
        </p:txBody>
      </p:sp>
      <p:sp>
        <p:nvSpPr>
          <p:cNvPr id="7" name="Content Placeholder 6"/>
          <p:cNvSpPr>
            <a:spLocks noGrp="1"/>
          </p:cNvSpPr>
          <p:nvPr>
            <p:ph idx="1"/>
          </p:nvPr>
        </p:nvSpPr>
        <p:spPr>
          <a:xfrm>
            <a:off x="579193" y="1371599"/>
            <a:ext cx="8336207" cy="2442207"/>
          </a:xfrm>
        </p:spPr>
        <p:txBody>
          <a:bodyPr/>
          <a:lstStyle/>
          <a:p>
            <a:pPr>
              <a:buClr>
                <a:schemeClr val="accent1">
                  <a:lumMod val="75000"/>
                  <a:lumOff val="25000"/>
                </a:schemeClr>
              </a:buClr>
            </a:pPr>
            <a:r>
              <a:rPr lang="en-US" dirty="0"/>
              <a:t>To Use the Trace Error Button</a:t>
            </a:r>
          </a:p>
          <a:p>
            <a:pPr lvl="1"/>
            <a:r>
              <a:rPr lang="en-US" dirty="0"/>
              <a:t>Select a cell to display the Trace Error button</a:t>
            </a:r>
          </a:p>
          <a:p>
            <a:pPr lvl="1"/>
            <a:r>
              <a:rPr lang="en-US" dirty="0"/>
              <a:t>Click the Trace Error button to display its menu</a:t>
            </a:r>
          </a:p>
          <a:p>
            <a:pPr lvl="1"/>
            <a:r>
              <a:rPr lang="en-US" dirty="0"/>
              <a:t>Click Trace Error on the menu to display precedent arrows directly involved in the error</a:t>
            </a:r>
          </a:p>
          <a:p>
            <a:pPr lvl="1"/>
            <a:r>
              <a:rPr lang="en-US" dirty="0"/>
              <a:t>Click the Remove Arrows button to remove all of the arrows</a:t>
            </a:r>
          </a:p>
        </p:txBody>
      </p:sp>
    </p:spTree>
    <p:extLst>
      <p:ext uri="{BB962C8B-B14F-4D97-AF65-F5344CB8AC3E}">
        <p14:creationId xmlns:p14="http://schemas.microsoft.com/office/powerpoint/2010/main" val="3005932382"/>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3056</TotalTime>
  <Words>2636</Words>
  <Application>Microsoft Office PowerPoint</Application>
  <PresentationFormat>On-screen Show (4:3)</PresentationFormat>
  <Paragraphs>283</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1_Office Theme</vt:lpstr>
      <vt:lpstr>Shelly Cashman: Microsoft Excel 2019</vt:lpstr>
      <vt:lpstr>Objectives (1 of 2)</vt:lpstr>
      <vt:lpstr>Objectives (2 of 2) </vt:lpstr>
      <vt:lpstr>Project: Instrument Logistics Analysis (1 of 3)</vt:lpstr>
      <vt:lpstr>Project: Instrument Logistics Analysis (2 of 3)</vt:lpstr>
      <vt:lpstr>Project: Instrument Logistics Analysis (3 of 3)</vt:lpstr>
      <vt:lpstr>Formula Auditing (1 of 6)</vt:lpstr>
      <vt:lpstr>Formula Auditing (2 of 6)</vt:lpstr>
      <vt:lpstr>Formula Auditing (3 of 6)</vt:lpstr>
      <vt:lpstr>Formula Auditing (4 of 6)</vt:lpstr>
      <vt:lpstr>Formula Auditing (5 of 6)</vt:lpstr>
      <vt:lpstr>Formula Auditing (6 of 6)</vt:lpstr>
      <vt:lpstr>Data Validation</vt:lpstr>
      <vt:lpstr>Solving Complex Problems (1 of 3)</vt:lpstr>
      <vt:lpstr>Solving Complex Problems (2 of 3)</vt:lpstr>
      <vt:lpstr>Solving Complex Problems (3 of 3)</vt:lpstr>
      <vt:lpstr>Customizing Excel Add-Ins</vt:lpstr>
      <vt:lpstr>Solver Requirements (1 of 6)</vt:lpstr>
      <vt:lpstr>Solver Requirements (2 of 6)</vt:lpstr>
      <vt:lpstr>Solver Requirements (3 of 6)</vt:lpstr>
      <vt:lpstr>Solver Requirements (4 of 6)</vt:lpstr>
      <vt:lpstr>Solver Requirements (5 of 6)</vt:lpstr>
      <vt:lpstr>Solver Requirements (6 of 6)</vt:lpstr>
      <vt:lpstr>Using Scenarios and Scenario Manager to Analyze Data (1 of 7)</vt:lpstr>
      <vt:lpstr>Using Scenarios and Scenario Manager to Analyze Data (2 of 7)</vt:lpstr>
      <vt:lpstr>Using Scenarios and Scenario Manager to Analyze Data (3 of 7)</vt:lpstr>
      <vt:lpstr>Using Scenarios and Scenario Manager to Analyze Data (4 of 7)</vt:lpstr>
      <vt:lpstr>Using Scenarios and Scenario Manager to Analyze Data (5 of 7)</vt:lpstr>
      <vt:lpstr>Using Scenarios and Scenario Manager to Analyze Data (6 of 7)</vt:lpstr>
      <vt:lpstr>Using Scenarios and Scenario Manager to Analyze Data (7 of 7)</vt:lpstr>
      <vt:lpstr>Summarizing Scenarios (1 of 2)</vt:lpstr>
      <vt:lpstr>Summarizing Scenarios (2 of 2)</vt:lpstr>
      <vt:lpstr>Ink Annotations (1 of 4)</vt:lpstr>
      <vt:lpstr>Ink Annotations (2 of 4)</vt:lpstr>
      <vt:lpstr>Ink Annotations (3 of 4)</vt:lpstr>
      <vt:lpstr>Ink Annotations (4 of 4)</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Formula Auditing, Data Validation, and Complex Problem Solving</dc:title>
  <dc:creator>Shelly</dc:creator>
  <cp:lastModifiedBy>Gracy, Mani</cp:lastModifiedBy>
  <cp:revision>294</cp:revision>
  <dcterms:created xsi:type="dcterms:W3CDTF">2013-03-05T14:04:10Z</dcterms:created>
  <dcterms:modified xsi:type="dcterms:W3CDTF">2019-09-26T13:45:39Z</dcterms:modified>
</cp:coreProperties>
</file>