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sldIdLst>
    <p:sldId id="429" r:id="rId2"/>
    <p:sldId id="430" r:id="rId3"/>
    <p:sldId id="431" r:id="rId4"/>
    <p:sldId id="263" r:id="rId5"/>
    <p:sldId id="453" r:id="rId6"/>
    <p:sldId id="454" r:id="rId7"/>
    <p:sldId id="432" r:id="rId8"/>
    <p:sldId id="433" r:id="rId9"/>
    <p:sldId id="434" r:id="rId10"/>
    <p:sldId id="435" r:id="rId11"/>
    <p:sldId id="436" r:id="rId12"/>
    <p:sldId id="437" r:id="rId13"/>
    <p:sldId id="438" r:id="rId14"/>
    <p:sldId id="439" r:id="rId15"/>
    <p:sldId id="440" r:id="rId16"/>
    <p:sldId id="441" r:id="rId17"/>
    <p:sldId id="442" r:id="rId18"/>
    <p:sldId id="443" r:id="rId19"/>
    <p:sldId id="444" r:id="rId20"/>
    <p:sldId id="455" r:id="rId21"/>
    <p:sldId id="445" r:id="rId22"/>
    <p:sldId id="446" r:id="rId23"/>
    <p:sldId id="447" r:id="rId24"/>
    <p:sldId id="448" r:id="rId25"/>
    <p:sldId id="456" r:id="rId26"/>
    <p:sldId id="449" r:id="rId27"/>
    <p:sldId id="450" r:id="rId28"/>
    <p:sldId id="457" r:id="rId29"/>
    <p:sldId id="451" r:id="rId30"/>
    <p:sldId id="45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326" autoAdjust="0"/>
  </p:normalViewPr>
  <p:slideViewPr>
    <p:cSldViewPr>
      <p:cViewPr varScale="1">
        <p:scale>
          <a:sx n="76" d="100"/>
          <a:sy n="76" d="100"/>
        </p:scale>
        <p:origin x="157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4756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10-27: display of Power Pivot for Excel window, table added to data model, and Close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10-43: display of PivotTable Tools Analyze tab and OLAP Tools button with selected cell and “Convert to Formulas” command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10-45: display</a:t>
            </a:r>
            <a:r>
              <a:rPr lang="en-US" baseline="0" dirty="0"/>
              <a:t> of the Power View tab</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10-49: display of Housing and County fields added to second visualizations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65138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46558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10-62: Display of bar chosen and filters pane hidden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10-63:</a:t>
            </a:r>
            <a:r>
              <a:rPr lang="en-US" baseline="0" dirty="0"/>
              <a:t> Display of Insert tab and 3D Map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10-66: Display</a:t>
            </a:r>
            <a:r>
              <a:rPr lang="en-US" baseline="0" dirty="0"/>
              <a:t> of New Scene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10-81: Display of a Power BI window</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1176483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10-4: Home</a:t>
            </a:r>
            <a:r>
              <a:rPr lang="en-US" baseline="0" dirty="0"/>
              <a:t>page Text and Hyperlinks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677411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4971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 display of project</a:t>
            </a:r>
          </a:p>
          <a:p>
            <a:pPr marL="228600" indent="-228600">
              <a:buFont typeface="+mj-lt"/>
              <a:buAutoNum type="alphaLcParenR"/>
            </a:pPr>
            <a:r>
              <a:rPr lang="en-US" dirty="0"/>
              <a:t>Homepage with hyperlinks</a:t>
            </a:r>
          </a:p>
          <a:p>
            <a:pPr marL="228600" indent="-228600">
              <a:buFont typeface="+mj-lt"/>
              <a:buAutoNum type="alphaLcParenR"/>
            </a:pPr>
            <a:r>
              <a:rPr lang="en-US" dirty="0"/>
              <a:t>10 least populous counties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10-1: display of project</a:t>
            </a:r>
          </a:p>
          <a:p>
            <a:r>
              <a:rPr lang="en-US" dirty="0"/>
              <a:t>c) Housing units by county</a:t>
            </a:r>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144605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10-2: display of project</a:t>
            </a:r>
          </a:p>
          <a:p>
            <a:pPr marL="228600" indent="-228600">
              <a:buFont typeface="+mj-lt"/>
              <a:buAutoNum type="alphaLcParenR"/>
            </a:pPr>
            <a:r>
              <a:rPr lang="en-US" dirty="0"/>
              <a:t>PivotTable</a:t>
            </a:r>
          </a:p>
          <a:p>
            <a:pPr marL="228600" indent="-228600">
              <a:buFont typeface="+mj-lt"/>
              <a:buAutoNum type="alphaLcParenR"/>
            </a:pPr>
            <a:r>
              <a:rPr lang="en-US" dirty="0"/>
              <a:t>Power View</a:t>
            </a:r>
          </a:p>
          <a:p>
            <a:pPr marL="228600" indent="-228600">
              <a:buFont typeface="+mj-lt"/>
              <a:buAutoNum type="alphaLcParenR"/>
            </a:pPr>
            <a:r>
              <a:rPr lang="en-US" dirty="0"/>
              <a:t>Power BI</a:t>
            </a:r>
          </a:p>
          <a:p>
            <a:pPr marL="228600" indent="-228600">
              <a:buFont typeface="+mj-lt"/>
              <a:buAutoNum type="alphaLcParenR"/>
            </a:pPr>
            <a:r>
              <a:rPr lang="en-US" dirty="0"/>
              <a:t>3D Maps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193555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393088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5043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031407" cy="18288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714EBF0B-099F-4C01-9313-23FCF47BC791}"/>
              </a:ext>
            </a:extLst>
          </p:cNvPr>
          <p:cNvSpPr>
            <a:spLocks noGrp="1"/>
          </p:cNvSpPr>
          <p:nvPr>
            <p:ph sz="quarter" idx="10"/>
          </p:nvPr>
        </p:nvSpPr>
        <p:spPr>
          <a:xfrm>
            <a:off x="579193" y="3657600"/>
            <a:ext cx="8031407"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064477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107350025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	</a:t>
            </a:r>
          </a:p>
        </p:txBody>
      </p:sp>
      <p:sp>
        <p:nvSpPr>
          <p:cNvPr id="3" name="Subtitle 2"/>
          <p:cNvSpPr>
            <a:spLocks noGrp="1"/>
          </p:cNvSpPr>
          <p:nvPr>
            <p:ph type="subTitle" idx="1"/>
          </p:nvPr>
        </p:nvSpPr>
        <p:spPr>
          <a:xfrm>
            <a:off x="698500" y="3352800"/>
            <a:ext cx="7747000" cy="701731"/>
          </a:xfrm>
        </p:spPr>
        <p:txBody>
          <a:bodyPr/>
          <a:lstStyle/>
          <a:p>
            <a:r>
              <a:rPr lang="en-US" sz="2400" dirty="0">
                <a:solidFill>
                  <a:schemeClr val="bg2">
                    <a:lumMod val="50000"/>
                  </a:schemeClr>
                </a:solidFill>
              </a:rPr>
              <a:t>Module 10: Data Analysis with Power Tools and Creating Macros</a:t>
            </a:r>
          </a:p>
        </p:txBody>
      </p:sp>
      <p:sp>
        <p:nvSpPr>
          <p:cNvPr id="5" name="Text Placeholder 4"/>
          <p:cNvSpPr>
            <a:spLocks noGrp="1"/>
          </p:cNvSpPr>
          <p:nvPr>
            <p:ph type="body" sz="quarter" idx="10"/>
          </p:nvPr>
        </p:nvSpPr>
        <p:spPr>
          <a:xfrm>
            <a:off x="802428" y="6248594"/>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870689163"/>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Get &amp; Transform (2 of 3)</a:t>
            </a:r>
          </a:p>
        </p:txBody>
      </p:sp>
      <p:sp>
        <p:nvSpPr>
          <p:cNvPr id="2" name="Content Placeholder 1"/>
          <p:cNvSpPr>
            <a:spLocks noGrp="1"/>
          </p:cNvSpPr>
          <p:nvPr>
            <p:ph idx="1"/>
          </p:nvPr>
        </p:nvSpPr>
        <p:spPr/>
        <p:txBody>
          <a:bodyPr>
            <a:noAutofit/>
          </a:bodyPr>
          <a:lstStyle/>
          <a:p>
            <a:r>
              <a:rPr lang="en-US" sz="2400" dirty="0"/>
              <a:t>To Edit Data Using the Power Query Editor</a:t>
            </a:r>
          </a:p>
          <a:p>
            <a:pPr lvl="1"/>
            <a:r>
              <a:rPr lang="en-US" sz="2200" dirty="0"/>
              <a:t>On the right side of the screen, double-click on a query in the Queries and Connections pane to display the Power Query Editor window</a:t>
            </a:r>
          </a:p>
          <a:p>
            <a:pPr lvl="1"/>
            <a:r>
              <a:rPr lang="en-US" sz="2200" dirty="0"/>
              <a:t>Click the desired column then click the column filter to display the filter menu</a:t>
            </a:r>
          </a:p>
          <a:p>
            <a:pPr lvl="1"/>
            <a:r>
              <a:rPr lang="en-US" sz="2200" dirty="0"/>
              <a:t>On the filter menu, click the desired option</a:t>
            </a:r>
          </a:p>
          <a:p>
            <a:pPr lvl="1"/>
            <a:r>
              <a:rPr lang="en-US" sz="2200" dirty="0"/>
              <a:t>Click the Keep Rows button to display the menu</a:t>
            </a:r>
          </a:p>
          <a:p>
            <a:pPr lvl="1"/>
            <a:r>
              <a:rPr lang="en-US" sz="2200" dirty="0"/>
              <a:t>Click OK to return to the Power Query Editor window</a:t>
            </a:r>
          </a:p>
          <a:p>
            <a:pPr lvl="1"/>
            <a:r>
              <a:rPr lang="en-US" sz="2200" dirty="0"/>
              <a:t>Click the “Close &amp; Load” button to load the transformed data into the worksheet in the Excel window</a:t>
            </a:r>
          </a:p>
        </p:txBody>
      </p:sp>
    </p:spTree>
    <p:extLst>
      <p:ext uri="{BB962C8B-B14F-4D97-AF65-F5344CB8AC3E}">
        <p14:creationId xmlns:p14="http://schemas.microsoft.com/office/powerpoint/2010/main" val="4023712867"/>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47917"/>
            <a:ext cx="8282940" cy="834226"/>
          </a:xfrm>
        </p:spPr>
        <p:txBody>
          <a:bodyPr/>
          <a:lstStyle/>
          <a:p>
            <a:r>
              <a:rPr lang="en-US" dirty="0"/>
              <a:t>Get &amp; Transform (3 of 3)</a:t>
            </a:r>
          </a:p>
        </p:txBody>
      </p:sp>
      <p:sp>
        <p:nvSpPr>
          <p:cNvPr id="2" name="Content Placeholder 1"/>
          <p:cNvSpPr>
            <a:spLocks noGrp="1"/>
          </p:cNvSpPr>
          <p:nvPr>
            <p:ph idx="1"/>
          </p:nvPr>
        </p:nvSpPr>
        <p:spPr/>
        <p:txBody>
          <a:bodyPr>
            <a:noAutofit/>
          </a:bodyPr>
          <a:lstStyle/>
          <a:p>
            <a:r>
              <a:rPr lang="en-US" dirty="0"/>
              <a:t>To Edit Using the Query Tools Query Tab</a:t>
            </a:r>
          </a:p>
          <a:p>
            <a:pPr lvl="1"/>
            <a:r>
              <a:rPr lang="en-US" dirty="0"/>
              <a:t>Display the Query Tools Query tab</a:t>
            </a:r>
          </a:p>
          <a:p>
            <a:pPr lvl="1"/>
            <a:r>
              <a:rPr lang="en-US" dirty="0"/>
              <a:t>Click the Edit button to display the Power Query Editor window</a:t>
            </a:r>
          </a:p>
          <a:p>
            <a:pPr lvl="1"/>
            <a:r>
              <a:rPr lang="en-US" dirty="0"/>
              <a:t>Click the Remove Rows button to display the Remove Rows menu</a:t>
            </a:r>
          </a:p>
          <a:p>
            <a:pPr lvl="1"/>
            <a:r>
              <a:rPr lang="en-US" dirty="0"/>
              <a:t>Click the “Remove Top Rows” to display the Remove Top Rows dialog box</a:t>
            </a:r>
          </a:p>
          <a:p>
            <a:pPr lvl="1"/>
            <a:r>
              <a:rPr lang="en-US" dirty="0"/>
              <a:t>Click OK to remove the first row</a:t>
            </a:r>
          </a:p>
          <a:p>
            <a:pPr lvl="1"/>
            <a:r>
              <a:rPr lang="en-US" dirty="0"/>
              <a:t>Click the “Use First Row As Headers” button to use the imported table’s column headings</a:t>
            </a:r>
          </a:p>
          <a:p>
            <a:pPr lvl="1"/>
            <a:r>
              <a:rPr lang="en-US" dirty="0"/>
              <a:t>Click the “Close &amp; Load” button</a:t>
            </a:r>
          </a:p>
        </p:txBody>
      </p:sp>
    </p:spTree>
    <p:extLst>
      <p:ext uri="{BB962C8B-B14F-4D97-AF65-F5344CB8AC3E}">
        <p14:creationId xmlns:p14="http://schemas.microsoft.com/office/powerpoint/2010/main" val="4023712867"/>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Pivot (1 of 6)</a:t>
            </a:r>
          </a:p>
        </p:txBody>
      </p:sp>
      <p:sp>
        <p:nvSpPr>
          <p:cNvPr id="2" name="Content Placeholder 1"/>
          <p:cNvSpPr>
            <a:spLocks noGrp="1"/>
          </p:cNvSpPr>
          <p:nvPr>
            <p:ph idx="1"/>
          </p:nvPr>
        </p:nvSpPr>
        <p:spPr>
          <a:xfrm>
            <a:off x="579193" y="1371599"/>
            <a:ext cx="8031407" cy="1981201"/>
          </a:xfrm>
        </p:spPr>
        <p:txBody>
          <a:bodyPr>
            <a:noAutofit/>
          </a:bodyPr>
          <a:lstStyle/>
          <a:p>
            <a:r>
              <a:rPr lang="en-US" sz="2200" dirty="0"/>
              <a:t>To Add a Query to a Data Model</a:t>
            </a:r>
          </a:p>
          <a:p>
            <a:pPr lvl="1"/>
            <a:r>
              <a:rPr lang="en-US" sz="2000" dirty="0"/>
              <a:t>Click Power Pivot on the ribbon to display the Power Pivot tab</a:t>
            </a:r>
          </a:p>
          <a:p>
            <a:pPr lvl="1"/>
            <a:r>
              <a:rPr lang="en-US" sz="2000" dirty="0"/>
              <a:t>Click the “Add to Data Model” button to add the data on the current worksheet to the data model</a:t>
            </a:r>
          </a:p>
          <a:p>
            <a:pPr lvl="1"/>
            <a:r>
              <a:rPr lang="en-US" sz="2000" dirty="0"/>
              <a:t>Close the Power Pivot for Excel window to return to the regular Excel window</a:t>
            </a:r>
          </a:p>
        </p:txBody>
      </p:sp>
      <p:pic>
        <p:nvPicPr>
          <p:cNvPr id="6" name="Content Placeholder 5" descr="The Power Pivot for Excel window is displayed. The table was added to the data model. The Power Pivot sheet tab uses a double underscore in the sheet name, Housing Area. The Close button is called out.">
            <a:extLst>
              <a:ext uri="{FF2B5EF4-FFF2-40B4-BE49-F238E27FC236}">
                <a16:creationId xmlns:a16="http://schemas.microsoft.com/office/drawing/2014/main" id="{2898656E-3DB5-47AE-BAD4-049EF6E4943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62679" y="3427961"/>
            <a:ext cx="4464680" cy="2766060"/>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Pivot (2 of 6)</a:t>
            </a:r>
          </a:p>
        </p:txBody>
      </p:sp>
      <p:sp>
        <p:nvSpPr>
          <p:cNvPr id="2" name="Content Placeholder 1"/>
          <p:cNvSpPr>
            <a:spLocks noGrp="1"/>
          </p:cNvSpPr>
          <p:nvPr>
            <p:ph idx="1"/>
          </p:nvPr>
        </p:nvSpPr>
        <p:spPr/>
        <p:txBody>
          <a:bodyPr>
            <a:noAutofit/>
          </a:bodyPr>
          <a:lstStyle/>
          <a:p>
            <a:r>
              <a:rPr lang="en-US" dirty="0"/>
              <a:t>To Build a PivotTable Using Power Pivot</a:t>
            </a:r>
          </a:p>
          <a:p>
            <a:pPr lvl="1"/>
            <a:r>
              <a:rPr lang="en-US" dirty="0"/>
              <a:t>Click the PivotTable button to display the Create PivotTable dialog box</a:t>
            </a:r>
          </a:p>
          <a:p>
            <a:pPr lvl="1"/>
            <a:r>
              <a:rPr lang="en-US" dirty="0"/>
              <a:t>Click the New Worksheet option button to select it</a:t>
            </a:r>
          </a:p>
          <a:p>
            <a:pPr lvl="1"/>
            <a:r>
              <a:rPr lang="en-US" dirty="0"/>
              <a:t>Click OK to create a PivotTable on a new sheet and to display the PivotTable Fields task pane</a:t>
            </a:r>
          </a:p>
          <a:p>
            <a:pPr lvl="1"/>
            <a:r>
              <a:rPr lang="en-US" dirty="0"/>
              <a:t>In the PivotTable Fields pane, click the desired field to display the fields from the query table</a:t>
            </a:r>
          </a:p>
          <a:p>
            <a:pPr lvl="1"/>
            <a:r>
              <a:rPr lang="en-US" dirty="0"/>
              <a:t>Click the appropriate check box</a:t>
            </a:r>
          </a:p>
          <a:p>
            <a:pPr lvl="1"/>
            <a:r>
              <a:rPr lang="en-US" dirty="0"/>
              <a:t>Scroll up in the “Choose fields to add to the report” area and then click the desired field</a:t>
            </a:r>
          </a:p>
          <a:p>
            <a:pPr lvl="1"/>
            <a:r>
              <a:rPr lang="en-US" dirty="0"/>
              <a:t>Click the appropriate check box</a:t>
            </a:r>
          </a:p>
        </p:txBody>
      </p:sp>
    </p:spTree>
    <p:extLst>
      <p:ext uri="{BB962C8B-B14F-4D97-AF65-F5344CB8AC3E}">
        <p14:creationId xmlns:p14="http://schemas.microsoft.com/office/powerpoint/2010/main" val="4023712867"/>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44"/>
            <a:ext cx="8282940" cy="917649"/>
          </a:xfrm>
        </p:spPr>
        <p:txBody>
          <a:bodyPr/>
          <a:lstStyle/>
          <a:p>
            <a:r>
              <a:rPr lang="en-US" dirty="0"/>
              <a:t>Power Pivot (3 of 6)</a:t>
            </a:r>
          </a:p>
        </p:txBody>
      </p:sp>
      <p:sp>
        <p:nvSpPr>
          <p:cNvPr id="2" name="Content Placeholder 1"/>
          <p:cNvSpPr>
            <a:spLocks noGrp="1"/>
          </p:cNvSpPr>
          <p:nvPr>
            <p:ph idx="1"/>
          </p:nvPr>
        </p:nvSpPr>
        <p:spPr/>
        <p:txBody>
          <a:bodyPr>
            <a:noAutofit/>
          </a:bodyPr>
          <a:lstStyle/>
          <a:p>
            <a:r>
              <a:rPr lang="en-US" dirty="0"/>
              <a:t>To Create a Relationship</a:t>
            </a:r>
          </a:p>
          <a:p>
            <a:pPr lvl="1"/>
            <a:r>
              <a:rPr lang="en-US" dirty="0"/>
              <a:t>Click the CREATE button in the yellow relationships message to display the Create Relationship dialog box</a:t>
            </a:r>
          </a:p>
          <a:p>
            <a:pPr lvl="1"/>
            <a:r>
              <a:rPr lang="en-US" dirty="0"/>
              <a:t>Click the Table button and then click the desired table</a:t>
            </a:r>
          </a:p>
          <a:p>
            <a:pPr lvl="1"/>
            <a:r>
              <a:rPr lang="en-US" dirty="0"/>
              <a:t>Click the Related Table button and then click the desired table</a:t>
            </a:r>
          </a:p>
          <a:p>
            <a:pPr lvl="1"/>
            <a:r>
              <a:rPr lang="en-US" dirty="0"/>
              <a:t>Click the Column button and then click the desired button</a:t>
            </a:r>
          </a:p>
          <a:p>
            <a:pPr lvl="1"/>
            <a:r>
              <a:rPr lang="en-US" dirty="0"/>
              <a:t>Click OK to create the relationship between the tables and adjust the numbers in the PivotTable</a:t>
            </a:r>
          </a:p>
        </p:txBody>
      </p:sp>
    </p:spTree>
    <p:extLst>
      <p:ext uri="{BB962C8B-B14F-4D97-AF65-F5344CB8AC3E}">
        <p14:creationId xmlns:p14="http://schemas.microsoft.com/office/powerpoint/2010/main" val="4023712867"/>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544"/>
            <a:ext cx="8282940" cy="917649"/>
          </a:xfrm>
        </p:spPr>
        <p:txBody>
          <a:bodyPr/>
          <a:lstStyle/>
          <a:p>
            <a:r>
              <a:rPr lang="en-US" dirty="0"/>
              <a:t>Power Pivot (4 of 6)</a:t>
            </a:r>
          </a:p>
        </p:txBody>
      </p:sp>
      <p:sp>
        <p:nvSpPr>
          <p:cNvPr id="2" name="Content Placeholder 1"/>
          <p:cNvSpPr>
            <a:spLocks noGrp="1"/>
          </p:cNvSpPr>
          <p:nvPr>
            <p:ph idx="1"/>
          </p:nvPr>
        </p:nvSpPr>
        <p:spPr/>
        <p:txBody>
          <a:bodyPr>
            <a:noAutofit/>
          </a:bodyPr>
          <a:lstStyle/>
          <a:p>
            <a:r>
              <a:rPr lang="en-US" dirty="0"/>
              <a:t>To Create a Measure</a:t>
            </a:r>
          </a:p>
          <a:p>
            <a:pPr lvl="1"/>
            <a:r>
              <a:rPr lang="en-US" dirty="0"/>
              <a:t>Click any cell in the PivotTable and then click the Measures button to display the menu</a:t>
            </a:r>
          </a:p>
          <a:p>
            <a:pPr lvl="1"/>
            <a:r>
              <a:rPr lang="en-US" dirty="0"/>
              <a:t>Click New Measure in the Measures menu to display the Measure dialog box</a:t>
            </a:r>
          </a:p>
          <a:p>
            <a:pPr lvl="1"/>
            <a:r>
              <a:rPr lang="en-US" dirty="0"/>
              <a:t>In the Measure name text box, select any default text and type desired text</a:t>
            </a:r>
          </a:p>
          <a:p>
            <a:pPr lvl="1"/>
            <a:r>
              <a:rPr lang="en-US" dirty="0"/>
              <a:t>In the Description text box, select any default text and type desired text</a:t>
            </a:r>
          </a:p>
          <a:p>
            <a:pPr lvl="1"/>
            <a:r>
              <a:rPr lang="en-US" dirty="0"/>
              <a:t>In the Formula box following the equal sign, type [ (left bracket) to prompt Excel to display the available fields that exist in the PivotTable</a:t>
            </a:r>
          </a:p>
        </p:txBody>
      </p:sp>
    </p:spTree>
    <p:extLst>
      <p:ext uri="{BB962C8B-B14F-4D97-AF65-F5344CB8AC3E}">
        <p14:creationId xmlns:p14="http://schemas.microsoft.com/office/powerpoint/2010/main" val="4023712867"/>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586"/>
            <a:ext cx="8282940" cy="834226"/>
          </a:xfrm>
        </p:spPr>
        <p:txBody>
          <a:bodyPr/>
          <a:lstStyle/>
          <a:p>
            <a:r>
              <a:rPr lang="en-US" dirty="0"/>
              <a:t>Power Pivot (5 of 6)</a:t>
            </a:r>
          </a:p>
        </p:txBody>
      </p:sp>
      <p:sp>
        <p:nvSpPr>
          <p:cNvPr id="2" name="Content Placeholder 1"/>
          <p:cNvSpPr>
            <a:spLocks noGrp="1"/>
          </p:cNvSpPr>
          <p:nvPr>
            <p:ph idx="1"/>
          </p:nvPr>
        </p:nvSpPr>
        <p:spPr/>
        <p:txBody>
          <a:bodyPr>
            <a:noAutofit/>
          </a:bodyPr>
          <a:lstStyle/>
          <a:p>
            <a:r>
              <a:rPr lang="en-US" dirty="0"/>
              <a:t>To Create a Measure (cont.)</a:t>
            </a:r>
          </a:p>
          <a:p>
            <a:pPr lvl="1"/>
            <a:r>
              <a:rPr lang="en-US" dirty="0"/>
              <a:t>Double-click the [desired field] to insert it into the formula</a:t>
            </a:r>
          </a:p>
          <a:p>
            <a:pPr lvl="1"/>
            <a:r>
              <a:rPr lang="en-US" dirty="0"/>
              <a:t>Type /[ to enter the division symbol and to display again available fields</a:t>
            </a:r>
          </a:p>
          <a:p>
            <a:pPr lvl="1"/>
            <a:r>
              <a:rPr lang="en-US" dirty="0"/>
              <a:t>Double-click the [desired field] to insert it into the formula</a:t>
            </a:r>
          </a:p>
          <a:p>
            <a:pPr lvl="1"/>
            <a:r>
              <a:rPr lang="en-US" dirty="0"/>
              <a:t>In the Category box, click Number</a:t>
            </a:r>
          </a:p>
          <a:p>
            <a:pPr lvl="1"/>
            <a:r>
              <a:rPr lang="en-US" dirty="0"/>
              <a:t>Click OK to create the measure and display the new column</a:t>
            </a:r>
          </a:p>
        </p:txBody>
      </p:sp>
    </p:spTree>
    <p:extLst>
      <p:ext uri="{BB962C8B-B14F-4D97-AF65-F5344CB8AC3E}">
        <p14:creationId xmlns:p14="http://schemas.microsoft.com/office/powerpoint/2010/main" val="4023712867"/>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Pivot (6 of 6)</a:t>
            </a:r>
          </a:p>
        </p:txBody>
      </p:sp>
      <p:sp>
        <p:nvSpPr>
          <p:cNvPr id="2" name="Content Placeholder 1"/>
          <p:cNvSpPr>
            <a:spLocks noGrp="1"/>
          </p:cNvSpPr>
          <p:nvPr>
            <p:ph idx="1"/>
          </p:nvPr>
        </p:nvSpPr>
        <p:spPr>
          <a:xfrm>
            <a:off x="579193" y="1371599"/>
            <a:ext cx="8031407" cy="2057401"/>
          </a:xfrm>
        </p:spPr>
        <p:txBody>
          <a:bodyPr>
            <a:noAutofit/>
          </a:bodyPr>
          <a:lstStyle/>
          <a:p>
            <a:r>
              <a:rPr lang="en-US" sz="2200" dirty="0"/>
              <a:t>To View Cube Functions</a:t>
            </a:r>
          </a:p>
          <a:p>
            <a:pPr lvl="1"/>
            <a:r>
              <a:rPr lang="en-US" sz="2000" dirty="0"/>
              <a:t>Click desired cell</a:t>
            </a:r>
          </a:p>
          <a:p>
            <a:pPr lvl="1"/>
            <a:r>
              <a:rPr lang="en-US" sz="2000" dirty="0"/>
              <a:t>Display the PivotTable Tools Analyze tab</a:t>
            </a:r>
          </a:p>
          <a:p>
            <a:pPr lvl="1"/>
            <a:r>
              <a:rPr lang="en-US" sz="2000" dirty="0"/>
              <a:t>Click the OLAP Tools button to display the menu</a:t>
            </a:r>
          </a:p>
          <a:p>
            <a:pPr lvl="1"/>
            <a:r>
              <a:rPr lang="en-US" sz="2000" dirty="0"/>
              <a:t>Click “Convert to Formulas” on the OLAP Tools menu to view the cube function in the formula bar</a:t>
            </a:r>
          </a:p>
        </p:txBody>
      </p:sp>
      <p:pic>
        <p:nvPicPr>
          <p:cNvPr id="7" name="Content Placeholder 6" descr="Cell E3, the Occupancy Rate column header, is selected in the table. The OLAP Tools button in the Calculations group on the Pivot Table Tools Analyze tab was clicked, displaying the OLAP Tools menu, which includes the Convert to Formulas command.">
            <a:extLst>
              <a:ext uri="{FF2B5EF4-FFF2-40B4-BE49-F238E27FC236}">
                <a16:creationId xmlns:a16="http://schemas.microsoft.com/office/drawing/2014/main" id="{6B6F8080-FF53-453E-96A9-9628E86B95D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20637" y="3581400"/>
            <a:ext cx="5748762" cy="2514600"/>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View (1 of 4)</a:t>
            </a:r>
          </a:p>
        </p:txBody>
      </p:sp>
      <p:sp>
        <p:nvSpPr>
          <p:cNvPr id="2" name="Content Placeholder 1"/>
          <p:cNvSpPr>
            <a:spLocks noGrp="1"/>
          </p:cNvSpPr>
          <p:nvPr>
            <p:ph idx="1"/>
          </p:nvPr>
        </p:nvSpPr>
        <p:spPr>
          <a:xfrm>
            <a:off x="579193" y="1371599"/>
            <a:ext cx="8031407" cy="1219201"/>
          </a:xfrm>
        </p:spPr>
        <p:txBody>
          <a:bodyPr>
            <a:noAutofit/>
          </a:bodyPr>
          <a:lstStyle/>
          <a:p>
            <a:r>
              <a:rPr lang="en-US" dirty="0"/>
              <a:t>To Start Power View</a:t>
            </a:r>
          </a:p>
          <a:p>
            <a:pPr lvl="1"/>
            <a:r>
              <a:rPr lang="en-US" dirty="0"/>
              <a:t>Click the “Power View” button to open Power View and display the Power View sheet tab</a:t>
            </a:r>
          </a:p>
        </p:txBody>
      </p:sp>
      <p:pic>
        <p:nvPicPr>
          <p:cNvPr id="7" name="Content Placeholder 6" descr="The Power View button in the New Group group on the Insert tab is called out.">
            <a:extLst>
              <a:ext uri="{FF2B5EF4-FFF2-40B4-BE49-F238E27FC236}">
                <a16:creationId xmlns:a16="http://schemas.microsoft.com/office/drawing/2014/main" id="{678E4003-251A-4435-923A-E8B54FC411D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9885" y="2848918"/>
            <a:ext cx="7190269" cy="3174546"/>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Power View (2 of 4)</a:t>
            </a:r>
            <a:endParaRPr lang="en-US" dirty="0"/>
          </a:p>
        </p:txBody>
      </p:sp>
      <p:sp>
        <p:nvSpPr>
          <p:cNvPr id="2" name="Content Placeholder 1"/>
          <p:cNvSpPr>
            <a:spLocks noGrp="1"/>
          </p:cNvSpPr>
          <p:nvPr>
            <p:ph idx="1"/>
          </p:nvPr>
        </p:nvSpPr>
        <p:spPr/>
        <p:txBody>
          <a:bodyPr>
            <a:noAutofit/>
          </a:bodyPr>
          <a:lstStyle/>
          <a:p>
            <a:r>
              <a:rPr lang="en-US" sz="2200" dirty="0"/>
              <a:t>To Create a Power View Report</a:t>
            </a:r>
          </a:p>
          <a:p>
            <a:pPr lvl="1"/>
            <a:r>
              <a:rPr lang="en-US" sz="2000" dirty="0"/>
              <a:t>Click the expand triangle beside the desired table to display the fields</a:t>
            </a:r>
          </a:p>
          <a:p>
            <a:pPr lvl="1"/>
            <a:r>
              <a:rPr lang="en-US" sz="2000" dirty="0"/>
              <a:t>Click the desired check boxes to move them to the Fields area in the Power View Fields pane and to display them in the report</a:t>
            </a:r>
          </a:p>
          <a:p>
            <a:pPr lvl="1"/>
            <a:r>
              <a:rPr lang="en-US" sz="2000" dirty="0"/>
              <a:t>In the report, drag the lower-right corner of the table to the desired size</a:t>
            </a:r>
          </a:p>
        </p:txBody>
      </p:sp>
      <p:pic>
        <p:nvPicPr>
          <p:cNvPr id="6" name="Content Placeholder 5" descr="In the Power View Fields pane, the Housing Units and County check boxes were selected from the Housing Area table, adding an second visualization on the sheet.">
            <a:extLst>
              <a:ext uri="{FF2B5EF4-FFF2-40B4-BE49-F238E27FC236}">
                <a16:creationId xmlns:a16="http://schemas.microsoft.com/office/drawing/2014/main" id="{CC9353F7-C4B9-46EA-9A5C-C9DCB4E4F49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05091" y="3398855"/>
            <a:ext cx="6333817" cy="2514600"/>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914" y="106206"/>
            <a:ext cx="8282940" cy="917649"/>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Explain the Excel power tools</a:t>
            </a:r>
          </a:p>
          <a:p>
            <a:r>
              <a:rPr lang="en-US" dirty="0"/>
              <a:t>Customize the ribbon and enable data analysis</a:t>
            </a:r>
          </a:p>
          <a:p>
            <a:r>
              <a:rPr lang="en-US" dirty="0"/>
              <a:t>Use the Get &amp; Transform data commands</a:t>
            </a:r>
          </a:p>
          <a:p>
            <a:r>
              <a:rPr lang="en-US" dirty="0"/>
              <a:t>Create a query using Power Query Editor</a:t>
            </a:r>
          </a:p>
          <a:p>
            <a:r>
              <a:rPr lang="en-US" dirty="0"/>
              <a:t>Build a PivotTable using Power Pivot</a:t>
            </a:r>
          </a:p>
          <a:p>
            <a:r>
              <a:rPr lang="en-US" dirty="0"/>
              <a:t>Explain data modeling</a:t>
            </a:r>
          </a:p>
          <a:p>
            <a:r>
              <a:rPr lang="en-US" dirty="0"/>
              <a:t>Create a measure</a:t>
            </a:r>
          </a:p>
          <a:p>
            <a:r>
              <a:rPr lang="en-US" dirty="0"/>
              <a:t>View cube functions</a:t>
            </a:r>
          </a:p>
        </p:txBody>
      </p:sp>
    </p:spTree>
    <p:extLst>
      <p:ext uri="{BB962C8B-B14F-4D97-AF65-F5344CB8AC3E}">
        <p14:creationId xmlns:p14="http://schemas.microsoft.com/office/powerpoint/2010/main" val="713848624"/>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18166"/>
            <a:ext cx="8282940" cy="475066"/>
          </a:xfrm>
        </p:spPr>
        <p:txBody>
          <a:bodyPr/>
          <a:lstStyle/>
          <a:p>
            <a:r>
              <a:rPr lang="en-US" dirty="0"/>
              <a:t>Power View (3 of 4)</a:t>
            </a:r>
          </a:p>
        </p:txBody>
      </p:sp>
      <p:sp>
        <p:nvSpPr>
          <p:cNvPr id="2" name="Content Placeholder 1"/>
          <p:cNvSpPr>
            <a:spLocks noGrp="1"/>
          </p:cNvSpPr>
          <p:nvPr>
            <p:ph idx="1"/>
          </p:nvPr>
        </p:nvSpPr>
        <p:spPr/>
        <p:txBody>
          <a:bodyPr>
            <a:noAutofit/>
          </a:bodyPr>
          <a:lstStyle/>
          <a:p>
            <a:r>
              <a:rPr lang="en-US" dirty="0"/>
              <a:t>To Format the Power View Report</a:t>
            </a:r>
          </a:p>
          <a:p>
            <a:pPr lvl="1"/>
            <a:r>
              <a:rPr lang="en-US" dirty="0"/>
              <a:t>Display the Power View tab</a:t>
            </a:r>
          </a:p>
          <a:p>
            <a:pPr lvl="1"/>
            <a:r>
              <a:rPr lang="en-US" dirty="0"/>
              <a:t>Click the Themes button to display the Power View themes</a:t>
            </a:r>
          </a:p>
          <a:p>
            <a:pPr lvl="1"/>
            <a:r>
              <a:rPr lang="en-US" dirty="0"/>
              <a:t>Click the desired theme to change to change the colors in the Power Pivot report</a:t>
            </a:r>
          </a:p>
          <a:p>
            <a:pPr lvl="1"/>
            <a:r>
              <a:rPr lang="en-US" dirty="0"/>
              <a:t>Enter the title text</a:t>
            </a:r>
          </a:p>
          <a:p>
            <a:pPr lvl="1"/>
            <a:r>
              <a:rPr lang="en-US" dirty="0"/>
              <a:t>Click the Set Image button to display its menu</a:t>
            </a:r>
          </a:p>
          <a:p>
            <a:pPr lvl="1"/>
            <a:r>
              <a:rPr lang="en-US" dirty="0"/>
              <a:t>Click the Set Image command to display the Open dialog box. Navigate to the data</a:t>
            </a:r>
          </a:p>
          <a:p>
            <a:pPr lvl="1"/>
            <a:r>
              <a:rPr lang="en-US" dirty="0"/>
              <a:t>Double-click on the desired file to create the background image</a:t>
            </a:r>
          </a:p>
        </p:txBody>
      </p:sp>
    </p:spTree>
    <p:extLst>
      <p:ext uri="{BB962C8B-B14F-4D97-AF65-F5344CB8AC3E}">
        <p14:creationId xmlns:p14="http://schemas.microsoft.com/office/powerpoint/2010/main" val="3416705612"/>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View (4 of 4)</a:t>
            </a:r>
          </a:p>
        </p:txBody>
      </p:sp>
      <p:sp>
        <p:nvSpPr>
          <p:cNvPr id="2" name="Content Placeholder 1"/>
          <p:cNvSpPr>
            <a:spLocks noGrp="1"/>
          </p:cNvSpPr>
          <p:nvPr>
            <p:ph idx="1"/>
          </p:nvPr>
        </p:nvSpPr>
        <p:spPr>
          <a:xfrm>
            <a:off x="579193" y="1371599"/>
            <a:ext cx="7879007" cy="851139"/>
          </a:xfrm>
        </p:spPr>
        <p:txBody>
          <a:bodyPr>
            <a:noAutofit/>
          </a:bodyPr>
          <a:lstStyle/>
          <a:p>
            <a:r>
              <a:rPr lang="en-US" dirty="0"/>
              <a:t>To Use the Bar Chart</a:t>
            </a:r>
          </a:p>
          <a:p>
            <a:pPr lvl="1"/>
            <a:r>
              <a:rPr lang="en-US" dirty="0"/>
              <a:t>Above the bar chart, click the desired bar</a:t>
            </a:r>
          </a:p>
        </p:txBody>
      </p:sp>
      <p:pic>
        <p:nvPicPr>
          <p:cNvPr id="7" name="Content Placeholder 6" descr="The filter was removed. The Knox county bar was clicked in the bar chart. The card displays the data for that county, Knox, which has 2,289 housing units.">
            <a:extLst>
              <a:ext uri="{FF2B5EF4-FFF2-40B4-BE49-F238E27FC236}">
                <a16:creationId xmlns:a16="http://schemas.microsoft.com/office/drawing/2014/main" id="{DB61790B-E750-4D05-83A4-CE13BB00713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49548" y="2573783"/>
            <a:ext cx="6290941" cy="3437577"/>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3D Maps (1 of 3)</a:t>
            </a:r>
          </a:p>
        </p:txBody>
      </p:sp>
      <p:sp>
        <p:nvSpPr>
          <p:cNvPr id="2" name="Content Placeholder 1"/>
          <p:cNvSpPr>
            <a:spLocks noGrp="1"/>
          </p:cNvSpPr>
          <p:nvPr>
            <p:ph idx="1"/>
          </p:nvPr>
        </p:nvSpPr>
        <p:spPr>
          <a:xfrm>
            <a:off x="579193" y="1371599"/>
            <a:ext cx="7955207" cy="1447801"/>
          </a:xfrm>
        </p:spPr>
        <p:txBody>
          <a:bodyPr>
            <a:noAutofit/>
          </a:bodyPr>
          <a:lstStyle/>
          <a:p>
            <a:r>
              <a:rPr lang="en-US" sz="2200" dirty="0"/>
              <a:t>To Open the 3D Maps Window</a:t>
            </a:r>
          </a:p>
          <a:p>
            <a:pPr lvl="1"/>
            <a:r>
              <a:rPr lang="en-US" sz="2000" dirty="0"/>
              <a:t>Click a sheet and click anywhere within the data</a:t>
            </a:r>
          </a:p>
          <a:p>
            <a:pPr lvl="1"/>
            <a:r>
              <a:rPr lang="en-US" sz="2000" dirty="0"/>
              <a:t>Display the Insert tab</a:t>
            </a:r>
          </a:p>
          <a:p>
            <a:pPr lvl="1"/>
            <a:r>
              <a:rPr lang="en-US" sz="2000" dirty="0"/>
              <a:t>Click the 3D Map button to open the 3D Maps window</a:t>
            </a:r>
          </a:p>
        </p:txBody>
      </p:sp>
      <p:pic>
        <p:nvPicPr>
          <p:cNvPr id="7" name="Content Placeholder 6" descr="The Housing Units worksheet is displayed. The 3D Map button in the Tours group on the Insert tab is called out. The Charts group is called out.">
            <a:extLst>
              <a:ext uri="{FF2B5EF4-FFF2-40B4-BE49-F238E27FC236}">
                <a16:creationId xmlns:a16="http://schemas.microsoft.com/office/drawing/2014/main" id="{3FECA41D-153E-4979-B9B6-ABE8E5D5DE2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23578" y="3002238"/>
            <a:ext cx="4742880" cy="3111995"/>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3D Maps (2 of 3)</a:t>
            </a:r>
          </a:p>
        </p:txBody>
      </p:sp>
      <p:sp>
        <p:nvSpPr>
          <p:cNvPr id="2" name="Content Placeholder 1"/>
          <p:cNvSpPr>
            <a:spLocks noGrp="1"/>
          </p:cNvSpPr>
          <p:nvPr>
            <p:ph idx="1"/>
          </p:nvPr>
        </p:nvSpPr>
        <p:spPr>
          <a:xfrm>
            <a:off x="579193" y="1371599"/>
            <a:ext cx="7955207" cy="762001"/>
          </a:xfrm>
        </p:spPr>
        <p:txBody>
          <a:bodyPr>
            <a:noAutofit/>
          </a:bodyPr>
          <a:lstStyle/>
          <a:p>
            <a:r>
              <a:rPr lang="en-US" sz="2200" dirty="0"/>
              <a:t>To Create Scenes</a:t>
            </a:r>
          </a:p>
          <a:p>
            <a:pPr lvl="1"/>
            <a:r>
              <a:rPr lang="en-US" sz="2000" dirty="0"/>
              <a:t>In the 3D Maps window, click the New Scene button to add a new scene</a:t>
            </a:r>
          </a:p>
        </p:txBody>
      </p:sp>
      <p:pic>
        <p:nvPicPr>
          <p:cNvPr id="6" name="Content Placeholder 5" descr="The New Scene button in the Scene group on the 3D Maps Home tab was clicked, adding the Scene 3 thumbnail to the pane on the left. The Scene 3 thumbnail is selected, and the Scene is displayed in the main part of the window. The County field was dragged from the Population Income table on the Field List to Scene 3, zooming the map in on Missouri and adding dots that indicate the 10 least populous counties. The County field was added to the Location area on the Layer 1 pane. At the bottom right of the main part of the window, four tilt buttons appear; each button has an arrow pointing in a different direction (up, down, right, left). Below the title buttons are the Zoom In (plus sign) and Zoom Out (minus sign) buttons.">
            <a:extLst>
              <a:ext uri="{FF2B5EF4-FFF2-40B4-BE49-F238E27FC236}">
                <a16:creationId xmlns:a16="http://schemas.microsoft.com/office/drawing/2014/main" id="{0287B859-5EF7-4536-9571-5E8001F3ED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407135" y="2363880"/>
            <a:ext cx="6375769" cy="3633790"/>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3D Maps (3 of 3)</a:t>
            </a:r>
          </a:p>
        </p:txBody>
      </p:sp>
      <p:sp>
        <p:nvSpPr>
          <p:cNvPr id="2" name="Content Placeholder 1"/>
          <p:cNvSpPr>
            <a:spLocks noGrp="1"/>
          </p:cNvSpPr>
          <p:nvPr>
            <p:ph idx="1"/>
          </p:nvPr>
        </p:nvSpPr>
        <p:spPr/>
        <p:txBody>
          <a:bodyPr>
            <a:noAutofit/>
          </a:bodyPr>
          <a:lstStyle/>
          <a:p>
            <a:r>
              <a:rPr lang="en-US" dirty="0"/>
              <a:t>To Finish the Animation Steps</a:t>
            </a:r>
          </a:p>
          <a:p>
            <a:pPr lvl="1"/>
            <a:r>
              <a:rPr lang="en-US" dirty="0"/>
              <a:t>Click the Play Tour button to play the animation</a:t>
            </a:r>
          </a:p>
          <a:p>
            <a:pPr lvl="1"/>
            <a:r>
              <a:rPr lang="en-US" dirty="0"/>
              <a:t>Click the Create Video button to display the Create Video dialog box</a:t>
            </a:r>
          </a:p>
          <a:p>
            <a:pPr lvl="1"/>
            <a:r>
              <a:rPr lang="en-US" dirty="0"/>
              <a:t>Click the desired option button</a:t>
            </a:r>
          </a:p>
          <a:p>
            <a:pPr lvl="1"/>
            <a:r>
              <a:rPr lang="en-US" dirty="0"/>
              <a:t>Click the Create button</a:t>
            </a:r>
          </a:p>
          <a:p>
            <a:pPr lvl="1"/>
            <a:r>
              <a:rPr lang="en-US" dirty="0"/>
              <a:t>Click the Save button to save the video</a:t>
            </a:r>
          </a:p>
          <a:p>
            <a:r>
              <a:rPr lang="en-US" dirty="0"/>
              <a:t>To Capture a Screen</a:t>
            </a:r>
          </a:p>
          <a:p>
            <a:pPr lvl="1"/>
            <a:r>
              <a:rPr lang="en-US" dirty="0"/>
              <a:t>Select a scene and click the Capture Screen button to place a copy on the clipboard</a:t>
            </a:r>
          </a:p>
          <a:p>
            <a:pPr lvl="1"/>
            <a:r>
              <a:rPr lang="en-US" dirty="0"/>
              <a:t>Click the Paste button to paste the sheet</a:t>
            </a:r>
          </a:p>
        </p:txBody>
      </p:sp>
    </p:spTree>
    <p:extLst>
      <p:ext uri="{BB962C8B-B14F-4D97-AF65-F5344CB8AC3E}">
        <p14:creationId xmlns:p14="http://schemas.microsoft.com/office/powerpoint/2010/main" val="4023712867"/>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BI</a:t>
            </a:r>
          </a:p>
        </p:txBody>
      </p:sp>
      <p:pic>
        <p:nvPicPr>
          <p:cNvPr id="6" name="Content Placeholder 3" descr="The Power B I app. The app is displaying a map of Missouri, with each county represented by colored shapes. The app has a navigation arrow that can be clicked to return to the report. There are two dashboards with commands and buttons on the right of the window: the Visualizations pane and the Fields pane.">
            <a:extLst>
              <a:ext uri="{FF2B5EF4-FFF2-40B4-BE49-F238E27FC236}">
                <a16:creationId xmlns:a16="http://schemas.microsoft.com/office/drawing/2014/main" id="{6AF39A2B-AE3B-49EE-A4D4-A8D261A70D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9859" y="1584071"/>
            <a:ext cx="7094967" cy="4147059"/>
          </a:xfrm>
        </p:spPr>
      </p:pic>
    </p:spTree>
    <p:extLst>
      <p:ext uri="{BB962C8B-B14F-4D97-AF65-F5344CB8AC3E}">
        <p14:creationId xmlns:p14="http://schemas.microsoft.com/office/powerpoint/2010/main" val="3395135274"/>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a Home Page with Hyperlinks and Symbols (1 of 3)</a:t>
            </a:r>
          </a:p>
        </p:txBody>
      </p:sp>
      <p:sp>
        <p:nvSpPr>
          <p:cNvPr id="6" name="Content Placeholder 1">
            <a:extLst>
              <a:ext uri="{FF2B5EF4-FFF2-40B4-BE49-F238E27FC236}">
                <a16:creationId xmlns:a16="http://schemas.microsoft.com/office/drawing/2014/main" id="{9F7D4190-8098-47B6-AE57-4CE2AA20052B}"/>
              </a:ext>
            </a:extLst>
          </p:cNvPr>
          <p:cNvSpPr>
            <a:spLocks noGrp="1"/>
          </p:cNvSpPr>
          <p:nvPr>
            <p:ph sz="quarter" idx="10"/>
          </p:nvPr>
        </p:nvSpPr>
        <p:spPr>
          <a:xfrm>
            <a:off x="552634" y="1219200"/>
            <a:ext cx="5390966" cy="304800"/>
          </a:xfrm>
        </p:spPr>
        <p:txBody>
          <a:bodyPr/>
          <a:lstStyle/>
          <a:p>
            <a:pPr marL="0" indent="0">
              <a:buNone/>
            </a:pPr>
            <a:r>
              <a:rPr lang="en-US" sz="2400" dirty="0">
                <a:solidFill>
                  <a:schemeClr val="tx1"/>
                </a:solidFill>
              </a:rPr>
              <a:t>Table 10-4 Homepage Text and Hyperlinks</a:t>
            </a:r>
          </a:p>
          <a:p>
            <a:pPr marL="0" indent="0">
              <a:buNone/>
            </a:pPr>
            <a:endParaRPr lang="en-IN" dirty="0"/>
          </a:p>
        </p:txBody>
      </p:sp>
      <p:graphicFrame>
        <p:nvGraphicFramePr>
          <p:cNvPr id="3" name="Content Placeholder 2" descr="Table is accessible to screen readers.">
            <a:extLst>
              <a:ext uri="{FF2B5EF4-FFF2-40B4-BE49-F238E27FC236}">
                <a16:creationId xmlns:a16="http://schemas.microsoft.com/office/drawing/2014/main" id="{34779BD0-A937-4B7C-9F65-0197D098D115}"/>
              </a:ext>
            </a:extLst>
          </p:cNvPr>
          <p:cNvGraphicFramePr>
            <a:graphicFrameLocks noGrp="1"/>
          </p:cNvGraphicFramePr>
          <p:nvPr>
            <p:ph idx="1"/>
            <p:extLst>
              <p:ext uri="{D42A27DB-BD31-4B8C-83A1-F6EECF244321}">
                <p14:modId xmlns:p14="http://schemas.microsoft.com/office/powerpoint/2010/main" val="2004700536"/>
              </p:ext>
            </p:extLst>
          </p:nvPr>
        </p:nvGraphicFramePr>
        <p:xfrm>
          <a:off x="579438" y="1752600"/>
          <a:ext cx="8031162" cy="4241272"/>
        </p:xfrm>
        <a:graphic>
          <a:graphicData uri="http://schemas.openxmlformats.org/drawingml/2006/table">
            <a:tbl>
              <a:tblPr firstRow="1"/>
              <a:tblGrid>
                <a:gridCol w="681891">
                  <a:extLst>
                    <a:ext uri="{9D8B030D-6E8A-4147-A177-3AD203B41FA5}">
                      <a16:colId xmlns:a16="http://schemas.microsoft.com/office/drawing/2014/main" val="3752416078"/>
                    </a:ext>
                  </a:extLst>
                </a:gridCol>
                <a:gridCol w="2045673">
                  <a:extLst>
                    <a:ext uri="{9D8B030D-6E8A-4147-A177-3AD203B41FA5}">
                      <a16:colId xmlns:a16="http://schemas.microsoft.com/office/drawing/2014/main" val="50203914"/>
                    </a:ext>
                  </a:extLst>
                </a:gridCol>
                <a:gridCol w="2197205">
                  <a:extLst>
                    <a:ext uri="{9D8B030D-6E8A-4147-A177-3AD203B41FA5}">
                      <a16:colId xmlns:a16="http://schemas.microsoft.com/office/drawing/2014/main" val="2746465899"/>
                    </a:ext>
                  </a:extLst>
                </a:gridCol>
                <a:gridCol w="3106393">
                  <a:extLst>
                    <a:ext uri="{9D8B030D-6E8A-4147-A177-3AD203B41FA5}">
                      <a16:colId xmlns:a16="http://schemas.microsoft.com/office/drawing/2014/main" val="3274006943"/>
                    </a:ext>
                  </a:extLst>
                </a:gridCol>
              </a:tblGrid>
              <a:tr h="312381">
                <a:tc>
                  <a:txBody>
                    <a:bodyPr/>
                    <a:lstStyle/>
                    <a:p>
                      <a:r>
                        <a:rPr lang="en-US" sz="1600" b="1" dirty="0"/>
                        <a:t>Cell</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Text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Hyperlink location</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Hyperlink</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628866"/>
                  </a:ext>
                </a:extLst>
              </a:tr>
              <a:tr h="385271">
                <a:tc>
                  <a:txBody>
                    <a:bodyPr/>
                    <a:lstStyle/>
                    <a:p>
                      <a:r>
                        <a:rPr lang="en-US" sz="1600" dirty="0"/>
                        <a:t>O6</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Missouri Demographics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&lt;none&gt;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&lt;none&gt;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070040"/>
                  </a:ext>
                </a:extLst>
              </a:tr>
              <a:tr h="312381">
                <a:tc>
                  <a:txBody>
                    <a:bodyPr/>
                    <a:lstStyle/>
                    <a:p>
                      <a:r>
                        <a:rPr lang="en-US" sz="1600" dirty="0"/>
                        <a:t>O8</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Links: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&lt;none&gt;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&lt;none&gt;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5157532"/>
                  </a:ext>
                </a:extLst>
              </a:tr>
              <a:tr h="559683">
                <a:tc>
                  <a:txBody>
                    <a:bodyPr/>
                    <a:lstStyle/>
                    <a:p>
                      <a:r>
                        <a:rPr lang="en-US" sz="1600" dirty="0"/>
                        <a:t>P9</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10 Least Counties by Population and Income</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Place in This Document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10 Least Counties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3013655"/>
                  </a:ext>
                </a:extLst>
              </a:tr>
              <a:tr h="348825">
                <a:tc>
                  <a:txBody>
                    <a:bodyPr/>
                    <a:lstStyle/>
                    <a:p>
                      <a:r>
                        <a:rPr lang="en-US" sz="1600" dirty="0"/>
                        <a:t>P10</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Housing Units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Place in This Document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Housing Units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7014259"/>
                  </a:ext>
                </a:extLst>
              </a:tr>
              <a:tr h="348825">
                <a:tc>
                  <a:txBody>
                    <a:bodyPr/>
                    <a:lstStyle/>
                    <a:p>
                      <a:r>
                        <a:rPr lang="en-US" sz="1600" dirty="0"/>
                        <a:t>P11</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Power Pivot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Place in This Document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Power Pivot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738091"/>
                  </a:ext>
                </a:extLst>
              </a:tr>
              <a:tr h="436032">
                <a:tc>
                  <a:txBody>
                    <a:bodyPr/>
                    <a:lstStyle/>
                    <a:p>
                      <a:r>
                        <a:rPr lang="en-US" sz="1600" dirty="0"/>
                        <a:t>P12</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Power View</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Place in This Document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Power View</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133317"/>
                  </a:ext>
                </a:extLst>
              </a:tr>
              <a:tr h="546667">
                <a:tc>
                  <a:txBody>
                    <a:bodyPr/>
                    <a:lstStyle/>
                    <a:p>
                      <a:r>
                        <a:rPr lang="en-US" sz="1600" dirty="0"/>
                        <a:t>P13</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Map Animation</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Existing File or Web Page</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dirty="0"/>
                        <a:t>SC_EX_10_ChosenHospitalLocation.mp4</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5101504"/>
                  </a:ext>
                </a:extLst>
              </a:tr>
              <a:tr h="430309">
                <a:tc>
                  <a:txBody>
                    <a:bodyPr/>
                    <a:lstStyle/>
                    <a:p>
                      <a:r>
                        <a:rPr lang="en-US" sz="1600" dirty="0"/>
                        <a:t>P14</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Power BI</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Existing File or Web Page</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http://powerbi.microsoft.com </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742604"/>
                  </a:ext>
                </a:extLst>
              </a:tr>
              <a:tr h="381000">
                <a:tc>
                  <a:txBody>
                    <a:bodyPr/>
                    <a:lstStyle/>
                    <a:p>
                      <a:r>
                        <a:rPr lang="en-US" sz="1600" dirty="0"/>
                        <a:t>P15</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Contact</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E-mail Address</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businessanalytics@missouri.biz</a:t>
                      </a:r>
                    </a:p>
                  </a:txBody>
                  <a:tcPr marL="67850" marR="67850" marT="34119" marB="34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129717"/>
                  </a:ext>
                </a:extLst>
              </a:tr>
            </a:tbl>
          </a:graphicData>
        </a:graphic>
      </p:graphicFrame>
    </p:spTree>
    <p:extLst>
      <p:ext uri="{BB962C8B-B14F-4D97-AF65-F5344CB8AC3E}">
        <p14:creationId xmlns:p14="http://schemas.microsoft.com/office/powerpoint/2010/main" val="4023712867"/>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3386"/>
            <a:ext cx="8282940" cy="945965"/>
          </a:xfrm>
        </p:spPr>
        <p:txBody>
          <a:bodyPr/>
          <a:lstStyle/>
          <a:p>
            <a:r>
              <a:rPr lang="en-US" dirty="0"/>
              <a:t>Formatting a Home Page with Hyperlinks and Symbols (2 of 3)</a:t>
            </a:r>
          </a:p>
        </p:txBody>
      </p:sp>
      <p:sp>
        <p:nvSpPr>
          <p:cNvPr id="2" name="Content Placeholder 1"/>
          <p:cNvSpPr>
            <a:spLocks noGrp="1"/>
          </p:cNvSpPr>
          <p:nvPr>
            <p:ph idx="1"/>
          </p:nvPr>
        </p:nvSpPr>
        <p:spPr>
          <a:xfrm>
            <a:off x="579193" y="1371599"/>
            <a:ext cx="8336207" cy="3048001"/>
          </a:xfrm>
        </p:spPr>
        <p:txBody>
          <a:bodyPr>
            <a:noAutofit/>
          </a:bodyPr>
          <a:lstStyle/>
          <a:p>
            <a:r>
              <a:rPr lang="en-US" dirty="0"/>
              <a:t>To Insert a Hyperlink</a:t>
            </a:r>
          </a:p>
          <a:p>
            <a:pPr lvl="1"/>
            <a:r>
              <a:rPr lang="en-US" dirty="0"/>
              <a:t>Display the Insert tab</a:t>
            </a:r>
          </a:p>
          <a:p>
            <a:pPr lvl="1"/>
            <a:r>
              <a:rPr lang="en-US" dirty="0"/>
              <a:t>Select the cell you wish to make a hyperlink and then click the Link button to display the Insert Hyperlink dialog box</a:t>
            </a:r>
          </a:p>
          <a:p>
            <a:pPr lvl="1"/>
            <a:r>
              <a:rPr lang="en-US" dirty="0"/>
              <a:t>Click the “Place In This Document” button to identify the type of hyperlink</a:t>
            </a:r>
          </a:p>
          <a:p>
            <a:pPr lvl="1"/>
            <a:r>
              <a:rPr lang="en-US" dirty="0"/>
              <a:t>Click OK to assign the hyperlink</a:t>
            </a:r>
          </a:p>
        </p:txBody>
      </p:sp>
    </p:spTree>
    <p:extLst>
      <p:ext uri="{BB962C8B-B14F-4D97-AF65-F5344CB8AC3E}">
        <p14:creationId xmlns:p14="http://schemas.microsoft.com/office/powerpoint/2010/main" val="4023712867"/>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73386"/>
            <a:ext cx="8282940" cy="945965"/>
          </a:xfrm>
        </p:spPr>
        <p:txBody>
          <a:bodyPr/>
          <a:lstStyle/>
          <a:p>
            <a:r>
              <a:rPr lang="en-US" dirty="0"/>
              <a:t>Formatting a Home Page with Hyperlinks and Symbols (3 of 3)</a:t>
            </a:r>
          </a:p>
        </p:txBody>
      </p:sp>
      <p:sp>
        <p:nvSpPr>
          <p:cNvPr id="2" name="Content Placeholder 1"/>
          <p:cNvSpPr>
            <a:spLocks noGrp="1"/>
          </p:cNvSpPr>
          <p:nvPr>
            <p:ph idx="1"/>
          </p:nvPr>
        </p:nvSpPr>
        <p:spPr>
          <a:xfrm>
            <a:off x="579193" y="1371599"/>
            <a:ext cx="8336207" cy="3581401"/>
          </a:xfrm>
        </p:spPr>
        <p:txBody>
          <a:bodyPr>
            <a:noAutofit/>
          </a:bodyPr>
          <a:lstStyle/>
          <a:p>
            <a:r>
              <a:rPr lang="en-US" dirty="0"/>
              <a:t>To Insert a Symbol</a:t>
            </a:r>
          </a:p>
          <a:p>
            <a:pPr lvl="1"/>
            <a:r>
              <a:rPr lang="en-US" dirty="0"/>
              <a:t>Select a cell, click the Symbols button to display the gallery</a:t>
            </a:r>
          </a:p>
          <a:p>
            <a:pPr lvl="1"/>
            <a:r>
              <a:rPr lang="en-US" dirty="0"/>
              <a:t>Click the Symbol button in the gallery to display the Symbol dialog box</a:t>
            </a:r>
          </a:p>
          <a:p>
            <a:pPr lvl="1"/>
            <a:r>
              <a:rPr lang="en-US" dirty="0"/>
              <a:t>Click the Font arrow to display the list</a:t>
            </a:r>
          </a:p>
          <a:p>
            <a:pPr lvl="1"/>
            <a:r>
              <a:rPr lang="en-US" dirty="0"/>
              <a:t>Scroll to the desired Font</a:t>
            </a:r>
          </a:p>
          <a:p>
            <a:pPr lvl="1"/>
            <a:r>
              <a:rPr lang="en-US" dirty="0"/>
              <a:t>Scroll to the desired symbols</a:t>
            </a:r>
          </a:p>
          <a:p>
            <a:pPr lvl="1"/>
            <a:r>
              <a:rPr lang="en-US" dirty="0"/>
              <a:t>Click the Insert button to insert the symbol</a:t>
            </a:r>
          </a:p>
        </p:txBody>
      </p:sp>
    </p:spTree>
    <p:extLst>
      <p:ext uri="{BB962C8B-B14F-4D97-AF65-F5344CB8AC3E}">
        <p14:creationId xmlns:p14="http://schemas.microsoft.com/office/powerpoint/2010/main" val="46611349"/>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Macros (1 of 2)</a:t>
            </a:r>
          </a:p>
        </p:txBody>
      </p:sp>
      <p:sp>
        <p:nvSpPr>
          <p:cNvPr id="2" name="Content Placeholder 1"/>
          <p:cNvSpPr>
            <a:spLocks noGrp="1"/>
          </p:cNvSpPr>
          <p:nvPr>
            <p:ph idx="1"/>
          </p:nvPr>
        </p:nvSpPr>
        <p:spPr/>
        <p:txBody>
          <a:bodyPr>
            <a:noAutofit/>
          </a:bodyPr>
          <a:lstStyle/>
          <a:p>
            <a:r>
              <a:rPr lang="en-US" sz="2200" dirty="0"/>
              <a:t>To Enable Macros</a:t>
            </a:r>
          </a:p>
          <a:p>
            <a:pPr lvl="1"/>
            <a:r>
              <a:rPr lang="en-US" sz="2000" dirty="0"/>
              <a:t>Click the Developer tab to make it the active tab</a:t>
            </a:r>
          </a:p>
          <a:p>
            <a:pPr lvl="1"/>
            <a:r>
              <a:rPr lang="en-US" sz="2000" dirty="0"/>
              <a:t>Click the Macro Security button</a:t>
            </a:r>
          </a:p>
          <a:p>
            <a:pPr lvl="1"/>
            <a:r>
              <a:rPr lang="en-US" sz="2000" dirty="0"/>
              <a:t>Click “Enable all macros” to select the option button</a:t>
            </a:r>
          </a:p>
          <a:p>
            <a:pPr lvl="1"/>
            <a:r>
              <a:rPr lang="en-US" sz="2000" dirty="0"/>
              <a:t>Click OK</a:t>
            </a:r>
          </a:p>
          <a:p>
            <a:r>
              <a:rPr lang="en-US" sz="2200" dirty="0"/>
              <a:t>To Record Macros</a:t>
            </a:r>
          </a:p>
          <a:p>
            <a:pPr lvl="1"/>
            <a:r>
              <a:rPr lang="en-US" sz="2000" dirty="0"/>
              <a:t>Click the “Use Relative References” button to indicate relative references</a:t>
            </a:r>
          </a:p>
          <a:p>
            <a:pPr lvl="1"/>
            <a:r>
              <a:rPr lang="en-US" sz="2000" dirty="0"/>
              <a:t>Click the Record Macro button</a:t>
            </a:r>
          </a:p>
          <a:p>
            <a:pPr lvl="1"/>
            <a:r>
              <a:rPr lang="en-US" sz="2000" dirty="0"/>
              <a:t>Type the desired text in the Macro name text box</a:t>
            </a:r>
          </a:p>
          <a:p>
            <a:pPr lvl="1"/>
            <a:r>
              <a:rPr lang="en-US" sz="2000" dirty="0"/>
              <a:t>Type a description</a:t>
            </a:r>
          </a:p>
          <a:p>
            <a:pPr lvl="1"/>
            <a:r>
              <a:rPr lang="en-US" sz="2000" dirty="0"/>
              <a:t>Click OK to begin recording the macro and to change the Record Macro button to the Stop Recording button</a:t>
            </a:r>
          </a:p>
        </p:txBody>
      </p:sp>
    </p:spTree>
    <p:extLst>
      <p:ext uri="{BB962C8B-B14F-4D97-AF65-F5344CB8AC3E}">
        <p14:creationId xmlns:p14="http://schemas.microsoft.com/office/powerpoint/2010/main" val="4023712867"/>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06206"/>
            <a:ext cx="8282940" cy="917649"/>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Use Power View</a:t>
            </a:r>
          </a:p>
          <a:p>
            <a:r>
              <a:rPr lang="en-US" dirty="0"/>
              <a:t>Create tiles in a Power View report</a:t>
            </a:r>
          </a:p>
          <a:p>
            <a:r>
              <a:rPr lang="en-US" dirty="0"/>
              <a:t>Use 3D Maps</a:t>
            </a:r>
          </a:p>
          <a:p>
            <a:r>
              <a:rPr lang="en-US" dirty="0"/>
              <a:t>Save a tour as an animation</a:t>
            </a:r>
          </a:p>
          <a:p>
            <a:r>
              <a:rPr lang="en-US" dirty="0"/>
              <a:t>Explain Power BI</a:t>
            </a:r>
          </a:p>
          <a:p>
            <a:r>
              <a:rPr lang="en-US" dirty="0"/>
              <a:t>Create hyperlinks</a:t>
            </a:r>
          </a:p>
          <a:p>
            <a:r>
              <a:rPr lang="en-US" dirty="0"/>
              <a:t>Use the macro recorder to create a macro</a:t>
            </a:r>
          </a:p>
          <a:p>
            <a:r>
              <a:rPr lang="en-US" dirty="0"/>
              <a:t>Execute a macro</a:t>
            </a:r>
          </a:p>
        </p:txBody>
      </p:sp>
    </p:spTree>
    <p:extLst>
      <p:ext uri="{BB962C8B-B14F-4D97-AF65-F5344CB8AC3E}">
        <p14:creationId xmlns:p14="http://schemas.microsoft.com/office/powerpoint/2010/main" val="3549254238"/>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Macros (2 of 2)</a:t>
            </a:r>
          </a:p>
        </p:txBody>
      </p:sp>
      <p:sp>
        <p:nvSpPr>
          <p:cNvPr id="2" name="Content Placeholder 1"/>
          <p:cNvSpPr>
            <a:spLocks noGrp="1"/>
          </p:cNvSpPr>
          <p:nvPr>
            <p:ph idx="1"/>
          </p:nvPr>
        </p:nvSpPr>
        <p:spPr/>
        <p:txBody>
          <a:bodyPr>
            <a:noAutofit/>
          </a:bodyPr>
          <a:lstStyle/>
          <a:p>
            <a:r>
              <a:rPr lang="en-US" sz="2200" dirty="0"/>
              <a:t>To Run a Macro</a:t>
            </a:r>
          </a:p>
          <a:p>
            <a:pPr lvl="1"/>
            <a:r>
              <a:rPr lang="en-US" sz="2000" dirty="0"/>
              <a:t>Click the Power Pivot sheet tab</a:t>
            </a:r>
          </a:p>
          <a:p>
            <a:pPr lvl="1"/>
            <a:r>
              <a:rPr lang="en-US" sz="2000" dirty="0"/>
              <a:t>Press CTRL +M to execute the macro with the shortcut key</a:t>
            </a:r>
          </a:p>
          <a:p>
            <a:pPr lvl="1"/>
            <a:r>
              <a:rPr lang="en-US" sz="2000" dirty="0"/>
              <a:t>Click the desired cell</a:t>
            </a:r>
          </a:p>
          <a:p>
            <a:pPr lvl="1"/>
            <a:r>
              <a:rPr lang="en-US" sz="2000" dirty="0"/>
              <a:t>Click Run to execute the macro</a:t>
            </a:r>
          </a:p>
          <a:p>
            <a:r>
              <a:rPr lang="en-US" sz="2200" dirty="0"/>
              <a:t>To Reset the Ribbon</a:t>
            </a:r>
          </a:p>
          <a:p>
            <a:pPr lvl="1"/>
            <a:r>
              <a:rPr lang="en-US" sz="2000" dirty="0"/>
              <a:t>Right-click a blank area of the ribbon and then click “Customize the Ribbon” </a:t>
            </a:r>
          </a:p>
          <a:p>
            <a:pPr lvl="1"/>
            <a:r>
              <a:rPr lang="en-US" sz="2000" dirty="0"/>
              <a:t>Click the Reset button </a:t>
            </a:r>
          </a:p>
          <a:p>
            <a:pPr lvl="1"/>
            <a:r>
              <a:rPr lang="en-US" sz="2000" dirty="0"/>
              <a:t>Click “Reset all customizations”</a:t>
            </a:r>
          </a:p>
          <a:p>
            <a:pPr lvl="1"/>
            <a:r>
              <a:rPr lang="en-US" sz="2000" dirty="0"/>
              <a:t>When Excel asks if you want to delete all customizations, click the Yes button</a:t>
            </a:r>
          </a:p>
          <a:p>
            <a:pPr lvl="1"/>
            <a:r>
              <a:rPr lang="en-US" sz="2000" dirty="0"/>
              <a:t>Click OK</a:t>
            </a:r>
          </a:p>
        </p:txBody>
      </p:sp>
    </p:spTree>
    <p:extLst>
      <p:ext uri="{BB962C8B-B14F-4D97-AF65-F5344CB8AC3E}">
        <p14:creationId xmlns:p14="http://schemas.microsoft.com/office/powerpoint/2010/main" val="4023712867"/>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53883"/>
            <a:ext cx="8282940" cy="422295"/>
          </a:xfrm>
        </p:spPr>
        <p:txBody>
          <a:bodyPr/>
          <a:lstStyle/>
          <a:p>
            <a:r>
              <a:rPr lang="en-US" sz="3200" dirty="0"/>
              <a:t>Project: Business Decisions Demographics (1 of 5)</a:t>
            </a:r>
          </a:p>
        </p:txBody>
      </p:sp>
      <p:pic>
        <p:nvPicPr>
          <p:cNvPr id="6" name="Content Placeholder 3" descr="This figure has three images. (a) a Homepage with Hyperlinks that includes a screen capture of a map, and a list of hyperlinks to the right under the link symbol. The links include Housing Units, Power Pivot, and more. (b) an Excel worksheet listing the 10 least populous counties in Missouri.">
            <a:extLst>
              <a:ext uri="{FF2B5EF4-FFF2-40B4-BE49-F238E27FC236}">
                <a16:creationId xmlns:a16="http://schemas.microsoft.com/office/drawing/2014/main" id="{555CF5B0-8098-4A6D-AA23-F1BF4D5C77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8350" y="1254992"/>
            <a:ext cx="6178137" cy="4805217"/>
          </a:xfrm>
        </p:spPr>
      </p:pic>
    </p:spTree>
    <p:extLst>
      <p:ext uri="{BB962C8B-B14F-4D97-AF65-F5344CB8AC3E}">
        <p14:creationId xmlns:p14="http://schemas.microsoft.com/office/powerpoint/2010/main" val="4023712867"/>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53883"/>
            <a:ext cx="8282940" cy="422295"/>
          </a:xfrm>
        </p:spPr>
        <p:txBody>
          <a:bodyPr/>
          <a:lstStyle/>
          <a:p>
            <a:r>
              <a:rPr lang="en-US" sz="3200" dirty="0"/>
              <a:t>Project: Business Decisions Demographics (2 of 5)</a:t>
            </a:r>
          </a:p>
        </p:txBody>
      </p:sp>
      <p:pic>
        <p:nvPicPr>
          <p:cNvPr id="6" name="Content Placeholder 3" descr="(c) an Excel worksheet listing the housing units by county in Missouri.">
            <a:extLst>
              <a:ext uri="{FF2B5EF4-FFF2-40B4-BE49-F238E27FC236}">
                <a16:creationId xmlns:a16="http://schemas.microsoft.com/office/drawing/2014/main" id="{4F012875-AB71-4F3B-AFD9-A3689D9987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2590" y="1376149"/>
            <a:ext cx="5369657" cy="4647601"/>
          </a:xfrm>
        </p:spPr>
      </p:pic>
    </p:spTree>
    <p:extLst>
      <p:ext uri="{BB962C8B-B14F-4D97-AF65-F5344CB8AC3E}">
        <p14:creationId xmlns:p14="http://schemas.microsoft.com/office/powerpoint/2010/main" val="1953900306"/>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53883"/>
            <a:ext cx="8282940" cy="422295"/>
          </a:xfrm>
        </p:spPr>
        <p:txBody>
          <a:bodyPr/>
          <a:lstStyle/>
          <a:p>
            <a:r>
              <a:rPr lang="en-US" sz="3200" dirty="0"/>
              <a:t>Project: Business Decisions Demographics (3 of 5)</a:t>
            </a:r>
          </a:p>
        </p:txBody>
      </p:sp>
      <p:pic>
        <p:nvPicPr>
          <p:cNvPr id="6" name="Content Placeholder 3" descr="This figure has four images. (a) a PivotTable showing the number of housing units per country. (b) a Power View for the least populous counties in Missouri. (c) a power BI showing a map of the counties in Missouri. (d) a 3D map showing the population of the 10 least populous counties in Missouri.">
            <a:extLst>
              <a:ext uri="{FF2B5EF4-FFF2-40B4-BE49-F238E27FC236}">
                <a16:creationId xmlns:a16="http://schemas.microsoft.com/office/drawing/2014/main" id="{243C6F55-DDC2-4481-8599-379FC17CF5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3395" y="1348740"/>
            <a:ext cx="4128048" cy="4617720"/>
          </a:xfrm>
        </p:spPr>
      </p:pic>
    </p:spTree>
    <p:extLst>
      <p:ext uri="{BB962C8B-B14F-4D97-AF65-F5344CB8AC3E}">
        <p14:creationId xmlns:p14="http://schemas.microsoft.com/office/powerpoint/2010/main" val="3324428761"/>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53883"/>
            <a:ext cx="8282940" cy="422295"/>
          </a:xfrm>
        </p:spPr>
        <p:txBody>
          <a:bodyPr/>
          <a:lstStyle/>
          <a:p>
            <a:r>
              <a:rPr lang="en-US" sz="3200" dirty="0"/>
              <a:t>Project: Business Decisions Demographics (4 of 5)</a:t>
            </a:r>
          </a:p>
        </p:txBody>
      </p:sp>
      <p:sp>
        <p:nvSpPr>
          <p:cNvPr id="2" name="Content Placeholder 1"/>
          <p:cNvSpPr>
            <a:spLocks noGrp="1"/>
          </p:cNvSpPr>
          <p:nvPr>
            <p:ph idx="1"/>
          </p:nvPr>
        </p:nvSpPr>
        <p:spPr>
          <a:xfrm>
            <a:off x="579193" y="1371599"/>
            <a:ext cx="8336207" cy="3581401"/>
          </a:xfrm>
        </p:spPr>
        <p:txBody>
          <a:bodyPr>
            <a:noAutofit/>
          </a:bodyPr>
          <a:lstStyle/>
          <a:p>
            <a:r>
              <a:rPr lang="en-US" dirty="0"/>
              <a:t>To Enable Data Analysis</a:t>
            </a:r>
          </a:p>
          <a:p>
            <a:pPr lvl="1"/>
            <a:r>
              <a:rPr lang="en-US" dirty="0"/>
              <a:t>Display Backstage view and then click the Options tab to open the Excel Options dialog box</a:t>
            </a:r>
          </a:p>
          <a:p>
            <a:pPr lvl="1"/>
            <a:r>
              <a:rPr lang="en-US" dirty="0"/>
              <a:t>In the left pane of the dialog box, click Data to display the Data options area</a:t>
            </a:r>
          </a:p>
          <a:p>
            <a:pPr lvl="1"/>
            <a:r>
              <a:rPr lang="en-US" dirty="0"/>
              <a:t>Click to display a check mark in the “Enable Data Analysis add-ins: Power Pivot, Power View, and 3D Maps” check box</a:t>
            </a:r>
          </a:p>
          <a:p>
            <a:pPr lvl="1"/>
            <a:r>
              <a:rPr lang="en-US" dirty="0"/>
              <a:t>Click OK to close the dialog box and enable the data analysis tools</a:t>
            </a:r>
          </a:p>
        </p:txBody>
      </p:sp>
    </p:spTree>
    <p:extLst>
      <p:ext uri="{BB962C8B-B14F-4D97-AF65-F5344CB8AC3E}">
        <p14:creationId xmlns:p14="http://schemas.microsoft.com/office/powerpoint/2010/main" val="4023712867"/>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Project: Business Decisions Demographics (5 of 5)</a:t>
            </a:r>
          </a:p>
        </p:txBody>
      </p:sp>
      <p:sp>
        <p:nvSpPr>
          <p:cNvPr id="2" name="Content Placeholder 1"/>
          <p:cNvSpPr>
            <a:spLocks noGrp="1"/>
          </p:cNvSpPr>
          <p:nvPr>
            <p:ph idx="1"/>
          </p:nvPr>
        </p:nvSpPr>
        <p:spPr/>
        <p:txBody>
          <a:bodyPr>
            <a:noAutofit/>
          </a:bodyPr>
          <a:lstStyle/>
          <a:p>
            <a:pPr>
              <a:spcBef>
                <a:spcPts val="600"/>
              </a:spcBef>
            </a:pPr>
            <a:r>
              <a:rPr lang="en-US" sz="2200" dirty="0"/>
              <a:t>To Customize the Ribbon</a:t>
            </a:r>
          </a:p>
          <a:p>
            <a:pPr lvl="1"/>
            <a:r>
              <a:rPr lang="en-US" sz="2000" dirty="0"/>
              <a:t>Right-click a blank area of the ribbon to display the shortcut menu</a:t>
            </a:r>
          </a:p>
          <a:p>
            <a:pPr lvl="1"/>
            <a:r>
              <a:rPr lang="en-US" sz="2000" dirty="0"/>
              <a:t>Click the “Customize the Ribbon” command on the shortcut menu to display the Customize Ribbon area of the Excel Options dialog box</a:t>
            </a:r>
          </a:p>
          <a:p>
            <a:pPr lvl="1"/>
            <a:r>
              <a:rPr lang="en-US" sz="2000" dirty="0"/>
              <a:t>In the Main Tabs area, scroll as necessary, and then click to display a check mark in both the Developer and the Power Pivot check boxes</a:t>
            </a:r>
          </a:p>
          <a:p>
            <a:pPr lvl="1"/>
            <a:r>
              <a:rPr lang="en-US" sz="2000" dirty="0"/>
              <a:t>In the Main Tabs area, click Insert to select Insert tab</a:t>
            </a:r>
          </a:p>
          <a:p>
            <a:pPr lvl="1"/>
            <a:r>
              <a:rPr lang="en-US" sz="2000" dirty="0"/>
              <a:t>Click the New Group button to insert a new group on the selected tab</a:t>
            </a:r>
          </a:p>
          <a:p>
            <a:pPr lvl="1"/>
            <a:r>
              <a:rPr lang="en-US" sz="2000" dirty="0"/>
              <a:t>Click the “Choose commands from” button to display the menu</a:t>
            </a:r>
          </a:p>
          <a:p>
            <a:pPr lvl="1"/>
            <a:r>
              <a:rPr lang="en-US" sz="2000" dirty="0"/>
              <a:t>Click “Commands Not in the Ribbon” to display only those commands</a:t>
            </a:r>
          </a:p>
          <a:p>
            <a:pPr lvl="1"/>
            <a:r>
              <a:rPr lang="en-US" sz="2000" dirty="0"/>
              <a:t>Scroll down and click “Insert a Power View Report” to select it</a:t>
            </a:r>
          </a:p>
          <a:p>
            <a:pPr lvl="1"/>
            <a:r>
              <a:rPr lang="en-US" sz="2000" dirty="0"/>
              <a:t>Click the Add button to add the command to the new group</a:t>
            </a:r>
          </a:p>
          <a:p>
            <a:pPr lvl="1"/>
            <a:r>
              <a:rPr lang="en-US" sz="2000" dirty="0"/>
              <a:t>Click OK to display the customization on the ribbon</a:t>
            </a:r>
          </a:p>
        </p:txBody>
      </p:sp>
    </p:spTree>
    <p:extLst>
      <p:ext uri="{BB962C8B-B14F-4D97-AF65-F5344CB8AC3E}">
        <p14:creationId xmlns:p14="http://schemas.microsoft.com/office/powerpoint/2010/main" val="4023712867"/>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8586"/>
            <a:ext cx="8282940" cy="834226"/>
          </a:xfrm>
        </p:spPr>
        <p:txBody>
          <a:bodyPr/>
          <a:lstStyle/>
          <a:p>
            <a:r>
              <a:rPr lang="en-US" dirty="0"/>
              <a:t>Get &amp; Transform (1 of 3)</a:t>
            </a:r>
          </a:p>
        </p:txBody>
      </p:sp>
      <p:sp>
        <p:nvSpPr>
          <p:cNvPr id="2" name="Content Placeholder 1"/>
          <p:cNvSpPr>
            <a:spLocks noGrp="1"/>
          </p:cNvSpPr>
          <p:nvPr>
            <p:ph idx="1"/>
          </p:nvPr>
        </p:nvSpPr>
        <p:spPr/>
        <p:txBody>
          <a:bodyPr>
            <a:noAutofit/>
          </a:bodyPr>
          <a:lstStyle/>
          <a:p>
            <a:r>
              <a:rPr lang="en-US" sz="2400" dirty="0"/>
              <a:t>To Get Data</a:t>
            </a:r>
          </a:p>
          <a:p>
            <a:pPr lvl="1"/>
            <a:r>
              <a:rPr lang="en-US" sz="2200" dirty="0"/>
              <a:t>Display the Data tab</a:t>
            </a:r>
          </a:p>
          <a:p>
            <a:pPr lvl="1"/>
            <a:r>
              <a:rPr lang="en-US" sz="2200" dirty="0"/>
              <a:t>Click the Get Data button to display the Get Data menu</a:t>
            </a:r>
          </a:p>
          <a:p>
            <a:pPr lvl="1"/>
            <a:r>
              <a:rPr lang="en-US" sz="2200" dirty="0"/>
              <a:t>Point to the From File command to display the From File submenu</a:t>
            </a:r>
          </a:p>
          <a:p>
            <a:pPr lvl="1"/>
            <a:r>
              <a:rPr lang="en-US" sz="2200" dirty="0"/>
              <a:t>Click From Workbook on the From File submenu to display the Import Data dialog box</a:t>
            </a:r>
          </a:p>
          <a:p>
            <a:pPr lvl="1"/>
            <a:r>
              <a:rPr lang="en-US" sz="2200" dirty="0"/>
              <a:t>Navigate to the desired folder</a:t>
            </a:r>
          </a:p>
          <a:p>
            <a:pPr lvl="1"/>
            <a:r>
              <a:rPr lang="en-US" sz="2200" dirty="0"/>
              <a:t>Double-click the desired file</a:t>
            </a:r>
          </a:p>
          <a:p>
            <a:pPr lvl="1"/>
            <a:r>
              <a:rPr lang="en-US" sz="2200" dirty="0"/>
              <a:t>Click the desired table to review the data</a:t>
            </a:r>
          </a:p>
          <a:p>
            <a:pPr lvl="1"/>
            <a:r>
              <a:rPr lang="en-US" sz="2200" dirty="0"/>
              <a:t>Click the Load button to import the data</a:t>
            </a:r>
          </a:p>
        </p:txBody>
      </p:sp>
    </p:spTree>
    <p:extLst>
      <p:ext uri="{BB962C8B-B14F-4D97-AF65-F5344CB8AC3E}">
        <p14:creationId xmlns:p14="http://schemas.microsoft.com/office/powerpoint/2010/main" val="4023712867"/>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3251</TotalTime>
  <Words>2107</Words>
  <Application>Microsoft Office PowerPoint</Application>
  <PresentationFormat>On-screen Show (4:3)</PresentationFormat>
  <Paragraphs>278</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1_Office Theme</vt:lpstr>
      <vt:lpstr>Shelly Cashman: Microsoft Excel 2019 </vt:lpstr>
      <vt:lpstr>Objectives (1 of 2)</vt:lpstr>
      <vt:lpstr>Objectives (2 of 2) </vt:lpstr>
      <vt:lpstr>Project: Business Decisions Demographics (1 of 5)</vt:lpstr>
      <vt:lpstr>Project: Business Decisions Demographics (2 of 5)</vt:lpstr>
      <vt:lpstr>Project: Business Decisions Demographics (3 of 5)</vt:lpstr>
      <vt:lpstr>Project: Business Decisions Demographics (4 of 5)</vt:lpstr>
      <vt:lpstr>Project: Business Decisions Demographics (5 of 5)</vt:lpstr>
      <vt:lpstr>Get &amp; Transform (1 of 3)</vt:lpstr>
      <vt:lpstr>Get &amp; Transform (2 of 3)</vt:lpstr>
      <vt:lpstr>Get &amp; Transform (3 of 3)</vt:lpstr>
      <vt:lpstr>Power Pivot (1 of 6)</vt:lpstr>
      <vt:lpstr>Power Pivot (2 of 6)</vt:lpstr>
      <vt:lpstr>Power Pivot (3 of 6)</vt:lpstr>
      <vt:lpstr>Power Pivot (4 of 6)</vt:lpstr>
      <vt:lpstr>Power Pivot (5 of 6)</vt:lpstr>
      <vt:lpstr>Power Pivot (6 of 6)</vt:lpstr>
      <vt:lpstr>Power View (1 of 4)</vt:lpstr>
      <vt:lpstr>Power View (2 of 4)</vt:lpstr>
      <vt:lpstr>Power View (3 of 4)</vt:lpstr>
      <vt:lpstr>Power View (4 of 4)</vt:lpstr>
      <vt:lpstr>3D Maps (1 of 3)</vt:lpstr>
      <vt:lpstr>3D Maps (2 of 3)</vt:lpstr>
      <vt:lpstr>3D Maps (3 of 3)</vt:lpstr>
      <vt:lpstr>Power BI</vt:lpstr>
      <vt:lpstr>Formatting a Home Page with Hyperlinks and Symbols (1 of 3)</vt:lpstr>
      <vt:lpstr>Formatting a Home Page with Hyperlinks and Symbols (2 of 3)</vt:lpstr>
      <vt:lpstr>Formatting a Home Page with Hyperlinks and Symbols (3 of 3)</vt:lpstr>
      <vt:lpstr>Macros (1 of 2)</vt:lpstr>
      <vt:lpstr>Macros (2 of 2)</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Data Analysis with Power Tools and Creating Macros</dc:title>
  <dc:creator>Shelly</dc:creator>
  <cp:lastModifiedBy>Gracy, Mani</cp:lastModifiedBy>
  <cp:revision>335</cp:revision>
  <dcterms:created xsi:type="dcterms:W3CDTF">2013-03-05T14:04:10Z</dcterms:created>
  <dcterms:modified xsi:type="dcterms:W3CDTF">2019-09-26T14:01:18Z</dcterms:modified>
</cp:coreProperties>
</file>