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2"/>
  </p:notesMasterIdLst>
  <p:sldIdLst>
    <p:sldId id="442" r:id="rId2"/>
    <p:sldId id="443" r:id="rId3"/>
    <p:sldId id="444" r:id="rId4"/>
    <p:sldId id="262" r:id="rId5"/>
    <p:sldId id="263" r:id="rId6"/>
    <p:sldId id="461" r:id="rId7"/>
    <p:sldId id="446" r:id="rId8"/>
    <p:sldId id="462" r:id="rId9"/>
    <p:sldId id="447" r:id="rId10"/>
    <p:sldId id="453" r:id="rId11"/>
    <p:sldId id="448" r:id="rId12"/>
    <p:sldId id="454" r:id="rId13"/>
    <p:sldId id="449" r:id="rId14"/>
    <p:sldId id="450" r:id="rId15"/>
    <p:sldId id="451" r:id="rId16"/>
    <p:sldId id="452" r:id="rId17"/>
    <p:sldId id="455" r:id="rId18"/>
    <p:sldId id="463" r:id="rId19"/>
    <p:sldId id="456" r:id="rId20"/>
    <p:sldId id="457" r:id="rId21"/>
    <p:sldId id="458" r:id="rId22"/>
    <p:sldId id="464" r:id="rId23"/>
    <p:sldId id="465" r:id="rId24"/>
    <p:sldId id="459" r:id="rId25"/>
    <p:sldId id="466" r:id="rId26"/>
    <p:sldId id="460" r:id="rId27"/>
    <p:sldId id="264" r:id="rId28"/>
    <p:sldId id="387" r:id="rId29"/>
    <p:sldId id="429" r:id="rId30"/>
    <p:sldId id="274" r:id="rId31"/>
    <p:sldId id="467" r:id="rId32"/>
    <p:sldId id="320" r:id="rId33"/>
    <p:sldId id="432" r:id="rId34"/>
    <p:sldId id="425" r:id="rId35"/>
    <p:sldId id="427" r:id="rId36"/>
    <p:sldId id="346" r:id="rId37"/>
    <p:sldId id="407" r:id="rId38"/>
    <p:sldId id="468" r:id="rId39"/>
    <p:sldId id="469" r:id="rId40"/>
    <p:sldId id="47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3B6"/>
    <a:srgbClr val="006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0585" autoAdjust="0"/>
  </p:normalViewPr>
  <p:slideViewPr>
    <p:cSldViewPr>
      <p:cViewPr varScale="1">
        <p:scale>
          <a:sx n="80" d="100"/>
          <a:sy n="80" d="100"/>
        </p:scale>
        <p:origin x="1469"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10/4/2019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dirty="0"/>
          </a:p>
        </p:txBody>
      </p:sp>
    </p:spTree>
    <p:extLst>
      <p:ext uri="{BB962C8B-B14F-4D97-AF65-F5344CB8AC3E}">
        <p14:creationId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98730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11-16: Display of Group Box form control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10</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11-17: Display of Label ActiveX control</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11</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11-18: Display of Command Button ActiveX controls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12</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13</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14</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16</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19</a:t>
            </a:fld>
            <a:endParaRPr lang="en-US" dirty="0"/>
          </a:p>
        </p:txBody>
      </p:sp>
    </p:spTree>
    <p:extLst>
      <p:ext uri="{BB962C8B-B14F-4D97-AF65-F5344CB8AC3E}">
        <p14:creationId xmlns:p14="http://schemas.microsoft.com/office/powerpoint/2010/main" val="3271815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11-41: Display of assignment statement to hide group boxes on the form and Save button</a:t>
            </a:r>
          </a:p>
        </p:txBody>
      </p:sp>
      <p:sp>
        <p:nvSpPr>
          <p:cNvPr id="4" name="Slide Number Placeholder 3"/>
          <p:cNvSpPr>
            <a:spLocks noGrp="1"/>
          </p:cNvSpPr>
          <p:nvPr>
            <p:ph type="sldNum" sz="quarter" idx="10"/>
          </p:nvPr>
        </p:nvSpPr>
        <p:spPr/>
        <p:txBody>
          <a:bodyPr/>
          <a:lstStyle/>
          <a:p>
            <a:fld id="{98FC1E22-C6CD-4100-AE7A-04E812B2888B}" type="slidenum">
              <a:rPr lang="en-US" smtClean="0"/>
              <a:pPr/>
              <a:t>20</a:t>
            </a:fld>
            <a:endParaRPr lang="en-US" dirty="0"/>
          </a:p>
        </p:txBody>
      </p:sp>
    </p:spTree>
    <p:extLst>
      <p:ext uri="{BB962C8B-B14F-4D97-AF65-F5344CB8AC3E}">
        <p14:creationId xmlns:p14="http://schemas.microsoft.com/office/powerpoint/2010/main" val="6185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11-47: Display of two records stored in worksheet, chosen check boxes store TRUE, Contact option buttons store caption, Information Source option button store caption, and Prospect List worksheet unhidden</a:t>
            </a:r>
          </a:p>
        </p:txBody>
      </p:sp>
      <p:sp>
        <p:nvSpPr>
          <p:cNvPr id="4" name="Slide Number Placeholder 3"/>
          <p:cNvSpPr>
            <a:spLocks noGrp="1"/>
          </p:cNvSpPr>
          <p:nvPr>
            <p:ph type="sldNum" sz="quarter" idx="5"/>
          </p:nvPr>
        </p:nvSpPr>
        <p:spPr/>
        <p:txBody>
          <a:bodyPr/>
          <a:lstStyle/>
          <a:p>
            <a:fld id="{98FC1E22-C6CD-4100-AE7A-04E812B2888B}" type="slidenum">
              <a:rPr lang="en-US" smtClean="0"/>
              <a:pPr/>
              <a:t>23</a:t>
            </a:fld>
            <a:endParaRPr lang="en-US" dirty="0"/>
          </a:p>
        </p:txBody>
      </p:sp>
    </p:spTree>
    <p:extLst>
      <p:ext uri="{BB962C8B-B14F-4D97-AF65-F5344CB8AC3E}">
        <p14:creationId xmlns:p14="http://schemas.microsoft.com/office/powerpoint/2010/main" val="363853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48287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27</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11-57: Display of Review tab and “Show All Comments” button</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28</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a:t>
            </a:r>
            <a:r>
              <a:rPr lang="en-US" baseline="0" dirty="0"/>
              <a:t> 11-58: Display of Review tab, Edit comments, and Format Comment command</a:t>
            </a:r>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29</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30</a:t>
            </a:fld>
            <a:endParaRPr lang="en-US" dirty="0"/>
          </a:p>
        </p:txBody>
      </p:sp>
    </p:spTree>
    <p:extLst>
      <p:ext uri="{BB962C8B-B14F-4D97-AF65-F5344CB8AC3E}">
        <p14:creationId xmlns:p14="http://schemas.microsoft.com/office/powerpoint/2010/main" val="3029407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31</a:t>
            </a:fld>
            <a:endParaRPr lang="en-US" dirty="0"/>
          </a:p>
        </p:txBody>
      </p:sp>
    </p:spTree>
    <p:extLst>
      <p:ext uri="{BB962C8B-B14F-4D97-AF65-F5344CB8AC3E}">
        <p14:creationId xmlns:p14="http://schemas.microsoft.com/office/powerpoint/2010/main" val="3193450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32</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33</a:t>
            </a:fld>
            <a:endParaRPr lang="en-US" dirty="0"/>
          </a:p>
        </p:txBody>
      </p:sp>
    </p:spTree>
    <p:extLst>
      <p:ext uri="{BB962C8B-B14F-4D97-AF65-F5344CB8AC3E}">
        <p14:creationId xmlns:p14="http://schemas.microsoft.com/office/powerpoint/2010/main" val="35647139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34</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35</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36</a:t>
            </a:fld>
            <a:endParaRPr lang="en-US" dirty="0"/>
          </a:p>
        </p:txBody>
      </p:sp>
    </p:spTree>
    <p:extLst>
      <p:ext uri="{BB962C8B-B14F-4D97-AF65-F5344CB8AC3E}">
        <p14:creationId xmlns:p14="http://schemas.microsoft.com/office/powerpoint/2010/main" val="2418603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99491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37</a:t>
            </a:fld>
            <a:endParaRPr lang="en-US" dirty="0"/>
          </a:p>
        </p:txBody>
      </p:sp>
    </p:spTree>
    <p:extLst>
      <p:ext uri="{BB962C8B-B14F-4D97-AF65-F5344CB8AC3E}">
        <p14:creationId xmlns:p14="http://schemas.microsoft.com/office/powerpoint/2010/main" val="376559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38</a:t>
            </a:fld>
            <a:endParaRPr lang="en-US" dirty="0"/>
          </a:p>
        </p:txBody>
      </p:sp>
    </p:spTree>
    <p:extLst>
      <p:ext uri="{BB962C8B-B14F-4D97-AF65-F5344CB8AC3E}">
        <p14:creationId xmlns:p14="http://schemas.microsoft.com/office/powerpoint/2010/main" val="740079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39</a:t>
            </a:fld>
            <a:endParaRPr lang="en-US" dirty="0"/>
          </a:p>
        </p:txBody>
      </p:sp>
    </p:spTree>
    <p:extLst>
      <p:ext uri="{BB962C8B-B14F-4D97-AF65-F5344CB8AC3E}">
        <p14:creationId xmlns:p14="http://schemas.microsoft.com/office/powerpoint/2010/main" val="3564501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40</a:t>
            </a:fld>
            <a:endParaRPr lang="en-US" dirty="0"/>
          </a:p>
        </p:txBody>
      </p:sp>
    </p:spTree>
    <p:extLst>
      <p:ext uri="{BB962C8B-B14F-4D97-AF65-F5344CB8AC3E}">
        <p14:creationId xmlns:p14="http://schemas.microsoft.com/office/powerpoint/2010/main" val="213017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 Display of project. (a) Prospect Recorder Form. (b) Hidden Prospect List</a:t>
            </a:r>
          </a:p>
        </p:txBody>
      </p:sp>
      <p:sp>
        <p:nvSpPr>
          <p:cNvPr id="4" name="Slide Number Placeholder 3"/>
          <p:cNvSpPr>
            <a:spLocks noGrp="1"/>
          </p:cNvSpPr>
          <p:nvPr>
            <p:ph type="sldNum" sz="quarter" idx="10"/>
          </p:nvPr>
        </p:nvSpPr>
        <p:spPr/>
        <p:txBody>
          <a:bodyPr/>
          <a:lstStyle/>
          <a:p>
            <a:fld id="{98FC1E22-C6CD-4100-AE7A-04E812B2888B}" type="slidenum">
              <a:rPr lang="en-US" smtClean="0"/>
              <a:pPr/>
              <a:t>4</a:t>
            </a:fld>
            <a:endParaRPr lang="en-US" dirty="0"/>
          </a:p>
        </p:txBody>
      </p:sp>
    </p:spTree>
    <p:extLst>
      <p:ext uri="{BB962C8B-B14F-4D97-AF65-F5344CB8AC3E}">
        <p14:creationId xmlns:p14="http://schemas.microsoft.com/office/powerpoint/2010/main" val="388749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 Display of project. (c) Sales Data Analysis</a:t>
            </a:r>
          </a:p>
        </p:txBody>
      </p:sp>
      <p:sp>
        <p:nvSpPr>
          <p:cNvPr id="4" name="Slide Number Placeholder 3"/>
          <p:cNvSpPr>
            <a:spLocks noGrp="1"/>
          </p:cNvSpPr>
          <p:nvPr>
            <p:ph type="sldNum" sz="quarter" idx="10"/>
          </p:nvPr>
        </p:nvSpPr>
        <p:spPr/>
        <p:txBody>
          <a:bodyPr/>
          <a:lstStyle/>
          <a:p>
            <a:fld id="{98FC1E22-C6CD-4100-AE7A-04E812B2888B}" type="slidenum">
              <a:rPr lang="en-US" smtClean="0"/>
              <a:pPr/>
              <a:t>5</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11-1: Display of final project. (d) Event Expenses. (e) Prior Year’s Event Attendance</a:t>
            </a:r>
          </a:p>
        </p:txBody>
      </p:sp>
      <p:sp>
        <p:nvSpPr>
          <p:cNvPr id="4" name="Slide Number Placeholder 3"/>
          <p:cNvSpPr>
            <a:spLocks noGrp="1"/>
          </p:cNvSpPr>
          <p:nvPr>
            <p:ph type="sldNum" sz="quarter" idx="10"/>
          </p:nvPr>
        </p:nvSpPr>
        <p:spPr/>
        <p:txBody>
          <a:bodyPr/>
          <a:lstStyle/>
          <a:p>
            <a:fld id="{98FC1E22-C6CD-4100-AE7A-04E812B2888B}" type="slidenum">
              <a:rPr lang="en-US" smtClean="0"/>
              <a:pPr/>
              <a:t>6</a:t>
            </a:fld>
            <a:endParaRPr lang="en-US" dirty="0"/>
          </a:p>
        </p:txBody>
      </p:sp>
    </p:spTree>
    <p:extLst>
      <p:ext uri="{BB962C8B-B14F-4D97-AF65-F5344CB8AC3E}">
        <p14:creationId xmlns:p14="http://schemas.microsoft.com/office/powerpoint/2010/main" val="1633925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7</a:t>
            </a:fld>
            <a:endParaRPr lang="en-US" dirty="0"/>
          </a:p>
        </p:txBody>
      </p:sp>
    </p:spTree>
    <p:extLst>
      <p:ext uri="{BB962C8B-B14F-4D97-AF65-F5344CB8AC3E}">
        <p14:creationId xmlns:p14="http://schemas.microsoft.com/office/powerpoint/2010/main" val="339308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8</a:t>
            </a:fld>
            <a:endParaRPr lang="en-US" dirty="0"/>
          </a:p>
        </p:txBody>
      </p:sp>
    </p:spTree>
    <p:extLst>
      <p:ext uri="{BB962C8B-B14F-4D97-AF65-F5344CB8AC3E}">
        <p14:creationId xmlns:p14="http://schemas.microsoft.com/office/powerpoint/2010/main" val="3227572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C1E22-C6CD-4100-AE7A-04E812B2888B}" type="slidenum">
              <a:rPr lang="en-US" smtClean="0"/>
              <a:pPr/>
              <a:t>9</a:t>
            </a:fld>
            <a:endParaRPr lang="en-US" dirty="0"/>
          </a:p>
        </p:txBody>
      </p:sp>
    </p:spTree>
    <p:extLst>
      <p:ext uri="{BB962C8B-B14F-4D97-AF65-F5344CB8AC3E}">
        <p14:creationId xmlns:p14="http://schemas.microsoft.com/office/powerpoint/2010/main" val="339308876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Title_Slid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34" y="254000"/>
            <a:ext cx="8713465" cy="6526752"/>
          </a:xfrm>
          <a:prstGeom prst="rect">
            <a:avLst/>
          </a:prstGeom>
        </p:spPr>
      </p:pic>
      <p:sp>
        <p:nvSpPr>
          <p:cNvPr id="2" name="Title 1"/>
          <p:cNvSpPr>
            <a:spLocks noGrp="1"/>
          </p:cNvSpPr>
          <p:nvPr>
            <p:ph type="ctrTitle"/>
          </p:nvPr>
        </p:nvSpPr>
        <p:spPr>
          <a:xfrm>
            <a:off x="698500" y="2723470"/>
            <a:ext cx="7747000" cy="366254"/>
          </a:xfrm>
        </p:spPr>
        <p:txBody>
          <a:bodyPr anchor="b"/>
          <a:lstStyle>
            <a:lvl1pPr algn="ctr">
              <a:defRPr sz="28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698500" y="3352800"/>
            <a:ext cx="7747000" cy="233910"/>
          </a:xfrm>
        </p:spPr>
        <p:txBody>
          <a:bodyPr/>
          <a:lstStyle>
            <a:lvl1pPr marL="0" indent="0" algn="ctr">
              <a:buNone/>
              <a:defRPr sz="1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3482340" y="223520"/>
            <a:ext cx="2125980" cy="985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7" name="Picture 6" descr="Rules_Single_A.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25529" r="-57141"/>
          <a:stretch/>
        </p:blipFill>
        <p:spPr>
          <a:xfrm>
            <a:off x="1627124" y="481302"/>
            <a:ext cx="10034016" cy="99113"/>
          </a:xfrm>
          <a:prstGeom prst="rect">
            <a:avLst/>
          </a:prstGeom>
        </p:spPr>
      </p:pic>
      <p:pic>
        <p:nvPicPr>
          <p:cNvPr id="8" name="Picture 7"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09" y="6257889"/>
            <a:ext cx="634845" cy="262424"/>
          </a:xfrm>
          <a:prstGeom prst="rect">
            <a:avLst/>
          </a:prstGeom>
        </p:spPr>
      </p:pic>
      <p:sp>
        <p:nvSpPr>
          <p:cNvPr id="5" name="Rectangle 4"/>
          <p:cNvSpPr/>
          <p:nvPr userDrawn="1"/>
        </p:nvSpPr>
        <p:spPr>
          <a:xfrm>
            <a:off x="6812281" y="4885105"/>
            <a:ext cx="2080291" cy="1926127"/>
          </a:xfrm>
          <a:custGeom>
            <a:avLst/>
            <a:gdLst>
              <a:gd name="connsiteX0" fmla="*/ 0 w 1973580"/>
              <a:gd name="connsiteY0" fmla="*/ 0 h 1389864"/>
              <a:gd name="connsiteX1" fmla="*/ 1973580 w 1973580"/>
              <a:gd name="connsiteY1" fmla="*/ 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0 h 1389864"/>
              <a:gd name="connsiteX1" fmla="*/ 1935480 w 1973580"/>
              <a:gd name="connsiteY1" fmla="*/ 60960 h 1389864"/>
              <a:gd name="connsiteX2" fmla="*/ 1973580 w 1973580"/>
              <a:gd name="connsiteY2" fmla="*/ 1389864 h 1389864"/>
              <a:gd name="connsiteX3" fmla="*/ 0 w 1973580"/>
              <a:gd name="connsiteY3" fmla="*/ 1389864 h 1389864"/>
              <a:gd name="connsiteX4" fmla="*/ 0 w 1973580"/>
              <a:gd name="connsiteY4" fmla="*/ 0 h 1389864"/>
              <a:gd name="connsiteX0" fmla="*/ 0 w 1973580"/>
              <a:gd name="connsiteY0" fmla="*/ 54731 h 1444595"/>
              <a:gd name="connsiteX1" fmla="*/ 1577340 w 1973580"/>
              <a:gd name="connsiteY1" fmla="*/ 1391 h 1444595"/>
              <a:gd name="connsiteX2" fmla="*/ 1935480 w 1973580"/>
              <a:gd name="connsiteY2" fmla="*/ 115691 h 1444595"/>
              <a:gd name="connsiteX3" fmla="*/ 1973580 w 1973580"/>
              <a:gd name="connsiteY3" fmla="*/ 1444595 h 1444595"/>
              <a:gd name="connsiteX4" fmla="*/ 0 w 1973580"/>
              <a:gd name="connsiteY4" fmla="*/ 1444595 h 1444595"/>
              <a:gd name="connsiteX5" fmla="*/ 0 w 1973580"/>
              <a:gd name="connsiteY5"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0 w 2080291"/>
              <a:gd name="connsiteY6"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60960 w 2080291"/>
              <a:gd name="connsiteY6" fmla="*/ 103009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144780 w 2080291"/>
              <a:gd name="connsiteY6" fmla="*/ 999612 h 1444595"/>
              <a:gd name="connsiteX7" fmla="*/ 0 w 2080291"/>
              <a:gd name="connsiteY7" fmla="*/ 54731 h 1444595"/>
              <a:gd name="connsiteX0" fmla="*/ 0 w 2080291"/>
              <a:gd name="connsiteY0" fmla="*/ 54731 h 1444595"/>
              <a:gd name="connsiteX1" fmla="*/ 1577340 w 2080291"/>
              <a:gd name="connsiteY1" fmla="*/ 1391 h 1444595"/>
              <a:gd name="connsiteX2" fmla="*/ 1935480 w 2080291"/>
              <a:gd name="connsiteY2" fmla="*/ 115691 h 1444595"/>
              <a:gd name="connsiteX3" fmla="*/ 2080260 w 2080291"/>
              <a:gd name="connsiteY3" fmla="*/ 428112 h 1444595"/>
              <a:gd name="connsiteX4" fmla="*/ 1973580 w 2080291"/>
              <a:gd name="connsiteY4" fmla="*/ 1444595 h 1444595"/>
              <a:gd name="connsiteX5" fmla="*/ 0 w 2080291"/>
              <a:gd name="connsiteY5" fmla="*/ 1444595 h 1444595"/>
              <a:gd name="connsiteX6" fmla="*/ 99060 w 2080291"/>
              <a:gd name="connsiteY6" fmla="*/ 991992 h 1444595"/>
              <a:gd name="connsiteX7" fmla="*/ 0 w 2080291"/>
              <a:gd name="connsiteY7" fmla="*/ 54731 h 144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0291" h="1444595">
                <a:moveTo>
                  <a:pt x="0" y="54731"/>
                </a:moveTo>
                <a:cubicBezTo>
                  <a:pt x="520700" y="67431"/>
                  <a:pt x="1056640" y="-11309"/>
                  <a:pt x="1577340" y="1391"/>
                </a:cubicBezTo>
                <a:lnTo>
                  <a:pt x="1935480" y="115691"/>
                </a:lnTo>
                <a:cubicBezTo>
                  <a:pt x="1932940" y="209671"/>
                  <a:pt x="2082800" y="334132"/>
                  <a:pt x="2080260" y="428112"/>
                </a:cubicBezTo>
                <a:lnTo>
                  <a:pt x="1973580" y="1444595"/>
                </a:lnTo>
                <a:lnTo>
                  <a:pt x="0" y="1444595"/>
                </a:lnTo>
                <a:cubicBezTo>
                  <a:pt x="0" y="1319127"/>
                  <a:pt x="99060" y="1117460"/>
                  <a:pt x="99060" y="991992"/>
                </a:cubicBezTo>
                <a:lnTo>
                  <a:pt x="0" y="5473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 name="Picture 9" descr="Audio.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65369" y="5389518"/>
            <a:ext cx="987056" cy="1040948"/>
          </a:xfrm>
          <a:prstGeom prst="rect">
            <a:avLst/>
          </a:prstGeom>
        </p:spPr>
      </p:pic>
      <p:pic>
        <p:nvPicPr>
          <p:cNvPr id="12" name="Picture 11"/>
          <p:cNvPicPr>
            <a:picLocks noChangeAspect="1"/>
          </p:cNvPicPr>
          <p:nvPr userDrawn="1"/>
        </p:nvPicPr>
        <p:blipFill rotWithShape="1">
          <a:blip r:embed="rId6" cstate="print">
            <a:extLst>
              <a:ext uri="{28A0092B-C50C-407E-A947-70E740481C1C}">
                <a14:useLocalDpi xmlns:a14="http://schemas.microsoft.com/office/drawing/2010/main" val="0"/>
              </a:ext>
            </a:extLst>
          </a:blip>
          <a:srcRect l="24476" r="23794"/>
          <a:stretch/>
        </p:blipFill>
        <p:spPr>
          <a:xfrm>
            <a:off x="8674486" y="5121741"/>
            <a:ext cx="275507" cy="710099"/>
          </a:xfrm>
          <a:prstGeom prst="rect">
            <a:avLst/>
          </a:prstGeom>
        </p:spPr>
      </p:pic>
      <p:pic>
        <p:nvPicPr>
          <p:cNvPr id="13" name="Picture 12" descr="Swirl_3.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9688654">
            <a:off x="7441066" y="6393019"/>
            <a:ext cx="386047" cy="285072"/>
          </a:xfrm>
          <a:prstGeom prst="rect">
            <a:avLst/>
          </a:prstGeom>
        </p:spPr>
      </p:pic>
      <p:pic>
        <p:nvPicPr>
          <p:cNvPr id="14" name="Picture 13" descr="Swirl_3.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18073124">
            <a:off x="7908374" y="5449328"/>
            <a:ext cx="591497" cy="245691"/>
          </a:xfrm>
          <a:prstGeom prst="rect">
            <a:avLst/>
          </a:prstGeom>
        </p:spPr>
      </p:pic>
      <p:pic>
        <p:nvPicPr>
          <p:cNvPr id="16" name="Picture 15"/>
          <p:cNvPicPr>
            <a:picLocks noChangeAspect="1"/>
          </p:cNvPicPr>
          <p:nvPr userDrawn="1"/>
        </p:nvPicPr>
        <p:blipFill rotWithShape="1">
          <a:blip r:embed="rId9" cstate="print">
            <a:extLst>
              <a:ext uri="{28A0092B-C50C-407E-A947-70E740481C1C}">
                <a14:useLocalDpi xmlns:a14="http://schemas.microsoft.com/office/drawing/2010/main" val="0"/>
              </a:ext>
            </a:extLst>
          </a:blip>
          <a:srcRect l="4669" t="13753" r="6579" b="12460"/>
          <a:stretch/>
        </p:blipFill>
        <p:spPr>
          <a:xfrm>
            <a:off x="7939372" y="5831840"/>
            <a:ext cx="672857" cy="745880"/>
          </a:xfrm>
          <a:prstGeom prst="rect">
            <a:avLst/>
          </a:prstGeom>
        </p:spPr>
      </p:pic>
      <p:sp>
        <p:nvSpPr>
          <p:cNvPr id="9" name="Text Placeholder 8"/>
          <p:cNvSpPr>
            <a:spLocks noGrp="1"/>
          </p:cNvSpPr>
          <p:nvPr>
            <p:ph type="body" sz="quarter" idx="10"/>
          </p:nvPr>
        </p:nvSpPr>
        <p:spPr>
          <a:xfrm>
            <a:off x="914400" y="6257925"/>
            <a:ext cx="6172200" cy="1064907"/>
          </a:xfrm>
        </p:spPr>
        <p:txBody>
          <a:bodyPr/>
          <a:lstStyle>
            <a:lvl1pPr>
              <a:defRPr sz="1200">
                <a:latin typeface="Calibri" panose="020F0502020204030204" pitchFamily="34" charset="0"/>
                <a:cs typeface="Calibri" panose="020F0502020204030204" pitchFamily="34" charset="0"/>
              </a:defRPr>
            </a:lvl1pPr>
            <a:lvl2pPr>
              <a:defRPr sz="1200">
                <a:latin typeface="Calibri" panose="020F0502020204030204" pitchFamily="34" charset="0"/>
                <a:cs typeface="Calibri" panose="020F0502020204030204" pitchFamily="34" charset="0"/>
              </a:defRPr>
            </a:lvl2pPr>
            <a:lvl3pPr>
              <a:defRPr sz="12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1436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8336207" cy="45720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5188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60914" y="139461"/>
            <a:ext cx="8282940" cy="851139"/>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579193" y="1371599"/>
            <a:ext cx="7955207" cy="2057401"/>
          </a:xfrm>
        </p:spPr>
        <p:txBody>
          <a:bodyPr/>
          <a:lstStyle>
            <a:lvl1pPr marL="171450" indent="-17145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Rules_Single_B.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003" r="10006"/>
          <a:stretch/>
        </p:blipFill>
        <p:spPr>
          <a:xfrm>
            <a:off x="215900" y="1064006"/>
            <a:ext cx="8586216" cy="44704"/>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669" t="13753" r="6579" b="12460"/>
          <a:stretch/>
        </p:blipFill>
        <p:spPr>
          <a:xfrm>
            <a:off x="79668" y="222262"/>
            <a:ext cx="628992" cy="697255"/>
          </a:xfrm>
          <a:prstGeom prst="rect">
            <a:avLst/>
          </a:prstGeom>
        </p:spPr>
      </p:pic>
      <p:pic>
        <p:nvPicPr>
          <p:cNvPr id="17" name="Picture 16" descr="CL_Logo_DRAWN.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200" y="6236386"/>
            <a:ext cx="1215590" cy="502487"/>
          </a:xfrm>
          <a:prstGeom prst="rect">
            <a:avLst/>
          </a:prstGeom>
        </p:spPr>
      </p:pic>
      <p:pic>
        <p:nvPicPr>
          <p:cNvPr id="18" name="Picture 17" descr="Rules_Single_A.png"/>
          <p:cNvPicPr>
            <a:picLocks noChangeAspect="1"/>
          </p:cNvPicPr>
          <p:nvPr userDrawn="1"/>
        </p:nvPicPr>
        <p:blipFill rotWithShape="1">
          <a:blip r:embed="rId5" cstate="print">
            <a:extLst>
              <a:ext uri="{28A0092B-C50C-407E-A947-70E740481C1C}">
                <a14:useLocalDpi xmlns:a14="http://schemas.microsoft.com/office/drawing/2010/main" val="0"/>
              </a:ext>
            </a:extLst>
          </a:blip>
          <a:srcRect l="25529" r="-57141"/>
          <a:stretch/>
        </p:blipFill>
        <p:spPr>
          <a:xfrm>
            <a:off x="1597680" y="6233765"/>
            <a:ext cx="11423745" cy="90835"/>
          </a:xfrm>
          <a:prstGeom prst="rect">
            <a:avLst/>
          </a:prstGeom>
        </p:spPr>
      </p:pic>
      <p:sp>
        <p:nvSpPr>
          <p:cNvPr id="19" name="Content Placeholder 2"/>
          <p:cNvSpPr txBox="1">
            <a:spLocks/>
          </p:cNvSpPr>
          <p:nvPr userDrawn="1"/>
        </p:nvSpPr>
        <p:spPr>
          <a:xfrm>
            <a:off x="1295400" y="6294120"/>
            <a:ext cx="6553200" cy="546465"/>
          </a:xfrm>
          <a:prstGeom prst="rect">
            <a:avLst/>
          </a:prstGeom>
        </p:spPr>
        <p:txBody>
          <a:bodyPr/>
          <a:lst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dirty="0">
                <a:solidFill>
                  <a:schemeClr val="tx1"/>
                </a:solidFill>
                <a:latin typeface="Calibri" panose="020F0502020204030204" pitchFamily="34" charset="0"/>
                <a:cs typeface="Calibri" panose="020F0502020204030204" pitchFamily="34" charset="0"/>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a:extLst>
              <a:ext uri="{FF2B5EF4-FFF2-40B4-BE49-F238E27FC236}">
                <a16:creationId xmlns:a16="http://schemas.microsoft.com/office/drawing/2014/main" id="{943B1DB6-72CA-4EB8-A9A8-6B61F2122C3D}"/>
              </a:ext>
            </a:extLst>
          </p:cNvPr>
          <p:cNvSpPr>
            <a:spLocks noGrp="1"/>
          </p:cNvSpPr>
          <p:nvPr>
            <p:ph sz="quarter" idx="10"/>
          </p:nvPr>
        </p:nvSpPr>
        <p:spPr>
          <a:xfrm>
            <a:off x="533400" y="3733800"/>
            <a:ext cx="80010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5999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125" y="1538818"/>
            <a:ext cx="8415338" cy="1798954"/>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txBox="1">
            <a:spLocks/>
          </p:cNvSpPr>
          <p:nvPr userDrawn="1"/>
        </p:nvSpPr>
        <p:spPr>
          <a:xfrm>
            <a:off x="8316854" y="6482966"/>
            <a:ext cx="372218" cy="276999"/>
          </a:xfrm>
          <a:prstGeom prst="rect">
            <a:avLst/>
          </a:prstGeom>
        </p:spPr>
        <p:txBody>
          <a:bodyPr vert="horz" wrap="none" lIns="91440" tIns="45720" rIns="91440" bIns="45720" rtlCol="0" anchor="ctr">
            <a:spAutoFit/>
          </a:bodyPr>
          <a:lstStyle>
            <a:lvl1pPr algn="r">
              <a:defRPr sz="1200">
                <a:solidFill>
                  <a:schemeClr val="tx1">
                    <a:tint val="75000"/>
                  </a:schemeClr>
                </a:solidFill>
              </a:defRPr>
            </a:lvl1pPr>
          </a:lstStyle>
          <a:p>
            <a:pPr>
              <a:defRPr/>
            </a:pPr>
            <a:fld id="{48B40067-BD2A-418A-98BB-08A98047DC47}" type="slidenum">
              <a:rPr lang="en-US" sz="1200" smtClean="0">
                <a:solidFill>
                  <a:schemeClr val="tx1"/>
                </a:solidFill>
                <a:latin typeface="Calibri" panose="020F0502020204030204" pitchFamily="34" charset="0"/>
                <a:cs typeface="Calibri" panose="020F0502020204030204" pitchFamily="34" charset="0"/>
              </a:rPr>
              <a:pPr>
                <a:defRPr/>
              </a:pPr>
              <a:t>‹#›</a:t>
            </a:fld>
            <a:endParaRPr lang="en-US" sz="1200" dirty="0">
              <a:solidFill>
                <a:schemeClr val="tx1"/>
              </a:solidFill>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65125" y="393454"/>
            <a:ext cx="8415338" cy="470898"/>
          </a:xfrm>
          <a:prstGeom prst="rect">
            <a:avLst/>
          </a:prstGeom>
        </p:spPr>
        <p:txBody>
          <a:bodyPr vert="horz" wrap="square" lIns="0" tIns="0" rIns="0" bIns="0" rtlCol="0" anchor="ctr">
            <a:spAutoFit/>
          </a:bodyPr>
          <a:lstStyle/>
          <a:p>
            <a:r>
              <a:rPr lang="en-US" dirty="0"/>
              <a:t>Click to edit Master title style</a:t>
            </a:r>
          </a:p>
        </p:txBody>
      </p:sp>
    </p:spTree>
    <p:extLst>
      <p:ext uri="{BB962C8B-B14F-4D97-AF65-F5344CB8AC3E}">
        <p14:creationId xmlns:p14="http://schemas.microsoft.com/office/powerpoint/2010/main" val="51022669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hf sldNum="0" hdr="0" dt="0"/>
  <p:txStyles>
    <p:titleStyle>
      <a:lvl1pPr algn="l" defTabSz="914400" rtl="0" eaLnBrk="1" latinLnBrk="0" hangingPunct="1">
        <a:lnSpc>
          <a:spcPct val="85000"/>
        </a:lnSpc>
        <a:spcBef>
          <a:spcPct val="0"/>
        </a:spcBef>
        <a:buNone/>
        <a:defRPr sz="3600" kern="1200">
          <a:solidFill>
            <a:schemeClr val="accent2"/>
          </a:solidFill>
          <a:latin typeface="Calibri" panose="020F0502020204030204" pitchFamily="34" charset="0"/>
          <a:ea typeface="+mj-ea"/>
          <a:cs typeface="Calibri" panose="020F0502020204030204" pitchFamily="34" charset="0"/>
        </a:defRPr>
      </a:lvl1pPr>
    </p:titleStyle>
    <p:bodyStyle>
      <a:lvl1pPr marL="171450" indent="-171450" algn="l" defTabSz="914400" rtl="0" eaLnBrk="1" latinLnBrk="0" hangingPunct="1">
        <a:lnSpc>
          <a:spcPct val="95000"/>
        </a:lnSpc>
        <a:spcBef>
          <a:spcPts val="1200"/>
        </a:spcBef>
        <a:buClr>
          <a:schemeClr val="accent2"/>
        </a:buClr>
        <a:buFont typeface="Arial" pitchFamily="34" charset="0"/>
        <a:buChar char="•"/>
        <a:defRPr sz="2600"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400050" indent="-171450" algn="l" defTabSz="914400" rtl="0" eaLnBrk="1" latinLnBrk="0" hangingPunct="1">
        <a:lnSpc>
          <a:spcPct val="95000"/>
        </a:lnSpc>
        <a:spcBef>
          <a:spcPts val="600"/>
        </a:spcBef>
        <a:buClr>
          <a:schemeClr val="accent1"/>
        </a:buClr>
        <a:buFont typeface="Arial" pitchFamily="34" charset="0"/>
        <a:buChar char="•"/>
        <a:defRPr sz="2400"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571500" indent="-114300" algn="l" defTabSz="914400" rtl="0" eaLnBrk="1" latinLnBrk="0" hangingPunct="1">
        <a:lnSpc>
          <a:spcPct val="95000"/>
        </a:lnSpc>
        <a:spcBef>
          <a:spcPct val="20000"/>
        </a:spcBef>
        <a:buClr>
          <a:schemeClr val="tx1">
            <a:lumMod val="75000"/>
            <a:lumOff val="25000"/>
          </a:schemeClr>
        </a:buClr>
        <a:buFont typeface="Arial" pitchFamily="34" charset="0"/>
        <a:buChar char="-"/>
        <a:defRPr sz="22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742950" indent="-114300" algn="l" defTabSz="914400" rtl="0" eaLnBrk="1" latinLnBrk="0" hangingPunct="1">
        <a:lnSpc>
          <a:spcPct val="95000"/>
        </a:lnSpc>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914400" indent="-114300" algn="l" defTabSz="914400" rtl="0" eaLnBrk="1" latinLnBrk="0" hangingPunct="1">
        <a:lnSpc>
          <a:spcPct val="95000"/>
        </a:lnSpc>
        <a:spcBef>
          <a:spcPct val="20000"/>
        </a:spcBef>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500" y="2699647"/>
            <a:ext cx="7747000" cy="475066"/>
          </a:xfrm>
        </p:spPr>
        <p:txBody>
          <a:bodyPr/>
          <a:lstStyle/>
          <a:p>
            <a:r>
              <a:rPr lang="en-US" sz="3600" dirty="0"/>
              <a:t>Shelly Cashman: Microsoft Excel 2019</a:t>
            </a:r>
          </a:p>
        </p:txBody>
      </p:sp>
      <p:sp>
        <p:nvSpPr>
          <p:cNvPr id="3" name="Subtitle 2"/>
          <p:cNvSpPr>
            <a:spLocks noGrp="1"/>
          </p:cNvSpPr>
          <p:nvPr>
            <p:ph type="subTitle" idx="1"/>
          </p:nvPr>
        </p:nvSpPr>
        <p:spPr>
          <a:xfrm>
            <a:off x="927100" y="3352800"/>
            <a:ext cx="7226300" cy="738664"/>
          </a:xfrm>
        </p:spPr>
        <p:txBody>
          <a:bodyPr/>
          <a:lstStyle/>
          <a:p>
            <a:pPr>
              <a:lnSpc>
                <a:spcPct val="100000"/>
              </a:lnSpc>
            </a:pPr>
            <a:r>
              <a:rPr lang="en-US" sz="2400" dirty="0">
                <a:solidFill>
                  <a:schemeClr val="bg2">
                    <a:lumMod val="50000"/>
                  </a:schemeClr>
                </a:solidFill>
              </a:rPr>
              <a:t>Module 11: User Interfaces, Visual Basic for Applications (</a:t>
            </a:r>
            <a:r>
              <a:rPr lang="en-US" sz="2400" dirty="0" smtClean="0">
                <a:solidFill>
                  <a:schemeClr val="bg2">
                    <a:lumMod val="50000"/>
                  </a:schemeClr>
                </a:solidFill>
              </a:rPr>
              <a:t>V</a:t>
            </a:r>
            <a:r>
              <a:rPr lang="en-US" sz="100" dirty="0" smtClean="0">
                <a:solidFill>
                  <a:schemeClr val="bg2">
                    <a:lumMod val="50000"/>
                  </a:schemeClr>
                </a:solidFill>
              </a:rPr>
              <a:t> </a:t>
            </a:r>
            <a:r>
              <a:rPr lang="en-US" sz="2400" dirty="0" smtClean="0">
                <a:solidFill>
                  <a:schemeClr val="bg2">
                    <a:lumMod val="50000"/>
                  </a:schemeClr>
                </a:solidFill>
              </a:rPr>
              <a:t>B</a:t>
            </a:r>
            <a:r>
              <a:rPr lang="en-US" sz="100" dirty="0" smtClean="0">
                <a:solidFill>
                  <a:schemeClr val="bg2">
                    <a:lumMod val="50000"/>
                  </a:schemeClr>
                </a:solidFill>
              </a:rPr>
              <a:t> </a:t>
            </a:r>
            <a:r>
              <a:rPr lang="en-US" sz="2400" dirty="0" smtClean="0">
                <a:solidFill>
                  <a:schemeClr val="bg2">
                    <a:lumMod val="50000"/>
                  </a:schemeClr>
                </a:solidFill>
              </a:rPr>
              <a:t>A</a:t>
            </a:r>
            <a:r>
              <a:rPr lang="en-US" sz="2400" dirty="0">
                <a:solidFill>
                  <a:schemeClr val="bg2">
                    <a:lumMod val="50000"/>
                  </a:schemeClr>
                </a:solidFill>
              </a:rPr>
              <a:t>), and Collaboration Features</a:t>
            </a:r>
          </a:p>
        </p:txBody>
      </p:sp>
      <p:sp>
        <p:nvSpPr>
          <p:cNvPr id="5" name="Text Placeholder 4"/>
          <p:cNvSpPr>
            <a:spLocks noGrp="1"/>
          </p:cNvSpPr>
          <p:nvPr>
            <p:ph type="body" sz="quarter" idx="10"/>
          </p:nvPr>
        </p:nvSpPr>
        <p:spPr>
          <a:xfrm>
            <a:off x="800100" y="6257925"/>
            <a:ext cx="6172200" cy="526298"/>
          </a:xfrm>
        </p:spPr>
        <p:txBody>
          <a:bodyPr/>
          <a:lstStyle/>
          <a:p>
            <a:pPr marL="0" indent="0" algn="ctr">
              <a:buNone/>
            </a:pPr>
            <a:r>
              <a:rPr lang="en-US" dirty="0">
                <a:solidFill>
                  <a:schemeClr val="tx1"/>
                </a:solidFill>
              </a:rPr>
              <a:t>© 2020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486737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Designing the User Interface (3 of 5)</a:t>
            </a:r>
          </a:p>
        </p:txBody>
      </p:sp>
      <p:sp>
        <p:nvSpPr>
          <p:cNvPr id="2" name="Content Placeholder 1"/>
          <p:cNvSpPr>
            <a:spLocks noGrp="1"/>
          </p:cNvSpPr>
          <p:nvPr>
            <p:ph idx="1"/>
          </p:nvPr>
        </p:nvSpPr>
        <p:spPr>
          <a:xfrm>
            <a:off x="579193" y="1371599"/>
            <a:ext cx="8031407" cy="1752601"/>
          </a:xfrm>
        </p:spPr>
        <p:txBody>
          <a:bodyPr>
            <a:noAutofit/>
          </a:bodyPr>
          <a:lstStyle/>
          <a:p>
            <a:r>
              <a:rPr lang="en-US" sz="2200" dirty="0"/>
              <a:t>To Group Option Buttons Using a Group Box</a:t>
            </a:r>
          </a:p>
          <a:p>
            <a:pPr lvl="1"/>
            <a:r>
              <a:rPr lang="en-US" sz="2000" dirty="0"/>
              <a:t>Click the Insert button to display the Controls gallery</a:t>
            </a:r>
          </a:p>
          <a:p>
            <a:pPr lvl="1"/>
            <a:r>
              <a:rPr lang="en-US" sz="2000" dirty="0"/>
              <a:t>Click the Group Box button in the Form Controls area in the Controls gallery</a:t>
            </a:r>
          </a:p>
          <a:p>
            <a:pPr lvl="1"/>
            <a:r>
              <a:rPr lang="en-US" sz="2000" dirty="0"/>
              <a:t>Drag the pointer so the Group Box control is in the desired location</a:t>
            </a:r>
          </a:p>
        </p:txBody>
      </p:sp>
      <p:pic>
        <p:nvPicPr>
          <p:cNvPr id="7" name="Content Placeholder 6" descr="The pointer was used to select the option buttons that appear approximately in cells B 12, B 14, B 15, B 16, B 18, and B 20 to create a Group Box form control.">
            <a:extLst>
              <a:ext uri="{FF2B5EF4-FFF2-40B4-BE49-F238E27FC236}">
                <a16:creationId xmlns:a16="http://schemas.microsoft.com/office/drawing/2014/main" id="{D4A235FA-5D51-43ED-881E-17DFB8CD7B0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44156" y="3276600"/>
            <a:ext cx="4779488" cy="2933572"/>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Designing the User Interface (4 of 5)</a:t>
            </a:r>
          </a:p>
        </p:txBody>
      </p:sp>
      <p:sp>
        <p:nvSpPr>
          <p:cNvPr id="2" name="Content Placeholder 1"/>
          <p:cNvSpPr>
            <a:spLocks noGrp="1"/>
          </p:cNvSpPr>
          <p:nvPr>
            <p:ph idx="1"/>
          </p:nvPr>
        </p:nvSpPr>
        <p:spPr>
          <a:xfrm>
            <a:off x="579193" y="1371599"/>
            <a:ext cx="8031407" cy="1676401"/>
          </a:xfrm>
        </p:spPr>
        <p:txBody>
          <a:bodyPr>
            <a:noAutofit/>
          </a:bodyPr>
          <a:lstStyle/>
          <a:p>
            <a:r>
              <a:rPr lang="en-US" sz="2200" dirty="0"/>
              <a:t>To Add a Label Control to the Worksheet</a:t>
            </a:r>
          </a:p>
          <a:p>
            <a:pPr lvl="1"/>
            <a:r>
              <a:rPr lang="en-US" sz="2000" dirty="0"/>
              <a:t>Click the Insert button to display the Controls gallery</a:t>
            </a:r>
          </a:p>
          <a:p>
            <a:pPr lvl="1"/>
            <a:r>
              <a:rPr lang="en-US" sz="2000" dirty="0"/>
              <a:t>Click the Label button in the ActiveX Controls area of the Controls gallery</a:t>
            </a:r>
          </a:p>
          <a:p>
            <a:pPr lvl="1"/>
            <a:r>
              <a:rPr lang="en-US" sz="2000" dirty="0"/>
              <a:t>Drag in the worksheet from the desired cell through the desired area to create a Label form control</a:t>
            </a:r>
          </a:p>
        </p:txBody>
      </p:sp>
      <p:pic>
        <p:nvPicPr>
          <p:cNvPr id="7" name="Content Placeholder 6" descr="A Label Active X control, with the text Label 1, was inserted approximately in cells I 13 to J 15.">
            <a:extLst>
              <a:ext uri="{FF2B5EF4-FFF2-40B4-BE49-F238E27FC236}">
                <a16:creationId xmlns:a16="http://schemas.microsoft.com/office/drawing/2014/main" id="{243EF259-191C-41D3-AF11-600BF7C1D2F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038817" y="3204698"/>
            <a:ext cx="4990165" cy="2962908"/>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Designing the User Interface (5 of 5)</a:t>
            </a:r>
          </a:p>
        </p:txBody>
      </p:sp>
      <p:sp>
        <p:nvSpPr>
          <p:cNvPr id="2" name="Content Placeholder 1"/>
          <p:cNvSpPr>
            <a:spLocks noGrp="1"/>
          </p:cNvSpPr>
          <p:nvPr>
            <p:ph idx="1"/>
          </p:nvPr>
        </p:nvSpPr>
        <p:spPr/>
        <p:txBody>
          <a:bodyPr>
            <a:noAutofit/>
          </a:bodyPr>
          <a:lstStyle/>
          <a:p>
            <a:r>
              <a:rPr lang="en-US" sz="2200" dirty="0"/>
              <a:t>To Add Command Buttons to the Worksheet</a:t>
            </a:r>
          </a:p>
          <a:p>
            <a:pPr lvl="1"/>
            <a:r>
              <a:rPr lang="en-US" sz="2000" dirty="0"/>
              <a:t>Click the Insert button to display the Controls gallery</a:t>
            </a:r>
          </a:p>
          <a:p>
            <a:pPr lvl="1"/>
            <a:r>
              <a:rPr lang="en-US" sz="2000" dirty="0"/>
              <a:t>Click the Command Button button in the ActiveX Controls area of the Controls gallery </a:t>
            </a:r>
          </a:p>
          <a:p>
            <a:pPr lvl="1"/>
            <a:r>
              <a:rPr lang="en-US" sz="2000" dirty="0"/>
              <a:t>Drag in the worksheet from the desired cell through the desired are to create a Command button</a:t>
            </a:r>
          </a:p>
        </p:txBody>
      </p:sp>
      <p:pic>
        <p:nvPicPr>
          <p:cNvPr id="7" name="Content Placeholder 6" descr="Command Button buttons with the text, Command Button (without spaces) were added in approximately cells I 7 through J 9 and cells I 19 through J 22.">
            <a:extLst>
              <a:ext uri="{FF2B5EF4-FFF2-40B4-BE49-F238E27FC236}">
                <a16:creationId xmlns:a16="http://schemas.microsoft.com/office/drawing/2014/main" id="{F3A35127-BF4C-4F65-A730-C443655CE14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274084" y="3429000"/>
            <a:ext cx="4519633" cy="2791193"/>
          </a:xfrm>
          <a:prstGeom prst="rect">
            <a:avLst/>
          </a:prstGeom>
        </p:spPr>
      </p:pic>
    </p:spTree>
    <p:extLst>
      <p:ext uri="{BB962C8B-B14F-4D97-AF65-F5344CB8AC3E}">
        <p14:creationId xmlns:p14="http://schemas.microsoft.com/office/powerpoint/2010/main" val="4023712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02097"/>
            <a:ext cx="8282940" cy="475066"/>
          </a:xfrm>
        </p:spPr>
        <p:txBody>
          <a:bodyPr/>
          <a:lstStyle/>
          <a:p>
            <a:r>
              <a:rPr lang="en-US" dirty="0"/>
              <a:t>Setting Form Control Properties (1 of 2)</a:t>
            </a:r>
          </a:p>
        </p:txBody>
      </p:sp>
      <p:sp>
        <p:nvSpPr>
          <p:cNvPr id="2" name="Content Placeholder 1"/>
          <p:cNvSpPr>
            <a:spLocks noGrp="1"/>
          </p:cNvSpPr>
          <p:nvPr>
            <p:ph idx="1"/>
          </p:nvPr>
        </p:nvSpPr>
        <p:spPr>
          <a:xfrm>
            <a:off x="579193" y="1371599"/>
            <a:ext cx="8336207" cy="4724401"/>
          </a:xfrm>
        </p:spPr>
        <p:txBody>
          <a:bodyPr>
            <a:noAutofit/>
          </a:bodyPr>
          <a:lstStyle/>
          <a:p>
            <a:r>
              <a:rPr lang="en-US" sz="2400" dirty="0"/>
              <a:t>To Format the Option Buttons</a:t>
            </a:r>
          </a:p>
          <a:p>
            <a:pPr lvl="1"/>
            <a:r>
              <a:rPr lang="en-US" sz="2200" dirty="0"/>
              <a:t>Right-click the first option button control in the Contact by area to display the shortcut menu</a:t>
            </a:r>
          </a:p>
          <a:p>
            <a:pPr lvl="1"/>
            <a:r>
              <a:rPr lang="en-US" sz="2200" dirty="0"/>
              <a:t>Click Edit Text on the shortcut menu to edit the control text</a:t>
            </a:r>
          </a:p>
          <a:p>
            <a:pPr lvl="1"/>
            <a:r>
              <a:rPr lang="en-US" sz="2200" dirty="0"/>
              <a:t>Type desired text</a:t>
            </a:r>
          </a:p>
          <a:p>
            <a:pPr lvl="1"/>
            <a:r>
              <a:rPr lang="en-US" sz="2200" dirty="0"/>
              <a:t>Resize the control so that it just encloses the new text</a:t>
            </a:r>
          </a:p>
          <a:p>
            <a:pPr lvl="1"/>
            <a:r>
              <a:rPr lang="en-US" sz="2200" dirty="0"/>
              <a:t>Repeat as needed</a:t>
            </a:r>
          </a:p>
          <a:p>
            <a:pPr lvl="1"/>
            <a:r>
              <a:rPr lang="en-US" sz="2200" dirty="0"/>
              <a:t>ALT+drag the control until the right edge is aligned with the right edge of desired column</a:t>
            </a:r>
          </a:p>
          <a:p>
            <a:pPr lvl="1"/>
            <a:r>
              <a:rPr lang="en-US" sz="2200" dirty="0"/>
              <a:t>CTRL+click the other two controls to select all three option button controls</a:t>
            </a:r>
          </a:p>
          <a:p>
            <a:pPr lvl="1"/>
            <a:r>
              <a:rPr lang="en-US" sz="2200" dirty="0"/>
              <a:t>Display the Drawing Tools Format tab and then click the Shape Height box arrow</a:t>
            </a:r>
          </a:p>
        </p:txBody>
      </p:sp>
    </p:spTree>
    <p:extLst>
      <p:ext uri="{BB962C8B-B14F-4D97-AF65-F5344CB8AC3E}">
        <p14:creationId xmlns:p14="http://schemas.microsoft.com/office/powerpoint/2010/main" val="402371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Setting Form Control Properties (2 of 2)</a:t>
            </a:r>
          </a:p>
        </p:txBody>
      </p:sp>
      <p:sp>
        <p:nvSpPr>
          <p:cNvPr id="2" name="Content Placeholder 1"/>
          <p:cNvSpPr>
            <a:spLocks noGrp="1"/>
          </p:cNvSpPr>
          <p:nvPr>
            <p:ph idx="1"/>
          </p:nvPr>
        </p:nvSpPr>
        <p:spPr/>
        <p:txBody>
          <a:bodyPr>
            <a:noAutofit/>
          </a:bodyPr>
          <a:lstStyle/>
          <a:p>
            <a:r>
              <a:rPr lang="en-US" dirty="0"/>
              <a:t>To Align and Distribute</a:t>
            </a:r>
          </a:p>
          <a:p>
            <a:pPr lvl="1"/>
            <a:r>
              <a:rPr lang="en-US" dirty="0"/>
              <a:t>Click the Align Objects button to display the Align menu</a:t>
            </a:r>
          </a:p>
          <a:p>
            <a:pPr lvl="1"/>
            <a:r>
              <a:rPr lang="en-US" dirty="0"/>
              <a:t>Click the desired alignment on the Arrange menu to align the three controls as desired</a:t>
            </a:r>
          </a:p>
          <a:p>
            <a:pPr lvl="1"/>
            <a:r>
              <a:rPr lang="en-US" dirty="0"/>
              <a:t>Click the Align Objects button again to display the alignment options</a:t>
            </a:r>
          </a:p>
          <a:p>
            <a:pPr lvl="1"/>
            <a:r>
              <a:rPr lang="en-US" dirty="0"/>
              <a:t>Click the desired distribution on the Arrange menu to distribute the controls as desired</a:t>
            </a:r>
          </a:p>
        </p:txBody>
      </p:sp>
    </p:spTree>
    <p:extLst>
      <p:ext uri="{BB962C8B-B14F-4D97-AF65-F5344CB8AC3E}">
        <p14:creationId xmlns:p14="http://schemas.microsoft.com/office/powerpoint/2010/main" val="402371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Setting ActiveX Control Properties (1 of 2)</a:t>
            </a:r>
          </a:p>
        </p:txBody>
      </p:sp>
      <p:sp>
        <p:nvSpPr>
          <p:cNvPr id="2" name="Content Placeholder 1"/>
          <p:cNvSpPr>
            <a:spLocks noGrp="1"/>
          </p:cNvSpPr>
          <p:nvPr>
            <p:ph idx="1"/>
          </p:nvPr>
        </p:nvSpPr>
        <p:spPr/>
        <p:txBody>
          <a:bodyPr>
            <a:noAutofit/>
          </a:bodyPr>
          <a:lstStyle/>
          <a:p>
            <a:r>
              <a:rPr lang="en-US" sz="2400" dirty="0"/>
              <a:t>To Set Command Button Properties</a:t>
            </a:r>
          </a:p>
          <a:p>
            <a:pPr lvl="1"/>
            <a:r>
              <a:rPr lang="en-US" sz="2200" dirty="0"/>
              <a:t>Select the two command button controls</a:t>
            </a:r>
          </a:p>
          <a:p>
            <a:pPr lvl="1"/>
            <a:r>
              <a:rPr lang="en-US" sz="2200" dirty="0"/>
              <a:t>Display the Developer tab and then click the Control Properties button to open the Properties window</a:t>
            </a:r>
          </a:p>
          <a:p>
            <a:pPr lvl="1"/>
            <a:r>
              <a:rPr lang="en-US" sz="2200" dirty="0"/>
              <a:t>Click the desired property</a:t>
            </a:r>
          </a:p>
          <a:p>
            <a:pPr lvl="1"/>
            <a:r>
              <a:rPr lang="en-US" sz="2200" dirty="0"/>
              <a:t>Click on the desired changes</a:t>
            </a:r>
          </a:p>
          <a:p>
            <a:pPr lvl="1"/>
            <a:r>
              <a:rPr lang="en-US" sz="2200" dirty="0"/>
              <a:t>Click on another property and make the desired changes</a:t>
            </a:r>
          </a:p>
          <a:p>
            <a:pPr lvl="1"/>
            <a:r>
              <a:rPr lang="en-US" sz="2200" dirty="0"/>
              <a:t>Click OK to apply the change</a:t>
            </a:r>
          </a:p>
          <a:p>
            <a:pPr lvl="1"/>
            <a:r>
              <a:rPr lang="en-US" sz="2200" dirty="0"/>
              <a:t>Select the first command button only</a:t>
            </a:r>
          </a:p>
          <a:p>
            <a:pPr lvl="1"/>
            <a:r>
              <a:rPr lang="en-US" sz="2200" dirty="0"/>
              <a:t>In the Properties pane, click Name, and then type the desired name</a:t>
            </a:r>
          </a:p>
          <a:p>
            <a:pPr lvl="1"/>
            <a:r>
              <a:rPr lang="en-US" sz="2200" dirty="0"/>
              <a:t>Repeat for the Caption and remaining Command buttons</a:t>
            </a:r>
          </a:p>
        </p:txBody>
      </p:sp>
    </p:spTree>
    <p:extLst>
      <p:ext uri="{BB962C8B-B14F-4D97-AF65-F5344CB8AC3E}">
        <p14:creationId xmlns:p14="http://schemas.microsoft.com/office/powerpoint/2010/main" val="4023712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Setting ActiveX Control Properties (2 of 2)</a:t>
            </a:r>
          </a:p>
        </p:txBody>
      </p:sp>
      <p:sp>
        <p:nvSpPr>
          <p:cNvPr id="2" name="Content Placeholder 1"/>
          <p:cNvSpPr>
            <a:spLocks noGrp="1"/>
          </p:cNvSpPr>
          <p:nvPr>
            <p:ph idx="1"/>
          </p:nvPr>
        </p:nvSpPr>
        <p:spPr/>
        <p:txBody>
          <a:bodyPr>
            <a:noAutofit/>
          </a:bodyPr>
          <a:lstStyle/>
          <a:p>
            <a:r>
              <a:rPr lang="en-US" dirty="0"/>
              <a:t>To Set Label Properties</a:t>
            </a:r>
          </a:p>
          <a:p>
            <a:pPr lvl="1"/>
            <a:r>
              <a:rPr lang="en-US" dirty="0"/>
              <a:t>Select the label control</a:t>
            </a:r>
          </a:p>
          <a:p>
            <a:pPr lvl="1"/>
            <a:r>
              <a:rPr lang="en-US" dirty="0"/>
              <a:t>In the Properties pane, click Name and then type the desired text</a:t>
            </a:r>
          </a:p>
          <a:p>
            <a:pPr lvl="1"/>
            <a:r>
              <a:rPr lang="en-US" dirty="0"/>
              <a:t>In the Properties pane, click on other properties and make desired changes</a:t>
            </a:r>
          </a:p>
          <a:p>
            <a:pPr lvl="1"/>
            <a:r>
              <a:rPr lang="en-US" dirty="0"/>
              <a:t>Click Caption and then type the desired text</a:t>
            </a:r>
          </a:p>
          <a:p>
            <a:pPr lvl="1"/>
            <a:r>
              <a:rPr lang="en-US" dirty="0"/>
              <a:t>Close the Properties window</a:t>
            </a:r>
          </a:p>
          <a:p>
            <a:r>
              <a:rPr lang="en-US" dirty="0"/>
              <a:t>To Align and Distribute Controls</a:t>
            </a:r>
          </a:p>
          <a:p>
            <a:pPr lvl="1"/>
            <a:r>
              <a:rPr lang="en-US" dirty="0"/>
              <a:t>Select the command buttons and the label and use the Align button to apply the desired options</a:t>
            </a:r>
          </a:p>
        </p:txBody>
      </p:sp>
    </p:spTree>
    <p:extLst>
      <p:ext uri="{BB962C8B-B14F-4D97-AF65-F5344CB8AC3E}">
        <p14:creationId xmlns:p14="http://schemas.microsoft.com/office/powerpoint/2010/main" val="4023712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914" y="327497"/>
            <a:ext cx="8282940" cy="475066"/>
          </a:xfrm>
        </p:spPr>
        <p:txBody>
          <a:bodyPr/>
          <a:lstStyle/>
          <a:p>
            <a:r>
              <a:rPr lang="en-US" dirty="0"/>
              <a:t>Storing User Input (1 of 2)</a:t>
            </a:r>
          </a:p>
        </p:txBody>
      </p:sp>
      <p:sp>
        <p:nvSpPr>
          <p:cNvPr id="2" name="Content Placeholder 1"/>
          <p:cNvSpPr>
            <a:spLocks noGrp="1"/>
          </p:cNvSpPr>
          <p:nvPr>
            <p:ph idx="1"/>
          </p:nvPr>
        </p:nvSpPr>
        <p:spPr>
          <a:xfrm>
            <a:off x="579193" y="1371599"/>
            <a:ext cx="8336207" cy="2793072"/>
          </a:xfrm>
        </p:spPr>
        <p:txBody>
          <a:bodyPr/>
          <a:lstStyle/>
          <a:p>
            <a:r>
              <a:rPr lang="en-US" dirty="0"/>
              <a:t>To Create from Selection</a:t>
            </a:r>
          </a:p>
          <a:p>
            <a:pPr lvl="1"/>
            <a:r>
              <a:rPr lang="en-US" dirty="0"/>
              <a:t>Select the range</a:t>
            </a:r>
          </a:p>
          <a:p>
            <a:pPr lvl="1"/>
            <a:r>
              <a:rPr lang="en-US" dirty="0"/>
              <a:t>Click the “Create from Selection” button to display the Create from Selection dialog box</a:t>
            </a:r>
          </a:p>
          <a:p>
            <a:pPr lvl="1"/>
            <a:r>
              <a:rPr lang="en-US" dirty="0"/>
              <a:t>Because the headings are at the top, click the Top row check box</a:t>
            </a:r>
          </a:p>
          <a:p>
            <a:pPr lvl="1"/>
            <a:r>
              <a:rPr lang="en-US" dirty="0"/>
              <a:t>Click OK to name the cells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914" y="327497"/>
            <a:ext cx="8282940" cy="475066"/>
          </a:xfrm>
        </p:spPr>
        <p:txBody>
          <a:bodyPr/>
          <a:lstStyle/>
          <a:p>
            <a:r>
              <a:rPr lang="en-US" dirty="0"/>
              <a:t>Storing User Input (2 of 2)</a:t>
            </a:r>
          </a:p>
        </p:txBody>
      </p:sp>
      <p:sp>
        <p:nvSpPr>
          <p:cNvPr id="2" name="Content Placeholder 1"/>
          <p:cNvSpPr>
            <a:spLocks noGrp="1"/>
          </p:cNvSpPr>
          <p:nvPr>
            <p:ph idx="1"/>
          </p:nvPr>
        </p:nvSpPr>
        <p:spPr>
          <a:xfrm>
            <a:off x="579193" y="1371599"/>
            <a:ext cx="8336207" cy="4076501"/>
          </a:xfrm>
        </p:spPr>
        <p:txBody>
          <a:bodyPr/>
          <a:lstStyle/>
          <a:p>
            <a:r>
              <a:rPr lang="en-US" dirty="0"/>
              <a:t>To Evaluate Option Button Selection</a:t>
            </a:r>
          </a:p>
          <a:p>
            <a:pPr lvl="1"/>
            <a:r>
              <a:rPr lang="en-US" dirty="0"/>
              <a:t>Right-click the control to link to display the shortcut menu</a:t>
            </a:r>
          </a:p>
          <a:p>
            <a:pPr lvl="1"/>
            <a:r>
              <a:rPr lang="en-US" dirty="0"/>
              <a:t>Click Format Control to display the Format Control dialog box</a:t>
            </a:r>
          </a:p>
          <a:p>
            <a:pPr lvl="1"/>
            <a:r>
              <a:rPr lang="en-US" dirty="0"/>
              <a:t>If necessary, click the Control tab to display the Control sheet</a:t>
            </a:r>
          </a:p>
          <a:p>
            <a:pPr lvl="1"/>
            <a:r>
              <a:rPr lang="en-US" dirty="0"/>
              <a:t>Type the desired text in the Cell link box to link the control to the desired cell</a:t>
            </a:r>
          </a:p>
          <a:p>
            <a:pPr lvl="1"/>
            <a:r>
              <a:rPr lang="en-US" dirty="0"/>
              <a:t>Click OK to close the dialog box</a:t>
            </a:r>
          </a:p>
          <a:p>
            <a:pPr lvl="1"/>
            <a:r>
              <a:rPr lang="en-US" dirty="0"/>
              <a:t>Type the formula (i.e.</a:t>
            </a:r>
            <a:r>
              <a:rPr lang="en-US" b="1" dirty="0"/>
              <a:t> =INDEX(contact,$I$41)  </a:t>
            </a:r>
            <a:r>
              <a:rPr lang="en-US" dirty="0"/>
              <a:t>to record text rather than numbers </a:t>
            </a:r>
          </a:p>
          <a:p>
            <a:pPr lvl="1"/>
            <a:r>
              <a:rPr lang="en-US" dirty="0"/>
              <a:t>Click the Enter button</a:t>
            </a:r>
          </a:p>
        </p:txBody>
      </p:sp>
    </p:spTree>
    <p:extLst>
      <p:ext uri="{BB962C8B-B14F-4D97-AF65-F5344CB8AC3E}">
        <p14:creationId xmlns:p14="http://schemas.microsoft.com/office/powerpoint/2010/main" val="248251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Code for a Command Button (1 of 2)</a:t>
            </a:r>
          </a:p>
        </p:txBody>
      </p:sp>
      <p:sp>
        <p:nvSpPr>
          <p:cNvPr id="2" name="Content Placeholder 1"/>
          <p:cNvSpPr>
            <a:spLocks noGrp="1"/>
          </p:cNvSpPr>
          <p:nvPr>
            <p:ph idx="1"/>
          </p:nvPr>
        </p:nvSpPr>
        <p:spPr>
          <a:xfrm>
            <a:off x="579193" y="1371599"/>
            <a:ext cx="8336207" cy="4800601"/>
          </a:xfrm>
        </p:spPr>
        <p:txBody>
          <a:bodyPr/>
          <a:lstStyle/>
          <a:p>
            <a:r>
              <a:rPr lang="en-US" sz="2400" dirty="0"/>
              <a:t>To Enter the Command Button Procedures</a:t>
            </a:r>
          </a:p>
          <a:p>
            <a:pPr lvl="1"/>
            <a:r>
              <a:rPr lang="en-US" sz="2200" dirty="0"/>
              <a:t>Display the Developer tab and then click the Design Mode button to make Design Mode active</a:t>
            </a:r>
          </a:p>
          <a:p>
            <a:pPr lvl="1"/>
            <a:r>
              <a:rPr lang="en-US" sz="2200" dirty="0"/>
              <a:t>Right-click the Step 1 button on the worksheet to display the shortcut menu</a:t>
            </a:r>
          </a:p>
          <a:p>
            <a:pPr lvl="1"/>
            <a:r>
              <a:rPr lang="en-US" sz="2200" dirty="0"/>
              <a:t>Click View Code to display the Microsoft Visual Basic for Applications editor and then, maximize the window</a:t>
            </a:r>
          </a:p>
          <a:p>
            <a:pPr lvl="1"/>
            <a:r>
              <a:rPr lang="en-US" sz="2200" dirty="0"/>
              <a:t>Click in the blank line between the beginning and end lines of code</a:t>
            </a:r>
          </a:p>
          <a:p>
            <a:pPr lvl="1"/>
            <a:r>
              <a:rPr lang="en-US" sz="2200" dirty="0"/>
              <a:t>Press TAB before you enter each line of VBA code</a:t>
            </a:r>
          </a:p>
          <a:p>
            <a:pPr lvl="1"/>
            <a:r>
              <a:rPr lang="en-US" sz="2200" dirty="0"/>
              <a:t>Click the Object arrow and then click cmdStep3 on the list to display the beginning and ending code for the submit button</a:t>
            </a:r>
          </a:p>
          <a:p>
            <a:pPr lvl="1"/>
            <a:r>
              <a:rPr lang="en-US" sz="2200" dirty="0"/>
              <a:t>Enter the desired VBA code</a:t>
            </a:r>
          </a:p>
          <a:p>
            <a:pPr lvl="1"/>
            <a:r>
              <a:rPr lang="en-US" sz="2200" dirty="0"/>
              <a:t>Verify your code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73614" y="147917"/>
            <a:ext cx="8282940" cy="834226"/>
          </a:xfrm>
        </p:spPr>
        <p:txBody>
          <a:bodyPr/>
          <a:lstStyle/>
          <a:p>
            <a:r>
              <a:rPr lang="en-US" dirty="0"/>
              <a:t>Objectives (1 of 2)</a:t>
            </a:r>
          </a:p>
        </p:txBody>
      </p:sp>
      <p:sp>
        <p:nvSpPr>
          <p:cNvPr id="14" name="Content Placeholder 13"/>
          <p:cNvSpPr>
            <a:spLocks noGrp="1"/>
          </p:cNvSpPr>
          <p:nvPr>
            <p:ph idx="1"/>
          </p:nvPr>
        </p:nvSpPr>
        <p:spPr/>
        <p:txBody>
          <a:bodyPr>
            <a:normAutofit/>
          </a:bodyPr>
          <a:lstStyle/>
          <a:p>
            <a:r>
              <a:rPr lang="en-US" dirty="0"/>
              <a:t>Create custom color and font schemes and save them as an Excel theme</a:t>
            </a:r>
          </a:p>
          <a:p>
            <a:r>
              <a:rPr lang="en-US" dirty="0"/>
              <a:t>Add and configure worksheet form controls</a:t>
            </a:r>
          </a:p>
          <a:p>
            <a:r>
              <a:rPr lang="en-US" dirty="0"/>
              <a:t>Record user input to another location on the worksheet</a:t>
            </a:r>
          </a:p>
          <a:p>
            <a:r>
              <a:rPr lang="en-US" dirty="0"/>
              <a:t>Understand Visual Basic Applications (VBA) code and explain event-driven programs</a:t>
            </a:r>
          </a:p>
          <a:p>
            <a:r>
              <a:rPr lang="en-US" dirty="0"/>
              <a:t>Explain sharing and collaboration techniques</a:t>
            </a:r>
          </a:p>
        </p:txBody>
      </p:sp>
    </p:spTree>
    <p:extLst>
      <p:ext uri="{BB962C8B-B14F-4D97-AF65-F5344CB8AC3E}">
        <p14:creationId xmlns:p14="http://schemas.microsoft.com/office/powerpoint/2010/main" val="342347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Code for a Command Button (2 of 2)</a:t>
            </a:r>
          </a:p>
        </p:txBody>
      </p:sp>
      <p:sp>
        <p:nvSpPr>
          <p:cNvPr id="2" name="Content Placeholder 1"/>
          <p:cNvSpPr>
            <a:spLocks noGrp="1"/>
          </p:cNvSpPr>
          <p:nvPr>
            <p:ph idx="1"/>
          </p:nvPr>
        </p:nvSpPr>
        <p:spPr>
          <a:xfrm>
            <a:off x="579193" y="1371599"/>
            <a:ext cx="7955207" cy="1868204"/>
          </a:xfrm>
        </p:spPr>
        <p:txBody>
          <a:bodyPr/>
          <a:lstStyle/>
          <a:p>
            <a:r>
              <a:rPr lang="en-US" sz="2400" dirty="0"/>
              <a:t>To Remove the Outline from the Group Box Control</a:t>
            </a:r>
          </a:p>
          <a:p>
            <a:pPr lvl="1"/>
            <a:r>
              <a:rPr lang="en-US" sz="2200" dirty="0"/>
              <a:t>Press CTRL+G to open the Immediate window</a:t>
            </a:r>
          </a:p>
          <a:p>
            <a:pPr lvl="1"/>
            <a:r>
              <a:rPr lang="en-US" sz="2200" dirty="0"/>
              <a:t>Type </a:t>
            </a:r>
            <a:r>
              <a:rPr lang="en-US" sz="2200" b="1" dirty="0"/>
              <a:t>activesheet.groupboxes.visible = false </a:t>
            </a:r>
            <a:endParaRPr lang="en-US" sz="2200" dirty="0"/>
          </a:p>
          <a:p>
            <a:pPr lvl="1"/>
            <a:r>
              <a:rPr lang="en-US" sz="2200" dirty="0"/>
              <a:t>Press ENTER execute the code, which hides the box around the group control</a:t>
            </a:r>
          </a:p>
        </p:txBody>
      </p:sp>
      <p:pic>
        <p:nvPicPr>
          <p:cNvPr id="6" name="Content Placeholder 5" descr="The Microsoft Visual Basic for Applications editor window for the Step 1 button is displayed. The Immediate window includes the assignment statement to hide group boxes on the form. The Save button on the toolbar is called out.">
            <a:extLst>
              <a:ext uri="{FF2B5EF4-FFF2-40B4-BE49-F238E27FC236}">
                <a16:creationId xmlns:a16="http://schemas.microsoft.com/office/drawing/2014/main" id="{22E3D0B2-BAAA-41E8-92B1-49697F09E1D5}"/>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03896" y="3342640"/>
            <a:ext cx="4915888" cy="283982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Protecting, and Testing Worksheets (1 of 3)</a:t>
            </a:r>
          </a:p>
        </p:txBody>
      </p:sp>
      <p:sp>
        <p:nvSpPr>
          <p:cNvPr id="2" name="Content Placeholder 1"/>
          <p:cNvSpPr>
            <a:spLocks noGrp="1"/>
          </p:cNvSpPr>
          <p:nvPr>
            <p:ph idx="1"/>
          </p:nvPr>
        </p:nvSpPr>
        <p:spPr/>
        <p:txBody>
          <a:bodyPr>
            <a:normAutofit fontScale="92500"/>
          </a:bodyPr>
          <a:lstStyle/>
          <a:p>
            <a:pPr>
              <a:spcBef>
                <a:spcPts val="600"/>
              </a:spcBef>
            </a:pPr>
            <a:r>
              <a:rPr lang="en-US" sz="2400" dirty="0"/>
              <a:t>To Prepare Worksheet for Distribution</a:t>
            </a:r>
          </a:p>
          <a:p>
            <a:pPr lvl="1"/>
            <a:r>
              <a:rPr lang="en-US" sz="2200" dirty="0"/>
              <a:t>Click the Design Mode button to exit Design Mode</a:t>
            </a:r>
          </a:p>
          <a:p>
            <a:pPr lvl="1"/>
            <a:r>
              <a:rPr lang="en-US" sz="2200" dirty="0"/>
              <a:t>Display Backstage view</a:t>
            </a:r>
          </a:p>
          <a:p>
            <a:pPr lvl="1"/>
            <a:r>
              <a:rPr lang="en-US" sz="2200" dirty="0"/>
              <a:t>Click Options to</a:t>
            </a:r>
            <a:r>
              <a:rPr lang="en-US" sz="2200" b="1" dirty="0"/>
              <a:t> </a:t>
            </a:r>
            <a:r>
              <a:rPr lang="en-US" sz="2200" dirty="0"/>
              <a:t>display the Excel Options dialog box</a:t>
            </a:r>
          </a:p>
          <a:p>
            <a:pPr lvl="1"/>
            <a:r>
              <a:rPr lang="en-US" sz="2200" dirty="0"/>
              <a:t>Click the Advanced tab to display the advanced options</a:t>
            </a:r>
          </a:p>
          <a:p>
            <a:pPr lvl="1"/>
            <a:r>
              <a:rPr lang="en-US" sz="2200" dirty="0"/>
              <a:t>Scroll to the “Display options for this worksheet” area in the right pane</a:t>
            </a:r>
          </a:p>
          <a:p>
            <a:pPr lvl="1"/>
            <a:r>
              <a:rPr lang="en-US" sz="2200" dirty="0"/>
              <a:t>Click to clear the “Show row and column headers” check box, the “Show page</a:t>
            </a:r>
            <a:r>
              <a:rPr lang="en-US" sz="2200" b="1" dirty="0"/>
              <a:t> </a:t>
            </a:r>
            <a:r>
              <a:rPr lang="en-US" sz="2200" dirty="0"/>
              <a:t>breaks” and “Show a zero in cells that have zero value” check box</a:t>
            </a:r>
          </a:p>
          <a:p>
            <a:pPr lvl="1"/>
            <a:r>
              <a:rPr lang="en-US" sz="2200" dirty="0"/>
              <a:t>Click OK to close the Excel Options dialog box</a:t>
            </a:r>
          </a:p>
          <a:p>
            <a:pPr lvl="1"/>
            <a:r>
              <a:rPr lang="en-US" sz="2200" dirty="0"/>
              <a:t>Display the View tab</a:t>
            </a:r>
          </a:p>
          <a:p>
            <a:pPr lvl="1"/>
            <a:r>
              <a:rPr lang="en-US" sz="2200" dirty="0"/>
              <a:t>Click to clear the Gridlines, Formula Bar, and Headings check boxes to remove those features from the worksheet</a:t>
            </a:r>
          </a:p>
          <a:p>
            <a:pPr lvl="1"/>
            <a:r>
              <a:rPr lang="en-US" sz="2200" dirty="0"/>
              <a:t>Click the “Collapse the Ribbon” button on the ribbon to hide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914" y="92048"/>
            <a:ext cx="8282940" cy="945965"/>
          </a:xfrm>
        </p:spPr>
        <p:txBody>
          <a:bodyPr/>
          <a:lstStyle/>
          <a:p>
            <a:r>
              <a:rPr lang="en-US" dirty="0"/>
              <a:t>Preparing, Protecting, and Testing Worksheets (2 of 3)</a:t>
            </a:r>
          </a:p>
        </p:txBody>
      </p:sp>
      <p:sp>
        <p:nvSpPr>
          <p:cNvPr id="2" name="Content Placeholder 1"/>
          <p:cNvSpPr>
            <a:spLocks noGrp="1"/>
          </p:cNvSpPr>
          <p:nvPr>
            <p:ph idx="1"/>
          </p:nvPr>
        </p:nvSpPr>
        <p:spPr>
          <a:xfrm>
            <a:off x="579193" y="1371599"/>
            <a:ext cx="8336207" cy="3220882"/>
          </a:xfrm>
        </p:spPr>
        <p:txBody>
          <a:bodyPr/>
          <a:lstStyle/>
          <a:p>
            <a:r>
              <a:rPr lang="en-US" dirty="0"/>
              <a:t>To Password Protect the Workbook</a:t>
            </a:r>
          </a:p>
          <a:p>
            <a:pPr lvl="1"/>
            <a:r>
              <a:rPr lang="en-US" dirty="0"/>
              <a:t>Display the Review tab and then click the Protect Sheet button to display the Protect Sheet dialog box</a:t>
            </a:r>
          </a:p>
          <a:p>
            <a:pPr lvl="1"/>
            <a:r>
              <a:rPr lang="en-US" dirty="0"/>
              <a:t>Type the desired text in the “Password to unprotect sheet” box</a:t>
            </a:r>
          </a:p>
          <a:p>
            <a:pPr lvl="1"/>
            <a:r>
              <a:rPr lang="en-US" dirty="0"/>
              <a:t>Click OK to display the Confirm Password dialog box</a:t>
            </a:r>
          </a:p>
          <a:p>
            <a:pPr lvl="1"/>
            <a:r>
              <a:rPr lang="en-US" dirty="0"/>
              <a:t>Type the same password in the “Reenter password to proceed” box</a:t>
            </a:r>
          </a:p>
          <a:p>
            <a:pPr lvl="1"/>
            <a:r>
              <a:rPr lang="en-US" dirty="0"/>
              <a:t>Click OK to close the dialog boxes</a:t>
            </a:r>
          </a:p>
        </p:txBody>
      </p:sp>
    </p:spTree>
    <p:extLst>
      <p:ext uri="{BB962C8B-B14F-4D97-AF65-F5344CB8AC3E}">
        <p14:creationId xmlns:p14="http://schemas.microsoft.com/office/powerpoint/2010/main" val="3688599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Protecting, and Testing Worksheets (3 of 3)</a:t>
            </a:r>
          </a:p>
        </p:txBody>
      </p:sp>
      <p:sp>
        <p:nvSpPr>
          <p:cNvPr id="2" name="Content Placeholder 1"/>
          <p:cNvSpPr>
            <a:spLocks noGrp="1"/>
          </p:cNvSpPr>
          <p:nvPr>
            <p:ph idx="1"/>
          </p:nvPr>
        </p:nvSpPr>
        <p:spPr>
          <a:xfrm>
            <a:off x="579193" y="1371599"/>
            <a:ext cx="5516807" cy="381001"/>
          </a:xfrm>
        </p:spPr>
        <p:txBody>
          <a:bodyPr/>
          <a:lstStyle/>
          <a:p>
            <a:r>
              <a:rPr lang="en-US" dirty="0"/>
              <a:t>To Test the Controls in the Worksheet</a:t>
            </a:r>
          </a:p>
          <a:p>
            <a:pPr marL="228600" lvl="1" indent="0">
              <a:buNone/>
            </a:pPr>
            <a:endParaRPr lang="en-US" dirty="0"/>
          </a:p>
        </p:txBody>
      </p:sp>
      <p:pic>
        <p:nvPicPr>
          <p:cNvPr id="6" name="Content Placeholder 5" descr="The Prospect List worksheet was unhidden. The two records stored in the worksheet are displayed. The records are for the last names Daniels and Stetson. The Contact option buttons have the captions stored; for example, Daniels selected the Telephone option, so Telephone displays in the Contact column for his record. The Information Source option buttons store the captions; for example, Daniels selected Social Media in the How did you hear section, so Social Media displays in the Information Source column for his record. The selected check boxes store the value, True, when selected, or are blank when not selected in the form.">
            <a:extLst>
              <a:ext uri="{FF2B5EF4-FFF2-40B4-BE49-F238E27FC236}">
                <a16:creationId xmlns:a16="http://schemas.microsoft.com/office/drawing/2014/main" id="{7D1D21ED-63F7-4489-BFDA-07E4D399F99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741774" y="1932962"/>
            <a:ext cx="7370283" cy="3954012"/>
          </a:xfrm>
          <a:prstGeom prst="rect">
            <a:avLst/>
          </a:prstGeom>
        </p:spPr>
      </p:pic>
    </p:spTree>
    <p:extLst>
      <p:ext uri="{BB962C8B-B14F-4D97-AF65-F5344CB8AC3E}">
        <p14:creationId xmlns:p14="http://schemas.microsoft.com/office/powerpoint/2010/main" val="62378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914" y="302097"/>
            <a:ext cx="8282940" cy="475066"/>
          </a:xfrm>
        </p:spPr>
        <p:txBody>
          <a:bodyPr/>
          <a:lstStyle/>
          <a:p>
            <a:r>
              <a:rPr lang="en-US" dirty="0"/>
              <a:t>Sharing and Collaboration (1 of 3)</a:t>
            </a:r>
          </a:p>
        </p:txBody>
      </p:sp>
      <p:sp>
        <p:nvSpPr>
          <p:cNvPr id="2" name="Content Placeholder 1"/>
          <p:cNvSpPr>
            <a:spLocks noGrp="1"/>
          </p:cNvSpPr>
          <p:nvPr>
            <p:ph idx="1"/>
          </p:nvPr>
        </p:nvSpPr>
        <p:spPr>
          <a:xfrm>
            <a:off x="579193" y="1371599"/>
            <a:ext cx="8336207" cy="2870016"/>
          </a:xfrm>
        </p:spPr>
        <p:txBody>
          <a:bodyPr/>
          <a:lstStyle/>
          <a:p>
            <a:r>
              <a:rPr lang="en-US" dirty="0"/>
              <a:t>To Distribute via OneDrive</a:t>
            </a:r>
          </a:p>
          <a:p>
            <a:pPr lvl="1"/>
            <a:r>
              <a:rPr lang="en-US" dirty="0"/>
              <a:t>Click Share Workbook to open the Share dialog box</a:t>
            </a:r>
          </a:p>
          <a:p>
            <a:pPr lvl="1"/>
            <a:r>
              <a:rPr lang="en-US" dirty="0"/>
              <a:t>Click the OneDrive button and sign in if necessary</a:t>
            </a:r>
          </a:p>
          <a:p>
            <a:pPr lvl="1"/>
            <a:r>
              <a:rPr lang="en-US" dirty="0"/>
              <a:t>When Excel displays the Send Link dialog box, enter a recipient’s email address above the blue line</a:t>
            </a:r>
          </a:p>
          <a:p>
            <a:pPr lvl="1"/>
            <a:r>
              <a:rPr lang="en-US" dirty="0"/>
              <a:t>Click the Send button</a:t>
            </a:r>
          </a:p>
          <a:p>
            <a:pPr lvl="1"/>
            <a:r>
              <a:rPr lang="en-US" dirty="0"/>
              <a:t>Close the Link Sent dialog box</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Sharing and Collaboration (2 of 3)</a:t>
            </a:r>
          </a:p>
        </p:txBody>
      </p:sp>
      <p:sp>
        <p:nvSpPr>
          <p:cNvPr id="2" name="Content Placeholder 1"/>
          <p:cNvSpPr>
            <a:spLocks noGrp="1"/>
          </p:cNvSpPr>
          <p:nvPr>
            <p:ph idx="1"/>
          </p:nvPr>
        </p:nvSpPr>
        <p:spPr/>
        <p:txBody>
          <a:bodyPr>
            <a:normAutofit lnSpcReduction="10000"/>
          </a:bodyPr>
          <a:lstStyle/>
          <a:p>
            <a:r>
              <a:rPr lang="en-US" dirty="0"/>
              <a:t>To Co-Author a Workbook</a:t>
            </a:r>
          </a:p>
          <a:p>
            <a:pPr lvl="1"/>
            <a:r>
              <a:rPr lang="en-US" dirty="0"/>
              <a:t>Make sure that AutoSave is on in the upper-left corner of the title bar</a:t>
            </a:r>
          </a:p>
          <a:p>
            <a:pPr lvl="1"/>
            <a:r>
              <a:rPr lang="en-US" dirty="0"/>
              <a:t>Ask the second workbook user to click the link you sent</a:t>
            </a:r>
          </a:p>
          <a:p>
            <a:pPr lvl="1"/>
            <a:r>
              <a:rPr lang="en-US" dirty="0"/>
              <a:t>When the second user comes online, click the picture or initials in the upper-right corner of the ribbon</a:t>
            </a:r>
          </a:p>
          <a:p>
            <a:pPr lvl="1"/>
            <a:r>
              <a:rPr lang="en-US" dirty="0"/>
              <a:t>Ask the user to click on a cell, type new text, and then save the workbook</a:t>
            </a:r>
          </a:p>
          <a:p>
            <a:pPr lvl="1"/>
            <a:r>
              <a:rPr lang="en-US" dirty="0"/>
              <a:t>In your copy of the workbook, click the Save button on the Quick Access Toolbar to display the Microsoft Excel dialog box indicating the workbook has been updated with changes saved by another user</a:t>
            </a:r>
          </a:p>
          <a:p>
            <a:pPr lvl="1"/>
            <a:r>
              <a:rPr lang="en-US" dirty="0"/>
              <a:t>Close the workbook and ask the other user to do the same</a:t>
            </a:r>
          </a:p>
        </p:txBody>
      </p:sp>
    </p:spTree>
    <p:extLst>
      <p:ext uri="{BB962C8B-B14F-4D97-AF65-F5344CB8AC3E}">
        <p14:creationId xmlns:p14="http://schemas.microsoft.com/office/powerpoint/2010/main" val="330347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0914" y="302097"/>
            <a:ext cx="8282940" cy="475066"/>
          </a:xfrm>
        </p:spPr>
        <p:txBody>
          <a:bodyPr/>
          <a:lstStyle/>
          <a:p>
            <a:r>
              <a:rPr lang="en-US" dirty="0"/>
              <a:t>Sharing and Collaboration (3 of 3)</a:t>
            </a:r>
          </a:p>
        </p:txBody>
      </p:sp>
      <p:sp>
        <p:nvSpPr>
          <p:cNvPr id="2" name="Content Placeholder 1"/>
          <p:cNvSpPr>
            <a:spLocks noGrp="1"/>
          </p:cNvSpPr>
          <p:nvPr>
            <p:ph idx="1"/>
          </p:nvPr>
        </p:nvSpPr>
        <p:spPr>
          <a:xfrm>
            <a:off x="579193" y="1371599"/>
            <a:ext cx="8336207" cy="3571747"/>
          </a:xfrm>
        </p:spPr>
        <p:txBody>
          <a:bodyPr/>
          <a:lstStyle/>
          <a:p>
            <a:r>
              <a:rPr lang="en-US" dirty="0"/>
              <a:t>To Unprotect a Password-Protected Worksheet</a:t>
            </a:r>
          </a:p>
          <a:p>
            <a:pPr lvl="1"/>
            <a:r>
              <a:rPr lang="en-US" dirty="0"/>
              <a:t>If necessary, click the desired sheet tab to make it the active sheet </a:t>
            </a:r>
          </a:p>
          <a:p>
            <a:pPr lvl="1"/>
            <a:r>
              <a:rPr lang="en-US" dirty="0"/>
              <a:t>Display the REVIEW tab, and then click the Unprotect Sheet button to display the Unprotect Sheet dialog box</a:t>
            </a:r>
          </a:p>
          <a:p>
            <a:pPr lvl="1"/>
            <a:r>
              <a:rPr lang="en-US" dirty="0"/>
              <a:t>When the Unprotect Sheet dialog box appears, type the password in the Password box</a:t>
            </a:r>
          </a:p>
          <a:p>
            <a:pPr lvl="1"/>
            <a:r>
              <a:rPr lang="en-US" dirty="0"/>
              <a:t>Click OK to unprotect the worksheet</a:t>
            </a:r>
          </a:p>
          <a:p>
            <a:pPr lvl="1"/>
            <a:r>
              <a:rPr lang="en-US" dirty="0"/>
              <a:t>Save and close the workbook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53948"/>
            <a:ext cx="7773486" cy="945965"/>
          </a:xfrm>
        </p:spPr>
        <p:txBody>
          <a:bodyPr/>
          <a:lstStyle/>
          <a:p>
            <a:r>
              <a:rPr lang="en-US" dirty="0"/>
              <a:t>Using Comments to Annotate a Worksheet (1 of 3)</a:t>
            </a:r>
          </a:p>
        </p:txBody>
      </p:sp>
      <p:sp>
        <p:nvSpPr>
          <p:cNvPr id="8" name="Content Placeholder 7"/>
          <p:cNvSpPr>
            <a:spLocks noGrp="1"/>
          </p:cNvSpPr>
          <p:nvPr>
            <p:ph idx="1"/>
          </p:nvPr>
        </p:nvSpPr>
        <p:spPr>
          <a:xfrm>
            <a:off x="579193" y="1371599"/>
            <a:ext cx="8336207" cy="4273478"/>
          </a:xfrm>
        </p:spPr>
        <p:txBody>
          <a:bodyPr/>
          <a:lstStyle/>
          <a:p>
            <a:r>
              <a:rPr lang="en-US" dirty="0"/>
              <a:t>To Add Comments to a Worksheet</a:t>
            </a:r>
          </a:p>
          <a:p>
            <a:pPr lvl="1"/>
            <a:r>
              <a:rPr lang="en-US" dirty="0"/>
              <a:t>Display the Review tab and click the “Show All Comments” button to toggle the option off and hide all comments in the workbook</a:t>
            </a:r>
          </a:p>
          <a:p>
            <a:pPr lvl="1"/>
            <a:r>
              <a:rPr lang="en-US" dirty="0"/>
              <a:t>Right click the cell to contain the comment</a:t>
            </a:r>
          </a:p>
          <a:p>
            <a:pPr lvl="1"/>
            <a:r>
              <a:rPr lang="en-US" dirty="0"/>
              <a:t>Click Insert Comment on the shortcut menu to open a comment box next to the selected cell and display a comment indicator in the cell</a:t>
            </a:r>
          </a:p>
          <a:p>
            <a:pPr lvl="1"/>
            <a:r>
              <a:rPr lang="en-US" dirty="0"/>
              <a:t>Enter the comment text in the comment box</a:t>
            </a:r>
          </a:p>
          <a:p>
            <a:pPr lvl="1"/>
            <a:r>
              <a:rPr lang="en-US" dirty="0"/>
              <a:t>Click outside the comment box to close the comment box and display only the red comment indicator in the cell</a:t>
            </a:r>
          </a:p>
        </p:txBody>
      </p:sp>
    </p:spTree>
    <p:extLst>
      <p:ext uri="{BB962C8B-B14F-4D97-AF65-F5344CB8AC3E}">
        <p14:creationId xmlns:p14="http://schemas.microsoft.com/office/powerpoint/2010/main" val="1692288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9461"/>
            <a:ext cx="7773486" cy="851139"/>
          </a:xfrm>
        </p:spPr>
        <p:txBody>
          <a:bodyPr/>
          <a:lstStyle/>
          <a:p>
            <a:r>
              <a:rPr lang="en-US" dirty="0"/>
              <a:t>Using Comments to Annotate a Worksheet (2 of 3)</a:t>
            </a:r>
          </a:p>
        </p:txBody>
      </p:sp>
      <p:sp>
        <p:nvSpPr>
          <p:cNvPr id="8" name="Content Placeholder 7"/>
          <p:cNvSpPr>
            <a:spLocks noGrp="1"/>
          </p:cNvSpPr>
          <p:nvPr>
            <p:ph idx="1"/>
          </p:nvPr>
        </p:nvSpPr>
        <p:spPr>
          <a:xfrm>
            <a:off x="579193" y="1371599"/>
            <a:ext cx="7955207" cy="1981201"/>
          </a:xfrm>
        </p:spPr>
        <p:txBody>
          <a:bodyPr/>
          <a:lstStyle/>
          <a:p>
            <a:r>
              <a:rPr lang="en-US" sz="2200" dirty="0"/>
              <a:t>To Display and Move among Comments</a:t>
            </a:r>
          </a:p>
          <a:p>
            <a:pPr lvl="1"/>
            <a:r>
              <a:rPr lang="en-US" sz="2000" dirty="0"/>
              <a:t>Point to the comment indicator in the cell to display the related comment</a:t>
            </a:r>
          </a:p>
          <a:p>
            <a:pPr lvl="1"/>
            <a:r>
              <a:rPr lang="en-US" sz="2000" dirty="0"/>
              <a:t>Click the Next button to display the next comment</a:t>
            </a:r>
          </a:p>
          <a:p>
            <a:pPr lvl="1"/>
            <a:r>
              <a:rPr lang="en-US" sz="2000" dirty="0"/>
              <a:t>Click the “Show All Comments” button to show all comments in the workbook</a:t>
            </a:r>
          </a:p>
        </p:txBody>
      </p:sp>
      <p:pic>
        <p:nvPicPr>
          <p:cNvPr id="6" name="Picture 2" descr="The Show All Comments button in the Comments group on the Review tab was clicked, displaying both comments.">
            <a:extLst>
              <a:ext uri="{FF2B5EF4-FFF2-40B4-BE49-F238E27FC236}">
                <a16:creationId xmlns:a16="http://schemas.microsoft.com/office/drawing/2014/main" id="{04C37435-8E5E-4266-A148-14E675F9ED0C}"/>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872262" y="3505200"/>
            <a:ext cx="3399474" cy="258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89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9461"/>
            <a:ext cx="7773486" cy="851139"/>
          </a:xfrm>
        </p:spPr>
        <p:txBody>
          <a:bodyPr/>
          <a:lstStyle/>
          <a:p>
            <a:r>
              <a:rPr lang="en-US" dirty="0"/>
              <a:t>Using Comments to Annotate a Worksheet (3 of 3)</a:t>
            </a:r>
          </a:p>
        </p:txBody>
      </p:sp>
      <p:sp>
        <p:nvSpPr>
          <p:cNvPr id="8" name="Content Placeholder 7"/>
          <p:cNvSpPr>
            <a:spLocks noGrp="1"/>
          </p:cNvSpPr>
          <p:nvPr>
            <p:ph idx="1"/>
          </p:nvPr>
        </p:nvSpPr>
        <p:spPr>
          <a:xfrm>
            <a:off x="579193" y="1371599"/>
            <a:ext cx="7955207" cy="1752601"/>
          </a:xfrm>
        </p:spPr>
        <p:txBody>
          <a:bodyPr/>
          <a:lstStyle/>
          <a:p>
            <a:r>
              <a:rPr lang="en-US" sz="2200" dirty="0"/>
              <a:t>To Edit Comments on a Worksheet</a:t>
            </a:r>
          </a:p>
          <a:p>
            <a:pPr lvl="1"/>
            <a:r>
              <a:rPr lang="en-US" sz="2000" dirty="0"/>
              <a:t>Click the cell containing the comment to edit</a:t>
            </a:r>
          </a:p>
          <a:p>
            <a:pPr lvl="1"/>
            <a:r>
              <a:rPr lang="en-US" sz="2000" dirty="0"/>
              <a:t>Click the Edit Comment button to open the comment for editing</a:t>
            </a:r>
          </a:p>
          <a:p>
            <a:pPr lvl="1"/>
            <a:r>
              <a:rPr lang="en-US" sz="2000" dirty="0"/>
              <a:t>Change the comment text as desired</a:t>
            </a:r>
          </a:p>
          <a:p>
            <a:pPr lvl="1"/>
            <a:r>
              <a:rPr lang="en-US" sz="2000" dirty="0"/>
              <a:t>Click OK</a:t>
            </a:r>
          </a:p>
        </p:txBody>
      </p:sp>
      <p:pic>
        <p:nvPicPr>
          <p:cNvPr id="7" name="Content Placeholder 6" descr="Cell A 9 was selected. The Edit Comment button in the Comments group on the Review tab was clicked. The word, David, in the comment was right-clicked, displaying a shortcut menu, which includes the Format Comment command.">
            <a:extLst>
              <a:ext uri="{FF2B5EF4-FFF2-40B4-BE49-F238E27FC236}">
                <a16:creationId xmlns:a16="http://schemas.microsoft.com/office/drawing/2014/main" id="{A2EF6C4C-F652-4FE0-B416-D00F28D9BD8C}"/>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825284" y="3276600"/>
            <a:ext cx="3493431" cy="2839822"/>
          </a:xfrm>
          <a:prstGeom prst="rect">
            <a:avLst/>
          </a:prstGeom>
        </p:spPr>
      </p:pic>
    </p:spTree>
    <p:extLst>
      <p:ext uri="{BB962C8B-B14F-4D97-AF65-F5344CB8AC3E}">
        <p14:creationId xmlns:p14="http://schemas.microsoft.com/office/powerpoint/2010/main" val="4255102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135217"/>
            <a:ext cx="8282940" cy="834226"/>
          </a:xfrm>
        </p:spPr>
        <p:txBody>
          <a:bodyPr/>
          <a:lstStyle/>
          <a:p>
            <a:r>
              <a:rPr lang="en-US" dirty="0"/>
              <a:t>Objectives (2 of 2) </a:t>
            </a:r>
          </a:p>
        </p:txBody>
      </p:sp>
      <p:sp>
        <p:nvSpPr>
          <p:cNvPr id="2" name="Content Placeholder 1"/>
          <p:cNvSpPr>
            <a:spLocks noGrp="1"/>
          </p:cNvSpPr>
          <p:nvPr>
            <p:ph idx="1"/>
          </p:nvPr>
        </p:nvSpPr>
        <p:spPr/>
        <p:txBody>
          <a:bodyPr>
            <a:normAutofit/>
          </a:bodyPr>
          <a:lstStyle/>
          <a:p>
            <a:r>
              <a:rPr lang="en-US" dirty="0"/>
              <a:t>Use passwords to assign protected and unprotected status a to a worksheet</a:t>
            </a:r>
          </a:p>
          <a:p>
            <a:r>
              <a:rPr lang="en-US" dirty="0"/>
              <a:t>Compare workbooks</a:t>
            </a:r>
          </a:p>
          <a:p>
            <a:r>
              <a:rPr lang="en-US" dirty="0"/>
              <a:t>Review a digital signature on a workbook</a:t>
            </a:r>
          </a:p>
          <a:p>
            <a:r>
              <a:rPr lang="en-US" dirty="0"/>
              <a:t>Insert and edit comments in a workbook</a:t>
            </a:r>
          </a:p>
          <a:p>
            <a:r>
              <a:rPr lang="en-US" dirty="0"/>
              <a:t>Format a worksheet background</a:t>
            </a:r>
          </a:p>
          <a:p>
            <a:r>
              <a:rPr lang="en-US" dirty="0"/>
              <a:t>Enhance charts and sparklines</a:t>
            </a:r>
          </a:p>
          <a:p>
            <a:r>
              <a:rPr lang="en-US" dirty="0"/>
              <a:t>Save a custom view of a worksheet</a:t>
            </a:r>
          </a:p>
        </p:txBody>
      </p:sp>
    </p:spTree>
    <p:extLst>
      <p:ext uri="{BB962C8B-B14F-4D97-AF65-F5344CB8AC3E}">
        <p14:creationId xmlns:p14="http://schemas.microsoft.com/office/powerpoint/2010/main" val="2635067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Comparing Workbooks (1 of 2)</a:t>
            </a:r>
          </a:p>
        </p:txBody>
      </p:sp>
      <p:sp>
        <p:nvSpPr>
          <p:cNvPr id="7" name="Content Placeholder 1"/>
          <p:cNvSpPr>
            <a:spLocks noGrp="1"/>
          </p:cNvSpPr>
          <p:nvPr>
            <p:ph idx="1"/>
          </p:nvPr>
        </p:nvSpPr>
        <p:spPr>
          <a:xfrm>
            <a:off x="579193" y="1371599"/>
            <a:ext cx="8336207" cy="4419601"/>
          </a:xfrm>
        </p:spPr>
        <p:txBody>
          <a:bodyPr>
            <a:normAutofit/>
          </a:bodyPr>
          <a:lstStyle/>
          <a:p>
            <a:r>
              <a:rPr lang="en-US" dirty="0"/>
              <a:t>To Compare Workbooks Side by Side</a:t>
            </a:r>
          </a:p>
          <a:p>
            <a:pPr lvl="1"/>
            <a:r>
              <a:rPr lang="en-US" dirty="0"/>
              <a:t>Open the two workbooks to compare</a:t>
            </a:r>
          </a:p>
          <a:p>
            <a:pPr lvl="1"/>
            <a:r>
              <a:rPr lang="en-US" dirty="0"/>
              <a:t>Display the View tab and then click the “View Side by Side” button to display the workbooks side by side</a:t>
            </a:r>
          </a:p>
          <a:p>
            <a:pPr lvl="1"/>
            <a:r>
              <a:rPr lang="en-US" dirty="0"/>
              <a:t>Use one scroll bar to scroll one of the worksheets and use synchronous scrolling</a:t>
            </a:r>
          </a:p>
          <a:p>
            <a:r>
              <a:rPr lang="en-US" dirty="0"/>
              <a:t>To Turn Off Workbook Sharing</a:t>
            </a:r>
          </a:p>
          <a:p>
            <a:pPr lvl="1"/>
            <a:r>
              <a:rPr lang="en-US" dirty="0"/>
              <a:t>Display the Review tab and then click the Unshare Workbook button</a:t>
            </a:r>
          </a:p>
          <a:p>
            <a:pPr lvl="1"/>
            <a:r>
              <a:rPr lang="en-US" dirty="0"/>
              <a:t>Save the workbook with the desired file name</a:t>
            </a:r>
          </a:p>
        </p:txBody>
      </p:sp>
    </p:spTree>
    <p:extLst>
      <p:ext uri="{BB962C8B-B14F-4D97-AF65-F5344CB8AC3E}">
        <p14:creationId xmlns:p14="http://schemas.microsoft.com/office/powerpoint/2010/main" val="4186457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Comparing Workbooks (2 of 2)</a:t>
            </a:r>
          </a:p>
        </p:txBody>
      </p:sp>
      <p:sp>
        <p:nvSpPr>
          <p:cNvPr id="7" name="Content Placeholder 1"/>
          <p:cNvSpPr>
            <a:spLocks noGrp="1"/>
          </p:cNvSpPr>
          <p:nvPr>
            <p:ph idx="1"/>
          </p:nvPr>
        </p:nvSpPr>
        <p:spPr>
          <a:xfrm>
            <a:off x="579193" y="1371599"/>
            <a:ext cx="8336207" cy="4724401"/>
          </a:xfrm>
        </p:spPr>
        <p:txBody>
          <a:bodyPr>
            <a:normAutofit/>
          </a:bodyPr>
          <a:lstStyle/>
          <a:p>
            <a:r>
              <a:rPr lang="en-US" dirty="0"/>
              <a:t>To Add a Signature Box and Digital Signature to a Workbook</a:t>
            </a:r>
          </a:p>
          <a:p>
            <a:pPr lvl="1"/>
            <a:r>
              <a:rPr lang="en-US" dirty="0"/>
              <a:t>Click the Insert tab and then click the Signature Line arrow in the Text group to display the list</a:t>
            </a:r>
          </a:p>
          <a:p>
            <a:pPr lvl="1"/>
            <a:r>
              <a:rPr lang="en-US" dirty="0"/>
              <a:t>Click the “Microsoft Office Signature Line” command</a:t>
            </a:r>
          </a:p>
          <a:p>
            <a:pPr lvl="1"/>
            <a:r>
              <a:rPr lang="en-US" dirty="0"/>
              <a:t>Enter your name in the Suggested signer box and then click OK to add the signature box to the workbook</a:t>
            </a:r>
          </a:p>
          <a:p>
            <a:pPr lvl="1"/>
            <a:r>
              <a:rPr lang="en-US" dirty="0"/>
              <a:t>Right-click the signature box and then click Sign on the shortcut menu to display the Sign dialog box</a:t>
            </a:r>
          </a:p>
          <a:p>
            <a:pPr lvl="1"/>
            <a:r>
              <a:rPr lang="en-US" dirty="0"/>
              <a:t>In the Sign dialog box, enter your name in the signature box or click the Select Image link to select a file that contains an image of your signature</a:t>
            </a:r>
          </a:p>
          <a:p>
            <a:pPr lvl="1"/>
            <a:r>
              <a:rPr lang="en-US" dirty="0"/>
              <a:t>Click the Sign button to digitally sign the document</a:t>
            </a:r>
          </a:p>
        </p:txBody>
      </p:sp>
    </p:spTree>
    <p:extLst>
      <p:ext uri="{BB962C8B-B14F-4D97-AF65-F5344CB8AC3E}">
        <p14:creationId xmlns:p14="http://schemas.microsoft.com/office/powerpoint/2010/main" val="1216627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Finalizing a Workbook (1 of 6)</a:t>
            </a:r>
          </a:p>
        </p:txBody>
      </p:sp>
      <p:sp>
        <p:nvSpPr>
          <p:cNvPr id="6" name="Content Placeholder 1"/>
          <p:cNvSpPr>
            <a:spLocks noGrp="1"/>
          </p:cNvSpPr>
          <p:nvPr>
            <p:ph idx="1"/>
          </p:nvPr>
        </p:nvSpPr>
        <p:spPr>
          <a:xfrm>
            <a:off x="579193" y="1371599"/>
            <a:ext cx="8336207" cy="4648201"/>
          </a:xfrm>
        </p:spPr>
        <p:txBody>
          <a:bodyPr>
            <a:noAutofit/>
          </a:bodyPr>
          <a:lstStyle/>
          <a:p>
            <a:r>
              <a:rPr lang="en-US" sz="2400" dirty="0"/>
              <a:t>To Add a Watermark to a Worksheet</a:t>
            </a:r>
          </a:p>
          <a:p>
            <a:pPr lvl="1"/>
            <a:r>
              <a:rPr lang="en-US" sz="2200" dirty="0"/>
              <a:t>Display the INSERT tab and then click the WordArt button to display the Insert WordArt gallery</a:t>
            </a:r>
          </a:p>
          <a:p>
            <a:pPr lvl="1"/>
            <a:r>
              <a:rPr lang="en-US" sz="2200" dirty="0"/>
              <a:t>Click the desired fill  to insert a new WordArt object</a:t>
            </a:r>
          </a:p>
          <a:p>
            <a:pPr lvl="1"/>
            <a:r>
              <a:rPr lang="en-US" sz="2200" dirty="0"/>
              <a:t>Select the text in the WordArt object and then type the desired text as the watermark text</a:t>
            </a:r>
          </a:p>
          <a:p>
            <a:pPr lvl="1"/>
            <a:r>
              <a:rPr lang="en-US" sz="2200" dirty="0"/>
              <a:t>Point to the border of the WordArt object, and when the pointer changes to a four-headed arrow, drag the WordArt object to the desired location</a:t>
            </a:r>
          </a:p>
          <a:p>
            <a:pPr lvl="1"/>
            <a:r>
              <a:rPr lang="en-US" sz="2200" dirty="0"/>
              <a:t>With the WordArt text selected, right-click the WordArt object to display a shortcut menu</a:t>
            </a:r>
          </a:p>
          <a:p>
            <a:pPr lvl="1"/>
            <a:r>
              <a:rPr lang="en-US" sz="2200" dirty="0"/>
              <a:t>Click “Format Text Effects” on the shortcut menu to open the Format Shape task pane</a:t>
            </a:r>
          </a:p>
        </p:txBody>
      </p:sp>
    </p:spTree>
    <p:extLst>
      <p:ext uri="{BB962C8B-B14F-4D97-AF65-F5344CB8AC3E}">
        <p14:creationId xmlns:p14="http://schemas.microsoft.com/office/powerpoint/2010/main" val="196095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Finalizing a Workbook (2 of 6)</a:t>
            </a:r>
          </a:p>
        </p:txBody>
      </p:sp>
      <p:sp>
        <p:nvSpPr>
          <p:cNvPr id="6" name="Content Placeholder 1"/>
          <p:cNvSpPr>
            <a:spLocks noGrp="1"/>
          </p:cNvSpPr>
          <p:nvPr>
            <p:ph idx="1"/>
          </p:nvPr>
        </p:nvSpPr>
        <p:spPr>
          <a:xfrm>
            <a:off x="579193" y="1371599"/>
            <a:ext cx="8336207" cy="3429001"/>
          </a:xfrm>
        </p:spPr>
        <p:txBody>
          <a:bodyPr>
            <a:noAutofit/>
          </a:bodyPr>
          <a:lstStyle/>
          <a:p>
            <a:r>
              <a:rPr lang="en-US" dirty="0"/>
              <a:t>To Add a Watermark to a Worksheet (cont.)</a:t>
            </a:r>
          </a:p>
          <a:p>
            <a:pPr lvl="1"/>
            <a:r>
              <a:rPr lang="en-US" dirty="0"/>
              <a:t>If necessary, click the Text Options tab to display the txt options</a:t>
            </a:r>
          </a:p>
          <a:p>
            <a:pPr lvl="1"/>
            <a:r>
              <a:rPr lang="en-US" dirty="0"/>
              <a:t>Click the “Text Fill &amp; Outline” button and then expand the Text Fill section</a:t>
            </a:r>
          </a:p>
          <a:p>
            <a:pPr lvl="1"/>
            <a:r>
              <a:rPr lang="en-US" dirty="0"/>
              <a:t>Set the Transparency slider to the desired percentage</a:t>
            </a:r>
          </a:p>
          <a:p>
            <a:pPr lvl="1"/>
            <a:r>
              <a:rPr lang="en-US" dirty="0"/>
              <a:t>Click the Close button in the Format Shape task pane </a:t>
            </a:r>
          </a:p>
          <a:p>
            <a:pPr lvl="1"/>
            <a:r>
              <a:rPr lang="en-US" dirty="0"/>
              <a:t>With the WordArt object still selected, drag the rotation handle to the desired orientation of the WordArt object</a:t>
            </a:r>
          </a:p>
        </p:txBody>
      </p:sp>
    </p:spTree>
    <p:extLst>
      <p:ext uri="{BB962C8B-B14F-4D97-AF65-F5344CB8AC3E}">
        <p14:creationId xmlns:p14="http://schemas.microsoft.com/office/powerpoint/2010/main" val="2894247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Finalizing a Workbook (3 of 6)</a:t>
            </a:r>
          </a:p>
        </p:txBody>
      </p:sp>
      <p:sp>
        <p:nvSpPr>
          <p:cNvPr id="7" name="Content Placeholder 1"/>
          <p:cNvSpPr>
            <a:spLocks noGrp="1"/>
          </p:cNvSpPr>
          <p:nvPr>
            <p:ph idx="1"/>
          </p:nvPr>
        </p:nvSpPr>
        <p:spPr/>
        <p:txBody>
          <a:bodyPr>
            <a:normAutofit/>
          </a:bodyPr>
          <a:lstStyle/>
          <a:p>
            <a:r>
              <a:rPr lang="en-US" dirty="0"/>
              <a:t>To Add a Legend to a Chart</a:t>
            </a:r>
          </a:p>
          <a:p>
            <a:pPr lvl="1"/>
            <a:r>
              <a:rPr lang="en-US" dirty="0"/>
              <a:t>Click anywhere in the chart to select it</a:t>
            </a:r>
          </a:p>
          <a:p>
            <a:pPr lvl="1"/>
            <a:r>
              <a:rPr lang="en-US" dirty="0"/>
              <a:t>Click the Chart Elements button to display the CHART ELEMENTS gallery</a:t>
            </a:r>
          </a:p>
          <a:p>
            <a:pPr lvl="1"/>
            <a:r>
              <a:rPr lang="en-US" dirty="0"/>
              <a:t>Point to Legend to display an arrow and then click the arrow to display the Legend submenu</a:t>
            </a:r>
          </a:p>
          <a:p>
            <a:pPr lvl="1"/>
            <a:r>
              <a:rPr lang="en-US" dirty="0"/>
              <a:t>Click Right to add a legend to the right side of the chart</a:t>
            </a:r>
          </a:p>
          <a:p>
            <a:pPr lvl="1"/>
            <a:r>
              <a:rPr lang="en-US" dirty="0"/>
              <a:t>Click the Chart Elements button to close the gallery</a:t>
            </a:r>
          </a:p>
        </p:txBody>
      </p:sp>
    </p:spTree>
    <p:extLst>
      <p:ext uri="{BB962C8B-B14F-4D97-AF65-F5344CB8AC3E}">
        <p14:creationId xmlns:p14="http://schemas.microsoft.com/office/powerpoint/2010/main" val="270891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Finalizing a Workbook (4 of 6)</a:t>
            </a:r>
          </a:p>
        </p:txBody>
      </p:sp>
      <p:sp>
        <p:nvSpPr>
          <p:cNvPr id="7" name="Content Placeholder 1"/>
          <p:cNvSpPr>
            <a:spLocks noGrp="1"/>
          </p:cNvSpPr>
          <p:nvPr>
            <p:ph idx="1"/>
          </p:nvPr>
        </p:nvSpPr>
        <p:spPr/>
        <p:txBody>
          <a:bodyPr>
            <a:normAutofit/>
          </a:bodyPr>
          <a:lstStyle/>
          <a:p>
            <a:r>
              <a:rPr lang="en-US" dirty="0"/>
              <a:t>To Add a Shadow to a Chart Element</a:t>
            </a:r>
          </a:p>
          <a:p>
            <a:pPr lvl="1"/>
            <a:r>
              <a:rPr lang="en-US" dirty="0"/>
              <a:t>Click anywhere in the plot area to select it</a:t>
            </a:r>
          </a:p>
          <a:p>
            <a:pPr lvl="1"/>
            <a:r>
              <a:rPr lang="en-US" dirty="0"/>
              <a:t>Right-click the plot area to display a shortcut menu</a:t>
            </a:r>
          </a:p>
          <a:p>
            <a:pPr lvl="1"/>
            <a:r>
              <a:rPr lang="en-US" dirty="0"/>
              <a:t>Click “Format Plot Area” on the shortcut menu to open the Format Plot Area task pane</a:t>
            </a:r>
          </a:p>
          <a:p>
            <a:pPr lvl="1"/>
            <a:r>
              <a:rPr lang="en-US" dirty="0"/>
              <a:t>Click the Effects button and then expand the Shadow settings</a:t>
            </a:r>
          </a:p>
          <a:p>
            <a:pPr lvl="1"/>
            <a:r>
              <a:rPr lang="en-US" dirty="0"/>
              <a:t>Click the Presets button to display the Shadow gallery</a:t>
            </a:r>
          </a:p>
          <a:p>
            <a:pPr lvl="1"/>
            <a:r>
              <a:rPr lang="en-US" dirty="0"/>
              <a:t>Click the desired shadow effect to apply it to the plot area of the chart</a:t>
            </a:r>
          </a:p>
          <a:p>
            <a:pPr lvl="1"/>
            <a:r>
              <a:rPr lang="en-US" dirty="0"/>
              <a:t>Close the Format Plot Area pane and then deselect the plot area</a:t>
            </a:r>
          </a:p>
        </p:txBody>
      </p:sp>
    </p:spTree>
    <p:extLst>
      <p:ext uri="{BB962C8B-B14F-4D97-AF65-F5344CB8AC3E}">
        <p14:creationId xmlns:p14="http://schemas.microsoft.com/office/powerpoint/2010/main" val="3850106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Finalizing a Workbook (5 of 6)</a:t>
            </a:r>
          </a:p>
        </p:txBody>
      </p:sp>
      <p:sp>
        <p:nvSpPr>
          <p:cNvPr id="6" name="Content Placeholder 1"/>
          <p:cNvSpPr>
            <a:spLocks noGrp="1"/>
          </p:cNvSpPr>
          <p:nvPr>
            <p:ph idx="1"/>
          </p:nvPr>
        </p:nvSpPr>
        <p:spPr/>
        <p:txBody>
          <a:bodyPr>
            <a:noAutofit/>
          </a:bodyPr>
          <a:lstStyle/>
          <a:p>
            <a:r>
              <a:rPr lang="en-US" dirty="0"/>
              <a:t>To Add Sparklines Using the Quick Access Gallery</a:t>
            </a:r>
          </a:p>
          <a:p>
            <a:pPr lvl="1"/>
            <a:r>
              <a:rPr lang="en-US" dirty="0"/>
              <a:t>With the desired range selected, click the Quick Analysis button to display the Quick Analysis gallery</a:t>
            </a:r>
          </a:p>
          <a:p>
            <a:pPr lvl="1"/>
            <a:r>
              <a:rPr lang="en-US" dirty="0"/>
              <a:t>Click the SPARKLINES tab to display the Quick Analysis gallery related to sparklines</a:t>
            </a:r>
          </a:p>
          <a:p>
            <a:pPr lvl="1"/>
            <a:r>
              <a:rPr lang="en-US" dirty="0"/>
              <a:t>Click the desired sparkline type to insert a sparklines in the desired cells</a:t>
            </a:r>
          </a:p>
          <a:p>
            <a:pPr lvl="1"/>
            <a:r>
              <a:rPr lang="en-US" dirty="0"/>
              <a:t>Click another cell to deselect the range</a:t>
            </a:r>
          </a:p>
          <a:p>
            <a:pPr lvl="1"/>
            <a:r>
              <a:rPr lang="en-US" dirty="0"/>
              <a:t>Save the file</a:t>
            </a:r>
          </a:p>
        </p:txBody>
      </p:sp>
    </p:spTree>
    <p:extLst>
      <p:ext uri="{BB962C8B-B14F-4D97-AF65-F5344CB8AC3E}">
        <p14:creationId xmlns:p14="http://schemas.microsoft.com/office/powerpoint/2010/main" val="1066502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Finalizing a Workbook (6 of 6)</a:t>
            </a:r>
          </a:p>
        </p:txBody>
      </p:sp>
      <p:sp>
        <p:nvSpPr>
          <p:cNvPr id="6" name="Content Placeholder 1"/>
          <p:cNvSpPr>
            <a:spLocks noGrp="1"/>
          </p:cNvSpPr>
          <p:nvPr>
            <p:ph idx="1"/>
          </p:nvPr>
        </p:nvSpPr>
        <p:spPr/>
        <p:txBody>
          <a:bodyPr>
            <a:normAutofit/>
          </a:bodyPr>
          <a:lstStyle/>
          <a:p>
            <a:r>
              <a:rPr lang="en-US" dirty="0"/>
              <a:t>To Save a Custom View of a Workbook</a:t>
            </a:r>
          </a:p>
          <a:p>
            <a:pPr lvl="1"/>
            <a:r>
              <a:rPr lang="en-US" dirty="0"/>
              <a:t>Click View on the ribbon to display the View tab</a:t>
            </a:r>
          </a:p>
          <a:p>
            <a:pPr lvl="1"/>
            <a:r>
              <a:rPr lang="en-US" dirty="0"/>
              <a:t>Resize the workbook window as desired</a:t>
            </a:r>
          </a:p>
          <a:p>
            <a:pPr lvl="1"/>
            <a:r>
              <a:rPr lang="en-US" dirty="0"/>
              <a:t>Click the Custom Views button to display the Custom Views dialog box</a:t>
            </a:r>
          </a:p>
          <a:p>
            <a:pPr lvl="1"/>
            <a:r>
              <a:rPr lang="en-US" dirty="0"/>
              <a:t>Click the Add button to display the Add View dialog box</a:t>
            </a:r>
          </a:p>
          <a:p>
            <a:pPr lvl="1"/>
            <a:r>
              <a:rPr lang="en-US" dirty="0"/>
              <a:t>Type the desired view name in the Name box to provide a name for the custom view</a:t>
            </a:r>
          </a:p>
          <a:p>
            <a:pPr lvl="1"/>
            <a:r>
              <a:rPr lang="en-US" dirty="0"/>
              <a:t>Click OK to close the dialog box</a:t>
            </a:r>
          </a:p>
        </p:txBody>
      </p:sp>
    </p:spTree>
    <p:extLst>
      <p:ext uri="{BB962C8B-B14F-4D97-AF65-F5344CB8AC3E}">
        <p14:creationId xmlns:p14="http://schemas.microsoft.com/office/powerpoint/2010/main" val="23865640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Setting Internationalization Features (1 of 3)</a:t>
            </a:r>
          </a:p>
        </p:txBody>
      </p:sp>
      <p:sp>
        <p:nvSpPr>
          <p:cNvPr id="6" name="Content Placeholder 1"/>
          <p:cNvSpPr>
            <a:spLocks noGrp="1"/>
          </p:cNvSpPr>
          <p:nvPr>
            <p:ph idx="1"/>
          </p:nvPr>
        </p:nvSpPr>
        <p:spPr/>
        <p:txBody>
          <a:bodyPr>
            <a:normAutofit/>
          </a:bodyPr>
          <a:lstStyle/>
          <a:p>
            <a:r>
              <a:rPr lang="en-US" dirty="0"/>
              <a:t>To Save a Workbook in an Earlier Version of Excel</a:t>
            </a:r>
          </a:p>
          <a:p>
            <a:pPr lvl="1"/>
            <a:r>
              <a:rPr lang="en-US" dirty="0"/>
              <a:t>Display Backstage view, click Save As, and then navigate to the location where you store your filed</a:t>
            </a:r>
          </a:p>
          <a:p>
            <a:pPr lvl="1"/>
            <a:r>
              <a:rPr lang="en-US" dirty="0"/>
              <a:t>Click the “Save as type” arrow to display the list of file types</a:t>
            </a:r>
          </a:p>
          <a:p>
            <a:pPr lvl="1"/>
            <a:r>
              <a:rPr lang="en-US" dirty="0"/>
              <a:t>Click the desired format to select the file format</a:t>
            </a:r>
          </a:p>
          <a:p>
            <a:pPr lvl="1"/>
            <a:r>
              <a:rPr lang="en-US" dirty="0"/>
              <a:t>Click the Save button to display the Microsoft Excel-Compatibility Checker dialog box</a:t>
            </a:r>
          </a:p>
          <a:p>
            <a:pPr lvl="1"/>
            <a:r>
              <a:rPr lang="en-US" dirty="0"/>
              <a:t>Resize the dialog box so that it displays all the issues</a:t>
            </a:r>
          </a:p>
          <a:p>
            <a:pPr lvl="1"/>
            <a:r>
              <a:rPr lang="en-US" dirty="0"/>
              <a:t>Click the Continue button to save the workbook in the new file format</a:t>
            </a:r>
          </a:p>
        </p:txBody>
      </p:sp>
    </p:spTree>
    <p:extLst>
      <p:ext uri="{BB962C8B-B14F-4D97-AF65-F5344CB8AC3E}">
        <p14:creationId xmlns:p14="http://schemas.microsoft.com/office/powerpoint/2010/main" val="2404590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Setting Internationalization Features (2 of 3)</a:t>
            </a:r>
          </a:p>
        </p:txBody>
      </p:sp>
      <p:sp>
        <p:nvSpPr>
          <p:cNvPr id="6" name="Content Placeholder 1"/>
          <p:cNvSpPr>
            <a:spLocks noGrp="1"/>
          </p:cNvSpPr>
          <p:nvPr>
            <p:ph idx="1"/>
          </p:nvPr>
        </p:nvSpPr>
        <p:spPr/>
        <p:txBody>
          <a:bodyPr>
            <a:normAutofit/>
          </a:bodyPr>
          <a:lstStyle/>
          <a:p>
            <a:r>
              <a:rPr lang="en-US" dirty="0"/>
              <a:t>To Mark a Workbook as Final</a:t>
            </a:r>
          </a:p>
          <a:p>
            <a:pPr lvl="1"/>
            <a:r>
              <a:rPr lang="en-US" dirty="0"/>
              <a:t>Display Backstage view</a:t>
            </a:r>
          </a:p>
          <a:p>
            <a:pPr lvl="1"/>
            <a:r>
              <a:rPr lang="en-US" dirty="0"/>
              <a:t>Click the Protect Workbook button in the Info Gallery to display the Protect Workbook menu</a:t>
            </a:r>
          </a:p>
          <a:p>
            <a:pPr lvl="1"/>
            <a:r>
              <a:rPr lang="en-US" dirty="0"/>
              <a:t>Click “Mark as Final” on the Protect Workbook menu to display the Microsoft Excel dialog box</a:t>
            </a:r>
          </a:p>
          <a:p>
            <a:pPr lvl="1"/>
            <a:r>
              <a:rPr lang="en-US" dirty="0"/>
              <a:t>Click the Continue button on the Microsoft Excel-Compatibility Checker dialog box</a:t>
            </a:r>
          </a:p>
          <a:p>
            <a:pPr lvl="1"/>
            <a:r>
              <a:rPr lang="en-US" dirty="0"/>
              <a:t>Click OK to indicate you want to mark the workbook as final</a:t>
            </a:r>
          </a:p>
          <a:p>
            <a:pPr lvl="1"/>
            <a:r>
              <a:rPr lang="en-US" dirty="0"/>
              <a:t>Click OK to close the Microsoft Excel dialog box and mark the workbook as final</a:t>
            </a:r>
          </a:p>
        </p:txBody>
      </p:sp>
    </p:spTree>
    <p:extLst>
      <p:ext uri="{BB962C8B-B14F-4D97-AF65-F5344CB8AC3E}">
        <p14:creationId xmlns:p14="http://schemas.microsoft.com/office/powerpoint/2010/main" val="2806268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Project: National Injection Molding Sales Analysis (1 of 3)</a:t>
            </a:r>
          </a:p>
        </p:txBody>
      </p:sp>
      <p:pic>
        <p:nvPicPr>
          <p:cNvPr id="6" name="Picture 2" descr="This figure contains five images. (a) Prospect Recorder Form. The form has option buttons, command buttons, check boxes, and labels to guide the user. (b) Hidden Prospect List worksheet. New prospects are listed at the top of the worksheet.">
            <a:extLst>
              <a:ext uri="{FF2B5EF4-FFF2-40B4-BE49-F238E27FC236}">
                <a16:creationId xmlns:a16="http://schemas.microsoft.com/office/drawing/2014/main" id="{695D5978-6DEE-409D-B430-3D3B70EDF4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444682" y="1270398"/>
            <a:ext cx="4605472" cy="4901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52544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Setting Internationalization Features (3 of 3)</a:t>
            </a:r>
          </a:p>
        </p:txBody>
      </p:sp>
      <p:sp>
        <p:nvSpPr>
          <p:cNvPr id="6" name="Content Placeholder 1"/>
          <p:cNvSpPr>
            <a:spLocks noGrp="1"/>
          </p:cNvSpPr>
          <p:nvPr>
            <p:ph idx="1"/>
          </p:nvPr>
        </p:nvSpPr>
        <p:spPr/>
        <p:txBody>
          <a:bodyPr>
            <a:normAutofit/>
          </a:bodyPr>
          <a:lstStyle/>
          <a:p>
            <a:r>
              <a:rPr lang="en-US" dirty="0"/>
              <a:t>To Inspect a Document for Hidden and Personal Information</a:t>
            </a:r>
          </a:p>
          <a:p>
            <a:pPr lvl="1"/>
            <a:r>
              <a:rPr lang="en-US" dirty="0"/>
              <a:t>Display Backstage view</a:t>
            </a:r>
          </a:p>
          <a:p>
            <a:pPr lvl="1"/>
            <a:r>
              <a:rPr lang="en-US" dirty="0"/>
              <a:t>Click the “Check for Issues” button to display the Check for Issues menu</a:t>
            </a:r>
          </a:p>
          <a:p>
            <a:pPr lvl="1"/>
            <a:r>
              <a:rPr lang="en-US" dirty="0"/>
              <a:t>Click Inspect Document to display the Document Inspector dialog box</a:t>
            </a:r>
          </a:p>
          <a:p>
            <a:pPr lvl="1"/>
            <a:r>
              <a:rPr lang="en-US" dirty="0"/>
              <a:t>Click the Inspect button to run the Document Inspector and display its results</a:t>
            </a:r>
          </a:p>
          <a:p>
            <a:pPr lvl="1"/>
            <a:r>
              <a:rPr lang="en-US" dirty="0"/>
              <a:t>Click the Close button to close the dialog box</a:t>
            </a:r>
          </a:p>
        </p:txBody>
      </p:sp>
    </p:spTree>
    <p:extLst>
      <p:ext uri="{BB962C8B-B14F-4D97-AF65-F5344CB8AC3E}">
        <p14:creationId xmlns:p14="http://schemas.microsoft.com/office/powerpoint/2010/main" val="560572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National Injection Molding Sales Analysis (2 of 3)</a:t>
            </a:r>
          </a:p>
        </p:txBody>
      </p:sp>
      <p:pic>
        <p:nvPicPr>
          <p:cNvPr id="6" name="Content Placeholder 3" descr="(c) Sales Data Analysis worksheet. Two comments were added and are displayed in comment balloons. The buttons on the top right of the ribbon indicate that the document is being co-authored.">
            <a:extLst>
              <a:ext uri="{FF2B5EF4-FFF2-40B4-BE49-F238E27FC236}">
                <a16:creationId xmlns:a16="http://schemas.microsoft.com/office/drawing/2014/main" id="{24E3BC21-3B98-49D8-8FB6-EC28373CBB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856" y="1406421"/>
            <a:ext cx="7743127" cy="4502357"/>
          </a:xfrm>
        </p:spPr>
      </p:pic>
    </p:spTree>
    <p:extLst>
      <p:ext uri="{BB962C8B-B14F-4D97-AF65-F5344CB8AC3E}">
        <p14:creationId xmlns:p14="http://schemas.microsoft.com/office/powerpoint/2010/main" val="402371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94133"/>
            <a:ext cx="8282940" cy="941796"/>
          </a:xfrm>
        </p:spPr>
        <p:txBody>
          <a:bodyPr/>
          <a:lstStyle/>
          <a:p>
            <a:r>
              <a:rPr lang="en-US" dirty="0"/>
              <a:t>Project: National Injection Molding Sales Analysis (3 of 3)</a:t>
            </a:r>
          </a:p>
        </p:txBody>
      </p:sp>
      <p:pic>
        <p:nvPicPr>
          <p:cNvPr id="4" name="Content Placeholder 3" descr="(d) The Event Expenses worksheet, which has a Draft watermark behind the data. (e) The Prior Year's Event Attendance worksheet, which has a sparkline chart next to the data table, and a legend on the line graph below the data table.">
            <a:extLst>
              <a:ext uri="{FF2B5EF4-FFF2-40B4-BE49-F238E27FC236}">
                <a16:creationId xmlns:a16="http://schemas.microsoft.com/office/drawing/2014/main" id="{26AA82E1-8733-41F9-856E-7FD497AB74D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998" y="1257300"/>
            <a:ext cx="7272892" cy="4838700"/>
          </a:xfrm>
        </p:spPr>
      </p:pic>
    </p:spTree>
    <p:extLst>
      <p:ext uri="{BB962C8B-B14F-4D97-AF65-F5344CB8AC3E}">
        <p14:creationId xmlns:p14="http://schemas.microsoft.com/office/powerpoint/2010/main" val="190618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Creating a Custom Theme</a:t>
            </a:r>
          </a:p>
        </p:txBody>
      </p:sp>
      <p:sp>
        <p:nvSpPr>
          <p:cNvPr id="2" name="Content Placeholder 1"/>
          <p:cNvSpPr>
            <a:spLocks noGrp="1"/>
          </p:cNvSpPr>
          <p:nvPr>
            <p:ph idx="1"/>
          </p:nvPr>
        </p:nvSpPr>
        <p:spPr/>
        <p:txBody>
          <a:bodyPr>
            <a:noAutofit/>
          </a:bodyPr>
          <a:lstStyle/>
          <a:p>
            <a:r>
              <a:rPr lang="en-US" dirty="0"/>
              <a:t>To Create a New Color Scheme</a:t>
            </a:r>
          </a:p>
          <a:p>
            <a:pPr lvl="1"/>
            <a:r>
              <a:rPr lang="en-US" dirty="0"/>
              <a:t>Click the Colors button to display the Color Scheme gallery</a:t>
            </a:r>
          </a:p>
          <a:p>
            <a:pPr lvl="1"/>
            <a:r>
              <a:rPr lang="en-US" dirty="0"/>
              <a:t>Click Customize Colors to display the Create New Theme Colors dialog box</a:t>
            </a:r>
          </a:p>
          <a:p>
            <a:pPr lvl="1"/>
            <a:r>
              <a:rPr lang="en-US" dirty="0"/>
              <a:t>Type the desired name in the Name box to name the color scheme</a:t>
            </a:r>
          </a:p>
          <a:p>
            <a:pPr lvl="1"/>
            <a:r>
              <a:rPr lang="en-US" dirty="0"/>
              <a:t>In the Theme colors area, click the desired accent button to display a gallery of color choices</a:t>
            </a:r>
          </a:p>
          <a:p>
            <a:pPr lvl="1"/>
            <a:r>
              <a:rPr lang="en-US" dirty="0"/>
              <a:t>Select the desired colors</a:t>
            </a:r>
          </a:p>
          <a:p>
            <a:pPr lvl="1"/>
            <a:r>
              <a:rPr lang="en-US" dirty="0"/>
              <a:t>Click Save to save the color scheme</a:t>
            </a:r>
          </a:p>
        </p:txBody>
      </p:sp>
    </p:spTree>
    <p:extLst>
      <p:ext uri="{BB962C8B-B14F-4D97-AF65-F5344CB8AC3E}">
        <p14:creationId xmlns:p14="http://schemas.microsoft.com/office/powerpoint/2010/main" val="4023712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0914" y="327497"/>
            <a:ext cx="8282940" cy="475066"/>
          </a:xfrm>
        </p:spPr>
        <p:txBody>
          <a:bodyPr/>
          <a:lstStyle/>
          <a:p>
            <a:r>
              <a:rPr lang="en-US" dirty="0"/>
              <a:t>Designing the User Interface (1 of 5)</a:t>
            </a:r>
          </a:p>
        </p:txBody>
      </p:sp>
      <p:sp>
        <p:nvSpPr>
          <p:cNvPr id="2" name="Content Placeholder 1"/>
          <p:cNvSpPr>
            <a:spLocks noGrp="1"/>
          </p:cNvSpPr>
          <p:nvPr>
            <p:ph idx="1"/>
          </p:nvPr>
        </p:nvSpPr>
        <p:spPr/>
        <p:txBody>
          <a:bodyPr>
            <a:noAutofit/>
          </a:bodyPr>
          <a:lstStyle/>
          <a:p>
            <a:r>
              <a:rPr lang="en-US" dirty="0"/>
              <a:t>To Display the Developer Tab</a:t>
            </a:r>
          </a:p>
          <a:p>
            <a:pPr lvl="1"/>
            <a:r>
              <a:rPr lang="en-US" dirty="0"/>
              <a:t>Display the Backstage view</a:t>
            </a:r>
          </a:p>
          <a:p>
            <a:pPr lvl="1"/>
            <a:r>
              <a:rPr lang="en-US" dirty="0"/>
              <a:t>Click Options in the left pane to display the Customize the Ribbons tools</a:t>
            </a:r>
          </a:p>
          <a:p>
            <a:pPr lvl="1"/>
            <a:r>
              <a:rPr lang="en-US" dirty="0"/>
              <a:t>Click Customize Ribbon in the left pane to display the Customize the Ribbons tools</a:t>
            </a:r>
          </a:p>
          <a:p>
            <a:pPr lvl="1"/>
            <a:r>
              <a:rPr lang="en-US" dirty="0"/>
              <a:t>Click the Developer check box in the Main Tabs list to select the Developer tab for display on the ribbon</a:t>
            </a:r>
          </a:p>
          <a:p>
            <a:pPr lvl="1"/>
            <a:r>
              <a:rPr lang="en-US" dirty="0"/>
              <a:t>Click OK to close the dialog box</a:t>
            </a:r>
          </a:p>
        </p:txBody>
      </p:sp>
    </p:spTree>
    <p:extLst>
      <p:ext uri="{BB962C8B-B14F-4D97-AF65-F5344CB8AC3E}">
        <p14:creationId xmlns:p14="http://schemas.microsoft.com/office/powerpoint/2010/main" val="1441904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Designing the User Interface (2 of 5)</a:t>
            </a:r>
          </a:p>
        </p:txBody>
      </p:sp>
      <p:sp>
        <p:nvSpPr>
          <p:cNvPr id="2" name="Content Placeholder 1"/>
          <p:cNvSpPr>
            <a:spLocks noGrp="1"/>
          </p:cNvSpPr>
          <p:nvPr>
            <p:ph idx="1"/>
          </p:nvPr>
        </p:nvSpPr>
        <p:spPr>
          <a:xfrm>
            <a:off x="579193" y="1371599"/>
            <a:ext cx="8336207" cy="4800601"/>
          </a:xfrm>
        </p:spPr>
        <p:txBody>
          <a:bodyPr>
            <a:noAutofit/>
          </a:bodyPr>
          <a:lstStyle/>
          <a:p>
            <a:pPr>
              <a:spcBef>
                <a:spcPts val="600"/>
              </a:spcBef>
            </a:pPr>
            <a:r>
              <a:rPr lang="en-US" dirty="0"/>
              <a:t>To Add Option Buttons to a Worksheet</a:t>
            </a:r>
          </a:p>
          <a:p>
            <a:pPr lvl="1"/>
            <a:r>
              <a:rPr lang="en-US" sz="2200" dirty="0"/>
              <a:t>Display the Developer ab and then click the Insert button to display the Controls gallery</a:t>
            </a:r>
          </a:p>
          <a:p>
            <a:pPr lvl="1"/>
            <a:r>
              <a:rPr lang="en-US" sz="2200" dirty="0"/>
              <a:t>Click the Option Button button in the Form Controls area in the Controls gallery</a:t>
            </a:r>
          </a:p>
          <a:p>
            <a:pPr lvl="1"/>
            <a:r>
              <a:rPr lang="en-US" sz="2200" dirty="0"/>
              <a:t>Drag the worksheet to create an option button control in the desired cell</a:t>
            </a:r>
          </a:p>
          <a:p>
            <a:pPr>
              <a:spcBef>
                <a:spcPts val="600"/>
              </a:spcBef>
            </a:pPr>
            <a:r>
              <a:rPr lang="en-US" dirty="0"/>
              <a:t>To Add Check Boxes to a Worksheet</a:t>
            </a:r>
          </a:p>
          <a:p>
            <a:pPr lvl="1"/>
            <a:r>
              <a:rPr lang="en-US" sz="2200" dirty="0"/>
              <a:t>Click the Insert Controls button on the DEVELOPER tab to display the Controls gallery</a:t>
            </a:r>
          </a:p>
          <a:p>
            <a:pPr lvl="1"/>
            <a:r>
              <a:rPr lang="en-US" sz="2200" dirty="0"/>
              <a:t>Click the desired control in the Form Controls area in the Controls gallery</a:t>
            </a:r>
          </a:p>
          <a:p>
            <a:pPr lvl="1"/>
            <a:r>
              <a:rPr lang="en-US" sz="2200" dirty="0"/>
              <a:t>Drag the mouse  pointer to the desired location</a:t>
            </a:r>
          </a:p>
        </p:txBody>
      </p:sp>
    </p:spTree>
    <p:extLst>
      <p:ext uri="{BB962C8B-B14F-4D97-AF65-F5344CB8AC3E}">
        <p14:creationId xmlns:p14="http://schemas.microsoft.com/office/powerpoint/2010/main" val="4023712867"/>
      </p:ext>
    </p:extLst>
  </p:cSld>
  <p:clrMapOvr>
    <a:masterClrMapping/>
  </p:clrMapOvr>
</p:sld>
</file>

<file path=ppt/theme/theme1.xml><?xml version="1.0" encoding="utf-8"?>
<a:theme xmlns:a="http://schemas.openxmlformats.org/drawingml/2006/main" name="1_Office Theme">
  <a:themeElements>
    <a:clrScheme name="Cengage">
      <a:dk1>
        <a:srgbClr val="000000"/>
      </a:dk1>
      <a:lt1>
        <a:srgbClr val="FFFFFF"/>
      </a:lt1>
      <a:dk2>
        <a:srgbClr val="000000"/>
      </a:dk2>
      <a:lt2>
        <a:srgbClr val="AAAEB4"/>
      </a:lt2>
      <a:accent1>
        <a:srgbClr val="0D3857"/>
      </a:accent1>
      <a:accent2>
        <a:srgbClr val="055C91"/>
      </a:accent2>
      <a:accent3>
        <a:srgbClr val="81C0DA"/>
      </a:accent3>
      <a:accent4>
        <a:srgbClr val="B0D3DF"/>
      </a:accent4>
      <a:accent5>
        <a:srgbClr val="E0DCCD"/>
      </a:accent5>
      <a:accent6>
        <a:srgbClr val="7C7666"/>
      </a:accent6>
      <a:hlink>
        <a:srgbClr val="055C91"/>
      </a:hlink>
      <a:folHlink>
        <a:srgbClr val="81C0DA"/>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4936</TotalTime>
  <Words>3113</Words>
  <Application>Microsoft Office PowerPoint</Application>
  <PresentationFormat>On-screen Show (4:3)</PresentationFormat>
  <Paragraphs>314</Paragraphs>
  <Slides>40</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1_Office Theme</vt:lpstr>
      <vt:lpstr>Shelly Cashman: Microsoft Excel 2019</vt:lpstr>
      <vt:lpstr>Objectives (1 of 2)</vt:lpstr>
      <vt:lpstr>Objectives (2 of 2) </vt:lpstr>
      <vt:lpstr>Project: National Injection Molding Sales Analysis (1 of 3)</vt:lpstr>
      <vt:lpstr>Project: National Injection Molding Sales Analysis (2 of 3)</vt:lpstr>
      <vt:lpstr>Project: National Injection Molding Sales Analysis (3 of 3)</vt:lpstr>
      <vt:lpstr>Creating a Custom Theme</vt:lpstr>
      <vt:lpstr>Designing the User Interface (1 of 5)</vt:lpstr>
      <vt:lpstr>Designing the User Interface (2 of 5)</vt:lpstr>
      <vt:lpstr>Designing the User Interface (3 of 5)</vt:lpstr>
      <vt:lpstr>Designing the User Interface (4 of 5)</vt:lpstr>
      <vt:lpstr>Designing the User Interface (5 of 5)</vt:lpstr>
      <vt:lpstr>Setting Form Control Properties (1 of 2)</vt:lpstr>
      <vt:lpstr>Setting Form Control Properties (2 of 2)</vt:lpstr>
      <vt:lpstr>Setting ActiveX Control Properties (1 of 2)</vt:lpstr>
      <vt:lpstr>Setting ActiveX Control Properties (2 of 2)</vt:lpstr>
      <vt:lpstr>Storing User Input (1 of 2)</vt:lpstr>
      <vt:lpstr>Storing User Input (2 of 2)</vt:lpstr>
      <vt:lpstr>Writing Code for a Command Button (1 of 2)</vt:lpstr>
      <vt:lpstr>Writing Code for a Command Button (2 of 2)</vt:lpstr>
      <vt:lpstr>Preparing, Protecting, and Testing Worksheets (1 of 3)</vt:lpstr>
      <vt:lpstr>Preparing, Protecting, and Testing Worksheets (2 of 3)</vt:lpstr>
      <vt:lpstr>Preparing, Protecting, and Testing Worksheets (3 of 3)</vt:lpstr>
      <vt:lpstr>Sharing and Collaboration (1 of 3)</vt:lpstr>
      <vt:lpstr>Sharing and Collaboration (2 of 3)</vt:lpstr>
      <vt:lpstr>Sharing and Collaboration (3 of 3)</vt:lpstr>
      <vt:lpstr>Using Comments to Annotate a Worksheet (1 of 3)</vt:lpstr>
      <vt:lpstr>Using Comments to Annotate a Worksheet (2 of 3)</vt:lpstr>
      <vt:lpstr>Using Comments to Annotate a Worksheet (3 of 3)</vt:lpstr>
      <vt:lpstr>Comparing Workbooks (1 of 2)</vt:lpstr>
      <vt:lpstr>Comparing Workbooks (2 of 2)</vt:lpstr>
      <vt:lpstr>Finalizing a Workbook (1 of 6)</vt:lpstr>
      <vt:lpstr>Finalizing a Workbook (2 of 6)</vt:lpstr>
      <vt:lpstr>Finalizing a Workbook (3 of 6)</vt:lpstr>
      <vt:lpstr>Finalizing a Workbook (4 of 6)</vt:lpstr>
      <vt:lpstr>Finalizing a Workbook (5 of 6)</vt:lpstr>
      <vt:lpstr>Finalizing a Workbook (6 of 6)</vt:lpstr>
      <vt:lpstr>Setting Internationalization Features (1 of 3)</vt:lpstr>
      <vt:lpstr>Setting Internationalization Features (2 of 3)</vt:lpstr>
      <vt:lpstr>Setting Internationalization Features (3 of 3)</vt:lpstr>
    </vt:vector>
  </TitlesOfParts>
  <Company>Monroe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11: User Interfaces, Visual Basic for Applications (VBA), and Collaboration Features in Excel</dc:title>
  <dc:creator>Shelly</dc:creator>
  <cp:lastModifiedBy>Gracy, Mani</cp:lastModifiedBy>
  <cp:revision>388</cp:revision>
  <dcterms:created xsi:type="dcterms:W3CDTF">2013-03-05T14:04:10Z</dcterms:created>
  <dcterms:modified xsi:type="dcterms:W3CDTF">2019-10-04T12:21:59Z</dcterms:modified>
</cp:coreProperties>
</file>