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sldIdLst>
    <p:sldId id="257" r:id="rId2"/>
    <p:sldId id="321" r:id="rId3"/>
    <p:sldId id="322" r:id="rId4"/>
    <p:sldId id="323" r:id="rId5"/>
    <p:sldId id="260" r:id="rId6"/>
    <p:sldId id="262" r:id="rId7"/>
    <p:sldId id="284" r:id="rId8"/>
    <p:sldId id="312" r:id="rId9"/>
    <p:sldId id="286" r:id="rId10"/>
    <p:sldId id="287" r:id="rId11"/>
    <p:sldId id="288" r:id="rId12"/>
    <p:sldId id="293" r:id="rId13"/>
    <p:sldId id="327" r:id="rId14"/>
    <p:sldId id="302" r:id="rId15"/>
    <p:sldId id="294" r:id="rId16"/>
    <p:sldId id="328" r:id="rId17"/>
    <p:sldId id="295" r:id="rId18"/>
    <p:sldId id="324" r:id="rId19"/>
    <p:sldId id="297" r:id="rId20"/>
    <p:sldId id="298" r:id="rId21"/>
    <p:sldId id="299" r:id="rId22"/>
    <p:sldId id="300" r:id="rId23"/>
    <p:sldId id="289" r:id="rId24"/>
    <p:sldId id="313" r:id="rId25"/>
    <p:sldId id="314" r:id="rId26"/>
    <p:sldId id="319" r:id="rId27"/>
    <p:sldId id="277" r:id="rId28"/>
    <p:sldId id="325" r:id="rId29"/>
    <p:sldId id="279" r:id="rId30"/>
    <p:sldId id="326" r:id="rId31"/>
    <p:sldId id="315" r:id="rId32"/>
    <p:sldId id="303" r:id="rId33"/>
    <p:sldId id="282" r:id="rId34"/>
    <p:sldId id="318" r:id="rId35"/>
    <p:sldId id="274" r:id="rId36"/>
    <p:sldId id="263" r:id="rId37"/>
    <p:sldId id="264" r:id="rId38"/>
    <p:sldId id="265" r:id="rId39"/>
    <p:sldId id="266" r:id="rId40"/>
    <p:sldId id="304" r:id="rId41"/>
    <p:sldId id="317" r:id="rId42"/>
    <p:sldId id="305" r:id="rId43"/>
    <p:sldId id="306" r:id="rId44"/>
    <p:sldId id="307" r:id="rId45"/>
    <p:sldId id="308" r:id="rId46"/>
    <p:sldId id="309" r:id="rId47"/>
    <p:sldId id="268" r:id="rId48"/>
    <p:sldId id="310" r:id="rId49"/>
    <p:sldId id="311"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7DBC"/>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1" autoAdjust="0"/>
    <p:restoredTop sz="96791" autoAdjust="0"/>
  </p:normalViewPr>
  <p:slideViewPr>
    <p:cSldViewPr>
      <p:cViewPr varScale="1">
        <p:scale>
          <a:sx n="92" d="100"/>
          <a:sy n="92" d="100"/>
        </p:scale>
        <p:origin x="-3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0F4B028-BD90-4F2E-AA02-945463090BFA}" type="slidenum">
              <a:rPr lang="en-US" altLang="en-US"/>
              <a:pPr/>
              <a:t>‹#›</a:t>
            </a:fld>
            <a:endParaRPr lang="en-US" altLang="en-US"/>
          </a:p>
        </p:txBody>
      </p:sp>
    </p:spTree>
    <p:extLst>
      <p:ext uri="{BB962C8B-B14F-4D97-AF65-F5344CB8AC3E}">
        <p14:creationId xmlns:p14="http://schemas.microsoft.com/office/powerpoint/2010/main" val="633302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B058C78-324E-4BB2-9B5A-85FA78C356CF}" type="slidenum">
              <a:rPr lang="en-US" altLang="en-US"/>
              <a:pPr/>
              <a:t>2</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250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893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75"/>
            <a:ext cx="2057400" cy="5665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0375"/>
            <a:ext cx="6019800" cy="5665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957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544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6415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130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3484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197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594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1925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0116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unded Rectangle 11"/>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Rectangle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457200" y="46037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endParaRPr lang="en-US"/>
          </a:p>
        </p:txBody>
      </p:sp>
      <p:sp>
        <p:nvSpPr>
          <p:cNvPr id="13324" name="Text Box 12"/>
          <p:cNvSpPr txBox="1">
            <a:spLocks noChangeArrowheads="1"/>
          </p:cNvSpPr>
          <p:nvPr userDrawn="1"/>
        </p:nvSpPr>
        <p:spPr bwMode="auto">
          <a:xfrm>
            <a:off x="8543925" y="6172200"/>
            <a:ext cx="600075" cy="366713"/>
          </a:xfrm>
          <a:prstGeom prst="rect">
            <a:avLst/>
          </a:prstGeom>
          <a:noFill/>
          <a:ln w="9525">
            <a:noFill/>
            <a:miter lim="800000"/>
            <a:headEnd/>
            <a:tailEnd/>
          </a:ln>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fld id="{BEC418EE-90AE-4789-87C1-AA37B3532405}" type="slidenum">
              <a:rPr lang="en-US" altLang="en-US"/>
              <a:pPr eaLnBrk="1" hangingPunct="1">
                <a:spcBef>
                  <a:spcPct val="50000"/>
                </a:spcBef>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2133600" y="5334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400"/>
              <a:t>Limits and Their Properties</a:t>
            </a:r>
          </a:p>
        </p:txBody>
      </p:sp>
      <p:sp>
        <p:nvSpPr>
          <p:cNvPr id="3076" name="Text Box 6"/>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en-US" altLang="en-US" sz="1400"/>
              <a:t>Copyright © Cengage Learning. All rights reserved.</a:t>
            </a:r>
            <a:r>
              <a:rPr lang="en-US" altLang="en-US" sz="1800"/>
              <a:t> </a:t>
            </a:r>
          </a:p>
        </p:txBody>
      </p:sp>
      <p:pic>
        <p:nvPicPr>
          <p:cNvPr id="3078" name="Picture 2" descr="Cover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455613" y="1371600"/>
            <a:ext cx="83185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None/>
            </a:pPr>
            <a:r>
              <a:rPr lang="en-US" altLang="en-US" sz="2400" dirty="0"/>
              <a:t>For instance, the functions shown in Figures 1.27(a) and (c) have removable discontinuities at </a:t>
            </a:r>
            <a:r>
              <a:rPr lang="en-US" altLang="en-US" sz="2400" i="1" dirty="0"/>
              <a:t>c </a:t>
            </a:r>
            <a:r>
              <a:rPr lang="en-US" altLang="en-US" sz="2400" dirty="0"/>
              <a:t>and the function shown in Figure 1.27(b) has a </a:t>
            </a:r>
            <a:r>
              <a:rPr lang="en-US" altLang="en-US" sz="2400" dirty="0" err="1"/>
              <a:t>nonremovable</a:t>
            </a:r>
            <a:r>
              <a:rPr lang="en-US" altLang="en-US" sz="2400" dirty="0"/>
              <a:t> discontinuity at </a:t>
            </a:r>
            <a:r>
              <a:rPr lang="en-US" altLang="en-US" sz="2400" i="1" dirty="0"/>
              <a:t>c.</a:t>
            </a:r>
            <a:endParaRPr lang="en-US" altLang="en-US" sz="1800" dirty="0"/>
          </a:p>
        </p:txBody>
      </p:sp>
      <p:grpSp>
        <p:nvGrpSpPr>
          <p:cNvPr id="13315" name="Group 12" descr="The figure has three parts labeled (a), (b), and (c). Each part has a caption and a visual representation. A function is graphed in the first quadrant of the x y coordinate plane in the interval (a, b). a and b are two points on the x axis with a &lt;b and c is a point in the middle of a and b. Vertical dashed lines are graphed for x = a and x = b. Part (a). Visual representation. The function is a curve that begins at a point on the vertical line x = a, goes down and to the right with decreasing steepness, passes through the point for which x = c where the function is marked undefined, and ends at a point on the vertical line x = b. Caption. Removable discontinuity. Part (b). Visual representation. The function has two parts. The first part is a curve that begins at a point on the vertical line x = a, goes down and to the right, reaches a low point then goes up and to the right, and ends at a high point where x = c. The second part is a curve that begins at a point under the first curve where x = c and the function is marked undefined, goes up and to the right, and ends at a point on the vertical line x = b. Caption. Nonremovable discontinuity. Part (c). Visual representation. The function is a curve that begins at a point on the vertical line x = a, goes up and to the right, reaches a high point where x = c and the function is marked undefined, then goes down and to the right, and ends at a point on the vertical line x = b. A point is marked vertically under the high point of the curve for x = c. A vertical dashed line joins both the points. Caption. Removable discontinuity."/>
          <p:cNvGrpSpPr>
            <a:grpSpLocks/>
          </p:cNvGrpSpPr>
          <p:nvPr/>
        </p:nvGrpSpPr>
        <p:grpSpPr bwMode="auto">
          <a:xfrm>
            <a:off x="304800" y="2722563"/>
            <a:ext cx="8369300" cy="3630613"/>
            <a:chOff x="192" y="1715"/>
            <a:chExt cx="5272" cy="2287"/>
          </a:xfrm>
        </p:grpSpPr>
        <p:pic>
          <p:nvPicPr>
            <p:cNvPr id="13317" name="Picture 5" descr="Part (a). Visual representation. The function is a curve that begins at a point on the vertical line x = a, goes down and to the right with decreasing steepness, passes through the point for which x = c where the function is marked undefined, and ends at a point on the vertical line x = b. Caption. Removable discontinuit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821"/>
              <a:ext cx="1478"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Part (b). Visual representation. The function has two parts. The first part is a curve that begins at a point on the vertical line x = a, goes down and to the right, reaches a low point then goes up and to the right, and ends at a high point where x = c. The second part is a curve that begins at a point under the first curve where x = c and the function is marked undefined, goes up and to the right, and ends at a point on the vertical line x = b. Caption. Nonremovable discontinu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1743"/>
              <a:ext cx="150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Part (c). Visual representation. The function is a curve that begins at a point on the vertical line x = a, goes up and to the right, reaches a high point where x = c and the function is marked undefined, then goes down and to the right, and ends at a point on the vertical line x = b. A point is marked vertically under the high point of the curve for x = c. A vertical dashed line joins both the points. Caption. Removable discontinu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 y="1715"/>
              <a:ext cx="1637"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8"/>
            <p:cNvSpPr txBox="1">
              <a:spLocks noChangeArrowheads="1"/>
            </p:cNvSpPr>
            <p:nvPr/>
          </p:nvSpPr>
          <p:spPr bwMode="auto">
            <a:xfrm>
              <a:off x="2558" y="3828"/>
              <a:ext cx="62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1.27</a:t>
              </a:r>
            </a:p>
          </p:txBody>
        </p:sp>
      </p:grpSp>
      <p:sp>
        <p:nvSpPr>
          <p:cNvPr id="13316" name="Text Box 11"/>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3100">
                <a:solidFill>
                  <a:schemeClr val="bg1"/>
                </a:solidFill>
              </a:rPr>
              <a:t>Continuity at a Point and on an Open Interval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3800">
                <a:solidFill>
                  <a:schemeClr val="bg1"/>
                </a:solidFill>
              </a:rPr>
              <a:t>Example 1 – </a:t>
            </a:r>
            <a:r>
              <a:rPr lang="en-US" altLang="en-US" sz="3800" i="1">
                <a:solidFill>
                  <a:schemeClr val="bg1"/>
                </a:solidFill>
              </a:rPr>
              <a:t>Continuity of a Function</a:t>
            </a:r>
          </a:p>
        </p:txBody>
      </p:sp>
      <p:sp>
        <p:nvSpPr>
          <p:cNvPr id="14339" name="Text Box 4"/>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latin typeface="Times-Roman" charset="0"/>
              </a:rPr>
              <a:t>Discuss the continuity of each function.</a:t>
            </a:r>
          </a:p>
        </p:txBody>
      </p:sp>
      <p:pic>
        <p:nvPicPr>
          <p:cNvPr id="14340" name="Picture 6" descr="(item a). f(x) = 1/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item b). g(x) = (x^2 minus 1)/(x minu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2743200"/>
            <a:ext cx="2000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item c). Piecewise function with 2 pieces. h(x) = { (piece 1) x + 1, when x &lt;= 0, (piece 2) x^2 + 1, when x &g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3581400"/>
            <a:ext cx="29718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descr="(item d). y = sin(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4495800"/>
            <a:ext cx="160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Text Box 8"/>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latin typeface="Times-Roman" charset="0"/>
              </a:rPr>
              <a:t>The domain of </a:t>
            </a:r>
            <a:r>
              <a:rPr lang="en-US" altLang="en-US" sz="2400" i="1">
                <a:latin typeface="Times-Roman" charset="0"/>
              </a:rPr>
              <a:t>f </a:t>
            </a:r>
            <a:r>
              <a:rPr lang="en-US" altLang="en-US" sz="2400">
                <a:latin typeface="Times-Roman" charset="0"/>
              </a:rPr>
              <a:t>is all nonzero real numbers.</a:t>
            </a:r>
          </a:p>
          <a:p>
            <a:pPr eaLnBrk="1" hangingPunct="1">
              <a:spcBef>
                <a:spcPct val="0"/>
              </a:spcBef>
              <a:buFontTx/>
              <a:buNone/>
            </a:pPr>
            <a:endParaRPr lang="en-US" altLang="en-US" sz="2400">
              <a:latin typeface="Times-Roman" charset="0"/>
            </a:endParaRPr>
          </a:p>
          <a:p>
            <a:pPr eaLnBrk="1" hangingPunct="1">
              <a:spcBef>
                <a:spcPct val="0"/>
              </a:spcBef>
              <a:buFontTx/>
              <a:buNone/>
            </a:pPr>
            <a:r>
              <a:rPr lang="en-US" altLang="en-US" sz="2400">
                <a:latin typeface="Times-Roman" charset="0"/>
              </a:rPr>
              <a:t>From Theorem 1.3, you can conclude that </a:t>
            </a:r>
            <a:r>
              <a:rPr lang="en-US" altLang="en-US" sz="2400" i="1">
                <a:latin typeface="Times-Roman" charset="0"/>
              </a:rPr>
              <a:t>f</a:t>
            </a:r>
            <a:r>
              <a:rPr lang="en-US" altLang="en-US" sz="2400">
                <a:latin typeface="Times-Roman" charset="0"/>
              </a:rPr>
              <a:t> is continuous at every </a:t>
            </a:r>
            <a:r>
              <a:rPr lang="en-US" altLang="en-US" sz="2400" i="1">
                <a:latin typeface="Times-Roman" charset="0"/>
              </a:rPr>
              <a:t>x</a:t>
            </a:r>
            <a:r>
              <a:rPr lang="en-US" altLang="en-US" sz="2400">
                <a:latin typeface="Times-Roman" charset="0"/>
              </a:rPr>
              <a:t>-value in its domain.</a:t>
            </a:r>
          </a:p>
        </p:txBody>
      </p:sp>
      <p:sp>
        <p:nvSpPr>
          <p:cNvPr id="15363"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1(a) – </a:t>
            </a:r>
            <a:r>
              <a:rPr lang="en-US" altLang="en-US" sz="4000" i="1">
                <a:solidFill>
                  <a:schemeClr val="bg1"/>
                </a:solidFill>
              </a:rPr>
              <a:t>Solution</a:t>
            </a:r>
          </a:p>
        </p:txBody>
      </p:sp>
      <p:pic>
        <p:nvPicPr>
          <p:cNvPr id="2" name="Picture 1" descr="Theorem 1.3. Limits of polynomial and rational functions. If p is a polynomial function and c is a real number, then lim_(x right arrow c) (p(x)) = p(c). If r is a rational function given by r(x) = p(x)/q(x) and c is a real number such that q(c) != 0, then lim_(x right arrow c) (r(x)) = r(c) = p(c)/q(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600" y="3276600"/>
            <a:ext cx="7848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6568">
                                            <p:txEl>
                                              <p:pRg st="2" end="2"/>
                                            </p:txEl>
                                          </p:spTgt>
                                        </p:tgtEl>
                                        <p:attrNameLst>
                                          <p:attrName>style.visibility</p:attrName>
                                        </p:attrNameLst>
                                      </p:cBhvr>
                                      <p:to>
                                        <p:strVal val="visible"/>
                                      </p:to>
                                    </p:set>
                                    <p:animEffect transition="in" filter="fade">
                                      <p:cBhvr>
                                        <p:cTn id="7" dur="1000"/>
                                        <p:tgtEl>
                                          <p:spTgt spid="66568">
                                            <p:txEl>
                                              <p:pRg st="2" end="2"/>
                                            </p:txEl>
                                          </p:spTgt>
                                        </p:tgtEl>
                                      </p:cBhvr>
                                    </p:animEffect>
                                    <p:anim calcmode="lin" valueType="num">
                                      <p:cBhvr>
                                        <p:cTn id="8" dur="1000" fill="hold"/>
                                        <p:tgtEl>
                                          <p:spTgt spid="66568">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6568">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6568">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Text Box 8"/>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latin typeface="Times-Roman" charset="0"/>
              </a:rPr>
              <a:t>At </a:t>
            </a:r>
            <a:r>
              <a:rPr lang="en-US" altLang="en-US" sz="2400" i="1">
                <a:latin typeface="Times-Italic" charset="0"/>
              </a:rPr>
              <a:t>x =</a:t>
            </a:r>
            <a:r>
              <a:rPr lang="en-US" altLang="en-US" sz="2400">
                <a:latin typeface="MathematicalPi-One" charset="0"/>
              </a:rPr>
              <a:t> </a:t>
            </a:r>
            <a:r>
              <a:rPr lang="en-US" altLang="en-US" sz="2400">
                <a:latin typeface="Times-Roman" charset="0"/>
              </a:rPr>
              <a:t>0, </a:t>
            </a:r>
            <a:r>
              <a:rPr lang="en-US" altLang="en-US" sz="2400" i="1">
                <a:latin typeface="Times-Roman" charset="0"/>
              </a:rPr>
              <a:t>f</a:t>
            </a:r>
            <a:r>
              <a:rPr lang="en-US" altLang="en-US" sz="2400">
                <a:latin typeface="Times-Roman" charset="0"/>
              </a:rPr>
              <a:t> has a nonremovable discontinuity, as shown in </a:t>
            </a:r>
          </a:p>
          <a:p>
            <a:pPr eaLnBrk="1" hangingPunct="1">
              <a:spcBef>
                <a:spcPct val="0"/>
              </a:spcBef>
              <a:buFontTx/>
              <a:buNone/>
            </a:pPr>
            <a:r>
              <a:rPr lang="en-US" altLang="en-US" sz="2400">
                <a:latin typeface="Times-Roman" charset="0"/>
              </a:rPr>
              <a:t>Figure 1.28(a).</a:t>
            </a:r>
          </a:p>
          <a:p>
            <a:pPr eaLnBrk="1" hangingPunct="1">
              <a:spcBef>
                <a:spcPct val="0"/>
              </a:spcBef>
              <a:buFontTx/>
              <a:buNone/>
            </a:pPr>
            <a:endParaRPr lang="en-US" altLang="en-US" sz="2400">
              <a:latin typeface="Times-Roman" charset="0"/>
            </a:endParaRPr>
          </a:p>
          <a:p>
            <a:pPr eaLnBrk="1" hangingPunct="1">
              <a:spcBef>
                <a:spcPct val="0"/>
              </a:spcBef>
              <a:buFontTx/>
              <a:buNone/>
            </a:pPr>
            <a:endParaRPr lang="en-US" altLang="en-US" sz="2400">
              <a:latin typeface="Times-Roman" charset="0"/>
            </a:endParaRPr>
          </a:p>
          <a:p>
            <a:pPr eaLnBrk="1" hangingPunct="1">
              <a:spcBef>
                <a:spcPct val="0"/>
              </a:spcBef>
              <a:buFontTx/>
              <a:buNone/>
            </a:pPr>
            <a:endParaRPr lang="en-US" altLang="en-US" sz="2400">
              <a:latin typeface="Times-Roman" charset="0"/>
            </a:endParaRPr>
          </a:p>
          <a:p>
            <a:pPr eaLnBrk="1" hangingPunct="1">
              <a:spcBef>
                <a:spcPct val="0"/>
              </a:spcBef>
              <a:buFontTx/>
              <a:buNone/>
            </a:pPr>
            <a:endParaRPr lang="en-US" altLang="en-US" sz="2400">
              <a:latin typeface="Times-Roman" charset="0"/>
            </a:endParaRPr>
          </a:p>
          <a:p>
            <a:pPr eaLnBrk="1" hangingPunct="1">
              <a:spcBef>
                <a:spcPct val="0"/>
              </a:spcBef>
              <a:buFontTx/>
              <a:buNone/>
            </a:pPr>
            <a:endParaRPr lang="en-US" altLang="en-US" sz="2400">
              <a:latin typeface="Times-Roman" charset="0"/>
            </a:endParaRPr>
          </a:p>
          <a:p>
            <a:pPr eaLnBrk="1" hangingPunct="1">
              <a:spcBef>
                <a:spcPct val="0"/>
              </a:spcBef>
              <a:buFontTx/>
              <a:buNone/>
            </a:pPr>
            <a:endParaRPr lang="en-US" altLang="en-US" sz="2400">
              <a:latin typeface="Times-Roman" charset="0"/>
            </a:endParaRPr>
          </a:p>
          <a:p>
            <a:pPr eaLnBrk="1" hangingPunct="1">
              <a:spcBef>
                <a:spcPct val="0"/>
              </a:spcBef>
              <a:buFontTx/>
              <a:buNone/>
            </a:pPr>
            <a:endParaRPr lang="en-US" altLang="en-US" sz="2400">
              <a:latin typeface="Times-Roman" charset="0"/>
            </a:endParaRPr>
          </a:p>
          <a:p>
            <a:pPr eaLnBrk="1" hangingPunct="1">
              <a:spcBef>
                <a:spcPct val="0"/>
              </a:spcBef>
              <a:buFontTx/>
              <a:buNone/>
            </a:pPr>
            <a:endParaRPr lang="en-US" altLang="en-US" sz="2400">
              <a:latin typeface="Times-Roman" charset="0"/>
            </a:endParaRPr>
          </a:p>
          <a:p>
            <a:pPr eaLnBrk="1" hangingPunct="1">
              <a:spcBef>
                <a:spcPct val="0"/>
              </a:spcBef>
              <a:buFontTx/>
              <a:buNone/>
            </a:pPr>
            <a:endParaRPr lang="en-US" altLang="en-US" sz="2400">
              <a:latin typeface="Times-Roman" charset="0"/>
            </a:endParaRPr>
          </a:p>
          <a:p>
            <a:pPr eaLnBrk="1" hangingPunct="1">
              <a:spcBef>
                <a:spcPct val="0"/>
              </a:spcBef>
              <a:buFontTx/>
              <a:buNone/>
            </a:pPr>
            <a:r>
              <a:rPr lang="en-US" altLang="en-US" sz="2400">
                <a:latin typeface="Times-Roman" charset="0"/>
              </a:rPr>
              <a:t>In other words, there is no way to define </a:t>
            </a:r>
            <a:r>
              <a:rPr lang="en-US" altLang="en-US" sz="2400" i="1">
                <a:latin typeface="Times-Italic" charset="0"/>
              </a:rPr>
              <a:t>f(</a:t>
            </a:r>
            <a:r>
              <a:rPr lang="en-US" altLang="en-US" sz="2400">
                <a:latin typeface="Times-Roman" charset="0"/>
              </a:rPr>
              <a:t>0) so as to make the function continuous at </a:t>
            </a:r>
            <a:r>
              <a:rPr lang="en-US" altLang="en-US" sz="2400" i="1">
                <a:latin typeface="Times-Italic" charset="0"/>
              </a:rPr>
              <a:t>x </a:t>
            </a:r>
            <a:r>
              <a:rPr lang="en-US" altLang="en-US" sz="2400">
                <a:latin typeface="MathematicalPi-One" charset="0"/>
              </a:rPr>
              <a:t>= </a:t>
            </a:r>
            <a:r>
              <a:rPr lang="en-US" altLang="en-US" sz="2400">
                <a:latin typeface="Times-Roman" charset="0"/>
              </a:rPr>
              <a:t>0.</a:t>
            </a:r>
            <a:endParaRPr lang="en-US" altLang="en-US" sz="1800"/>
          </a:p>
          <a:p>
            <a:pPr eaLnBrk="1" hangingPunct="1">
              <a:spcBef>
                <a:spcPct val="0"/>
              </a:spcBef>
              <a:buFontTx/>
              <a:buNone/>
            </a:pPr>
            <a:endParaRPr lang="en-US" altLang="en-US" sz="2400">
              <a:latin typeface="Times-Roman" charset="0"/>
            </a:endParaRPr>
          </a:p>
        </p:txBody>
      </p:sp>
      <p:sp>
        <p:nvSpPr>
          <p:cNvPr id="16387"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1(a) – </a:t>
            </a:r>
            <a:r>
              <a:rPr lang="en-US" altLang="en-US" sz="4000" i="1">
                <a:solidFill>
                  <a:schemeClr val="bg1"/>
                </a:solidFill>
              </a:rPr>
              <a:t>Solution</a:t>
            </a:r>
          </a:p>
        </p:txBody>
      </p:sp>
      <p:sp>
        <p:nvSpPr>
          <p:cNvPr id="16388" name="Text Box 6"/>
          <p:cNvSpPr txBox="1">
            <a:spLocks noChangeArrowheads="1"/>
          </p:cNvSpPr>
          <p:nvPr/>
        </p:nvSpPr>
        <p:spPr bwMode="auto">
          <a:xfrm>
            <a:off x="3810000" y="4724400"/>
            <a:ext cx="1184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1.28(a)</a:t>
            </a:r>
          </a:p>
        </p:txBody>
      </p:sp>
      <p:pic>
        <p:nvPicPr>
          <p:cNvPr id="16390" name="Picture 16" descr="The image consists of a visual representation and a caption. Visual representation. A function in two parts labeled f(x) = 1/x is graphed on the x y coordinate plane. The first part is a curve that enters the left side of the viewing window in the third quadrant, goes down and to the right with increasing steepness, passes through (negative 1, negative 1), approaches but never crosses the negative y axis, and exits the bottom of the viewing window. The second part is a curve that enters the top of the viewing window in the first quadrant just to the right of the positive y axis, goes down and to the right with decreasing steepness, passes through (1, 1), and exits the right of the viewing window just above the positive x axis. Caption. A. Nonremovable discontinuity at x =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57400"/>
            <a:ext cx="29241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6"/>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6568">
                                            <p:txEl>
                                              <p:pRg st="11" end="11"/>
                                            </p:txEl>
                                          </p:spTgt>
                                        </p:tgtEl>
                                        <p:attrNameLst>
                                          <p:attrName>style.visibility</p:attrName>
                                        </p:attrNameLst>
                                      </p:cBhvr>
                                      <p:to>
                                        <p:strVal val="visible"/>
                                      </p:to>
                                    </p:set>
                                    <p:animEffect transition="in" filter="fade">
                                      <p:cBhvr>
                                        <p:cTn id="7" dur="1000"/>
                                        <p:tgtEl>
                                          <p:spTgt spid="66568">
                                            <p:txEl>
                                              <p:pRg st="11" end="11"/>
                                            </p:txEl>
                                          </p:spTgt>
                                        </p:tgtEl>
                                      </p:cBhvr>
                                    </p:animEffect>
                                    <p:anim calcmode="lin" valueType="num">
                                      <p:cBhvr>
                                        <p:cTn id="8" dur="1000" fill="hold"/>
                                        <p:tgtEl>
                                          <p:spTgt spid="66568">
                                            <p:txEl>
                                              <p:pRg st="11" end="1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6568">
                                            <p:txEl>
                                              <p:pRg st="11" end="1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6568">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The domain of </a:t>
            </a:r>
            <a:r>
              <a:rPr lang="en-US" altLang="en-US" sz="2400" i="1"/>
              <a:t>g</a:t>
            </a:r>
            <a:r>
              <a:rPr lang="en-US" altLang="en-US" sz="2400"/>
              <a:t> is all real numbers except </a:t>
            </a:r>
            <a:r>
              <a:rPr lang="en-US" altLang="en-US" sz="2400" i="1"/>
              <a:t>x </a:t>
            </a:r>
            <a:r>
              <a:rPr lang="en-US" altLang="en-US" sz="2400"/>
              <a:t>= 1.</a:t>
            </a:r>
          </a:p>
          <a:p>
            <a:pPr eaLnBrk="1" hangingPunct="1">
              <a:spcBef>
                <a:spcPct val="0"/>
              </a:spcBef>
              <a:buFontTx/>
              <a:buNone/>
            </a:pPr>
            <a:endParaRPr lang="en-US" altLang="en-US" sz="2400"/>
          </a:p>
          <a:p>
            <a:pPr eaLnBrk="1" hangingPunct="1">
              <a:spcBef>
                <a:spcPct val="0"/>
              </a:spcBef>
              <a:buFontTx/>
              <a:buNone/>
            </a:pPr>
            <a:r>
              <a:rPr lang="en-US" altLang="en-US" sz="2400"/>
              <a:t>From Theorem 1.3, you can conclude that </a:t>
            </a:r>
            <a:r>
              <a:rPr lang="en-US" altLang="en-US" sz="2400" i="1"/>
              <a:t>g</a:t>
            </a:r>
            <a:r>
              <a:rPr lang="en-US" altLang="en-US" sz="2400"/>
              <a:t> is continuous at every </a:t>
            </a:r>
            <a:r>
              <a:rPr lang="en-US" altLang="en-US" sz="2400" i="1"/>
              <a:t>x</a:t>
            </a:r>
            <a:r>
              <a:rPr lang="en-US" altLang="en-US" sz="2400"/>
              <a:t>-value in its domain.</a:t>
            </a:r>
          </a:p>
          <a:p>
            <a:pPr eaLnBrk="1" hangingPunct="1">
              <a:spcBef>
                <a:spcPct val="0"/>
              </a:spcBef>
              <a:buFontTx/>
              <a:buNone/>
            </a:pPr>
            <a:endParaRPr lang="en-US" altLang="en-US" sz="2400"/>
          </a:p>
          <a:p>
            <a:pPr eaLnBrk="1" hangingPunct="1">
              <a:spcBef>
                <a:spcPct val="0"/>
              </a:spcBef>
              <a:buFontTx/>
              <a:buNone/>
            </a:pPr>
            <a:r>
              <a:rPr lang="en-US" altLang="en-US" sz="2400"/>
              <a:t>At </a:t>
            </a:r>
            <a:r>
              <a:rPr lang="en-US" altLang="en-US" sz="2400" i="1"/>
              <a:t>x </a:t>
            </a:r>
            <a:r>
              <a:rPr lang="en-US" altLang="en-US" sz="2400"/>
              <a:t>= 1, the function has a removable </a:t>
            </a:r>
          </a:p>
          <a:p>
            <a:pPr eaLnBrk="1" hangingPunct="1">
              <a:spcBef>
                <a:spcPct val="0"/>
              </a:spcBef>
              <a:buFontTx/>
              <a:buNone/>
            </a:pPr>
            <a:r>
              <a:rPr lang="en-US" altLang="en-US" sz="2400"/>
              <a:t>discontinuity, as shown in </a:t>
            </a:r>
          </a:p>
          <a:p>
            <a:pPr eaLnBrk="1" hangingPunct="1">
              <a:spcBef>
                <a:spcPct val="0"/>
              </a:spcBef>
              <a:buFontTx/>
              <a:buNone/>
            </a:pPr>
            <a:r>
              <a:rPr lang="en-US" altLang="en-US" sz="2400"/>
              <a:t>Figure 1.28(b).</a:t>
            </a:r>
          </a:p>
          <a:p>
            <a:pPr eaLnBrk="1" hangingPunct="1">
              <a:spcBef>
                <a:spcPct val="0"/>
              </a:spcBef>
              <a:buFontTx/>
              <a:buNone/>
            </a:pPr>
            <a:endParaRPr lang="en-US" altLang="en-US" sz="2400"/>
          </a:p>
          <a:p>
            <a:pPr eaLnBrk="1" hangingPunct="1">
              <a:spcBef>
                <a:spcPct val="0"/>
              </a:spcBef>
              <a:buFontTx/>
              <a:buNone/>
            </a:pPr>
            <a:r>
              <a:rPr lang="en-US" altLang="en-US" sz="2400"/>
              <a:t>By defining </a:t>
            </a:r>
            <a:r>
              <a:rPr lang="en-US" altLang="en-US" sz="2400" i="1"/>
              <a:t>g</a:t>
            </a:r>
            <a:r>
              <a:rPr lang="en-US" altLang="en-US" sz="2400"/>
              <a:t>(1) as 2, the </a:t>
            </a:r>
          </a:p>
          <a:p>
            <a:pPr eaLnBrk="1" hangingPunct="1">
              <a:spcBef>
                <a:spcPct val="0"/>
              </a:spcBef>
              <a:buFontTx/>
              <a:buNone/>
            </a:pPr>
            <a:r>
              <a:rPr lang="en-US" altLang="en-US" sz="2400"/>
              <a:t>“</a:t>
            </a:r>
            <a:r>
              <a:rPr lang="en-IN" altLang="en-US" sz="2400"/>
              <a:t>redefined</a:t>
            </a:r>
            <a:r>
              <a:rPr lang="en-US" altLang="en-US" sz="2400"/>
              <a:t>” function is </a:t>
            </a:r>
          </a:p>
          <a:p>
            <a:pPr eaLnBrk="1" hangingPunct="1">
              <a:spcBef>
                <a:spcPct val="0"/>
              </a:spcBef>
              <a:buFontTx/>
              <a:buNone/>
            </a:pPr>
            <a:r>
              <a:rPr lang="en-US" altLang="en-US" sz="2400"/>
              <a:t>continuous for all real numbers.</a:t>
            </a:r>
          </a:p>
        </p:txBody>
      </p:sp>
      <p:sp>
        <p:nvSpPr>
          <p:cNvPr id="75781" name="Text Box 5"/>
          <p:cNvSpPr txBox="1">
            <a:spLocks noChangeArrowheads="1"/>
          </p:cNvSpPr>
          <p:nvPr/>
        </p:nvSpPr>
        <p:spPr bwMode="auto">
          <a:xfrm>
            <a:off x="6705600" y="5667375"/>
            <a:ext cx="119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1.28(b)</a:t>
            </a:r>
          </a:p>
        </p:txBody>
      </p:sp>
      <p:sp>
        <p:nvSpPr>
          <p:cNvPr id="17412" name="Text Box 6"/>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sp>
        <p:nvSpPr>
          <p:cNvPr id="17413" name="Text Box 11"/>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1(b) – </a:t>
            </a:r>
            <a:r>
              <a:rPr lang="en-US" altLang="en-US" sz="4000" i="1">
                <a:solidFill>
                  <a:schemeClr val="bg1"/>
                </a:solidFill>
              </a:rPr>
              <a:t>Solution</a:t>
            </a:r>
          </a:p>
        </p:txBody>
      </p:sp>
      <p:pic>
        <p:nvPicPr>
          <p:cNvPr id="75792" name="Picture 16" descr="The image consists of a visual representation and a caption. Visual representation. A line is graphed on the x y coordinate plane. It is labeled g(x) = (x^2 minus 1)/(x minus 1). It enters the bottom left of the viewing window in the third quadrant, goes up and to the right, passes through the second quadrant and enters the first quadrant intersecting the negative x axis at (negative 1, 0) and the positive y axis at (0, 1), passes through the open point (1, 2), and exits the top right of the viewing window. Caption. B. Removable discontinuity at x =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1242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5779">
                                            <p:txEl>
                                              <p:pRg st="2" end="2"/>
                                            </p:txEl>
                                          </p:spTgt>
                                        </p:tgtEl>
                                        <p:attrNameLst>
                                          <p:attrName>style.visibility</p:attrName>
                                        </p:attrNameLst>
                                      </p:cBhvr>
                                      <p:to>
                                        <p:strVal val="visible"/>
                                      </p:to>
                                    </p:set>
                                    <p:animEffect transition="in" filter="fade">
                                      <p:cBhvr>
                                        <p:cTn id="7" dur="1000"/>
                                        <p:tgtEl>
                                          <p:spTgt spid="75779">
                                            <p:txEl>
                                              <p:pRg st="2" end="2"/>
                                            </p:txEl>
                                          </p:spTgt>
                                        </p:tgtEl>
                                      </p:cBhvr>
                                    </p:animEffect>
                                    <p:anim calcmode="lin" valueType="num">
                                      <p:cBhvr>
                                        <p:cTn id="8" dur="10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57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57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75779">
                                            <p:txEl>
                                              <p:pRg st="4" end="4"/>
                                            </p:txEl>
                                          </p:spTgt>
                                        </p:tgtEl>
                                        <p:attrNameLst>
                                          <p:attrName>style.visibility</p:attrName>
                                        </p:attrNameLst>
                                      </p:cBhvr>
                                      <p:to>
                                        <p:strVal val="visible"/>
                                      </p:to>
                                    </p:set>
                                    <p:animEffect transition="in" filter="fade">
                                      <p:cBhvr>
                                        <p:cTn id="15" dur="1000"/>
                                        <p:tgtEl>
                                          <p:spTgt spid="75779">
                                            <p:txEl>
                                              <p:pRg st="4" end="4"/>
                                            </p:txEl>
                                          </p:spTgt>
                                        </p:tgtEl>
                                      </p:cBhvr>
                                    </p:animEffect>
                                    <p:anim calcmode="lin" valueType="num">
                                      <p:cBhvr>
                                        <p:cTn id="16" dur="10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5779">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5779">
                                            <p:txEl>
                                              <p:pRg st="4" end="4"/>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75779">
                                            <p:txEl>
                                              <p:pRg st="5" end="5"/>
                                            </p:txEl>
                                          </p:spTgt>
                                        </p:tgtEl>
                                        <p:attrNameLst>
                                          <p:attrName>style.visibility</p:attrName>
                                        </p:attrNameLst>
                                      </p:cBhvr>
                                      <p:to>
                                        <p:strVal val="visible"/>
                                      </p:to>
                                    </p:set>
                                    <p:animEffect transition="in" filter="fade">
                                      <p:cBhvr>
                                        <p:cTn id="21" dur="1000"/>
                                        <p:tgtEl>
                                          <p:spTgt spid="75779">
                                            <p:txEl>
                                              <p:pRg st="5" end="5"/>
                                            </p:txEl>
                                          </p:spTgt>
                                        </p:tgtEl>
                                      </p:cBhvr>
                                    </p:animEffect>
                                    <p:anim calcmode="lin" valueType="num">
                                      <p:cBhvr>
                                        <p:cTn id="22" dur="10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75779">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5779">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75779">
                                            <p:txEl>
                                              <p:pRg st="6" end="6"/>
                                            </p:txEl>
                                          </p:spTgt>
                                        </p:tgtEl>
                                        <p:attrNameLst>
                                          <p:attrName>style.visibility</p:attrName>
                                        </p:attrNameLst>
                                      </p:cBhvr>
                                      <p:to>
                                        <p:strVal val="visible"/>
                                      </p:to>
                                    </p:set>
                                    <p:animEffect transition="in" filter="fade">
                                      <p:cBhvr>
                                        <p:cTn id="27" dur="1000"/>
                                        <p:tgtEl>
                                          <p:spTgt spid="75779">
                                            <p:txEl>
                                              <p:pRg st="6" end="6"/>
                                            </p:txEl>
                                          </p:spTgt>
                                        </p:tgtEl>
                                      </p:cBhvr>
                                    </p:animEffect>
                                    <p:anim calcmode="lin" valueType="num">
                                      <p:cBhvr>
                                        <p:cTn id="28" dur="10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75779">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5779">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75781"/>
                                        </p:tgtEl>
                                        <p:attrNameLst>
                                          <p:attrName>style.visibility</p:attrName>
                                        </p:attrNameLst>
                                      </p:cBhvr>
                                      <p:to>
                                        <p:strVal val="visible"/>
                                      </p:to>
                                    </p:set>
                                    <p:animEffect transition="in" filter="fade">
                                      <p:cBhvr>
                                        <p:cTn id="33" dur="1000"/>
                                        <p:tgtEl>
                                          <p:spTgt spid="75781"/>
                                        </p:tgtEl>
                                      </p:cBhvr>
                                    </p:animEffect>
                                    <p:anim calcmode="lin" valueType="num">
                                      <p:cBhvr>
                                        <p:cTn id="34" dur="1000" fill="hold"/>
                                        <p:tgtEl>
                                          <p:spTgt spid="75781"/>
                                        </p:tgtEl>
                                        <p:attrNameLst>
                                          <p:attrName>ppt_x</p:attrName>
                                        </p:attrNameLst>
                                      </p:cBhvr>
                                      <p:tavLst>
                                        <p:tav tm="0">
                                          <p:val>
                                            <p:strVal val="#ppt_x"/>
                                          </p:val>
                                        </p:tav>
                                        <p:tav tm="100000">
                                          <p:val>
                                            <p:strVal val="#ppt_x"/>
                                          </p:val>
                                        </p:tav>
                                      </p:tavLst>
                                    </p:anim>
                                    <p:anim calcmode="lin" valueType="num">
                                      <p:cBhvr>
                                        <p:cTn id="35" dur="900" decel="100000" fill="hold"/>
                                        <p:tgtEl>
                                          <p:spTgt spid="7578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5781"/>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75792"/>
                                        </p:tgtEl>
                                        <p:attrNameLst>
                                          <p:attrName>style.visibility</p:attrName>
                                        </p:attrNameLst>
                                      </p:cBhvr>
                                      <p:to>
                                        <p:strVal val="visible"/>
                                      </p:to>
                                    </p:set>
                                    <p:animEffect transition="in" filter="fade">
                                      <p:cBhvr>
                                        <p:cTn id="39" dur="1000"/>
                                        <p:tgtEl>
                                          <p:spTgt spid="75792"/>
                                        </p:tgtEl>
                                      </p:cBhvr>
                                    </p:animEffect>
                                    <p:anim calcmode="lin" valueType="num">
                                      <p:cBhvr>
                                        <p:cTn id="40" dur="1000" fill="hold"/>
                                        <p:tgtEl>
                                          <p:spTgt spid="75792"/>
                                        </p:tgtEl>
                                        <p:attrNameLst>
                                          <p:attrName>ppt_x</p:attrName>
                                        </p:attrNameLst>
                                      </p:cBhvr>
                                      <p:tavLst>
                                        <p:tav tm="0">
                                          <p:val>
                                            <p:strVal val="#ppt_x"/>
                                          </p:val>
                                        </p:tav>
                                        <p:tav tm="100000">
                                          <p:val>
                                            <p:strVal val="#ppt_x"/>
                                          </p:val>
                                        </p:tav>
                                      </p:tavLst>
                                    </p:anim>
                                    <p:anim calcmode="lin" valueType="num">
                                      <p:cBhvr>
                                        <p:cTn id="41" dur="900" decel="100000" fill="hold"/>
                                        <p:tgtEl>
                                          <p:spTgt spid="7579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5792"/>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75779">
                                            <p:txEl>
                                              <p:pRg st="8" end="8"/>
                                            </p:txEl>
                                          </p:spTgt>
                                        </p:tgtEl>
                                        <p:attrNameLst>
                                          <p:attrName>style.visibility</p:attrName>
                                        </p:attrNameLst>
                                      </p:cBhvr>
                                      <p:to>
                                        <p:strVal val="visible"/>
                                      </p:to>
                                    </p:set>
                                    <p:animEffect transition="in" filter="fade">
                                      <p:cBhvr>
                                        <p:cTn id="47" dur="1000"/>
                                        <p:tgtEl>
                                          <p:spTgt spid="75779">
                                            <p:txEl>
                                              <p:pRg st="8" end="8"/>
                                            </p:txEl>
                                          </p:spTgt>
                                        </p:tgtEl>
                                      </p:cBhvr>
                                    </p:animEffect>
                                    <p:anim calcmode="lin" valueType="num">
                                      <p:cBhvr>
                                        <p:cTn id="48" dur="1000" fill="hold"/>
                                        <p:tgtEl>
                                          <p:spTgt spid="75779">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75779">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5779">
                                            <p:txEl>
                                              <p:pRg st="8" end="8"/>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75779">
                                            <p:txEl>
                                              <p:pRg st="9" end="9"/>
                                            </p:txEl>
                                          </p:spTgt>
                                        </p:tgtEl>
                                        <p:attrNameLst>
                                          <p:attrName>style.visibility</p:attrName>
                                        </p:attrNameLst>
                                      </p:cBhvr>
                                      <p:to>
                                        <p:strVal val="visible"/>
                                      </p:to>
                                    </p:set>
                                    <p:animEffect transition="in" filter="fade">
                                      <p:cBhvr>
                                        <p:cTn id="53" dur="1000"/>
                                        <p:tgtEl>
                                          <p:spTgt spid="75779">
                                            <p:txEl>
                                              <p:pRg st="9" end="9"/>
                                            </p:txEl>
                                          </p:spTgt>
                                        </p:tgtEl>
                                      </p:cBhvr>
                                    </p:animEffect>
                                    <p:anim calcmode="lin" valueType="num">
                                      <p:cBhvr>
                                        <p:cTn id="54" dur="1000" fill="hold"/>
                                        <p:tgtEl>
                                          <p:spTgt spid="75779">
                                            <p:txEl>
                                              <p:pRg st="9" end="9"/>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75779">
                                            <p:txEl>
                                              <p:pRg st="9" end="9"/>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75779">
                                            <p:txEl>
                                              <p:pRg st="9" end="9"/>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75779">
                                            <p:txEl>
                                              <p:pRg st="10" end="10"/>
                                            </p:txEl>
                                          </p:spTgt>
                                        </p:tgtEl>
                                        <p:attrNameLst>
                                          <p:attrName>style.visibility</p:attrName>
                                        </p:attrNameLst>
                                      </p:cBhvr>
                                      <p:to>
                                        <p:strVal val="visible"/>
                                      </p:to>
                                    </p:set>
                                    <p:animEffect transition="in" filter="fade">
                                      <p:cBhvr>
                                        <p:cTn id="59" dur="1000"/>
                                        <p:tgtEl>
                                          <p:spTgt spid="75779">
                                            <p:txEl>
                                              <p:pRg st="10" end="10"/>
                                            </p:txEl>
                                          </p:spTgt>
                                        </p:tgtEl>
                                      </p:cBhvr>
                                    </p:animEffect>
                                    <p:anim calcmode="lin" valueType="num">
                                      <p:cBhvr>
                                        <p:cTn id="60" dur="1000" fill="hold"/>
                                        <p:tgtEl>
                                          <p:spTgt spid="75779">
                                            <p:txEl>
                                              <p:pRg st="10" end="10"/>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75779">
                                            <p:txEl>
                                              <p:pRg st="10" end="10"/>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75779">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3"/>
          <p:cNvSpPr txBox="1">
            <a:spLocks noChangeArrowheads="1"/>
          </p:cNvSpPr>
          <p:nvPr/>
        </p:nvSpPr>
        <p:spPr bwMode="auto">
          <a:xfrm>
            <a:off x="4038600" y="6124575"/>
            <a:ext cx="1184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1.28(c)</a:t>
            </a:r>
          </a:p>
        </p:txBody>
      </p:sp>
      <p:sp>
        <p:nvSpPr>
          <p:cNvPr id="18435" name="Text Box 14"/>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1(c) – </a:t>
            </a:r>
            <a:r>
              <a:rPr lang="en-US" altLang="en-US" sz="4000" i="1">
                <a:solidFill>
                  <a:schemeClr val="bg1"/>
                </a:solidFill>
              </a:rPr>
              <a:t>Solution</a:t>
            </a:r>
          </a:p>
        </p:txBody>
      </p:sp>
      <p:sp>
        <p:nvSpPr>
          <p:cNvPr id="18436" name="Rectangle 15"/>
          <p:cNvSpPr>
            <a:spLocks noChangeArrowheads="1"/>
          </p:cNvSpPr>
          <p:nvPr/>
        </p:nvSpPr>
        <p:spPr bwMode="auto">
          <a:xfrm>
            <a:off x="455613" y="1371600"/>
            <a:ext cx="82264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7546975" algn="l"/>
              </a:tabLst>
              <a:defRPr sz="3200">
                <a:solidFill>
                  <a:schemeClr val="tx1"/>
                </a:solidFill>
                <a:latin typeface="Arial" pitchFamily="34" charset="0"/>
              </a:defRPr>
            </a:lvl1pPr>
            <a:lvl2pPr marL="742950" indent="-285750">
              <a:spcBef>
                <a:spcPct val="20000"/>
              </a:spcBef>
              <a:buChar char="–"/>
              <a:tabLst>
                <a:tab pos="7546975" algn="l"/>
              </a:tabLst>
              <a:defRPr sz="2800">
                <a:solidFill>
                  <a:schemeClr val="tx1"/>
                </a:solidFill>
                <a:latin typeface="Arial" pitchFamily="34" charset="0"/>
              </a:defRPr>
            </a:lvl2pPr>
            <a:lvl3pPr marL="1143000" indent="-228600">
              <a:spcBef>
                <a:spcPct val="20000"/>
              </a:spcBef>
              <a:buChar char="•"/>
              <a:tabLst>
                <a:tab pos="7546975" algn="l"/>
              </a:tabLst>
              <a:defRPr sz="2400">
                <a:solidFill>
                  <a:schemeClr val="tx1"/>
                </a:solidFill>
                <a:latin typeface="Arial" pitchFamily="34" charset="0"/>
              </a:defRPr>
            </a:lvl3pPr>
            <a:lvl4pPr marL="1600200" indent="-228600">
              <a:spcBef>
                <a:spcPct val="20000"/>
              </a:spcBef>
              <a:buChar char="–"/>
              <a:tabLst>
                <a:tab pos="7546975" algn="l"/>
              </a:tabLst>
              <a:defRPr sz="2000">
                <a:solidFill>
                  <a:schemeClr val="tx1"/>
                </a:solidFill>
                <a:latin typeface="Arial" pitchFamily="34" charset="0"/>
              </a:defRPr>
            </a:lvl4pPr>
            <a:lvl5pPr marL="2057400" indent="-228600">
              <a:spcBef>
                <a:spcPct val="20000"/>
              </a:spcBef>
              <a:buChar char="»"/>
              <a:tabLst>
                <a:tab pos="7546975"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7546975"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7546975"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7546975"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7546975" algn="l"/>
              </a:tabLst>
              <a:defRPr sz="2000">
                <a:solidFill>
                  <a:schemeClr val="tx1"/>
                </a:solidFill>
                <a:latin typeface="Arial" pitchFamily="34" charset="0"/>
              </a:defRPr>
            </a:lvl9pPr>
          </a:lstStyle>
          <a:p>
            <a:pPr eaLnBrk="1" hangingPunct="1">
              <a:spcBef>
                <a:spcPct val="0"/>
              </a:spcBef>
              <a:buFontTx/>
              <a:buNone/>
            </a:pPr>
            <a:r>
              <a:rPr lang="en-US" altLang="en-US" sz="2400"/>
              <a:t>The domain of </a:t>
            </a:r>
            <a:r>
              <a:rPr lang="en-US" altLang="en-US" sz="2400" i="1"/>
              <a:t>h</a:t>
            </a:r>
            <a:r>
              <a:rPr lang="en-US" altLang="en-US" sz="2400"/>
              <a:t> is all real numbers. The function </a:t>
            </a:r>
            <a:r>
              <a:rPr lang="en-US" altLang="en-US" sz="2400" i="1"/>
              <a:t>h</a:t>
            </a:r>
            <a:r>
              <a:rPr lang="en-US" altLang="en-US" sz="2400"/>
              <a:t> is continuous on             and          , and because                  , </a:t>
            </a:r>
            <a:r>
              <a:rPr lang="en-US" altLang="en-US" sz="2400" i="1"/>
              <a:t>h</a:t>
            </a:r>
            <a:r>
              <a:rPr lang="en-US" altLang="en-US" sz="2400"/>
              <a:t> is continuous on the entire real </a:t>
            </a:r>
            <a:r>
              <a:rPr lang="en-IN" altLang="en-US" sz="2400"/>
              <a:t>number </a:t>
            </a:r>
            <a:r>
              <a:rPr lang="en-US" altLang="en-US" sz="2400"/>
              <a:t>line, as shown in </a:t>
            </a:r>
          </a:p>
          <a:p>
            <a:pPr eaLnBrk="1" hangingPunct="1">
              <a:spcBef>
                <a:spcPct val="0"/>
              </a:spcBef>
              <a:buFontTx/>
              <a:buNone/>
            </a:pPr>
            <a:r>
              <a:rPr lang="en-US" altLang="en-US" sz="2400"/>
              <a:t>Figure 1.28(c).</a:t>
            </a:r>
          </a:p>
        </p:txBody>
      </p:sp>
      <p:pic>
        <p:nvPicPr>
          <p:cNvPr id="18437" name="Picture 17" descr="(negative infinity, 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4125" y="1749425"/>
            <a:ext cx="9906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8" descr="(0, infi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1793875"/>
            <a:ext cx="7620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9" descr="lim_(x right arrow 0) (h(x)) = 1."/>
          <p:cNvPicPr>
            <a:picLocks noChangeAspect="1" noChangeArrowheads="1"/>
          </p:cNvPicPr>
          <p:nvPr/>
        </p:nvPicPr>
        <p:blipFill>
          <a:blip r:embed="rId4">
            <a:extLst>
              <a:ext uri="{28A0092B-C50C-407E-A947-70E740481C1C}">
                <a14:useLocalDpi xmlns:a14="http://schemas.microsoft.com/office/drawing/2010/main" val="0"/>
              </a:ext>
            </a:extLst>
          </a:blip>
          <a:srcRect t="12239" r="19719" b="14323"/>
          <a:stretch>
            <a:fillRect/>
          </a:stretch>
        </p:blipFill>
        <p:spPr bwMode="auto">
          <a:xfrm>
            <a:off x="6886575" y="1784350"/>
            <a:ext cx="1447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24"/>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pic>
        <p:nvPicPr>
          <p:cNvPr id="18441" name="Picture 25" descr="The image consists of a visual representation and a caption. Visual representation. A function in two continuous parts is graphed on the x y coordinate plane. The function is labeled as the piecewise function h(x) = { (piece 1) x + 1, when x &lt;= 0, (piece 2) x^2 + 1, when x &gt; 0. The first part is a line that enters the bottom left of the viewing window in the third quadrant, goes up and to the right, intersects the negative x axis at (negative 1, 0), passes through the second quadrant, and ends on the positive y axis at (0, 1). The second part is a curve that begins at (0, 1) on the positive y axis, goes up and to the right with increasing steepness in the first quadrant, passes through the points (0.5, 1.25) (1, 2), and exits the top of the viewing window. Caption. C. Continuous on entire real number 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971800"/>
            <a:ext cx="362743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55613" y="1370013"/>
            <a:ext cx="8226425" cy="5256212"/>
          </a:xfrm>
          <a:noFill/>
        </p:spPr>
        <p:txBody>
          <a:bodyPr/>
          <a:lstStyle/>
          <a:p>
            <a:pPr marL="0" indent="0" eaLnBrk="1" hangingPunct="1">
              <a:spcBef>
                <a:spcPct val="0"/>
              </a:spcBef>
              <a:buFontTx/>
              <a:buNone/>
            </a:pPr>
            <a:r>
              <a:rPr lang="en-US" altLang="en-US" sz="2400" smtClean="0"/>
              <a:t>The domain of </a:t>
            </a:r>
            <a:r>
              <a:rPr lang="en-US" altLang="en-US" sz="2400" i="1" smtClean="0"/>
              <a:t>y</a:t>
            </a:r>
            <a:r>
              <a:rPr lang="en-US" altLang="en-US" sz="2400" smtClean="0"/>
              <a:t> is all real numbers.</a:t>
            </a:r>
          </a:p>
        </p:txBody>
      </p:sp>
      <p:sp>
        <p:nvSpPr>
          <p:cNvPr id="19459" name="Text Box 7"/>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1(d) – </a:t>
            </a:r>
            <a:r>
              <a:rPr lang="en-US" altLang="en-US" sz="4000" i="1">
                <a:solidFill>
                  <a:schemeClr val="bg1"/>
                </a:solidFill>
              </a:rPr>
              <a:t>Solution</a:t>
            </a:r>
          </a:p>
        </p:txBody>
      </p:sp>
      <p:sp>
        <p:nvSpPr>
          <p:cNvPr id="19460" name="Text Box 12"/>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pic>
        <p:nvPicPr>
          <p:cNvPr id="19461" name="Picture 1" descr="Theorem 1.6. Limit of trigonometric functions. Let c be a real number in the domain of the given trigonometric function. (item 1). lim_(x right arrow c) (sin(x)) = sin(c). (item 2). lim_(x right arrow c) (cos(x)) = cos(c). (item 3). lim_(x right arrow c) (tan(x)) = tan(c). (item 4). lim_(x right arrow c) (cot(x)) = cot(c). (item 5). lim_(x right arrow c) (sec(x)) = sec(c). (item 6). lim_(x right arrow c) (csc(x)) = csc(c).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025" y="2057400"/>
            <a:ext cx="7905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455613" y="1370013"/>
            <a:ext cx="8226425" cy="5256212"/>
          </a:xfrm>
          <a:noFill/>
        </p:spPr>
        <p:txBody>
          <a:bodyPr/>
          <a:lstStyle/>
          <a:p>
            <a:pPr marL="0" indent="0" eaLnBrk="1" hangingPunct="1">
              <a:spcBef>
                <a:spcPct val="0"/>
              </a:spcBef>
              <a:buFontTx/>
              <a:buNone/>
            </a:pPr>
            <a:r>
              <a:rPr lang="en-US" altLang="en-US" sz="2400" smtClean="0"/>
              <a:t>From Theorem 1.6, you can conclude that the function is continuous on its entire domain,          , as shown in</a:t>
            </a:r>
            <a:br>
              <a:rPr lang="en-US" altLang="en-US" sz="2400" smtClean="0"/>
            </a:br>
            <a:r>
              <a:rPr lang="en-US" altLang="en-US" sz="2400" smtClean="0"/>
              <a:t>Figure 1.28(d).</a:t>
            </a:r>
          </a:p>
          <a:p>
            <a:pPr marL="0" indent="0" eaLnBrk="1" hangingPunct="1">
              <a:buFontTx/>
              <a:buNone/>
            </a:pPr>
            <a:endParaRPr lang="en-US" altLang="en-US" sz="2400" smtClean="0"/>
          </a:p>
        </p:txBody>
      </p:sp>
      <p:pic>
        <p:nvPicPr>
          <p:cNvPr id="20483" name="Picture 5" descr="(negative infinity, inf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41500"/>
            <a:ext cx="838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3810000" y="6096000"/>
            <a:ext cx="119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1.28(d)</a:t>
            </a:r>
          </a:p>
        </p:txBody>
      </p:sp>
      <p:sp>
        <p:nvSpPr>
          <p:cNvPr id="20485" name="Text Box 7"/>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1(d) – </a:t>
            </a:r>
            <a:r>
              <a:rPr lang="en-US" altLang="en-US" sz="4000" i="1">
                <a:solidFill>
                  <a:schemeClr val="bg1"/>
                </a:solidFill>
              </a:rPr>
              <a:t>Solution</a:t>
            </a:r>
          </a:p>
        </p:txBody>
      </p:sp>
      <p:sp>
        <p:nvSpPr>
          <p:cNvPr id="20486" name="Text Box 12"/>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pic>
        <p:nvPicPr>
          <p:cNvPr id="20487" name="Picture 13" descr="The image consists of a visual representation and a caption. Visual representation. An oscillating curve is graphed on the x y coordinate plane. It is labeled y = sin(x). The curve oscillates from left to right about y = 0, with amplitude 1, and period 2 pi. The curve intersects the positive x axis at the following points: (0, 0), (pi, 0), (2 pi, 0). Caption. Continuous on entire real number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743200"/>
            <a:ext cx="3679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455613" y="3198813"/>
            <a:ext cx="8226425" cy="914400"/>
          </a:xfrm>
        </p:spPr>
        <p:txBody>
          <a:bodyPr/>
          <a:lstStyle/>
          <a:p>
            <a:pPr marL="350838" indent="-350838" algn="ctr">
              <a:spcBef>
                <a:spcPct val="50000"/>
              </a:spcBef>
              <a:buClr>
                <a:srgbClr val="009BAE"/>
              </a:buClr>
              <a:buFont typeface="Wingdings" pitchFamily="2" charset="2"/>
              <a:buNone/>
            </a:pPr>
            <a:r>
              <a:rPr lang="en-IN" altLang="en-US" sz="4000" smtClean="0">
                <a:cs typeface="Arial" pitchFamily="34" charset="0"/>
              </a:rPr>
              <a:t>One-Sided Limits and Continuity on a Closed Interval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5613" y="1370013"/>
            <a:ext cx="8226425" cy="5256212"/>
          </a:xfrm>
          <a:noFill/>
        </p:spPr>
        <p:txBody>
          <a:bodyPr/>
          <a:lstStyle/>
          <a:p>
            <a:pPr marL="0" indent="0" eaLnBrk="1" hangingPunct="1">
              <a:buFont typeface="Wingdings" pitchFamily="2" charset="2"/>
              <a:buNone/>
            </a:pPr>
            <a:r>
              <a:rPr lang="en-US" altLang="en-US" sz="2400" smtClean="0"/>
              <a:t>To understand continuity on a closed interval, you first need to look at a different type of limit called a </a:t>
            </a:r>
            <a:r>
              <a:rPr lang="en-US" altLang="en-US" sz="2400" b="1" smtClean="0"/>
              <a:t>one-sided limit. </a:t>
            </a:r>
          </a:p>
          <a:p>
            <a:pPr marL="0" indent="0" eaLnBrk="1" hangingPunct="1">
              <a:buFont typeface="Wingdings" pitchFamily="2" charset="2"/>
              <a:buNone/>
            </a:pPr>
            <a:endParaRPr lang="en-US" altLang="en-US" sz="800" smtClean="0"/>
          </a:p>
          <a:p>
            <a:pPr marL="0" indent="0" eaLnBrk="1" hangingPunct="1">
              <a:buFont typeface="Wingdings" pitchFamily="2" charset="2"/>
              <a:buNone/>
            </a:pPr>
            <a:r>
              <a:rPr lang="en-US" altLang="en-US" sz="2400" smtClean="0"/>
              <a:t>For </a:t>
            </a:r>
            <a:r>
              <a:rPr lang="en-IN" altLang="en-US" sz="2400" smtClean="0"/>
              <a:t>instance, </a:t>
            </a:r>
            <a:r>
              <a:rPr lang="en-US" altLang="en-US" sz="2400" smtClean="0"/>
              <a:t>the </a:t>
            </a:r>
            <a:r>
              <a:rPr lang="en-US" altLang="en-US" sz="2400" b="1" smtClean="0"/>
              <a:t>limit from the right </a:t>
            </a:r>
            <a:r>
              <a:rPr lang="en-US" altLang="en-US" sz="2400" smtClean="0"/>
              <a:t>(or right-hand limit) means that </a:t>
            </a:r>
            <a:r>
              <a:rPr lang="en-US" altLang="en-US" sz="2400" i="1" smtClean="0"/>
              <a:t>x </a:t>
            </a:r>
            <a:r>
              <a:rPr lang="en-US" altLang="en-US" sz="2400" smtClean="0"/>
              <a:t>approaches </a:t>
            </a:r>
            <a:r>
              <a:rPr lang="en-US" altLang="en-US" sz="2400" i="1" smtClean="0"/>
              <a:t>c </a:t>
            </a:r>
            <a:r>
              <a:rPr lang="en-US" altLang="en-US" sz="2400" smtClean="0"/>
              <a:t>from values greater than </a:t>
            </a:r>
            <a:r>
              <a:rPr lang="en-US" altLang="en-US" sz="2400" i="1" smtClean="0"/>
              <a:t>c</a:t>
            </a:r>
          </a:p>
          <a:p>
            <a:pPr marL="0" indent="0" eaLnBrk="1" hangingPunct="1">
              <a:buFont typeface="Wingdings" pitchFamily="2" charset="2"/>
              <a:buNone/>
            </a:pPr>
            <a:r>
              <a:rPr lang="en-US" altLang="en-US" sz="2400" smtClean="0"/>
              <a:t>[see Figure 1.29(a)]. </a:t>
            </a:r>
            <a:endParaRPr lang="en-US" altLang="en-US" sz="1000" smtClean="0"/>
          </a:p>
          <a:p>
            <a:pPr marL="0" indent="0" eaLnBrk="1" hangingPunct="1">
              <a:buFontTx/>
              <a:buNone/>
            </a:pPr>
            <a:r>
              <a:rPr lang="en-US" altLang="en-US" sz="2400" smtClean="0"/>
              <a:t>This limit is denoted as</a:t>
            </a:r>
          </a:p>
        </p:txBody>
      </p:sp>
      <p:sp>
        <p:nvSpPr>
          <p:cNvPr id="22531"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8288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a:solidFill>
                  <a:schemeClr val="bg1"/>
                </a:solidFill>
              </a:rPr>
              <a:t>One-Sided Limits and Continuity on a Closed Interval</a:t>
            </a:r>
          </a:p>
        </p:txBody>
      </p:sp>
      <p:sp>
        <p:nvSpPr>
          <p:cNvPr id="22532" name="Text Box 6"/>
          <p:cNvSpPr txBox="1">
            <a:spLocks noChangeArrowheads="1"/>
          </p:cNvSpPr>
          <p:nvPr/>
        </p:nvSpPr>
        <p:spPr bwMode="auto">
          <a:xfrm>
            <a:off x="6324600" y="6202363"/>
            <a:ext cx="1184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1.29(a)</a:t>
            </a:r>
          </a:p>
        </p:txBody>
      </p:sp>
      <p:pic>
        <p:nvPicPr>
          <p:cNvPr id="22533" name="Picture 11" descr="The image consists of a visual representation and a caption. Visual representation. An oscillating curve is graphed in the first quadrant of the x y coordinate plane. It begins from the positive y axis, goes up and to the right, reaches a high point, then goes down and to the right, reaches a low point, then goes up and to the right, and exits the right of the viewing window. Two points c and x are marked on the positive x axis. c is marked between the high and the low points of the curve and x is marked on the right of the low point of the curve. c &lt; x. L is the vertical distance between c and the curve. f(x) is the vertical distance between x and the curve. A horizontal arrow points to the left from x to c. Caption. Limit as x approaches c from the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86200"/>
            <a:ext cx="30845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 descr="lim_(x right arrow c^+) (f(x)) = L. Limit from the righ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24400"/>
            <a:ext cx="43672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42925"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400" b="1"/>
              <a:t>1.4</a:t>
            </a:r>
          </a:p>
        </p:txBody>
      </p:sp>
      <p:sp>
        <p:nvSpPr>
          <p:cNvPr id="4100" name="Text Box 2"/>
          <p:cNvSpPr txBox="1">
            <a:spLocks noChangeArrowheads="1"/>
          </p:cNvSpPr>
          <p:nvPr/>
        </p:nvSpPr>
        <p:spPr bwMode="auto">
          <a:xfrm>
            <a:off x="2362200" y="2209800"/>
            <a:ext cx="617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4000">
                <a:solidFill>
                  <a:schemeClr val="bg1"/>
                </a:solidFill>
              </a:rPr>
              <a:t>Continuity and One-Sided Limits</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None/>
            </a:pPr>
            <a:r>
              <a:rPr lang="en-US" altLang="en-US" sz="2400"/>
              <a:t>Similarly, the </a:t>
            </a:r>
            <a:r>
              <a:rPr lang="en-US" altLang="en-US" sz="2400" b="1"/>
              <a:t>limit from the left </a:t>
            </a:r>
            <a:r>
              <a:rPr lang="en-US" altLang="en-US" sz="2400"/>
              <a:t>(or left-hand limit) means that </a:t>
            </a:r>
            <a:r>
              <a:rPr lang="en-US" altLang="en-US" sz="2400" i="1"/>
              <a:t>x</a:t>
            </a:r>
            <a:r>
              <a:rPr lang="en-US" altLang="en-US" sz="2400"/>
              <a:t> approaches </a:t>
            </a:r>
            <a:r>
              <a:rPr lang="en-US" altLang="en-US" sz="2400" i="1"/>
              <a:t>c</a:t>
            </a:r>
            <a:r>
              <a:rPr lang="en-US" altLang="en-US" sz="2400"/>
              <a:t> from values less than </a:t>
            </a:r>
            <a:r>
              <a:rPr lang="en-US" altLang="en-US" sz="2400" i="1"/>
              <a:t>c</a:t>
            </a:r>
          </a:p>
          <a:p>
            <a:pPr eaLnBrk="1" hangingPunct="1">
              <a:spcBef>
                <a:spcPct val="0"/>
              </a:spcBef>
              <a:buFont typeface="Wingdings" pitchFamily="2" charset="2"/>
              <a:buNone/>
            </a:pPr>
            <a:r>
              <a:rPr lang="en-US" altLang="en-US" sz="2400"/>
              <a:t>[see Figure 1.29(b)]. </a:t>
            </a:r>
          </a:p>
          <a:p>
            <a:pPr eaLnBrk="1" hangingPunct="1">
              <a:spcBef>
                <a:spcPct val="0"/>
              </a:spcBef>
              <a:buFontTx/>
              <a:buNone/>
            </a:pPr>
            <a:endParaRPr lang="en-US" altLang="en-US" sz="2400"/>
          </a:p>
          <a:p>
            <a:pPr eaLnBrk="1" hangingPunct="1">
              <a:spcBef>
                <a:spcPct val="0"/>
              </a:spcBef>
              <a:buFontTx/>
              <a:buNone/>
            </a:pPr>
            <a:r>
              <a:rPr lang="en-US" altLang="en-US" sz="2400"/>
              <a:t>This limit is denoted as</a:t>
            </a:r>
          </a:p>
        </p:txBody>
      </p:sp>
      <p:sp>
        <p:nvSpPr>
          <p:cNvPr id="23555" name="Text Box 7"/>
          <p:cNvSpPr txBox="1">
            <a:spLocks noChangeArrowheads="1"/>
          </p:cNvSpPr>
          <p:nvPr/>
        </p:nvSpPr>
        <p:spPr bwMode="auto">
          <a:xfrm>
            <a:off x="6096000" y="5715000"/>
            <a:ext cx="119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1.29(b)</a:t>
            </a:r>
          </a:p>
        </p:txBody>
      </p:sp>
      <p:sp>
        <p:nvSpPr>
          <p:cNvPr id="23556" name="Text Box 10"/>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8288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a:solidFill>
                  <a:schemeClr val="bg1"/>
                </a:solidFill>
              </a:rPr>
              <a:t>One-Sided Limits and Continuity on a Closed Interval</a:t>
            </a:r>
          </a:p>
        </p:txBody>
      </p:sp>
      <p:pic>
        <p:nvPicPr>
          <p:cNvPr id="23557" name="Picture 19" descr="The image consists of a visual representation and a caption. Visual representation. An oscillating curve is graphed in the first quadrant of the x y coordinate plane. It begins from the positive y axis, goes up and to the right, reaches a high point, then goes down and to the right, reaches a low point, then goes up and to the right, and exits the right of the viewing window. Two points c and x are marked on the positive x axis between the high and the low points of the curve. c &gt; x. L is the vertical distance between c and the curve. f(x) is the vertical distance between x and the curve. A horizontal arrow points to the right from x to c. Caption. Limit as x approaches c from the l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00400"/>
            <a:ext cx="32273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 descr="lim(x right arrow c^negative) (f(x)) = L. Limit from the lef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 y="3541713"/>
            <a:ext cx="41021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None/>
            </a:pPr>
            <a:r>
              <a:rPr lang="en-US" altLang="en-US" sz="2400"/>
              <a:t>One-sided limits are useful in taking limits of functions involving radicals.</a:t>
            </a:r>
          </a:p>
          <a:p>
            <a:pPr eaLnBrk="1" hangingPunct="1">
              <a:spcBef>
                <a:spcPct val="0"/>
              </a:spcBef>
              <a:buFont typeface="Wingdings" pitchFamily="2" charset="2"/>
              <a:buNone/>
            </a:pPr>
            <a:endParaRPr lang="en-US" altLang="en-US" sz="2400"/>
          </a:p>
          <a:p>
            <a:pPr eaLnBrk="1" hangingPunct="1">
              <a:spcBef>
                <a:spcPct val="0"/>
              </a:spcBef>
              <a:buFont typeface="Wingdings" pitchFamily="2" charset="2"/>
              <a:buNone/>
            </a:pPr>
            <a:r>
              <a:rPr lang="en-US" altLang="en-US" sz="2400"/>
              <a:t>For instance, if </a:t>
            </a:r>
            <a:r>
              <a:rPr lang="en-US" altLang="en-US" sz="2400" i="1"/>
              <a:t>n</a:t>
            </a:r>
            <a:r>
              <a:rPr lang="en-US" altLang="en-US" sz="2400"/>
              <a:t> is an even integer, then</a:t>
            </a:r>
          </a:p>
        </p:txBody>
      </p:sp>
      <p:sp>
        <p:nvSpPr>
          <p:cNvPr id="24579" name="Text Box 9"/>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8288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a:solidFill>
                  <a:schemeClr val="bg1"/>
                </a:solidFill>
              </a:rPr>
              <a:t>One-Sided Limits and Continuity on a Closed Interval</a:t>
            </a:r>
          </a:p>
        </p:txBody>
      </p:sp>
      <p:pic>
        <p:nvPicPr>
          <p:cNvPr id="24580" name="Picture 1" descr="lim_(x right arrow 0^+) (rootn(x)) = 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4238" y="3124200"/>
            <a:ext cx="2062162"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2 – </a:t>
            </a:r>
            <a:r>
              <a:rPr lang="en-US" altLang="en-US" sz="4000" i="1">
                <a:solidFill>
                  <a:schemeClr val="bg1"/>
                </a:solidFill>
              </a:rPr>
              <a:t>A One-Sided Limit</a:t>
            </a:r>
          </a:p>
        </p:txBody>
      </p:sp>
      <p:sp>
        <p:nvSpPr>
          <p:cNvPr id="73733" name="Text Box 5"/>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Find the limit of </a:t>
            </a:r>
            <a:r>
              <a:rPr lang="en-US" altLang="en-US" sz="2400" i="1"/>
              <a:t>f</a:t>
            </a:r>
            <a:r>
              <a:rPr lang="en-US" altLang="en-US" sz="2400"/>
              <a:t>(</a:t>
            </a:r>
            <a:r>
              <a:rPr lang="en-US" altLang="en-US" sz="2400" i="1"/>
              <a:t>x</a:t>
            </a:r>
            <a:r>
              <a:rPr lang="en-US" altLang="en-US" sz="2400"/>
              <a:t>) =              as </a:t>
            </a:r>
            <a:r>
              <a:rPr lang="en-US" altLang="en-US" sz="2400" i="1"/>
              <a:t>x</a:t>
            </a:r>
            <a:r>
              <a:rPr lang="en-US" altLang="en-US" sz="2400"/>
              <a:t> approaches –2 from the right.</a:t>
            </a:r>
          </a:p>
          <a:p>
            <a:pPr eaLnBrk="1" hangingPunct="1">
              <a:spcBef>
                <a:spcPct val="0"/>
              </a:spcBef>
              <a:buFontTx/>
              <a:buNone/>
            </a:pPr>
            <a:endParaRPr lang="en-US" altLang="en-US" sz="2400"/>
          </a:p>
          <a:p>
            <a:pPr eaLnBrk="1" hangingPunct="1">
              <a:buFontTx/>
              <a:buNone/>
            </a:pPr>
            <a:r>
              <a:rPr lang="en-US" altLang="en-US" sz="2400">
                <a:solidFill>
                  <a:srgbClr val="D7181E"/>
                </a:solidFill>
                <a:cs typeface="Arial" pitchFamily="34" charset="0"/>
              </a:rPr>
              <a:t>Solution:</a:t>
            </a:r>
          </a:p>
          <a:p>
            <a:pPr eaLnBrk="1" hangingPunct="1">
              <a:lnSpc>
                <a:spcPct val="110000"/>
              </a:lnSpc>
              <a:spcBef>
                <a:spcPct val="0"/>
              </a:spcBef>
              <a:buFontTx/>
              <a:buNone/>
            </a:pPr>
            <a:r>
              <a:rPr lang="en-US" altLang="en-US" sz="2400"/>
              <a:t>As shown in Figure 1.30, the</a:t>
            </a:r>
          </a:p>
          <a:p>
            <a:pPr eaLnBrk="1" hangingPunct="1">
              <a:lnSpc>
                <a:spcPct val="110000"/>
              </a:lnSpc>
              <a:spcBef>
                <a:spcPct val="0"/>
              </a:spcBef>
              <a:buFontTx/>
              <a:buNone/>
            </a:pPr>
            <a:r>
              <a:rPr lang="en-US" altLang="en-US" sz="2400"/>
              <a:t>limit as</a:t>
            </a:r>
            <a:r>
              <a:rPr lang="en-US" altLang="en-US" sz="2400" i="1"/>
              <a:t> x</a:t>
            </a:r>
            <a:r>
              <a:rPr lang="en-US" altLang="en-US" sz="2400"/>
              <a:t> approaches –2 from</a:t>
            </a:r>
          </a:p>
          <a:p>
            <a:pPr eaLnBrk="1" hangingPunct="1">
              <a:lnSpc>
                <a:spcPct val="110000"/>
              </a:lnSpc>
              <a:spcBef>
                <a:spcPct val="0"/>
              </a:spcBef>
              <a:buFontTx/>
              <a:buNone/>
            </a:pPr>
            <a:r>
              <a:rPr lang="en-US" altLang="en-US" sz="2400"/>
              <a:t>the right is</a:t>
            </a:r>
          </a:p>
          <a:p>
            <a:pPr eaLnBrk="1" hangingPunct="1">
              <a:spcBef>
                <a:spcPct val="0"/>
              </a:spcBef>
              <a:buFontTx/>
              <a:buNone/>
            </a:pPr>
            <a:endParaRPr lang="en-US" altLang="en-US" sz="2400">
              <a:solidFill>
                <a:srgbClr val="007DBC"/>
              </a:solidFill>
            </a:endParaRPr>
          </a:p>
        </p:txBody>
      </p:sp>
      <p:pic>
        <p:nvPicPr>
          <p:cNvPr id="25604" name="Picture 6" descr="sqrt(4 minus 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63663"/>
            <a:ext cx="1143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Text Box 11"/>
          <p:cNvSpPr txBox="1">
            <a:spLocks noChangeArrowheads="1"/>
          </p:cNvSpPr>
          <p:nvPr/>
        </p:nvSpPr>
        <p:spPr bwMode="auto">
          <a:xfrm>
            <a:off x="6089650" y="594360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1.30</a:t>
            </a:r>
          </a:p>
        </p:txBody>
      </p:sp>
      <p:pic>
        <p:nvPicPr>
          <p:cNvPr id="73740" name="Picture 12" descr="The image consists of a visual representation and a caption. Visual representation. A semi-circle is graphed on the x y coordinate plane. The graph has y axis symmetry. The semi-circle is labeled f(x) = sqrt(4 minus x^2). It is centered at the origin with radius 2. It begins at (negative 2, 0) on the negative x axis, goes up and to the right in the second quadrant, reaches a high point on the positive y axis at (0, 2), then goes down and to the right in the first quadrant, and ends at (2, 0) on the positive x axis. Caption. The limit of f(x) as x approaches negative 2 from the right is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90800"/>
            <a:ext cx="28003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lim_(x right arrow negative 2^+) (sqrt(4 minus x^2)) = 0.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91000"/>
            <a:ext cx="2365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3733">
                                            <p:txEl>
                                              <p:pRg st="2" end="2"/>
                                            </p:txEl>
                                          </p:spTgt>
                                        </p:tgtEl>
                                        <p:attrNameLst>
                                          <p:attrName>style.visibility</p:attrName>
                                        </p:attrNameLst>
                                      </p:cBhvr>
                                      <p:to>
                                        <p:strVal val="visible"/>
                                      </p:to>
                                    </p:set>
                                    <p:animEffect transition="in" filter="fade">
                                      <p:cBhvr>
                                        <p:cTn id="7" dur="1000"/>
                                        <p:tgtEl>
                                          <p:spTgt spid="73733">
                                            <p:txEl>
                                              <p:pRg st="2" end="2"/>
                                            </p:txEl>
                                          </p:spTgt>
                                        </p:tgtEl>
                                      </p:cBhvr>
                                    </p:animEffect>
                                    <p:anim calcmode="lin" valueType="num">
                                      <p:cBhvr>
                                        <p:cTn id="8" dur="1000" fill="hold"/>
                                        <p:tgtEl>
                                          <p:spTgt spid="7373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373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373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3733">
                                            <p:txEl>
                                              <p:pRg st="3" end="3"/>
                                            </p:txEl>
                                          </p:spTgt>
                                        </p:tgtEl>
                                        <p:attrNameLst>
                                          <p:attrName>style.visibility</p:attrName>
                                        </p:attrNameLst>
                                      </p:cBhvr>
                                      <p:to>
                                        <p:strVal val="visible"/>
                                      </p:to>
                                    </p:set>
                                    <p:animEffect transition="in" filter="fade">
                                      <p:cBhvr>
                                        <p:cTn id="13" dur="1000"/>
                                        <p:tgtEl>
                                          <p:spTgt spid="73733">
                                            <p:txEl>
                                              <p:pRg st="3" end="3"/>
                                            </p:txEl>
                                          </p:spTgt>
                                        </p:tgtEl>
                                      </p:cBhvr>
                                    </p:animEffect>
                                    <p:anim calcmode="lin" valueType="num">
                                      <p:cBhvr>
                                        <p:cTn id="14" dur="1000" fill="hold"/>
                                        <p:tgtEl>
                                          <p:spTgt spid="73733">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3733">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3733">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3733">
                                            <p:txEl>
                                              <p:pRg st="4" end="4"/>
                                            </p:txEl>
                                          </p:spTgt>
                                        </p:tgtEl>
                                        <p:attrNameLst>
                                          <p:attrName>style.visibility</p:attrName>
                                        </p:attrNameLst>
                                      </p:cBhvr>
                                      <p:to>
                                        <p:strVal val="visible"/>
                                      </p:to>
                                    </p:set>
                                    <p:animEffect transition="in" filter="fade">
                                      <p:cBhvr>
                                        <p:cTn id="19" dur="1000"/>
                                        <p:tgtEl>
                                          <p:spTgt spid="73733">
                                            <p:txEl>
                                              <p:pRg st="4" end="4"/>
                                            </p:txEl>
                                          </p:spTgt>
                                        </p:tgtEl>
                                      </p:cBhvr>
                                    </p:animEffect>
                                    <p:anim calcmode="lin" valueType="num">
                                      <p:cBhvr>
                                        <p:cTn id="20" dur="1000" fill="hold"/>
                                        <p:tgtEl>
                                          <p:spTgt spid="73733">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3733">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3733">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3733">
                                            <p:txEl>
                                              <p:pRg st="5" end="5"/>
                                            </p:txEl>
                                          </p:spTgt>
                                        </p:tgtEl>
                                        <p:attrNameLst>
                                          <p:attrName>style.visibility</p:attrName>
                                        </p:attrNameLst>
                                      </p:cBhvr>
                                      <p:to>
                                        <p:strVal val="visible"/>
                                      </p:to>
                                    </p:set>
                                    <p:animEffect transition="in" filter="fade">
                                      <p:cBhvr>
                                        <p:cTn id="25" dur="1000"/>
                                        <p:tgtEl>
                                          <p:spTgt spid="73733">
                                            <p:txEl>
                                              <p:pRg st="5" end="5"/>
                                            </p:txEl>
                                          </p:spTgt>
                                        </p:tgtEl>
                                      </p:cBhvr>
                                    </p:animEffect>
                                    <p:anim calcmode="lin" valueType="num">
                                      <p:cBhvr>
                                        <p:cTn id="26" dur="1000" fill="hold"/>
                                        <p:tgtEl>
                                          <p:spTgt spid="73733">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73733">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3733">
                                            <p:txEl>
                                              <p:pRg st="5" end="5"/>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73739"/>
                                        </p:tgtEl>
                                        <p:attrNameLst>
                                          <p:attrName>style.visibility</p:attrName>
                                        </p:attrNameLst>
                                      </p:cBhvr>
                                      <p:to>
                                        <p:strVal val="visible"/>
                                      </p:to>
                                    </p:set>
                                    <p:animEffect transition="in" filter="fade">
                                      <p:cBhvr>
                                        <p:cTn id="31" dur="1000"/>
                                        <p:tgtEl>
                                          <p:spTgt spid="73739"/>
                                        </p:tgtEl>
                                      </p:cBhvr>
                                    </p:animEffect>
                                    <p:anim calcmode="lin" valueType="num">
                                      <p:cBhvr>
                                        <p:cTn id="32" dur="1000" fill="hold"/>
                                        <p:tgtEl>
                                          <p:spTgt spid="73739"/>
                                        </p:tgtEl>
                                        <p:attrNameLst>
                                          <p:attrName>ppt_x</p:attrName>
                                        </p:attrNameLst>
                                      </p:cBhvr>
                                      <p:tavLst>
                                        <p:tav tm="0">
                                          <p:val>
                                            <p:strVal val="#ppt_x"/>
                                          </p:val>
                                        </p:tav>
                                        <p:tav tm="100000">
                                          <p:val>
                                            <p:strVal val="#ppt_x"/>
                                          </p:val>
                                        </p:tav>
                                      </p:tavLst>
                                    </p:anim>
                                    <p:anim calcmode="lin" valueType="num">
                                      <p:cBhvr>
                                        <p:cTn id="33" dur="900" decel="100000" fill="hold"/>
                                        <p:tgtEl>
                                          <p:spTgt spid="7373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3739"/>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73740"/>
                                        </p:tgtEl>
                                        <p:attrNameLst>
                                          <p:attrName>style.visibility</p:attrName>
                                        </p:attrNameLst>
                                      </p:cBhvr>
                                      <p:to>
                                        <p:strVal val="visible"/>
                                      </p:to>
                                    </p:set>
                                    <p:animEffect transition="in" filter="fade">
                                      <p:cBhvr>
                                        <p:cTn id="37" dur="1000"/>
                                        <p:tgtEl>
                                          <p:spTgt spid="73740"/>
                                        </p:tgtEl>
                                      </p:cBhvr>
                                    </p:animEffect>
                                    <p:anim calcmode="lin" valueType="num">
                                      <p:cBhvr>
                                        <p:cTn id="38" dur="1000" fill="hold"/>
                                        <p:tgtEl>
                                          <p:spTgt spid="73740"/>
                                        </p:tgtEl>
                                        <p:attrNameLst>
                                          <p:attrName>ppt_x</p:attrName>
                                        </p:attrNameLst>
                                      </p:cBhvr>
                                      <p:tavLst>
                                        <p:tav tm="0">
                                          <p:val>
                                            <p:strVal val="#ppt_x"/>
                                          </p:val>
                                        </p:tav>
                                        <p:tav tm="100000">
                                          <p:val>
                                            <p:strVal val="#ppt_x"/>
                                          </p:val>
                                        </p:tav>
                                      </p:tavLst>
                                    </p:anim>
                                    <p:anim calcmode="lin" valueType="num">
                                      <p:cBhvr>
                                        <p:cTn id="39" dur="900" decel="100000" fill="hold"/>
                                        <p:tgtEl>
                                          <p:spTgt spid="7374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3740"/>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73741"/>
                                        </p:tgtEl>
                                        <p:attrNameLst>
                                          <p:attrName>style.visibility</p:attrName>
                                        </p:attrNameLst>
                                      </p:cBhvr>
                                      <p:to>
                                        <p:strVal val="visible"/>
                                      </p:to>
                                    </p:set>
                                    <p:animEffect transition="in" filter="fade">
                                      <p:cBhvr>
                                        <p:cTn id="43" dur="1000"/>
                                        <p:tgtEl>
                                          <p:spTgt spid="73741"/>
                                        </p:tgtEl>
                                      </p:cBhvr>
                                    </p:animEffect>
                                    <p:anim calcmode="lin" valueType="num">
                                      <p:cBhvr>
                                        <p:cTn id="44" dur="1000" fill="hold"/>
                                        <p:tgtEl>
                                          <p:spTgt spid="73741"/>
                                        </p:tgtEl>
                                        <p:attrNameLst>
                                          <p:attrName>ppt_x</p:attrName>
                                        </p:attrNameLst>
                                      </p:cBhvr>
                                      <p:tavLst>
                                        <p:tav tm="0">
                                          <p:val>
                                            <p:strVal val="#ppt_x"/>
                                          </p:val>
                                        </p:tav>
                                        <p:tav tm="100000">
                                          <p:val>
                                            <p:strVal val="#ppt_x"/>
                                          </p:val>
                                        </p:tav>
                                      </p:tavLst>
                                    </p:anim>
                                    <p:anim calcmode="lin" valueType="num">
                                      <p:cBhvr>
                                        <p:cTn id="45" dur="900" decel="100000" fill="hold"/>
                                        <p:tgtEl>
                                          <p:spTgt spid="7374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737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9"/>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a:t>One-sided limits can be used to investigate the behavior of </a:t>
            </a:r>
            <a:r>
              <a:rPr lang="en-US" altLang="en-US" sz="2400" b="1"/>
              <a:t>step functions. </a:t>
            </a:r>
          </a:p>
          <a:p>
            <a:pPr eaLnBrk="1" hangingPunct="1">
              <a:spcBef>
                <a:spcPct val="50000"/>
              </a:spcBef>
              <a:buFontTx/>
              <a:buNone/>
            </a:pPr>
            <a:r>
              <a:rPr lang="en-US" altLang="en-US" sz="2400"/>
              <a:t>One common type of step function is the </a:t>
            </a:r>
            <a:r>
              <a:rPr lang="en-US" altLang="en-US" sz="2400" b="1"/>
              <a:t>greatest integer function     , </a:t>
            </a:r>
            <a:r>
              <a:rPr lang="en-US" altLang="en-US" sz="2400">
                <a:latin typeface="Times-Roman" charset="0"/>
              </a:rPr>
              <a:t>defined as</a:t>
            </a:r>
          </a:p>
          <a:p>
            <a:pPr eaLnBrk="1" hangingPunct="1">
              <a:spcBef>
                <a:spcPct val="50000"/>
              </a:spcBef>
              <a:buFontTx/>
              <a:buNone/>
            </a:pPr>
            <a:endParaRPr lang="en-US" altLang="en-US" sz="2400">
              <a:latin typeface="Times-Roman" charset="0"/>
            </a:endParaRPr>
          </a:p>
          <a:p>
            <a:pPr eaLnBrk="1" hangingPunct="1">
              <a:spcBef>
                <a:spcPct val="50000"/>
              </a:spcBef>
              <a:buFontTx/>
              <a:buNone/>
            </a:pPr>
            <a:endParaRPr lang="en-US" altLang="en-US" sz="2400">
              <a:latin typeface="Times-Roman" charset="0"/>
            </a:endParaRPr>
          </a:p>
          <a:p>
            <a:pPr eaLnBrk="1" hangingPunct="1">
              <a:spcBef>
                <a:spcPct val="50000"/>
              </a:spcBef>
              <a:buFontTx/>
              <a:buNone/>
            </a:pPr>
            <a:r>
              <a:rPr lang="en-US" altLang="en-US" sz="2400"/>
              <a:t>For instance,               and</a:t>
            </a:r>
            <a:endParaRPr lang="en-US" altLang="en-US" sz="2400">
              <a:latin typeface="Times-Roman" charset="0"/>
            </a:endParaRPr>
          </a:p>
          <a:p>
            <a:pPr eaLnBrk="1" hangingPunct="1">
              <a:spcBef>
                <a:spcPct val="50000"/>
              </a:spcBef>
              <a:buFontTx/>
              <a:buNone/>
            </a:pPr>
            <a:endParaRPr lang="en-US" altLang="en-US" sz="2400" b="1"/>
          </a:p>
        </p:txBody>
      </p:sp>
      <p:pic>
        <p:nvPicPr>
          <p:cNvPr id="26629" name="Picture 25" descr="left double bracket x right double bracket."/>
          <p:cNvPicPr>
            <a:picLocks noChangeAspect="1" noChangeArrowheads="1"/>
          </p:cNvPicPr>
          <p:nvPr/>
        </p:nvPicPr>
        <p:blipFill>
          <a:blip r:embed="rId2">
            <a:extLst>
              <a:ext uri="{28A0092B-C50C-407E-A947-70E740481C1C}">
                <a14:useLocalDpi xmlns:a14="http://schemas.microsoft.com/office/drawing/2010/main" val="0"/>
              </a:ext>
            </a:extLst>
          </a:blip>
          <a:srcRect r="20000" b="2040"/>
          <a:stretch>
            <a:fillRect/>
          </a:stretch>
        </p:blipFill>
        <p:spPr bwMode="auto">
          <a:xfrm>
            <a:off x="1828800" y="274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30" descr="left double bracket 2.5 right double bracket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4378325"/>
            <a:ext cx="1143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33" descr="left double bracket negative 2.5 right double bracket = negativ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349750"/>
            <a:ext cx="1600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37"/>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8288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a:solidFill>
                  <a:schemeClr val="bg1"/>
                </a:solidFill>
              </a:rPr>
              <a:t>One-Sided Limits and Continuity on a Closed Interval</a:t>
            </a:r>
          </a:p>
        </p:txBody>
      </p:sp>
      <p:pic>
        <p:nvPicPr>
          <p:cNvPr id="26633" name="Picture 1" descr="left double bracket x right double bracket = greatest integer n such that n &lt;= x. Greatest integer function.&#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9375" y="3314700"/>
            <a:ext cx="6438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7"/>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8288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a:solidFill>
                  <a:schemeClr val="bg1"/>
                </a:solidFill>
              </a:rPr>
              <a:t>One-Sided Limits and Continuity on a Closed Interval</a:t>
            </a:r>
          </a:p>
        </p:txBody>
      </p:sp>
      <p:sp>
        <p:nvSpPr>
          <p:cNvPr id="27651" name="Content Placeholder 5"/>
          <p:cNvSpPr>
            <a:spLocks noGrp="1"/>
          </p:cNvSpPr>
          <p:nvPr>
            <p:ph idx="1"/>
          </p:nvPr>
        </p:nvSpPr>
        <p:spPr>
          <a:xfrm>
            <a:off x="457200" y="1371600"/>
            <a:ext cx="8229600" cy="1447800"/>
          </a:xfrm>
        </p:spPr>
        <p:txBody>
          <a:bodyPr/>
          <a:lstStyle/>
          <a:p>
            <a:pPr eaLnBrk="1" hangingPunct="1">
              <a:buFontTx/>
              <a:buNone/>
            </a:pPr>
            <a:r>
              <a:rPr lang="en-US" altLang="en-US" sz="2400" smtClean="0"/>
              <a:t>When the limit from the left is not equal to the limit from the</a:t>
            </a:r>
          </a:p>
          <a:p>
            <a:pPr eaLnBrk="1" hangingPunct="1">
              <a:buFontTx/>
              <a:buNone/>
            </a:pPr>
            <a:r>
              <a:rPr lang="en-US" altLang="en-US" sz="2400" smtClean="0"/>
              <a:t>right, the (two-sided) limit </a:t>
            </a:r>
            <a:r>
              <a:rPr lang="en-US" altLang="en-US" sz="2400" i="1" smtClean="0"/>
              <a:t>does not exist.</a:t>
            </a:r>
            <a:r>
              <a:rPr lang="en-US" altLang="en-US" sz="2400" smtClean="0"/>
              <a:t> The next theorem</a:t>
            </a:r>
          </a:p>
          <a:p>
            <a:pPr eaLnBrk="1" hangingPunct="1">
              <a:buFontTx/>
              <a:buNone/>
            </a:pPr>
            <a:r>
              <a:rPr lang="en-US" altLang="en-US" sz="2400" smtClean="0"/>
              <a:t>makes this more explicit.</a:t>
            </a:r>
          </a:p>
        </p:txBody>
      </p:sp>
      <p:pic>
        <p:nvPicPr>
          <p:cNvPr id="27652" name="Picture 1" descr="Theorem 1.10. The existence of a limit. Let f be a function, and let c and L be real numbers. The limit of f(x) as x approaches c is L if and only if lim_(x right arrow c^negative) (f(x)) = L and lim_(x right arrow c^+) (f(x)) = L.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895600"/>
            <a:ext cx="79343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1"/>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8288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a:solidFill>
                  <a:schemeClr val="bg1"/>
                </a:solidFill>
              </a:rPr>
              <a:t>One-Sided Limits and Continuity on a Closed Interval</a:t>
            </a:r>
          </a:p>
        </p:txBody>
      </p:sp>
      <p:sp>
        <p:nvSpPr>
          <p:cNvPr id="24580" name="Content Placeholder 7"/>
          <p:cNvSpPr>
            <a:spLocks noGrp="1"/>
          </p:cNvSpPr>
          <p:nvPr>
            <p:ph idx="1"/>
          </p:nvPr>
        </p:nvSpPr>
        <p:spPr>
          <a:xfrm>
            <a:off x="457200" y="1371600"/>
            <a:ext cx="8229600" cy="4525963"/>
          </a:xfrm>
        </p:spPr>
        <p:txBody>
          <a:bodyPr/>
          <a:lstStyle/>
          <a:p>
            <a:pPr eaLnBrk="1" hangingPunct="1">
              <a:buFontTx/>
              <a:buNone/>
              <a:defRPr/>
            </a:pPr>
            <a:r>
              <a:rPr lang="en-US" altLang="en-US" sz="2400" dirty="0" smtClean="0"/>
              <a:t>The concept of a one-sided limit allows you to extend the </a:t>
            </a:r>
          </a:p>
          <a:p>
            <a:pPr eaLnBrk="1" hangingPunct="1">
              <a:buFontTx/>
              <a:buNone/>
              <a:defRPr/>
            </a:pPr>
            <a:r>
              <a:rPr lang="en-US" altLang="en-US" sz="2400" dirty="0" smtClean="0"/>
              <a:t>definition of continuity to closed intervals.</a:t>
            </a:r>
          </a:p>
          <a:p>
            <a:pPr eaLnBrk="1" hangingPunct="1">
              <a:buFontTx/>
              <a:buNone/>
              <a:defRPr/>
            </a:pPr>
            <a:endParaRPr lang="en-US" altLang="en-US" sz="2400" dirty="0"/>
          </a:p>
          <a:p>
            <a:pPr marL="0" indent="0" eaLnBrk="1" hangingPunct="1">
              <a:buFontTx/>
              <a:buNone/>
              <a:defRPr/>
            </a:pPr>
            <a:r>
              <a:rPr lang="en-US" altLang="en-US" sz="2400" dirty="0" smtClean="0"/>
              <a:t>Basically, a function is continuous on a closed interval when it is continuous in the interior of the interval and exhibits one-sided </a:t>
            </a:r>
            <a:r>
              <a:rPr lang="en-IN" sz="2400" dirty="0"/>
              <a:t>continuity at </a:t>
            </a:r>
            <a:r>
              <a:rPr lang="en-IN" sz="2400" dirty="0" smtClean="0"/>
              <a:t>the </a:t>
            </a:r>
            <a:r>
              <a:rPr lang="en-US" altLang="en-US" sz="2400" dirty="0" smtClean="0"/>
              <a:t>endpoints. This is stated formally in the next definition.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9"/>
          <p:cNvSpPr txBox="1">
            <a:spLocks noChangeArrowheads="1"/>
          </p:cNvSpPr>
          <p:nvPr/>
        </p:nvSpPr>
        <p:spPr bwMode="auto">
          <a:xfrm>
            <a:off x="3762375" y="6429375"/>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1.32</a:t>
            </a:r>
          </a:p>
        </p:txBody>
      </p:sp>
      <p:sp>
        <p:nvSpPr>
          <p:cNvPr id="29699" name="Text Box 11"/>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8288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600">
                <a:solidFill>
                  <a:schemeClr val="bg1"/>
                </a:solidFill>
              </a:rPr>
              <a:t>One-Sided Limits and Continuity on a Closed Interval</a:t>
            </a:r>
          </a:p>
        </p:txBody>
      </p:sp>
      <p:pic>
        <p:nvPicPr>
          <p:cNvPr id="29700" name="Picture 1" descr="Definition of continuity on a closed interval. A function f is continuous on the closed interval [a, b] when f is continuous on the open interval (a, b) and lim_(x right arrow a^+) (f(x)) = f(a) and lim_(x right arrow b^negative) (f(x)) = f(b). The function f is continuous from the right at a and continuous from the left at b. See figure 1.32. "/>
          <p:cNvPicPr>
            <a:picLocks noChangeAspect="1"/>
          </p:cNvPicPr>
          <p:nvPr/>
        </p:nvPicPr>
        <p:blipFill>
          <a:blip r:embed="rId2">
            <a:extLst>
              <a:ext uri="{28A0092B-C50C-407E-A947-70E740481C1C}">
                <a14:useLocalDpi xmlns:a14="http://schemas.microsoft.com/office/drawing/2010/main" val="0"/>
              </a:ext>
            </a:extLst>
          </a:blip>
          <a:srcRect l="30585"/>
          <a:stretch>
            <a:fillRect/>
          </a:stretch>
        </p:blipFill>
        <p:spPr bwMode="auto">
          <a:xfrm>
            <a:off x="1447800" y="1295400"/>
            <a:ext cx="61722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 descr="The image consists of a visual representation and a caption. Visual representation. A curve is graphed in the first quadrant of the x y coordinate plane in the interval [a, b]. The points a and b are marked on the positive x axis with a &lt; b. The curve begins at the top left of the viewing window at a closed point for which x = a, goes down and to the right, reaches a low point, then goes up and to the right, and ends at a closed point for which x = b. Caption. Continuous function on a closed interval."/>
          <p:cNvPicPr>
            <a:picLocks noChangeAspect="1"/>
          </p:cNvPicPr>
          <p:nvPr/>
        </p:nvPicPr>
        <p:blipFill>
          <a:blip r:embed="rId2">
            <a:extLst>
              <a:ext uri="{28A0092B-C50C-407E-A947-70E740481C1C}">
                <a14:useLocalDpi xmlns:a14="http://schemas.microsoft.com/office/drawing/2010/main" val="0"/>
              </a:ext>
            </a:extLst>
          </a:blip>
          <a:srcRect r="69415"/>
          <a:stretch>
            <a:fillRect/>
          </a:stretch>
        </p:blipFill>
        <p:spPr bwMode="auto">
          <a:xfrm>
            <a:off x="3124200" y="4098925"/>
            <a:ext cx="22733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a:solidFill>
                  <a:schemeClr val="bg1"/>
                </a:solidFill>
              </a:rPr>
              <a:t>Example 4 – </a:t>
            </a:r>
            <a:r>
              <a:rPr lang="en-US" altLang="en-US" i="1">
                <a:solidFill>
                  <a:schemeClr val="bg1"/>
                </a:solidFill>
              </a:rPr>
              <a:t>Continuity on a Closed Interval</a:t>
            </a:r>
          </a:p>
        </p:txBody>
      </p:sp>
      <p:sp>
        <p:nvSpPr>
          <p:cNvPr id="50181" name="Text Box 5"/>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Discuss the continuity of </a:t>
            </a:r>
            <a:r>
              <a:rPr lang="en-US" altLang="en-US" sz="2400" i="1"/>
              <a:t>f</a:t>
            </a:r>
            <a:r>
              <a:rPr lang="en-US" altLang="en-US" sz="2400"/>
              <a:t>(</a:t>
            </a:r>
            <a:r>
              <a:rPr lang="en-US" altLang="en-US" sz="2400" i="1"/>
              <a:t>x</a:t>
            </a:r>
            <a:r>
              <a:rPr lang="en-US" altLang="en-US" sz="2400"/>
              <a:t>)</a:t>
            </a:r>
            <a:r>
              <a:rPr lang="en-US" altLang="en-US" sz="1800" i="1"/>
              <a:t> </a:t>
            </a:r>
            <a:r>
              <a:rPr lang="en-US" altLang="en-US" sz="2400" i="1"/>
              <a:t>=</a:t>
            </a:r>
          </a:p>
          <a:p>
            <a:pPr eaLnBrk="1" hangingPunct="1">
              <a:spcBef>
                <a:spcPct val="0"/>
              </a:spcBef>
              <a:buFontTx/>
              <a:buNone/>
            </a:pPr>
            <a:endParaRPr lang="en-US" altLang="en-US" sz="2400" i="1"/>
          </a:p>
          <a:p>
            <a:pPr eaLnBrk="1" hangingPunct="1">
              <a:buFontTx/>
              <a:buNone/>
            </a:pPr>
            <a:r>
              <a:rPr lang="en-US" altLang="en-US" sz="2400">
                <a:solidFill>
                  <a:srgbClr val="D7181E"/>
                </a:solidFill>
                <a:cs typeface="Arial" pitchFamily="34" charset="0"/>
              </a:rPr>
              <a:t>Solution:</a:t>
            </a:r>
          </a:p>
          <a:p>
            <a:pPr eaLnBrk="1" hangingPunct="1">
              <a:lnSpc>
                <a:spcPct val="110000"/>
              </a:lnSpc>
              <a:spcBef>
                <a:spcPct val="0"/>
              </a:spcBef>
              <a:buFontTx/>
              <a:buNone/>
            </a:pPr>
            <a:r>
              <a:rPr lang="en-US" altLang="en-US" sz="2400"/>
              <a:t>The domain of </a:t>
            </a:r>
            <a:r>
              <a:rPr lang="en-US" altLang="en-US" sz="2400" i="1"/>
              <a:t>f</a:t>
            </a:r>
            <a:r>
              <a:rPr lang="en-US" altLang="en-US" sz="2400"/>
              <a:t> is the closed interval [–1, 1]. </a:t>
            </a:r>
          </a:p>
          <a:p>
            <a:pPr eaLnBrk="1" hangingPunct="1">
              <a:lnSpc>
                <a:spcPct val="110000"/>
              </a:lnSpc>
              <a:spcBef>
                <a:spcPct val="0"/>
              </a:spcBef>
              <a:buFontTx/>
              <a:buNone/>
            </a:pPr>
            <a:endParaRPr lang="en-US" altLang="en-US" sz="2400"/>
          </a:p>
          <a:p>
            <a:pPr eaLnBrk="1" hangingPunct="1">
              <a:lnSpc>
                <a:spcPct val="110000"/>
              </a:lnSpc>
              <a:spcBef>
                <a:spcPct val="0"/>
              </a:spcBef>
              <a:buFontTx/>
              <a:buNone/>
            </a:pPr>
            <a:r>
              <a:rPr lang="en-US" altLang="en-US" sz="2400"/>
              <a:t>At all points in the open interval (–1, 1), the continuity of </a:t>
            </a:r>
            <a:r>
              <a:rPr lang="en-US" altLang="en-US" sz="2400" i="1"/>
              <a:t>f</a:t>
            </a:r>
            <a:r>
              <a:rPr lang="en-US" altLang="en-US" sz="2400"/>
              <a:t> </a:t>
            </a:r>
          </a:p>
          <a:p>
            <a:pPr eaLnBrk="1" hangingPunct="1">
              <a:lnSpc>
                <a:spcPct val="110000"/>
              </a:lnSpc>
              <a:spcBef>
                <a:spcPct val="0"/>
              </a:spcBef>
              <a:buFontTx/>
              <a:buNone/>
            </a:pPr>
            <a:r>
              <a:rPr lang="en-US" altLang="en-US" sz="2400"/>
              <a:t>follows from Theorems 1.4 and 1.5. </a:t>
            </a:r>
            <a:endParaRPr lang="en-US" altLang="en-US" sz="2400" i="1"/>
          </a:p>
        </p:txBody>
      </p:sp>
      <p:pic>
        <p:nvPicPr>
          <p:cNvPr id="30725" name="Picture 15" descr="sqrt(1 minus 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1216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heorem 1.4. The limit of a function involving a radical. Let n be a positive integer. The limit below is valid for all c when n is odd, and is valid for c &gt; 0 when n is even. lim_(x right arrow c) (rootn(x)) = rootn(c).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500" y="4343400"/>
            <a:ext cx="79248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0181">
                                            <p:txEl>
                                              <p:pRg st="2" end="2"/>
                                            </p:txEl>
                                          </p:spTgt>
                                        </p:tgtEl>
                                        <p:attrNameLst>
                                          <p:attrName>style.visibility</p:attrName>
                                        </p:attrNameLst>
                                      </p:cBhvr>
                                      <p:to>
                                        <p:strVal val="visible"/>
                                      </p:to>
                                    </p:set>
                                    <p:animEffect transition="in" filter="fade">
                                      <p:cBhvr>
                                        <p:cTn id="7" dur="1000"/>
                                        <p:tgtEl>
                                          <p:spTgt spid="50181">
                                            <p:txEl>
                                              <p:pRg st="2" end="2"/>
                                            </p:txEl>
                                          </p:spTgt>
                                        </p:tgtEl>
                                      </p:cBhvr>
                                    </p:animEffect>
                                    <p:anim calcmode="lin" valueType="num">
                                      <p:cBhvr>
                                        <p:cTn id="8" dur="1000" fill="hold"/>
                                        <p:tgtEl>
                                          <p:spTgt spid="5018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018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181">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0181">
                                            <p:txEl>
                                              <p:pRg st="3" end="3"/>
                                            </p:txEl>
                                          </p:spTgt>
                                        </p:tgtEl>
                                        <p:attrNameLst>
                                          <p:attrName>style.visibility</p:attrName>
                                        </p:attrNameLst>
                                      </p:cBhvr>
                                      <p:to>
                                        <p:strVal val="visible"/>
                                      </p:to>
                                    </p:set>
                                    <p:animEffect transition="in" filter="fade">
                                      <p:cBhvr>
                                        <p:cTn id="13" dur="1000"/>
                                        <p:tgtEl>
                                          <p:spTgt spid="50181">
                                            <p:txEl>
                                              <p:pRg st="3" end="3"/>
                                            </p:txEl>
                                          </p:spTgt>
                                        </p:tgtEl>
                                      </p:cBhvr>
                                    </p:animEffect>
                                    <p:anim calcmode="lin" valueType="num">
                                      <p:cBhvr>
                                        <p:cTn id="14" dur="1000" fill="hold"/>
                                        <p:tgtEl>
                                          <p:spTgt spid="50181">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0181">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018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50181">
                                            <p:txEl>
                                              <p:pRg st="5" end="5"/>
                                            </p:txEl>
                                          </p:spTgt>
                                        </p:tgtEl>
                                        <p:attrNameLst>
                                          <p:attrName>style.visibility</p:attrName>
                                        </p:attrNameLst>
                                      </p:cBhvr>
                                      <p:to>
                                        <p:strVal val="visible"/>
                                      </p:to>
                                    </p:set>
                                    <p:animEffect transition="in" filter="fade">
                                      <p:cBhvr>
                                        <p:cTn id="21" dur="1000"/>
                                        <p:tgtEl>
                                          <p:spTgt spid="50181">
                                            <p:txEl>
                                              <p:pRg st="5" end="5"/>
                                            </p:txEl>
                                          </p:spTgt>
                                        </p:tgtEl>
                                      </p:cBhvr>
                                    </p:animEffect>
                                    <p:anim calcmode="lin" valueType="num">
                                      <p:cBhvr>
                                        <p:cTn id="22" dur="1000" fill="hold"/>
                                        <p:tgtEl>
                                          <p:spTgt spid="50181">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0181">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0181">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0181">
                                            <p:txEl>
                                              <p:pRg st="6" end="6"/>
                                            </p:txEl>
                                          </p:spTgt>
                                        </p:tgtEl>
                                        <p:attrNameLst>
                                          <p:attrName>style.visibility</p:attrName>
                                        </p:attrNameLst>
                                      </p:cBhvr>
                                      <p:to>
                                        <p:strVal val="visible"/>
                                      </p:to>
                                    </p:set>
                                    <p:animEffect transition="in" filter="fade">
                                      <p:cBhvr>
                                        <p:cTn id="27" dur="1000"/>
                                        <p:tgtEl>
                                          <p:spTgt spid="50181">
                                            <p:txEl>
                                              <p:pRg st="6" end="6"/>
                                            </p:txEl>
                                          </p:spTgt>
                                        </p:tgtEl>
                                      </p:cBhvr>
                                    </p:animEffect>
                                    <p:anim calcmode="lin" valueType="num">
                                      <p:cBhvr>
                                        <p:cTn id="28" dur="1000" fill="hold"/>
                                        <p:tgtEl>
                                          <p:spTgt spid="50181">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50181">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0181">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900" decel="100000" fill="hold"/>
                                        <p:tgtEl>
                                          <p:spTgt spid="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547688" y="228600"/>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4 – </a:t>
            </a:r>
            <a:r>
              <a:rPr lang="en-US" altLang="en-US" sz="4000" i="1">
                <a:solidFill>
                  <a:schemeClr val="bg1"/>
                </a:solidFill>
              </a:rPr>
              <a:t>Solution</a:t>
            </a:r>
          </a:p>
        </p:txBody>
      </p:sp>
      <p:sp>
        <p:nvSpPr>
          <p:cNvPr id="31749"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pic>
        <p:nvPicPr>
          <p:cNvPr id="31750" name="Picture 1" descr="Theorem 1.5. The limit of a composite function. If f and g are functions such that lim_(x right arrow c) (g(x)) = L and lim_(x right arrow L) (f(x)) = f(L), then lim_(x right arrow c) (f(g(x))) = f(lim_(x right arrow c) (g(x))) = f(L).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581150"/>
            <a:ext cx="79057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4 – </a:t>
            </a:r>
            <a:r>
              <a:rPr lang="en-US" altLang="en-US" sz="4000" i="1">
                <a:solidFill>
                  <a:schemeClr val="bg1"/>
                </a:solidFill>
              </a:rPr>
              <a:t>Solution</a:t>
            </a:r>
          </a:p>
        </p:txBody>
      </p:sp>
      <p:sp>
        <p:nvSpPr>
          <p:cNvPr id="32771" name="Text Box 8"/>
          <p:cNvSpPr txBox="1">
            <a:spLocks noChangeArrowheads="1"/>
          </p:cNvSpPr>
          <p:nvPr/>
        </p:nvSpPr>
        <p:spPr bwMode="auto">
          <a:xfrm>
            <a:off x="6396038" y="6019800"/>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200" b="1"/>
              <a:t>Figure 1.33</a:t>
            </a:r>
          </a:p>
        </p:txBody>
      </p:sp>
      <p:sp>
        <p:nvSpPr>
          <p:cNvPr id="32772"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sp>
        <p:nvSpPr>
          <p:cNvPr id="32773" name="Rectangle 12"/>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Moreover, because</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1200"/>
          </a:p>
          <a:p>
            <a:pPr eaLnBrk="1" hangingPunct="1">
              <a:spcBef>
                <a:spcPct val="0"/>
              </a:spcBef>
              <a:buFontTx/>
              <a:buNone/>
            </a:pPr>
            <a:r>
              <a:rPr lang="en-US" altLang="en-US" sz="2400"/>
              <a:t>and</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you can conclude that </a:t>
            </a:r>
            <a:r>
              <a:rPr lang="en-US" altLang="en-US" sz="2400" i="1"/>
              <a:t>f</a:t>
            </a:r>
            <a:r>
              <a:rPr lang="en-US" altLang="en-US" sz="2400"/>
              <a:t> is </a:t>
            </a:r>
          </a:p>
          <a:p>
            <a:pPr eaLnBrk="1" hangingPunct="1">
              <a:spcBef>
                <a:spcPct val="0"/>
              </a:spcBef>
              <a:buFontTx/>
              <a:buNone/>
            </a:pPr>
            <a:r>
              <a:rPr lang="en-US" altLang="en-US" sz="2400"/>
              <a:t>continuous on the closed interval </a:t>
            </a:r>
          </a:p>
          <a:p>
            <a:pPr eaLnBrk="1" hangingPunct="1">
              <a:spcBef>
                <a:spcPct val="0"/>
              </a:spcBef>
              <a:buFontTx/>
              <a:buNone/>
            </a:pPr>
            <a:r>
              <a:rPr lang="en-US" altLang="en-US" sz="2400"/>
              <a:t>[–1, 1], as shown in Figure 1.33.</a:t>
            </a:r>
          </a:p>
          <a:p>
            <a:pPr eaLnBrk="1" hangingPunct="1">
              <a:spcBef>
                <a:spcPct val="0"/>
              </a:spcBef>
              <a:buFontTx/>
              <a:buNone/>
            </a:pPr>
            <a:endParaRPr lang="en-US" altLang="en-US" sz="2400"/>
          </a:p>
        </p:txBody>
      </p:sp>
      <p:pic>
        <p:nvPicPr>
          <p:cNvPr id="32774" name="Picture 14" descr="(item 1). lim_(x right arrow negative 1^+) (sqrt(1 minus x^2)) = 0 = f(negative 1). Continuous from the right. (item 2). lim_(x right arrow 1^negative) (sqrt(1 minus x^2)) = 0 = f(1). Continuous from the l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6122988"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5" descr="The image consists of a visual representation and a caption. Visual representation. A semi-circle is graphed on the x y coordinate plane. The graph has y axis symmetry. The semi-circle is labeled f(x) = sqrt(1 minus x^2). It is centered at the origin with radius 1. It begins at (negative 1, 0) on the negative x axis, goes up and to the right in the second quadrant, reaches a high point on the positive y axis at (0, 1), then goes down and to the right in the first quadrant, and ends at (1, 0) on the positive x axis. Caption. f is continuous on [negative 1, 1].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57600"/>
            <a:ext cx="27908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idx="1"/>
          </p:nvPr>
        </p:nvSpPr>
        <p:spPr>
          <a:xfrm>
            <a:off x="457200" y="1370013"/>
            <a:ext cx="8229600" cy="5256212"/>
          </a:xfrm>
        </p:spPr>
        <p:txBody>
          <a:bodyPr/>
          <a:lstStyle/>
          <a:p>
            <a:pPr marL="350838" indent="-350838">
              <a:lnSpc>
                <a:spcPct val="90000"/>
              </a:lnSpc>
              <a:spcBef>
                <a:spcPct val="0"/>
              </a:spcBef>
              <a:buClr>
                <a:srgbClr val="D7181E"/>
              </a:buClr>
              <a:buFont typeface="Wingdings" pitchFamily="2" charset="2"/>
              <a:buChar char="n"/>
            </a:pPr>
            <a:r>
              <a:rPr lang="en-US" altLang="en-US" sz="2800" smtClean="0"/>
              <a:t>Determine continuity at a point and continuity on an open interval. </a:t>
            </a:r>
            <a:endParaRPr lang="en-US" altLang="en-US" sz="2800" smtClean="0">
              <a:cs typeface="Arial" pitchFamily="34" charset="0"/>
            </a:endParaRPr>
          </a:p>
          <a:p>
            <a:pPr marL="350838" indent="-350838">
              <a:lnSpc>
                <a:spcPct val="90000"/>
              </a:lnSpc>
              <a:spcBef>
                <a:spcPct val="0"/>
              </a:spcBef>
              <a:buClr>
                <a:srgbClr val="D7181E"/>
              </a:buClr>
              <a:buFont typeface="Wingdings" pitchFamily="2" charset="2"/>
              <a:buChar char="n"/>
            </a:pPr>
            <a:endParaRPr lang="en-US" altLang="en-US" sz="2800" smtClean="0">
              <a:cs typeface="Arial" pitchFamily="34" charset="0"/>
            </a:endParaRPr>
          </a:p>
          <a:p>
            <a:pPr marL="350838" indent="-350838">
              <a:lnSpc>
                <a:spcPct val="90000"/>
              </a:lnSpc>
              <a:spcBef>
                <a:spcPct val="0"/>
              </a:spcBef>
              <a:buClr>
                <a:srgbClr val="D7181E"/>
              </a:buClr>
              <a:buFont typeface="Wingdings" pitchFamily="2" charset="2"/>
              <a:buChar char="n"/>
            </a:pPr>
            <a:r>
              <a:rPr lang="en-US" altLang="en-US" sz="2800" smtClean="0"/>
              <a:t>Determine one-sided limits and continuity on a closed interval.</a:t>
            </a:r>
          </a:p>
          <a:p>
            <a:pPr marL="350838" indent="-350838">
              <a:lnSpc>
                <a:spcPct val="90000"/>
              </a:lnSpc>
              <a:spcBef>
                <a:spcPct val="0"/>
              </a:spcBef>
              <a:buClr>
                <a:srgbClr val="D7181E"/>
              </a:buClr>
              <a:buFont typeface="Wingdings" pitchFamily="2" charset="2"/>
              <a:buChar char="n"/>
            </a:pPr>
            <a:endParaRPr lang="en-US" altLang="en-US" sz="2800" smtClean="0">
              <a:cs typeface="Arial" pitchFamily="34" charset="0"/>
            </a:endParaRPr>
          </a:p>
          <a:p>
            <a:pPr marL="350838" indent="-350838">
              <a:lnSpc>
                <a:spcPct val="90000"/>
              </a:lnSpc>
              <a:spcBef>
                <a:spcPct val="0"/>
              </a:spcBef>
              <a:buClr>
                <a:srgbClr val="D7181E"/>
              </a:buClr>
              <a:buFont typeface="Wingdings" pitchFamily="2" charset="2"/>
              <a:buChar char="n"/>
            </a:pPr>
            <a:r>
              <a:rPr lang="en-US" altLang="en-US" sz="2800" smtClean="0"/>
              <a:t>Use properties of continuity.</a:t>
            </a:r>
          </a:p>
          <a:p>
            <a:pPr marL="350838" indent="-350838">
              <a:lnSpc>
                <a:spcPct val="90000"/>
              </a:lnSpc>
              <a:spcBef>
                <a:spcPct val="0"/>
              </a:spcBef>
              <a:buClr>
                <a:srgbClr val="D7181E"/>
              </a:buClr>
              <a:buFont typeface="Wingdings" pitchFamily="2" charset="2"/>
              <a:buChar char="n"/>
            </a:pPr>
            <a:endParaRPr lang="en-US" altLang="en-US" sz="2800" smtClean="0">
              <a:cs typeface="Arial" pitchFamily="34" charset="0"/>
            </a:endParaRPr>
          </a:p>
          <a:p>
            <a:pPr marL="350838" indent="-350838">
              <a:lnSpc>
                <a:spcPct val="90000"/>
              </a:lnSpc>
              <a:spcBef>
                <a:spcPct val="0"/>
              </a:spcBef>
              <a:buClr>
                <a:srgbClr val="D7181E"/>
              </a:buClr>
              <a:buFont typeface="Wingdings" pitchFamily="2" charset="2"/>
              <a:buChar char="n"/>
            </a:pPr>
            <a:r>
              <a:rPr lang="en-US" altLang="en-US" sz="2800" smtClean="0"/>
              <a:t>Understand and use the Intermediate Value Theorem.</a:t>
            </a:r>
            <a:endParaRPr lang="en-US" altLang="en-US" sz="2800" smtClean="0">
              <a:cs typeface="Arial" pitchFamily="34" charset="0"/>
            </a:endParaRPr>
          </a:p>
        </p:txBody>
      </p:sp>
      <p:sp>
        <p:nvSpPr>
          <p:cNvPr id="6147" name="Text Box 5"/>
          <p:cNvSpPr txBox="1">
            <a:spLocks noChangeArrowheads="1"/>
          </p:cNvSpPr>
          <p:nvPr/>
        </p:nvSpPr>
        <p:spPr bwMode="auto">
          <a:xfrm>
            <a:off x="571500" y="365125"/>
            <a:ext cx="8310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455613" y="3198813"/>
            <a:ext cx="8226425" cy="914400"/>
          </a:xfrm>
        </p:spPr>
        <p:txBody>
          <a:bodyPr/>
          <a:lstStyle/>
          <a:p>
            <a:pPr marL="350838" indent="-350838" algn="ctr">
              <a:spcBef>
                <a:spcPct val="50000"/>
              </a:spcBef>
              <a:buClr>
                <a:srgbClr val="009BAE"/>
              </a:buClr>
              <a:buFont typeface="Wingdings" pitchFamily="2" charset="2"/>
              <a:buNone/>
            </a:pPr>
            <a:r>
              <a:rPr lang="en-US" altLang="en-US" sz="4000" smtClean="0">
                <a:cs typeface="Arial" pitchFamily="34" charset="0"/>
              </a:rPr>
              <a:t>Properties of Continuity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Properties of Continuity</a:t>
            </a:r>
          </a:p>
        </p:txBody>
      </p:sp>
      <p:pic>
        <p:nvPicPr>
          <p:cNvPr id="34819" name="Picture 1" descr="Theorem 1.11. Properties of continuity. If b is a real number and f and g are continuous at x = c, then the functions listed below are also continuous at c. (item 1). Scalar multiple: b f. (item 2). Sum or difference: f plus-minus g. (item 3). Product: f g. (item 4). Quotient: f/g, g(c) != 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447800"/>
            <a:ext cx="78676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3"/>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None/>
            </a:pPr>
            <a:r>
              <a:rPr lang="en-US" altLang="en-US" sz="2400"/>
              <a:t>The list below summarizes the functions you have studied so far that are continuous at every point in their domains.</a:t>
            </a:r>
          </a:p>
          <a:p>
            <a:pPr eaLnBrk="1" hangingPunct="1">
              <a:spcBef>
                <a:spcPct val="0"/>
              </a:spcBef>
              <a:buFont typeface="Wingdings" pitchFamily="2" charset="2"/>
              <a:buNone/>
            </a:pPr>
            <a:endParaRPr lang="en-US" altLang="en-US" sz="2400"/>
          </a:p>
          <a:p>
            <a:pPr eaLnBrk="1" hangingPunct="1">
              <a:spcBef>
                <a:spcPct val="0"/>
              </a:spcBef>
              <a:buFont typeface="Wingdings" pitchFamily="2" charset="2"/>
              <a:buNone/>
            </a:pPr>
            <a:endParaRPr lang="en-US" altLang="en-US" sz="2400"/>
          </a:p>
          <a:p>
            <a:pPr eaLnBrk="1" hangingPunct="1">
              <a:spcBef>
                <a:spcPct val="0"/>
              </a:spcBef>
              <a:buFont typeface="Wingdings" pitchFamily="2" charset="2"/>
              <a:buNone/>
            </a:pPr>
            <a:endParaRPr lang="en-US" altLang="en-US" sz="2400"/>
          </a:p>
          <a:p>
            <a:pPr eaLnBrk="1" hangingPunct="1">
              <a:spcBef>
                <a:spcPct val="0"/>
              </a:spcBef>
              <a:buFont typeface="Wingdings" pitchFamily="2" charset="2"/>
              <a:buNone/>
            </a:pPr>
            <a:endParaRPr lang="en-US" altLang="en-US" sz="2400"/>
          </a:p>
          <a:p>
            <a:pPr eaLnBrk="1" hangingPunct="1">
              <a:spcBef>
                <a:spcPct val="0"/>
              </a:spcBef>
              <a:buFont typeface="Wingdings" pitchFamily="2" charset="2"/>
              <a:buNone/>
            </a:pPr>
            <a:endParaRPr lang="en-US" altLang="en-US" sz="2400"/>
          </a:p>
          <a:p>
            <a:pPr eaLnBrk="1" hangingPunct="1">
              <a:spcBef>
                <a:spcPct val="0"/>
              </a:spcBef>
              <a:buFont typeface="Wingdings" pitchFamily="2" charset="2"/>
              <a:buNone/>
            </a:pPr>
            <a:endParaRPr lang="en-US" altLang="en-US" sz="2400"/>
          </a:p>
          <a:p>
            <a:pPr eaLnBrk="1" hangingPunct="1">
              <a:spcBef>
                <a:spcPct val="0"/>
              </a:spcBef>
              <a:buFont typeface="Wingdings" pitchFamily="2" charset="2"/>
              <a:buNone/>
            </a:pPr>
            <a:endParaRPr lang="en-US" altLang="en-US" sz="1200"/>
          </a:p>
          <a:p>
            <a:pPr eaLnBrk="1" hangingPunct="1">
              <a:spcBef>
                <a:spcPct val="0"/>
              </a:spcBef>
              <a:buFont typeface="Wingdings" pitchFamily="2" charset="2"/>
              <a:buNone/>
            </a:pPr>
            <a:endParaRPr lang="en-US" altLang="en-US" sz="2400"/>
          </a:p>
          <a:p>
            <a:pPr eaLnBrk="1" hangingPunct="1">
              <a:spcBef>
                <a:spcPct val="0"/>
              </a:spcBef>
              <a:buFont typeface="Wingdings" pitchFamily="2" charset="2"/>
              <a:buNone/>
            </a:pPr>
            <a:r>
              <a:rPr lang="en-US" altLang="en-US" sz="2400"/>
              <a:t>By combining Theorem 1.11 with </a:t>
            </a:r>
            <a:r>
              <a:rPr lang="en-IN" altLang="en-US" sz="2400"/>
              <a:t>this list, </a:t>
            </a:r>
            <a:r>
              <a:rPr lang="en-US" altLang="en-US" sz="2400"/>
              <a:t>you can </a:t>
            </a:r>
          </a:p>
          <a:p>
            <a:pPr eaLnBrk="1" hangingPunct="1">
              <a:spcBef>
                <a:spcPct val="0"/>
              </a:spcBef>
              <a:buFont typeface="Wingdings" pitchFamily="2" charset="2"/>
              <a:buNone/>
            </a:pPr>
            <a:r>
              <a:rPr lang="en-US" altLang="en-US" sz="2400"/>
              <a:t>conclude that a wide variety of elementary functions are </a:t>
            </a:r>
          </a:p>
          <a:p>
            <a:pPr eaLnBrk="1" hangingPunct="1">
              <a:spcBef>
                <a:spcPct val="0"/>
              </a:spcBef>
              <a:buFont typeface="Wingdings" pitchFamily="2" charset="2"/>
              <a:buNone/>
            </a:pPr>
            <a:r>
              <a:rPr lang="en-US" altLang="en-US" sz="2400"/>
              <a:t>continuous at every point in their domains.</a:t>
            </a:r>
          </a:p>
        </p:txBody>
      </p:sp>
      <p:sp>
        <p:nvSpPr>
          <p:cNvPr id="35846" name="Text Box 18"/>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Properties of Continuity</a:t>
            </a:r>
          </a:p>
        </p:txBody>
      </p:sp>
      <p:pic>
        <p:nvPicPr>
          <p:cNvPr id="35847" name="Picture 19" descr="(item 1). Polynomial: p(x) = a_n x^n + a_(n minus 1) x^(n minus 1) + ... + a_1 x + a_0. (item 2). Rational: r(x) = p(x)/q(x), q(x) != 0. (item 3). Radical: f(x) = rootn(x). (item 4). Trigonometric: sin(x), cos(x), tan(x), cot(x), sec(x), csc(x).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2438400"/>
            <a:ext cx="6465887"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3000">
                <a:solidFill>
                  <a:schemeClr val="bg1"/>
                </a:solidFill>
              </a:rPr>
              <a:t>Example 6 – </a:t>
            </a:r>
            <a:r>
              <a:rPr lang="en-US" altLang="en-US" sz="3000" i="1">
                <a:solidFill>
                  <a:schemeClr val="bg1"/>
                </a:solidFill>
              </a:rPr>
              <a:t>Applying Properties of Continuity</a:t>
            </a:r>
          </a:p>
        </p:txBody>
      </p:sp>
      <p:sp>
        <p:nvSpPr>
          <p:cNvPr id="36868" name="Text Box 5"/>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None/>
            </a:pPr>
            <a:r>
              <a:rPr lang="en-US" altLang="en-US" sz="2400"/>
              <a:t>By Theorem 1.11, it follows that each of the functions below is continuous at every point in its domain</a:t>
            </a:r>
            <a:r>
              <a:rPr lang="en-US" altLang="en-US" sz="1800"/>
              <a:t>.</a:t>
            </a:r>
          </a:p>
        </p:txBody>
      </p:sp>
      <p:pic>
        <p:nvPicPr>
          <p:cNvPr id="36870" name="Picture 17" descr="f(x) = x + sin(x), f(x) = 3 tan(x), f(x) = (x^2 1)/cos(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64547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7"/>
          <p:cNvSpPr txBox="1">
            <a:spLocks noChangeArrowheads="1"/>
          </p:cNvSpPr>
          <p:nvPr/>
        </p:nvSpPr>
        <p:spPr bwMode="auto">
          <a:xfrm>
            <a:off x="455613" y="1370013"/>
            <a:ext cx="84105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None/>
            </a:pPr>
            <a:r>
              <a:rPr lang="en-US" altLang="en-US" sz="2400"/>
              <a:t>The next theorem, which is a consequence of Theorem 1.5, allows you to determine the continuity of </a:t>
            </a:r>
            <a:r>
              <a:rPr lang="en-US" altLang="en-US" sz="2400" i="1"/>
              <a:t>composite </a:t>
            </a:r>
            <a:r>
              <a:rPr lang="en-US" altLang="en-US" sz="2400"/>
              <a:t>functions such as</a:t>
            </a:r>
          </a:p>
        </p:txBody>
      </p:sp>
      <p:pic>
        <p:nvPicPr>
          <p:cNvPr id="37893" name="Picture 8" descr="f(x) = sin(3 x), f(x) = sqrt(x^2 + 1), f(x) = tan(1/x)."/>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590800"/>
            <a:ext cx="65817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10"/>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Properties of Continuity</a:t>
            </a:r>
          </a:p>
        </p:txBody>
      </p:sp>
      <p:pic>
        <p:nvPicPr>
          <p:cNvPr id="37895" name="Picture 7" descr="Theorem 1.12. Continuity of a composite function. If g is continuous at c and f is continuous at g(c), then the composite function given by (f of g)(x) = f(g(x)) is continuous at 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075" y="3748088"/>
            <a:ext cx="7867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7 – </a:t>
            </a:r>
            <a:r>
              <a:rPr lang="en-US" altLang="en-US" sz="4000" i="1">
                <a:solidFill>
                  <a:schemeClr val="bg1"/>
                </a:solidFill>
              </a:rPr>
              <a:t>Testing for Continuity</a:t>
            </a:r>
          </a:p>
        </p:txBody>
      </p:sp>
      <p:pic>
        <p:nvPicPr>
          <p:cNvPr id="38916" name="Picture 6" descr="(item a). f(x) = tan(x)."/>
          <p:cNvPicPr>
            <a:picLocks noChangeAspect="1" noChangeArrowheads="1"/>
          </p:cNvPicPr>
          <p:nvPr/>
        </p:nvPicPr>
        <p:blipFill>
          <a:blip r:embed="rId2">
            <a:extLst>
              <a:ext uri="{28A0092B-C50C-407E-A947-70E740481C1C}">
                <a14:useLocalDpi xmlns:a14="http://schemas.microsoft.com/office/drawing/2010/main" val="0"/>
              </a:ext>
            </a:extLst>
          </a:blip>
          <a:srcRect t="-8539" r="74509"/>
          <a:stretch>
            <a:fillRect/>
          </a:stretch>
        </p:blipFill>
        <p:spPr bwMode="auto">
          <a:xfrm>
            <a:off x="496888" y="1752600"/>
            <a:ext cx="232251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7"/>
          <p:cNvSpPr txBox="1">
            <a:spLocks noChangeArrowheads="1"/>
          </p:cNvSpPr>
          <p:nvPr/>
        </p:nvSpPr>
        <p:spPr bwMode="auto">
          <a:xfrm>
            <a:off x="455613" y="1370013"/>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Describe the interval(s) on which each function is continuous.</a:t>
            </a:r>
          </a:p>
        </p:txBody>
      </p:sp>
      <p:pic>
        <p:nvPicPr>
          <p:cNvPr id="38918" name="Picture 8" descr="(item b). Piecewise function with 2 pieces. g(x) = { (piece 1) sin(1/x), when x != 0, (piece 2) 0, when x = 0."/>
          <p:cNvPicPr>
            <a:picLocks noChangeAspect="1" noChangeArrowheads="1"/>
          </p:cNvPicPr>
          <p:nvPr/>
        </p:nvPicPr>
        <p:blipFill>
          <a:blip r:embed="rId2">
            <a:extLst>
              <a:ext uri="{28A0092B-C50C-407E-A947-70E740481C1C}">
                <a14:useLocalDpi xmlns:a14="http://schemas.microsoft.com/office/drawing/2010/main" val="0"/>
              </a:ext>
            </a:extLst>
          </a:blip>
          <a:srcRect l="27451" t="-2" r="35294"/>
          <a:stretch>
            <a:fillRect/>
          </a:stretch>
        </p:blipFill>
        <p:spPr bwMode="auto">
          <a:xfrm>
            <a:off x="685800" y="2822575"/>
            <a:ext cx="2895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9" descr="(item c). h(x) = x sin(1/x) for x != 0, and 0 for x = 0."/>
          <p:cNvPicPr>
            <a:picLocks noChangeAspect="1" noChangeArrowheads="1"/>
          </p:cNvPicPr>
          <p:nvPr/>
        </p:nvPicPr>
        <p:blipFill>
          <a:blip r:embed="rId2">
            <a:extLst>
              <a:ext uri="{28A0092B-C50C-407E-A947-70E740481C1C}">
                <a14:useLocalDpi xmlns:a14="http://schemas.microsoft.com/office/drawing/2010/main" val="0"/>
              </a:ext>
            </a:extLst>
          </a:blip>
          <a:srcRect l="65686" t="9125"/>
          <a:stretch>
            <a:fillRect/>
          </a:stretch>
        </p:blipFill>
        <p:spPr bwMode="auto">
          <a:xfrm>
            <a:off x="685800" y="3886200"/>
            <a:ext cx="2667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7(a) – </a:t>
            </a:r>
            <a:r>
              <a:rPr lang="en-US" altLang="en-US" sz="4000" i="1">
                <a:solidFill>
                  <a:schemeClr val="bg1"/>
                </a:solidFill>
              </a:rPr>
              <a:t>Solution</a:t>
            </a:r>
            <a:endParaRPr lang="en-US" altLang="en-US">
              <a:solidFill>
                <a:schemeClr val="bg1"/>
              </a:solidFill>
            </a:endParaRPr>
          </a:p>
        </p:txBody>
      </p:sp>
      <p:sp>
        <p:nvSpPr>
          <p:cNvPr id="39939" name="Text Box 4"/>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The tangent function </a:t>
            </a:r>
            <a:r>
              <a:rPr lang="en-US" altLang="en-US" sz="2400" i="1"/>
              <a:t>f</a:t>
            </a:r>
            <a:r>
              <a:rPr lang="en-US" altLang="en-US" sz="2400"/>
              <a:t>(</a:t>
            </a:r>
            <a:r>
              <a:rPr lang="en-US" altLang="en-US" sz="2400" i="1"/>
              <a:t>x</a:t>
            </a:r>
            <a:r>
              <a:rPr lang="en-US" altLang="en-US" sz="2400"/>
              <a:t>) = tan </a:t>
            </a:r>
            <a:r>
              <a:rPr lang="en-US" altLang="en-US" sz="2400" i="1"/>
              <a:t>x </a:t>
            </a:r>
            <a:r>
              <a:rPr lang="en-US" altLang="en-US" sz="2400"/>
              <a:t>is undefined at</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At all other points </a:t>
            </a:r>
            <a:r>
              <a:rPr lang="en-US" altLang="en-US" sz="2400" i="1"/>
              <a:t>f</a:t>
            </a:r>
            <a:r>
              <a:rPr lang="en-US" altLang="en-US" sz="2400"/>
              <a:t> is continuous.</a:t>
            </a:r>
          </a:p>
        </p:txBody>
      </p:sp>
      <p:pic>
        <p:nvPicPr>
          <p:cNvPr id="39942" name="Picture 12" descr="x = pi/2 + n pi, n is an inte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3602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So, </a:t>
            </a:r>
            <a:r>
              <a:rPr lang="en-US" altLang="en-US" sz="2400" i="1"/>
              <a:t>f</a:t>
            </a:r>
            <a:r>
              <a:rPr lang="en-US" altLang="en-US" sz="2400"/>
              <a:t>(</a:t>
            </a:r>
            <a:r>
              <a:rPr lang="en-US" altLang="en-US" sz="2400" i="1"/>
              <a:t>x</a:t>
            </a:r>
            <a:r>
              <a:rPr lang="en-US" altLang="en-US" sz="2400"/>
              <a:t>) = tan </a:t>
            </a:r>
            <a:r>
              <a:rPr lang="en-US" altLang="en-US" sz="2400" i="1"/>
              <a:t>x</a:t>
            </a:r>
            <a:r>
              <a:rPr lang="en-US" altLang="en-US" sz="2400"/>
              <a:t> is continuous on the open intervals</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1200"/>
          </a:p>
          <a:p>
            <a:pPr eaLnBrk="1" hangingPunct="1">
              <a:spcBef>
                <a:spcPct val="0"/>
              </a:spcBef>
              <a:buFontTx/>
              <a:buNone/>
            </a:pPr>
            <a:r>
              <a:rPr lang="en-US" altLang="en-US" sz="2400"/>
              <a:t>as shown in Figure 1.34(a).</a:t>
            </a:r>
          </a:p>
        </p:txBody>
      </p:sp>
      <p:sp>
        <p:nvSpPr>
          <p:cNvPr id="40963" name="Text Box 8"/>
          <p:cNvSpPr txBox="1">
            <a:spLocks noChangeArrowheads="1"/>
          </p:cNvSpPr>
          <p:nvPr/>
        </p:nvSpPr>
        <p:spPr bwMode="auto">
          <a:xfrm>
            <a:off x="6369050" y="594360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1.34</a:t>
            </a:r>
          </a:p>
        </p:txBody>
      </p:sp>
      <p:sp>
        <p:nvSpPr>
          <p:cNvPr id="40964"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sp>
        <p:nvSpPr>
          <p:cNvPr id="40965" name="Text Box 1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7(a) – </a:t>
            </a:r>
            <a:r>
              <a:rPr lang="en-US" altLang="en-US" sz="4000" i="1">
                <a:solidFill>
                  <a:schemeClr val="bg1"/>
                </a:solidFill>
              </a:rPr>
              <a:t>Solution</a:t>
            </a:r>
            <a:endParaRPr lang="en-US" altLang="en-US">
              <a:solidFill>
                <a:schemeClr val="bg1"/>
              </a:solidFill>
            </a:endParaRPr>
          </a:p>
        </p:txBody>
      </p:sp>
      <p:pic>
        <p:nvPicPr>
          <p:cNvPr id="40966" name="Picture 14" descr="… (negative (3 pi)/2, negative pi/2), (negative pi/2, pi/2), (pi/2, (3 pi)/2)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4286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5" descr="The image consists of a visual representation and a caption. Visual representation. A function labeled f(x) = tan(x) is periodic about the x axis. One cycle enters the bottom of the viewing window in the third quadrant on the right of the vertical dashed line x = negative pi/2, goes up and to the right with decreasing steepness away from x = negative pi/2 to (0, 0), then goes up and to the right with increasing steepness in the first quadrant, approaches but never crosses the vertical dashed line x = pi/2, and exits the top of the viewing window. Another cycle is graphed between the vertical dashed lines x = pi/2 and x = (3 pi)/2. It intersects the positive x axis at (pi, 0). Caption. A. f is continuous on each open interval in its do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28321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Text Box 14"/>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Because </a:t>
            </a:r>
            <a:r>
              <a:rPr lang="en-US" altLang="en-US" sz="2400" i="1"/>
              <a:t>y =</a:t>
            </a:r>
            <a:r>
              <a:rPr lang="en-US" altLang="en-US" sz="2400"/>
              <a:t> 1/</a:t>
            </a:r>
            <a:r>
              <a:rPr lang="en-US" altLang="en-US" sz="2400" i="1"/>
              <a:t>x </a:t>
            </a:r>
            <a:r>
              <a:rPr lang="en-US" altLang="en-US" sz="2400"/>
              <a:t>is continuous except at </a:t>
            </a:r>
            <a:r>
              <a:rPr lang="en-US" altLang="en-US" sz="2400" i="1"/>
              <a:t>x =</a:t>
            </a:r>
            <a:r>
              <a:rPr lang="en-US" altLang="en-US" sz="2400"/>
              <a:t> 0 and the sine function is continuous for all real values of </a:t>
            </a:r>
            <a:r>
              <a:rPr lang="en-US" altLang="en-US" sz="2400" i="1"/>
              <a:t>x</a:t>
            </a:r>
            <a:r>
              <a:rPr lang="en-US" altLang="en-US" sz="2400"/>
              <a:t>, it follows that </a:t>
            </a:r>
            <a:r>
              <a:rPr lang="en-US" altLang="en-US" sz="2400" i="1"/>
              <a:t>y =</a:t>
            </a:r>
            <a:r>
              <a:rPr lang="en-US" altLang="en-US" sz="2400"/>
              <a:t> sin (1/</a:t>
            </a:r>
            <a:r>
              <a:rPr lang="en-US" altLang="en-US" sz="2400" i="1"/>
              <a:t>x) </a:t>
            </a:r>
            <a:r>
              <a:rPr lang="en-US" altLang="en-US" sz="2400"/>
              <a:t>is continuous at all real values except </a:t>
            </a:r>
            <a:r>
              <a:rPr lang="en-US" altLang="en-US" sz="2400" i="1"/>
              <a:t>x =</a:t>
            </a:r>
            <a:r>
              <a:rPr lang="en-US" altLang="en-US" sz="2400"/>
              <a:t> 0.</a:t>
            </a:r>
          </a:p>
          <a:p>
            <a:pPr eaLnBrk="1" hangingPunct="1">
              <a:spcBef>
                <a:spcPct val="0"/>
              </a:spcBef>
              <a:buFontTx/>
              <a:buNone/>
            </a:pPr>
            <a:endParaRPr lang="en-US" altLang="en-US" sz="2400"/>
          </a:p>
          <a:p>
            <a:pPr eaLnBrk="1" hangingPunct="1">
              <a:spcBef>
                <a:spcPct val="0"/>
              </a:spcBef>
              <a:buFontTx/>
              <a:buNone/>
            </a:pPr>
            <a:endParaRPr lang="en-US" altLang="en-US" sz="1200"/>
          </a:p>
          <a:p>
            <a:pPr eaLnBrk="1" hangingPunct="1">
              <a:spcBef>
                <a:spcPct val="0"/>
              </a:spcBef>
              <a:buFontTx/>
              <a:buNone/>
            </a:pPr>
            <a:r>
              <a:rPr lang="en-US" altLang="en-US" sz="2400"/>
              <a:t>At </a:t>
            </a:r>
            <a:r>
              <a:rPr lang="en-US" altLang="en-US" sz="2400" i="1"/>
              <a:t>x =</a:t>
            </a:r>
            <a:r>
              <a:rPr lang="en-US" altLang="en-US" sz="2400"/>
              <a:t> 0, the limit of </a:t>
            </a:r>
            <a:r>
              <a:rPr lang="en-US" altLang="en-US" sz="2400" i="1"/>
              <a:t>g</a:t>
            </a:r>
            <a:r>
              <a:rPr lang="en-US" altLang="en-US" sz="2400"/>
              <a:t>(</a:t>
            </a:r>
            <a:r>
              <a:rPr lang="en-US" altLang="en-US" sz="2400" i="1"/>
              <a:t>x</a:t>
            </a:r>
            <a:r>
              <a:rPr lang="en-US" altLang="en-US" sz="2400"/>
              <a:t>) does </a:t>
            </a:r>
          </a:p>
          <a:p>
            <a:pPr eaLnBrk="1" hangingPunct="1">
              <a:spcBef>
                <a:spcPct val="0"/>
              </a:spcBef>
              <a:buFontTx/>
              <a:buNone/>
            </a:pPr>
            <a:r>
              <a:rPr lang="en-US" altLang="en-US" sz="2400"/>
              <a:t>not exist.</a:t>
            </a:r>
          </a:p>
          <a:p>
            <a:pPr eaLnBrk="1" hangingPunct="1">
              <a:spcBef>
                <a:spcPct val="0"/>
              </a:spcBef>
              <a:buFontTx/>
              <a:buNone/>
            </a:pPr>
            <a:endParaRPr lang="en-US" altLang="en-US" sz="2400"/>
          </a:p>
          <a:p>
            <a:pPr eaLnBrk="1" hangingPunct="1">
              <a:spcBef>
                <a:spcPct val="0"/>
              </a:spcBef>
              <a:buFontTx/>
              <a:buNone/>
            </a:pPr>
            <a:r>
              <a:rPr lang="en-US" altLang="en-US" sz="2400"/>
              <a:t>So, </a:t>
            </a:r>
            <a:r>
              <a:rPr lang="en-US" altLang="en-US" sz="2400" i="1"/>
              <a:t>g</a:t>
            </a:r>
            <a:r>
              <a:rPr lang="en-US" altLang="en-US" sz="2400"/>
              <a:t> is continuous on the intervals </a:t>
            </a:r>
          </a:p>
          <a:p>
            <a:pPr eaLnBrk="1" hangingPunct="1">
              <a:spcBef>
                <a:spcPct val="0"/>
              </a:spcBef>
              <a:buFontTx/>
              <a:buNone/>
            </a:pPr>
            <a:r>
              <a:rPr lang="en-US" altLang="en-US" sz="2400"/>
              <a:t>                          as shown in </a:t>
            </a:r>
          </a:p>
          <a:p>
            <a:pPr eaLnBrk="1" hangingPunct="1">
              <a:spcBef>
                <a:spcPct val="0"/>
              </a:spcBef>
              <a:buFontTx/>
              <a:buNone/>
            </a:pPr>
            <a:r>
              <a:rPr lang="en-US" altLang="en-US" sz="2400"/>
              <a:t>Figure 1.34(b).</a:t>
            </a:r>
          </a:p>
          <a:p>
            <a:pPr eaLnBrk="1" hangingPunct="1">
              <a:spcBef>
                <a:spcPct val="0"/>
              </a:spcBef>
              <a:buFontTx/>
              <a:buNone/>
            </a:pPr>
            <a:endParaRPr lang="en-US" altLang="en-US" sz="2400"/>
          </a:p>
        </p:txBody>
      </p:sp>
      <p:pic>
        <p:nvPicPr>
          <p:cNvPr id="37894" name="Picture 6" descr="(negative infinity, 0) and (0, inf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4575175"/>
            <a:ext cx="22098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 Box 9"/>
          <p:cNvSpPr txBox="1">
            <a:spLocks noChangeArrowheads="1"/>
          </p:cNvSpPr>
          <p:nvPr/>
        </p:nvSpPr>
        <p:spPr bwMode="auto">
          <a:xfrm>
            <a:off x="6629400" y="640080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1.34</a:t>
            </a:r>
          </a:p>
        </p:txBody>
      </p:sp>
      <p:sp>
        <p:nvSpPr>
          <p:cNvPr id="41990" name="Text Box 2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7(b) – </a:t>
            </a:r>
            <a:r>
              <a:rPr lang="en-US" altLang="en-US" sz="4000" i="1">
                <a:solidFill>
                  <a:schemeClr val="bg1"/>
                </a:solidFill>
              </a:rPr>
              <a:t>Solution</a:t>
            </a:r>
            <a:endParaRPr lang="en-US" altLang="en-US">
              <a:solidFill>
                <a:schemeClr val="bg1"/>
              </a:solidFill>
            </a:endParaRPr>
          </a:p>
        </p:txBody>
      </p:sp>
      <p:pic>
        <p:nvPicPr>
          <p:cNvPr id="37912" name="Picture 24" descr="The image contains a visual representation and a caption. Visual representation. An oscillating curve is graphed on the x y coordinate plane. The graph is symmetric with respect to the origin. The curve is labeled as the piecewise function g(x) = { (piece 1) sin(1/x), when x != 0, (piece 2) 0, when x = 0. It enters the left of the viewing window in the third quadrant, goes down and to the right, oscillates from left to right about y = 0, with amplitude 1. The period decreases as it moves towards the origin from the left then increases as it moves away from the origin to the right. The curve exits from the right of the viewing window in the first quadrant. Caption. B. g is continuous on (negative infinity, 0) and (0, infi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801938"/>
            <a:ext cx="289560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7902">
                                            <p:txEl>
                                              <p:pRg st="3" end="3"/>
                                            </p:txEl>
                                          </p:spTgt>
                                        </p:tgtEl>
                                        <p:attrNameLst>
                                          <p:attrName>style.visibility</p:attrName>
                                        </p:attrNameLst>
                                      </p:cBhvr>
                                      <p:to>
                                        <p:strVal val="visible"/>
                                      </p:to>
                                    </p:set>
                                    <p:animEffect transition="in" filter="fade">
                                      <p:cBhvr>
                                        <p:cTn id="7" dur="1000"/>
                                        <p:tgtEl>
                                          <p:spTgt spid="37902">
                                            <p:txEl>
                                              <p:pRg st="3" end="3"/>
                                            </p:txEl>
                                          </p:spTgt>
                                        </p:tgtEl>
                                      </p:cBhvr>
                                    </p:animEffect>
                                    <p:anim calcmode="lin" valueType="num">
                                      <p:cBhvr>
                                        <p:cTn id="8" dur="1000" fill="hold"/>
                                        <p:tgtEl>
                                          <p:spTgt spid="37902">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7902">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902">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7902">
                                            <p:txEl>
                                              <p:pRg st="4" end="4"/>
                                            </p:txEl>
                                          </p:spTgt>
                                        </p:tgtEl>
                                        <p:attrNameLst>
                                          <p:attrName>style.visibility</p:attrName>
                                        </p:attrNameLst>
                                      </p:cBhvr>
                                      <p:to>
                                        <p:strVal val="visible"/>
                                      </p:to>
                                    </p:set>
                                    <p:animEffect transition="in" filter="fade">
                                      <p:cBhvr>
                                        <p:cTn id="13" dur="1000"/>
                                        <p:tgtEl>
                                          <p:spTgt spid="37902">
                                            <p:txEl>
                                              <p:pRg st="4" end="4"/>
                                            </p:txEl>
                                          </p:spTgt>
                                        </p:tgtEl>
                                      </p:cBhvr>
                                    </p:animEffect>
                                    <p:anim calcmode="lin" valueType="num">
                                      <p:cBhvr>
                                        <p:cTn id="14" dur="1000" fill="hold"/>
                                        <p:tgtEl>
                                          <p:spTgt spid="37902">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7902">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7902">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7902">
                                            <p:txEl>
                                              <p:pRg st="6" end="6"/>
                                            </p:txEl>
                                          </p:spTgt>
                                        </p:tgtEl>
                                        <p:attrNameLst>
                                          <p:attrName>style.visibility</p:attrName>
                                        </p:attrNameLst>
                                      </p:cBhvr>
                                      <p:to>
                                        <p:strVal val="visible"/>
                                      </p:to>
                                    </p:set>
                                    <p:animEffect transition="in" filter="fade">
                                      <p:cBhvr>
                                        <p:cTn id="19" dur="1000"/>
                                        <p:tgtEl>
                                          <p:spTgt spid="37902">
                                            <p:txEl>
                                              <p:pRg st="6" end="6"/>
                                            </p:txEl>
                                          </p:spTgt>
                                        </p:tgtEl>
                                      </p:cBhvr>
                                    </p:animEffect>
                                    <p:anim calcmode="lin" valueType="num">
                                      <p:cBhvr>
                                        <p:cTn id="20" dur="1000" fill="hold"/>
                                        <p:tgtEl>
                                          <p:spTgt spid="37902">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7902">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7902">
                                            <p:txEl>
                                              <p:pRg st="6" end="6"/>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7902">
                                            <p:txEl>
                                              <p:pRg st="7" end="7"/>
                                            </p:txEl>
                                          </p:spTgt>
                                        </p:tgtEl>
                                        <p:attrNameLst>
                                          <p:attrName>style.visibility</p:attrName>
                                        </p:attrNameLst>
                                      </p:cBhvr>
                                      <p:to>
                                        <p:strVal val="visible"/>
                                      </p:to>
                                    </p:set>
                                    <p:animEffect transition="in" filter="fade">
                                      <p:cBhvr>
                                        <p:cTn id="25" dur="1000"/>
                                        <p:tgtEl>
                                          <p:spTgt spid="37902">
                                            <p:txEl>
                                              <p:pRg st="7" end="7"/>
                                            </p:txEl>
                                          </p:spTgt>
                                        </p:tgtEl>
                                      </p:cBhvr>
                                    </p:animEffect>
                                    <p:anim calcmode="lin" valueType="num">
                                      <p:cBhvr>
                                        <p:cTn id="26" dur="1000" fill="hold"/>
                                        <p:tgtEl>
                                          <p:spTgt spid="37902">
                                            <p:txEl>
                                              <p:pRg st="7" end="7"/>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7902">
                                            <p:txEl>
                                              <p:pRg st="7" end="7"/>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7902">
                                            <p:txEl>
                                              <p:pRg st="7" end="7"/>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7902">
                                            <p:txEl>
                                              <p:pRg st="8" end="8"/>
                                            </p:txEl>
                                          </p:spTgt>
                                        </p:tgtEl>
                                        <p:attrNameLst>
                                          <p:attrName>style.visibility</p:attrName>
                                        </p:attrNameLst>
                                      </p:cBhvr>
                                      <p:to>
                                        <p:strVal val="visible"/>
                                      </p:to>
                                    </p:set>
                                    <p:animEffect transition="in" filter="fade">
                                      <p:cBhvr>
                                        <p:cTn id="31" dur="1000"/>
                                        <p:tgtEl>
                                          <p:spTgt spid="37902">
                                            <p:txEl>
                                              <p:pRg st="8" end="8"/>
                                            </p:txEl>
                                          </p:spTgt>
                                        </p:tgtEl>
                                      </p:cBhvr>
                                    </p:animEffect>
                                    <p:anim calcmode="lin" valueType="num">
                                      <p:cBhvr>
                                        <p:cTn id="32" dur="1000" fill="hold"/>
                                        <p:tgtEl>
                                          <p:spTgt spid="37902">
                                            <p:txEl>
                                              <p:pRg st="8" end="8"/>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7902">
                                            <p:txEl>
                                              <p:pRg st="8" end="8"/>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7902">
                                            <p:txEl>
                                              <p:pRg st="8" end="8"/>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37894"/>
                                        </p:tgtEl>
                                        <p:attrNameLst>
                                          <p:attrName>style.visibility</p:attrName>
                                        </p:attrNameLst>
                                      </p:cBhvr>
                                      <p:to>
                                        <p:strVal val="visible"/>
                                      </p:to>
                                    </p:set>
                                    <p:animEffect transition="in" filter="fade">
                                      <p:cBhvr>
                                        <p:cTn id="37" dur="1000"/>
                                        <p:tgtEl>
                                          <p:spTgt spid="37894"/>
                                        </p:tgtEl>
                                      </p:cBhvr>
                                    </p:animEffect>
                                    <p:anim calcmode="lin" valueType="num">
                                      <p:cBhvr>
                                        <p:cTn id="38" dur="1000" fill="hold"/>
                                        <p:tgtEl>
                                          <p:spTgt spid="37894"/>
                                        </p:tgtEl>
                                        <p:attrNameLst>
                                          <p:attrName>ppt_x</p:attrName>
                                        </p:attrNameLst>
                                      </p:cBhvr>
                                      <p:tavLst>
                                        <p:tav tm="0">
                                          <p:val>
                                            <p:strVal val="#ppt_x"/>
                                          </p:val>
                                        </p:tav>
                                        <p:tav tm="100000">
                                          <p:val>
                                            <p:strVal val="#ppt_x"/>
                                          </p:val>
                                        </p:tav>
                                      </p:tavLst>
                                    </p:anim>
                                    <p:anim calcmode="lin" valueType="num">
                                      <p:cBhvr>
                                        <p:cTn id="39" dur="900" decel="100000" fill="hold"/>
                                        <p:tgtEl>
                                          <p:spTgt spid="3789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7894"/>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7897"/>
                                        </p:tgtEl>
                                        <p:attrNameLst>
                                          <p:attrName>style.visibility</p:attrName>
                                        </p:attrNameLst>
                                      </p:cBhvr>
                                      <p:to>
                                        <p:strVal val="visible"/>
                                      </p:to>
                                    </p:set>
                                    <p:animEffect transition="in" filter="fade">
                                      <p:cBhvr>
                                        <p:cTn id="43" dur="1000"/>
                                        <p:tgtEl>
                                          <p:spTgt spid="37897"/>
                                        </p:tgtEl>
                                      </p:cBhvr>
                                    </p:animEffect>
                                    <p:anim calcmode="lin" valueType="num">
                                      <p:cBhvr>
                                        <p:cTn id="44" dur="1000" fill="hold"/>
                                        <p:tgtEl>
                                          <p:spTgt spid="37897"/>
                                        </p:tgtEl>
                                        <p:attrNameLst>
                                          <p:attrName>ppt_x</p:attrName>
                                        </p:attrNameLst>
                                      </p:cBhvr>
                                      <p:tavLst>
                                        <p:tav tm="0">
                                          <p:val>
                                            <p:strVal val="#ppt_x"/>
                                          </p:val>
                                        </p:tav>
                                        <p:tav tm="100000">
                                          <p:val>
                                            <p:strVal val="#ppt_x"/>
                                          </p:val>
                                        </p:tav>
                                      </p:tavLst>
                                    </p:anim>
                                    <p:anim calcmode="lin" valueType="num">
                                      <p:cBhvr>
                                        <p:cTn id="45" dur="900" decel="100000" fill="hold"/>
                                        <p:tgtEl>
                                          <p:spTgt spid="3789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7897"/>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37912"/>
                                        </p:tgtEl>
                                        <p:attrNameLst>
                                          <p:attrName>style.visibility</p:attrName>
                                        </p:attrNameLst>
                                      </p:cBhvr>
                                      <p:to>
                                        <p:strVal val="visible"/>
                                      </p:to>
                                    </p:set>
                                    <p:animEffect transition="in" filter="fade">
                                      <p:cBhvr>
                                        <p:cTn id="49" dur="1000"/>
                                        <p:tgtEl>
                                          <p:spTgt spid="37912"/>
                                        </p:tgtEl>
                                      </p:cBhvr>
                                    </p:animEffect>
                                    <p:anim calcmode="lin" valueType="num">
                                      <p:cBhvr>
                                        <p:cTn id="50" dur="1000" fill="hold"/>
                                        <p:tgtEl>
                                          <p:spTgt spid="37912"/>
                                        </p:tgtEl>
                                        <p:attrNameLst>
                                          <p:attrName>ppt_x</p:attrName>
                                        </p:attrNameLst>
                                      </p:cBhvr>
                                      <p:tavLst>
                                        <p:tav tm="0">
                                          <p:val>
                                            <p:strVal val="#ppt_x"/>
                                          </p:val>
                                        </p:tav>
                                        <p:tav tm="100000">
                                          <p:val>
                                            <p:strVal val="#ppt_x"/>
                                          </p:val>
                                        </p:tav>
                                      </p:tavLst>
                                    </p:anim>
                                    <p:anim calcmode="lin" valueType="num">
                                      <p:cBhvr>
                                        <p:cTn id="51" dur="900" decel="100000" fill="hold"/>
                                        <p:tgtEl>
                                          <p:spTgt spid="379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79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455613" y="1370013"/>
            <a:ext cx="845978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10000"/>
              </a:lnSpc>
              <a:spcBef>
                <a:spcPct val="0"/>
              </a:spcBef>
              <a:buFontTx/>
              <a:buNone/>
            </a:pPr>
            <a:r>
              <a:rPr lang="en-US" altLang="en-US" sz="2400"/>
              <a:t>This function is similar to the function in part (b) except that the oscillations are damped by the factor </a:t>
            </a:r>
            <a:r>
              <a:rPr lang="en-US" altLang="en-US" sz="2400" i="1"/>
              <a:t>x.</a:t>
            </a:r>
          </a:p>
          <a:p>
            <a:pPr eaLnBrk="1" hangingPunct="1">
              <a:lnSpc>
                <a:spcPct val="110000"/>
              </a:lnSpc>
              <a:spcBef>
                <a:spcPct val="0"/>
              </a:spcBef>
              <a:buFontTx/>
              <a:buNone/>
            </a:pPr>
            <a:endParaRPr lang="en-US" altLang="en-US" sz="1200" i="1"/>
          </a:p>
          <a:p>
            <a:pPr eaLnBrk="1" hangingPunct="1">
              <a:lnSpc>
                <a:spcPct val="110000"/>
              </a:lnSpc>
              <a:spcBef>
                <a:spcPct val="0"/>
              </a:spcBef>
              <a:buFontTx/>
              <a:buNone/>
            </a:pPr>
            <a:r>
              <a:rPr lang="en-US" altLang="en-US" sz="2400"/>
              <a:t>Using the Squeeze Theorem, you obtain</a:t>
            </a:r>
            <a:endParaRPr lang="en-US" altLang="en-US" sz="2400" i="1"/>
          </a:p>
          <a:p>
            <a:pPr eaLnBrk="1" hangingPunct="1">
              <a:lnSpc>
                <a:spcPct val="110000"/>
              </a:lnSpc>
              <a:spcBef>
                <a:spcPct val="0"/>
              </a:spcBef>
              <a:buFontTx/>
              <a:buNone/>
            </a:pPr>
            <a:endParaRPr lang="en-US" altLang="en-US" sz="2400" i="1"/>
          </a:p>
          <a:p>
            <a:pPr eaLnBrk="1" hangingPunct="1">
              <a:lnSpc>
                <a:spcPct val="110000"/>
              </a:lnSpc>
              <a:spcBef>
                <a:spcPct val="0"/>
              </a:spcBef>
              <a:buFontTx/>
              <a:buNone/>
            </a:pPr>
            <a:endParaRPr lang="en-US" altLang="en-US" sz="2400" i="1"/>
          </a:p>
          <a:p>
            <a:pPr eaLnBrk="1" hangingPunct="1">
              <a:lnSpc>
                <a:spcPct val="110000"/>
              </a:lnSpc>
              <a:spcBef>
                <a:spcPct val="0"/>
              </a:spcBef>
              <a:buFontTx/>
              <a:buNone/>
            </a:pPr>
            <a:endParaRPr lang="en-US" altLang="en-US" sz="2400"/>
          </a:p>
          <a:p>
            <a:pPr eaLnBrk="1" hangingPunct="1">
              <a:lnSpc>
                <a:spcPct val="110000"/>
              </a:lnSpc>
              <a:spcBef>
                <a:spcPct val="0"/>
              </a:spcBef>
              <a:buFontTx/>
              <a:buNone/>
            </a:pPr>
            <a:r>
              <a:rPr lang="en-US" altLang="en-US" sz="2400"/>
              <a:t>and you can conclude that</a:t>
            </a:r>
          </a:p>
          <a:p>
            <a:pPr eaLnBrk="1" hangingPunct="1">
              <a:lnSpc>
                <a:spcPct val="110000"/>
              </a:lnSpc>
              <a:spcBef>
                <a:spcPct val="0"/>
              </a:spcBef>
              <a:buFontTx/>
              <a:buNone/>
            </a:pPr>
            <a:endParaRPr lang="en-US" altLang="en-US" sz="1200"/>
          </a:p>
          <a:p>
            <a:pPr eaLnBrk="1" hangingPunct="1">
              <a:lnSpc>
                <a:spcPct val="110000"/>
              </a:lnSpc>
              <a:spcBef>
                <a:spcPct val="0"/>
              </a:spcBef>
              <a:buFontTx/>
              <a:buNone/>
            </a:pPr>
            <a:endParaRPr lang="en-US" altLang="en-US" sz="2400"/>
          </a:p>
          <a:p>
            <a:pPr eaLnBrk="1" hangingPunct="1">
              <a:lnSpc>
                <a:spcPct val="110000"/>
              </a:lnSpc>
              <a:spcBef>
                <a:spcPct val="0"/>
              </a:spcBef>
              <a:buFontTx/>
              <a:buNone/>
            </a:pPr>
            <a:endParaRPr lang="en-US" altLang="en-US" sz="2400"/>
          </a:p>
          <a:p>
            <a:pPr eaLnBrk="1" hangingPunct="1">
              <a:spcBef>
                <a:spcPct val="0"/>
              </a:spcBef>
              <a:buFontTx/>
              <a:buNone/>
            </a:pPr>
            <a:r>
              <a:rPr lang="en-US" altLang="en-US" sz="2400"/>
              <a:t>So, </a:t>
            </a:r>
            <a:r>
              <a:rPr lang="en-US" altLang="en-US" sz="2400" i="1"/>
              <a:t>h</a:t>
            </a:r>
            <a:r>
              <a:rPr lang="en-US" altLang="en-US" sz="2400"/>
              <a:t> is continuous on the entire </a:t>
            </a:r>
          </a:p>
          <a:p>
            <a:pPr eaLnBrk="1" hangingPunct="1">
              <a:spcBef>
                <a:spcPct val="0"/>
              </a:spcBef>
              <a:buFontTx/>
              <a:buNone/>
            </a:pPr>
            <a:r>
              <a:rPr lang="en-US" altLang="en-US" sz="2400"/>
              <a:t>real </a:t>
            </a:r>
            <a:r>
              <a:rPr lang="en-IN" altLang="en-US" sz="2400"/>
              <a:t>number </a:t>
            </a:r>
            <a:r>
              <a:rPr lang="en-US" altLang="en-US" sz="2400"/>
              <a:t>line, as shown in</a:t>
            </a:r>
          </a:p>
          <a:p>
            <a:pPr eaLnBrk="1" hangingPunct="1">
              <a:spcBef>
                <a:spcPct val="0"/>
              </a:spcBef>
              <a:buFontTx/>
              <a:buNone/>
            </a:pPr>
            <a:r>
              <a:rPr lang="en-US" altLang="en-US" sz="2400"/>
              <a:t>Figure 1.34(c).</a:t>
            </a:r>
          </a:p>
        </p:txBody>
      </p:sp>
      <p:pic>
        <p:nvPicPr>
          <p:cNvPr id="38921" name="Picture 9" descr="lim_(x right arrow 0) (h(x)) = 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665663"/>
            <a:ext cx="17526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 Box 13"/>
          <p:cNvSpPr txBox="1">
            <a:spLocks noChangeArrowheads="1"/>
          </p:cNvSpPr>
          <p:nvPr/>
        </p:nvSpPr>
        <p:spPr bwMode="auto">
          <a:xfrm>
            <a:off x="6750050" y="6278563"/>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1.34</a:t>
            </a:r>
          </a:p>
        </p:txBody>
      </p:sp>
      <p:sp>
        <p:nvSpPr>
          <p:cNvPr id="43015" name="Text Box 2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7(c) – </a:t>
            </a:r>
            <a:r>
              <a:rPr lang="en-US" altLang="en-US" sz="4000" i="1">
                <a:solidFill>
                  <a:schemeClr val="bg1"/>
                </a:solidFill>
              </a:rPr>
              <a:t>Solution</a:t>
            </a:r>
            <a:endParaRPr lang="en-US" altLang="en-US">
              <a:solidFill>
                <a:schemeClr val="bg1"/>
              </a:solidFill>
            </a:endParaRPr>
          </a:p>
        </p:txBody>
      </p:sp>
      <p:pic>
        <p:nvPicPr>
          <p:cNvPr id="38936" name="Picture 24" descr="negative abs(x) &lt;= x sin(1/x) &lt;= abs(x), x !=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300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7" name="Picture 25" descr="The image contains a visual representation and a caption. Visual representation. Two functions in two continuous parts labeled y =negative abs(x) and y = abs(x) and an oscillating curve are graphed on the x y coordinate plane. The graph has y axis symmetry. The first part of y = negative abs(x) is a line that enters the bottom left of the viewing window in the third quadrant, goes up and to the right, passes through (negative 1, negative 1), and ends at the origin. The second part of y = negative abs(x) is a line that enters the bottom right of the viewing window in the fourth quadrant, goes up and to the left, passes through (1, negative 1), and ends at the origin. The first part of y = abs(x) is a line that enters the top left of the viewing window in the second quadrant, goes down and to the right, passes through (negative 1, 1), and ends at the origin. The second part of y = abs(x) is a line that enters the top right of the viewing window in the first quadrant, goes down and to the left, passes through (1, 1), and ends at the origin. The curve is labeled as the piecewise function h(x) = { (piece 1) x sin(1/x), when x != 0, (piece 2) 0, when x = 0. It enters from the left of the viewing window in the second quadrant under the line y = abs(x), goes down and to the right, touches the same line then oscillates from this line to the line y = negative abs(x). The period decreases as it moves towards the origin from the left then increases as it moves away from the origin to the right. The curve exits from the right of the viewing window in the first quadrant under the line y = abs(x). Caption. C. h is continuous on the entire real number 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811463"/>
            <a:ext cx="30480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8916">
                                            <p:txEl>
                                              <p:pRg st="2" end="2"/>
                                            </p:txEl>
                                          </p:spTgt>
                                        </p:tgtEl>
                                        <p:attrNameLst>
                                          <p:attrName>style.visibility</p:attrName>
                                        </p:attrNameLst>
                                      </p:cBhvr>
                                      <p:to>
                                        <p:strVal val="visible"/>
                                      </p:to>
                                    </p:set>
                                    <p:animEffect transition="in" filter="fade">
                                      <p:cBhvr>
                                        <p:cTn id="7" dur="1000"/>
                                        <p:tgtEl>
                                          <p:spTgt spid="38916">
                                            <p:txEl>
                                              <p:pRg st="2" end="2"/>
                                            </p:txEl>
                                          </p:spTgt>
                                        </p:tgtEl>
                                      </p:cBhvr>
                                    </p:animEffect>
                                    <p:anim calcmode="lin" valueType="num">
                                      <p:cBhvr>
                                        <p:cTn id="8" dur="1000" fill="hold"/>
                                        <p:tgtEl>
                                          <p:spTgt spid="38916">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8916">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16">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8916">
                                            <p:txEl>
                                              <p:pRg st="6" end="6"/>
                                            </p:txEl>
                                          </p:spTgt>
                                        </p:tgtEl>
                                        <p:attrNameLst>
                                          <p:attrName>style.visibility</p:attrName>
                                        </p:attrNameLst>
                                      </p:cBhvr>
                                      <p:to>
                                        <p:strVal val="visible"/>
                                      </p:to>
                                    </p:set>
                                    <p:animEffect transition="in" filter="fade">
                                      <p:cBhvr>
                                        <p:cTn id="13" dur="1000"/>
                                        <p:tgtEl>
                                          <p:spTgt spid="38916">
                                            <p:txEl>
                                              <p:pRg st="6" end="6"/>
                                            </p:txEl>
                                          </p:spTgt>
                                        </p:tgtEl>
                                      </p:cBhvr>
                                    </p:animEffect>
                                    <p:anim calcmode="lin" valueType="num">
                                      <p:cBhvr>
                                        <p:cTn id="14" dur="1000" fill="hold"/>
                                        <p:tgtEl>
                                          <p:spTgt spid="38916">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8916">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8916">
                                            <p:txEl>
                                              <p:pRg st="6" end="6"/>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8921"/>
                                        </p:tgtEl>
                                        <p:attrNameLst>
                                          <p:attrName>style.visibility</p:attrName>
                                        </p:attrNameLst>
                                      </p:cBhvr>
                                      <p:to>
                                        <p:strVal val="visible"/>
                                      </p:to>
                                    </p:set>
                                    <p:animEffect transition="in" filter="fade">
                                      <p:cBhvr>
                                        <p:cTn id="19" dur="1000"/>
                                        <p:tgtEl>
                                          <p:spTgt spid="38921"/>
                                        </p:tgtEl>
                                      </p:cBhvr>
                                    </p:animEffect>
                                    <p:anim calcmode="lin" valueType="num">
                                      <p:cBhvr>
                                        <p:cTn id="20" dur="1000" fill="hold"/>
                                        <p:tgtEl>
                                          <p:spTgt spid="38921"/>
                                        </p:tgtEl>
                                        <p:attrNameLst>
                                          <p:attrName>ppt_x</p:attrName>
                                        </p:attrNameLst>
                                      </p:cBhvr>
                                      <p:tavLst>
                                        <p:tav tm="0">
                                          <p:val>
                                            <p:strVal val="#ppt_x"/>
                                          </p:val>
                                        </p:tav>
                                        <p:tav tm="100000">
                                          <p:val>
                                            <p:strVal val="#ppt_x"/>
                                          </p:val>
                                        </p:tav>
                                      </p:tavLst>
                                    </p:anim>
                                    <p:anim calcmode="lin" valueType="num">
                                      <p:cBhvr>
                                        <p:cTn id="21" dur="900" decel="100000" fill="hold"/>
                                        <p:tgtEl>
                                          <p:spTgt spid="3892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8921"/>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8925"/>
                                        </p:tgtEl>
                                        <p:attrNameLst>
                                          <p:attrName>style.visibility</p:attrName>
                                        </p:attrNameLst>
                                      </p:cBhvr>
                                      <p:to>
                                        <p:strVal val="visible"/>
                                      </p:to>
                                    </p:set>
                                    <p:animEffect transition="in" filter="fade">
                                      <p:cBhvr>
                                        <p:cTn id="25" dur="1000"/>
                                        <p:tgtEl>
                                          <p:spTgt spid="38925"/>
                                        </p:tgtEl>
                                      </p:cBhvr>
                                    </p:animEffect>
                                    <p:anim calcmode="lin" valueType="num">
                                      <p:cBhvr>
                                        <p:cTn id="26" dur="1000" fill="hold"/>
                                        <p:tgtEl>
                                          <p:spTgt spid="38925"/>
                                        </p:tgtEl>
                                        <p:attrNameLst>
                                          <p:attrName>ppt_x</p:attrName>
                                        </p:attrNameLst>
                                      </p:cBhvr>
                                      <p:tavLst>
                                        <p:tav tm="0">
                                          <p:val>
                                            <p:strVal val="#ppt_x"/>
                                          </p:val>
                                        </p:tav>
                                        <p:tav tm="100000">
                                          <p:val>
                                            <p:strVal val="#ppt_x"/>
                                          </p:val>
                                        </p:tav>
                                      </p:tavLst>
                                    </p:anim>
                                    <p:anim calcmode="lin" valueType="num">
                                      <p:cBhvr>
                                        <p:cTn id="27" dur="900" decel="100000" fill="hold"/>
                                        <p:tgtEl>
                                          <p:spTgt spid="3892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892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8936"/>
                                        </p:tgtEl>
                                        <p:attrNameLst>
                                          <p:attrName>style.visibility</p:attrName>
                                        </p:attrNameLst>
                                      </p:cBhvr>
                                      <p:to>
                                        <p:strVal val="visible"/>
                                      </p:to>
                                    </p:set>
                                    <p:animEffect transition="in" filter="fade">
                                      <p:cBhvr>
                                        <p:cTn id="31" dur="1000"/>
                                        <p:tgtEl>
                                          <p:spTgt spid="38936"/>
                                        </p:tgtEl>
                                      </p:cBhvr>
                                    </p:animEffect>
                                    <p:anim calcmode="lin" valueType="num">
                                      <p:cBhvr>
                                        <p:cTn id="32" dur="1000" fill="hold"/>
                                        <p:tgtEl>
                                          <p:spTgt spid="38936"/>
                                        </p:tgtEl>
                                        <p:attrNameLst>
                                          <p:attrName>ppt_x</p:attrName>
                                        </p:attrNameLst>
                                      </p:cBhvr>
                                      <p:tavLst>
                                        <p:tav tm="0">
                                          <p:val>
                                            <p:strVal val="#ppt_x"/>
                                          </p:val>
                                        </p:tav>
                                        <p:tav tm="100000">
                                          <p:val>
                                            <p:strVal val="#ppt_x"/>
                                          </p:val>
                                        </p:tav>
                                      </p:tavLst>
                                    </p:anim>
                                    <p:anim calcmode="lin" valueType="num">
                                      <p:cBhvr>
                                        <p:cTn id="33" dur="900" decel="100000" fill="hold"/>
                                        <p:tgtEl>
                                          <p:spTgt spid="3893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8936"/>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38937"/>
                                        </p:tgtEl>
                                        <p:attrNameLst>
                                          <p:attrName>style.visibility</p:attrName>
                                        </p:attrNameLst>
                                      </p:cBhvr>
                                      <p:to>
                                        <p:strVal val="visible"/>
                                      </p:to>
                                    </p:set>
                                    <p:animEffect transition="in" filter="fade">
                                      <p:cBhvr>
                                        <p:cTn id="37" dur="1000"/>
                                        <p:tgtEl>
                                          <p:spTgt spid="38937"/>
                                        </p:tgtEl>
                                      </p:cBhvr>
                                    </p:animEffect>
                                    <p:anim calcmode="lin" valueType="num">
                                      <p:cBhvr>
                                        <p:cTn id="38" dur="1000" fill="hold"/>
                                        <p:tgtEl>
                                          <p:spTgt spid="38937"/>
                                        </p:tgtEl>
                                        <p:attrNameLst>
                                          <p:attrName>ppt_x</p:attrName>
                                        </p:attrNameLst>
                                      </p:cBhvr>
                                      <p:tavLst>
                                        <p:tav tm="0">
                                          <p:val>
                                            <p:strVal val="#ppt_x"/>
                                          </p:val>
                                        </p:tav>
                                        <p:tav tm="100000">
                                          <p:val>
                                            <p:strVal val="#ppt_x"/>
                                          </p:val>
                                        </p:tav>
                                      </p:tavLst>
                                    </p:anim>
                                    <p:anim calcmode="lin" valueType="num">
                                      <p:cBhvr>
                                        <p:cTn id="39" dur="900" decel="100000" fill="hold"/>
                                        <p:tgtEl>
                                          <p:spTgt spid="3893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8937"/>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8916">
                                            <p:txEl>
                                              <p:pRg st="10" end="10"/>
                                            </p:txEl>
                                          </p:spTgt>
                                        </p:tgtEl>
                                        <p:attrNameLst>
                                          <p:attrName>style.visibility</p:attrName>
                                        </p:attrNameLst>
                                      </p:cBhvr>
                                      <p:to>
                                        <p:strVal val="visible"/>
                                      </p:to>
                                    </p:set>
                                    <p:animEffect transition="in" filter="fade">
                                      <p:cBhvr>
                                        <p:cTn id="43" dur="1000"/>
                                        <p:tgtEl>
                                          <p:spTgt spid="38916">
                                            <p:txEl>
                                              <p:pRg st="10" end="10"/>
                                            </p:txEl>
                                          </p:spTgt>
                                        </p:tgtEl>
                                      </p:cBhvr>
                                    </p:animEffect>
                                    <p:anim calcmode="lin" valueType="num">
                                      <p:cBhvr>
                                        <p:cTn id="44" dur="1000" fill="hold"/>
                                        <p:tgtEl>
                                          <p:spTgt spid="38916">
                                            <p:txEl>
                                              <p:pRg st="10" end="10"/>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8916">
                                            <p:txEl>
                                              <p:pRg st="10" end="10"/>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8916">
                                            <p:txEl>
                                              <p:pRg st="10" end="10"/>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38916">
                                            <p:txEl>
                                              <p:pRg st="11" end="11"/>
                                            </p:txEl>
                                          </p:spTgt>
                                        </p:tgtEl>
                                        <p:attrNameLst>
                                          <p:attrName>style.visibility</p:attrName>
                                        </p:attrNameLst>
                                      </p:cBhvr>
                                      <p:to>
                                        <p:strVal val="visible"/>
                                      </p:to>
                                    </p:set>
                                    <p:animEffect transition="in" filter="fade">
                                      <p:cBhvr>
                                        <p:cTn id="49" dur="1000"/>
                                        <p:tgtEl>
                                          <p:spTgt spid="38916">
                                            <p:txEl>
                                              <p:pRg st="11" end="11"/>
                                            </p:txEl>
                                          </p:spTgt>
                                        </p:tgtEl>
                                      </p:cBhvr>
                                    </p:animEffect>
                                    <p:anim calcmode="lin" valueType="num">
                                      <p:cBhvr>
                                        <p:cTn id="50" dur="1000" fill="hold"/>
                                        <p:tgtEl>
                                          <p:spTgt spid="38916">
                                            <p:txEl>
                                              <p:pRg st="11" end="11"/>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8916">
                                            <p:txEl>
                                              <p:pRg st="11" end="11"/>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8916">
                                            <p:txEl>
                                              <p:pRg st="11" end="11"/>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38916">
                                            <p:txEl>
                                              <p:pRg st="12" end="12"/>
                                            </p:txEl>
                                          </p:spTgt>
                                        </p:tgtEl>
                                        <p:attrNameLst>
                                          <p:attrName>style.visibility</p:attrName>
                                        </p:attrNameLst>
                                      </p:cBhvr>
                                      <p:to>
                                        <p:strVal val="visible"/>
                                      </p:to>
                                    </p:set>
                                    <p:animEffect transition="in" filter="fade">
                                      <p:cBhvr>
                                        <p:cTn id="55" dur="1000"/>
                                        <p:tgtEl>
                                          <p:spTgt spid="38916">
                                            <p:txEl>
                                              <p:pRg st="12" end="12"/>
                                            </p:txEl>
                                          </p:spTgt>
                                        </p:tgtEl>
                                      </p:cBhvr>
                                    </p:animEffect>
                                    <p:anim calcmode="lin" valueType="num">
                                      <p:cBhvr>
                                        <p:cTn id="56" dur="1000" fill="hold"/>
                                        <p:tgtEl>
                                          <p:spTgt spid="38916">
                                            <p:txEl>
                                              <p:pRg st="12" end="12"/>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8916">
                                            <p:txEl>
                                              <p:pRg st="12" end="12"/>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8916">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455613" y="3198813"/>
            <a:ext cx="8226425" cy="914400"/>
          </a:xfrm>
        </p:spPr>
        <p:txBody>
          <a:bodyPr/>
          <a:lstStyle/>
          <a:p>
            <a:pPr marL="350838" indent="-350838" algn="ctr">
              <a:spcBef>
                <a:spcPct val="50000"/>
              </a:spcBef>
              <a:buClr>
                <a:srgbClr val="009BAE"/>
              </a:buClr>
              <a:buFont typeface="Wingdings" pitchFamily="2" charset="2"/>
              <a:buNone/>
            </a:pPr>
            <a:r>
              <a:rPr lang="en-IN" altLang="en-US" sz="4000" smtClean="0">
                <a:cs typeface="Arial" pitchFamily="34" charset="0"/>
              </a:rPr>
              <a:t>Continuity at a Point and on an Open Interval</a:t>
            </a:r>
            <a:endParaRPr lang="en-US" altLang="en-US" sz="3000" smtClean="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4000"/>
              <a:t>The Intermediate Value Theorem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The Intermediate Value Theorem</a:t>
            </a:r>
          </a:p>
        </p:txBody>
      </p:sp>
      <p:sp>
        <p:nvSpPr>
          <p:cNvPr id="45059" name="Content Placeholder 5"/>
          <p:cNvSpPr>
            <a:spLocks noGrp="1"/>
          </p:cNvSpPr>
          <p:nvPr>
            <p:ph idx="1"/>
          </p:nvPr>
        </p:nvSpPr>
        <p:spPr>
          <a:xfrm>
            <a:off x="457200" y="1371600"/>
            <a:ext cx="8229600" cy="1295400"/>
          </a:xfrm>
        </p:spPr>
        <p:txBody>
          <a:bodyPr/>
          <a:lstStyle/>
          <a:p>
            <a:pPr eaLnBrk="1" hangingPunct="1">
              <a:buFontTx/>
              <a:buNone/>
            </a:pPr>
            <a:r>
              <a:rPr lang="en-US" altLang="en-US" sz="2400" smtClean="0"/>
              <a:t>Theorem 1.13 is an important theorem concerning the </a:t>
            </a:r>
          </a:p>
          <a:p>
            <a:pPr eaLnBrk="1" hangingPunct="1">
              <a:buFontTx/>
              <a:buNone/>
            </a:pPr>
            <a:r>
              <a:rPr lang="en-US" altLang="en-US" sz="2400" smtClean="0"/>
              <a:t>behavior of functions that are continuous on a closed </a:t>
            </a:r>
          </a:p>
          <a:p>
            <a:pPr eaLnBrk="1" hangingPunct="1">
              <a:buFontTx/>
              <a:buNone/>
            </a:pPr>
            <a:r>
              <a:rPr lang="en-US" altLang="en-US" sz="2400" smtClean="0"/>
              <a:t>interval.</a:t>
            </a:r>
          </a:p>
        </p:txBody>
      </p:sp>
      <p:pic>
        <p:nvPicPr>
          <p:cNvPr id="45060" name="Picture 6" descr="Theorem 1.13. Intermediate value theorem. If f is continuous on the closed interval [a, b], f(a) != f(b), and k is any number between f(a) and f(b), then there is at least one number c in [a, b] such that f(c) =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77152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8"/>
          <p:cNvSpPr txBox="1">
            <a:spLocks noChangeArrowheads="1"/>
          </p:cNvSpPr>
          <p:nvPr/>
        </p:nvSpPr>
        <p:spPr bwMode="auto">
          <a:xfrm>
            <a:off x="455613" y="1370013"/>
            <a:ext cx="850106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20000"/>
              </a:lnSpc>
              <a:spcBef>
                <a:spcPct val="0"/>
              </a:spcBef>
              <a:buFont typeface="Wingdings" pitchFamily="2" charset="2"/>
              <a:buNone/>
            </a:pPr>
            <a:r>
              <a:rPr lang="en-US" altLang="en-US" sz="2400"/>
              <a:t>The Intermediate Value Theorem tells you that at least one number </a:t>
            </a:r>
            <a:r>
              <a:rPr lang="en-US" altLang="en-US" sz="2400" i="1"/>
              <a:t>c </a:t>
            </a:r>
            <a:r>
              <a:rPr lang="en-US" altLang="en-US" sz="2400"/>
              <a:t>exists, but it does not provide a method for finding </a:t>
            </a:r>
            <a:r>
              <a:rPr lang="en-US" altLang="en-US" sz="2400" i="1"/>
              <a:t>c.</a:t>
            </a:r>
            <a:r>
              <a:rPr lang="en-US" altLang="en-US" sz="2400"/>
              <a:t> Such theorems are called </a:t>
            </a:r>
            <a:r>
              <a:rPr lang="en-US" altLang="en-US" sz="2400" b="1"/>
              <a:t>existence theorems.</a:t>
            </a:r>
          </a:p>
          <a:p>
            <a:pPr eaLnBrk="1" hangingPunct="1">
              <a:lnSpc>
                <a:spcPct val="120000"/>
              </a:lnSpc>
              <a:spcBef>
                <a:spcPct val="0"/>
              </a:spcBef>
              <a:buFont typeface="Wingdings" pitchFamily="2" charset="2"/>
              <a:buNone/>
            </a:pPr>
            <a:endParaRPr lang="en-US" altLang="en-US" sz="2400" b="1"/>
          </a:p>
          <a:p>
            <a:pPr eaLnBrk="1" hangingPunct="1">
              <a:lnSpc>
                <a:spcPct val="120000"/>
              </a:lnSpc>
              <a:spcBef>
                <a:spcPct val="0"/>
              </a:spcBef>
              <a:buFont typeface="Wingdings" pitchFamily="2" charset="2"/>
              <a:buNone/>
            </a:pPr>
            <a:r>
              <a:rPr lang="en-US" altLang="en-US" sz="2400"/>
              <a:t>A proof of this theorem is based on a property of real numbers called </a:t>
            </a:r>
            <a:r>
              <a:rPr lang="en-US" altLang="en-US" sz="2400" i="1"/>
              <a:t>completeness</a:t>
            </a:r>
            <a:r>
              <a:rPr lang="en-US" altLang="en-US" sz="2400"/>
              <a:t>.</a:t>
            </a:r>
          </a:p>
          <a:p>
            <a:pPr eaLnBrk="1" hangingPunct="1">
              <a:lnSpc>
                <a:spcPct val="120000"/>
              </a:lnSpc>
              <a:spcBef>
                <a:spcPct val="0"/>
              </a:spcBef>
              <a:buFont typeface="Wingdings" pitchFamily="2" charset="2"/>
              <a:buNone/>
            </a:pPr>
            <a:endParaRPr lang="en-US" altLang="en-US" sz="2400"/>
          </a:p>
          <a:p>
            <a:pPr eaLnBrk="1" hangingPunct="1">
              <a:lnSpc>
                <a:spcPct val="120000"/>
              </a:lnSpc>
              <a:spcBef>
                <a:spcPct val="0"/>
              </a:spcBef>
              <a:buFont typeface="Wingdings" pitchFamily="2" charset="2"/>
              <a:buNone/>
            </a:pPr>
            <a:r>
              <a:rPr lang="en-US" altLang="en-US" sz="2400"/>
              <a:t>The Intermediate Value Theorem states that for a continuous function </a:t>
            </a:r>
            <a:r>
              <a:rPr lang="en-US" altLang="en-US" sz="2400" i="1"/>
              <a:t>f, </a:t>
            </a:r>
            <a:r>
              <a:rPr lang="en-US" altLang="en-US" sz="2400"/>
              <a:t>if </a:t>
            </a:r>
            <a:r>
              <a:rPr lang="en-US" altLang="en-US" sz="2400" i="1"/>
              <a:t>x</a:t>
            </a:r>
            <a:r>
              <a:rPr lang="en-US" altLang="en-US" sz="2400"/>
              <a:t> takes on all values between </a:t>
            </a:r>
            <a:r>
              <a:rPr lang="en-US" altLang="en-US" sz="2400" i="1"/>
              <a:t>a</a:t>
            </a:r>
            <a:r>
              <a:rPr lang="en-US" altLang="en-US" sz="2400"/>
              <a:t> and </a:t>
            </a:r>
            <a:r>
              <a:rPr lang="en-US" altLang="en-US" sz="2400" i="1"/>
              <a:t>b</a:t>
            </a:r>
            <a:r>
              <a:rPr lang="en-US" altLang="en-US" sz="2400"/>
              <a:t>, then </a:t>
            </a:r>
            <a:r>
              <a:rPr lang="en-US" altLang="en-US" sz="2400" i="1"/>
              <a:t>f</a:t>
            </a:r>
            <a:r>
              <a:rPr lang="en-US" altLang="en-US" sz="2400"/>
              <a:t>(</a:t>
            </a:r>
            <a:r>
              <a:rPr lang="en-US" altLang="en-US" sz="2400" i="1"/>
              <a:t>x</a:t>
            </a:r>
            <a:r>
              <a:rPr lang="en-US" altLang="en-US" sz="2400"/>
              <a:t>)</a:t>
            </a:r>
            <a:r>
              <a:rPr lang="en-US" altLang="en-US" sz="1800"/>
              <a:t> </a:t>
            </a:r>
            <a:r>
              <a:rPr lang="en-US" altLang="en-US" sz="2400"/>
              <a:t>must take on all values between </a:t>
            </a:r>
            <a:r>
              <a:rPr lang="en-US" altLang="en-US" sz="2400" i="1"/>
              <a:t>f</a:t>
            </a:r>
            <a:r>
              <a:rPr lang="en-US" altLang="en-US" sz="2400"/>
              <a:t>(</a:t>
            </a:r>
            <a:r>
              <a:rPr lang="en-US" altLang="en-US" sz="2400" i="1"/>
              <a:t>a</a:t>
            </a:r>
            <a:r>
              <a:rPr lang="en-US" altLang="en-US" sz="2400"/>
              <a:t>) and </a:t>
            </a:r>
            <a:r>
              <a:rPr lang="en-US" altLang="en-US" sz="2400" i="1"/>
              <a:t>f</a:t>
            </a:r>
            <a:r>
              <a:rPr lang="en-US" altLang="en-US" sz="2400"/>
              <a:t>(</a:t>
            </a:r>
            <a:r>
              <a:rPr lang="en-US" altLang="en-US" sz="2400" i="1"/>
              <a:t>b</a:t>
            </a:r>
            <a:r>
              <a:rPr lang="en-US" altLang="en-US" sz="2400"/>
              <a:t>).</a:t>
            </a:r>
          </a:p>
        </p:txBody>
      </p:sp>
      <p:sp>
        <p:nvSpPr>
          <p:cNvPr id="46085" name="Text Box 1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The Intermediate Value Theorem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8"/>
          <p:cNvSpPr txBox="1">
            <a:spLocks noChangeArrowheads="1"/>
          </p:cNvSpPr>
          <p:nvPr/>
        </p:nvSpPr>
        <p:spPr bwMode="auto">
          <a:xfrm>
            <a:off x="455613" y="1370013"/>
            <a:ext cx="850106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20000"/>
              </a:lnSpc>
              <a:spcBef>
                <a:spcPct val="0"/>
              </a:spcBef>
              <a:buFont typeface="Wingdings" pitchFamily="2" charset="2"/>
              <a:buNone/>
            </a:pPr>
            <a:r>
              <a:rPr lang="en-US" altLang="en-US" sz="2400"/>
              <a:t>As an example of the application of the Intermediate Value Theorem, consider a person’s height. A girl is 5 feet tall on her thirteenth birthday and 5 feet 2 inches tall on her fourteenth birthday. </a:t>
            </a:r>
          </a:p>
          <a:p>
            <a:pPr eaLnBrk="1" hangingPunct="1">
              <a:lnSpc>
                <a:spcPct val="120000"/>
              </a:lnSpc>
              <a:spcBef>
                <a:spcPct val="0"/>
              </a:spcBef>
              <a:buFont typeface="Wingdings" pitchFamily="2" charset="2"/>
              <a:buNone/>
            </a:pPr>
            <a:endParaRPr lang="en-US" altLang="en-US" sz="2400"/>
          </a:p>
          <a:p>
            <a:pPr eaLnBrk="1" hangingPunct="1">
              <a:lnSpc>
                <a:spcPct val="120000"/>
              </a:lnSpc>
              <a:spcBef>
                <a:spcPct val="0"/>
              </a:spcBef>
              <a:buFont typeface="Wingdings" pitchFamily="2" charset="2"/>
              <a:buNone/>
            </a:pPr>
            <a:r>
              <a:rPr lang="en-US" altLang="en-US" sz="2400"/>
              <a:t>Then, for any height </a:t>
            </a:r>
            <a:r>
              <a:rPr lang="en-US" altLang="en-US" sz="2400" i="1"/>
              <a:t>h</a:t>
            </a:r>
            <a:r>
              <a:rPr lang="en-US" altLang="en-US" sz="2400"/>
              <a:t> between 5 feet and 5 feet 2 inches, there must have been a time </a:t>
            </a:r>
            <a:r>
              <a:rPr lang="en-US" altLang="en-US" sz="2400" i="1"/>
              <a:t>t </a:t>
            </a:r>
            <a:r>
              <a:rPr lang="en-US" altLang="en-US" sz="2400"/>
              <a:t>when her height was exactly </a:t>
            </a:r>
            <a:r>
              <a:rPr lang="en-US" altLang="en-US" sz="2400" i="1"/>
              <a:t>h</a:t>
            </a:r>
            <a:r>
              <a:rPr lang="en-US" altLang="en-US" sz="2400"/>
              <a:t>.</a:t>
            </a:r>
          </a:p>
          <a:p>
            <a:pPr eaLnBrk="1" hangingPunct="1">
              <a:lnSpc>
                <a:spcPct val="120000"/>
              </a:lnSpc>
              <a:spcBef>
                <a:spcPct val="0"/>
              </a:spcBef>
              <a:buFont typeface="Wingdings" pitchFamily="2" charset="2"/>
              <a:buNone/>
            </a:pPr>
            <a:endParaRPr lang="en-US" altLang="en-US" sz="2400"/>
          </a:p>
          <a:p>
            <a:pPr eaLnBrk="1" hangingPunct="1">
              <a:lnSpc>
                <a:spcPct val="120000"/>
              </a:lnSpc>
              <a:spcBef>
                <a:spcPct val="0"/>
              </a:spcBef>
              <a:buFont typeface="Wingdings" pitchFamily="2" charset="2"/>
              <a:buNone/>
            </a:pPr>
            <a:r>
              <a:rPr lang="en-US" altLang="en-US" sz="2400"/>
              <a:t>This seems reasonable because human growth is continuous and a person’s height does not abruptly change from one value to another.</a:t>
            </a:r>
          </a:p>
        </p:txBody>
      </p:sp>
      <p:sp>
        <p:nvSpPr>
          <p:cNvPr id="47108" name="Text Box 11"/>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The Intermediate Value Theorem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8"/>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10000"/>
              </a:lnSpc>
              <a:spcBef>
                <a:spcPct val="0"/>
              </a:spcBef>
              <a:buFont typeface="Wingdings" pitchFamily="2" charset="2"/>
              <a:buNone/>
            </a:pPr>
            <a:r>
              <a:rPr lang="en-US" altLang="en-US" sz="2400"/>
              <a:t>The Intermediate Value Theorem guarantees the existence of </a:t>
            </a:r>
            <a:r>
              <a:rPr lang="en-US" altLang="en-US" sz="2400" i="1"/>
              <a:t>at least one </a:t>
            </a:r>
            <a:r>
              <a:rPr lang="en-US" altLang="en-US" sz="2400"/>
              <a:t>number </a:t>
            </a:r>
            <a:r>
              <a:rPr lang="en-US" altLang="en-US" sz="2400" i="1"/>
              <a:t>c </a:t>
            </a:r>
            <a:r>
              <a:rPr lang="en-US" altLang="en-US" sz="2400"/>
              <a:t>in the closed interval [</a:t>
            </a:r>
            <a:r>
              <a:rPr lang="en-US" altLang="en-US" sz="2400" i="1"/>
              <a:t>a</a:t>
            </a:r>
            <a:r>
              <a:rPr lang="en-US" altLang="en-US" sz="2400"/>
              <a:t>, </a:t>
            </a:r>
            <a:r>
              <a:rPr lang="en-US" altLang="en-US" sz="2400" i="1"/>
              <a:t>b</a:t>
            </a:r>
            <a:r>
              <a:rPr lang="en-US" altLang="en-US" sz="2400"/>
              <a:t>] . </a:t>
            </a:r>
          </a:p>
          <a:p>
            <a:pPr eaLnBrk="1" hangingPunct="1">
              <a:lnSpc>
                <a:spcPct val="110000"/>
              </a:lnSpc>
              <a:spcBef>
                <a:spcPct val="0"/>
              </a:spcBef>
              <a:buFont typeface="Wingdings" pitchFamily="2" charset="2"/>
              <a:buNone/>
            </a:pPr>
            <a:endParaRPr lang="en-US" altLang="en-US" sz="2400"/>
          </a:p>
          <a:p>
            <a:pPr eaLnBrk="1" hangingPunct="1">
              <a:lnSpc>
                <a:spcPct val="110000"/>
              </a:lnSpc>
              <a:spcBef>
                <a:spcPct val="0"/>
              </a:spcBef>
              <a:buFont typeface="Wingdings" pitchFamily="2" charset="2"/>
              <a:buNone/>
            </a:pPr>
            <a:r>
              <a:rPr lang="en-US" altLang="en-US" sz="2400"/>
              <a:t>There may, of course, be more than </a:t>
            </a:r>
          </a:p>
          <a:p>
            <a:pPr eaLnBrk="1" hangingPunct="1">
              <a:lnSpc>
                <a:spcPct val="110000"/>
              </a:lnSpc>
              <a:spcBef>
                <a:spcPct val="0"/>
              </a:spcBef>
              <a:buFont typeface="Wingdings" pitchFamily="2" charset="2"/>
              <a:buNone/>
            </a:pPr>
            <a:r>
              <a:rPr lang="en-US" altLang="en-US" sz="2400"/>
              <a:t>one number </a:t>
            </a:r>
            <a:r>
              <a:rPr lang="en-US" altLang="en-US" sz="2400" i="1"/>
              <a:t>c </a:t>
            </a:r>
            <a:r>
              <a:rPr lang="en-US" altLang="en-US" sz="2400"/>
              <a:t>such that </a:t>
            </a:r>
            <a:r>
              <a:rPr lang="en-US" altLang="en-US" sz="2400" i="1"/>
              <a:t>f</a:t>
            </a:r>
            <a:r>
              <a:rPr lang="en-US" altLang="en-US" sz="2400"/>
              <a:t>(</a:t>
            </a:r>
            <a:r>
              <a:rPr lang="en-US" altLang="en-US" sz="2400" i="1"/>
              <a:t>c</a:t>
            </a:r>
            <a:r>
              <a:rPr lang="en-US" altLang="en-US" sz="2400"/>
              <a:t>) = </a:t>
            </a:r>
            <a:r>
              <a:rPr lang="en-US" altLang="en-US" sz="2400" i="1"/>
              <a:t>k</a:t>
            </a:r>
            <a:r>
              <a:rPr lang="en-US" altLang="en-US" sz="2400"/>
              <a:t> </a:t>
            </a:r>
          </a:p>
          <a:p>
            <a:pPr eaLnBrk="1" hangingPunct="1">
              <a:lnSpc>
                <a:spcPct val="110000"/>
              </a:lnSpc>
              <a:spcBef>
                <a:spcPct val="0"/>
              </a:spcBef>
              <a:buFont typeface="Wingdings" pitchFamily="2" charset="2"/>
              <a:buNone/>
            </a:pPr>
            <a:r>
              <a:rPr lang="en-US" altLang="en-US" sz="2400"/>
              <a:t>as shown in Figure 1.35. </a:t>
            </a:r>
            <a:endParaRPr lang="en-US" altLang="en-US" sz="2400" i="1"/>
          </a:p>
        </p:txBody>
      </p:sp>
      <p:sp>
        <p:nvSpPr>
          <p:cNvPr id="48132" name="Text Box 10"/>
          <p:cNvSpPr txBox="1">
            <a:spLocks noChangeArrowheads="1"/>
          </p:cNvSpPr>
          <p:nvPr/>
        </p:nvSpPr>
        <p:spPr bwMode="auto">
          <a:xfrm>
            <a:off x="6707188" y="5969000"/>
            <a:ext cx="989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1.35</a:t>
            </a:r>
          </a:p>
        </p:txBody>
      </p:sp>
      <p:sp>
        <p:nvSpPr>
          <p:cNvPr id="48133" name="Text Box 1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The Intermediate Value Theorem</a:t>
            </a:r>
          </a:p>
        </p:txBody>
      </p:sp>
      <p:pic>
        <p:nvPicPr>
          <p:cNvPr id="48134" name="Picture 14" descr="The image contains a visual representation and a caption. Visual representation. A curve is graphed on the x y coordinate plane and a closed interval [a, b] is marked on the positive x axis. The curve enters the top of the viewing window in the first quadrant, goes down and to the right, passes through the marked points (a, f(a)), (c_1, k), after a point goes up and to the right, passes through the marked point (c_2, k), after a point again goes down and to the right, passes through the marked points (c_3, k), (b, f(b)), and exits the bottom of the viewing window. Horizontal and vertical dashed lines begin from the marked points on the curve and go to the respective axis where each point is labeled. The vertical lines beginning from the points (c_1, k), (c_2, k), and (c_3, k) are on the same level and form one line. The horizontal lines beginning from the same points fall within the interval [a, b]. Caption. f is continuous on [a, b]. There exist three c's such that f(c) =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2644775"/>
            <a:ext cx="344805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9"/>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10000"/>
              </a:lnSpc>
              <a:spcBef>
                <a:spcPct val="0"/>
              </a:spcBef>
              <a:buFont typeface="Wingdings" pitchFamily="2" charset="2"/>
              <a:buNone/>
            </a:pPr>
            <a:r>
              <a:rPr lang="en-US" altLang="en-US" sz="2400"/>
              <a:t>A function that is not continuous does not necessarily exhibit the intermediate value property.</a:t>
            </a:r>
          </a:p>
          <a:p>
            <a:pPr eaLnBrk="1" hangingPunct="1">
              <a:lnSpc>
                <a:spcPct val="110000"/>
              </a:lnSpc>
              <a:spcBef>
                <a:spcPct val="0"/>
              </a:spcBef>
              <a:buFont typeface="Wingdings" pitchFamily="2" charset="2"/>
              <a:buNone/>
            </a:pPr>
            <a:endParaRPr lang="en-US" altLang="en-US" sz="2400"/>
          </a:p>
          <a:p>
            <a:pPr eaLnBrk="1" hangingPunct="1">
              <a:lnSpc>
                <a:spcPct val="110000"/>
              </a:lnSpc>
              <a:spcBef>
                <a:spcPct val="0"/>
              </a:spcBef>
              <a:buFont typeface="Wingdings" pitchFamily="2" charset="2"/>
              <a:buNone/>
            </a:pPr>
            <a:r>
              <a:rPr lang="en-US" altLang="en-US" sz="2400"/>
              <a:t>For example, the graph of the </a:t>
            </a:r>
          </a:p>
          <a:p>
            <a:pPr eaLnBrk="1" hangingPunct="1">
              <a:lnSpc>
                <a:spcPct val="110000"/>
              </a:lnSpc>
              <a:spcBef>
                <a:spcPct val="0"/>
              </a:spcBef>
              <a:buFont typeface="Wingdings" pitchFamily="2" charset="2"/>
              <a:buNone/>
            </a:pPr>
            <a:r>
              <a:rPr lang="en-US" altLang="en-US" sz="2400"/>
              <a:t>function shown in Figure 1.36 jumps </a:t>
            </a:r>
          </a:p>
          <a:p>
            <a:pPr eaLnBrk="1" hangingPunct="1">
              <a:lnSpc>
                <a:spcPct val="110000"/>
              </a:lnSpc>
              <a:spcBef>
                <a:spcPct val="0"/>
              </a:spcBef>
              <a:buFont typeface="Wingdings" pitchFamily="2" charset="2"/>
              <a:buNone/>
            </a:pPr>
            <a:r>
              <a:rPr lang="en-US" altLang="en-US" sz="2400"/>
              <a:t>over the horizontal line </a:t>
            </a:r>
            <a:r>
              <a:rPr lang="en-US" altLang="en-US" sz="2400" i="1"/>
              <a:t>y =</a:t>
            </a:r>
            <a:r>
              <a:rPr lang="en-US" altLang="en-US" sz="2400"/>
              <a:t> </a:t>
            </a:r>
            <a:r>
              <a:rPr lang="en-US" altLang="en-US" sz="2400" i="1"/>
              <a:t>k</a:t>
            </a:r>
            <a:r>
              <a:rPr lang="en-US" altLang="en-US" sz="2400"/>
              <a:t> and for</a:t>
            </a:r>
            <a:br>
              <a:rPr lang="en-US" altLang="en-US" sz="2400"/>
            </a:br>
            <a:r>
              <a:rPr lang="en-US" altLang="en-US" sz="2400"/>
              <a:t>this function there is no value of</a:t>
            </a:r>
            <a:br>
              <a:rPr lang="en-US" altLang="en-US" sz="2400"/>
            </a:br>
            <a:r>
              <a:rPr lang="en-US" altLang="en-US" sz="2400" i="1"/>
              <a:t>c </a:t>
            </a:r>
            <a:r>
              <a:rPr lang="en-US" altLang="en-US" sz="2400"/>
              <a:t>in [</a:t>
            </a:r>
            <a:r>
              <a:rPr lang="en-US" altLang="en-US" sz="2400" i="1"/>
              <a:t>a</a:t>
            </a:r>
            <a:r>
              <a:rPr lang="en-US" altLang="en-US" sz="2400"/>
              <a:t>, </a:t>
            </a:r>
            <a:r>
              <a:rPr lang="en-US" altLang="en-US" sz="2400" i="1"/>
              <a:t>b</a:t>
            </a:r>
            <a:r>
              <a:rPr lang="en-US" altLang="en-US" sz="2400"/>
              <a:t>] such that </a:t>
            </a:r>
            <a:r>
              <a:rPr lang="en-US" altLang="en-US" sz="2400" i="1"/>
              <a:t>f</a:t>
            </a:r>
            <a:r>
              <a:rPr lang="en-US" altLang="en-US" sz="2400"/>
              <a:t>(</a:t>
            </a:r>
            <a:r>
              <a:rPr lang="en-US" altLang="en-US" sz="2400" i="1"/>
              <a:t>c</a:t>
            </a:r>
            <a:r>
              <a:rPr lang="en-US" altLang="en-US" sz="2400"/>
              <a:t>) = </a:t>
            </a:r>
            <a:r>
              <a:rPr lang="en-US" altLang="en-US" sz="2400" i="1"/>
              <a:t>k.</a:t>
            </a:r>
          </a:p>
          <a:p>
            <a:pPr eaLnBrk="1" hangingPunct="1">
              <a:spcBef>
                <a:spcPct val="0"/>
              </a:spcBef>
              <a:buFontTx/>
              <a:buNone/>
            </a:pPr>
            <a:endParaRPr lang="en-US" altLang="en-US" sz="1800"/>
          </a:p>
        </p:txBody>
      </p:sp>
      <p:sp>
        <p:nvSpPr>
          <p:cNvPr id="49156" name="Text Box 11"/>
          <p:cNvSpPr txBox="1">
            <a:spLocks noChangeArrowheads="1"/>
          </p:cNvSpPr>
          <p:nvPr/>
        </p:nvSpPr>
        <p:spPr bwMode="auto">
          <a:xfrm>
            <a:off x="6934200" y="5715000"/>
            <a:ext cx="989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1.36</a:t>
            </a:r>
          </a:p>
        </p:txBody>
      </p:sp>
      <p:sp>
        <p:nvSpPr>
          <p:cNvPr id="49157" name="Text Box 14"/>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The Intermediate Value Theorem</a:t>
            </a:r>
          </a:p>
        </p:txBody>
      </p:sp>
      <p:pic>
        <p:nvPicPr>
          <p:cNvPr id="49158" name="Picture 15" descr="The image contains a visual representation and a caption. Visual representation. A function in two parts is graphed in the first quadrant of the x y coordinate plane and a closed interval [a, b] is marked on the positive x axis. The first part is a curve that is graphed above the horizontal line y = k. It begins on top of the viewing window beside the positive y axis, goes down and to the right, passes through the closed point (a, f(a)), goes further down and to the right, and ends at an open point. The second part is a curve that is graphed below the horizontal line y = k. It begins at a closed point under the end point of the curve in the first part, goes down and to the right, intersects the horizontal line y = f(b), reaches a low point, then goes up and to the right, passes through the closed point (b, f(b)), and exits the right of the viewing window. Caption. f is not continuous on the closed interval [a, b]. There are no c's such that f(c) =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108200"/>
            <a:ext cx="32766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7"/>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10000"/>
              </a:lnSpc>
              <a:spcBef>
                <a:spcPct val="0"/>
              </a:spcBef>
              <a:buFont typeface="Wingdings" pitchFamily="2" charset="2"/>
              <a:buNone/>
            </a:pPr>
            <a:r>
              <a:rPr lang="en-US" altLang="en-US" sz="2400"/>
              <a:t>The Intermediate Value Theorem often can be used to locate the zeros of a function that is continuous on a closed interval. </a:t>
            </a:r>
          </a:p>
          <a:p>
            <a:pPr eaLnBrk="1" hangingPunct="1">
              <a:lnSpc>
                <a:spcPct val="110000"/>
              </a:lnSpc>
              <a:spcBef>
                <a:spcPct val="0"/>
              </a:spcBef>
              <a:buFont typeface="Wingdings" pitchFamily="2" charset="2"/>
              <a:buNone/>
            </a:pPr>
            <a:endParaRPr lang="en-US" altLang="en-US" sz="2400"/>
          </a:p>
          <a:p>
            <a:pPr eaLnBrk="1" hangingPunct="1">
              <a:lnSpc>
                <a:spcPct val="110000"/>
              </a:lnSpc>
              <a:spcBef>
                <a:spcPct val="0"/>
              </a:spcBef>
              <a:buFont typeface="Wingdings" pitchFamily="2" charset="2"/>
              <a:buNone/>
            </a:pPr>
            <a:r>
              <a:rPr lang="en-US" altLang="en-US" sz="2400"/>
              <a:t>Specifically, if </a:t>
            </a:r>
            <a:r>
              <a:rPr lang="en-US" altLang="en-US" sz="2400" i="1"/>
              <a:t>f </a:t>
            </a:r>
            <a:r>
              <a:rPr lang="en-US" altLang="en-US" sz="2400"/>
              <a:t>is continuous on [</a:t>
            </a:r>
            <a:r>
              <a:rPr lang="en-US" altLang="en-US" sz="2400" i="1"/>
              <a:t>a</a:t>
            </a:r>
            <a:r>
              <a:rPr lang="en-US" altLang="en-US" sz="2400"/>
              <a:t>,</a:t>
            </a:r>
            <a:r>
              <a:rPr lang="en-US" altLang="en-US" sz="2400" i="1"/>
              <a:t> b</a:t>
            </a:r>
            <a:r>
              <a:rPr lang="en-US" altLang="en-US" sz="2400"/>
              <a:t>] and </a:t>
            </a:r>
            <a:r>
              <a:rPr lang="en-US" altLang="en-US" sz="2400" i="1"/>
              <a:t>f</a:t>
            </a:r>
            <a:r>
              <a:rPr lang="en-US" altLang="en-US" sz="2400"/>
              <a:t>(</a:t>
            </a:r>
            <a:r>
              <a:rPr lang="en-US" altLang="en-US" sz="2400" i="1"/>
              <a:t>a</a:t>
            </a:r>
            <a:r>
              <a:rPr lang="en-US" altLang="en-US" sz="2400"/>
              <a:t>) and </a:t>
            </a:r>
            <a:r>
              <a:rPr lang="en-US" altLang="en-US" sz="2400" i="1"/>
              <a:t>f</a:t>
            </a:r>
            <a:r>
              <a:rPr lang="en-US" altLang="en-US" sz="2400"/>
              <a:t>(</a:t>
            </a:r>
            <a:r>
              <a:rPr lang="en-US" altLang="en-US" sz="2400" i="1"/>
              <a:t>b</a:t>
            </a:r>
            <a:r>
              <a:rPr lang="en-US" altLang="en-US" sz="2400"/>
              <a:t>) differ in sign, then the Intermediate Value Theorem guarantees the existence of at least one zero of </a:t>
            </a:r>
            <a:r>
              <a:rPr lang="en-US" altLang="en-US" sz="2400" i="1"/>
              <a:t>f </a:t>
            </a:r>
            <a:r>
              <a:rPr lang="en-US" altLang="en-US" sz="2400"/>
              <a:t>in the closed interval [</a:t>
            </a:r>
            <a:r>
              <a:rPr lang="en-US" altLang="en-US" sz="2400" i="1"/>
              <a:t>a</a:t>
            </a:r>
            <a:r>
              <a:rPr lang="en-US" altLang="en-US" sz="2400"/>
              <a:t>,</a:t>
            </a:r>
            <a:r>
              <a:rPr lang="en-US" altLang="en-US" sz="2400" i="1"/>
              <a:t> b</a:t>
            </a:r>
            <a:r>
              <a:rPr lang="en-US" altLang="en-US" sz="2400"/>
              <a:t>] .</a:t>
            </a:r>
          </a:p>
        </p:txBody>
      </p:sp>
      <p:sp>
        <p:nvSpPr>
          <p:cNvPr id="50180" name="Text Box 10"/>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The Intermediate Value Theorem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547688" y="228600"/>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6032"/>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2200">
                <a:solidFill>
                  <a:schemeClr val="bg1"/>
                </a:solidFill>
              </a:rPr>
              <a:t>Example 8 – </a:t>
            </a:r>
            <a:r>
              <a:rPr lang="en-US" altLang="en-US" sz="2200" i="1">
                <a:solidFill>
                  <a:schemeClr val="bg1"/>
                </a:solidFill>
              </a:rPr>
              <a:t>An Application of the Intermediate Value Theorem</a:t>
            </a:r>
          </a:p>
        </p:txBody>
      </p:sp>
      <p:sp>
        <p:nvSpPr>
          <p:cNvPr id="40965" name="Text Box 5"/>
          <p:cNvSpPr txBox="1">
            <a:spLocks noChangeArrowheads="1"/>
          </p:cNvSpPr>
          <p:nvPr/>
        </p:nvSpPr>
        <p:spPr bwMode="auto">
          <a:xfrm>
            <a:off x="455613" y="1370013"/>
            <a:ext cx="838358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Use the Intermediate Value Theorem to show that the polynomial function                             has a zero in the interval [0, 1].</a:t>
            </a:r>
          </a:p>
          <a:p>
            <a:pPr eaLnBrk="1" hangingPunct="1">
              <a:spcBef>
                <a:spcPct val="0"/>
              </a:spcBef>
              <a:buFontTx/>
              <a:buNone/>
            </a:pPr>
            <a:endParaRPr lang="en-US" altLang="en-US" sz="2400"/>
          </a:p>
          <a:p>
            <a:pPr eaLnBrk="1" hangingPunct="1">
              <a:spcBef>
                <a:spcPct val="0"/>
              </a:spcBef>
              <a:buFontTx/>
              <a:buNone/>
            </a:pPr>
            <a:r>
              <a:rPr lang="en-US" altLang="en-US" sz="2400">
                <a:solidFill>
                  <a:srgbClr val="D7181E"/>
                </a:solidFill>
                <a:cs typeface="Arial" pitchFamily="34" charset="0"/>
              </a:rPr>
              <a:t>Solution:</a:t>
            </a:r>
          </a:p>
          <a:p>
            <a:pPr eaLnBrk="1" hangingPunct="1">
              <a:spcBef>
                <a:spcPct val="0"/>
              </a:spcBef>
              <a:buFontTx/>
              <a:buNone/>
            </a:pPr>
            <a:r>
              <a:rPr lang="en-US" altLang="en-US" sz="2400"/>
              <a:t>Note that </a:t>
            </a:r>
            <a:r>
              <a:rPr lang="en-US" altLang="en-US" sz="2400" i="1"/>
              <a:t>f</a:t>
            </a:r>
            <a:r>
              <a:rPr lang="en-US" altLang="en-US" sz="2400"/>
              <a:t> is continuous on the closed interval [0, 1].</a:t>
            </a:r>
          </a:p>
          <a:p>
            <a:pPr eaLnBrk="1" hangingPunct="1">
              <a:spcBef>
                <a:spcPct val="0"/>
              </a:spcBef>
              <a:buFontTx/>
              <a:buNone/>
            </a:pPr>
            <a:endParaRPr lang="en-US" altLang="en-US" sz="1000"/>
          </a:p>
          <a:p>
            <a:pPr eaLnBrk="1" hangingPunct="1">
              <a:spcBef>
                <a:spcPct val="0"/>
              </a:spcBef>
              <a:buFontTx/>
              <a:buNone/>
            </a:pPr>
            <a:endParaRPr lang="en-US" altLang="en-US" sz="1200"/>
          </a:p>
          <a:p>
            <a:pPr eaLnBrk="1" hangingPunct="1">
              <a:spcBef>
                <a:spcPct val="0"/>
              </a:spcBef>
              <a:buFontTx/>
              <a:buNone/>
            </a:pPr>
            <a:r>
              <a:rPr lang="en-US" altLang="en-US" sz="2400"/>
              <a:t>Because</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it follows that </a:t>
            </a:r>
            <a:r>
              <a:rPr lang="en-US" altLang="en-US" sz="2400" i="1"/>
              <a:t>f</a:t>
            </a:r>
            <a:r>
              <a:rPr lang="en-US" altLang="en-US" sz="2400"/>
              <a:t>(0) &lt; 0 and </a:t>
            </a:r>
            <a:r>
              <a:rPr lang="en-US" altLang="en-US" sz="2400" i="1"/>
              <a:t>f</a:t>
            </a:r>
            <a:r>
              <a:rPr lang="en-US" altLang="en-US" sz="2400"/>
              <a:t>(1) &gt; 0.</a:t>
            </a:r>
          </a:p>
          <a:p>
            <a:pPr eaLnBrk="1" hangingPunct="1">
              <a:spcBef>
                <a:spcPct val="0"/>
              </a:spcBef>
              <a:buFontTx/>
              <a:buNone/>
            </a:pPr>
            <a:endParaRPr lang="en-US" altLang="en-US" sz="2400"/>
          </a:p>
        </p:txBody>
      </p:sp>
      <p:pic>
        <p:nvPicPr>
          <p:cNvPr id="40969" name="Picture 9" descr="f(0) = 0^3 + 2(0) minus 1 = negative 1 and f(1) = 1^3 + 2(1) minus 1 =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0"/>
            <a:ext cx="77724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2" descr="f(x) = x^3 + 2 x minu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28800"/>
            <a:ext cx="22098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0965">
                                            <p:txEl>
                                              <p:pRg st="2" end="2"/>
                                            </p:txEl>
                                          </p:spTgt>
                                        </p:tgtEl>
                                        <p:attrNameLst>
                                          <p:attrName>style.visibility</p:attrName>
                                        </p:attrNameLst>
                                      </p:cBhvr>
                                      <p:to>
                                        <p:strVal val="visible"/>
                                      </p:to>
                                    </p:set>
                                    <p:animEffect transition="in" filter="fade">
                                      <p:cBhvr>
                                        <p:cTn id="7" dur="1000"/>
                                        <p:tgtEl>
                                          <p:spTgt spid="40965">
                                            <p:txEl>
                                              <p:pRg st="2" end="2"/>
                                            </p:txEl>
                                          </p:spTgt>
                                        </p:tgtEl>
                                      </p:cBhvr>
                                    </p:animEffect>
                                    <p:anim calcmode="lin" valueType="num">
                                      <p:cBhvr>
                                        <p:cTn id="8" dur="1000" fill="hold"/>
                                        <p:tgtEl>
                                          <p:spTgt spid="4096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96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6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0965">
                                            <p:txEl>
                                              <p:pRg st="3" end="3"/>
                                            </p:txEl>
                                          </p:spTgt>
                                        </p:tgtEl>
                                        <p:attrNameLst>
                                          <p:attrName>style.visibility</p:attrName>
                                        </p:attrNameLst>
                                      </p:cBhvr>
                                      <p:to>
                                        <p:strVal val="visible"/>
                                      </p:to>
                                    </p:set>
                                    <p:animEffect transition="in" filter="fade">
                                      <p:cBhvr>
                                        <p:cTn id="13" dur="1000"/>
                                        <p:tgtEl>
                                          <p:spTgt spid="40965">
                                            <p:txEl>
                                              <p:pRg st="3" end="3"/>
                                            </p:txEl>
                                          </p:spTgt>
                                        </p:tgtEl>
                                      </p:cBhvr>
                                    </p:animEffect>
                                    <p:anim calcmode="lin" valueType="num">
                                      <p:cBhvr>
                                        <p:cTn id="14" dur="1000" fill="hold"/>
                                        <p:tgtEl>
                                          <p:spTgt spid="40965">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0965">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096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0965">
                                            <p:txEl>
                                              <p:pRg st="6" end="6"/>
                                            </p:txEl>
                                          </p:spTgt>
                                        </p:tgtEl>
                                        <p:attrNameLst>
                                          <p:attrName>style.visibility</p:attrName>
                                        </p:attrNameLst>
                                      </p:cBhvr>
                                      <p:to>
                                        <p:strVal val="visible"/>
                                      </p:to>
                                    </p:set>
                                    <p:animEffect transition="in" filter="fade">
                                      <p:cBhvr>
                                        <p:cTn id="21" dur="1000"/>
                                        <p:tgtEl>
                                          <p:spTgt spid="40965">
                                            <p:txEl>
                                              <p:pRg st="6" end="6"/>
                                            </p:txEl>
                                          </p:spTgt>
                                        </p:tgtEl>
                                      </p:cBhvr>
                                    </p:animEffect>
                                    <p:anim calcmode="lin" valueType="num">
                                      <p:cBhvr>
                                        <p:cTn id="22" dur="1000" fill="hold"/>
                                        <p:tgtEl>
                                          <p:spTgt spid="40965">
                                            <p:txEl>
                                              <p:pRg st="6" end="6"/>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0965">
                                            <p:txEl>
                                              <p:pRg st="6" end="6"/>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0965">
                                            <p:txEl>
                                              <p:pRg st="6" end="6"/>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0965">
                                            <p:txEl>
                                              <p:pRg st="10" end="10"/>
                                            </p:txEl>
                                          </p:spTgt>
                                        </p:tgtEl>
                                        <p:attrNameLst>
                                          <p:attrName>style.visibility</p:attrName>
                                        </p:attrNameLst>
                                      </p:cBhvr>
                                      <p:to>
                                        <p:strVal val="visible"/>
                                      </p:to>
                                    </p:set>
                                    <p:animEffect transition="in" filter="fade">
                                      <p:cBhvr>
                                        <p:cTn id="27" dur="1000"/>
                                        <p:tgtEl>
                                          <p:spTgt spid="40965">
                                            <p:txEl>
                                              <p:pRg st="10" end="10"/>
                                            </p:txEl>
                                          </p:spTgt>
                                        </p:tgtEl>
                                      </p:cBhvr>
                                    </p:animEffect>
                                    <p:anim calcmode="lin" valueType="num">
                                      <p:cBhvr>
                                        <p:cTn id="28" dur="1000" fill="hold"/>
                                        <p:tgtEl>
                                          <p:spTgt spid="40965">
                                            <p:txEl>
                                              <p:pRg st="10" end="1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0965">
                                            <p:txEl>
                                              <p:pRg st="10" end="1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0965">
                                            <p:txEl>
                                              <p:pRg st="10" end="10"/>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0969"/>
                                        </p:tgtEl>
                                        <p:attrNameLst>
                                          <p:attrName>style.visibility</p:attrName>
                                        </p:attrNameLst>
                                      </p:cBhvr>
                                      <p:to>
                                        <p:strVal val="visible"/>
                                      </p:to>
                                    </p:set>
                                    <p:animEffect transition="in" filter="fade">
                                      <p:cBhvr>
                                        <p:cTn id="33" dur="1000"/>
                                        <p:tgtEl>
                                          <p:spTgt spid="40969"/>
                                        </p:tgtEl>
                                      </p:cBhvr>
                                    </p:animEffect>
                                    <p:anim calcmode="lin" valueType="num">
                                      <p:cBhvr>
                                        <p:cTn id="34" dur="1000" fill="hold"/>
                                        <p:tgtEl>
                                          <p:spTgt spid="40969"/>
                                        </p:tgtEl>
                                        <p:attrNameLst>
                                          <p:attrName>ppt_x</p:attrName>
                                        </p:attrNameLst>
                                      </p:cBhvr>
                                      <p:tavLst>
                                        <p:tav tm="0">
                                          <p:val>
                                            <p:strVal val="#ppt_x"/>
                                          </p:val>
                                        </p:tav>
                                        <p:tav tm="100000">
                                          <p:val>
                                            <p:strVal val="#ppt_x"/>
                                          </p:val>
                                        </p:tav>
                                      </p:tavLst>
                                    </p:anim>
                                    <p:anim calcmode="lin" valueType="num">
                                      <p:cBhvr>
                                        <p:cTn id="35" dur="900" decel="100000" fill="hold"/>
                                        <p:tgtEl>
                                          <p:spTgt spid="4096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09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4000">
                <a:solidFill>
                  <a:schemeClr val="bg1"/>
                </a:solidFill>
              </a:rPr>
              <a:t>Example 8 – </a:t>
            </a:r>
            <a:r>
              <a:rPr lang="en-US" altLang="en-US" sz="4000" i="1">
                <a:solidFill>
                  <a:schemeClr val="bg1"/>
                </a:solidFill>
              </a:rPr>
              <a:t>Solution</a:t>
            </a:r>
            <a:endParaRPr lang="en-US" altLang="en-US" sz="2000" b="1">
              <a:solidFill>
                <a:schemeClr val="bg1"/>
              </a:solidFill>
            </a:endParaRPr>
          </a:p>
        </p:txBody>
      </p:sp>
      <p:sp>
        <p:nvSpPr>
          <p:cNvPr id="52228" name="Text Box 9"/>
          <p:cNvSpPr txBox="1">
            <a:spLocks noChangeArrowheads="1"/>
          </p:cNvSpPr>
          <p:nvPr/>
        </p:nvSpPr>
        <p:spPr bwMode="auto">
          <a:xfrm>
            <a:off x="533400" y="1371600"/>
            <a:ext cx="82264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a:t>You can therefore apply the Intermediate Value Theorem to conclude that there must be some </a:t>
            </a:r>
            <a:r>
              <a:rPr lang="en-US" altLang="en-US" sz="2400" i="1"/>
              <a:t>c</a:t>
            </a:r>
            <a:r>
              <a:rPr lang="en-US" altLang="en-US" sz="2400"/>
              <a:t> in [0, 1] such that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as shown in Figure 1.37.</a:t>
            </a:r>
          </a:p>
        </p:txBody>
      </p:sp>
      <p:sp>
        <p:nvSpPr>
          <p:cNvPr id="52229" name="Text Box 12"/>
          <p:cNvSpPr txBox="1">
            <a:spLocks noChangeArrowheads="1"/>
          </p:cNvSpPr>
          <p:nvPr/>
        </p:nvSpPr>
        <p:spPr bwMode="auto">
          <a:xfrm>
            <a:off x="6553200" y="6096000"/>
            <a:ext cx="989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t>Figure 1.37</a:t>
            </a:r>
          </a:p>
        </p:txBody>
      </p:sp>
      <p:sp>
        <p:nvSpPr>
          <p:cNvPr id="52230" name="Text Box 13"/>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50000"/>
              </a:spcBef>
              <a:buFontTx/>
              <a:buNone/>
            </a:pPr>
            <a:r>
              <a:rPr lang="en-US" altLang="en-US" sz="1800">
                <a:solidFill>
                  <a:schemeClr val="bg1"/>
                </a:solidFill>
              </a:rPr>
              <a:t>cont’d</a:t>
            </a:r>
          </a:p>
        </p:txBody>
      </p:sp>
      <p:pic>
        <p:nvPicPr>
          <p:cNvPr id="52231" name="Picture 14" descr="f(c) = 0. f has a zero in the closed interval [0,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62200"/>
            <a:ext cx="54864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15" descr="The image contains a visual representation and a caption. Visual representation. A curve is graphed on the x y coordinate plane and a closed interval [0, 1] is marked on the positive x axis. The curve is labeled f(x) = x^3 + 2 x minus 1. It enters the bottom of the viewing window in the third quadrant, goes up and to the right, intersects the negative y axis at the point (0, negative 1), passes through the fourth quadrant, intersects the positive x axis in the closed interval [0, 1] at the point labeled (c, 0), goes further up and to the right in the first quadrant, passes through the point (1, 2), and exits the top right of the viewing window. Caption. f is continuous on [0, 1] with f(0) &lt; 0 and f(1) &g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299561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None/>
            </a:pPr>
            <a:r>
              <a:rPr lang="en-US" altLang="en-US" sz="2400" dirty="0"/>
              <a:t>The </a:t>
            </a:r>
            <a:r>
              <a:rPr lang="en-US" altLang="en-US" sz="2400" b="1" dirty="0"/>
              <a:t>bisection method </a:t>
            </a:r>
            <a:r>
              <a:rPr lang="en-US" altLang="en-US" sz="2400" dirty="0"/>
              <a:t>for approximating the real zeros of a continuous function is similar to the method used in</a:t>
            </a:r>
          </a:p>
          <a:p>
            <a:pPr eaLnBrk="1" hangingPunct="1">
              <a:spcBef>
                <a:spcPct val="0"/>
              </a:spcBef>
              <a:buFont typeface="Wingdings" pitchFamily="2" charset="2"/>
              <a:buNone/>
            </a:pPr>
            <a:r>
              <a:rPr lang="en-US" altLang="en-US" sz="2400" dirty="0"/>
              <a:t>Example 8.</a:t>
            </a:r>
          </a:p>
          <a:p>
            <a:pPr eaLnBrk="1" hangingPunct="1">
              <a:spcBef>
                <a:spcPct val="0"/>
              </a:spcBef>
              <a:buFont typeface="Wingdings" pitchFamily="2" charset="2"/>
              <a:buNone/>
            </a:pPr>
            <a:endParaRPr lang="en-US" altLang="en-US" sz="2400" dirty="0"/>
          </a:p>
          <a:p>
            <a:pPr eaLnBrk="1" hangingPunct="1">
              <a:spcBef>
                <a:spcPct val="0"/>
              </a:spcBef>
              <a:buFont typeface="Wingdings" pitchFamily="2" charset="2"/>
              <a:buNone/>
            </a:pPr>
            <a:r>
              <a:rPr lang="en-US" altLang="en-US" sz="2400" dirty="0"/>
              <a:t>If you know that a zero exists in the closed interval [</a:t>
            </a:r>
            <a:r>
              <a:rPr lang="en-US" altLang="en-US" sz="2400" i="1" dirty="0"/>
              <a:t>a</a:t>
            </a:r>
            <a:r>
              <a:rPr lang="en-US" altLang="en-US" sz="2400" dirty="0"/>
              <a:t>, </a:t>
            </a:r>
            <a:r>
              <a:rPr lang="en-US" altLang="en-US" sz="2400" i="1" dirty="0"/>
              <a:t>b</a:t>
            </a:r>
            <a:r>
              <a:rPr lang="en-US" altLang="en-US" sz="2400" dirty="0"/>
              <a:t>], </a:t>
            </a:r>
            <a:r>
              <a:rPr lang="en-IN" altLang="en-US" sz="2400" dirty="0"/>
              <a:t>then </a:t>
            </a:r>
            <a:r>
              <a:rPr lang="en-US" altLang="en-US" sz="2400" dirty="0"/>
              <a:t>the zero must lie in the interval [</a:t>
            </a:r>
            <a:r>
              <a:rPr lang="en-US" altLang="en-US" sz="2400" i="1" dirty="0"/>
              <a:t>a</a:t>
            </a:r>
            <a:r>
              <a:rPr lang="en-US" altLang="en-US" sz="2400" dirty="0"/>
              <a:t>, (</a:t>
            </a:r>
            <a:r>
              <a:rPr lang="en-US" altLang="en-US" sz="2400" i="1" dirty="0"/>
              <a:t>a </a:t>
            </a:r>
            <a:r>
              <a:rPr lang="en-US" altLang="en-US" sz="2400" dirty="0"/>
              <a:t>+ </a:t>
            </a:r>
            <a:r>
              <a:rPr lang="en-US" altLang="en-US" sz="2400" i="1" dirty="0"/>
              <a:t>b</a:t>
            </a:r>
            <a:r>
              <a:rPr lang="en-US" altLang="en-US" sz="2400" dirty="0"/>
              <a:t>)/2] or</a:t>
            </a:r>
          </a:p>
          <a:p>
            <a:pPr eaLnBrk="1" hangingPunct="1">
              <a:spcBef>
                <a:spcPct val="0"/>
              </a:spcBef>
              <a:buFont typeface="Wingdings" pitchFamily="2" charset="2"/>
              <a:buNone/>
            </a:pPr>
            <a:r>
              <a:rPr lang="en-US" altLang="en-US" sz="2400" dirty="0"/>
              <a:t>[(</a:t>
            </a:r>
            <a:r>
              <a:rPr lang="en-US" altLang="en-US" sz="2400" i="1" dirty="0"/>
              <a:t>a </a:t>
            </a:r>
            <a:r>
              <a:rPr lang="en-US" altLang="en-US" sz="2400" dirty="0"/>
              <a:t>+ </a:t>
            </a:r>
            <a:r>
              <a:rPr lang="en-US" altLang="en-US" sz="2400" i="1" dirty="0"/>
              <a:t>b</a:t>
            </a:r>
            <a:r>
              <a:rPr lang="en-US" altLang="en-US" sz="2400" dirty="0"/>
              <a:t>)/2, </a:t>
            </a:r>
            <a:r>
              <a:rPr lang="en-US" altLang="en-US" sz="2400" i="1" dirty="0"/>
              <a:t>b</a:t>
            </a:r>
            <a:r>
              <a:rPr lang="en-US" altLang="en-US" sz="2400" dirty="0"/>
              <a:t>]. </a:t>
            </a:r>
          </a:p>
          <a:p>
            <a:pPr eaLnBrk="1" hangingPunct="1">
              <a:spcBef>
                <a:spcPct val="0"/>
              </a:spcBef>
              <a:buFont typeface="Wingdings" pitchFamily="2" charset="2"/>
              <a:buNone/>
            </a:pPr>
            <a:endParaRPr lang="en-US" altLang="en-US" sz="2400" dirty="0"/>
          </a:p>
          <a:p>
            <a:pPr eaLnBrk="1" hangingPunct="1">
              <a:spcBef>
                <a:spcPct val="0"/>
              </a:spcBef>
              <a:buFont typeface="Wingdings" pitchFamily="2" charset="2"/>
              <a:buNone/>
            </a:pPr>
            <a:r>
              <a:rPr lang="en-US" altLang="en-US" sz="2400" dirty="0"/>
              <a:t>From the sign of </a:t>
            </a:r>
            <a:r>
              <a:rPr lang="en-US" altLang="en-US" sz="2400" i="1" dirty="0"/>
              <a:t>f</a:t>
            </a:r>
            <a:r>
              <a:rPr lang="en-US" altLang="en-US" sz="2400" dirty="0"/>
              <a:t>([</a:t>
            </a:r>
            <a:r>
              <a:rPr lang="en-US" altLang="en-US" sz="2400" i="1" dirty="0"/>
              <a:t>a </a:t>
            </a:r>
            <a:r>
              <a:rPr lang="en-US" altLang="en-US" sz="2400" dirty="0"/>
              <a:t>+ </a:t>
            </a:r>
            <a:r>
              <a:rPr lang="en-US" altLang="en-US" sz="2400" i="1" dirty="0"/>
              <a:t>b</a:t>
            </a:r>
            <a:r>
              <a:rPr lang="en-US" altLang="en-US" sz="2400" dirty="0"/>
              <a:t>]/2), you can determine which interval contains the zero.</a:t>
            </a:r>
          </a:p>
          <a:p>
            <a:pPr eaLnBrk="1" hangingPunct="1">
              <a:spcBef>
                <a:spcPct val="0"/>
              </a:spcBef>
              <a:buFont typeface="Wingdings" pitchFamily="2" charset="2"/>
              <a:buNone/>
            </a:pPr>
            <a:endParaRPr lang="en-US" altLang="en-US" sz="2400" dirty="0"/>
          </a:p>
          <a:p>
            <a:pPr eaLnBrk="1" hangingPunct="1">
              <a:spcBef>
                <a:spcPct val="0"/>
              </a:spcBef>
              <a:buFont typeface="Wingdings" pitchFamily="2" charset="2"/>
              <a:buNone/>
            </a:pPr>
            <a:r>
              <a:rPr lang="en-US" altLang="en-US" sz="2400" dirty="0"/>
              <a:t>By repeatedly bisecting the interval, you can “close in” on the zero of the function.</a:t>
            </a:r>
          </a:p>
        </p:txBody>
      </p:sp>
      <p:sp>
        <p:nvSpPr>
          <p:cNvPr id="53252" name="Text Box 7"/>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a:solidFill>
                  <a:schemeClr val="bg1"/>
                </a:solidFill>
              </a:rPr>
              <a:t>The Intermediate Value Theorem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7200" y="1370013"/>
            <a:ext cx="8226425" cy="5256212"/>
          </a:xfrm>
          <a:noFill/>
        </p:spPr>
        <p:txBody>
          <a:bodyPr/>
          <a:lstStyle/>
          <a:p>
            <a:pPr marL="0" indent="0" eaLnBrk="1" hangingPunct="1">
              <a:lnSpc>
                <a:spcPct val="90000"/>
              </a:lnSpc>
              <a:buFont typeface="Wingdings" pitchFamily="2" charset="2"/>
              <a:buNone/>
            </a:pPr>
            <a:r>
              <a:rPr lang="en-US" altLang="en-US" sz="2400" smtClean="0"/>
              <a:t>In mathematics, the term </a:t>
            </a:r>
            <a:r>
              <a:rPr lang="en-US" altLang="en-US" sz="2400" i="1" smtClean="0"/>
              <a:t>continuous </a:t>
            </a:r>
            <a:r>
              <a:rPr lang="en-US" altLang="en-US" sz="2400" smtClean="0"/>
              <a:t>has much the same meaning as it has in everyday usage.</a:t>
            </a:r>
          </a:p>
          <a:p>
            <a:pPr marL="0" indent="0" eaLnBrk="1" hangingPunct="1">
              <a:lnSpc>
                <a:spcPct val="90000"/>
              </a:lnSpc>
              <a:buFont typeface="Wingdings" pitchFamily="2" charset="2"/>
              <a:buNone/>
            </a:pPr>
            <a:endParaRPr lang="en-US" altLang="en-US" sz="2400" smtClean="0"/>
          </a:p>
          <a:p>
            <a:pPr marL="0" indent="0" eaLnBrk="1" hangingPunct="1">
              <a:lnSpc>
                <a:spcPct val="90000"/>
              </a:lnSpc>
              <a:buFont typeface="Wingdings" pitchFamily="2" charset="2"/>
              <a:buNone/>
            </a:pPr>
            <a:r>
              <a:rPr lang="en-US" altLang="en-US" sz="2400" smtClean="0"/>
              <a:t>Informally, to say that a function </a:t>
            </a:r>
            <a:r>
              <a:rPr lang="en-US" altLang="en-US" sz="2400" i="1" smtClean="0"/>
              <a:t>f</a:t>
            </a:r>
            <a:r>
              <a:rPr lang="en-US" altLang="en-US" sz="2400" smtClean="0"/>
              <a:t> is continuous at </a:t>
            </a:r>
            <a:r>
              <a:rPr lang="en-US" altLang="en-US" sz="2400" i="1" smtClean="0"/>
              <a:t>x</a:t>
            </a:r>
            <a:r>
              <a:rPr lang="en-US" altLang="en-US" sz="2400" smtClean="0"/>
              <a:t> = </a:t>
            </a:r>
            <a:r>
              <a:rPr lang="en-US" altLang="en-US" sz="2400" i="1" smtClean="0"/>
              <a:t>c </a:t>
            </a:r>
            <a:r>
              <a:rPr lang="en-US" altLang="en-US" sz="2400" smtClean="0"/>
              <a:t>means that there is no interruption in the graph of </a:t>
            </a:r>
            <a:r>
              <a:rPr lang="en-US" altLang="en-US" sz="2400" i="1" smtClean="0"/>
              <a:t>f</a:t>
            </a:r>
            <a:r>
              <a:rPr lang="en-US" altLang="en-US" sz="2400" smtClean="0"/>
              <a:t> at </a:t>
            </a:r>
            <a:r>
              <a:rPr lang="en-US" altLang="en-US" sz="2400" i="1" smtClean="0"/>
              <a:t>c</a:t>
            </a:r>
            <a:r>
              <a:rPr lang="en-US" altLang="en-US" sz="2400" smtClean="0"/>
              <a:t>.</a:t>
            </a:r>
          </a:p>
          <a:p>
            <a:pPr marL="0" indent="0" eaLnBrk="1" hangingPunct="1">
              <a:lnSpc>
                <a:spcPct val="90000"/>
              </a:lnSpc>
              <a:buFont typeface="Wingdings" pitchFamily="2" charset="2"/>
              <a:buNone/>
            </a:pPr>
            <a:endParaRPr lang="en-US" altLang="en-US" sz="2400" smtClean="0"/>
          </a:p>
          <a:p>
            <a:pPr marL="0" indent="0" eaLnBrk="1" hangingPunct="1">
              <a:lnSpc>
                <a:spcPct val="90000"/>
              </a:lnSpc>
              <a:buFont typeface="Wingdings" pitchFamily="2" charset="2"/>
              <a:buNone/>
            </a:pPr>
            <a:r>
              <a:rPr lang="en-US" altLang="en-US" sz="2400" smtClean="0"/>
              <a:t>That is, its graph is unbroken at </a:t>
            </a:r>
            <a:r>
              <a:rPr lang="en-US" altLang="en-US" sz="2400" i="1" smtClean="0"/>
              <a:t>c,</a:t>
            </a:r>
            <a:r>
              <a:rPr lang="en-US" altLang="en-US" sz="2400" smtClean="0"/>
              <a:t> and there are no holes, jumps, or gaps.</a:t>
            </a:r>
          </a:p>
        </p:txBody>
      </p:sp>
      <p:sp>
        <p:nvSpPr>
          <p:cNvPr id="8195"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3100">
                <a:solidFill>
                  <a:schemeClr val="bg1"/>
                </a:solidFill>
              </a:rPr>
              <a:t>Continuity at a Point and on an Open Interval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1371600"/>
            <a:ext cx="8410575" cy="5256213"/>
          </a:xfrm>
          <a:noFill/>
        </p:spPr>
        <p:txBody>
          <a:bodyPr/>
          <a:lstStyle/>
          <a:p>
            <a:pPr marL="0" indent="0" eaLnBrk="1" hangingPunct="1">
              <a:buFont typeface="Wingdings" pitchFamily="2" charset="2"/>
              <a:buNone/>
            </a:pPr>
            <a:r>
              <a:rPr lang="en-US" altLang="en-US" sz="2400" smtClean="0"/>
              <a:t>Figure 1.26 identifies three values of </a:t>
            </a:r>
            <a:r>
              <a:rPr lang="en-US" altLang="en-US" sz="2400" i="1" smtClean="0"/>
              <a:t>x</a:t>
            </a:r>
            <a:r>
              <a:rPr lang="en-US" altLang="en-US" sz="2400" smtClean="0"/>
              <a:t> at which the graph of </a:t>
            </a:r>
            <a:r>
              <a:rPr lang="en-US" altLang="en-US" sz="2400" i="1" smtClean="0"/>
              <a:t>f </a:t>
            </a:r>
            <a:r>
              <a:rPr lang="en-US" altLang="en-US" sz="2400" smtClean="0"/>
              <a:t>is </a:t>
            </a:r>
            <a:r>
              <a:rPr lang="en-US" altLang="en-US" sz="2400" i="1" smtClean="0"/>
              <a:t>not </a:t>
            </a:r>
            <a:r>
              <a:rPr lang="en-US" altLang="en-US" sz="2400" smtClean="0"/>
              <a:t>continuous. At all other points in the interval (</a:t>
            </a:r>
            <a:r>
              <a:rPr lang="en-US" altLang="en-US" sz="2400" i="1" smtClean="0"/>
              <a:t>a</a:t>
            </a:r>
            <a:r>
              <a:rPr lang="en-US" altLang="en-US" sz="2400" smtClean="0"/>
              <a:t>, </a:t>
            </a:r>
            <a:r>
              <a:rPr lang="en-US" altLang="en-US" sz="2400" i="1" smtClean="0"/>
              <a:t>b</a:t>
            </a:r>
            <a:r>
              <a:rPr lang="en-US" altLang="en-US" sz="2400" smtClean="0"/>
              <a:t>), the graph of </a:t>
            </a:r>
            <a:r>
              <a:rPr lang="en-US" altLang="en-US" sz="2400" i="1" smtClean="0"/>
              <a:t>f</a:t>
            </a:r>
            <a:r>
              <a:rPr lang="en-US" altLang="en-US" sz="2400" smtClean="0"/>
              <a:t> is uninterrupted and </a:t>
            </a:r>
            <a:r>
              <a:rPr lang="en-US" altLang="en-US" sz="2400" b="1" smtClean="0"/>
              <a:t>continuous.</a:t>
            </a:r>
          </a:p>
        </p:txBody>
      </p:sp>
      <p:sp>
        <p:nvSpPr>
          <p:cNvPr id="9219" name="Text Box 7"/>
          <p:cNvSpPr txBox="1">
            <a:spLocks noChangeArrowheads="1"/>
          </p:cNvSpPr>
          <p:nvPr/>
        </p:nvSpPr>
        <p:spPr bwMode="auto">
          <a:xfrm>
            <a:off x="4316413" y="5972175"/>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200" b="1"/>
              <a:t>Figure 1.26</a:t>
            </a:r>
          </a:p>
        </p:txBody>
      </p:sp>
      <p:sp>
        <p:nvSpPr>
          <p:cNvPr id="9220" name="Text Box 10"/>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3100">
                <a:solidFill>
                  <a:schemeClr val="bg1"/>
                </a:solidFill>
              </a:rPr>
              <a:t>Continuity at a Point and on an Open Interval</a:t>
            </a:r>
          </a:p>
        </p:txBody>
      </p:sp>
      <p:pic>
        <p:nvPicPr>
          <p:cNvPr id="9221" name="Picture 11" descr="Three graphs. Each part consists of a visual representation and a caption. The graphs are plotted for three conditions that exist for which the graph of f is not continuous at x = c. f is graphed in the first quadrant of the x y coordinate plane in the interval (a, b). a and b are two points on the x axis with a &lt;b and c is a point in the middle of a and b. Vertical dashed lines are graphed for x = a and x = b. (graph 1). Visual representation. f is a curve that begins at a point on the vertical line x = a, goes down and to the right with decreasing steepness, passes through the point for which x = c where f is marked undefined, and ends at a point on the vertical line x = b. Caption. f(c) is not defined. (graph 2). Visual representation. f has two parts. The first part is a curve that begins at a point on the vertical line x = a, goes down and to the right, reaches a low point then goes up and to the right, and ends at a high point where x = c. The second part is a curve that begins at a point under the first curve where x = c and f is marked undefined. It goes up and to the right, and ends at a point on the vertical line x = b. Caption. lim_(x right arrow c) (f(x)) does not exist. (graph 3). f is a curve that begins at a point on the vertical line x = a, goes up and to the right, reaches a high point where x = c and f is marked undefined, then goes down and to the right, and ends at a point on the vertical line x = b. A point is marked vertically under the high point of the curve where x = c. A vertical dashed line joins both the points. Caption. lim_(x right arrow c) f(x) != f(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2667000"/>
            <a:ext cx="65817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455613" y="1371600"/>
            <a:ext cx="82264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None/>
            </a:pPr>
            <a:r>
              <a:rPr lang="en-US" altLang="en-US" sz="2400"/>
              <a:t>In Figure 1.26, it appears that continuity at </a:t>
            </a:r>
            <a:r>
              <a:rPr lang="en-US" altLang="en-US" sz="2400" i="1"/>
              <a:t>x </a:t>
            </a:r>
            <a:r>
              <a:rPr lang="en-US" altLang="en-US" sz="2400"/>
              <a:t>= </a:t>
            </a:r>
            <a:r>
              <a:rPr lang="en-US" altLang="en-US" sz="2400" i="1"/>
              <a:t>c</a:t>
            </a:r>
            <a:r>
              <a:rPr lang="en-US" altLang="en-US" sz="2400"/>
              <a:t> can be destroyed by any one of the following conditions.</a:t>
            </a:r>
          </a:p>
          <a:p>
            <a:pPr eaLnBrk="1" hangingPunct="1">
              <a:spcBef>
                <a:spcPct val="0"/>
              </a:spcBef>
              <a:buFontTx/>
              <a:buNone/>
            </a:pPr>
            <a:endParaRPr lang="en-US" altLang="en-US" sz="2400"/>
          </a:p>
          <a:p>
            <a:pPr eaLnBrk="1" hangingPunct="1">
              <a:spcBef>
                <a:spcPct val="0"/>
              </a:spcBef>
              <a:buFontTx/>
              <a:buNone/>
            </a:pPr>
            <a:r>
              <a:rPr lang="en-US" altLang="en-US" sz="2400" b="1"/>
              <a:t>  1.</a:t>
            </a:r>
            <a:r>
              <a:rPr lang="en-US" altLang="en-US" sz="2400"/>
              <a:t> The function is not defined at </a:t>
            </a:r>
            <a:r>
              <a:rPr lang="en-US" altLang="en-US" sz="2400" i="1"/>
              <a:t>x </a:t>
            </a:r>
            <a:r>
              <a:rPr lang="en-US" altLang="en-US" sz="2400"/>
              <a:t>= </a:t>
            </a:r>
            <a:r>
              <a:rPr lang="en-US" altLang="en-US" sz="2400" i="1"/>
              <a:t>c.</a:t>
            </a:r>
            <a:endParaRPr lang="en-US" altLang="en-US" sz="2400"/>
          </a:p>
          <a:p>
            <a:pPr eaLnBrk="1" hangingPunct="1">
              <a:spcBef>
                <a:spcPct val="0"/>
              </a:spcBef>
              <a:buFontTx/>
              <a:buNone/>
            </a:pPr>
            <a:r>
              <a:rPr lang="en-US" altLang="en-US" sz="2400" b="1"/>
              <a:t>  2. </a:t>
            </a:r>
            <a:r>
              <a:rPr lang="en-US" altLang="en-US" sz="2400"/>
              <a:t>The limit of </a:t>
            </a:r>
            <a:r>
              <a:rPr lang="en-US" altLang="en-US" sz="2400" i="1"/>
              <a:t>f</a:t>
            </a:r>
            <a:r>
              <a:rPr lang="en-US" altLang="en-US" sz="2400"/>
              <a:t>(</a:t>
            </a:r>
            <a:r>
              <a:rPr lang="en-US" altLang="en-US" sz="2400" i="1"/>
              <a:t>x</a:t>
            </a:r>
            <a:r>
              <a:rPr lang="en-US" altLang="en-US" sz="2400"/>
              <a:t>) does not exist at </a:t>
            </a:r>
            <a:r>
              <a:rPr lang="en-US" altLang="en-US" sz="2400" i="1"/>
              <a:t>x </a:t>
            </a:r>
            <a:r>
              <a:rPr lang="en-US" altLang="en-US" sz="2400"/>
              <a:t>= </a:t>
            </a:r>
            <a:r>
              <a:rPr lang="en-US" altLang="en-US" sz="2400" i="1"/>
              <a:t>c.</a:t>
            </a:r>
            <a:endParaRPr lang="en-US" altLang="en-US" sz="2400"/>
          </a:p>
          <a:p>
            <a:pPr eaLnBrk="1" hangingPunct="1">
              <a:spcBef>
                <a:spcPct val="0"/>
              </a:spcBef>
              <a:buFontTx/>
              <a:buNone/>
            </a:pPr>
            <a:r>
              <a:rPr lang="en-US" altLang="en-US" sz="2400" b="1"/>
              <a:t>  3. </a:t>
            </a:r>
            <a:r>
              <a:rPr lang="en-US" altLang="en-US" sz="2400"/>
              <a:t>The limit of </a:t>
            </a:r>
            <a:r>
              <a:rPr lang="en-US" altLang="en-US" sz="2400" i="1"/>
              <a:t>f</a:t>
            </a:r>
            <a:r>
              <a:rPr lang="en-US" altLang="en-US" sz="2400"/>
              <a:t>(</a:t>
            </a:r>
            <a:r>
              <a:rPr lang="en-US" altLang="en-US" sz="2400" i="1"/>
              <a:t>x</a:t>
            </a:r>
            <a:r>
              <a:rPr lang="en-US" altLang="en-US" sz="2400"/>
              <a:t>) exists at </a:t>
            </a:r>
            <a:r>
              <a:rPr lang="en-US" altLang="en-US" sz="2400" i="1"/>
              <a:t>x </a:t>
            </a:r>
            <a:r>
              <a:rPr lang="en-US" altLang="en-US" sz="2400"/>
              <a:t>= </a:t>
            </a:r>
            <a:r>
              <a:rPr lang="en-US" altLang="en-US" sz="2400" i="1"/>
              <a:t>c, </a:t>
            </a:r>
            <a:r>
              <a:rPr lang="en-US" altLang="en-US" sz="2400"/>
              <a:t>but it is not equal to </a:t>
            </a:r>
            <a:r>
              <a:rPr lang="en-US" altLang="en-US" sz="2400" i="1"/>
              <a:t>f</a:t>
            </a:r>
            <a:r>
              <a:rPr lang="en-US" altLang="en-US" sz="2400"/>
              <a:t>(</a:t>
            </a:r>
            <a:r>
              <a:rPr lang="en-US" altLang="en-US" sz="2400" i="1"/>
              <a:t>c</a:t>
            </a:r>
            <a:r>
              <a:rPr lang="en-US" altLang="en-US" sz="2400"/>
              <a:t>).</a:t>
            </a:r>
          </a:p>
          <a:p>
            <a:pPr eaLnBrk="1" hangingPunct="1">
              <a:spcBef>
                <a:spcPct val="0"/>
              </a:spcBef>
              <a:buFontTx/>
              <a:buNone/>
            </a:pPr>
            <a:endParaRPr lang="en-US" altLang="en-US" sz="2400"/>
          </a:p>
          <a:p>
            <a:pPr eaLnBrk="1" hangingPunct="1">
              <a:spcBef>
                <a:spcPct val="0"/>
              </a:spcBef>
              <a:buFont typeface="Wingdings" pitchFamily="2" charset="2"/>
              <a:buNone/>
            </a:pPr>
            <a:r>
              <a:rPr lang="en-US" altLang="en-US" sz="2400"/>
              <a:t>If </a:t>
            </a:r>
            <a:r>
              <a:rPr lang="en-US" altLang="en-US" sz="2400" i="1"/>
              <a:t>none </a:t>
            </a:r>
            <a:r>
              <a:rPr lang="en-US" altLang="en-US" sz="2400"/>
              <a:t>of the three conditions is true, the function </a:t>
            </a:r>
            <a:r>
              <a:rPr lang="en-US" altLang="en-US" sz="2400" i="1"/>
              <a:t>f</a:t>
            </a:r>
            <a:r>
              <a:rPr lang="en-US" altLang="en-US" sz="2400"/>
              <a:t> is called </a:t>
            </a:r>
            <a:r>
              <a:rPr lang="en-US" altLang="en-US" sz="2400" b="1"/>
              <a:t>continuous at </a:t>
            </a:r>
            <a:r>
              <a:rPr lang="en-US" altLang="en-US" sz="2400" b="1" i="1"/>
              <a:t>c</a:t>
            </a:r>
            <a:r>
              <a:rPr lang="en-US" altLang="en-US" sz="2400" i="1"/>
              <a:t>,</a:t>
            </a:r>
            <a:r>
              <a:rPr lang="en-US" altLang="en-US" sz="2400" b="1"/>
              <a:t> </a:t>
            </a:r>
            <a:r>
              <a:rPr lang="en-US" altLang="en-US" sz="2400"/>
              <a:t>as indicated in the following important definition.</a:t>
            </a:r>
          </a:p>
        </p:txBody>
      </p:sp>
      <p:sp>
        <p:nvSpPr>
          <p:cNvPr id="10243" name="Text Box 6"/>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3100">
                <a:solidFill>
                  <a:schemeClr val="bg1"/>
                </a:solidFill>
              </a:rPr>
              <a:t>Continuity at a Point and on an Open Interval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3100">
                <a:solidFill>
                  <a:schemeClr val="bg1"/>
                </a:solidFill>
              </a:rPr>
              <a:t>Continuity at a Point and on an Open Interval</a:t>
            </a:r>
          </a:p>
        </p:txBody>
      </p:sp>
      <p:pic>
        <p:nvPicPr>
          <p:cNvPr id="11267" name="Picture 7" descr="Definition of continuity. Continuity at a point. A function f is continuous at c when these three conditions are met. (item 1). f(c) is defined. (item 2). lim_(x right arrow c) (f(x)) exists. (item 3). lim_(x right arrow c) (f(x)) = f(c). Continuity on an open interval. A function is continuous on an open interval (a, b) when the function is continuous at each point in the interval. A function that is continuous on the entire real number line (negative infinity, infinity) is everywhere continu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485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5613" y="1370013"/>
            <a:ext cx="84597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None/>
            </a:pPr>
            <a:r>
              <a:rPr lang="en-US" altLang="en-US" sz="2400"/>
              <a:t>Consider an open interval </a:t>
            </a:r>
            <a:r>
              <a:rPr lang="en-US" altLang="en-US" sz="2400" i="1"/>
              <a:t>I</a:t>
            </a:r>
            <a:r>
              <a:rPr lang="en-US" altLang="en-US" sz="2400"/>
              <a:t>  that contains a real number </a:t>
            </a:r>
            <a:r>
              <a:rPr lang="en-US" altLang="en-US" sz="2400" i="1"/>
              <a:t>c.</a:t>
            </a:r>
          </a:p>
          <a:p>
            <a:pPr eaLnBrk="1" hangingPunct="1">
              <a:spcBef>
                <a:spcPct val="0"/>
              </a:spcBef>
              <a:buFont typeface="Wingdings" pitchFamily="2" charset="2"/>
              <a:buNone/>
            </a:pPr>
            <a:endParaRPr lang="en-US" altLang="en-US" sz="2400"/>
          </a:p>
          <a:p>
            <a:pPr eaLnBrk="1" hangingPunct="1">
              <a:spcBef>
                <a:spcPct val="0"/>
              </a:spcBef>
              <a:buFont typeface="Wingdings" pitchFamily="2" charset="2"/>
              <a:buNone/>
            </a:pPr>
            <a:r>
              <a:rPr lang="en-US" altLang="en-US" sz="2400"/>
              <a:t>If a function </a:t>
            </a:r>
            <a:r>
              <a:rPr lang="en-US" altLang="en-US" sz="2400" i="1"/>
              <a:t>f</a:t>
            </a:r>
            <a:r>
              <a:rPr lang="en-US" altLang="en-US" sz="2400"/>
              <a:t> is defined on </a:t>
            </a:r>
            <a:r>
              <a:rPr lang="en-US" altLang="en-US" sz="2400" i="1"/>
              <a:t>I</a:t>
            </a:r>
            <a:r>
              <a:rPr lang="en-US" altLang="en-US" sz="2400"/>
              <a:t> (except possibly at </a:t>
            </a:r>
            <a:r>
              <a:rPr lang="en-US" altLang="en-US" sz="2400" i="1"/>
              <a:t>c</a:t>
            </a:r>
            <a:r>
              <a:rPr lang="en-US" altLang="en-US" sz="2400"/>
              <a:t>), and </a:t>
            </a:r>
            <a:r>
              <a:rPr lang="en-US" altLang="en-US" sz="2400" i="1"/>
              <a:t>f</a:t>
            </a:r>
            <a:r>
              <a:rPr lang="en-US" altLang="en-US" sz="2400"/>
              <a:t> is not continuous at </a:t>
            </a:r>
            <a:r>
              <a:rPr lang="en-US" altLang="en-US" sz="2400" i="1"/>
              <a:t>c,</a:t>
            </a:r>
            <a:r>
              <a:rPr lang="en-US" altLang="en-US" sz="2400"/>
              <a:t> then </a:t>
            </a:r>
            <a:r>
              <a:rPr lang="en-US" altLang="en-US" sz="2400" i="1"/>
              <a:t>f</a:t>
            </a:r>
            <a:r>
              <a:rPr lang="en-US" altLang="en-US" sz="2400"/>
              <a:t> is said to have a </a:t>
            </a:r>
            <a:r>
              <a:rPr lang="en-US" altLang="en-US" sz="2400" b="1"/>
              <a:t>discontinuity </a:t>
            </a:r>
          </a:p>
          <a:p>
            <a:pPr eaLnBrk="1" hangingPunct="1">
              <a:spcBef>
                <a:spcPct val="0"/>
              </a:spcBef>
              <a:buFont typeface="Wingdings" pitchFamily="2" charset="2"/>
              <a:buNone/>
            </a:pPr>
            <a:r>
              <a:rPr lang="en-US" altLang="en-US" sz="2400"/>
              <a:t>at </a:t>
            </a:r>
            <a:r>
              <a:rPr lang="en-US" altLang="en-US" sz="2400" i="1"/>
              <a:t>c.</a:t>
            </a:r>
          </a:p>
          <a:p>
            <a:pPr eaLnBrk="1" hangingPunct="1">
              <a:spcBef>
                <a:spcPct val="0"/>
              </a:spcBef>
              <a:buFont typeface="Wingdings" pitchFamily="2" charset="2"/>
              <a:buNone/>
            </a:pPr>
            <a:r>
              <a:rPr lang="en-US" altLang="en-US" sz="2400"/>
              <a:t> </a:t>
            </a:r>
          </a:p>
          <a:p>
            <a:pPr eaLnBrk="1" hangingPunct="1">
              <a:spcBef>
                <a:spcPct val="0"/>
              </a:spcBef>
              <a:buFont typeface="Wingdings" pitchFamily="2" charset="2"/>
              <a:buNone/>
            </a:pPr>
            <a:r>
              <a:rPr lang="en-US" altLang="en-US" sz="2400"/>
              <a:t>Discontinuities fall into two categories: </a:t>
            </a:r>
            <a:r>
              <a:rPr lang="en-US" altLang="en-US" sz="2400" b="1"/>
              <a:t>removable </a:t>
            </a:r>
            <a:r>
              <a:rPr lang="en-US" altLang="en-US" sz="2400"/>
              <a:t>and </a:t>
            </a:r>
            <a:r>
              <a:rPr lang="en-US" altLang="en-US" sz="2400" b="1"/>
              <a:t>nonremovable. </a:t>
            </a:r>
          </a:p>
          <a:p>
            <a:pPr eaLnBrk="1" hangingPunct="1">
              <a:spcBef>
                <a:spcPct val="0"/>
              </a:spcBef>
              <a:buFont typeface="Wingdings" pitchFamily="2" charset="2"/>
              <a:buNone/>
            </a:pPr>
            <a:endParaRPr lang="en-US" altLang="en-US" sz="2400" b="1"/>
          </a:p>
          <a:p>
            <a:pPr eaLnBrk="1" hangingPunct="1">
              <a:spcBef>
                <a:spcPct val="0"/>
              </a:spcBef>
              <a:buFont typeface="Wingdings" pitchFamily="2" charset="2"/>
              <a:buNone/>
            </a:pPr>
            <a:r>
              <a:rPr lang="en-US" altLang="en-US" sz="2400"/>
              <a:t>A discontinuity at </a:t>
            </a:r>
            <a:r>
              <a:rPr lang="en-US" altLang="en-US" sz="2400" i="1"/>
              <a:t>c</a:t>
            </a:r>
            <a:r>
              <a:rPr lang="en-US" altLang="en-US" sz="2400"/>
              <a:t> is called removable when </a:t>
            </a:r>
            <a:r>
              <a:rPr lang="en-US" altLang="en-US" sz="2400" i="1"/>
              <a:t>f</a:t>
            </a:r>
            <a:r>
              <a:rPr lang="en-US" altLang="en-US" sz="2400"/>
              <a:t> can be made continuous by appropriately defining (or redefining </a:t>
            </a:r>
            <a:r>
              <a:rPr lang="en-US" altLang="en-US" sz="2400" i="1"/>
              <a:t>f</a:t>
            </a:r>
            <a:r>
              <a:rPr lang="en-US" altLang="en-US" sz="2400"/>
              <a:t>(</a:t>
            </a:r>
            <a:r>
              <a:rPr lang="en-US" altLang="en-US" sz="2400" i="1"/>
              <a:t>c</a:t>
            </a:r>
            <a:r>
              <a:rPr lang="en-US" altLang="en-US" sz="2400"/>
              <a:t>)). </a:t>
            </a:r>
          </a:p>
        </p:txBody>
      </p:sp>
      <p:sp>
        <p:nvSpPr>
          <p:cNvPr id="12291" name="Text Box 6"/>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en-US" altLang="en-US" sz="3100">
                <a:solidFill>
                  <a:schemeClr val="bg1"/>
                </a:solidFill>
              </a:rPr>
              <a:t>Continuity at a Point and on an Open Interval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Larsoen_master slide</Template>
  <TotalTime>1615</TotalTime>
  <Words>2057</Words>
  <Application>Microsoft Office PowerPoint</Application>
  <PresentationFormat>On-screen Show (4:3)</PresentationFormat>
  <Paragraphs>290</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Larsoen_master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Masilla, Anjappan</cp:lastModifiedBy>
  <cp:revision>1041</cp:revision>
  <dcterms:created xsi:type="dcterms:W3CDTF">2008-11-21T04:28:28Z</dcterms:created>
  <dcterms:modified xsi:type="dcterms:W3CDTF">2018-08-01T10:47:45Z</dcterms:modified>
</cp:coreProperties>
</file>