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96" r:id="rId2"/>
    <p:sldId id="295" r:id="rId3"/>
    <p:sldId id="285" r:id="rId4"/>
    <p:sldId id="286" r:id="rId5"/>
    <p:sldId id="287" r:id="rId6"/>
    <p:sldId id="288" r:id="rId7"/>
    <p:sldId id="289" r:id="rId8"/>
    <p:sldId id="290" r:id="rId9"/>
    <p:sldId id="292" r:id="rId10"/>
    <p:sldId id="293" r:id="rId11"/>
    <p:sldId id="268" r:id="rId12"/>
    <p:sldId id="269" r:id="rId13"/>
    <p:sldId id="270" r:id="rId14"/>
    <p:sldId id="271" r:id="rId15"/>
    <p:sldId id="272" r:id="rId16"/>
    <p:sldId id="273" r:id="rId17"/>
    <p:sldId id="274" r:id="rId18"/>
    <p:sldId id="275" r:id="rId19"/>
    <p:sldId id="277" r:id="rId20"/>
    <p:sldId id="278" r:id="rId21"/>
    <p:sldId id="279" r:id="rId22"/>
    <p:sldId id="281" r:id="rId23"/>
    <p:sldId id="280" r:id="rId24"/>
    <p:sldId id="282" r:id="rId25"/>
    <p:sldId id="294" r:id="rId26"/>
  </p:sldIdLst>
  <p:sldSz cx="9144000" cy="6858000" type="screen4x3"/>
  <p:notesSz cx="6858000" cy="9144000"/>
  <p:defaultTextStyle>
    <a:defPPr>
      <a:defRPr lang="en-US"/>
    </a:defPPr>
    <a:lvl1pPr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800" kern="1200">
        <a:solidFill>
          <a:schemeClr val="tx1"/>
        </a:solidFill>
        <a:latin typeface="Arial" panose="020B0604020202020204" pitchFamily="34" charset="0"/>
        <a:ea typeface="+mn-ea"/>
        <a:cs typeface="+mn-cs"/>
      </a:defRPr>
    </a:lvl5pPr>
    <a:lvl6pPr marL="2286000" algn="l" defTabSz="914400" rtl="0" eaLnBrk="1" latinLnBrk="0" hangingPunct="1">
      <a:defRPr sz="3800" kern="1200">
        <a:solidFill>
          <a:schemeClr val="tx1"/>
        </a:solidFill>
        <a:latin typeface="Arial" panose="020B0604020202020204" pitchFamily="34" charset="0"/>
        <a:ea typeface="+mn-ea"/>
        <a:cs typeface="+mn-cs"/>
      </a:defRPr>
    </a:lvl6pPr>
    <a:lvl7pPr marL="2743200" algn="l" defTabSz="914400" rtl="0" eaLnBrk="1" latinLnBrk="0" hangingPunct="1">
      <a:defRPr sz="3800" kern="1200">
        <a:solidFill>
          <a:schemeClr val="tx1"/>
        </a:solidFill>
        <a:latin typeface="Arial" panose="020B0604020202020204" pitchFamily="34" charset="0"/>
        <a:ea typeface="+mn-ea"/>
        <a:cs typeface="+mn-cs"/>
      </a:defRPr>
    </a:lvl7pPr>
    <a:lvl8pPr marL="3200400" algn="l" defTabSz="914400" rtl="0" eaLnBrk="1" latinLnBrk="0" hangingPunct="1">
      <a:defRPr sz="3800" kern="1200">
        <a:solidFill>
          <a:schemeClr val="tx1"/>
        </a:solidFill>
        <a:latin typeface="Arial" panose="020B0604020202020204" pitchFamily="34" charset="0"/>
        <a:ea typeface="+mn-ea"/>
        <a:cs typeface="+mn-cs"/>
      </a:defRPr>
    </a:lvl8pPr>
    <a:lvl9pPr marL="3657600" algn="l" defTabSz="914400" rtl="0" eaLnBrk="1" latinLnBrk="0" hangingPunct="1">
      <a:defRPr sz="3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6" autoAdjust="0"/>
    <p:restoredTop sz="94533" autoAdjust="0"/>
  </p:normalViewPr>
  <p:slideViewPr>
    <p:cSldViewPr>
      <p:cViewPr varScale="1">
        <p:scale>
          <a:sx n="107" d="100"/>
          <a:sy n="107" d="100"/>
        </p:scale>
        <p:origin x="102"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5CBCC08-0A6D-4A77-B056-F67ECE0F793D}" type="slidenum">
              <a:rPr lang="en-US" altLang="en-US"/>
              <a:pPr>
                <a:defRPr/>
              </a:pPr>
              <a:t>‹#›</a:t>
            </a:fld>
            <a:endParaRPr lang="en-US" altLang="en-US"/>
          </a:p>
        </p:txBody>
      </p:sp>
    </p:spTree>
    <p:extLst>
      <p:ext uri="{BB962C8B-B14F-4D97-AF65-F5344CB8AC3E}">
        <p14:creationId xmlns:p14="http://schemas.microsoft.com/office/powerpoint/2010/main" val="3757335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a:solidFill>
                  <a:schemeClr val="tx1"/>
                </a:solidFill>
                <a:latin typeface="Arial" panose="020B0604020202020204" pitchFamily="34" charset="0"/>
              </a:defRPr>
            </a:lvl1pPr>
            <a:lvl2pPr marL="742950" indent="-285750">
              <a:defRPr sz="3800">
                <a:solidFill>
                  <a:schemeClr val="tx1"/>
                </a:solidFill>
                <a:latin typeface="Arial" panose="020B0604020202020204" pitchFamily="34" charset="0"/>
              </a:defRPr>
            </a:lvl2pPr>
            <a:lvl3pPr marL="1143000" indent="-228600">
              <a:defRPr sz="3800">
                <a:solidFill>
                  <a:schemeClr val="tx1"/>
                </a:solidFill>
                <a:latin typeface="Arial" panose="020B0604020202020204" pitchFamily="34" charset="0"/>
              </a:defRPr>
            </a:lvl3pPr>
            <a:lvl4pPr marL="1600200" indent="-228600">
              <a:defRPr sz="3800">
                <a:solidFill>
                  <a:schemeClr val="tx1"/>
                </a:solidFill>
                <a:latin typeface="Arial" panose="020B0604020202020204" pitchFamily="34" charset="0"/>
              </a:defRPr>
            </a:lvl4pPr>
            <a:lvl5pPr marL="2057400" indent="-228600">
              <a:defRPr sz="3800">
                <a:solidFill>
                  <a:schemeClr val="tx1"/>
                </a:solidFill>
                <a:latin typeface="Arial" panose="020B0604020202020204" pitchFamily="34" charset="0"/>
              </a:defRPr>
            </a:lvl5pPr>
            <a:lvl6pPr marL="2514600" indent="-228600" eaLnBrk="0" fontAlgn="base" hangingPunct="0">
              <a:spcBef>
                <a:spcPct val="0"/>
              </a:spcBef>
              <a:spcAft>
                <a:spcPct val="0"/>
              </a:spcAft>
              <a:defRPr sz="3800">
                <a:solidFill>
                  <a:schemeClr val="tx1"/>
                </a:solidFill>
                <a:latin typeface="Arial" panose="020B0604020202020204" pitchFamily="34" charset="0"/>
              </a:defRPr>
            </a:lvl6pPr>
            <a:lvl7pPr marL="2971800" indent="-228600" eaLnBrk="0" fontAlgn="base" hangingPunct="0">
              <a:spcBef>
                <a:spcPct val="0"/>
              </a:spcBef>
              <a:spcAft>
                <a:spcPct val="0"/>
              </a:spcAft>
              <a:defRPr sz="3800">
                <a:solidFill>
                  <a:schemeClr val="tx1"/>
                </a:solidFill>
                <a:latin typeface="Arial" panose="020B0604020202020204" pitchFamily="34" charset="0"/>
              </a:defRPr>
            </a:lvl7pPr>
            <a:lvl8pPr marL="3429000" indent="-228600" eaLnBrk="0" fontAlgn="base" hangingPunct="0">
              <a:spcBef>
                <a:spcPct val="0"/>
              </a:spcBef>
              <a:spcAft>
                <a:spcPct val="0"/>
              </a:spcAft>
              <a:defRPr sz="3800">
                <a:solidFill>
                  <a:schemeClr val="tx1"/>
                </a:solidFill>
                <a:latin typeface="Arial" panose="020B0604020202020204" pitchFamily="34" charset="0"/>
              </a:defRPr>
            </a:lvl8pPr>
            <a:lvl9pPr marL="3886200" indent="-228600" eaLnBrk="0" fontAlgn="base" hangingPunct="0">
              <a:spcBef>
                <a:spcPct val="0"/>
              </a:spcBef>
              <a:spcAft>
                <a:spcPct val="0"/>
              </a:spcAft>
              <a:defRPr sz="3800">
                <a:solidFill>
                  <a:schemeClr val="tx1"/>
                </a:solidFill>
                <a:latin typeface="Arial" panose="020B0604020202020204" pitchFamily="34" charset="0"/>
              </a:defRPr>
            </a:lvl9pPr>
          </a:lstStyle>
          <a:p>
            <a:fld id="{2EB43976-12DD-4B9E-B7BB-6DB8C47722F8}" type="slidenum">
              <a:rPr lang="en-US" altLang="en-US" sz="1200" smtClean="0"/>
              <a:pPr/>
              <a:t>2</a:t>
            </a:fld>
            <a:endParaRPr lang="en-US" altLang="en-US" sz="1200"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68269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29132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603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665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665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19485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2321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569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65874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91090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2802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06003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3804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79590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ounded Rectangle 12"/>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sz="3800">
                <a:solidFill>
                  <a:schemeClr val="tx1"/>
                </a:solidFill>
                <a:latin typeface="Arial" panose="020B0604020202020204" pitchFamily="34" charset="0"/>
              </a:defRPr>
            </a:lvl1pPr>
            <a:lvl2pPr marL="742950" indent="-285750">
              <a:defRPr sz="3800">
                <a:solidFill>
                  <a:schemeClr val="tx1"/>
                </a:solidFill>
                <a:latin typeface="Arial" panose="020B0604020202020204" pitchFamily="34" charset="0"/>
              </a:defRPr>
            </a:lvl2pPr>
            <a:lvl3pPr marL="1143000" indent="-228600">
              <a:defRPr sz="3800">
                <a:solidFill>
                  <a:schemeClr val="tx1"/>
                </a:solidFill>
                <a:latin typeface="Arial" panose="020B0604020202020204" pitchFamily="34" charset="0"/>
              </a:defRPr>
            </a:lvl3pPr>
            <a:lvl4pPr marL="1600200" indent="-228600">
              <a:defRPr sz="3800">
                <a:solidFill>
                  <a:schemeClr val="tx1"/>
                </a:solidFill>
                <a:latin typeface="Arial" panose="020B0604020202020204" pitchFamily="34" charset="0"/>
              </a:defRPr>
            </a:lvl4pPr>
            <a:lvl5pPr marL="2057400" indent="-228600">
              <a:defRPr sz="3800">
                <a:solidFill>
                  <a:schemeClr val="tx1"/>
                </a:solidFill>
                <a:latin typeface="Arial" panose="020B0604020202020204" pitchFamily="34" charset="0"/>
              </a:defRPr>
            </a:lvl5pPr>
            <a:lvl6pPr marL="2514600" indent="-228600" eaLnBrk="0" fontAlgn="base" hangingPunct="0">
              <a:spcBef>
                <a:spcPct val="0"/>
              </a:spcBef>
              <a:spcAft>
                <a:spcPct val="0"/>
              </a:spcAft>
              <a:defRPr sz="3800">
                <a:solidFill>
                  <a:schemeClr val="tx1"/>
                </a:solidFill>
                <a:latin typeface="Arial" panose="020B0604020202020204" pitchFamily="34" charset="0"/>
              </a:defRPr>
            </a:lvl6pPr>
            <a:lvl7pPr marL="2971800" indent="-228600" eaLnBrk="0" fontAlgn="base" hangingPunct="0">
              <a:spcBef>
                <a:spcPct val="0"/>
              </a:spcBef>
              <a:spcAft>
                <a:spcPct val="0"/>
              </a:spcAft>
              <a:defRPr sz="3800">
                <a:solidFill>
                  <a:schemeClr val="tx1"/>
                </a:solidFill>
                <a:latin typeface="Arial" panose="020B0604020202020204" pitchFamily="34" charset="0"/>
              </a:defRPr>
            </a:lvl7pPr>
            <a:lvl8pPr marL="3429000" indent="-228600" eaLnBrk="0" fontAlgn="base" hangingPunct="0">
              <a:spcBef>
                <a:spcPct val="0"/>
              </a:spcBef>
              <a:spcAft>
                <a:spcPct val="0"/>
              </a:spcAft>
              <a:defRPr sz="3800">
                <a:solidFill>
                  <a:schemeClr val="tx1"/>
                </a:solidFill>
                <a:latin typeface="Arial" panose="020B0604020202020204" pitchFamily="34" charset="0"/>
              </a:defRPr>
            </a:lvl8pPr>
            <a:lvl9pPr marL="3886200" indent="-228600" eaLnBrk="0" fontAlgn="base" hangingPunct="0">
              <a:spcBef>
                <a:spcPct val="0"/>
              </a:spcBef>
              <a:spcAft>
                <a:spcPct val="0"/>
              </a:spcAft>
              <a:defRPr sz="3800">
                <a:solidFill>
                  <a:schemeClr val="tx1"/>
                </a:solidFill>
                <a:latin typeface="Arial" panose="020B0604020202020204" pitchFamily="34" charset="0"/>
              </a:defRPr>
            </a:lvl9pPr>
          </a:lstStyle>
          <a:p>
            <a:pPr eaLnBrk="1" hangingPunct="1">
              <a:spcBef>
                <a:spcPct val="50000"/>
              </a:spcBef>
              <a:defRPr/>
            </a:pPr>
            <a:fld id="{3F5C2945-D7F9-4E79-BD02-9BC7CEE4AA3D}" type="slidenum">
              <a:rPr lang="en-US" altLang="en-US" sz="1800" smtClean="0"/>
              <a:pPr eaLnBrk="1" hangingPunct="1">
                <a:spcBef>
                  <a:spcPct val="50000"/>
                </a:spcBef>
                <a:defRPr/>
              </a:pPr>
              <a:t>‹#›</a:t>
            </a:fld>
            <a:endParaRPr lang="en-US" altLang="en-US" sz="1800"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descr="Cover page.&#10;"/>
          <p:cNvSpPr txBox="1">
            <a:spLocks noChangeArrowheads="1"/>
          </p:cNvSpPr>
          <p:nvPr/>
        </p:nvSpPr>
        <p:spPr bwMode="auto">
          <a:xfrm>
            <a:off x="2209800" y="152400"/>
            <a:ext cx="6819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Applications of 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3</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600">
                <a:solidFill>
                  <a:schemeClr val="bg1"/>
                </a:solidFill>
              </a:rPr>
              <a:t>Relative Extrema and Critical Numbers</a:t>
            </a:r>
          </a:p>
        </p:txBody>
      </p:sp>
      <p:sp>
        <p:nvSpPr>
          <p:cNvPr id="13316" name="Rectangle 4"/>
          <p:cNvSpPr>
            <a:spLocks noGrp="1" noChangeArrowheads="1"/>
          </p:cNvSpPr>
          <p:nvPr>
            <p:ph type="body" sz="half" idx="1"/>
          </p:nvPr>
        </p:nvSpPr>
        <p:spPr>
          <a:xfrm>
            <a:off x="455613" y="1371600"/>
            <a:ext cx="8226425" cy="5256213"/>
          </a:xfrm>
          <a:noFill/>
        </p:spPr>
        <p:txBody>
          <a:bodyPr/>
          <a:lstStyle/>
          <a:p>
            <a:pPr marL="0" indent="0" eaLnBrk="1" hangingPunct="1">
              <a:buFontTx/>
              <a:buNone/>
            </a:pPr>
            <a:r>
              <a:rPr lang="en-US" altLang="en-US" sz="2400" smtClean="0"/>
              <a:t>In Figure 3.2, the graph of </a:t>
            </a:r>
            <a:r>
              <a:rPr lang="en-US" altLang="en-US" sz="2400" i="1" smtClean="0"/>
              <a:t>f</a:t>
            </a:r>
            <a:r>
              <a:rPr lang="en-US" altLang="en-US" sz="2400" smtClean="0"/>
              <a:t>(</a:t>
            </a:r>
            <a:r>
              <a:rPr lang="en-US" altLang="en-US" sz="2400" i="1" smtClean="0"/>
              <a:t>x</a:t>
            </a:r>
            <a:r>
              <a:rPr lang="en-US" altLang="en-US" sz="2400" smtClean="0"/>
              <a:t>) = </a:t>
            </a:r>
            <a:r>
              <a:rPr lang="en-US" altLang="en-US" sz="2400" i="1" smtClean="0"/>
              <a:t>x</a:t>
            </a:r>
            <a:r>
              <a:rPr lang="en-US" altLang="en-US" sz="2400" baseline="30000" smtClean="0"/>
              <a:t>3 </a:t>
            </a:r>
            <a:r>
              <a:rPr lang="en-US" altLang="en-US" sz="2400" smtClean="0"/>
              <a:t> </a:t>
            </a:r>
            <a:r>
              <a:rPr lang="en-US" altLang="en-US" sz="2400" smtClean="0">
                <a:solidFill>
                  <a:srgbClr val="000000"/>
                </a:solidFill>
                <a:cs typeface="Times New Roman" panose="02020603050405020304" pitchFamily="18" charset="0"/>
              </a:rPr>
              <a:t>–</a:t>
            </a:r>
            <a:r>
              <a:rPr lang="en-US" altLang="en-US" sz="2400" smtClean="0"/>
              <a:t> 3</a:t>
            </a:r>
            <a:r>
              <a:rPr lang="en-US" altLang="en-US" sz="2400" i="1" smtClean="0"/>
              <a:t>x</a:t>
            </a:r>
            <a:r>
              <a:rPr lang="en-US" altLang="en-US" sz="2400" baseline="30000" smtClean="0"/>
              <a:t>2</a:t>
            </a:r>
            <a:r>
              <a:rPr lang="en-US" altLang="en-US" sz="2400" smtClean="0"/>
              <a:t> has a </a:t>
            </a:r>
            <a:r>
              <a:rPr lang="en-US" altLang="en-US" sz="2400" b="1" smtClean="0"/>
              <a:t>relative maximum </a:t>
            </a:r>
            <a:r>
              <a:rPr lang="en-US" altLang="en-US" sz="2400" smtClean="0"/>
              <a:t>at the point (0, 0) and a </a:t>
            </a:r>
            <a:r>
              <a:rPr lang="en-US" altLang="en-US" sz="2400" b="1" smtClean="0"/>
              <a:t>relative minimum </a:t>
            </a:r>
            <a:r>
              <a:rPr lang="en-US" altLang="en-US" sz="2400" smtClean="0"/>
              <a:t>at the point (2, </a:t>
            </a:r>
            <a:r>
              <a:rPr lang="en-US" altLang="en-US" sz="2400" smtClean="0">
                <a:solidFill>
                  <a:srgbClr val="000000"/>
                </a:solidFill>
                <a:cs typeface="Times New Roman" panose="02020603050405020304" pitchFamily="18" charset="0"/>
              </a:rPr>
              <a:t>–</a:t>
            </a:r>
            <a:r>
              <a:rPr lang="en-US" altLang="en-US" sz="800" smtClean="0">
                <a:solidFill>
                  <a:srgbClr val="000000"/>
                </a:solidFill>
                <a:cs typeface="Times New Roman" panose="02020603050405020304" pitchFamily="18" charset="0"/>
              </a:rPr>
              <a:t> </a:t>
            </a:r>
            <a:r>
              <a:rPr lang="en-US" altLang="en-US" sz="2400" smtClean="0"/>
              <a:t>4). </a:t>
            </a:r>
          </a:p>
          <a:p>
            <a:pPr marL="0" indent="0" eaLnBrk="1" hangingPunct="1">
              <a:buFontTx/>
              <a:buNone/>
            </a:pPr>
            <a:endParaRPr lang="en-US" altLang="en-US" sz="2400" smtClean="0"/>
          </a:p>
          <a:p>
            <a:pPr marL="0" indent="0" eaLnBrk="1" hangingPunct="1">
              <a:buFontTx/>
              <a:buNone/>
            </a:pPr>
            <a:r>
              <a:rPr lang="en-US" altLang="en-US" sz="2400" smtClean="0"/>
              <a:t>Informally, for a continuous function,</a:t>
            </a:r>
          </a:p>
          <a:p>
            <a:pPr marL="0" indent="0" eaLnBrk="1" hangingPunct="1">
              <a:buFontTx/>
              <a:buNone/>
            </a:pPr>
            <a:r>
              <a:rPr lang="en-US" altLang="en-US" sz="2400" smtClean="0"/>
              <a:t>you can think of a relative maximum</a:t>
            </a:r>
          </a:p>
          <a:p>
            <a:pPr marL="0" indent="0" eaLnBrk="1" hangingPunct="1">
              <a:buFontTx/>
              <a:buNone/>
            </a:pPr>
            <a:r>
              <a:rPr lang="en-US" altLang="en-US" sz="2400" smtClean="0"/>
              <a:t>as occurring on a “hill” on the graph,</a:t>
            </a:r>
          </a:p>
          <a:p>
            <a:pPr marL="0" indent="0" eaLnBrk="1" hangingPunct="1">
              <a:buFontTx/>
              <a:buNone/>
            </a:pPr>
            <a:r>
              <a:rPr lang="en-US" altLang="en-US" sz="2400" smtClean="0"/>
              <a:t>and a relative minimum as occurring </a:t>
            </a:r>
          </a:p>
          <a:p>
            <a:pPr marL="0" indent="0" eaLnBrk="1" hangingPunct="1">
              <a:buFontTx/>
              <a:buNone/>
            </a:pPr>
            <a:r>
              <a:rPr lang="en-US" altLang="en-US" sz="2400" smtClean="0"/>
              <a:t>in a “valley” on the graph.</a:t>
            </a:r>
          </a:p>
        </p:txBody>
      </p:sp>
      <p:sp>
        <p:nvSpPr>
          <p:cNvPr id="13317" name="Text Box 6"/>
          <p:cNvSpPr txBox="1">
            <a:spLocks noChangeArrowheads="1"/>
          </p:cNvSpPr>
          <p:nvPr/>
        </p:nvSpPr>
        <p:spPr bwMode="auto">
          <a:xfrm>
            <a:off x="7019925" y="5943600"/>
            <a:ext cx="904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3.2</a:t>
            </a:r>
          </a:p>
        </p:txBody>
      </p:sp>
      <p:pic>
        <p:nvPicPr>
          <p:cNvPr id="13318" name="Picture 7" descr="The image consists of a visual representation and a caption. Visual representation. A curve is graphed on the x y coordinate plane. It is labeled f(x) = x^3 minus 3(x^2). It enters the bottom of the viewing window in the third quadrant, goes up and to the right, passes through (negative 1, negative 4) and reaches the closed point (0, 0) which is called hill. The curve then goes down and to the right in the fourth quadrant, reaches the closed point (2, negative 4) which is called valley, then goes up and to the right, and exit the top of the viewing window in the first quadrant. Caption. f has a relative maximum at (0, 0) and a relative minimum at (2, negative 4).&#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895600"/>
            <a:ext cx="2819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5"/>
          <p:cNvSpPr>
            <a:spLocks noGrp="1" noChangeArrowheads="1"/>
          </p:cNvSpPr>
          <p:nvPr>
            <p:ph type="body" sz="half" idx="1"/>
          </p:nvPr>
        </p:nvSpPr>
        <p:spPr>
          <a:xfrm>
            <a:off x="455613" y="1370013"/>
            <a:ext cx="8226425" cy="5256212"/>
          </a:xfrm>
          <a:noFill/>
        </p:spPr>
        <p:txBody>
          <a:bodyPr/>
          <a:lstStyle/>
          <a:p>
            <a:pPr marL="0" indent="0" eaLnBrk="1" hangingPunct="1">
              <a:buFontTx/>
              <a:buNone/>
            </a:pPr>
            <a:r>
              <a:rPr lang="en-US" altLang="en-US" sz="2400" smtClean="0"/>
              <a:t>Such a hill and valley can occur in two ways.</a:t>
            </a:r>
          </a:p>
          <a:p>
            <a:pPr marL="0" indent="0" eaLnBrk="1" hangingPunct="1">
              <a:buFontTx/>
              <a:buNone/>
            </a:pPr>
            <a:endParaRPr lang="en-US" altLang="en-US" sz="2400" smtClean="0"/>
          </a:p>
          <a:p>
            <a:pPr marL="0" indent="0" eaLnBrk="1" hangingPunct="1">
              <a:buFont typeface="Wingdings" panose="05000000000000000000" pitchFamily="2" charset="2"/>
              <a:buNone/>
            </a:pPr>
            <a:r>
              <a:rPr lang="en-US" altLang="en-US" sz="2400" smtClean="0"/>
              <a:t>When the hill (or valley) is smooth and rounded, the graph has a horizontal tangent line at the high point (or low point). </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When the hill (or valley) is sharp and peaked, the graph represents a function that is not differentiable at the high point (or low point).</a:t>
            </a:r>
          </a:p>
        </p:txBody>
      </p:sp>
      <p:sp>
        <p:nvSpPr>
          <p:cNvPr id="14340" name="Text Box 11"/>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600">
                <a:solidFill>
                  <a:schemeClr val="bg1"/>
                </a:solidFill>
              </a:rPr>
              <a:t>Relative Extrema and Critical Numbers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1"/>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600">
                <a:solidFill>
                  <a:schemeClr val="bg1"/>
                </a:solidFill>
              </a:rPr>
              <a:t>Relative Extrema and Critical Numbers</a:t>
            </a:r>
          </a:p>
        </p:txBody>
      </p:sp>
      <p:pic>
        <p:nvPicPr>
          <p:cNvPr id="15363" name="Picture 1" descr="Definition of relative extrema. (item 1). If there is an open interval containing c on which f(c) is a maximum, then f(c) is called a relative maximum of f, or you can say that f has a relative maximum at (c, f(c)). (item 2). If there is an open interval containing c on which f(c) is a minimum, then f(c) is called a relative minimum of f, or you can say that f has a relative minimum at (c, f(c)). The plural of relative maximum is relative maxima, and the plural of relative minimum is relative minima. Relative maximum and relative minimum are sometimes called local maximum and local minimum, respectively.&#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1975" y="1671638"/>
            <a:ext cx="802005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547688" y="439738"/>
            <a:ext cx="822960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300">
                <a:solidFill>
                  <a:schemeClr val="bg1"/>
                </a:solidFill>
              </a:rPr>
              <a:t>Example 1 </a:t>
            </a:r>
            <a:r>
              <a:rPr lang="en-US" altLang="en-US" sz="2300">
                <a:solidFill>
                  <a:schemeClr val="bg1"/>
                </a:solidFill>
                <a:sym typeface="Symbol" panose="05050102010706020507" pitchFamily="18" charset="2"/>
              </a:rPr>
              <a:t>–</a:t>
            </a:r>
            <a:r>
              <a:rPr lang="en-US" altLang="en-US" sz="2300">
                <a:solidFill>
                  <a:schemeClr val="bg1"/>
                </a:solidFill>
              </a:rPr>
              <a:t> </a:t>
            </a:r>
            <a:r>
              <a:rPr lang="en-US" altLang="en-US" sz="2300" i="1">
                <a:solidFill>
                  <a:schemeClr val="bg1"/>
                </a:solidFill>
              </a:rPr>
              <a:t>The Value of the Derivative at Relative Extrema</a:t>
            </a:r>
          </a:p>
        </p:txBody>
      </p:sp>
      <p:sp>
        <p:nvSpPr>
          <p:cNvPr id="16387" name="Text Box 17"/>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Find the value of the derivative at each relative extremum </a:t>
            </a:r>
          </a:p>
          <a:p>
            <a:pPr eaLnBrk="1" hangingPunct="1">
              <a:spcBef>
                <a:spcPct val="0"/>
              </a:spcBef>
              <a:buFontTx/>
              <a:buNone/>
            </a:pPr>
            <a:r>
              <a:rPr lang="en-US" altLang="en-US"/>
              <a:t>shown in Figure 3.3.</a:t>
            </a:r>
          </a:p>
        </p:txBody>
      </p:sp>
      <p:sp>
        <p:nvSpPr>
          <p:cNvPr id="16388" name="Text Box 18"/>
          <p:cNvSpPr txBox="1">
            <a:spLocks noChangeArrowheads="1"/>
          </p:cNvSpPr>
          <p:nvPr/>
        </p:nvSpPr>
        <p:spPr bwMode="auto">
          <a:xfrm>
            <a:off x="3886200" y="5486400"/>
            <a:ext cx="904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3.3</a:t>
            </a:r>
          </a:p>
        </p:txBody>
      </p:sp>
      <p:pic>
        <p:nvPicPr>
          <p:cNvPr id="16389" name="Picture 19" descr="The image consists of a visual representation and a caption. Visual representation. A curve is graphed on the x y coordinate plane. It is labeled f(x) = (9(x^2 minus 3))/(x^3). It enters the bottom of the viewing window in the fourth quadrant, goes up and to the right with decreasing steepness, intersects the positive x axis enters the first quadrant and reaches the closed point (3, 2) which is called relative maximum, then goes down and to the right, and exits the right of the viewing window. Caption. A. f prime (3) = 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743200"/>
            <a:ext cx="2692400"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20" descr="The image consists of a visual representation and a caption. Visual representation. A function in two continuous parts labeled f(x) = abs(x) is graphed on the x y coordinate plane. The graph has y axis symmetry. The first part is a line that enters the top left of the viewing window in the second quadrant, goes down and to the right, passes through (negative 2, 2), and ends at the closed point (0, 0). The point (0, 0) is called relative minimum. The second part is a line that begins at the closed point (0, 0), goes up and to the right in the first quadrant, passes through (2, 2), and exits the top right of the viewing window. Caption. B. f prime (0) does not exist.&#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590800"/>
            <a:ext cx="296545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21" descr="The image consists of a visual representation and a caption. Visual representation. An oscillating curve is graphed on the x y coordinate plane. The curve is labeled f(x) = sin(x). It oscillates from left to right about y = 0, with amplitude 1, and period 2 pi. The closed point (pi/2, 1) is labeled on the curve in the first quadrant. It is called relative maximum. The closed point ((3 pi)/2, negative 1) is labeled on the curve in the fourth quadrant. It is called relative minimum. Caption. C. f prime (pi/2) = 0, f prime ((3 pi)/2) = 0.&#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743200"/>
            <a:ext cx="2386013"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2"/>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t>The derivative of                          is</a:t>
            </a:r>
          </a:p>
        </p:txBody>
      </p:sp>
      <p:sp>
        <p:nvSpPr>
          <p:cNvPr id="17411" name="Text Box 3"/>
          <p:cNvSpPr txBox="1">
            <a:spLocks noChangeArrowheads="1"/>
          </p:cNvSpPr>
          <p:nvPr/>
        </p:nvSpPr>
        <p:spPr bwMode="auto">
          <a:xfrm>
            <a:off x="547688" y="320675"/>
            <a:ext cx="7700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1(a)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pic>
        <p:nvPicPr>
          <p:cNvPr id="17412" name="Picture 12" descr="f(x) = (9(x^2 minus 3))/(x^3).&#10;"/>
          <p:cNvPicPr>
            <a:picLocks noChangeAspect="1" noChangeArrowheads="1"/>
          </p:cNvPicPr>
          <p:nvPr>
            <p:ph type="body" idx="1"/>
          </p:nvPr>
        </p:nvPicPr>
        <p:blipFill>
          <a:blip r:embed="rId2" cstate="print">
            <a:extLst>
              <a:ext uri="{28A0092B-C50C-407E-A947-70E740481C1C}">
                <a14:useLocalDpi xmlns:a14="http://schemas.microsoft.com/office/drawing/2010/main" val="0"/>
              </a:ext>
            </a:extLst>
          </a:blip>
          <a:srcRect l="27121" t="9868" r="49348" b="63255"/>
          <a:stretch>
            <a:fillRect/>
          </a:stretch>
        </p:blipFill>
        <p:spPr>
          <a:xfrm>
            <a:off x="2971800" y="1320800"/>
            <a:ext cx="1828800" cy="612775"/>
          </a:xfrm>
          <a:noFill/>
        </p:spPr>
      </p:pic>
      <p:pic>
        <p:nvPicPr>
          <p:cNvPr id="17413" name="Picture 13" descr="f prime (x) = ((x^3)(18x) minus (9)(x^2 minus 3)(3x^2))/((x^3)^2). Differentiate using quotient rule.&#10;"/>
          <p:cNvPicPr>
            <a:picLocks noChangeAspect="1" noChangeArrowheads="1"/>
          </p:cNvPicPr>
          <p:nvPr/>
        </p:nvPicPr>
        <p:blipFill>
          <a:blip r:embed="rId2" cstate="print">
            <a:extLst>
              <a:ext uri="{28A0092B-C50C-407E-A947-70E740481C1C}">
                <a14:useLocalDpi xmlns:a14="http://schemas.microsoft.com/office/drawing/2010/main" val="0"/>
              </a:ext>
            </a:extLst>
          </a:blip>
          <a:srcRect t="40105" b="29857"/>
          <a:stretch>
            <a:fillRect/>
          </a:stretch>
        </p:blipFill>
        <p:spPr bwMode="auto">
          <a:xfrm>
            <a:off x="762000" y="21336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90" name="Picture 14" descr="= (9(9 minus x^2))/(x^4). Simplify.&#10;"/>
          <p:cNvPicPr>
            <a:picLocks noChangeAspect="1" noChangeArrowheads="1"/>
          </p:cNvPicPr>
          <p:nvPr/>
        </p:nvPicPr>
        <p:blipFill>
          <a:blip r:embed="rId2" cstate="print">
            <a:extLst>
              <a:ext uri="{28A0092B-C50C-407E-A947-70E740481C1C}">
                <a14:useLocalDpi xmlns:a14="http://schemas.microsoft.com/office/drawing/2010/main" val="0"/>
              </a:ext>
            </a:extLst>
          </a:blip>
          <a:srcRect t="70213"/>
          <a:stretch>
            <a:fillRect/>
          </a:stretch>
        </p:blipFill>
        <p:spPr bwMode="auto">
          <a:xfrm>
            <a:off x="762000" y="2978150"/>
            <a:ext cx="77724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92" name="Text Box 16"/>
          <p:cNvSpPr txBox="1">
            <a:spLocks noChangeArrowheads="1"/>
          </p:cNvSpPr>
          <p:nvPr/>
        </p:nvSpPr>
        <p:spPr bwMode="auto">
          <a:xfrm>
            <a:off x="455613" y="4057650"/>
            <a:ext cx="40497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At the point (3, 2), the value </a:t>
            </a:r>
            <a:br>
              <a:rPr lang="en-US" altLang="en-US"/>
            </a:br>
            <a:r>
              <a:rPr lang="en-US" altLang="en-US"/>
              <a:t>of the derivative is </a:t>
            </a:r>
            <a:r>
              <a:rPr lang="en-US" altLang="en-US" i="1">
                <a:solidFill>
                  <a:srgbClr val="000000"/>
                </a:solidFill>
                <a:cs typeface="Times New Roman" panose="02020603050405020304" pitchFamily="18" charset="0"/>
              </a:rPr>
              <a:t>f'</a:t>
            </a:r>
            <a:r>
              <a:rPr lang="en-US" altLang="en-US">
                <a:solidFill>
                  <a:srgbClr val="000000"/>
                </a:solidFill>
                <a:cs typeface="Times New Roman" panose="02020603050405020304" pitchFamily="18" charset="0"/>
              </a:rPr>
              <a:t>(3)</a:t>
            </a:r>
            <a:r>
              <a:rPr lang="en-US" altLang="en-US"/>
              <a:t> = 0 </a:t>
            </a:r>
          </a:p>
          <a:p>
            <a:pPr eaLnBrk="1" hangingPunct="1">
              <a:spcBef>
                <a:spcPct val="0"/>
              </a:spcBef>
              <a:buFontTx/>
              <a:buNone/>
            </a:pPr>
            <a:r>
              <a:rPr lang="en-US" altLang="en-US"/>
              <a:t>[See Figure 3.3(a)].</a:t>
            </a:r>
          </a:p>
        </p:txBody>
      </p:sp>
      <p:pic>
        <p:nvPicPr>
          <p:cNvPr id="15" name="Picture 19" descr="The image consists of a visual representation and a caption. Visual representation. A curve is graphed on the x y coordinate plane. It is labeled f(x) = (9(x^2 minus 3))/(x^3). It enters the bottom of the viewing window in the fourth quadrant, goes up and to the right with decreasing steepness, intersects the positive x axis enters the first quadrant and reaches the closed point (3, 2) which is called relative maximum, then goes down and to the right, and exits the right of the viewing window. Caption. A. f prime (3) = 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962400"/>
            <a:ext cx="2514600"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a:spLocks noChangeArrowheads="1"/>
          </p:cNvSpPr>
          <p:nvPr/>
        </p:nvSpPr>
        <p:spPr bwMode="auto">
          <a:xfrm>
            <a:off x="5715000" y="6353175"/>
            <a:ext cx="1100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3.3(a)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0190"/>
                                        </p:tgtEl>
                                        <p:attrNameLst>
                                          <p:attrName>style.visibility</p:attrName>
                                        </p:attrNameLst>
                                      </p:cBhvr>
                                      <p:to>
                                        <p:strVal val="visible"/>
                                      </p:to>
                                    </p:set>
                                    <p:animEffect transition="in" filter="fade">
                                      <p:cBhvr>
                                        <p:cTn id="7" dur="1000"/>
                                        <p:tgtEl>
                                          <p:spTgt spid="50190"/>
                                        </p:tgtEl>
                                      </p:cBhvr>
                                    </p:animEffect>
                                    <p:anim calcmode="lin" valueType="num">
                                      <p:cBhvr>
                                        <p:cTn id="8" dur="1000" fill="hold"/>
                                        <p:tgtEl>
                                          <p:spTgt spid="50190"/>
                                        </p:tgtEl>
                                        <p:attrNameLst>
                                          <p:attrName>ppt_x</p:attrName>
                                        </p:attrNameLst>
                                      </p:cBhvr>
                                      <p:tavLst>
                                        <p:tav tm="0">
                                          <p:val>
                                            <p:strVal val="#ppt_x"/>
                                          </p:val>
                                        </p:tav>
                                        <p:tav tm="100000">
                                          <p:val>
                                            <p:strVal val="#ppt_x"/>
                                          </p:val>
                                        </p:tav>
                                      </p:tavLst>
                                    </p:anim>
                                    <p:anim calcmode="lin" valueType="num">
                                      <p:cBhvr>
                                        <p:cTn id="9" dur="900" decel="100000" fill="hold"/>
                                        <p:tgtEl>
                                          <p:spTgt spid="5019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019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0192"/>
                                        </p:tgtEl>
                                        <p:attrNameLst>
                                          <p:attrName>style.visibility</p:attrName>
                                        </p:attrNameLst>
                                      </p:cBhvr>
                                      <p:to>
                                        <p:strVal val="visible"/>
                                      </p:to>
                                    </p:set>
                                    <p:animEffect transition="in" filter="fade">
                                      <p:cBhvr>
                                        <p:cTn id="15" dur="1000"/>
                                        <p:tgtEl>
                                          <p:spTgt spid="50192"/>
                                        </p:tgtEl>
                                      </p:cBhvr>
                                    </p:animEffect>
                                    <p:anim calcmode="lin" valueType="num">
                                      <p:cBhvr>
                                        <p:cTn id="16" dur="1000" fill="hold"/>
                                        <p:tgtEl>
                                          <p:spTgt spid="50192"/>
                                        </p:tgtEl>
                                        <p:attrNameLst>
                                          <p:attrName>ppt_x</p:attrName>
                                        </p:attrNameLst>
                                      </p:cBhvr>
                                      <p:tavLst>
                                        <p:tav tm="0">
                                          <p:val>
                                            <p:strVal val="#ppt_x"/>
                                          </p:val>
                                        </p:tav>
                                        <p:tav tm="100000">
                                          <p:val>
                                            <p:strVal val="#ppt_x"/>
                                          </p:val>
                                        </p:tav>
                                      </p:tavLst>
                                    </p:anim>
                                    <p:anim calcmode="lin" valueType="num">
                                      <p:cBhvr>
                                        <p:cTn id="17" dur="900" decel="100000" fill="hold"/>
                                        <p:tgtEl>
                                          <p:spTgt spid="5019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0192"/>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900" decel="100000" fill="hold"/>
                                        <p:tgtEl>
                                          <p:spTgt spid="15"/>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900" decel="100000" fill="hold"/>
                                        <p:tgtEl>
                                          <p:spTgt spid="16"/>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2"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47688" y="320675"/>
            <a:ext cx="7700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1(b)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sp>
        <p:nvSpPr>
          <p:cNvPr id="18435" name="Rectangle 5"/>
          <p:cNvSpPr>
            <a:spLocks noGrp="1" noChangeArrowheads="1"/>
          </p:cNvSpPr>
          <p:nvPr>
            <p:ph type="body" idx="1"/>
          </p:nvPr>
        </p:nvSpPr>
        <p:spPr>
          <a:xfrm>
            <a:off x="455613" y="1370013"/>
            <a:ext cx="8229600" cy="5256212"/>
          </a:xfrm>
          <a:noFill/>
        </p:spPr>
        <p:txBody>
          <a:bodyPr/>
          <a:lstStyle/>
          <a:p>
            <a:pPr marL="63500" indent="0" eaLnBrk="1" hangingPunct="1">
              <a:buFontTx/>
              <a:buNone/>
              <a:tabLst>
                <a:tab pos="292100" algn="l"/>
              </a:tabLst>
            </a:pPr>
            <a:r>
              <a:rPr lang="en-US" altLang="en-US" smtClean="0"/>
              <a:t>At </a:t>
            </a:r>
            <a:r>
              <a:rPr lang="en-US" altLang="en-US" i="1" smtClean="0"/>
              <a:t>x</a:t>
            </a:r>
            <a:r>
              <a:rPr lang="en-US" altLang="en-US" smtClean="0"/>
              <a:t> = 0, the derivative of </a:t>
            </a:r>
            <a:r>
              <a:rPr lang="en-US" altLang="en-US" i="1" smtClean="0">
                <a:solidFill>
                  <a:srgbClr val="000000"/>
                </a:solidFill>
                <a:cs typeface="Times New Roman" panose="02020603050405020304" pitchFamily="18" charset="0"/>
              </a:rPr>
              <a:t>f</a:t>
            </a:r>
            <a:r>
              <a:rPr lang="en-US" altLang="en-US" smtClean="0">
                <a:solidFill>
                  <a:srgbClr val="000000"/>
                </a:solidFill>
                <a:cs typeface="Times New Roman" panose="02020603050405020304" pitchFamily="18" charset="0"/>
              </a:rPr>
              <a:t>(</a:t>
            </a:r>
            <a:r>
              <a:rPr lang="en-US" altLang="en-US" i="1" smtClean="0">
                <a:solidFill>
                  <a:srgbClr val="000000"/>
                </a:solidFill>
                <a:cs typeface="Times New Roman" panose="02020603050405020304" pitchFamily="18" charset="0"/>
              </a:rPr>
              <a:t>x</a:t>
            </a:r>
            <a:r>
              <a:rPr lang="en-US" altLang="en-US" smtClean="0">
                <a:solidFill>
                  <a:srgbClr val="000000"/>
                </a:solidFill>
                <a:cs typeface="Times New Roman" panose="02020603050405020304" pitchFamily="18" charset="0"/>
              </a:rPr>
              <a:t>)</a:t>
            </a:r>
            <a:r>
              <a:rPr lang="en-US" altLang="en-US" smtClean="0"/>
              <a:t> = </a:t>
            </a:r>
            <a:r>
              <a:rPr lang="en-US" altLang="en-US" smtClean="0">
                <a:cs typeface="Arial" panose="020B0604020202020204" pitchFamily="34" charset="0"/>
              </a:rPr>
              <a:t>|</a:t>
            </a:r>
            <a:r>
              <a:rPr lang="en-US" altLang="en-US" i="1" smtClean="0"/>
              <a:t>x</a:t>
            </a:r>
            <a:r>
              <a:rPr lang="en-US" altLang="en-US" smtClean="0">
                <a:cs typeface="Arial" panose="020B0604020202020204" pitchFamily="34" charset="0"/>
              </a:rPr>
              <a:t>|</a:t>
            </a:r>
            <a:r>
              <a:rPr lang="en-US" altLang="en-US" smtClean="0"/>
              <a:t> </a:t>
            </a:r>
            <a:br>
              <a:rPr lang="en-US" altLang="en-US" smtClean="0"/>
            </a:br>
            <a:r>
              <a:rPr lang="en-US" altLang="en-US" i="1" smtClean="0"/>
              <a:t>does not exist </a:t>
            </a:r>
            <a:r>
              <a:rPr lang="en-US" altLang="en-US" smtClean="0"/>
              <a:t>because the </a:t>
            </a:r>
            <a:br>
              <a:rPr lang="en-US" altLang="en-US" smtClean="0"/>
            </a:br>
            <a:r>
              <a:rPr lang="en-US" altLang="en-US" smtClean="0"/>
              <a:t>following one-sided limits differ </a:t>
            </a:r>
            <a:br>
              <a:rPr lang="en-US" altLang="en-US" smtClean="0"/>
            </a:br>
            <a:r>
              <a:rPr lang="en-US" altLang="en-US" smtClean="0"/>
              <a:t>[See Figure 3.3(b)].</a:t>
            </a:r>
          </a:p>
        </p:txBody>
      </p:sp>
      <p:pic>
        <p:nvPicPr>
          <p:cNvPr id="52234" name="Picture 10" descr="lim_(x right arrow 0^negative) ((f(x) minus f(0))/(x minus 0))  = lim_(x right arrow 0^negative) (abs(x)/x) = 1. Limit from the left.&#10;"/>
          <p:cNvPicPr>
            <a:picLocks noChangeAspect="1" noChangeArrowheads="1"/>
          </p:cNvPicPr>
          <p:nvPr/>
        </p:nvPicPr>
        <p:blipFill>
          <a:blip r:embed="rId2" cstate="print">
            <a:extLst>
              <a:ext uri="{28A0092B-C50C-407E-A947-70E740481C1C}">
                <a14:useLocalDpi xmlns:a14="http://schemas.microsoft.com/office/drawing/2010/main" val="0"/>
              </a:ext>
            </a:extLst>
          </a:blip>
          <a:srcRect b="53957"/>
          <a:stretch>
            <a:fillRect/>
          </a:stretch>
        </p:blipFill>
        <p:spPr bwMode="auto">
          <a:xfrm>
            <a:off x="546100" y="4191000"/>
            <a:ext cx="5867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5" name="Picture 11" descr="lim_(x right arrow 0^positive) ((f(x) minus f(0))/(x minus 0))  = lim_(x right arrow 0^positive) (abs(x)/x) = 1. Limit from the right.&#10;"/>
          <p:cNvPicPr>
            <a:picLocks noChangeAspect="1" noChangeArrowheads="1"/>
          </p:cNvPicPr>
          <p:nvPr/>
        </p:nvPicPr>
        <p:blipFill>
          <a:blip r:embed="rId2" cstate="print">
            <a:extLst>
              <a:ext uri="{28A0092B-C50C-407E-A947-70E740481C1C}">
                <a14:useLocalDpi xmlns:a14="http://schemas.microsoft.com/office/drawing/2010/main" val="0"/>
              </a:ext>
            </a:extLst>
          </a:blip>
          <a:srcRect t="51799"/>
          <a:stretch>
            <a:fillRect/>
          </a:stretch>
        </p:blipFill>
        <p:spPr bwMode="auto">
          <a:xfrm>
            <a:off x="520700" y="5305425"/>
            <a:ext cx="5867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18" descr="The image consists of a visual representation and a caption. Visual representation. A function in two continuous parts labeled f(x) = abs(x) is graphed on the x y coordinate plane. The graph has y axis symmetry. The first part is a line that enters the top left of the viewing window in the second quadrant, goes down and to the right, passes through (negative 2, 2), and ends at the closed point (0, 0). The point (0, 0) is called relative minimum. The second part is a line that begins at the closed point (0, 0), goes up and to the right in the first quadrant, passes through (2, 2), and exits the top right of the viewing window. Caption. B. f prime (0) does not exist.&#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371600"/>
            <a:ext cx="236220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Rectangle 13"/>
          <p:cNvSpPr>
            <a:spLocks noChangeArrowheads="1"/>
          </p:cNvSpPr>
          <p:nvPr/>
        </p:nvSpPr>
        <p:spPr bwMode="auto">
          <a:xfrm>
            <a:off x="6553200" y="4038600"/>
            <a:ext cx="1109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3.3(b)</a:t>
            </a:r>
          </a:p>
        </p:txBody>
      </p:sp>
      <p:sp>
        <p:nvSpPr>
          <p:cNvPr id="18440"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2234"/>
                                        </p:tgtEl>
                                        <p:attrNameLst>
                                          <p:attrName>style.visibility</p:attrName>
                                        </p:attrNameLst>
                                      </p:cBhvr>
                                      <p:to>
                                        <p:strVal val="visible"/>
                                      </p:to>
                                    </p:set>
                                    <p:animEffect transition="in" filter="fade">
                                      <p:cBhvr>
                                        <p:cTn id="7" dur="1000"/>
                                        <p:tgtEl>
                                          <p:spTgt spid="52234"/>
                                        </p:tgtEl>
                                      </p:cBhvr>
                                    </p:animEffect>
                                    <p:anim calcmode="lin" valueType="num">
                                      <p:cBhvr>
                                        <p:cTn id="8" dur="1000" fill="hold"/>
                                        <p:tgtEl>
                                          <p:spTgt spid="52234"/>
                                        </p:tgtEl>
                                        <p:attrNameLst>
                                          <p:attrName>ppt_x</p:attrName>
                                        </p:attrNameLst>
                                      </p:cBhvr>
                                      <p:tavLst>
                                        <p:tav tm="0">
                                          <p:val>
                                            <p:strVal val="#ppt_x"/>
                                          </p:val>
                                        </p:tav>
                                        <p:tav tm="100000">
                                          <p:val>
                                            <p:strVal val="#ppt_x"/>
                                          </p:val>
                                        </p:tav>
                                      </p:tavLst>
                                    </p:anim>
                                    <p:anim calcmode="lin" valueType="num">
                                      <p:cBhvr>
                                        <p:cTn id="9" dur="900" decel="100000" fill="hold"/>
                                        <p:tgtEl>
                                          <p:spTgt spid="5223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223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52235"/>
                                        </p:tgtEl>
                                        <p:attrNameLst>
                                          <p:attrName>style.visibility</p:attrName>
                                        </p:attrNameLst>
                                      </p:cBhvr>
                                      <p:to>
                                        <p:strVal val="visible"/>
                                      </p:to>
                                    </p:set>
                                    <p:animEffect transition="in" filter="fade">
                                      <p:cBhvr>
                                        <p:cTn id="15" dur="1000"/>
                                        <p:tgtEl>
                                          <p:spTgt spid="52235"/>
                                        </p:tgtEl>
                                      </p:cBhvr>
                                    </p:animEffect>
                                    <p:anim calcmode="lin" valueType="num">
                                      <p:cBhvr>
                                        <p:cTn id="16" dur="1000" fill="hold"/>
                                        <p:tgtEl>
                                          <p:spTgt spid="52235"/>
                                        </p:tgtEl>
                                        <p:attrNameLst>
                                          <p:attrName>ppt_x</p:attrName>
                                        </p:attrNameLst>
                                      </p:cBhvr>
                                      <p:tavLst>
                                        <p:tav tm="0">
                                          <p:val>
                                            <p:strVal val="#ppt_x"/>
                                          </p:val>
                                        </p:tav>
                                        <p:tav tm="100000">
                                          <p:val>
                                            <p:strVal val="#ppt_x"/>
                                          </p:val>
                                        </p:tav>
                                      </p:tavLst>
                                    </p:anim>
                                    <p:anim calcmode="lin" valueType="num">
                                      <p:cBhvr>
                                        <p:cTn id="17" dur="900" decel="100000" fill="hold"/>
                                        <p:tgtEl>
                                          <p:spTgt spid="5223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22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47688" y="320675"/>
            <a:ext cx="7700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1(c)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sp>
        <p:nvSpPr>
          <p:cNvPr id="53260" name="Rectangle 12"/>
          <p:cNvSpPr>
            <a:spLocks noGrp="1" noChangeArrowheads="1"/>
          </p:cNvSpPr>
          <p:nvPr>
            <p:ph type="body" idx="1"/>
          </p:nvPr>
        </p:nvSpPr>
        <p:spPr>
          <a:xfrm>
            <a:off x="455613" y="1370013"/>
            <a:ext cx="8226425" cy="5256212"/>
          </a:xfrm>
          <a:noFill/>
        </p:spPr>
        <p:txBody>
          <a:bodyPr/>
          <a:lstStyle/>
          <a:p>
            <a:pPr marL="0" indent="0" eaLnBrk="1" hangingPunct="1">
              <a:buFontTx/>
              <a:buNone/>
            </a:pPr>
            <a:r>
              <a:rPr lang="en-US" altLang="en-US" smtClean="0"/>
              <a:t>The derivative of </a:t>
            </a:r>
            <a:r>
              <a:rPr lang="en-US" altLang="en-US" i="1" smtClean="0"/>
              <a:t>f</a:t>
            </a:r>
            <a:r>
              <a:rPr lang="en-US" altLang="en-US" smtClean="0"/>
              <a:t>(</a:t>
            </a:r>
            <a:r>
              <a:rPr lang="en-US" altLang="en-US" i="1" smtClean="0"/>
              <a:t>x</a:t>
            </a:r>
            <a:r>
              <a:rPr lang="en-US" altLang="en-US" smtClean="0"/>
              <a:t>) = sin </a:t>
            </a:r>
            <a:r>
              <a:rPr lang="en-US" altLang="en-US" i="1" smtClean="0"/>
              <a:t>x</a:t>
            </a:r>
            <a:r>
              <a:rPr lang="en-US" altLang="en-US" smtClean="0"/>
              <a:t> is </a:t>
            </a:r>
            <a:r>
              <a:rPr lang="en-US" altLang="en-US" i="1" smtClean="0">
                <a:solidFill>
                  <a:srgbClr val="000000"/>
                </a:solidFill>
                <a:cs typeface="Times New Roman" panose="02020603050405020304" pitchFamily="18" charset="0"/>
              </a:rPr>
              <a:t>f</a:t>
            </a:r>
            <a:r>
              <a:rPr lang="en-US" altLang="en-US" i="1" smtClean="0"/>
              <a:t>'</a:t>
            </a:r>
            <a:r>
              <a:rPr lang="en-US" altLang="en-US" smtClean="0">
                <a:solidFill>
                  <a:srgbClr val="000000"/>
                </a:solidFill>
                <a:cs typeface="Times New Roman" panose="02020603050405020304" pitchFamily="18" charset="0"/>
              </a:rPr>
              <a:t>(</a:t>
            </a:r>
            <a:r>
              <a:rPr lang="en-US" altLang="en-US" i="1" smtClean="0">
                <a:solidFill>
                  <a:srgbClr val="000000"/>
                </a:solidFill>
                <a:cs typeface="Times New Roman" panose="02020603050405020304" pitchFamily="18" charset="0"/>
              </a:rPr>
              <a:t>x</a:t>
            </a:r>
            <a:r>
              <a:rPr lang="en-US" altLang="en-US" smtClean="0">
                <a:solidFill>
                  <a:srgbClr val="000000"/>
                </a:solidFill>
                <a:cs typeface="Times New Roman" panose="02020603050405020304" pitchFamily="18" charset="0"/>
              </a:rPr>
              <a:t>) = cos </a:t>
            </a:r>
            <a:r>
              <a:rPr lang="en-US" altLang="en-US" i="1" smtClean="0">
                <a:solidFill>
                  <a:srgbClr val="000000"/>
                </a:solidFill>
                <a:cs typeface="Times New Roman" panose="02020603050405020304" pitchFamily="18" charset="0"/>
              </a:rPr>
              <a:t>x</a:t>
            </a:r>
            <a:r>
              <a:rPr lang="en-US" altLang="en-US" smtClean="0">
                <a:solidFill>
                  <a:srgbClr val="000000"/>
                </a:solidFill>
                <a:cs typeface="Times New Roman" panose="02020603050405020304" pitchFamily="18" charset="0"/>
              </a:rPr>
              <a:t>.</a:t>
            </a:r>
          </a:p>
          <a:p>
            <a:pPr marL="0" indent="0" eaLnBrk="1" hangingPunct="1">
              <a:buFontTx/>
              <a:buNone/>
            </a:pPr>
            <a:endParaRPr lang="en-US" altLang="en-US" smtClean="0"/>
          </a:p>
          <a:p>
            <a:pPr marL="0" indent="0" eaLnBrk="1" hangingPunct="1">
              <a:buFontTx/>
              <a:buNone/>
            </a:pPr>
            <a:r>
              <a:rPr lang="en-US" altLang="en-US" smtClean="0"/>
              <a:t>At the point (</a:t>
            </a:r>
            <a:r>
              <a:rPr lang="el-GR" altLang="en-US" i="1" smtClean="0">
                <a:cs typeface="Arial" panose="020B0604020202020204" pitchFamily="34" charset="0"/>
              </a:rPr>
              <a:t>π</a:t>
            </a:r>
            <a:r>
              <a:rPr lang="en-US" altLang="en-US" smtClean="0">
                <a:cs typeface="Arial" panose="020B0604020202020204" pitchFamily="34" charset="0"/>
              </a:rPr>
              <a:t>/2, 1), </a:t>
            </a:r>
            <a:r>
              <a:rPr lang="el-GR" altLang="en-US" smtClean="0"/>
              <a:t>the value of the </a:t>
            </a:r>
            <a:endParaRPr lang="en-US" altLang="en-US" smtClean="0"/>
          </a:p>
          <a:p>
            <a:pPr marL="0" indent="0" eaLnBrk="1" hangingPunct="1">
              <a:buFontTx/>
              <a:buNone/>
            </a:pPr>
            <a:r>
              <a:rPr lang="el-GR" altLang="en-US" smtClean="0"/>
              <a:t>derivative is</a:t>
            </a:r>
            <a:r>
              <a:rPr lang="en-US" altLang="en-US" smtClean="0"/>
              <a:t> </a:t>
            </a:r>
            <a:r>
              <a:rPr lang="en-US" altLang="en-US" i="1" smtClean="0">
                <a:solidFill>
                  <a:srgbClr val="000000"/>
                </a:solidFill>
                <a:cs typeface="Times New Roman" panose="02020603050405020304" pitchFamily="18" charset="0"/>
              </a:rPr>
              <a:t>f</a:t>
            </a:r>
            <a:r>
              <a:rPr lang="en-US" altLang="en-US" i="1" smtClean="0">
                <a:sym typeface="Symbol" panose="05050102010706020507" pitchFamily="18" charset="2"/>
              </a:rPr>
              <a:t>'</a:t>
            </a:r>
            <a:r>
              <a:rPr lang="en-US" altLang="en-US" smtClean="0">
                <a:solidFill>
                  <a:srgbClr val="000000"/>
                </a:solidFill>
                <a:cs typeface="Times New Roman" panose="02020603050405020304" pitchFamily="18" charset="0"/>
              </a:rPr>
              <a:t>(</a:t>
            </a:r>
            <a:r>
              <a:rPr lang="el-GR" altLang="en-US" i="1" smtClean="0">
                <a:cs typeface="Arial" panose="020B0604020202020204" pitchFamily="34" charset="0"/>
              </a:rPr>
              <a:t>π</a:t>
            </a:r>
            <a:r>
              <a:rPr lang="en-US" altLang="en-US" smtClean="0">
                <a:cs typeface="Arial" panose="020B0604020202020204" pitchFamily="34" charset="0"/>
              </a:rPr>
              <a:t>/2</a:t>
            </a:r>
            <a:r>
              <a:rPr lang="en-US" altLang="en-US" smtClean="0">
                <a:solidFill>
                  <a:srgbClr val="000000"/>
                </a:solidFill>
                <a:cs typeface="Times New Roman" panose="02020603050405020304" pitchFamily="18" charset="0"/>
              </a:rPr>
              <a:t>) = cos(</a:t>
            </a:r>
            <a:r>
              <a:rPr lang="el-GR" altLang="en-US" i="1" smtClean="0">
                <a:cs typeface="Arial" panose="020B0604020202020204" pitchFamily="34" charset="0"/>
              </a:rPr>
              <a:t>π</a:t>
            </a:r>
            <a:r>
              <a:rPr lang="en-US" altLang="en-US" smtClean="0">
                <a:cs typeface="Arial" panose="020B0604020202020204" pitchFamily="34" charset="0"/>
              </a:rPr>
              <a:t>/2) = 0. </a:t>
            </a:r>
          </a:p>
          <a:p>
            <a:pPr marL="0" indent="0" eaLnBrk="1" hangingPunct="1">
              <a:buFontTx/>
              <a:buNone/>
            </a:pPr>
            <a:endParaRPr lang="en-US" altLang="en-US" smtClean="0"/>
          </a:p>
          <a:p>
            <a:pPr marL="0" indent="0" eaLnBrk="1" hangingPunct="1">
              <a:buFontTx/>
              <a:buNone/>
            </a:pPr>
            <a:r>
              <a:rPr lang="el-GR" altLang="en-US" smtClean="0"/>
              <a:t>At the</a:t>
            </a:r>
            <a:r>
              <a:rPr lang="en-US" altLang="en-US" smtClean="0"/>
              <a:t> </a:t>
            </a:r>
            <a:r>
              <a:rPr lang="el-GR" altLang="en-US" smtClean="0"/>
              <a:t>point</a:t>
            </a:r>
            <a:r>
              <a:rPr lang="en-US" altLang="en-US" smtClean="0"/>
              <a:t> (3</a:t>
            </a:r>
            <a:r>
              <a:rPr lang="el-GR" altLang="en-US" i="1" smtClean="0">
                <a:cs typeface="Arial" panose="020B0604020202020204" pitchFamily="34" charset="0"/>
              </a:rPr>
              <a:t>π</a:t>
            </a:r>
            <a:r>
              <a:rPr lang="en-US" altLang="en-US" smtClean="0">
                <a:cs typeface="Arial" panose="020B0604020202020204" pitchFamily="34" charset="0"/>
              </a:rPr>
              <a:t>/2, </a:t>
            </a:r>
            <a:r>
              <a:rPr lang="en-US" altLang="en-US" smtClean="0">
                <a:solidFill>
                  <a:srgbClr val="000000"/>
                </a:solidFill>
                <a:cs typeface="Times New Roman" panose="02020603050405020304" pitchFamily="18" charset="0"/>
              </a:rPr>
              <a:t>–</a:t>
            </a:r>
            <a:r>
              <a:rPr lang="en-US" altLang="en-US" smtClean="0">
                <a:cs typeface="Arial" panose="020B0604020202020204" pitchFamily="34" charset="0"/>
              </a:rPr>
              <a:t>1), </a:t>
            </a:r>
            <a:r>
              <a:rPr lang="el-GR" altLang="en-US" smtClean="0"/>
              <a:t>the value of</a:t>
            </a:r>
            <a:r>
              <a:rPr lang="en-US" altLang="en-US" smtClean="0"/>
              <a:t> </a:t>
            </a:r>
            <a:r>
              <a:rPr lang="el-GR" altLang="en-US" smtClean="0"/>
              <a:t>the</a:t>
            </a:r>
            <a:endParaRPr lang="en-US" altLang="en-US" smtClean="0"/>
          </a:p>
          <a:p>
            <a:pPr marL="0" indent="0" eaLnBrk="1" hangingPunct="1">
              <a:buFontTx/>
              <a:buNone/>
            </a:pPr>
            <a:r>
              <a:rPr lang="el-GR" altLang="en-US" smtClean="0"/>
              <a:t>derivative is</a:t>
            </a:r>
            <a:r>
              <a:rPr lang="en-US" altLang="en-US" smtClean="0"/>
              <a:t> </a:t>
            </a:r>
            <a:r>
              <a:rPr lang="en-US" altLang="en-US" i="1" smtClean="0">
                <a:solidFill>
                  <a:srgbClr val="000000"/>
                </a:solidFill>
                <a:cs typeface="Times New Roman" panose="02020603050405020304" pitchFamily="18" charset="0"/>
              </a:rPr>
              <a:t>f</a:t>
            </a:r>
            <a:r>
              <a:rPr lang="en-US" altLang="en-US" i="1" smtClean="0">
                <a:sym typeface="Symbol" panose="05050102010706020507" pitchFamily="18" charset="2"/>
              </a:rPr>
              <a:t>'</a:t>
            </a:r>
            <a:r>
              <a:rPr lang="en-US" altLang="en-US" smtClean="0"/>
              <a:t>(3</a:t>
            </a:r>
            <a:r>
              <a:rPr lang="el-GR" altLang="en-US" i="1" smtClean="0">
                <a:cs typeface="Arial" panose="020B0604020202020204" pitchFamily="34" charset="0"/>
              </a:rPr>
              <a:t>π</a:t>
            </a:r>
            <a:r>
              <a:rPr lang="en-US" altLang="en-US" smtClean="0">
                <a:cs typeface="Arial" panose="020B0604020202020204" pitchFamily="34" charset="0"/>
              </a:rPr>
              <a:t>/2) = </a:t>
            </a:r>
            <a:r>
              <a:rPr lang="en-US" altLang="en-US" smtClean="0">
                <a:solidFill>
                  <a:srgbClr val="000000"/>
                </a:solidFill>
                <a:cs typeface="Times New Roman" panose="02020603050405020304" pitchFamily="18" charset="0"/>
              </a:rPr>
              <a:t>cos(3</a:t>
            </a:r>
            <a:r>
              <a:rPr lang="el-GR" altLang="en-US" i="1" smtClean="0">
                <a:cs typeface="Arial" panose="020B0604020202020204" pitchFamily="34" charset="0"/>
              </a:rPr>
              <a:t>π</a:t>
            </a:r>
            <a:r>
              <a:rPr lang="en-US" altLang="en-US" smtClean="0">
                <a:cs typeface="Arial" panose="020B0604020202020204" pitchFamily="34" charset="0"/>
              </a:rPr>
              <a:t>/2) = 0</a:t>
            </a:r>
          </a:p>
          <a:p>
            <a:pPr marL="0" indent="0" eaLnBrk="1" hangingPunct="1">
              <a:buFontTx/>
              <a:buNone/>
            </a:pPr>
            <a:r>
              <a:rPr lang="el-GR" altLang="en-US" smtClean="0"/>
              <a:t>[</a:t>
            </a:r>
            <a:r>
              <a:rPr lang="en-US" altLang="en-US" smtClean="0"/>
              <a:t>S</a:t>
            </a:r>
            <a:r>
              <a:rPr lang="el-GR" altLang="en-US" smtClean="0"/>
              <a:t>ee</a:t>
            </a:r>
            <a:r>
              <a:rPr lang="en-US" altLang="en-US" smtClean="0"/>
              <a:t> </a:t>
            </a:r>
            <a:r>
              <a:rPr lang="el-GR" altLang="en-US" smtClean="0"/>
              <a:t>Figure 3.3(c)].</a:t>
            </a:r>
            <a:endParaRPr lang="en-US" altLang="en-US" smtClean="0"/>
          </a:p>
        </p:txBody>
      </p:sp>
      <p:pic>
        <p:nvPicPr>
          <p:cNvPr id="53268" name="Picture 20" descr="The image consists of a visual representation and a caption. Visual representation. An oscillating curve is graphed on the x y coordinate plane. The curve is labeled f(x) = sin(x). It oscillates from left to right about y = 0, with amplitude 1, and period 2 pi. The closed point (pi/2, 1) is labeled on the curve in the first quadrant. It is called relative maximum. The closed point ((3 pi)/2, negative 1) is labeled on the curve in the fourth quadrant. It is called relative minimum. Caption. C. f prime (pi/2) = 0, f prime ((3 pi)/2) = 0.&#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209800"/>
            <a:ext cx="24320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p:nvSpPr>
        <p:spPr bwMode="auto">
          <a:xfrm>
            <a:off x="6781800" y="5029200"/>
            <a:ext cx="1100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3.3(c)</a:t>
            </a:r>
          </a:p>
        </p:txBody>
      </p:sp>
      <p:sp>
        <p:nvSpPr>
          <p:cNvPr id="19462"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3260">
                                            <p:txEl>
                                              <p:pRg st="2" end="2"/>
                                            </p:txEl>
                                          </p:spTgt>
                                        </p:tgtEl>
                                        <p:attrNameLst>
                                          <p:attrName>style.visibility</p:attrName>
                                        </p:attrNameLst>
                                      </p:cBhvr>
                                      <p:to>
                                        <p:strVal val="visible"/>
                                      </p:to>
                                    </p:set>
                                    <p:animEffect transition="in" filter="fade">
                                      <p:cBhvr>
                                        <p:cTn id="7" dur="1000"/>
                                        <p:tgtEl>
                                          <p:spTgt spid="53260">
                                            <p:txEl>
                                              <p:pRg st="2" end="2"/>
                                            </p:txEl>
                                          </p:spTgt>
                                        </p:tgtEl>
                                      </p:cBhvr>
                                    </p:animEffect>
                                    <p:anim calcmode="lin" valueType="num">
                                      <p:cBhvr>
                                        <p:cTn id="8" dur="1000" fill="hold"/>
                                        <p:tgtEl>
                                          <p:spTgt spid="53260">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3260">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3260">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3260">
                                            <p:txEl>
                                              <p:pRg st="3" end="3"/>
                                            </p:txEl>
                                          </p:spTgt>
                                        </p:tgtEl>
                                        <p:attrNameLst>
                                          <p:attrName>style.visibility</p:attrName>
                                        </p:attrNameLst>
                                      </p:cBhvr>
                                      <p:to>
                                        <p:strVal val="visible"/>
                                      </p:to>
                                    </p:set>
                                    <p:animEffect transition="in" filter="fade">
                                      <p:cBhvr>
                                        <p:cTn id="13" dur="1000"/>
                                        <p:tgtEl>
                                          <p:spTgt spid="53260">
                                            <p:txEl>
                                              <p:pRg st="3" end="3"/>
                                            </p:txEl>
                                          </p:spTgt>
                                        </p:tgtEl>
                                      </p:cBhvr>
                                    </p:animEffect>
                                    <p:anim calcmode="lin" valueType="num">
                                      <p:cBhvr>
                                        <p:cTn id="14" dur="1000" fill="hold"/>
                                        <p:tgtEl>
                                          <p:spTgt spid="53260">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53260">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3260">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53260">
                                            <p:txEl>
                                              <p:pRg st="5" end="5"/>
                                            </p:txEl>
                                          </p:spTgt>
                                        </p:tgtEl>
                                        <p:attrNameLst>
                                          <p:attrName>style.visibility</p:attrName>
                                        </p:attrNameLst>
                                      </p:cBhvr>
                                      <p:to>
                                        <p:strVal val="visible"/>
                                      </p:to>
                                    </p:set>
                                    <p:animEffect transition="in" filter="fade">
                                      <p:cBhvr>
                                        <p:cTn id="19" dur="1000"/>
                                        <p:tgtEl>
                                          <p:spTgt spid="53260">
                                            <p:txEl>
                                              <p:pRg st="5" end="5"/>
                                            </p:txEl>
                                          </p:spTgt>
                                        </p:tgtEl>
                                      </p:cBhvr>
                                    </p:animEffect>
                                    <p:anim calcmode="lin" valueType="num">
                                      <p:cBhvr>
                                        <p:cTn id="20" dur="1000" fill="hold"/>
                                        <p:tgtEl>
                                          <p:spTgt spid="53260">
                                            <p:txEl>
                                              <p:pRg st="5" end="5"/>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3260">
                                            <p:txEl>
                                              <p:pRg st="5" end="5"/>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3260">
                                            <p:txEl>
                                              <p:pRg st="5" end="5"/>
                                            </p:txEl>
                                          </p:spTgt>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53260">
                                            <p:txEl>
                                              <p:pRg st="6" end="6"/>
                                            </p:txEl>
                                          </p:spTgt>
                                        </p:tgtEl>
                                        <p:attrNameLst>
                                          <p:attrName>style.visibility</p:attrName>
                                        </p:attrNameLst>
                                      </p:cBhvr>
                                      <p:to>
                                        <p:strVal val="visible"/>
                                      </p:to>
                                    </p:set>
                                    <p:animEffect transition="in" filter="fade">
                                      <p:cBhvr>
                                        <p:cTn id="25" dur="1000"/>
                                        <p:tgtEl>
                                          <p:spTgt spid="53260">
                                            <p:txEl>
                                              <p:pRg st="6" end="6"/>
                                            </p:txEl>
                                          </p:spTgt>
                                        </p:tgtEl>
                                      </p:cBhvr>
                                    </p:animEffect>
                                    <p:anim calcmode="lin" valueType="num">
                                      <p:cBhvr>
                                        <p:cTn id="26" dur="1000" fill="hold"/>
                                        <p:tgtEl>
                                          <p:spTgt spid="53260">
                                            <p:txEl>
                                              <p:pRg st="6" end="6"/>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53260">
                                            <p:txEl>
                                              <p:pRg st="6" end="6"/>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3260">
                                            <p:txEl>
                                              <p:pRg st="6" end="6"/>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53260">
                                            <p:txEl>
                                              <p:pRg st="7" end="7"/>
                                            </p:txEl>
                                          </p:spTgt>
                                        </p:tgtEl>
                                        <p:attrNameLst>
                                          <p:attrName>style.visibility</p:attrName>
                                        </p:attrNameLst>
                                      </p:cBhvr>
                                      <p:to>
                                        <p:strVal val="visible"/>
                                      </p:to>
                                    </p:set>
                                    <p:animEffect transition="in" filter="fade">
                                      <p:cBhvr>
                                        <p:cTn id="31" dur="1000"/>
                                        <p:tgtEl>
                                          <p:spTgt spid="53260">
                                            <p:txEl>
                                              <p:pRg st="7" end="7"/>
                                            </p:txEl>
                                          </p:spTgt>
                                        </p:tgtEl>
                                      </p:cBhvr>
                                    </p:animEffect>
                                    <p:anim calcmode="lin" valueType="num">
                                      <p:cBhvr>
                                        <p:cTn id="32" dur="1000" fill="hold"/>
                                        <p:tgtEl>
                                          <p:spTgt spid="53260">
                                            <p:txEl>
                                              <p:pRg st="7" end="7"/>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53260">
                                            <p:txEl>
                                              <p:pRg st="7" end="7"/>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3260">
                                            <p:txEl>
                                              <p:pRg st="7" end="7"/>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53268"/>
                                        </p:tgtEl>
                                        <p:attrNameLst>
                                          <p:attrName>style.visibility</p:attrName>
                                        </p:attrNameLst>
                                      </p:cBhvr>
                                      <p:to>
                                        <p:strVal val="visible"/>
                                      </p:to>
                                    </p:set>
                                    <p:animEffect transition="in" filter="fade">
                                      <p:cBhvr>
                                        <p:cTn id="37" dur="1000"/>
                                        <p:tgtEl>
                                          <p:spTgt spid="53268"/>
                                        </p:tgtEl>
                                      </p:cBhvr>
                                    </p:animEffect>
                                    <p:anim calcmode="lin" valueType="num">
                                      <p:cBhvr>
                                        <p:cTn id="38" dur="1000" fill="hold"/>
                                        <p:tgtEl>
                                          <p:spTgt spid="53268"/>
                                        </p:tgtEl>
                                        <p:attrNameLst>
                                          <p:attrName>ppt_x</p:attrName>
                                        </p:attrNameLst>
                                      </p:cBhvr>
                                      <p:tavLst>
                                        <p:tav tm="0">
                                          <p:val>
                                            <p:strVal val="#ppt_x"/>
                                          </p:val>
                                        </p:tav>
                                        <p:tav tm="100000">
                                          <p:val>
                                            <p:strVal val="#ppt_x"/>
                                          </p:val>
                                        </p:tav>
                                      </p:tavLst>
                                    </p:anim>
                                    <p:anim calcmode="lin" valueType="num">
                                      <p:cBhvr>
                                        <p:cTn id="39" dur="900" decel="100000" fill="hold"/>
                                        <p:tgtEl>
                                          <p:spTgt spid="53268"/>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53268"/>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animEffect transition="in" filter="fade">
                                      <p:cBhvr>
                                        <p:cTn id="43" dur="1000"/>
                                        <p:tgtEl>
                                          <p:spTgt spid="12">
                                            <p:txEl>
                                              <p:pRg st="0" end="0"/>
                                            </p:txEl>
                                          </p:spTgt>
                                        </p:tgtEl>
                                      </p:cBhvr>
                                    </p:animEffect>
                                    <p:anim calcmode="lin" valueType="num">
                                      <p:cBhvr>
                                        <p:cTn id="44"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2">
                                            <p:txEl>
                                              <p:pRg st="0" end="0"/>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body" idx="1"/>
          </p:nvPr>
        </p:nvSpPr>
        <p:spPr>
          <a:xfrm>
            <a:off x="457200" y="1370013"/>
            <a:ext cx="8229600" cy="5256212"/>
          </a:xfrm>
          <a:noFill/>
        </p:spPr>
        <p:txBody>
          <a:bodyPr/>
          <a:lstStyle/>
          <a:p>
            <a:pPr marL="0" indent="0" eaLnBrk="1" hangingPunct="1">
              <a:buFontTx/>
              <a:buNone/>
            </a:pPr>
            <a:r>
              <a:rPr lang="en-US" altLang="en-US" smtClean="0"/>
              <a:t>Note in Example 1 that at each relative extremum, the derivative either is zero or does not exist. The </a:t>
            </a:r>
            <a:r>
              <a:rPr lang="en-US" altLang="en-US" i="1" smtClean="0"/>
              <a:t>x</a:t>
            </a:r>
            <a:r>
              <a:rPr lang="en-US" altLang="en-US" i="1" smtClean="0">
                <a:cs typeface="Times New Roman" panose="02020603050405020304" pitchFamily="18" charset="0"/>
              </a:rPr>
              <a:t>-</a:t>
            </a:r>
            <a:r>
              <a:rPr lang="en-US" altLang="en-US" smtClean="0"/>
              <a:t>values at these special points are called </a:t>
            </a:r>
            <a:r>
              <a:rPr lang="en-US" altLang="en-US" b="1" smtClean="0"/>
              <a:t>critical numbers. </a:t>
            </a:r>
          </a:p>
          <a:p>
            <a:pPr marL="0" indent="0" eaLnBrk="1" hangingPunct="1">
              <a:buFontTx/>
              <a:buNone/>
            </a:pPr>
            <a:endParaRPr lang="en-US" altLang="en-US" sz="1000" b="1" smtClean="0"/>
          </a:p>
          <a:p>
            <a:pPr marL="0" indent="0" eaLnBrk="1" hangingPunct="1">
              <a:buFontTx/>
              <a:buNone/>
            </a:pPr>
            <a:r>
              <a:rPr lang="en-US" altLang="en-US" smtClean="0"/>
              <a:t>Figure 3.4 illustrates the two types of critical numbers. </a:t>
            </a:r>
            <a:endParaRPr lang="en-US" altLang="en-US" i="1" smtClean="0">
              <a:sym typeface="Symbol" panose="05050102010706020507" pitchFamily="18" charset="2"/>
            </a:endParaRPr>
          </a:p>
        </p:txBody>
      </p:sp>
      <p:sp>
        <p:nvSpPr>
          <p:cNvPr id="20483" name="Text Box 7"/>
          <p:cNvSpPr txBox="1">
            <a:spLocks noChangeArrowheads="1"/>
          </p:cNvSpPr>
          <p:nvPr/>
        </p:nvSpPr>
        <p:spPr bwMode="auto">
          <a:xfrm>
            <a:off x="4343400" y="6329363"/>
            <a:ext cx="904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3.4</a:t>
            </a:r>
          </a:p>
        </p:txBody>
      </p:sp>
      <p:sp>
        <p:nvSpPr>
          <p:cNvPr id="20484" name="Text Box 10"/>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600">
                <a:solidFill>
                  <a:schemeClr val="bg1"/>
                </a:solidFill>
              </a:rPr>
              <a:t>Relative Extrema and Critical Numbers</a:t>
            </a:r>
          </a:p>
        </p:txBody>
      </p:sp>
      <p:pic>
        <p:nvPicPr>
          <p:cNvPr id="20485" name="Picture 11" descr="Two graphs. (graph 1). A curve for the function f is graphed on the x y coordinate plane. The graph is symmetric with respect to the vertical line x = c. c is a point on the positive x axis. The curve enters the bottom of the viewing window in the fourth quadrant, goes up and to the right with increasing steepness, intersects the positive x axis on the left of the point c and enters the first quadrant, reaches a high point on the vertical dashed line x = c. The high point is a closed point where f prime (c) does not exist. The curve then goes down and to the right with decreasing steepness, and exits the bottom of the viewing window in the fourth quadrant. (graph 2). A downward opening parabola for the function f and a horizontal line are graphed on the x y coordinate plane. The graph is symmetric with respect to the vertical line x = c. c is a point on the positive x axis. The parabola enters the bottom left of the viewing window in the third quadrant, goes up and to the right, passes through the second quadrant and enters the first quadrant, reaches a high point on the vertical dashed line x = c. The high point is a closed point where f prime (c) = 0. It then goes down and to the right, and exits the bottom right of the viewing window in the fourth quadrant. The horizontal line is labeled horizontal tangent. It is graphed above the parabola and touches the parabola at exactly one point, which is at the high point of the parabola. Caption for both the graphs is: c is a critical number of f.&#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352800"/>
            <a:ext cx="59817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3"/>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600">
                <a:solidFill>
                  <a:schemeClr val="bg1"/>
                </a:solidFill>
              </a:rPr>
              <a:t>Relative Extrema and Critical Numbers</a:t>
            </a:r>
          </a:p>
        </p:txBody>
      </p:sp>
      <p:sp>
        <p:nvSpPr>
          <p:cNvPr id="21507" name="TextBox 8"/>
          <p:cNvSpPr txBox="1">
            <a:spLocks noChangeArrowheads="1"/>
          </p:cNvSpPr>
          <p:nvPr/>
        </p:nvSpPr>
        <p:spPr bwMode="auto">
          <a:xfrm>
            <a:off x="457200" y="2938463"/>
            <a:ext cx="838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Notice in the definition above that the critical number </a:t>
            </a:r>
            <a:r>
              <a:rPr lang="en-US" altLang="en-US" i="1"/>
              <a:t>c </a:t>
            </a:r>
            <a:r>
              <a:rPr lang="en-US" altLang="en-US"/>
              <a:t>has to be in the domain of </a:t>
            </a:r>
            <a:r>
              <a:rPr lang="en-US" altLang="en-US" i="1"/>
              <a:t>f</a:t>
            </a:r>
            <a:r>
              <a:rPr lang="en-US" altLang="en-US"/>
              <a:t>, but </a:t>
            </a:r>
            <a:r>
              <a:rPr lang="en-US" altLang="en-US" i="1"/>
              <a:t>c </a:t>
            </a:r>
            <a:r>
              <a:rPr lang="en-US" altLang="en-US"/>
              <a:t>does not have to be in the domain of </a:t>
            </a:r>
            <a:r>
              <a:rPr lang="en-US" altLang="en-US" i="1"/>
              <a:t>f</a:t>
            </a:r>
            <a:r>
              <a:rPr lang="en-US" altLang="en-US" i="1">
                <a:sym typeface="Symbol" panose="05050102010706020507" pitchFamily="18" charset="2"/>
              </a:rPr>
              <a:t>'</a:t>
            </a:r>
            <a:r>
              <a:rPr lang="en-US" altLang="en-US">
                <a:sym typeface="Symbol" panose="05050102010706020507" pitchFamily="18" charset="2"/>
              </a:rPr>
              <a:t>.</a:t>
            </a:r>
            <a:r>
              <a:rPr lang="en-US" altLang="en-US" i="1">
                <a:sym typeface="Symbol" panose="05050102010706020507" pitchFamily="18" charset="2"/>
              </a:rPr>
              <a:t> </a:t>
            </a:r>
            <a:endParaRPr lang="en-US" altLang="en-US"/>
          </a:p>
        </p:txBody>
      </p:sp>
      <p:pic>
        <p:nvPicPr>
          <p:cNvPr id="21508" name="Content Placeholder 5" descr="Definition of a critical number. Let f be defined at c. If f prime (c) = 0 or if f is not differentiable at c, then c is a critical number of f.&#10;"/>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812800" y="1447800"/>
            <a:ext cx="7753350" cy="1362075"/>
          </a:xfrm>
        </p:spPr>
      </p:pic>
      <p:pic>
        <p:nvPicPr>
          <p:cNvPr id="21509" name="Picture 7" descr="Theorem 3.2. Relative extrema occur only at critical numbers. If f has a relative minimum or relative maximum at x = c, then c is a critical number of f.&#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2950" y="4267200"/>
            <a:ext cx="7810500"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
                <a:srgbClr val="009BAE"/>
              </a:buClr>
              <a:buFont typeface="Wingdings" panose="05000000000000000000" pitchFamily="2" charset="2"/>
              <a:buNone/>
            </a:pPr>
            <a:r>
              <a:rPr lang="en-US" altLang="en-US" sz="4000"/>
              <a:t>Finding Extrema on a Closed Interval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3.1</a:t>
            </a:r>
          </a:p>
        </p:txBody>
      </p:sp>
      <p:sp>
        <p:nvSpPr>
          <p:cNvPr id="4100" name="Text Box 2"/>
          <p:cNvSpPr txBox="1">
            <a:spLocks noChangeArrowheads="1"/>
          </p:cNvSpPr>
          <p:nvPr/>
        </p:nvSpPr>
        <p:spPr bwMode="auto">
          <a:xfrm>
            <a:off x="2420938" y="2492375"/>
            <a:ext cx="6172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a:solidFill>
                  <a:schemeClr val="bg1"/>
                </a:solidFill>
              </a:rPr>
              <a:t>Extrema on an Interval</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800">
                <a:solidFill>
                  <a:schemeClr val="bg1"/>
                </a:solidFill>
              </a:rPr>
              <a:t>Finding Extrema on a Closed Interval</a:t>
            </a:r>
          </a:p>
        </p:txBody>
      </p:sp>
      <p:sp>
        <p:nvSpPr>
          <p:cNvPr id="23555" name="Content Placeholder 5"/>
          <p:cNvSpPr>
            <a:spLocks noGrp="1"/>
          </p:cNvSpPr>
          <p:nvPr>
            <p:ph idx="1"/>
          </p:nvPr>
        </p:nvSpPr>
        <p:spPr>
          <a:xfrm>
            <a:off x="457200" y="1447800"/>
            <a:ext cx="8229600" cy="1828800"/>
          </a:xfrm>
        </p:spPr>
        <p:txBody>
          <a:bodyPr/>
          <a:lstStyle/>
          <a:p>
            <a:pPr eaLnBrk="1" hangingPunct="1">
              <a:buFontTx/>
              <a:buNone/>
            </a:pPr>
            <a:r>
              <a:rPr lang="en-US" altLang="en-US" smtClean="0"/>
              <a:t>Theorem 3.2 states that the relative extrema of a function </a:t>
            </a:r>
          </a:p>
          <a:p>
            <a:pPr eaLnBrk="1" hangingPunct="1">
              <a:buFontTx/>
              <a:buNone/>
            </a:pPr>
            <a:r>
              <a:rPr lang="en-US" altLang="en-US" smtClean="0"/>
              <a:t>can occur </a:t>
            </a:r>
            <a:r>
              <a:rPr lang="en-US" altLang="en-US" i="1" smtClean="0"/>
              <a:t>only </a:t>
            </a:r>
            <a:r>
              <a:rPr lang="en-US" altLang="en-US" smtClean="0"/>
              <a:t>at the critical numbers of the function. </a:t>
            </a:r>
          </a:p>
          <a:p>
            <a:pPr eaLnBrk="1" hangingPunct="1">
              <a:buFontTx/>
              <a:buNone/>
            </a:pPr>
            <a:r>
              <a:rPr lang="en-US" altLang="en-US" smtClean="0"/>
              <a:t>Knowing this, you can use the following guidelines to find</a:t>
            </a:r>
          </a:p>
          <a:p>
            <a:pPr eaLnBrk="1" hangingPunct="1">
              <a:buFontTx/>
              <a:buNone/>
            </a:pPr>
            <a:r>
              <a:rPr lang="en-US" altLang="en-US" smtClean="0"/>
              <a:t>extrema on a closed interval. </a:t>
            </a:r>
          </a:p>
        </p:txBody>
      </p:sp>
      <p:pic>
        <p:nvPicPr>
          <p:cNvPr id="23556" name="Picture 1" descr="Guidelines for finding extrema on a closed interval. To find the extrema of a continuous function f on a closed interval [a, b], use these steps. (item 1). Find the critical numbers of f in (a, b). (item 2). Evaluate f at each critical number in (a, b). (item 3). Evaluate f at each endpoint of [a, b]. (item 4). The least of these values is the minimum. The greatest is the maximum.&#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8025" y="3309938"/>
            <a:ext cx="7905750"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604838" y="457200"/>
            <a:ext cx="78533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700">
                <a:solidFill>
                  <a:schemeClr val="bg1"/>
                </a:solidFill>
              </a:rPr>
              <a:t>Example 2 </a:t>
            </a:r>
            <a:r>
              <a:rPr lang="en-US" altLang="en-US" sz="2700">
                <a:solidFill>
                  <a:schemeClr val="bg1"/>
                </a:solidFill>
                <a:sym typeface="Symbol" panose="05050102010706020507" pitchFamily="18" charset="2"/>
              </a:rPr>
              <a:t>–</a:t>
            </a:r>
            <a:r>
              <a:rPr lang="en-US" altLang="en-US" sz="2700">
                <a:solidFill>
                  <a:schemeClr val="bg1"/>
                </a:solidFill>
              </a:rPr>
              <a:t> </a:t>
            </a:r>
            <a:r>
              <a:rPr lang="en-US" altLang="en-US" sz="2700" i="1">
                <a:solidFill>
                  <a:schemeClr val="bg1"/>
                </a:solidFill>
              </a:rPr>
              <a:t>Finding Extrema on a Closed Interval</a:t>
            </a:r>
          </a:p>
        </p:txBody>
      </p:sp>
      <p:sp>
        <p:nvSpPr>
          <p:cNvPr id="59400" name="Rectangle 8"/>
          <p:cNvSpPr>
            <a:spLocks noGrp="1" noChangeArrowheads="1"/>
          </p:cNvSpPr>
          <p:nvPr>
            <p:ph type="body" idx="1"/>
          </p:nvPr>
        </p:nvSpPr>
        <p:spPr>
          <a:xfrm>
            <a:off x="457200" y="1370013"/>
            <a:ext cx="8229600" cy="5256212"/>
          </a:xfrm>
          <a:noFill/>
        </p:spPr>
        <p:txBody>
          <a:bodyPr/>
          <a:lstStyle/>
          <a:p>
            <a:pPr marL="0" indent="0" eaLnBrk="1" hangingPunct="1">
              <a:buFontTx/>
              <a:buNone/>
            </a:pPr>
            <a:r>
              <a:rPr lang="en-US" altLang="en-US" smtClean="0"/>
              <a:t>Find the extrema of </a:t>
            </a:r>
            <a:r>
              <a:rPr lang="en-US" altLang="en-US" i="1" smtClean="0"/>
              <a:t>f</a:t>
            </a:r>
            <a:r>
              <a:rPr lang="en-US" altLang="en-US" smtClean="0"/>
              <a:t>(</a:t>
            </a:r>
            <a:r>
              <a:rPr lang="en-US" altLang="en-US" i="1" smtClean="0"/>
              <a:t>x</a:t>
            </a:r>
            <a:r>
              <a:rPr lang="en-US" altLang="en-US" smtClean="0"/>
              <a:t>) = 3</a:t>
            </a:r>
            <a:r>
              <a:rPr lang="en-US" altLang="en-US" i="1" smtClean="0"/>
              <a:t>x</a:t>
            </a:r>
            <a:r>
              <a:rPr lang="en-US" altLang="en-US" baseline="30000" smtClean="0"/>
              <a:t>4 </a:t>
            </a:r>
            <a:r>
              <a:rPr lang="en-US" altLang="en-US" smtClean="0">
                <a:solidFill>
                  <a:srgbClr val="000000"/>
                </a:solidFill>
                <a:cs typeface="Times New Roman" panose="02020603050405020304" pitchFamily="18" charset="0"/>
              </a:rPr>
              <a:t>–</a:t>
            </a:r>
            <a:r>
              <a:rPr lang="en-US" altLang="en-US" smtClean="0"/>
              <a:t> 4</a:t>
            </a:r>
            <a:r>
              <a:rPr lang="en-US" altLang="en-US" i="1" smtClean="0"/>
              <a:t>x</a:t>
            </a:r>
            <a:r>
              <a:rPr lang="en-US" altLang="en-US" baseline="30000" smtClean="0"/>
              <a:t>3 </a:t>
            </a:r>
            <a:r>
              <a:rPr lang="en-US" altLang="en-US" smtClean="0"/>
              <a:t>on the interval [</a:t>
            </a:r>
            <a:r>
              <a:rPr lang="en-US" altLang="en-US" smtClean="0">
                <a:solidFill>
                  <a:srgbClr val="000000"/>
                </a:solidFill>
                <a:cs typeface="Times New Roman" panose="02020603050405020304" pitchFamily="18" charset="0"/>
              </a:rPr>
              <a:t>–1, 2].</a:t>
            </a:r>
          </a:p>
          <a:p>
            <a:pPr marL="0" indent="0" eaLnBrk="1" hangingPunct="1">
              <a:buFontTx/>
              <a:buNone/>
            </a:pPr>
            <a:endParaRPr lang="en-US" altLang="en-US" smtClean="0">
              <a:solidFill>
                <a:srgbClr val="000000"/>
              </a:solidFill>
              <a:cs typeface="Times New Roman" panose="02020603050405020304" pitchFamily="18" charset="0"/>
            </a:endParaRPr>
          </a:p>
          <a:p>
            <a:pPr marL="0" indent="0" eaLnBrk="1" hangingPunct="1">
              <a:buFontTx/>
              <a:buNone/>
            </a:pPr>
            <a:r>
              <a:rPr lang="en-US" altLang="en-US" smtClean="0">
                <a:solidFill>
                  <a:srgbClr val="D7181E"/>
                </a:solidFill>
                <a:cs typeface="Arial" panose="020B0604020202020204" pitchFamily="34" charset="0"/>
              </a:rPr>
              <a:t>Solution:</a:t>
            </a:r>
            <a:endParaRPr lang="en-US" altLang="en-US" smtClean="0">
              <a:solidFill>
                <a:srgbClr val="0073AE"/>
              </a:solidFill>
              <a:latin typeface="TradeGothic-Bold" charset="0"/>
              <a:cs typeface="Times New Roman" panose="02020603050405020304" pitchFamily="18" charset="0"/>
            </a:endParaRPr>
          </a:p>
          <a:p>
            <a:pPr marL="0" indent="0" eaLnBrk="1" hangingPunct="1">
              <a:buFontTx/>
              <a:buNone/>
            </a:pPr>
            <a:r>
              <a:rPr lang="en-US" altLang="en-US" smtClean="0">
                <a:solidFill>
                  <a:srgbClr val="000000"/>
                </a:solidFill>
                <a:latin typeface="Times-Roman" charset="0"/>
                <a:cs typeface="Times New Roman" panose="02020603050405020304" pitchFamily="18" charset="0"/>
              </a:rPr>
              <a:t>Begin by differentiating the function.</a:t>
            </a:r>
          </a:p>
          <a:p>
            <a:pPr marL="0" indent="0" eaLnBrk="1" hangingPunct="1">
              <a:buFontTx/>
              <a:buNone/>
            </a:pPr>
            <a:r>
              <a:rPr lang="en-US" altLang="en-US" i="1" smtClean="0"/>
              <a:t>	f</a:t>
            </a:r>
            <a:r>
              <a:rPr lang="en-US" altLang="en-US" smtClean="0"/>
              <a:t>(</a:t>
            </a:r>
            <a:r>
              <a:rPr lang="en-US" altLang="en-US" i="1" smtClean="0"/>
              <a:t>x</a:t>
            </a:r>
            <a:r>
              <a:rPr lang="en-US" altLang="en-US" smtClean="0"/>
              <a:t>) = 3</a:t>
            </a:r>
            <a:r>
              <a:rPr lang="en-US" altLang="en-US" i="1" smtClean="0"/>
              <a:t>x</a:t>
            </a:r>
            <a:r>
              <a:rPr lang="en-US" altLang="en-US" baseline="30000" smtClean="0"/>
              <a:t>4 </a:t>
            </a:r>
            <a:r>
              <a:rPr lang="en-US" altLang="en-US" smtClean="0">
                <a:solidFill>
                  <a:srgbClr val="000000"/>
                </a:solidFill>
                <a:cs typeface="Times New Roman" panose="02020603050405020304" pitchFamily="18" charset="0"/>
              </a:rPr>
              <a:t>–</a:t>
            </a:r>
            <a:r>
              <a:rPr lang="en-US" altLang="en-US" smtClean="0"/>
              <a:t> 4</a:t>
            </a:r>
            <a:r>
              <a:rPr lang="en-US" altLang="en-US" i="1" smtClean="0"/>
              <a:t>x</a:t>
            </a:r>
            <a:r>
              <a:rPr lang="en-US" altLang="en-US" baseline="30000" smtClean="0"/>
              <a:t>3                     	</a:t>
            </a:r>
            <a:r>
              <a:rPr lang="en-US" altLang="en-US" sz="1800" smtClean="0">
                <a:solidFill>
                  <a:srgbClr val="CC0066"/>
                </a:solidFill>
              </a:rPr>
              <a:t>Write original function.</a:t>
            </a:r>
            <a:endParaRPr lang="en-US" altLang="en-US" sz="1800" baseline="30000" smtClean="0">
              <a:solidFill>
                <a:srgbClr val="CC0066"/>
              </a:solidFill>
            </a:endParaRPr>
          </a:p>
          <a:p>
            <a:pPr marL="0" indent="0" eaLnBrk="1" hangingPunct="1">
              <a:buFontTx/>
              <a:buNone/>
            </a:pPr>
            <a:r>
              <a:rPr lang="en-US" altLang="en-US" sz="1800" i="1" smtClean="0"/>
              <a:t>         </a:t>
            </a:r>
            <a:r>
              <a:rPr lang="en-US" altLang="en-US" i="1" smtClean="0"/>
              <a:t/>
            </a:r>
            <a:br>
              <a:rPr lang="en-US" altLang="en-US" i="1" smtClean="0"/>
            </a:br>
            <a:r>
              <a:rPr lang="en-US" altLang="en-US" i="1" smtClean="0"/>
              <a:t>           f</a:t>
            </a:r>
            <a:r>
              <a:rPr lang="en-US" altLang="en-US" i="1" smtClean="0">
                <a:solidFill>
                  <a:srgbClr val="000000"/>
                </a:solidFill>
              </a:rPr>
              <a:t>'</a:t>
            </a:r>
            <a:r>
              <a:rPr lang="en-US" altLang="en-US" smtClean="0"/>
              <a:t>(</a:t>
            </a:r>
            <a:r>
              <a:rPr lang="en-US" altLang="en-US" i="1" smtClean="0"/>
              <a:t>x</a:t>
            </a:r>
            <a:r>
              <a:rPr lang="en-US" altLang="en-US" smtClean="0"/>
              <a:t>) = 12</a:t>
            </a:r>
            <a:r>
              <a:rPr lang="en-US" altLang="en-US" i="1" smtClean="0"/>
              <a:t>x</a:t>
            </a:r>
            <a:r>
              <a:rPr lang="en-US" altLang="en-US" baseline="30000" smtClean="0"/>
              <a:t>3 </a:t>
            </a:r>
            <a:r>
              <a:rPr lang="en-US" altLang="en-US" smtClean="0">
                <a:solidFill>
                  <a:srgbClr val="000000"/>
                </a:solidFill>
                <a:cs typeface="Times New Roman" panose="02020603050405020304" pitchFamily="18" charset="0"/>
              </a:rPr>
              <a:t>–</a:t>
            </a:r>
            <a:r>
              <a:rPr lang="en-US" altLang="en-US" smtClean="0"/>
              <a:t> 12</a:t>
            </a:r>
            <a:r>
              <a:rPr lang="en-US" altLang="en-US" i="1" smtClean="0"/>
              <a:t>x</a:t>
            </a:r>
            <a:r>
              <a:rPr lang="en-US" altLang="en-US" baseline="30000" smtClean="0"/>
              <a:t>2             	</a:t>
            </a:r>
            <a:r>
              <a:rPr lang="en-US" altLang="en-US" sz="1800" smtClean="0">
                <a:solidFill>
                  <a:srgbClr val="CC0066"/>
                </a:solidFill>
              </a:rPr>
              <a:t>Differentiate.</a:t>
            </a:r>
          </a:p>
          <a:p>
            <a:pPr marL="0" indent="0" eaLnBrk="1" hangingPunct="1">
              <a:buFontTx/>
              <a:buNone/>
            </a:pPr>
            <a:endParaRPr lang="en-US" altLang="en-US" sz="1800" smtClean="0">
              <a:solidFill>
                <a:srgbClr val="CC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59400">
                                            <p:txEl>
                                              <p:pRg st="2" end="2"/>
                                            </p:txEl>
                                          </p:spTgt>
                                        </p:tgtEl>
                                        <p:attrNameLst>
                                          <p:attrName>style.visibility</p:attrName>
                                        </p:attrNameLst>
                                      </p:cBhvr>
                                      <p:to>
                                        <p:strVal val="visible"/>
                                      </p:to>
                                    </p:set>
                                    <p:animEffect transition="in" filter="fade">
                                      <p:cBhvr>
                                        <p:cTn id="7" dur="1000"/>
                                        <p:tgtEl>
                                          <p:spTgt spid="59400">
                                            <p:txEl>
                                              <p:pRg st="2" end="2"/>
                                            </p:txEl>
                                          </p:spTgt>
                                        </p:tgtEl>
                                      </p:cBhvr>
                                    </p:animEffect>
                                    <p:anim calcmode="lin" valueType="num">
                                      <p:cBhvr>
                                        <p:cTn id="8" dur="1000" fill="hold"/>
                                        <p:tgtEl>
                                          <p:spTgt spid="59400">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9400">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9400">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9400">
                                            <p:txEl>
                                              <p:pRg st="3" end="3"/>
                                            </p:txEl>
                                          </p:spTgt>
                                        </p:tgtEl>
                                        <p:attrNameLst>
                                          <p:attrName>style.visibility</p:attrName>
                                        </p:attrNameLst>
                                      </p:cBhvr>
                                      <p:to>
                                        <p:strVal val="visible"/>
                                      </p:to>
                                    </p:set>
                                    <p:animEffect transition="in" filter="fade">
                                      <p:cBhvr>
                                        <p:cTn id="13" dur="1000"/>
                                        <p:tgtEl>
                                          <p:spTgt spid="59400">
                                            <p:txEl>
                                              <p:pRg st="3" end="3"/>
                                            </p:txEl>
                                          </p:spTgt>
                                        </p:tgtEl>
                                      </p:cBhvr>
                                    </p:animEffect>
                                    <p:anim calcmode="lin" valueType="num">
                                      <p:cBhvr>
                                        <p:cTn id="14" dur="1000" fill="hold"/>
                                        <p:tgtEl>
                                          <p:spTgt spid="59400">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59400">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9400">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59400">
                                            <p:txEl>
                                              <p:pRg st="4" end="4"/>
                                            </p:txEl>
                                          </p:spTgt>
                                        </p:tgtEl>
                                        <p:attrNameLst>
                                          <p:attrName>style.visibility</p:attrName>
                                        </p:attrNameLst>
                                      </p:cBhvr>
                                      <p:to>
                                        <p:strVal val="visible"/>
                                      </p:to>
                                    </p:set>
                                    <p:animEffect transition="in" filter="fade">
                                      <p:cBhvr>
                                        <p:cTn id="19" dur="1000"/>
                                        <p:tgtEl>
                                          <p:spTgt spid="59400">
                                            <p:txEl>
                                              <p:pRg st="4" end="4"/>
                                            </p:txEl>
                                          </p:spTgt>
                                        </p:tgtEl>
                                      </p:cBhvr>
                                    </p:animEffect>
                                    <p:anim calcmode="lin" valueType="num">
                                      <p:cBhvr>
                                        <p:cTn id="20" dur="1000" fill="hold"/>
                                        <p:tgtEl>
                                          <p:spTgt spid="59400">
                                            <p:txEl>
                                              <p:pRg st="4" end="4"/>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9400">
                                            <p:txEl>
                                              <p:pRg st="4" end="4"/>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9400">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59400">
                                            <p:txEl>
                                              <p:pRg st="5" end="5"/>
                                            </p:txEl>
                                          </p:spTgt>
                                        </p:tgtEl>
                                        <p:attrNameLst>
                                          <p:attrName>style.visibility</p:attrName>
                                        </p:attrNameLst>
                                      </p:cBhvr>
                                      <p:to>
                                        <p:strVal val="visible"/>
                                      </p:to>
                                    </p:set>
                                    <p:animEffect transition="in" filter="fade">
                                      <p:cBhvr>
                                        <p:cTn id="27" dur="1000"/>
                                        <p:tgtEl>
                                          <p:spTgt spid="59400">
                                            <p:txEl>
                                              <p:pRg st="5" end="5"/>
                                            </p:txEl>
                                          </p:spTgt>
                                        </p:tgtEl>
                                      </p:cBhvr>
                                    </p:animEffect>
                                    <p:anim calcmode="lin" valueType="num">
                                      <p:cBhvr>
                                        <p:cTn id="28" dur="1000" fill="hold"/>
                                        <p:tgtEl>
                                          <p:spTgt spid="59400">
                                            <p:txEl>
                                              <p:pRg st="5" end="5"/>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59400">
                                            <p:txEl>
                                              <p:pRg st="5" end="5"/>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59400">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47688" y="319088"/>
            <a:ext cx="7700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2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sp>
        <p:nvSpPr>
          <p:cNvPr id="61443" name="Rectangle 3"/>
          <p:cNvSpPr>
            <a:spLocks noGrp="1" noChangeArrowheads="1"/>
          </p:cNvSpPr>
          <p:nvPr>
            <p:ph type="body" idx="1"/>
          </p:nvPr>
        </p:nvSpPr>
        <p:spPr>
          <a:xfrm>
            <a:off x="457200" y="1370013"/>
            <a:ext cx="8229600" cy="5256212"/>
          </a:xfrm>
          <a:noFill/>
        </p:spPr>
        <p:txBody>
          <a:bodyPr/>
          <a:lstStyle/>
          <a:p>
            <a:pPr marL="0" indent="0" eaLnBrk="1" hangingPunct="1">
              <a:buFontTx/>
              <a:buNone/>
            </a:pPr>
            <a:r>
              <a:rPr lang="en-US" altLang="en-US" smtClean="0"/>
              <a:t>To find the critical numbers of </a:t>
            </a:r>
            <a:r>
              <a:rPr lang="en-US" altLang="en-US" i="1" smtClean="0"/>
              <a:t>f</a:t>
            </a:r>
            <a:r>
              <a:rPr lang="en-US" altLang="en-US" smtClean="0"/>
              <a:t> in the interval (</a:t>
            </a:r>
            <a:r>
              <a:rPr lang="en-US" altLang="en-US" smtClean="0">
                <a:solidFill>
                  <a:srgbClr val="000000"/>
                </a:solidFill>
                <a:cs typeface="Times New Roman" panose="02020603050405020304" pitchFamily="18" charset="0"/>
              </a:rPr>
              <a:t>– 1,2),</a:t>
            </a:r>
            <a:r>
              <a:rPr lang="en-US" altLang="en-US" i="1" smtClean="0"/>
              <a:t> </a:t>
            </a:r>
            <a:r>
              <a:rPr lang="en-US" altLang="en-US" smtClean="0"/>
              <a:t>you must find all </a:t>
            </a:r>
            <a:r>
              <a:rPr lang="en-US" altLang="en-US" i="1" smtClean="0"/>
              <a:t>x</a:t>
            </a:r>
            <a:r>
              <a:rPr lang="en-US" altLang="en-US" i="1" smtClean="0">
                <a:cs typeface="Times New Roman" panose="02020603050405020304" pitchFamily="18" charset="0"/>
              </a:rPr>
              <a:t>-</a:t>
            </a:r>
            <a:r>
              <a:rPr lang="en-US" altLang="en-US" smtClean="0"/>
              <a:t>values </a:t>
            </a:r>
            <a:r>
              <a:rPr lang="en-US" altLang="en-US" smtClean="0">
                <a:latin typeface="Times-Roman" charset="0"/>
              </a:rPr>
              <a:t>for which </a:t>
            </a:r>
            <a:r>
              <a:rPr lang="en-US" altLang="en-US" i="1" smtClean="0"/>
              <a:t>f</a:t>
            </a:r>
            <a:r>
              <a:rPr lang="en-US" altLang="en-US" i="1" smtClean="0">
                <a:solidFill>
                  <a:srgbClr val="000000"/>
                </a:solidFill>
              </a:rPr>
              <a:t>'</a:t>
            </a:r>
            <a:r>
              <a:rPr lang="en-US" altLang="en-US" smtClean="0"/>
              <a:t>(</a:t>
            </a:r>
            <a:r>
              <a:rPr lang="en-US" altLang="en-US" i="1" smtClean="0"/>
              <a:t>x</a:t>
            </a:r>
            <a:r>
              <a:rPr lang="en-US" altLang="en-US" smtClean="0"/>
              <a:t>) = 0 and all </a:t>
            </a:r>
            <a:r>
              <a:rPr lang="en-US" altLang="en-US" i="1" smtClean="0"/>
              <a:t>x-</a:t>
            </a:r>
            <a:r>
              <a:rPr lang="en-US" altLang="en-US" smtClean="0"/>
              <a:t>values for which </a:t>
            </a:r>
            <a:r>
              <a:rPr lang="en-US" altLang="en-US" i="1" smtClean="0"/>
              <a:t>f</a:t>
            </a:r>
            <a:r>
              <a:rPr lang="en-US" altLang="en-US" i="1" smtClean="0">
                <a:solidFill>
                  <a:srgbClr val="000000"/>
                </a:solidFill>
              </a:rPr>
              <a:t>'</a:t>
            </a:r>
            <a:r>
              <a:rPr lang="en-US" altLang="en-US" smtClean="0"/>
              <a:t>(</a:t>
            </a:r>
            <a:r>
              <a:rPr lang="en-US" altLang="en-US" i="1" smtClean="0"/>
              <a:t>x</a:t>
            </a:r>
            <a:r>
              <a:rPr lang="en-US" altLang="en-US" smtClean="0"/>
              <a:t>) does not exist.</a:t>
            </a:r>
          </a:p>
          <a:p>
            <a:pPr marL="0" indent="0" eaLnBrk="1" hangingPunct="1">
              <a:buFontTx/>
              <a:buNone/>
            </a:pPr>
            <a:r>
              <a:rPr lang="en-US" altLang="en-US" i="1" smtClean="0"/>
              <a:t>	          </a:t>
            </a:r>
            <a:r>
              <a:rPr lang="en-US" altLang="en-US" smtClean="0"/>
              <a:t>12</a:t>
            </a:r>
            <a:r>
              <a:rPr lang="en-US" altLang="en-US" i="1" smtClean="0"/>
              <a:t>x</a:t>
            </a:r>
            <a:r>
              <a:rPr lang="en-US" altLang="en-US" baseline="30000" smtClean="0"/>
              <a:t>3 </a:t>
            </a:r>
            <a:r>
              <a:rPr lang="en-US" altLang="en-US" smtClean="0">
                <a:solidFill>
                  <a:srgbClr val="000000"/>
                </a:solidFill>
                <a:cs typeface="Times New Roman" panose="02020603050405020304" pitchFamily="18" charset="0"/>
              </a:rPr>
              <a:t>–</a:t>
            </a:r>
            <a:r>
              <a:rPr lang="en-US" altLang="en-US" smtClean="0"/>
              <a:t> 12</a:t>
            </a:r>
            <a:r>
              <a:rPr lang="en-US" altLang="en-US" i="1" smtClean="0"/>
              <a:t>x</a:t>
            </a:r>
            <a:r>
              <a:rPr lang="en-US" altLang="en-US" baseline="30000" smtClean="0"/>
              <a:t>2 </a:t>
            </a:r>
            <a:r>
              <a:rPr lang="en-US" altLang="en-US" smtClean="0"/>
              <a:t>= 0         		</a:t>
            </a:r>
            <a:r>
              <a:rPr lang="en-US" altLang="en-US" sz="1800" smtClean="0">
                <a:solidFill>
                  <a:srgbClr val="CC0066"/>
                </a:solidFill>
              </a:rPr>
              <a:t>Set </a:t>
            </a:r>
            <a:r>
              <a:rPr lang="en-US" altLang="en-US" sz="1800" i="1" smtClean="0">
                <a:solidFill>
                  <a:srgbClr val="CC0066"/>
                </a:solidFill>
              </a:rPr>
              <a:t>f</a:t>
            </a:r>
            <a:r>
              <a:rPr lang="en-US" altLang="en-US" sz="1800" i="1" smtClean="0">
                <a:solidFill>
                  <a:srgbClr val="CC0066"/>
                </a:solidFill>
                <a:cs typeface="Times New Roman" panose="02020603050405020304" pitchFamily="18" charset="0"/>
              </a:rPr>
              <a:t>'</a:t>
            </a:r>
            <a:r>
              <a:rPr lang="en-US" altLang="en-US" sz="1800" smtClean="0">
                <a:solidFill>
                  <a:srgbClr val="CC0066"/>
                </a:solidFill>
              </a:rPr>
              <a:t>(</a:t>
            </a:r>
            <a:r>
              <a:rPr lang="en-US" altLang="en-US" sz="1800" i="1" smtClean="0">
                <a:solidFill>
                  <a:srgbClr val="CC0066"/>
                </a:solidFill>
              </a:rPr>
              <a:t>x</a:t>
            </a:r>
            <a:r>
              <a:rPr lang="en-US" altLang="en-US" sz="1800" smtClean="0">
                <a:solidFill>
                  <a:srgbClr val="CC0066"/>
                </a:solidFill>
              </a:rPr>
              <a:t>) equal to 0.</a:t>
            </a:r>
          </a:p>
          <a:p>
            <a:pPr marL="0" indent="0" eaLnBrk="1" hangingPunct="1">
              <a:buFontTx/>
              <a:buNone/>
            </a:pPr>
            <a:endParaRPr lang="en-US" altLang="en-US" sz="1500" smtClean="0">
              <a:solidFill>
                <a:srgbClr val="CC0066"/>
              </a:solidFill>
            </a:endParaRPr>
          </a:p>
          <a:p>
            <a:pPr marL="0" indent="0" eaLnBrk="1" hangingPunct="1">
              <a:buFontTx/>
              <a:buNone/>
            </a:pPr>
            <a:r>
              <a:rPr lang="en-US" altLang="en-US" smtClean="0"/>
              <a:t> 		12</a:t>
            </a:r>
            <a:r>
              <a:rPr lang="en-US" altLang="en-US" i="1" smtClean="0"/>
              <a:t>x</a:t>
            </a:r>
            <a:r>
              <a:rPr lang="en-US" altLang="en-US" baseline="30000" smtClean="0"/>
              <a:t>2</a:t>
            </a:r>
            <a:r>
              <a:rPr lang="en-US" altLang="en-US" smtClean="0"/>
              <a:t>(</a:t>
            </a:r>
            <a:r>
              <a:rPr lang="en-US" altLang="en-US" i="1" smtClean="0"/>
              <a:t>x</a:t>
            </a:r>
            <a:r>
              <a:rPr lang="en-US" altLang="en-US" baseline="30000" smtClean="0"/>
              <a:t> </a:t>
            </a:r>
            <a:r>
              <a:rPr lang="en-US" altLang="en-US" smtClean="0">
                <a:solidFill>
                  <a:srgbClr val="000000"/>
                </a:solidFill>
                <a:cs typeface="Times New Roman" panose="02020603050405020304" pitchFamily="18" charset="0"/>
              </a:rPr>
              <a:t>– 1) </a:t>
            </a:r>
            <a:r>
              <a:rPr lang="en-US" altLang="en-US" smtClean="0"/>
              <a:t>= 0         		</a:t>
            </a:r>
            <a:r>
              <a:rPr lang="en-US" altLang="en-US" sz="1800" smtClean="0">
                <a:solidFill>
                  <a:srgbClr val="CC0066"/>
                </a:solidFill>
              </a:rPr>
              <a:t>Factor.</a:t>
            </a:r>
          </a:p>
          <a:p>
            <a:pPr marL="0" indent="0" eaLnBrk="1" hangingPunct="1">
              <a:buFontTx/>
              <a:buNone/>
            </a:pPr>
            <a:endParaRPr lang="en-US" altLang="en-US" sz="1500" smtClean="0">
              <a:solidFill>
                <a:srgbClr val="CC0066"/>
              </a:solidFill>
            </a:endParaRPr>
          </a:p>
          <a:p>
            <a:pPr marL="0" indent="0" eaLnBrk="1" hangingPunct="1">
              <a:buFontTx/>
              <a:buNone/>
            </a:pPr>
            <a:r>
              <a:rPr lang="en-US" altLang="en-US" smtClean="0"/>
              <a:t>                                     </a:t>
            </a:r>
            <a:r>
              <a:rPr lang="en-US" altLang="en-US" i="1" smtClean="0"/>
              <a:t>x = </a:t>
            </a:r>
            <a:r>
              <a:rPr lang="en-US" altLang="en-US" smtClean="0"/>
              <a:t>0, 1     		</a:t>
            </a:r>
            <a:r>
              <a:rPr lang="en-US" altLang="en-US" sz="1800" smtClean="0">
                <a:solidFill>
                  <a:srgbClr val="CC0066"/>
                </a:solidFill>
              </a:rPr>
              <a:t>Critical numbers</a:t>
            </a:r>
          </a:p>
          <a:p>
            <a:pPr marL="0" indent="0" eaLnBrk="1" hangingPunct="1">
              <a:buFontTx/>
              <a:buNone/>
            </a:pPr>
            <a:endParaRPr lang="en-US" altLang="en-US" sz="1500" smtClean="0">
              <a:solidFill>
                <a:srgbClr val="CC0066"/>
              </a:solidFill>
            </a:endParaRPr>
          </a:p>
          <a:p>
            <a:pPr marL="0" indent="0" eaLnBrk="1" hangingPunct="1">
              <a:buFontTx/>
              <a:buNone/>
            </a:pPr>
            <a:r>
              <a:rPr lang="en-US" altLang="en-US" smtClean="0"/>
              <a:t>Because </a:t>
            </a:r>
            <a:r>
              <a:rPr lang="en-US" altLang="en-US" i="1" smtClean="0"/>
              <a:t>f</a:t>
            </a:r>
            <a:r>
              <a:rPr lang="en-US" altLang="en-US" i="1" smtClean="0">
                <a:solidFill>
                  <a:srgbClr val="000000"/>
                </a:solidFill>
              </a:rPr>
              <a:t>'</a:t>
            </a:r>
            <a:r>
              <a:rPr lang="en-US" altLang="en-US" i="1" smtClean="0">
                <a:sym typeface="Symbol" panose="05050102010706020507" pitchFamily="18" charset="2"/>
              </a:rPr>
              <a:t> </a:t>
            </a:r>
            <a:r>
              <a:rPr lang="en-US" altLang="en-US" smtClean="0"/>
              <a:t>is defined for all </a:t>
            </a:r>
            <a:r>
              <a:rPr lang="en-US" altLang="en-US" i="1" smtClean="0"/>
              <a:t>x</a:t>
            </a:r>
            <a:r>
              <a:rPr lang="en-US" altLang="en-US" smtClean="0"/>
              <a:t>,</a:t>
            </a:r>
            <a:r>
              <a:rPr lang="en-US" altLang="en-US" i="1" smtClean="0"/>
              <a:t> </a:t>
            </a:r>
            <a:r>
              <a:rPr lang="en-US" altLang="en-US" smtClean="0"/>
              <a:t>you can conclude that these are the only critical numbers of </a:t>
            </a:r>
            <a:r>
              <a:rPr lang="en-US" altLang="en-US" i="1" smtClean="0"/>
              <a:t>f</a:t>
            </a:r>
            <a:r>
              <a:rPr lang="en-US" altLang="en-US" smtClean="0"/>
              <a:t>.</a:t>
            </a:r>
          </a:p>
        </p:txBody>
      </p:sp>
      <p:sp>
        <p:nvSpPr>
          <p:cNvPr id="25604"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1443">
                                            <p:txEl>
                                              <p:pRg st="3" end="3"/>
                                            </p:txEl>
                                          </p:spTgt>
                                        </p:tgtEl>
                                        <p:attrNameLst>
                                          <p:attrName>style.visibility</p:attrName>
                                        </p:attrNameLst>
                                      </p:cBhvr>
                                      <p:to>
                                        <p:strVal val="visible"/>
                                      </p:to>
                                    </p:set>
                                    <p:animEffect transition="in" filter="fade">
                                      <p:cBhvr>
                                        <p:cTn id="7" dur="1000"/>
                                        <p:tgtEl>
                                          <p:spTgt spid="61443">
                                            <p:txEl>
                                              <p:pRg st="3" end="3"/>
                                            </p:txEl>
                                          </p:spTgt>
                                        </p:tgtEl>
                                      </p:cBhvr>
                                    </p:animEffect>
                                    <p:anim calcmode="lin" valueType="num">
                                      <p:cBhvr>
                                        <p:cTn id="8" dur="1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1443">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144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61443">
                                            <p:txEl>
                                              <p:pRg st="5" end="5"/>
                                            </p:txEl>
                                          </p:spTgt>
                                        </p:tgtEl>
                                        <p:attrNameLst>
                                          <p:attrName>style.visibility</p:attrName>
                                        </p:attrNameLst>
                                      </p:cBhvr>
                                      <p:to>
                                        <p:strVal val="visible"/>
                                      </p:to>
                                    </p:set>
                                    <p:animEffect transition="in" filter="fade">
                                      <p:cBhvr>
                                        <p:cTn id="15" dur="1000"/>
                                        <p:tgtEl>
                                          <p:spTgt spid="61443">
                                            <p:txEl>
                                              <p:pRg st="5" end="5"/>
                                            </p:txEl>
                                          </p:spTgt>
                                        </p:tgtEl>
                                      </p:cBhvr>
                                    </p:animEffect>
                                    <p:anim calcmode="lin" valueType="num">
                                      <p:cBhvr>
                                        <p:cTn id="16" dur="10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61443">
                                            <p:txEl>
                                              <p:pRg st="5" end="5"/>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144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61443">
                                            <p:txEl>
                                              <p:pRg st="7" end="7"/>
                                            </p:txEl>
                                          </p:spTgt>
                                        </p:tgtEl>
                                        <p:attrNameLst>
                                          <p:attrName>style.visibility</p:attrName>
                                        </p:attrNameLst>
                                      </p:cBhvr>
                                      <p:to>
                                        <p:strVal val="visible"/>
                                      </p:to>
                                    </p:set>
                                    <p:animEffect transition="in" filter="fade">
                                      <p:cBhvr>
                                        <p:cTn id="23" dur="1000"/>
                                        <p:tgtEl>
                                          <p:spTgt spid="61443">
                                            <p:txEl>
                                              <p:pRg st="7" end="7"/>
                                            </p:txEl>
                                          </p:spTgt>
                                        </p:tgtEl>
                                      </p:cBhvr>
                                    </p:animEffect>
                                    <p:anim calcmode="lin" valueType="num">
                                      <p:cBhvr>
                                        <p:cTn id="24" dur="1000" fill="hold"/>
                                        <p:tgtEl>
                                          <p:spTgt spid="61443">
                                            <p:txEl>
                                              <p:pRg st="7" end="7"/>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61443">
                                            <p:txEl>
                                              <p:pRg st="7" end="7"/>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144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1370013"/>
            <a:ext cx="8229600" cy="5256212"/>
          </a:xfrm>
          <a:noFill/>
        </p:spPr>
        <p:txBody>
          <a:bodyPr/>
          <a:lstStyle/>
          <a:p>
            <a:pPr marL="0" indent="0" eaLnBrk="1" hangingPunct="1">
              <a:buFontTx/>
              <a:buNone/>
            </a:pPr>
            <a:r>
              <a:rPr lang="en-US" altLang="en-US" smtClean="0"/>
              <a:t>By evaluating </a:t>
            </a:r>
            <a:r>
              <a:rPr lang="en-US" altLang="en-US" i="1" smtClean="0"/>
              <a:t>f </a:t>
            </a:r>
            <a:r>
              <a:rPr lang="en-US" altLang="en-US" smtClean="0"/>
              <a:t>at these two critical numbers and at the endpoints of [</a:t>
            </a:r>
            <a:r>
              <a:rPr lang="en-US" altLang="en-US" smtClean="0">
                <a:solidFill>
                  <a:srgbClr val="000000"/>
                </a:solidFill>
                <a:cs typeface="Times New Roman" panose="02020603050405020304" pitchFamily="18" charset="0"/>
              </a:rPr>
              <a:t>–1, 2], </a:t>
            </a:r>
            <a:r>
              <a:rPr lang="en-US" altLang="en-US" smtClean="0"/>
              <a:t>you can determine that the maximum is </a:t>
            </a:r>
            <a:r>
              <a:rPr lang="en-US" altLang="en-US" i="1" smtClean="0"/>
              <a:t>f</a:t>
            </a:r>
            <a:r>
              <a:rPr lang="en-US" altLang="en-US" smtClean="0"/>
              <a:t>(2) = 16 and the minimum is </a:t>
            </a:r>
            <a:r>
              <a:rPr lang="en-US" altLang="en-US" i="1" smtClean="0"/>
              <a:t>f</a:t>
            </a:r>
            <a:r>
              <a:rPr lang="en-US" altLang="en-US" smtClean="0"/>
              <a:t>(1) = </a:t>
            </a:r>
            <a:r>
              <a:rPr lang="en-US" altLang="en-US" smtClean="0">
                <a:solidFill>
                  <a:srgbClr val="000000"/>
                </a:solidFill>
                <a:cs typeface="Times New Roman" panose="02020603050405020304" pitchFamily="18" charset="0"/>
              </a:rPr>
              <a:t>–1, </a:t>
            </a:r>
            <a:r>
              <a:rPr lang="en-US" altLang="en-US" smtClean="0"/>
              <a:t>as shown in the table.</a:t>
            </a:r>
            <a:endParaRPr lang="en-US" altLang="en-US" smtClean="0">
              <a:solidFill>
                <a:srgbClr val="CC0066"/>
              </a:solidFill>
            </a:endParaRPr>
          </a:p>
        </p:txBody>
      </p:sp>
      <p:sp>
        <p:nvSpPr>
          <p:cNvPr id="26627" name="Text Box 7"/>
          <p:cNvSpPr txBox="1">
            <a:spLocks noChangeArrowheads="1"/>
          </p:cNvSpPr>
          <p:nvPr/>
        </p:nvSpPr>
        <p:spPr bwMode="auto">
          <a:xfrm>
            <a:off x="547688" y="319088"/>
            <a:ext cx="7700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2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pic>
        <p:nvPicPr>
          <p:cNvPr id="26628" name="Picture 9" descr="A table reads as follows. Left endpoint: f(negative 1) = 7. Critical number: f(0) = 0. Critical number: f(1) = negative 1, minimum. Right endpoint: f(2) = 16, maximum.&#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048000"/>
            <a:ext cx="547052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3"/>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a:t>The graph of </a:t>
            </a:r>
            <a:r>
              <a:rPr lang="en-US" altLang="en-US" i="1"/>
              <a:t>f </a:t>
            </a:r>
            <a:r>
              <a:rPr lang="en-US" altLang="en-US"/>
              <a:t>is shown in Figure 3.5.</a:t>
            </a:r>
          </a:p>
          <a:p>
            <a:pPr eaLnBrk="1" hangingPunct="1">
              <a:spcBef>
                <a:spcPct val="0"/>
              </a:spcBef>
              <a:buFontTx/>
              <a:buNone/>
            </a:pPr>
            <a:endParaRPr lang="en-US" altLang="en-US" sz="1200"/>
          </a:p>
        </p:txBody>
      </p:sp>
      <p:sp>
        <p:nvSpPr>
          <p:cNvPr id="27651" name="Text Box 14"/>
          <p:cNvSpPr txBox="1">
            <a:spLocks noChangeArrowheads="1"/>
          </p:cNvSpPr>
          <p:nvPr/>
        </p:nvSpPr>
        <p:spPr bwMode="auto">
          <a:xfrm>
            <a:off x="3883025" y="6235700"/>
            <a:ext cx="904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3.5</a:t>
            </a:r>
          </a:p>
        </p:txBody>
      </p:sp>
      <p:sp>
        <p:nvSpPr>
          <p:cNvPr id="27652" name="Text Box 15"/>
          <p:cNvSpPr txBox="1">
            <a:spLocks noChangeArrowheads="1"/>
          </p:cNvSpPr>
          <p:nvPr/>
        </p:nvSpPr>
        <p:spPr bwMode="auto">
          <a:xfrm>
            <a:off x="547688" y="319088"/>
            <a:ext cx="7700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2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pic>
        <p:nvPicPr>
          <p:cNvPr id="27653" name="Picture 17" descr="The image consists of a visual representation and a caption. Visual representation. A curve is graphed on the x y coordinate plane. It is labeled f(x) = 3 x^4 minus 4 x^3. It begins at the closed point (negative 1, 7) in the second quadrant, goes down and to the right with decreasing steepness, reaches the closed point (0, 0), then goes further down and to the right with increasing steepness in the fourth quadrant, reaches a low point which is a closed point labeled (1, negative 1). The low point is called minimum. The curve then goes up and to the right with increasing steepness, intersects the positive x axis, enters the first quadrant, and ends at the maximum point which is a closed point labeled (2, 16). Caption. On the closed interval [negative 1, 2] f has a minimum at (1, negative 1) and a maximum at (2, 16).&#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362200"/>
            <a:ext cx="3181350" cy="370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t>In Figure 3.5, note that the critical number </a:t>
            </a:r>
            <a:r>
              <a:rPr lang="en-US" altLang="en-US" i="1"/>
              <a:t>x = </a:t>
            </a:r>
            <a:r>
              <a:rPr lang="en-US" altLang="en-US"/>
              <a:t>0 does not yield a relative minimum or a relative maximum. </a:t>
            </a:r>
          </a:p>
          <a:p>
            <a:pPr eaLnBrk="1" hangingPunct="1">
              <a:spcBef>
                <a:spcPct val="0"/>
              </a:spcBef>
              <a:buFontTx/>
              <a:buNone/>
            </a:pPr>
            <a:endParaRPr lang="en-US" altLang="en-US"/>
          </a:p>
          <a:p>
            <a:pPr eaLnBrk="1" hangingPunct="1">
              <a:spcBef>
                <a:spcPct val="0"/>
              </a:spcBef>
              <a:buFontTx/>
              <a:buNone/>
            </a:pPr>
            <a:r>
              <a:rPr lang="en-US" altLang="en-US"/>
              <a:t>This tells you that the converse of Theorem 3.2 is not true. </a:t>
            </a:r>
          </a:p>
          <a:p>
            <a:pPr eaLnBrk="1" hangingPunct="1">
              <a:spcBef>
                <a:spcPct val="0"/>
              </a:spcBef>
              <a:buFontTx/>
              <a:buNone/>
            </a:pPr>
            <a:endParaRPr lang="en-US" altLang="en-US"/>
          </a:p>
          <a:p>
            <a:pPr eaLnBrk="1" hangingPunct="1">
              <a:spcBef>
                <a:spcPct val="0"/>
              </a:spcBef>
              <a:buFontTx/>
              <a:buNone/>
            </a:pPr>
            <a:r>
              <a:rPr lang="en-US" altLang="en-US"/>
              <a:t>In other words, </a:t>
            </a:r>
            <a:r>
              <a:rPr lang="en-US" altLang="en-US" i="1"/>
              <a:t>the critical numbers of a function need not produce relative extrema</a:t>
            </a:r>
            <a:r>
              <a:rPr lang="en-US" altLang="en-US"/>
              <a:t>.</a:t>
            </a:r>
          </a:p>
        </p:txBody>
      </p:sp>
      <p:sp>
        <p:nvSpPr>
          <p:cNvPr id="28675" name="Text Box 6"/>
          <p:cNvSpPr txBox="1">
            <a:spLocks noChangeArrowheads="1"/>
          </p:cNvSpPr>
          <p:nvPr/>
        </p:nvSpPr>
        <p:spPr bwMode="auto">
          <a:xfrm>
            <a:off x="547688" y="319088"/>
            <a:ext cx="77009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2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sp>
        <p:nvSpPr>
          <p:cNvPr id="28676"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75780">
                                            <p:txEl>
                                              <p:pRg st="2" end="2"/>
                                            </p:txEl>
                                          </p:spTgt>
                                        </p:tgtEl>
                                        <p:attrNameLst>
                                          <p:attrName>style.visibility</p:attrName>
                                        </p:attrNameLst>
                                      </p:cBhvr>
                                      <p:to>
                                        <p:strVal val="visible"/>
                                      </p:to>
                                    </p:set>
                                    <p:animEffect transition="in" filter="fade">
                                      <p:cBhvr>
                                        <p:cTn id="7" dur="1000"/>
                                        <p:tgtEl>
                                          <p:spTgt spid="75780">
                                            <p:txEl>
                                              <p:pRg st="2" end="2"/>
                                            </p:txEl>
                                          </p:spTgt>
                                        </p:tgtEl>
                                      </p:cBhvr>
                                    </p:animEffect>
                                    <p:anim calcmode="lin" valueType="num">
                                      <p:cBhvr>
                                        <p:cTn id="8" dur="1000" fill="hold"/>
                                        <p:tgtEl>
                                          <p:spTgt spid="75780">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75780">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5780">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75780">
                                            <p:txEl>
                                              <p:pRg st="4" end="4"/>
                                            </p:txEl>
                                          </p:spTgt>
                                        </p:tgtEl>
                                        <p:attrNameLst>
                                          <p:attrName>style.visibility</p:attrName>
                                        </p:attrNameLst>
                                      </p:cBhvr>
                                      <p:to>
                                        <p:strVal val="visible"/>
                                      </p:to>
                                    </p:set>
                                    <p:animEffect transition="in" filter="fade">
                                      <p:cBhvr>
                                        <p:cTn id="15" dur="1000"/>
                                        <p:tgtEl>
                                          <p:spTgt spid="75780">
                                            <p:txEl>
                                              <p:pRg st="4" end="4"/>
                                            </p:txEl>
                                          </p:spTgt>
                                        </p:tgtEl>
                                      </p:cBhvr>
                                    </p:animEffect>
                                    <p:anim calcmode="lin" valueType="num">
                                      <p:cBhvr>
                                        <p:cTn id="16" dur="1000" fill="hold"/>
                                        <p:tgtEl>
                                          <p:spTgt spid="75780">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75780">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5780">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455613" y="1370013"/>
            <a:ext cx="8226425"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Understand the definition of </a:t>
            </a:r>
            <a:r>
              <a:rPr lang="en-US" altLang="en-US" sz="2800" kern="1200" dirty="0" err="1">
                <a:cs typeface="Arial" panose="020B0604020202020204" pitchFamily="34" charset="0"/>
              </a:rPr>
              <a:t>extrema</a:t>
            </a:r>
            <a:r>
              <a:rPr lang="en-US" altLang="en-US" sz="2800" kern="1200" dirty="0">
                <a:cs typeface="Arial" panose="020B0604020202020204" pitchFamily="34" charset="0"/>
              </a:rPr>
              <a:t> of a function on an interval.</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Understand the definition of relative </a:t>
            </a:r>
            <a:r>
              <a:rPr lang="en-US" altLang="en-US" sz="2800" kern="1200" dirty="0" err="1">
                <a:cs typeface="Arial" panose="020B0604020202020204" pitchFamily="34" charset="0"/>
              </a:rPr>
              <a:t>extrema</a:t>
            </a:r>
            <a:r>
              <a:rPr lang="en-US" altLang="en-US" sz="2800" kern="1200" dirty="0">
                <a:cs typeface="Arial" panose="020B0604020202020204" pitchFamily="34" charset="0"/>
              </a:rPr>
              <a:t> of a function on an open interval.</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a:t>
            </a:r>
            <a:r>
              <a:rPr lang="en-US" altLang="en-US" sz="2800" kern="1200" dirty="0" err="1">
                <a:cs typeface="Arial" panose="020B0604020202020204" pitchFamily="34" charset="0"/>
              </a:rPr>
              <a:t>extrema</a:t>
            </a:r>
            <a:r>
              <a:rPr lang="en-US" altLang="en-US" sz="2800" kern="1200" dirty="0">
                <a:cs typeface="Arial" panose="020B0604020202020204" pitchFamily="34" charset="0"/>
              </a:rPr>
              <a:t> </a:t>
            </a:r>
            <a:r>
              <a:rPr lang="en-US" altLang="en-US" sz="2800" kern="1200" dirty="0" smtClean="0">
                <a:cs typeface="Arial" panose="020B0604020202020204" pitchFamily="34" charset="0"/>
              </a:rPr>
              <a:t>on </a:t>
            </a:r>
            <a:r>
              <a:rPr lang="en-US" altLang="en-US" sz="2800" kern="1200" dirty="0">
                <a:cs typeface="Arial" panose="020B0604020202020204" pitchFamily="34" charset="0"/>
              </a:rPr>
              <a:t>a closed interval.</a:t>
            </a:r>
          </a:p>
        </p:txBody>
      </p:sp>
      <p:sp>
        <p:nvSpPr>
          <p:cNvPr id="6147" name="Text Box 3"/>
          <p:cNvSpPr txBox="1">
            <a:spLocks noChangeArrowheads="1"/>
          </p:cNvSpPr>
          <p:nvPr/>
        </p:nvSpPr>
        <p:spPr bwMode="auto">
          <a:xfrm>
            <a:off x="547688" y="320675"/>
            <a:ext cx="8224837"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
                <a:srgbClr val="009BAE"/>
              </a:buClr>
              <a:buFont typeface="Wingdings" panose="05000000000000000000" pitchFamily="2" charset="2"/>
              <a:buNone/>
            </a:pPr>
            <a:r>
              <a:rPr lang="en-US" altLang="en-US" sz="4000"/>
              <a:t>Extrema of a Function</a:t>
            </a:r>
            <a:endParaRPr lang="en-US" altLang="en-US"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Extrema of a Function</a:t>
            </a:r>
          </a:p>
        </p:txBody>
      </p:sp>
      <p:sp>
        <p:nvSpPr>
          <p:cNvPr id="8196" name="Rectangle 4"/>
          <p:cNvSpPr>
            <a:spLocks noGrp="1" noChangeArrowheads="1"/>
          </p:cNvSpPr>
          <p:nvPr>
            <p:ph type="body" idx="1"/>
          </p:nvPr>
        </p:nvSpPr>
        <p:spPr>
          <a:xfrm>
            <a:off x="457200" y="1370013"/>
            <a:ext cx="8226425" cy="5256212"/>
          </a:xfrm>
          <a:noFill/>
        </p:spPr>
        <p:txBody>
          <a:bodyPr/>
          <a:lstStyle/>
          <a:p>
            <a:pPr marL="0" indent="0" eaLnBrk="1" hangingPunct="1">
              <a:buFontTx/>
              <a:buNone/>
            </a:pPr>
            <a:r>
              <a:rPr lang="en-US" altLang="en-US" smtClean="0"/>
              <a:t>In calculus, much effort is devoted to determining the behavior of a function </a:t>
            </a:r>
            <a:r>
              <a:rPr lang="en-US" altLang="en-US" i="1" smtClean="0"/>
              <a:t>f</a:t>
            </a:r>
            <a:r>
              <a:rPr lang="en-US" altLang="en-US" smtClean="0"/>
              <a:t> on an interval </a:t>
            </a:r>
            <a:r>
              <a:rPr lang="en-US" altLang="en-US" i="1" smtClean="0"/>
              <a:t>I</a:t>
            </a:r>
            <a:r>
              <a:rPr lang="en-US" altLang="en-US" smtClean="0"/>
              <a:t>. </a:t>
            </a:r>
          </a:p>
          <a:p>
            <a:pPr marL="0" indent="0" eaLnBrk="1" hangingPunct="1">
              <a:buFontTx/>
              <a:buNone/>
            </a:pPr>
            <a:endParaRPr lang="en-US" altLang="en-US" i="1" smtClean="0"/>
          </a:p>
          <a:p>
            <a:pPr marL="0" indent="0" eaLnBrk="1" hangingPunct="1">
              <a:buFontTx/>
              <a:buNone/>
            </a:pPr>
            <a:r>
              <a:rPr lang="en-US" altLang="en-US" smtClean="0"/>
              <a:t>Does </a:t>
            </a:r>
            <a:r>
              <a:rPr lang="en-US" altLang="en-US" i="1" smtClean="0"/>
              <a:t>f</a:t>
            </a:r>
            <a:r>
              <a:rPr lang="en-US" altLang="en-US" smtClean="0"/>
              <a:t> have a maximum value on </a:t>
            </a:r>
            <a:r>
              <a:rPr lang="en-US" altLang="en-US" i="1" smtClean="0"/>
              <a:t>I</a:t>
            </a:r>
            <a:r>
              <a:rPr lang="en-US" altLang="en-US" smtClean="0"/>
              <a:t>?</a:t>
            </a:r>
            <a:r>
              <a:rPr lang="en-US" altLang="en-US" i="1" smtClean="0"/>
              <a:t> </a:t>
            </a:r>
            <a:r>
              <a:rPr lang="en-US" altLang="en-US" smtClean="0"/>
              <a:t>Does it have a minimum value? Where is the function increasing? Where is it decreasing?</a:t>
            </a:r>
          </a:p>
          <a:p>
            <a:pPr marL="0" indent="0" eaLnBrk="1" hangingPunct="1">
              <a:buFontTx/>
              <a:buNone/>
            </a:pPr>
            <a:endParaRPr lang="en-US" altLang="en-US" smtClean="0"/>
          </a:p>
          <a:p>
            <a:pPr marL="0" indent="0" eaLnBrk="1" hangingPunct="1">
              <a:buFontTx/>
              <a:buNone/>
            </a:pPr>
            <a:r>
              <a:rPr lang="en-US" altLang="en-US" smtClean="0"/>
              <a:t>In this chapter, you will learn how derivatives can be used to answer these questions. You will also see why these questions are important in real-life applications.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Extrema of a Function</a:t>
            </a:r>
          </a:p>
        </p:txBody>
      </p:sp>
      <p:pic>
        <p:nvPicPr>
          <p:cNvPr id="9220" name="Picture 1" descr="Definition of Extrema. Let f be defined on an interval I containing c. (item 1). f(c) is the minimum of f on I when f(c) &lt;= f(x) for all x in I. (item 2). f(c) is the maximum of f on I when f(c) &gt;= f(x) for all x in I. The minimum and maximum of a function on an interval are the extreme values, or extrema, the singular form of extrema is extremum, of the function on the interval. The minimum and maximum of a function on an interval are also called the absolute minimum and absolute maximum, or the global minimum and global maximum, on the interval. Extrema can occur at interior points or endpoints of an interval, see Figure 3.1. Extrema that occur at the endpoints are called endpoint extrema.&#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5313" y="1433513"/>
            <a:ext cx="795337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noChangeArrowheads="1"/>
          </p:cNvSpPr>
          <p:nvPr>
            <p:ph type="body" idx="1"/>
          </p:nvPr>
        </p:nvSpPr>
        <p:spPr>
          <a:xfrm>
            <a:off x="455613" y="1371600"/>
            <a:ext cx="8229600" cy="5256213"/>
          </a:xfrm>
          <a:noFill/>
        </p:spPr>
        <p:txBody>
          <a:bodyPr/>
          <a:lstStyle/>
          <a:p>
            <a:pPr marL="0" indent="0" eaLnBrk="1" hangingPunct="1">
              <a:buFontTx/>
              <a:buNone/>
            </a:pPr>
            <a:r>
              <a:rPr lang="en-US" altLang="en-US" smtClean="0"/>
              <a:t>A function need not have a minimum or a maximum on an interval. For instance, in Figures 3.1(a) and (b), you can see that the function </a:t>
            </a:r>
            <a:r>
              <a:rPr lang="en-US" altLang="en-US" i="1" smtClean="0">
                <a:solidFill>
                  <a:srgbClr val="000000"/>
                </a:solidFill>
                <a:cs typeface="Times New Roman" panose="02020603050405020304" pitchFamily="18" charset="0"/>
              </a:rPr>
              <a:t>f</a:t>
            </a:r>
            <a:r>
              <a:rPr lang="en-US" altLang="en-US" smtClean="0">
                <a:solidFill>
                  <a:srgbClr val="000000"/>
                </a:solidFill>
                <a:cs typeface="Times New Roman" panose="02020603050405020304" pitchFamily="18" charset="0"/>
              </a:rPr>
              <a:t>(</a:t>
            </a:r>
            <a:r>
              <a:rPr lang="en-US" altLang="en-US" i="1" smtClean="0">
                <a:solidFill>
                  <a:srgbClr val="000000"/>
                </a:solidFill>
                <a:cs typeface="Times New Roman" panose="02020603050405020304" pitchFamily="18" charset="0"/>
              </a:rPr>
              <a:t>x</a:t>
            </a:r>
            <a:r>
              <a:rPr lang="en-US" altLang="en-US" smtClean="0">
                <a:solidFill>
                  <a:srgbClr val="000000"/>
                </a:solidFill>
                <a:cs typeface="Times New Roman" panose="02020603050405020304" pitchFamily="18" charset="0"/>
              </a:rPr>
              <a:t>) =</a:t>
            </a:r>
            <a:r>
              <a:rPr lang="en-US" altLang="en-US" i="1" smtClean="0">
                <a:solidFill>
                  <a:srgbClr val="000000"/>
                </a:solidFill>
                <a:cs typeface="Times New Roman" panose="02020603050405020304" pitchFamily="18" charset="0"/>
              </a:rPr>
              <a:t> x</a:t>
            </a:r>
            <a:r>
              <a:rPr lang="en-US" altLang="en-US" baseline="30000" smtClean="0">
                <a:solidFill>
                  <a:srgbClr val="000000"/>
                </a:solidFill>
                <a:cs typeface="Times New Roman" panose="02020603050405020304" pitchFamily="18" charset="0"/>
              </a:rPr>
              <a:t>2</a:t>
            </a:r>
            <a:r>
              <a:rPr lang="en-US" altLang="en-US" i="1" smtClean="0">
                <a:solidFill>
                  <a:srgbClr val="000000"/>
                </a:solidFill>
                <a:cs typeface="Times New Roman" panose="02020603050405020304" pitchFamily="18" charset="0"/>
              </a:rPr>
              <a:t> + </a:t>
            </a:r>
            <a:r>
              <a:rPr lang="en-US" altLang="en-US" smtClean="0">
                <a:solidFill>
                  <a:srgbClr val="000000"/>
                </a:solidFill>
                <a:cs typeface="Times New Roman" panose="02020603050405020304" pitchFamily="18" charset="0"/>
              </a:rPr>
              <a:t>1</a:t>
            </a:r>
            <a:r>
              <a:rPr lang="en-US" altLang="en-US" smtClean="0"/>
              <a:t> has both a minimum and a maximum on the closed interval [</a:t>
            </a:r>
            <a:r>
              <a:rPr lang="en-US" altLang="en-US" smtClean="0">
                <a:solidFill>
                  <a:srgbClr val="000000"/>
                </a:solidFill>
                <a:cs typeface="Times New Roman" panose="02020603050405020304" pitchFamily="18" charset="0"/>
              </a:rPr>
              <a:t>–</a:t>
            </a:r>
            <a:r>
              <a:rPr lang="en-US" altLang="en-US" smtClean="0"/>
              <a:t>1, 2] but does not have a maximum on the open interval (</a:t>
            </a:r>
            <a:r>
              <a:rPr lang="en-US" altLang="en-US" smtClean="0">
                <a:solidFill>
                  <a:srgbClr val="000000"/>
                </a:solidFill>
                <a:cs typeface="Times New Roman" panose="02020603050405020304" pitchFamily="18" charset="0"/>
              </a:rPr>
              <a:t>–</a:t>
            </a:r>
            <a:r>
              <a:rPr lang="en-US" altLang="en-US" smtClean="0"/>
              <a:t>1, 2).</a:t>
            </a:r>
          </a:p>
        </p:txBody>
      </p:sp>
      <p:sp>
        <p:nvSpPr>
          <p:cNvPr id="10244" name="Text Box 7"/>
          <p:cNvSpPr txBox="1">
            <a:spLocks noChangeArrowheads="1"/>
          </p:cNvSpPr>
          <p:nvPr/>
        </p:nvSpPr>
        <p:spPr bwMode="auto">
          <a:xfrm>
            <a:off x="1219200" y="6183313"/>
            <a:ext cx="1090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3.1(a)</a:t>
            </a:r>
          </a:p>
        </p:txBody>
      </p:sp>
      <p:sp>
        <p:nvSpPr>
          <p:cNvPr id="10247" name="Text Box 10"/>
          <p:cNvSpPr txBox="1">
            <a:spLocks noChangeArrowheads="1"/>
          </p:cNvSpPr>
          <p:nvPr/>
        </p:nvSpPr>
        <p:spPr bwMode="auto">
          <a:xfrm>
            <a:off x="5891213" y="6172200"/>
            <a:ext cx="11001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3.1(b)</a:t>
            </a:r>
          </a:p>
        </p:txBody>
      </p:sp>
      <p:sp>
        <p:nvSpPr>
          <p:cNvPr id="10249" name="Text Box 1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Extrema of a Function</a:t>
            </a:r>
          </a:p>
        </p:txBody>
      </p:sp>
      <p:pic>
        <p:nvPicPr>
          <p:cNvPr id="10250" name="Picture 13" descr="The image consists of a visual representation and a caption. Visual representation. A curve is graphed on the x y coordinate plane in the closed interval [negative 1, 2] marked on the x axis. The curve is labeled f(x) = x^2 + 1. It begins at the closed point (negative 1, 2) in the second quadrant, goes down and to the right, reaches a low point which is a closed point labeled (0, 1) on the positive y axis. The low point is called minimum. The curve then goes up and to the right in the first quadrant, and ends at the maximum point which is a closed point labeled (2, 5).  Caption. A. f is continuous, and the interval, [negative 1, 2] is close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276600"/>
            <a:ext cx="251460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4" descr="The image consists of a visual representation and a caption. Visual representation. A curve is graphed on the x y coordinate plane in the open interval (negative 1, 2) marked on the x axis. The curve is labeled f(x) = x^2 + 1. It begins at the open point (negative 1, 2) in the second quadrant which is not included in the curve, goes down and to the right, reaches a low point which is a closed point labeled (0, 1) on the positive y axis. The low point is called minimum. The curve then goes up and to the right in the first quadrant, and ends at the open point (2, 5) which is not a maximum. Caption. B. f is continuous, (negative 1, 2) is open.&#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352800"/>
            <a:ext cx="2286000" cy="268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Grp="1" noChangeArrowheads="1"/>
          </p:cNvSpPr>
          <p:nvPr>
            <p:ph type="body" idx="1"/>
          </p:nvPr>
        </p:nvSpPr>
        <p:spPr>
          <a:xfrm>
            <a:off x="455613" y="1370013"/>
            <a:ext cx="8229600" cy="5256212"/>
          </a:xfrm>
          <a:noFill/>
        </p:spPr>
        <p:txBody>
          <a:bodyPr/>
          <a:lstStyle/>
          <a:p>
            <a:pPr marL="0" indent="0" eaLnBrk="1" hangingPunct="1">
              <a:buFontTx/>
              <a:buNone/>
            </a:pPr>
            <a:r>
              <a:rPr lang="en-US" altLang="en-US" smtClean="0"/>
              <a:t>Moreover, in Figure 3.1(c), </a:t>
            </a:r>
          </a:p>
          <a:p>
            <a:pPr marL="0" indent="0" eaLnBrk="1" hangingPunct="1">
              <a:buFontTx/>
              <a:buNone/>
            </a:pPr>
            <a:r>
              <a:rPr lang="en-US" altLang="en-US" smtClean="0"/>
              <a:t>you can see that continuity      </a:t>
            </a:r>
          </a:p>
          <a:p>
            <a:pPr marL="0" indent="0" eaLnBrk="1" hangingPunct="1">
              <a:buFontTx/>
              <a:buNone/>
            </a:pPr>
            <a:r>
              <a:rPr lang="en-US" altLang="en-US" smtClean="0"/>
              <a:t>(or the lack of it) can affect the</a:t>
            </a:r>
          </a:p>
          <a:p>
            <a:pPr marL="0" indent="0" eaLnBrk="1" hangingPunct="1">
              <a:buFontTx/>
              <a:buNone/>
            </a:pPr>
            <a:r>
              <a:rPr lang="en-US" altLang="en-US" smtClean="0"/>
              <a:t>existence of an extremum on</a:t>
            </a:r>
          </a:p>
          <a:p>
            <a:pPr marL="0" indent="0" eaLnBrk="1" hangingPunct="1">
              <a:buFontTx/>
              <a:buNone/>
            </a:pPr>
            <a:r>
              <a:rPr lang="en-US" altLang="en-US" smtClean="0"/>
              <a:t>the interval. </a:t>
            </a:r>
          </a:p>
          <a:p>
            <a:pPr marL="0" indent="0" eaLnBrk="1" hangingPunct="1">
              <a:buFontTx/>
              <a:buNone/>
            </a:pPr>
            <a:endParaRPr lang="en-US" altLang="en-US" smtClean="0"/>
          </a:p>
          <a:p>
            <a:pPr marL="0" indent="0" eaLnBrk="1" hangingPunct="1">
              <a:buFontTx/>
              <a:buNone/>
            </a:pPr>
            <a:r>
              <a:rPr lang="en-US" altLang="en-US" smtClean="0"/>
              <a:t>This suggests the theorem below.</a:t>
            </a:r>
          </a:p>
        </p:txBody>
      </p:sp>
      <p:sp>
        <p:nvSpPr>
          <p:cNvPr id="11268" name="Text Box 6"/>
          <p:cNvSpPr txBox="1">
            <a:spLocks noChangeArrowheads="1"/>
          </p:cNvSpPr>
          <p:nvPr/>
        </p:nvSpPr>
        <p:spPr bwMode="auto">
          <a:xfrm>
            <a:off x="6019800" y="4808538"/>
            <a:ext cx="1090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t>Figure 3.1(c)</a:t>
            </a:r>
          </a:p>
        </p:txBody>
      </p:sp>
      <p:sp>
        <p:nvSpPr>
          <p:cNvPr id="11269" name="Text Box 1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Extrema of a Function</a:t>
            </a:r>
          </a:p>
        </p:txBody>
      </p:sp>
      <p:pic>
        <p:nvPicPr>
          <p:cNvPr id="11270" name="Picture 1" descr="The image consists of a visual representation and a caption. Visual representation. A curve is graphed on the x y coordinate plane in the closed interval [negative 1, 2] marked on the x axis. The curve is labeled as the piecewise function g(x) = { (piece 1) x^2 + 1, when x != 0, (piece 2) 2, when x = 0. It begins at the closed point (negative 1, 2) in the second quadrant, goes down and to the right, reaches a low point on the positive y axis which is an open point. The low point is not a minimum. The curve then goes up and to the right in the first quadrant, and ends at the maximum point which is a closed point labeled (2, 5).  A point (0, 2) is marked on the positive y axis. Caption. g is not continuous, [negative 1, 2], is closed.&#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614488"/>
            <a:ext cx="3390900"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2" descr="Theorem 3.1. The extreme value theorem. If f is continuous on a closed interval [a, b], then f has both a minimum and a maximum on the interval.&#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2575" y="5029200"/>
            <a:ext cx="8047038"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457200" y="3200400"/>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
                <a:srgbClr val="009BAE"/>
              </a:buClr>
              <a:buFont typeface="Wingdings" panose="05000000000000000000" pitchFamily="2" charset="2"/>
              <a:buNone/>
            </a:pPr>
            <a:r>
              <a:rPr lang="en-US" altLang="en-US" sz="4000">
                <a:cs typeface="Arial" panose="020B0604020202020204" pitchFamily="34" charset="0"/>
              </a:rPr>
              <a:t>Relative Extrema and Critical Numbers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1127</TotalTime>
  <Words>942</Words>
  <Application>Microsoft Office PowerPoint</Application>
  <PresentationFormat>On-screen Show (4:3)</PresentationFormat>
  <Paragraphs>120</Paragraphs>
  <Slides>25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Wingdings</vt:lpstr>
      <vt:lpstr>Times New Roman</vt:lpstr>
      <vt:lpstr>Symbol</vt:lpstr>
      <vt:lpstr>TradeGothic-Bold</vt:lpstr>
      <vt:lpstr>Times-Roman</vt:lpstr>
      <vt:lpstr>Larsoen_master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551</cp:revision>
  <dcterms:created xsi:type="dcterms:W3CDTF">2008-11-21T04:28:28Z</dcterms:created>
  <dcterms:modified xsi:type="dcterms:W3CDTF">2018-08-01T09:16:48Z</dcterms:modified>
</cp:coreProperties>
</file>