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90" r:id="rId2"/>
    <p:sldId id="291" r:id="rId3"/>
    <p:sldId id="256" r:id="rId4"/>
    <p:sldId id="261" r:id="rId5"/>
    <p:sldId id="262" r:id="rId6"/>
    <p:sldId id="263" r:id="rId7"/>
    <p:sldId id="266" r:id="rId8"/>
    <p:sldId id="265" r:id="rId9"/>
    <p:sldId id="267" r:id="rId10"/>
    <p:sldId id="268" r:id="rId11"/>
    <p:sldId id="269" r:id="rId12"/>
    <p:sldId id="271" r:id="rId13"/>
    <p:sldId id="270" r:id="rId14"/>
    <p:sldId id="273" r:id="rId15"/>
    <p:sldId id="272" r:id="rId16"/>
    <p:sldId id="274" r:id="rId17"/>
    <p:sldId id="275" r:id="rId18"/>
    <p:sldId id="278" r:id="rId19"/>
    <p:sldId id="289" r:id="rId20"/>
    <p:sldId id="279" r:id="rId21"/>
    <p:sldId id="280" r:id="rId22"/>
    <p:sldId id="259" r:id="rId23"/>
    <p:sldId id="277" r:id="rId24"/>
    <p:sldId id="292" r:id="rId25"/>
    <p:sldId id="284" r:id="rId26"/>
    <p:sldId id="285" r:id="rId27"/>
    <p:sldId id="293" r:id="rId28"/>
    <p:sldId id="294" r:id="rId29"/>
    <p:sldId id="287" r:id="rId30"/>
    <p:sldId id="28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5" autoAdjust="0"/>
    <p:restoredTop sz="94660" autoAdjust="0"/>
  </p:normalViewPr>
  <p:slideViewPr>
    <p:cSldViewPr>
      <p:cViewPr varScale="1">
        <p:scale>
          <a:sx n="109" d="100"/>
          <a:sy n="109" d="100"/>
        </p:scale>
        <p:origin x="114"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BF8028-D57E-4106-BB19-6F3FFF44C117}" type="slidenum">
              <a:rPr lang="en-US" altLang="en-US"/>
              <a:pPr>
                <a:defRPr/>
              </a:pPr>
              <a:t>‹#›</a:t>
            </a:fld>
            <a:endParaRPr lang="en-US" altLang="en-US"/>
          </a:p>
        </p:txBody>
      </p:sp>
    </p:spTree>
    <p:extLst>
      <p:ext uri="{BB962C8B-B14F-4D97-AF65-F5344CB8AC3E}">
        <p14:creationId xmlns:p14="http://schemas.microsoft.com/office/powerpoint/2010/main" val="38761251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C7F47-4C40-4B9F-92F9-344EDA93755F}"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2639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014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9944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3225"/>
            <a:ext cx="2057400" cy="5422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3225"/>
            <a:ext cx="60198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7320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0618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6461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01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9295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812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810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1989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5571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1758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01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0322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B4C08CAD-6E27-47A4-99DD-24BF4021B5EA}"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wmf"/><Relationship Id="rId10" Type="http://schemas.openxmlformats.org/officeDocument/2006/relationships/image" Target="../media/image18.png"/><Relationship Id="rId4" Type="http://schemas.openxmlformats.org/officeDocument/2006/relationships/image" Target="../media/image12.wmf"/><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2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2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057400" y="228600"/>
            <a:ext cx="685800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Arial" panose="020B0604020202020204" pitchFamily="34" charset="0"/>
              <a:buNone/>
              <a:defRPr/>
            </a:pPr>
            <a:r>
              <a:rPr lang="en-IN" altLang="en-US" sz="3400" b="1" dirty="0" smtClean="0">
                <a:latin typeface="+mj-lt"/>
              </a:rPr>
              <a:t>Logarithmic, Exponential, and Other Transcendental Functions</a:t>
            </a:r>
            <a:endParaRPr lang="en-US" altLang="en-US" sz="3400" b="1" dirty="0" smtClean="0">
              <a:latin typeface="+mj-lt"/>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5</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8"/>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sp>
        <p:nvSpPr>
          <p:cNvPr id="13315" name="TextBox 6"/>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Using the definition of the natural logarithmic function, you can prove several important properties involving operations with natural logarithms. If you are already familiar with logarithms, you will recognize that these properties listed below are characteristic of all logarithms.</a:t>
            </a:r>
          </a:p>
        </p:txBody>
      </p:sp>
      <p:pic>
        <p:nvPicPr>
          <p:cNvPr id="13316" name="Picture 1" descr="Theorem 5.2. Logarithmic Properties. If a and b are positive numbers and n is rational, then the following properties are true. (item 1). ln(1) = 0. (item 2). ln(a b) = ln(a) + ln(b). (item 3). ln(a^n) = n ln(a). (item 4). ln(a/b) = ln(a) minus ln(b).&#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4363" y="3524250"/>
            <a:ext cx="8170862"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5950" y="349250"/>
            <a:ext cx="8229600" cy="685800"/>
          </a:xfrm>
        </p:spPr>
        <p:txBody>
          <a:bodyPr/>
          <a:lstStyle/>
          <a:p>
            <a:pPr eaLnBrk="1" hangingPunct="1"/>
            <a:r>
              <a:rPr lang="en-US" altLang="en-US" sz="2700" smtClean="0">
                <a:solidFill>
                  <a:schemeClr val="bg1"/>
                </a:solidFill>
              </a:rPr>
              <a:t>Example 1 – </a:t>
            </a:r>
            <a:r>
              <a:rPr lang="en-US" altLang="en-US" sz="2700" i="1" smtClean="0">
                <a:solidFill>
                  <a:schemeClr val="bg1"/>
                </a:solidFill>
              </a:rPr>
              <a:t>Expanding Logarithmic Expressions</a:t>
            </a:r>
          </a:p>
        </p:txBody>
      </p:sp>
      <p:pic>
        <p:nvPicPr>
          <p:cNvPr id="14339" name="Picture 20" descr="(item a). ln(10/9) = ln(10) minus ln(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00" y="1371600"/>
            <a:ext cx="311785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2" descr="Property 4.&#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9763" y="1563688"/>
            <a:ext cx="11684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7" name="Picture 23" descr="(item b). ln(sqrt(3 x + 2)) = ln(3 x + 2)^(1/2).&#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913" y="2362200"/>
            <a:ext cx="4111625"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8" name="Picture 24" descr="= (1/2) ln(3 x + 2).&#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5588" y="3243263"/>
            <a:ext cx="186055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09" name="Picture 25" descr="Rewrite with rational exponent.&#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2617788"/>
            <a:ext cx="31242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0" name="Picture 26" descr="Property 3.&#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3506788"/>
            <a:ext cx="1000125"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1" name="Picture 27" descr="(item c). ln((6 x)/5) = ln(6 x) minus ln(5).&#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127500"/>
            <a:ext cx="30226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2" name="Picture 28" descr="= ln(6) + ln(x) minus ln(5).&#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2613" y="4965700"/>
            <a:ext cx="27432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3" name="Picture 29" descr="Property 4.&#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38813" y="4370388"/>
            <a:ext cx="10287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014" name="Picture 30" descr="Property 2.&#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15000" y="5118100"/>
            <a:ext cx="10287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2007"/>
                                        </p:tgtEl>
                                        <p:attrNameLst>
                                          <p:attrName>style.visibility</p:attrName>
                                        </p:attrNameLst>
                                      </p:cBhvr>
                                      <p:to>
                                        <p:strVal val="visible"/>
                                      </p:to>
                                    </p:set>
                                    <p:animEffect transition="in" filter="fade">
                                      <p:cBhvr>
                                        <p:cTn id="7" dur="1000"/>
                                        <p:tgtEl>
                                          <p:spTgt spid="42007"/>
                                        </p:tgtEl>
                                      </p:cBhvr>
                                    </p:animEffect>
                                    <p:anim calcmode="lin" valueType="num">
                                      <p:cBhvr>
                                        <p:cTn id="8" dur="1000" fill="hold"/>
                                        <p:tgtEl>
                                          <p:spTgt spid="42007"/>
                                        </p:tgtEl>
                                        <p:attrNameLst>
                                          <p:attrName>ppt_x</p:attrName>
                                        </p:attrNameLst>
                                      </p:cBhvr>
                                      <p:tavLst>
                                        <p:tav tm="0">
                                          <p:val>
                                            <p:strVal val="#ppt_x"/>
                                          </p:val>
                                        </p:tav>
                                        <p:tav tm="100000">
                                          <p:val>
                                            <p:strVal val="#ppt_x"/>
                                          </p:val>
                                        </p:tav>
                                      </p:tavLst>
                                    </p:anim>
                                    <p:anim calcmode="lin" valueType="num">
                                      <p:cBhvr>
                                        <p:cTn id="9" dur="900" decel="100000" fill="hold"/>
                                        <p:tgtEl>
                                          <p:spTgt spid="4200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2007"/>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2009"/>
                                        </p:tgtEl>
                                        <p:attrNameLst>
                                          <p:attrName>style.visibility</p:attrName>
                                        </p:attrNameLst>
                                      </p:cBhvr>
                                      <p:to>
                                        <p:strVal val="visible"/>
                                      </p:to>
                                    </p:set>
                                    <p:animEffect transition="in" filter="fade">
                                      <p:cBhvr>
                                        <p:cTn id="13" dur="1000"/>
                                        <p:tgtEl>
                                          <p:spTgt spid="42009"/>
                                        </p:tgtEl>
                                      </p:cBhvr>
                                    </p:animEffect>
                                    <p:anim calcmode="lin" valueType="num">
                                      <p:cBhvr>
                                        <p:cTn id="14" dur="1000" fill="hold"/>
                                        <p:tgtEl>
                                          <p:spTgt spid="42009"/>
                                        </p:tgtEl>
                                        <p:attrNameLst>
                                          <p:attrName>ppt_x</p:attrName>
                                        </p:attrNameLst>
                                      </p:cBhvr>
                                      <p:tavLst>
                                        <p:tav tm="0">
                                          <p:val>
                                            <p:strVal val="#ppt_x"/>
                                          </p:val>
                                        </p:tav>
                                        <p:tav tm="100000">
                                          <p:val>
                                            <p:strVal val="#ppt_x"/>
                                          </p:val>
                                        </p:tav>
                                      </p:tavLst>
                                    </p:anim>
                                    <p:anim calcmode="lin" valueType="num">
                                      <p:cBhvr>
                                        <p:cTn id="15" dur="900" decel="100000" fill="hold"/>
                                        <p:tgtEl>
                                          <p:spTgt spid="42009"/>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2009"/>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2008"/>
                                        </p:tgtEl>
                                        <p:attrNameLst>
                                          <p:attrName>style.visibility</p:attrName>
                                        </p:attrNameLst>
                                      </p:cBhvr>
                                      <p:to>
                                        <p:strVal val="visible"/>
                                      </p:to>
                                    </p:set>
                                    <p:animEffect transition="in" filter="fade">
                                      <p:cBhvr>
                                        <p:cTn id="21" dur="1000"/>
                                        <p:tgtEl>
                                          <p:spTgt spid="42008"/>
                                        </p:tgtEl>
                                      </p:cBhvr>
                                    </p:animEffect>
                                    <p:anim calcmode="lin" valueType="num">
                                      <p:cBhvr>
                                        <p:cTn id="22" dur="1000" fill="hold"/>
                                        <p:tgtEl>
                                          <p:spTgt spid="42008"/>
                                        </p:tgtEl>
                                        <p:attrNameLst>
                                          <p:attrName>ppt_x</p:attrName>
                                        </p:attrNameLst>
                                      </p:cBhvr>
                                      <p:tavLst>
                                        <p:tav tm="0">
                                          <p:val>
                                            <p:strVal val="#ppt_x"/>
                                          </p:val>
                                        </p:tav>
                                        <p:tav tm="100000">
                                          <p:val>
                                            <p:strVal val="#ppt_x"/>
                                          </p:val>
                                        </p:tav>
                                      </p:tavLst>
                                    </p:anim>
                                    <p:anim calcmode="lin" valueType="num">
                                      <p:cBhvr>
                                        <p:cTn id="23" dur="900" decel="100000" fill="hold"/>
                                        <p:tgtEl>
                                          <p:spTgt spid="42008"/>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2008"/>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42010"/>
                                        </p:tgtEl>
                                        <p:attrNameLst>
                                          <p:attrName>style.visibility</p:attrName>
                                        </p:attrNameLst>
                                      </p:cBhvr>
                                      <p:to>
                                        <p:strVal val="visible"/>
                                      </p:to>
                                    </p:set>
                                    <p:animEffect transition="in" filter="fade">
                                      <p:cBhvr>
                                        <p:cTn id="27" dur="1000"/>
                                        <p:tgtEl>
                                          <p:spTgt spid="42010"/>
                                        </p:tgtEl>
                                      </p:cBhvr>
                                    </p:animEffect>
                                    <p:anim calcmode="lin" valueType="num">
                                      <p:cBhvr>
                                        <p:cTn id="28" dur="1000" fill="hold"/>
                                        <p:tgtEl>
                                          <p:spTgt spid="42010"/>
                                        </p:tgtEl>
                                        <p:attrNameLst>
                                          <p:attrName>ppt_x</p:attrName>
                                        </p:attrNameLst>
                                      </p:cBhvr>
                                      <p:tavLst>
                                        <p:tav tm="0">
                                          <p:val>
                                            <p:strVal val="#ppt_x"/>
                                          </p:val>
                                        </p:tav>
                                        <p:tav tm="100000">
                                          <p:val>
                                            <p:strVal val="#ppt_x"/>
                                          </p:val>
                                        </p:tav>
                                      </p:tavLst>
                                    </p:anim>
                                    <p:anim calcmode="lin" valueType="num">
                                      <p:cBhvr>
                                        <p:cTn id="29" dur="900" decel="100000" fill="hold"/>
                                        <p:tgtEl>
                                          <p:spTgt spid="4201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2010"/>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42011"/>
                                        </p:tgtEl>
                                        <p:attrNameLst>
                                          <p:attrName>style.visibility</p:attrName>
                                        </p:attrNameLst>
                                      </p:cBhvr>
                                      <p:to>
                                        <p:strVal val="visible"/>
                                      </p:to>
                                    </p:set>
                                    <p:animEffect transition="in" filter="fade">
                                      <p:cBhvr>
                                        <p:cTn id="35" dur="1000"/>
                                        <p:tgtEl>
                                          <p:spTgt spid="42011"/>
                                        </p:tgtEl>
                                      </p:cBhvr>
                                    </p:animEffect>
                                    <p:anim calcmode="lin" valueType="num">
                                      <p:cBhvr>
                                        <p:cTn id="36" dur="1000" fill="hold"/>
                                        <p:tgtEl>
                                          <p:spTgt spid="42011"/>
                                        </p:tgtEl>
                                        <p:attrNameLst>
                                          <p:attrName>ppt_x</p:attrName>
                                        </p:attrNameLst>
                                      </p:cBhvr>
                                      <p:tavLst>
                                        <p:tav tm="0">
                                          <p:val>
                                            <p:strVal val="#ppt_x"/>
                                          </p:val>
                                        </p:tav>
                                        <p:tav tm="100000">
                                          <p:val>
                                            <p:strVal val="#ppt_x"/>
                                          </p:val>
                                        </p:tav>
                                      </p:tavLst>
                                    </p:anim>
                                    <p:anim calcmode="lin" valueType="num">
                                      <p:cBhvr>
                                        <p:cTn id="37" dur="900" decel="100000" fill="hold"/>
                                        <p:tgtEl>
                                          <p:spTgt spid="42011"/>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2011"/>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42013"/>
                                        </p:tgtEl>
                                        <p:attrNameLst>
                                          <p:attrName>style.visibility</p:attrName>
                                        </p:attrNameLst>
                                      </p:cBhvr>
                                      <p:to>
                                        <p:strVal val="visible"/>
                                      </p:to>
                                    </p:set>
                                    <p:animEffect transition="in" filter="fade">
                                      <p:cBhvr>
                                        <p:cTn id="41" dur="1000"/>
                                        <p:tgtEl>
                                          <p:spTgt spid="42013"/>
                                        </p:tgtEl>
                                      </p:cBhvr>
                                    </p:animEffect>
                                    <p:anim calcmode="lin" valueType="num">
                                      <p:cBhvr>
                                        <p:cTn id="42" dur="1000" fill="hold"/>
                                        <p:tgtEl>
                                          <p:spTgt spid="42013"/>
                                        </p:tgtEl>
                                        <p:attrNameLst>
                                          <p:attrName>ppt_x</p:attrName>
                                        </p:attrNameLst>
                                      </p:cBhvr>
                                      <p:tavLst>
                                        <p:tav tm="0">
                                          <p:val>
                                            <p:strVal val="#ppt_x"/>
                                          </p:val>
                                        </p:tav>
                                        <p:tav tm="100000">
                                          <p:val>
                                            <p:strVal val="#ppt_x"/>
                                          </p:val>
                                        </p:tav>
                                      </p:tavLst>
                                    </p:anim>
                                    <p:anim calcmode="lin" valueType="num">
                                      <p:cBhvr>
                                        <p:cTn id="43" dur="900" decel="100000" fill="hold"/>
                                        <p:tgtEl>
                                          <p:spTgt spid="42013"/>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2013"/>
                                        </p:tgtEl>
                                        <p:attrNameLst>
                                          <p:attrName>ppt_y</p:attrName>
                                        </p:attrNameLst>
                                      </p:cBhvr>
                                      <p:tavLst>
                                        <p:tav tm="0">
                                          <p:val>
                                            <p:strVal val="#ppt_y-.03"/>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ntr" presetSubtype="0" fill="hold" nodeType="clickEffect">
                                  <p:stCondLst>
                                    <p:cond delay="0"/>
                                  </p:stCondLst>
                                  <p:childTnLst>
                                    <p:set>
                                      <p:cBhvr>
                                        <p:cTn id="48" dur="1" fill="hold">
                                          <p:stCondLst>
                                            <p:cond delay="0"/>
                                          </p:stCondLst>
                                        </p:cTn>
                                        <p:tgtEl>
                                          <p:spTgt spid="42012"/>
                                        </p:tgtEl>
                                        <p:attrNameLst>
                                          <p:attrName>style.visibility</p:attrName>
                                        </p:attrNameLst>
                                      </p:cBhvr>
                                      <p:to>
                                        <p:strVal val="visible"/>
                                      </p:to>
                                    </p:set>
                                    <p:animEffect transition="in" filter="fade">
                                      <p:cBhvr>
                                        <p:cTn id="49" dur="1000"/>
                                        <p:tgtEl>
                                          <p:spTgt spid="42012"/>
                                        </p:tgtEl>
                                      </p:cBhvr>
                                    </p:animEffect>
                                    <p:anim calcmode="lin" valueType="num">
                                      <p:cBhvr>
                                        <p:cTn id="50" dur="1000" fill="hold"/>
                                        <p:tgtEl>
                                          <p:spTgt spid="42012"/>
                                        </p:tgtEl>
                                        <p:attrNameLst>
                                          <p:attrName>ppt_x</p:attrName>
                                        </p:attrNameLst>
                                      </p:cBhvr>
                                      <p:tavLst>
                                        <p:tav tm="0">
                                          <p:val>
                                            <p:strVal val="#ppt_x"/>
                                          </p:val>
                                        </p:tav>
                                        <p:tav tm="100000">
                                          <p:val>
                                            <p:strVal val="#ppt_x"/>
                                          </p:val>
                                        </p:tav>
                                      </p:tavLst>
                                    </p:anim>
                                    <p:anim calcmode="lin" valueType="num">
                                      <p:cBhvr>
                                        <p:cTn id="51" dur="900" decel="100000" fill="hold"/>
                                        <p:tgtEl>
                                          <p:spTgt spid="42012"/>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42012"/>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42014"/>
                                        </p:tgtEl>
                                        <p:attrNameLst>
                                          <p:attrName>style.visibility</p:attrName>
                                        </p:attrNameLst>
                                      </p:cBhvr>
                                      <p:to>
                                        <p:strVal val="visible"/>
                                      </p:to>
                                    </p:set>
                                    <p:animEffect transition="in" filter="fade">
                                      <p:cBhvr>
                                        <p:cTn id="55" dur="1000"/>
                                        <p:tgtEl>
                                          <p:spTgt spid="42014"/>
                                        </p:tgtEl>
                                      </p:cBhvr>
                                    </p:animEffect>
                                    <p:anim calcmode="lin" valueType="num">
                                      <p:cBhvr>
                                        <p:cTn id="56" dur="1000" fill="hold"/>
                                        <p:tgtEl>
                                          <p:spTgt spid="42014"/>
                                        </p:tgtEl>
                                        <p:attrNameLst>
                                          <p:attrName>ppt_x</p:attrName>
                                        </p:attrNameLst>
                                      </p:cBhvr>
                                      <p:tavLst>
                                        <p:tav tm="0">
                                          <p:val>
                                            <p:strVal val="#ppt_x"/>
                                          </p:val>
                                        </p:tav>
                                        <p:tav tm="100000">
                                          <p:val>
                                            <p:strVal val="#ppt_x"/>
                                          </p:val>
                                        </p:tav>
                                      </p:tavLst>
                                    </p:anim>
                                    <p:anim calcmode="lin" valueType="num">
                                      <p:cBhvr>
                                        <p:cTn id="57" dur="900" decel="100000" fill="hold"/>
                                        <p:tgtEl>
                                          <p:spTgt spid="4201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20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9" descr="(item d). ln(((x^2 + 3)^2)/(x root3(x^2 + 1))) = ln(x^2 + 3)^2 minus ln(x root3(x^2 +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1635125"/>
            <a:ext cx="634047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3" name="Picture 11" descr="= 2 ln(x^2 + 3) minus [ln(x) + ln(x^2 + 1)^(1/3)].&#10;"/>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987675" y="2765425"/>
            <a:ext cx="5445125" cy="531813"/>
          </a:xfrm>
          <a:noFill/>
        </p:spPr>
      </p:pic>
      <p:pic>
        <p:nvPicPr>
          <p:cNvPr id="44044" name="Picture 12" descr="= 2 ln(x^2 + 3) minus ln(x) minus ln(x^2 + 1)^(1/3).&#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7838" y="3768725"/>
            <a:ext cx="52324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5" name="Picture 13" descr="= 2 ln(x^2 + 3) minus ln(x) minus 1/3 ln(x^2 + 1).&#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838" y="4543425"/>
            <a:ext cx="492918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5368" name="Rectangle 2"/>
          <p:cNvSpPr>
            <a:spLocks noGrp="1" noChangeArrowheads="1"/>
          </p:cNvSpPr>
          <p:nvPr>
            <p:ph type="title"/>
          </p:nvPr>
        </p:nvSpPr>
        <p:spPr>
          <a:xfrm>
            <a:off x="615950" y="349250"/>
            <a:ext cx="8229600" cy="685800"/>
          </a:xfrm>
        </p:spPr>
        <p:txBody>
          <a:bodyPr/>
          <a:lstStyle/>
          <a:p>
            <a:pPr eaLnBrk="1" hangingPunct="1"/>
            <a:r>
              <a:rPr lang="en-US" altLang="en-US" sz="2700" smtClean="0">
                <a:solidFill>
                  <a:schemeClr val="bg1"/>
                </a:solidFill>
              </a:rPr>
              <a:t>Example 1 – </a:t>
            </a:r>
            <a:r>
              <a:rPr lang="en-US" altLang="en-US" sz="2700" i="1" smtClean="0">
                <a:solidFill>
                  <a:schemeClr val="bg1"/>
                </a:solidFill>
              </a:rPr>
              <a:t>Expanding Logarithmic Expressions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fade">
                                      <p:cBhvr>
                                        <p:cTn id="7" dur="1000"/>
                                        <p:tgtEl>
                                          <p:spTgt spid="44043"/>
                                        </p:tgtEl>
                                      </p:cBhvr>
                                    </p:animEffect>
                                    <p:anim calcmode="lin" valueType="num">
                                      <p:cBhvr>
                                        <p:cTn id="8" dur="1000" fill="hold"/>
                                        <p:tgtEl>
                                          <p:spTgt spid="44043"/>
                                        </p:tgtEl>
                                        <p:attrNameLst>
                                          <p:attrName>ppt_x</p:attrName>
                                        </p:attrNameLst>
                                      </p:cBhvr>
                                      <p:tavLst>
                                        <p:tav tm="0">
                                          <p:val>
                                            <p:strVal val="#ppt_x"/>
                                          </p:val>
                                        </p:tav>
                                        <p:tav tm="100000">
                                          <p:val>
                                            <p:strVal val="#ppt_x"/>
                                          </p:val>
                                        </p:tav>
                                      </p:tavLst>
                                    </p:anim>
                                    <p:anim calcmode="lin" valueType="num">
                                      <p:cBhvr>
                                        <p:cTn id="9" dur="900" decel="100000" fill="hold"/>
                                        <p:tgtEl>
                                          <p:spTgt spid="4404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404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4044"/>
                                        </p:tgtEl>
                                        <p:attrNameLst>
                                          <p:attrName>style.visibility</p:attrName>
                                        </p:attrNameLst>
                                      </p:cBhvr>
                                      <p:to>
                                        <p:strVal val="visible"/>
                                      </p:to>
                                    </p:set>
                                    <p:animEffect transition="in" filter="fade">
                                      <p:cBhvr>
                                        <p:cTn id="15" dur="1000"/>
                                        <p:tgtEl>
                                          <p:spTgt spid="44044"/>
                                        </p:tgtEl>
                                      </p:cBhvr>
                                    </p:animEffect>
                                    <p:anim calcmode="lin" valueType="num">
                                      <p:cBhvr>
                                        <p:cTn id="16" dur="1000" fill="hold"/>
                                        <p:tgtEl>
                                          <p:spTgt spid="44044"/>
                                        </p:tgtEl>
                                        <p:attrNameLst>
                                          <p:attrName>ppt_x</p:attrName>
                                        </p:attrNameLst>
                                      </p:cBhvr>
                                      <p:tavLst>
                                        <p:tav tm="0">
                                          <p:val>
                                            <p:strVal val="#ppt_x"/>
                                          </p:val>
                                        </p:tav>
                                        <p:tav tm="100000">
                                          <p:val>
                                            <p:strVal val="#ppt_x"/>
                                          </p:val>
                                        </p:tav>
                                      </p:tavLst>
                                    </p:anim>
                                    <p:anim calcmode="lin" valueType="num">
                                      <p:cBhvr>
                                        <p:cTn id="17" dur="900" decel="100000" fill="hold"/>
                                        <p:tgtEl>
                                          <p:spTgt spid="4404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404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4045"/>
                                        </p:tgtEl>
                                        <p:attrNameLst>
                                          <p:attrName>style.visibility</p:attrName>
                                        </p:attrNameLst>
                                      </p:cBhvr>
                                      <p:to>
                                        <p:strVal val="visible"/>
                                      </p:to>
                                    </p:set>
                                    <p:animEffect transition="in" filter="fade">
                                      <p:cBhvr>
                                        <p:cTn id="23" dur="1000"/>
                                        <p:tgtEl>
                                          <p:spTgt spid="44045"/>
                                        </p:tgtEl>
                                      </p:cBhvr>
                                    </p:animEffect>
                                    <p:anim calcmode="lin" valueType="num">
                                      <p:cBhvr>
                                        <p:cTn id="24" dur="1000" fill="hold"/>
                                        <p:tgtEl>
                                          <p:spTgt spid="44045"/>
                                        </p:tgtEl>
                                        <p:attrNameLst>
                                          <p:attrName>ppt_x</p:attrName>
                                        </p:attrNameLst>
                                      </p:cBhvr>
                                      <p:tavLst>
                                        <p:tav tm="0">
                                          <p:val>
                                            <p:strVal val="#ppt_x"/>
                                          </p:val>
                                        </p:tav>
                                        <p:tav tm="100000">
                                          <p:val>
                                            <p:strVal val="#ppt_x"/>
                                          </p:val>
                                        </p:tav>
                                      </p:tavLst>
                                    </p:anim>
                                    <p:anim calcmode="lin" valueType="num">
                                      <p:cBhvr>
                                        <p:cTn id="25" dur="900" decel="100000" fill="hold"/>
                                        <p:tgtEl>
                                          <p:spTgt spid="4404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404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5"/>
          <p:cNvSpPr>
            <a:spLocks noGrp="1" noChangeArrowheads="1"/>
          </p:cNvSpPr>
          <p:nvPr>
            <p:ph type="body" idx="1"/>
          </p:nvPr>
        </p:nvSpPr>
        <p:spPr>
          <a:xfrm>
            <a:off x="457200" y="1370013"/>
            <a:ext cx="8229600" cy="5256212"/>
          </a:xfrm>
          <a:noFill/>
        </p:spPr>
        <p:txBody>
          <a:bodyPr/>
          <a:lstStyle/>
          <a:p>
            <a:pPr marL="0" indent="0" eaLnBrk="1" hangingPunct="1">
              <a:lnSpc>
                <a:spcPct val="110000"/>
              </a:lnSpc>
              <a:buFont typeface="Wingdings" panose="05000000000000000000" pitchFamily="2" charset="2"/>
              <a:buNone/>
            </a:pPr>
            <a:r>
              <a:rPr lang="en-US" altLang="en-US" smtClean="0"/>
              <a:t>When using the properties of logarithms to rewrite logarithmic functions, you must check to see whether the domain of the rewritten function is the same as the domain of the original. </a:t>
            </a:r>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r>
              <a:rPr lang="en-US" altLang="en-US" smtClean="0"/>
              <a:t>For instance, the domain of </a:t>
            </a:r>
            <a:r>
              <a:rPr lang="en-US" altLang="en-US" i="1" smtClean="0"/>
              <a:t>f</a:t>
            </a:r>
            <a:r>
              <a:rPr lang="en-US" altLang="en-US" smtClean="0"/>
              <a:t>(</a:t>
            </a:r>
            <a:r>
              <a:rPr lang="en-US" altLang="en-US" i="1" smtClean="0"/>
              <a:t>x</a:t>
            </a:r>
            <a:r>
              <a:rPr lang="en-US" altLang="en-US" smtClean="0"/>
              <a:t>) = ln </a:t>
            </a:r>
            <a:r>
              <a:rPr lang="en-US" altLang="en-US" i="1" smtClean="0"/>
              <a:t>x</a:t>
            </a:r>
            <a:r>
              <a:rPr lang="en-US" altLang="en-US" baseline="30000" smtClean="0"/>
              <a:t>2</a:t>
            </a:r>
            <a:br>
              <a:rPr lang="en-US" altLang="en-US" baseline="30000" smtClean="0"/>
            </a:br>
            <a:r>
              <a:rPr lang="en-US" altLang="en-US" smtClean="0"/>
              <a:t>is all real numbers except </a:t>
            </a:r>
            <a:r>
              <a:rPr lang="en-US" altLang="en-US" i="1" smtClean="0"/>
              <a:t>x</a:t>
            </a:r>
            <a:r>
              <a:rPr lang="en-US" altLang="en-US" smtClean="0"/>
              <a:t> = 0, and</a:t>
            </a:r>
            <a:br>
              <a:rPr lang="en-US" altLang="en-US" smtClean="0"/>
            </a:br>
            <a:r>
              <a:rPr lang="en-US" altLang="en-US" smtClean="0"/>
              <a:t>the domain of </a:t>
            </a:r>
            <a:r>
              <a:rPr lang="en-US" altLang="en-US" i="1" smtClean="0"/>
              <a:t>g</a:t>
            </a:r>
            <a:r>
              <a:rPr lang="en-US" altLang="en-US" smtClean="0"/>
              <a:t>(</a:t>
            </a:r>
            <a:r>
              <a:rPr lang="en-US" altLang="en-US" i="1" smtClean="0"/>
              <a:t>x</a:t>
            </a:r>
            <a:r>
              <a:rPr lang="en-US" altLang="en-US" smtClean="0"/>
              <a:t>) = 2 ln </a:t>
            </a:r>
            <a:r>
              <a:rPr lang="en-US" altLang="en-US" i="1" smtClean="0"/>
              <a:t>x </a:t>
            </a:r>
            <a:r>
              <a:rPr lang="en-US" altLang="en-US" smtClean="0"/>
              <a:t>is all</a:t>
            </a:r>
            <a:br>
              <a:rPr lang="en-US" altLang="en-US" smtClean="0"/>
            </a:br>
            <a:r>
              <a:rPr lang="en-US" altLang="en-US" smtClean="0"/>
              <a:t>positive real numbers. (See Figure 5.4.)</a:t>
            </a:r>
            <a:endParaRPr lang="en-US" altLang="en-US" baseline="30000" smtClean="0"/>
          </a:p>
        </p:txBody>
      </p:sp>
      <p:sp>
        <p:nvSpPr>
          <p:cNvPr id="16388" name="Text Box 27"/>
          <p:cNvSpPr txBox="1">
            <a:spLocks noChangeArrowheads="1"/>
          </p:cNvSpPr>
          <p:nvPr/>
        </p:nvSpPr>
        <p:spPr bwMode="auto">
          <a:xfrm>
            <a:off x="7096125" y="6126163"/>
            <a:ext cx="904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5.4</a:t>
            </a:r>
          </a:p>
        </p:txBody>
      </p:sp>
      <p:sp>
        <p:nvSpPr>
          <p:cNvPr id="16389" name="Rectangle 29"/>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pic>
        <p:nvPicPr>
          <p:cNvPr id="16390" name="Picture 1" descr="Two graphs. (graph 1). A function in two parts labeled f(x) = ln(x^2) is graphed on the coordinate plane. The first part is a curve that enters the left side of the viewing window in the second quadrant, goes down and to the right with increasing steepness, intersects the negative horizontal axis at (1, 0), goes further down and to the right in the third quadrant, approaches but never crosses the negative vertical axis, and exits the bottom of the viewing window. The second part is a curve that enters the bottom of the viewing window in the fourth quadrant just to the right of the negative vertical axis, goes up and to the right with decreasing steepness, intersects the positive horizontal axis at (1, 0), goes further up and to the right in the first quadrant, and exits the right of the viewing window. (graph 2). A curve is graphed on the coordinate plane. It is labeled g(x) = 2 ln(x). It enters the bottom of the viewing window in the fourth quadrant just to the right of the negative vertical axis, goes up and to the right with decreasing steepness, intersects the positive horizontal axis at (1, 0), goes further up and to the right in the first quadrant, and exits the right of the viewing window.&#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46838" y="2667000"/>
            <a:ext cx="21050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The Number </a:t>
            </a:r>
            <a:r>
              <a:rPr lang="en-US" altLang="en-US" sz="4000" i="1"/>
              <a: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The Number </a:t>
            </a:r>
            <a:r>
              <a:rPr lang="en-US" altLang="en-US" sz="4000" i="1" smtClean="0">
                <a:solidFill>
                  <a:schemeClr val="bg1"/>
                </a:solidFill>
              </a:rPr>
              <a:t>e</a:t>
            </a:r>
          </a:p>
        </p:txBody>
      </p:sp>
      <p:sp>
        <p:nvSpPr>
          <p:cNvPr id="18435" name="Rectangle 4"/>
          <p:cNvSpPr>
            <a:spLocks noGrp="1" noChangeArrowheads="1"/>
          </p:cNvSpPr>
          <p:nvPr>
            <p:ph type="body" idx="1"/>
          </p:nvPr>
        </p:nvSpPr>
        <p:spPr>
          <a:xfrm>
            <a:off x="457200" y="1370013"/>
            <a:ext cx="8229600" cy="5257800"/>
          </a:xfrm>
          <a:noFill/>
        </p:spPr>
        <p:txBody>
          <a:bodyPr/>
          <a:lstStyle/>
          <a:p>
            <a:pPr marL="0" indent="0" eaLnBrk="1" hangingPunct="1">
              <a:buFont typeface="Wingdings" panose="05000000000000000000" pitchFamily="2" charset="2"/>
              <a:buNone/>
            </a:pPr>
            <a:r>
              <a:rPr lang="en-US" altLang="en-US" smtClean="0"/>
              <a:t>It is likely that you have studied logarithms in an algebra course. There, without the benefit of calculus, logarithms would have been defined in terms of a </a:t>
            </a:r>
            <a:r>
              <a:rPr lang="en-US" altLang="en-US" b="1" smtClean="0"/>
              <a:t>base </a:t>
            </a:r>
            <a:r>
              <a:rPr lang="en-US" altLang="en-US" smtClean="0"/>
              <a:t>number.</a:t>
            </a:r>
          </a:p>
          <a:p>
            <a:pPr marL="0" indent="0" eaLnBrk="1" hangingPunct="1"/>
            <a:endParaRPr lang="en-US" altLang="en-US" smtClean="0"/>
          </a:p>
          <a:p>
            <a:pPr marL="0" indent="0" eaLnBrk="1" hangingPunct="1">
              <a:buFont typeface="Wingdings" panose="05000000000000000000" pitchFamily="2" charset="2"/>
              <a:buNone/>
            </a:pPr>
            <a:r>
              <a:rPr lang="en-US" altLang="en-US" smtClean="0"/>
              <a:t>For example, common logarithms have a base of 10 and therefore log</a:t>
            </a:r>
            <a:r>
              <a:rPr lang="en-US" altLang="en-US" baseline="-25000" smtClean="0"/>
              <a:t>10</a:t>
            </a:r>
            <a:r>
              <a:rPr lang="en-US" altLang="en-US" smtClean="0"/>
              <a:t>10 = 1.</a:t>
            </a:r>
          </a:p>
          <a:p>
            <a:pPr marL="0" indent="0" eaLnBrk="1" hangingPunct="1"/>
            <a:endParaRPr lang="en-US" altLang="en-US" smtClean="0"/>
          </a:p>
          <a:p>
            <a:pPr marL="0" indent="0" eaLnBrk="1" hangingPunct="1">
              <a:buFont typeface="Wingdings" panose="05000000000000000000" pitchFamily="2" charset="2"/>
              <a:buNone/>
            </a:pPr>
            <a:r>
              <a:rPr lang="en-US" altLang="en-US" smtClean="0"/>
              <a:t>The </a:t>
            </a:r>
            <a:r>
              <a:rPr lang="en-US" altLang="en-US" b="1" smtClean="0"/>
              <a:t>base for the natural logarithm </a:t>
            </a:r>
            <a:r>
              <a:rPr lang="en-US" altLang="en-US" smtClean="0"/>
              <a:t>is defined using the fact that the natural logarithmic function is continuous, is one-to-one, and has a range of  (       </a:t>
            </a:r>
            <a:r>
              <a:rPr lang="en-US" altLang="en-US" smtClean="0">
                <a:cs typeface="Arial" panose="020B0604020202020204" pitchFamily="34" charset="0"/>
              </a:rPr>
              <a:t>,     ).</a:t>
            </a:r>
          </a:p>
        </p:txBody>
      </p:sp>
      <p:pic>
        <p:nvPicPr>
          <p:cNvPr id="18436" name="Picture 7" descr="Infinity.&#10;"/>
          <p:cNvPicPr>
            <a:picLocks noChangeAspect="1" noChangeArrowheads="1"/>
          </p:cNvPicPr>
          <p:nvPr/>
        </p:nvPicPr>
        <p:blipFill>
          <a:blip r:embed="rId2">
            <a:extLst>
              <a:ext uri="{28A0092B-C50C-407E-A947-70E740481C1C}">
                <a14:useLocalDpi xmlns:a14="http://schemas.microsoft.com/office/drawing/2010/main" val="0"/>
              </a:ext>
            </a:extLst>
          </a:blip>
          <a:srcRect l="38235"/>
          <a:stretch>
            <a:fillRect/>
          </a:stretch>
        </p:blipFill>
        <p:spPr bwMode="auto">
          <a:xfrm>
            <a:off x="5700713" y="5091113"/>
            <a:ext cx="33813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descr="Negative infinit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091113"/>
            <a:ext cx="547688"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So, there must be a unique </a:t>
            </a:r>
          </a:p>
          <a:p>
            <a:pPr marL="0" indent="0" eaLnBrk="1" hangingPunct="1">
              <a:buFont typeface="Wingdings" panose="05000000000000000000" pitchFamily="2" charset="2"/>
              <a:buNone/>
            </a:pPr>
            <a:r>
              <a:rPr lang="en-US" altLang="en-US" smtClean="0"/>
              <a:t>real number </a:t>
            </a:r>
            <a:r>
              <a:rPr lang="en-US" altLang="en-US" i="1" smtClean="0"/>
              <a:t>x</a:t>
            </a:r>
            <a:r>
              <a:rPr lang="en-US" altLang="en-US" smtClean="0"/>
              <a:t> such that ln </a:t>
            </a:r>
            <a:r>
              <a:rPr lang="en-US" altLang="en-US" i="1" smtClean="0"/>
              <a:t>x</a:t>
            </a:r>
            <a:r>
              <a:rPr lang="en-US" altLang="en-US" smtClean="0"/>
              <a:t> = 1, </a:t>
            </a:r>
          </a:p>
          <a:p>
            <a:pPr marL="0" indent="0" eaLnBrk="1" hangingPunct="1">
              <a:buFont typeface="Wingdings" panose="05000000000000000000" pitchFamily="2" charset="2"/>
              <a:buNone/>
            </a:pPr>
            <a:r>
              <a:rPr lang="en-US" altLang="en-US" smtClean="0"/>
              <a:t>as shown in Figure 5.5.</a:t>
            </a:r>
          </a:p>
          <a:p>
            <a:pPr marL="0" indent="0" eaLnBrk="1" hangingPunct="1"/>
            <a:endParaRPr lang="en-US" altLang="en-US" smtClean="0"/>
          </a:p>
          <a:p>
            <a:pPr marL="0" indent="0" eaLnBrk="1" hangingPunct="1">
              <a:buFont typeface="Wingdings" panose="05000000000000000000" pitchFamily="2" charset="2"/>
              <a:buNone/>
            </a:pPr>
            <a:r>
              <a:rPr lang="en-US" altLang="en-US" smtClean="0"/>
              <a:t>This number is denoted by the </a:t>
            </a:r>
          </a:p>
          <a:p>
            <a:pPr marL="0" indent="0" eaLnBrk="1" hangingPunct="1">
              <a:buFont typeface="Wingdings" panose="05000000000000000000" pitchFamily="2" charset="2"/>
              <a:buNone/>
            </a:pPr>
            <a:r>
              <a:rPr lang="en-US" altLang="en-US" smtClean="0"/>
              <a:t>letter </a:t>
            </a:r>
            <a:r>
              <a:rPr lang="en-US" altLang="en-US" i="1" smtClean="0"/>
              <a:t>e</a:t>
            </a:r>
            <a:r>
              <a:rPr lang="en-US" altLang="en-US" smtClean="0"/>
              <a:t>. It can be shown that </a:t>
            </a:r>
            <a:r>
              <a:rPr lang="en-US" altLang="en-US" i="1" smtClean="0"/>
              <a:t>e</a:t>
            </a:r>
            <a:r>
              <a:rPr lang="en-US" altLang="en-US" smtClean="0"/>
              <a:t> is </a:t>
            </a:r>
          </a:p>
          <a:p>
            <a:pPr marL="0" indent="0" eaLnBrk="1" hangingPunct="1">
              <a:buFont typeface="Wingdings" panose="05000000000000000000" pitchFamily="2" charset="2"/>
              <a:buNone/>
            </a:pPr>
            <a:r>
              <a:rPr lang="en-US" altLang="en-US" smtClean="0"/>
              <a:t>irrational and has the following </a:t>
            </a:r>
          </a:p>
          <a:p>
            <a:pPr marL="0" indent="0" eaLnBrk="1" hangingPunct="1">
              <a:buFont typeface="Wingdings" panose="05000000000000000000" pitchFamily="2" charset="2"/>
              <a:buNone/>
            </a:pPr>
            <a:r>
              <a:rPr lang="en-US" altLang="en-US" smtClean="0"/>
              <a:t>decimal approximation.</a:t>
            </a:r>
          </a:p>
        </p:txBody>
      </p:sp>
      <p:sp>
        <p:nvSpPr>
          <p:cNvPr id="19459" name="Text Box 9"/>
          <p:cNvSpPr txBox="1">
            <a:spLocks noChangeArrowheads="1"/>
          </p:cNvSpPr>
          <p:nvPr/>
        </p:nvSpPr>
        <p:spPr bwMode="auto">
          <a:xfrm>
            <a:off x="7032625" y="4564063"/>
            <a:ext cx="904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5.5</a:t>
            </a:r>
          </a:p>
        </p:txBody>
      </p:sp>
      <p:sp>
        <p:nvSpPr>
          <p:cNvPr id="19460" name="Rectangle 1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The Number </a:t>
            </a:r>
            <a:r>
              <a:rPr lang="en-US" altLang="en-US" sz="4000" i="1" smtClean="0">
                <a:solidFill>
                  <a:schemeClr val="bg1"/>
                </a:solidFill>
              </a:rPr>
              <a:t>e</a:t>
            </a:r>
          </a:p>
        </p:txBody>
      </p:sp>
      <p:pic>
        <p:nvPicPr>
          <p:cNvPr id="19461" name="Picture 14" descr="The image consists of a visual representation and a caption. Visual representation. A curve is graphed in the first quadrant of the coordinate plane. The horizontal axis is labeled: t. The vertical axis is labeled: y. The curve is labeled: y = 1/t. It enters the top of the viewing window just to the right of the positive y axis, goes down and to the right with decreasing steepness, passes through (1, 1), and exits the right side of the viewing window just above the positive t axis. The region under the curve till the positive t axis is shaded. The left and right boundaries of the shaded region are the vertical lines t = 1 and t approximately 2.72 respectively. The area of the shaded region = int_1^e(1/t) d t = 1. e approximately 2.72. Caption. e is the base for the natural logarithm because ln(e) =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143000"/>
            <a:ext cx="2743200" cy="340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 descr="e approximately 2.71828182846.&#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029200"/>
            <a:ext cx="30591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9"/>
          <p:cNvSpPr>
            <a:spLocks noChangeArrowheads="1"/>
          </p:cNvSpPr>
          <p:nvPr/>
        </p:nvSpPr>
        <p:spPr bwMode="auto">
          <a:xfrm>
            <a:off x="457200" y="1370013"/>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t>Once you know that ln </a:t>
            </a:r>
            <a:r>
              <a:rPr lang="en-US" altLang="en-US" i="1"/>
              <a:t>e</a:t>
            </a:r>
            <a:r>
              <a:rPr lang="en-US" altLang="en-US"/>
              <a:t> = 1, you can use logarithmic properties to evaluate the natural logarithms of several other numbers. </a:t>
            </a:r>
          </a:p>
        </p:txBody>
      </p:sp>
      <p:sp>
        <p:nvSpPr>
          <p:cNvPr id="20483" name="Rectangle 11"/>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The Number </a:t>
            </a:r>
            <a:r>
              <a:rPr lang="en-US" altLang="en-US" sz="4000" i="1" smtClean="0">
                <a:solidFill>
                  <a:schemeClr val="bg1"/>
                </a:solidFill>
              </a:rPr>
              <a:t>e</a:t>
            </a:r>
          </a:p>
        </p:txBody>
      </p:sp>
      <p:pic>
        <p:nvPicPr>
          <p:cNvPr id="20484" name="Picture 1" descr="Definition of e. The letter e denotes the positive real number such that ln(e) = int_1^e (1/t) d t = 1.&#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6288" y="1771650"/>
            <a:ext cx="7942262"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body" idx="1"/>
          </p:nvPr>
        </p:nvSpPr>
        <p:spPr>
          <a:xfrm>
            <a:off x="457200" y="1370013"/>
            <a:ext cx="8229600" cy="5256212"/>
          </a:xfrm>
          <a:noFill/>
        </p:spPr>
        <p:txBody>
          <a:bodyPr/>
          <a:lstStyle/>
          <a:p>
            <a:pPr marL="0" indent="0" eaLnBrk="1" hangingPunct="1">
              <a:lnSpc>
                <a:spcPct val="90000"/>
              </a:lnSpc>
              <a:buFont typeface="Wingdings" panose="05000000000000000000" pitchFamily="2" charset="2"/>
              <a:buNone/>
            </a:pPr>
            <a:r>
              <a:rPr lang="en-US" altLang="en-US" smtClean="0"/>
              <a:t>For example, by using the property</a:t>
            </a:r>
          </a:p>
          <a:p>
            <a:pPr marL="0" indent="0" eaLnBrk="1" hangingPunct="1">
              <a:lnSpc>
                <a:spcPct val="90000"/>
              </a:lnSpc>
              <a:buFont typeface="Wingdings" panose="05000000000000000000" pitchFamily="2" charset="2"/>
              <a:buNone/>
            </a:pPr>
            <a:r>
              <a:rPr lang="en-US" altLang="en-US" smtClean="0"/>
              <a:t>	ln(</a:t>
            </a:r>
            <a:r>
              <a:rPr lang="en-US" altLang="en-US" i="1" smtClean="0"/>
              <a:t>e</a:t>
            </a:r>
            <a:r>
              <a:rPr lang="en-US" altLang="en-US" i="1" baseline="30000" smtClean="0"/>
              <a:t>n</a:t>
            </a:r>
            <a:r>
              <a:rPr lang="en-US" altLang="en-US" smtClean="0"/>
              <a:t>) = </a:t>
            </a:r>
            <a:r>
              <a:rPr lang="en-US" altLang="en-US" i="1" smtClean="0"/>
              <a:t>n </a:t>
            </a:r>
            <a:r>
              <a:rPr lang="en-US" altLang="en-US" smtClean="0"/>
              <a:t>ln </a:t>
            </a:r>
            <a:r>
              <a:rPr lang="en-US" altLang="en-US" i="1" smtClean="0"/>
              <a:t>e</a:t>
            </a:r>
          </a:p>
          <a:p>
            <a:pPr marL="0" indent="0" eaLnBrk="1" hangingPunct="1">
              <a:lnSpc>
                <a:spcPct val="90000"/>
              </a:lnSpc>
              <a:buFont typeface="Wingdings" panose="05000000000000000000" pitchFamily="2" charset="2"/>
              <a:buNone/>
            </a:pPr>
            <a:r>
              <a:rPr lang="en-US" altLang="en-US" smtClean="0"/>
              <a:t>                    = </a:t>
            </a:r>
            <a:r>
              <a:rPr lang="en-US" altLang="en-US" i="1" smtClean="0"/>
              <a:t>n</a:t>
            </a:r>
            <a:r>
              <a:rPr lang="en-US" altLang="en-US" smtClean="0"/>
              <a:t>(1)</a:t>
            </a:r>
          </a:p>
          <a:p>
            <a:pPr marL="0" indent="0" eaLnBrk="1" hangingPunct="1">
              <a:lnSpc>
                <a:spcPct val="90000"/>
              </a:lnSpc>
              <a:buFont typeface="Wingdings" panose="05000000000000000000" pitchFamily="2" charset="2"/>
              <a:buNone/>
            </a:pPr>
            <a:r>
              <a:rPr lang="en-US" altLang="en-US" smtClean="0"/>
              <a:t>	         = </a:t>
            </a:r>
            <a:r>
              <a:rPr lang="en-US" altLang="en-US" i="1" smtClean="0"/>
              <a:t>n</a:t>
            </a:r>
          </a:p>
          <a:p>
            <a:pPr marL="0" indent="0" eaLnBrk="1" hangingPunct="1">
              <a:lnSpc>
                <a:spcPct val="90000"/>
              </a:lnSpc>
              <a:buFont typeface="Wingdings" panose="05000000000000000000" pitchFamily="2" charset="2"/>
              <a:buNone/>
            </a:pPr>
            <a:r>
              <a:rPr lang="en-US" altLang="en-US" smtClean="0"/>
              <a:t>you can evaluate ln(</a:t>
            </a:r>
            <a:r>
              <a:rPr lang="en-US" altLang="en-US" i="1" smtClean="0"/>
              <a:t>e</a:t>
            </a:r>
            <a:r>
              <a:rPr lang="en-US" altLang="en-US" i="1" baseline="30000" smtClean="0"/>
              <a:t>n</a:t>
            </a:r>
            <a:r>
              <a:rPr lang="en-US" altLang="en-US" smtClean="0"/>
              <a:t>) for various values of </a:t>
            </a:r>
            <a:r>
              <a:rPr lang="en-US" altLang="en-US" i="1" smtClean="0"/>
              <a:t>n</a:t>
            </a:r>
            <a:r>
              <a:rPr lang="en-US" altLang="en-US" smtClean="0"/>
              <a:t>,</a:t>
            </a:r>
            <a:r>
              <a:rPr lang="en-US" altLang="en-US" i="1" smtClean="0"/>
              <a:t> </a:t>
            </a:r>
            <a:r>
              <a:rPr lang="en-US" altLang="en-US" smtClean="0"/>
              <a:t>as shown </a:t>
            </a:r>
          </a:p>
          <a:p>
            <a:pPr marL="0" indent="0" eaLnBrk="1" hangingPunct="1">
              <a:lnSpc>
                <a:spcPct val="90000"/>
              </a:lnSpc>
              <a:buFont typeface="Wingdings" panose="05000000000000000000" pitchFamily="2" charset="2"/>
              <a:buNone/>
            </a:pPr>
            <a:r>
              <a:rPr lang="en-US" altLang="en-US" smtClean="0"/>
              <a:t>in the table and in Figure 5.6.</a:t>
            </a:r>
          </a:p>
        </p:txBody>
      </p:sp>
      <p:sp>
        <p:nvSpPr>
          <p:cNvPr id="21507" name="Text Box 7"/>
          <p:cNvSpPr txBox="1">
            <a:spLocks noChangeArrowheads="1"/>
          </p:cNvSpPr>
          <p:nvPr/>
        </p:nvSpPr>
        <p:spPr bwMode="auto">
          <a:xfrm>
            <a:off x="6934200" y="6049963"/>
            <a:ext cx="904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5.6</a:t>
            </a:r>
          </a:p>
        </p:txBody>
      </p:sp>
      <p:sp>
        <p:nvSpPr>
          <p:cNvPr id="21508" name="Rectangle 9"/>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The Number </a:t>
            </a:r>
            <a:r>
              <a:rPr lang="en-US" altLang="en-US" sz="4000" i="1" smtClean="0">
                <a:solidFill>
                  <a:schemeClr val="bg1"/>
                </a:solidFill>
              </a:rPr>
              <a:t>e</a:t>
            </a:r>
          </a:p>
        </p:txBody>
      </p:sp>
      <p:pic>
        <p:nvPicPr>
          <p:cNvPr id="21509" name="Picture 1" descr="A table lists the values of x and the corresponding values of ln(x). ln(x) = negative 3 when x = 1/(e^3) approximately 0.050. ln(x) = negative 2 when x = 1/(e^2) approximately 0.135. ln(x) = negative 1 when x = 1/e approximately 0.368. ln(x) = 0 when x = e^0 = 1. ln(x) = 1 when x = e approximately 2.718. ln(x) = 2 when x = e^2 approximately 7.389.&#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364038"/>
            <a:ext cx="51054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2" descr="The image consists of a visual representation and a caption. Visual representation. A curve is graphed on the x y coordinate plane. It is labeled y = ln(x). It enters the bottom of the viewing window, intersects the negative y axis at the labeled point (e^(negative 3), negative 3), enters the fourth quadrant, goes up and to the right with decreasing steepness, passes through the labeled points (e^(negative 2), negative 2), (e^(negative 1), negative 1), interests the positive x axis at the labeled point (e^0, 0), goes further up and to the right in the first quadrant, passes through the labeled points (e, 1), (e^2, 2), and exits the right of the viewing window. Caption. If x = e^n, then ln(x) = n.&#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562350"/>
            <a:ext cx="28194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
          <p:cNvSpPr>
            <a:spLocks noGrp="1" noChangeArrowheads="1"/>
          </p:cNvSpPr>
          <p:nvPr>
            <p:ph type="body" idx="1"/>
          </p:nvPr>
        </p:nvSpPr>
        <p:spPr>
          <a:xfrm>
            <a:off x="457200" y="1370013"/>
            <a:ext cx="8229600" cy="5256212"/>
          </a:xfrm>
          <a:noFill/>
        </p:spPr>
        <p:txBody>
          <a:bodyPr/>
          <a:lstStyle/>
          <a:p>
            <a:pPr marL="0" indent="0" eaLnBrk="1" hangingPunct="1">
              <a:lnSpc>
                <a:spcPct val="125000"/>
              </a:lnSpc>
              <a:buFont typeface="Wingdings" panose="05000000000000000000" pitchFamily="2" charset="2"/>
              <a:buNone/>
            </a:pPr>
            <a:r>
              <a:rPr lang="en-US" altLang="en-US" smtClean="0"/>
              <a:t>The logarithms shown in the table are convenient because the </a:t>
            </a:r>
            <a:r>
              <a:rPr lang="en-US" altLang="en-US" i="1" smtClean="0"/>
              <a:t>x</a:t>
            </a:r>
            <a:r>
              <a:rPr lang="en-US" altLang="en-US" smtClean="0">
                <a:solidFill>
                  <a:srgbClr val="000000"/>
                </a:solidFill>
                <a:cs typeface="Times New Roman" panose="02020603050405020304" pitchFamily="18" charset="0"/>
              </a:rPr>
              <a:t>–</a:t>
            </a:r>
            <a:r>
              <a:rPr lang="en-US" altLang="en-US" smtClean="0"/>
              <a:t>values are integer powers of </a:t>
            </a:r>
            <a:r>
              <a:rPr lang="en-US" altLang="en-US" i="1" smtClean="0"/>
              <a:t>e</a:t>
            </a:r>
            <a:r>
              <a:rPr lang="en-US" altLang="en-US" smtClean="0"/>
              <a:t>.</a:t>
            </a:r>
            <a:r>
              <a:rPr lang="en-US" altLang="en-US" i="1" smtClean="0"/>
              <a:t> </a:t>
            </a:r>
            <a:r>
              <a:rPr lang="en-US" altLang="en-US" smtClean="0"/>
              <a:t>Most logarithmic expressions are, however, best evaluated with a calculator.</a:t>
            </a:r>
            <a:endParaRPr lang="en-US" altLang="en-US" i="1" smtClean="0"/>
          </a:p>
        </p:txBody>
      </p:sp>
      <p:sp>
        <p:nvSpPr>
          <p:cNvPr id="22532" name="Rectangle 9"/>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The Number </a:t>
            </a:r>
            <a:r>
              <a:rPr lang="en-US" altLang="en-US" sz="4000" i="1" smtClean="0">
                <a:solidFill>
                  <a:schemeClr val="bg1"/>
                </a:solidFill>
              </a:rPr>
              <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4400" b="1"/>
              <a:t>5.1</a:t>
            </a:r>
          </a:p>
        </p:txBody>
      </p:sp>
      <p:sp>
        <p:nvSpPr>
          <p:cNvPr id="4100" name="Text Box 2"/>
          <p:cNvSpPr txBox="1">
            <a:spLocks noChangeArrowheads="1"/>
          </p:cNvSpPr>
          <p:nvPr/>
        </p:nvSpPr>
        <p:spPr bwMode="auto">
          <a:xfrm>
            <a:off x="2209800" y="2327275"/>
            <a:ext cx="6172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 typeface="Arial" panose="020B0604020202020204" pitchFamily="34" charset="0"/>
              <a:buNone/>
            </a:pPr>
            <a:r>
              <a:rPr lang="en-US" altLang="en-US" sz="3200">
                <a:solidFill>
                  <a:schemeClr val="bg1"/>
                </a:solidFill>
              </a:rPr>
              <a:t>The Natural Logarithmic Function: Differentiation</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49275" y="320675"/>
            <a:ext cx="8229600" cy="685800"/>
          </a:xfrm>
        </p:spPr>
        <p:txBody>
          <a:bodyPr/>
          <a:lstStyle/>
          <a:p>
            <a:pPr eaLnBrk="1" hangingPunct="1"/>
            <a:r>
              <a:rPr lang="en-US" altLang="en-US" sz="2400" smtClean="0">
                <a:solidFill>
                  <a:schemeClr val="bg1"/>
                </a:solidFill>
              </a:rPr>
              <a:t>Example 2 – </a:t>
            </a:r>
            <a:r>
              <a:rPr lang="en-US" altLang="en-US" sz="2400" i="1" smtClean="0">
                <a:solidFill>
                  <a:schemeClr val="bg1"/>
                </a:solidFill>
              </a:rPr>
              <a:t>Evaluating Natural Logarithmic Expressions</a:t>
            </a:r>
          </a:p>
        </p:txBody>
      </p:sp>
      <p:pic>
        <p:nvPicPr>
          <p:cNvPr id="23556" name="Picture 14" descr="(item a). ln(2) approximately 0.693.&#10;"/>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8788" y="1600200"/>
            <a:ext cx="2139950" cy="473075"/>
          </a:xfrm>
          <a:noFill/>
        </p:spPr>
      </p:pic>
      <p:pic>
        <p:nvPicPr>
          <p:cNvPr id="53263" name="Picture 15" descr="(item b). ln(32) approximately 3.466.&#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3" y="2590800"/>
            <a:ext cx="23669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4" name="Picture 16" descr="(item c). ln(0.1) approximately negative 2.303.&#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3413125"/>
            <a:ext cx="25939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3263"/>
                                        </p:tgtEl>
                                        <p:attrNameLst>
                                          <p:attrName>style.visibility</p:attrName>
                                        </p:attrNameLst>
                                      </p:cBhvr>
                                      <p:to>
                                        <p:strVal val="visible"/>
                                      </p:to>
                                    </p:set>
                                    <p:animEffect transition="in" filter="fade">
                                      <p:cBhvr>
                                        <p:cTn id="7" dur="1000"/>
                                        <p:tgtEl>
                                          <p:spTgt spid="53263"/>
                                        </p:tgtEl>
                                      </p:cBhvr>
                                    </p:animEffect>
                                    <p:anim calcmode="lin" valueType="num">
                                      <p:cBhvr>
                                        <p:cTn id="8" dur="1000" fill="hold"/>
                                        <p:tgtEl>
                                          <p:spTgt spid="53263"/>
                                        </p:tgtEl>
                                        <p:attrNameLst>
                                          <p:attrName>ppt_x</p:attrName>
                                        </p:attrNameLst>
                                      </p:cBhvr>
                                      <p:tavLst>
                                        <p:tav tm="0">
                                          <p:val>
                                            <p:strVal val="#ppt_x"/>
                                          </p:val>
                                        </p:tav>
                                        <p:tav tm="100000">
                                          <p:val>
                                            <p:strVal val="#ppt_x"/>
                                          </p:val>
                                        </p:tav>
                                      </p:tavLst>
                                    </p:anim>
                                    <p:anim calcmode="lin" valueType="num">
                                      <p:cBhvr>
                                        <p:cTn id="9" dur="900" decel="100000" fill="hold"/>
                                        <p:tgtEl>
                                          <p:spTgt spid="5326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326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53264"/>
                                        </p:tgtEl>
                                        <p:attrNameLst>
                                          <p:attrName>style.visibility</p:attrName>
                                        </p:attrNameLst>
                                      </p:cBhvr>
                                      <p:to>
                                        <p:strVal val="visible"/>
                                      </p:to>
                                    </p:set>
                                    <p:animEffect transition="in" filter="fade">
                                      <p:cBhvr>
                                        <p:cTn id="15" dur="1000"/>
                                        <p:tgtEl>
                                          <p:spTgt spid="53264"/>
                                        </p:tgtEl>
                                      </p:cBhvr>
                                    </p:animEffect>
                                    <p:anim calcmode="lin" valueType="num">
                                      <p:cBhvr>
                                        <p:cTn id="16" dur="1000" fill="hold"/>
                                        <p:tgtEl>
                                          <p:spTgt spid="53264"/>
                                        </p:tgtEl>
                                        <p:attrNameLst>
                                          <p:attrName>ppt_x</p:attrName>
                                        </p:attrNameLst>
                                      </p:cBhvr>
                                      <p:tavLst>
                                        <p:tav tm="0">
                                          <p:val>
                                            <p:strVal val="#ppt_x"/>
                                          </p:val>
                                        </p:tav>
                                        <p:tav tm="100000">
                                          <p:val>
                                            <p:strVal val="#ppt_x"/>
                                          </p:val>
                                        </p:tav>
                                      </p:tavLst>
                                    </p:anim>
                                    <p:anim calcmode="lin" valueType="num">
                                      <p:cBhvr>
                                        <p:cTn id="17" dur="900" decel="100000" fill="hold"/>
                                        <p:tgtEl>
                                          <p:spTgt spid="5326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326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5613" y="2698750"/>
            <a:ext cx="82264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The Derivative of the Natural Logarithmic Function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47688" y="319088"/>
            <a:ext cx="8229600" cy="685800"/>
          </a:xfrm>
          <a:noFill/>
        </p:spPr>
        <p:txBody>
          <a:bodyPr/>
          <a:lstStyle/>
          <a:p>
            <a:pPr eaLnBrk="1" hangingPunct="1"/>
            <a:r>
              <a:rPr lang="en-US" altLang="en-US" sz="2800" smtClean="0">
                <a:solidFill>
                  <a:schemeClr val="bg1"/>
                </a:solidFill>
              </a:rPr>
              <a:t>The Derivative of the Natural Logarithmic Function</a:t>
            </a:r>
          </a:p>
        </p:txBody>
      </p:sp>
      <p:sp>
        <p:nvSpPr>
          <p:cNvPr id="25603" name="Rectangle 15"/>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derivative of the natural logarithmic function is given in Theorem 5.3.</a:t>
            </a:r>
          </a:p>
          <a:p>
            <a:pPr marL="0" indent="0" eaLnBrk="1" hangingPunct="1">
              <a:buFont typeface="Wingdings" panose="05000000000000000000" pitchFamily="2" charset="2"/>
              <a:buNone/>
            </a:pPr>
            <a:r>
              <a:rPr lang="en-US" altLang="en-US" sz="1600" smtClean="0"/>
              <a:t> </a:t>
            </a:r>
          </a:p>
          <a:p>
            <a:pPr marL="0" indent="0" eaLnBrk="1" hangingPunct="1">
              <a:buFont typeface="Wingdings" panose="05000000000000000000" pitchFamily="2" charset="2"/>
              <a:buNone/>
            </a:pPr>
            <a:r>
              <a:rPr lang="en-US" altLang="en-US" smtClean="0"/>
              <a:t>The first part of the theorem follows from the definition of the natural logarithmic function as an antiderivative. The second part of the theorem is simply the Chain Rule version of the first part.</a:t>
            </a:r>
          </a:p>
        </p:txBody>
      </p:sp>
      <p:pic>
        <p:nvPicPr>
          <p:cNvPr id="25604" name="Picture 1" descr="Theorem 5.3. Derivative of the natural logarithmic function. Let u be a differentiable function of x. (item 1). d/(d x) [ln(x)] = 1/x, x &gt; 0. (item 2). d/(d x) [ln(u)] = (1/u) (d u)/(d x) = (u prime)/u, u &gt;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4016375"/>
            <a:ext cx="802005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49275" y="320675"/>
            <a:ext cx="8229600" cy="685800"/>
          </a:xfrm>
        </p:spPr>
        <p:txBody>
          <a:bodyPr/>
          <a:lstStyle/>
          <a:p>
            <a:pPr eaLnBrk="1" hangingPunct="1"/>
            <a:r>
              <a:rPr lang="en-US" altLang="en-US" sz="2500" smtClean="0">
                <a:solidFill>
                  <a:schemeClr val="bg1"/>
                </a:solidFill>
              </a:rPr>
              <a:t>Example 3 – </a:t>
            </a:r>
            <a:r>
              <a:rPr lang="en-US" altLang="en-US" sz="2500" i="1" smtClean="0">
                <a:solidFill>
                  <a:schemeClr val="bg1"/>
                </a:solidFill>
              </a:rPr>
              <a:t>Differentiation of Logarithmic Functions</a:t>
            </a:r>
          </a:p>
        </p:txBody>
      </p:sp>
      <p:pic>
        <p:nvPicPr>
          <p:cNvPr id="26627" name="Picture 18" descr="(item a). (d/(d x)) [ln(2 x)].&#10;"/>
          <p:cNvPicPr>
            <a:picLocks noChangeAspect="1" noChangeArrowheads="1"/>
          </p:cNvPicPr>
          <p:nvPr/>
        </p:nvPicPr>
        <p:blipFill>
          <a:blip r:embed="rId2">
            <a:extLst>
              <a:ext uri="{28A0092B-C50C-407E-A947-70E740481C1C}">
                <a14:useLocalDpi xmlns:a14="http://schemas.microsoft.com/office/drawing/2010/main" val="0"/>
              </a:ext>
            </a:extLst>
          </a:blip>
          <a:srcRect r="76164"/>
          <a:stretch>
            <a:fillRect/>
          </a:stretch>
        </p:blipFill>
        <p:spPr bwMode="auto">
          <a:xfrm>
            <a:off x="549275" y="1423988"/>
            <a:ext cx="19653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20" descr="= 2/(2 x).&#10;"/>
          <p:cNvPicPr>
            <a:picLocks noChangeAspect="1" noChangeArrowheads="1"/>
          </p:cNvPicPr>
          <p:nvPr/>
        </p:nvPicPr>
        <p:blipFill>
          <a:blip r:embed="rId2">
            <a:extLst>
              <a:ext uri="{28A0092B-C50C-407E-A947-70E740481C1C}">
                <a14:useLocalDpi xmlns:a14="http://schemas.microsoft.com/office/drawing/2010/main" val="0"/>
              </a:ext>
            </a:extLst>
          </a:blip>
          <a:srcRect l="31332" t="-1614" r="59109"/>
          <a:stretch>
            <a:fillRect/>
          </a:stretch>
        </p:blipFill>
        <p:spPr bwMode="auto">
          <a:xfrm>
            <a:off x="3276600" y="1401763"/>
            <a:ext cx="785813"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22" descr="u = 2 x.&#10;"/>
          <p:cNvPicPr>
            <a:picLocks noChangeAspect="1" noChangeArrowheads="1"/>
          </p:cNvPicPr>
          <p:nvPr/>
        </p:nvPicPr>
        <p:blipFill>
          <a:blip r:embed="rId2">
            <a:extLst>
              <a:ext uri="{28A0092B-C50C-407E-A947-70E740481C1C}">
                <a14:useLocalDpi xmlns:a14="http://schemas.microsoft.com/office/drawing/2010/main" val="0"/>
              </a:ext>
            </a:extLst>
          </a:blip>
          <a:srcRect l="89275"/>
          <a:stretch>
            <a:fillRect/>
          </a:stretch>
        </p:blipFill>
        <p:spPr bwMode="auto">
          <a:xfrm>
            <a:off x="6503988" y="1408113"/>
            <a:ext cx="887412"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2" name="Picture 26" descr="= (2 x)/(x^2 + 1).&#10;"/>
          <p:cNvPicPr>
            <a:picLocks noChangeAspect="1" noChangeArrowheads="1"/>
          </p:cNvPicPr>
          <p:nvPr/>
        </p:nvPicPr>
        <p:blipFill>
          <a:blip r:embed="rId3">
            <a:extLst>
              <a:ext uri="{28A0092B-C50C-407E-A947-70E740481C1C}">
                <a14:useLocalDpi xmlns:a14="http://schemas.microsoft.com/office/drawing/2010/main" val="0"/>
              </a:ext>
            </a:extLst>
          </a:blip>
          <a:srcRect l="37303" r="48126"/>
          <a:stretch>
            <a:fillRect/>
          </a:stretch>
        </p:blipFill>
        <p:spPr bwMode="auto">
          <a:xfrm>
            <a:off x="3706813" y="2743200"/>
            <a:ext cx="1262063"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3" name="Picture 27" descr="u = x^2 + 1.&#10;"/>
          <p:cNvPicPr>
            <a:picLocks noChangeAspect="1" noChangeArrowheads="1"/>
          </p:cNvPicPr>
          <p:nvPr/>
        </p:nvPicPr>
        <p:blipFill>
          <a:blip r:embed="rId3">
            <a:extLst>
              <a:ext uri="{28A0092B-C50C-407E-A947-70E740481C1C}">
                <a14:useLocalDpi xmlns:a14="http://schemas.microsoft.com/office/drawing/2010/main" val="0"/>
              </a:ext>
            </a:extLst>
          </a:blip>
          <a:srcRect l="84798"/>
          <a:stretch>
            <a:fillRect/>
          </a:stretch>
        </p:blipFill>
        <p:spPr bwMode="auto">
          <a:xfrm>
            <a:off x="6456363" y="2667000"/>
            <a:ext cx="1316037"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28" descr="= (u prime)/u.&#10;"/>
          <p:cNvPicPr>
            <a:picLocks noChangeAspect="1" noChangeArrowheads="1"/>
          </p:cNvPicPr>
          <p:nvPr/>
        </p:nvPicPr>
        <p:blipFill>
          <a:blip r:embed="rId2">
            <a:extLst>
              <a:ext uri="{28A0092B-C50C-407E-A947-70E740481C1C}">
                <a14:useLocalDpi xmlns:a14="http://schemas.microsoft.com/office/drawing/2010/main" val="0"/>
              </a:ext>
            </a:extLst>
          </a:blip>
          <a:srcRect l="22665" r="68498"/>
          <a:stretch>
            <a:fillRect/>
          </a:stretch>
        </p:blipFill>
        <p:spPr bwMode="auto">
          <a:xfrm>
            <a:off x="2514600" y="1423988"/>
            <a:ext cx="7318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29" descr="= 1/x.&#10;"/>
          <p:cNvPicPr>
            <a:picLocks noChangeAspect="1" noChangeArrowheads="1"/>
          </p:cNvPicPr>
          <p:nvPr/>
        </p:nvPicPr>
        <p:blipFill>
          <a:blip r:embed="rId2">
            <a:extLst>
              <a:ext uri="{28A0092B-C50C-407E-A947-70E740481C1C}">
                <a14:useLocalDpi xmlns:a14="http://schemas.microsoft.com/office/drawing/2010/main" val="0"/>
              </a:ext>
            </a:extLst>
          </a:blip>
          <a:srcRect l="40776" r="51221"/>
          <a:stretch>
            <a:fillRect/>
          </a:stretch>
        </p:blipFill>
        <p:spPr bwMode="auto">
          <a:xfrm>
            <a:off x="4141788" y="1397000"/>
            <a:ext cx="6588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6" name="Picture 30" descr="(item b). (d/(d x)) [ln(x^2 +1)].&#10;"/>
          <p:cNvPicPr>
            <a:picLocks noChangeAspect="1" noChangeArrowheads="1"/>
          </p:cNvPicPr>
          <p:nvPr/>
        </p:nvPicPr>
        <p:blipFill>
          <a:blip r:embed="rId3">
            <a:extLst>
              <a:ext uri="{28A0092B-C50C-407E-A947-70E740481C1C}">
                <a14:useLocalDpi xmlns:a14="http://schemas.microsoft.com/office/drawing/2010/main" val="0"/>
              </a:ext>
            </a:extLst>
          </a:blip>
          <a:srcRect r="71873"/>
          <a:stretch>
            <a:fillRect/>
          </a:stretch>
        </p:blipFill>
        <p:spPr bwMode="auto">
          <a:xfrm>
            <a:off x="457200" y="2743200"/>
            <a:ext cx="2439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207" name="Picture 31" descr="= (u prime)/u.&#10;"/>
          <p:cNvPicPr>
            <a:picLocks noChangeAspect="1" noChangeArrowheads="1"/>
          </p:cNvPicPr>
          <p:nvPr/>
        </p:nvPicPr>
        <p:blipFill>
          <a:blip r:embed="rId3">
            <a:extLst>
              <a:ext uri="{28A0092B-C50C-407E-A947-70E740481C1C}">
                <a14:useLocalDpi xmlns:a14="http://schemas.microsoft.com/office/drawing/2010/main" val="0"/>
              </a:ext>
            </a:extLst>
          </a:blip>
          <a:srcRect l="29633" r="62732"/>
          <a:stretch>
            <a:fillRect/>
          </a:stretch>
        </p:blipFill>
        <p:spPr bwMode="auto">
          <a:xfrm>
            <a:off x="3048000" y="2760663"/>
            <a:ext cx="6588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roduct rule.&#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72225" y="4090988"/>
            <a:ext cx="1409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 x(1/x) + ln(x)(1).&#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71713" y="4819650"/>
            <a:ext cx="24193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 1 + ln(x).&#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205038" y="5800725"/>
            <a:ext cx="150495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tem c). (d/(d x)) [x ln(x)].&#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84213" y="3871913"/>
            <a:ext cx="157003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 x ((d/(d x)) [ln(x)]) + (ln(x))((d/(d x)) [x]).&#1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11400" y="3863975"/>
            <a:ext cx="37338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0206"/>
                                        </p:tgtEl>
                                        <p:attrNameLst>
                                          <p:attrName>style.visibility</p:attrName>
                                        </p:attrNameLst>
                                      </p:cBhvr>
                                      <p:to>
                                        <p:strVal val="visible"/>
                                      </p:to>
                                    </p:set>
                                    <p:animEffect transition="in" filter="fade">
                                      <p:cBhvr>
                                        <p:cTn id="7" dur="1000"/>
                                        <p:tgtEl>
                                          <p:spTgt spid="50206"/>
                                        </p:tgtEl>
                                      </p:cBhvr>
                                    </p:animEffect>
                                    <p:anim calcmode="lin" valueType="num">
                                      <p:cBhvr>
                                        <p:cTn id="8" dur="1000" fill="hold"/>
                                        <p:tgtEl>
                                          <p:spTgt spid="50206"/>
                                        </p:tgtEl>
                                        <p:attrNameLst>
                                          <p:attrName>ppt_x</p:attrName>
                                        </p:attrNameLst>
                                      </p:cBhvr>
                                      <p:tavLst>
                                        <p:tav tm="0">
                                          <p:val>
                                            <p:strVal val="#ppt_x"/>
                                          </p:val>
                                        </p:tav>
                                        <p:tav tm="100000">
                                          <p:val>
                                            <p:strVal val="#ppt_x"/>
                                          </p:val>
                                        </p:tav>
                                      </p:tavLst>
                                    </p:anim>
                                    <p:anim calcmode="lin" valueType="num">
                                      <p:cBhvr>
                                        <p:cTn id="9" dur="900" decel="100000" fill="hold"/>
                                        <p:tgtEl>
                                          <p:spTgt spid="5020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20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50207"/>
                                        </p:tgtEl>
                                        <p:attrNameLst>
                                          <p:attrName>style.visibility</p:attrName>
                                        </p:attrNameLst>
                                      </p:cBhvr>
                                      <p:to>
                                        <p:strVal val="visible"/>
                                      </p:to>
                                    </p:set>
                                    <p:animEffect transition="in" filter="fade">
                                      <p:cBhvr>
                                        <p:cTn id="15" dur="1000"/>
                                        <p:tgtEl>
                                          <p:spTgt spid="50207"/>
                                        </p:tgtEl>
                                      </p:cBhvr>
                                    </p:animEffect>
                                    <p:anim calcmode="lin" valueType="num">
                                      <p:cBhvr>
                                        <p:cTn id="16" dur="1000" fill="hold"/>
                                        <p:tgtEl>
                                          <p:spTgt spid="50207"/>
                                        </p:tgtEl>
                                        <p:attrNameLst>
                                          <p:attrName>ppt_x</p:attrName>
                                        </p:attrNameLst>
                                      </p:cBhvr>
                                      <p:tavLst>
                                        <p:tav tm="0">
                                          <p:val>
                                            <p:strVal val="#ppt_x"/>
                                          </p:val>
                                        </p:tav>
                                        <p:tav tm="100000">
                                          <p:val>
                                            <p:strVal val="#ppt_x"/>
                                          </p:val>
                                        </p:tav>
                                      </p:tavLst>
                                    </p:anim>
                                    <p:anim calcmode="lin" valueType="num">
                                      <p:cBhvr>
                                        <p:cTn id="17" dur="900" decel="100000" fill="hold"/>
                                        <p:tgtEl>
                                          <p:spTgt spid="5020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207"/>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0202"/>
                                        </p:tgtEl>
                                        <p:attrNameLst>
                                          <p:attrName>style.visibility</p:attrName>
                                        </p:attrNameLst>
                                      </p:cBhvr>
                                      <p:to>
                                        <p:strVal val="visible"/>
                                      </p:to>
                                    </p:set>
                                    <p:animEffect transition="in" filter="fade">
                                      <p:cBhvr>
                                        <p:cTn id="23" dur="1000"/>
                                        <p:tgtEl>
                                          <p:spTgt spid="50202"/>
                                        </p:tgtEl>
                                      </p:cBhvr>
                                    </p:animEffect>
                                    <p:anim calcmode="lin" valueType="num">
                                      <p:cBhvr>
                                        <p:cTn id="24" dur="1000" fill="hold"/>
                                        <p:tgtEl>
                                          <p:spTgt spid="50202"/>
                                        </p:tgtEl>
                                        <p:attrNameLst>
                                          <p:attrName>ppt_x</p:attrName>
                                        </p:attrNameLst>
                                      </p:cBhvr>
                                      <p:tavLst>
                                        <p:tav tm="0">
                                          <p:val>
                                            <p:strVal val="#ppt_x"/>
                                          </p:val>
                                        </p:tav>
                                        <p:tav tm="100000">
                                          <p:val>
                                            <p:strVal val="#ppt_x"/>
                                          </p:val>
                                        </p:tav>
                                      </p:tavLst>
                                    </p:anim>
                                    <p:anim calcmode="lin" valueType="num">
                                      <p:cBhvr>
                                        <p:cTn id="25" dur="900" decel="100000" fill="hold"/>
                                        <p:tgtEl>
                                          <p:spTgt spid="5020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0202"/>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50203"/>
                                        </p:tgtEl>
                                        <p:attrNameLst>
                                          <p:attrName>style.visibility</p:attrName>
                                        </p:attrNameLst>
                                      </p:cBhvr>
                                      <p:to>
                                        <p:strVal val="visible"/>
                                      </p:to>
                                    </p:set>
                                    <p:animEffect transition="in" filter="fade">
                                      <p:cBhvr>
                                        <p:cTn id="29" dur="1000"/>
                                        <p:tgtEl>
                                          <p:spTgt spid="50203"/>
                                        </p:tgtEl>
                                      </p:cBhvr>
                                    </p:animEffect>
                                    <p:anim calcmode="lin" valueType="num">
                                      <p:cBhvr>
                                        <p:cTn id="30" dur="1000" fill="hold"/>
                                        <p:tgtEl>
                                          <p:spTgt spid="50203"/>
                                        </p:tgtEl>
                                        <p:attrNameLst>
                                          <p:attrName>ppt_x</p:attrName>
                                        </p:attrNameLst>
                                      </p:cBhvr>
                                      <p:tavLst>
                                        <p:tav tm="0">
                                          <p:val>
                                            <p:strVal val="#ppt_x"/>
                                          </p:val>
                                        </p:tav>
                                        <p:tav tm="100000">
                                          <p:val>
                                            <p:strVal val="#ppt_x"/>
                                          </p:val>
                                        </p:tav>
                                      </p:tavLst>
                                    </p:anim>
                                    <p:anim calcmode="lin" valueType="num">
                                      <p:cBhvr>
                                        <p:cTn id="31" dur="900" decel="100000" fill="hold"/>
                                        <p:tgtEl>
                                          <p:spTgt spid="5020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0203"/>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900" decel="100000" fill="hold"/>
                                        <p:tgtEl>
                                          <p:spTgt spid="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900" decel="100000" fill="hold"/>
                                        <p:tgtEl>
                                          <p:spTgt spid="8"/>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fade">
                                      <p:cBhvr>
                                        <p:cTn id="51" dur="1000"/>
                                        <p:tgtEl>
                                          <p:spTgt spid="3"/>
                                        </p:tgtEl>
                                      </p:cBhvr>
                                    </p:animEffect>
                                    <p:anim calcmode="lin" valueType="num">
                                      <p:cBhvr>
                                        <p:cTn id="52" dur="1000" fill="hold"/>
                                        <p:tgtEl>
                                          <p:spTgt spid="3"/>
                                        </p:tgtEl>
                                        <p:attrNameLst>
                                          <p:attrName>ppt_x</p:attrName>
                                        </p:attrNameLst>
                                      </p:cBhvr>
                                      <p:tavLst>
                                        <p:tav tm="0">
                                          <p:val>
                                            <p:strVal val="#ppt_x"/>
                                          </p:val>
                                        </p:tav>
                                        <p:tav tm="100000">
                                          <p:val>
                                            <p:strVal val="#ppt_x"/>
                                          </p:val>
                                        </p:tav>
                                      </p:tavLst>
                                    </p:anim>
                                    <p:anim calcmode="lin" valueType="num">
                                      <p:cBhvr>
                                        <p:cTn id="53" dur="900" decel="100000" fill="hold"/>
                                        <p:tgtEl>
                                          <p:spTgt spid="3"/>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900" decel="100000" fill="hold"/>
                                        <p:tgtEl>
                                          <p:spTgt spid="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900" decel="100000" fill="hold"/>
                                        <p:tgtEl>
                                          <p:spTgt spid="5"/>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49275" y="320675"/>
            <a:ext cx="8229600" cy="685800"/>
          </a:xfrm>
        </p:spPr>
        <p:txBody>
          <a:bodyPr/>
          <a:lstStyle/>
          <a:p>
            <a:pPr eaLnBrk="1" hangingPunct="1"/>
            <a:r>
              <a:rPr lang="en-US" altLang="en-US" sz="2500" smtClean="0">
                <a:solidFill>
                  <a:schemeClr val="bg1"/>
                </a:solidFill>
              </a:rPr>
              <a:t>Example 3 – </a:t>
            </a:r>
            <a:r>
              <a:rPr lang="en-US" altLang="en-US" sz="2500" i="1" smtClean="0">
                <a:solidFill>
                  <a:schemeClr val="bg1"/>
                </a:solidFill>
              </a:rPr>
              <a:t>Differentiation of Logarithmic Functions</a:t>
            </a:r>
          </a:p>
        </p:txBody>
      </p:sp>
      <p:pic>
        <p:nvPicPr>
          <p:cNvPr id="50190" name="Picture 14" descr="= 3((ln(x))^2)(1/x).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525" y="2595563"/>
            <a:ext cx="204787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1" descr="(item d). (d/(d x)) [(ln(x))^3].&#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5163" y="1581150"/>
            <a:ext cx="176371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 3((ln(x))^2)(d/(d x))[ln(x)].&#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70188" y="15922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hain rule.&#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77000" y="1814513"/>
            <a:ext cx="1257300"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900" decel="100000" fill="hold"/>
                                        <p:tgtEl>
                                          <p:spTgt spid="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50190"/>
                                        </p:tgtEl>
                                        <p:attrNameLst>
                                          <p:attrName>style.visibility</p:attrName>
                                        </p:attrNameLst>
                                      </p:cBhvr>
                                      <p:to>
                                        <p:strVal val="visible"/>
                                      </p:to>
                                    </p:set>
                                    <p:animEffect transition="in" filter="fade">
                                      <p:cBhvr>
                                        <p:cTn id="21" dur="1000"/>
                                        <p:tgtEl>
                                          <p:spTgt spid="50190"/>
                                        </p:tgtEl>
                                      </p:cBhvr>
                                    </p:animEffect>
                                    <p:anim calcmode="lin" valueType="num">
                                      <p:cBhvr>
                                        <p:cTn id="22" dur="1000" fill="hold"/>
                                        <p:tgtEl>
                                          <p:spTgt spid="50190"/>
                                        </p:tgtEl>
                                        <p:attrNameLst>
                                          <p:attrName>ppt_x</p:attrName>
                                        </p:attrNameLst>
                                      </p:cBhvr>
                                      <p:tavLst>
                                        <p:tav tm="0">
                                          <p:val>
                                            <p:strVal val="#ppt_x"/>
                                          </p:val>
                                        </p:tav>
                                        <p:tav tm="100000">
                                          <p:val>
                                            <p:strVal val="#ppt_x"/>
                                          </p:val>
                                        </p:tav>
                                      </p:tavLst>
                                    </p:anim>
                                    <p:anim calcmode="lin" valueType="num">
                                      <p:cBhvr>
                                        <p:cTn id="23" dur="900" decel="100000" fill="hold"/>
                                        <p:tgtEl>
                                          <p:spTgt spid="50190"/>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019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body" idx="1"/>
          </p:nvPr>
        </p:nvSpPr>
        <p:spPr>
          <a:xfrm>
            <a:off x="457200" y="1371600"/>
            <a:ext cx="8229600" cy="5257800"/>
          </a:xfrm>
        </p:spPr>
        <p:txBody>
          <a:bodyPr/>
          <a:lstStyle/>
          <a:p>
            <a:pPr marL="0" indent="0" eaLnBrk="1" hangingPunct="1">
              <a:buFont typeface="Wingdings" panose="05000000000000000000" pitchFamily="2" charset="2"/>
              <a:buNone/>
            </a:pPr>
            <a:r>
              <a:rPr lang="en-US" altLang="en-US" smtClean="0"/>
              <a:t>On occasion, it is convenient to use logarithms as aids in differentiating </a:t>
            </a:r>
            <a:r>
              <a:rPr lang="en-US" altLang="en-US" i="1" smtClean="0"/>
              <a:t>nonlogarithmic </a:t>
            </a:r>
            <a:r>
              <a:rPr lang="en-US" altLang="en-US" smtClean="0"/>
              <a:t>functions. </a:t>
            </a:r>
          </a:p>
          <a:p>
            <a:pPr marL="0" indent="0" eaLnBrk="1" hangingPunct="1">
              <a:lnSpc>
                <a:spcPct val="125000"/>
              </a:lnSpc>
              <a:buFont typeface="Wingdings" panose="05000000000000000000" pitchFamily="2" charset="2"/>
              <a:buNone/>
            </a:pPr>
            <a:endParaRPr lang="en-US" altLang="en-US" smtClean="0"/>
          </a:p>
          <a:p>
            <a:pPr marL="0" indent="0" eaLnBrk="1" hangingPunct="1">
              <a:lnSpc>
                <a:spcPct val="125000"/>
              </a:lnSpc>
              <a:buFont typeface="Wingdings" panose="05000000000000000000" pitchFamily="2" charset="2"/>
              <a:buNone/>
            </a:pPr>
            <a:r>
              <a:rPr lang="en-US" altLang="en-US" smtClean="0"/>
              <a:t>This procedure is called </a:t>
            </a:r>
            <a:r>
              <a:rPr lang="en-US" altLang="en-US" b="1" smtClean="0"/>
              <a:t>logarithmic differentiation.</a:t>
            </a:r>
            <a:endParaRPr lang="en-US" altLang="en-US" smtClean="0"/>
          </a:p>
        </p:txBody>
      </p:sp>
      <p:sp>
        <p:nvSpPr>
          <p:cNvPr id="28675" name="Rectangle 6"/>
          <p:cNvSpPr>
            <a:spLocks noGrp="1" noChangeArrowheads="1"/>
          </p:cNvSpPr>
          <p:nvPr>
            <p:ph type="title"/>
          </p:nvPr>
        </p:nvSpPr>
        <p:spPr>
          <a:xfrm>
            <a:off x="547688" y="319088"/>
            <a:ext cx="8229600" cy="685800"/>
          </a:xfrm>
          <a:noFill/>
        </p:spPr>
        <p:txBody>
          <a:bodyPr/>
          <a:lstStyle/>
          <a:p>
            <a:pPr eaLnBrk="1" hangingPunct="1"/>
            <a:r>
              <a:rPr lang="en-US" altLang="en-US" sz="2800" smtClean="0">
                <a:solidFill>
                  <a:schemeClr val="bg1"/>
                </a:solidFill>
              </a:rPr>
              <a:t>The Derivative of the Natural Logarithmic Function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46100" y="320675"/>
            <a:ext cx="8229600" cy="685800"/>
          </a:xfrm>
        </p:spPr>
        <p:txBody>
          <a:bodyPr/>
          <a:lstStyle/>
          <a:p>
            <a:pPr eaLnBrk="1" hangingPunct="1"/>
            <a:r>
              <a:rPr lang="en-US" altLang="en-US" sz="3500" smtClean="0">
                <a:solidFill>
                  <a:schemeClr val="bg1"/>
                </a:solidFill>
              </a:rPr>
              <a:t>Example 6 – </a:t>
            </a:r>
            <a:r>
              <a:rPr lang="en-US" altLang="en-US" sz="3500" i="1" smtClean="0">
                <a:solidFill>
                  <a:schemeClr val="bg1"/>
                </a:solidFill>
              </a:rPr>
              <a:t>Logarithmic Differentiation</a:t>
            </a:r>
          </a:p>
        </p:txBody>
      </p:sp>
      <p:sp>
        <p:nvSpPr>
          <p:cNvPr id="59401" name="Rectangle 9"/>
          <p:cNvSpPr>
            <a:spLocks noGrp="1" noChangeArrowheads="1"/>
          </p:cNvSpPr>
          <p:nvPr>
            <p:ph type="body" idx="1"/>
          </p:nvPr>
        </p:nvSpPr>
        <p:spPr>
          <a:xfrm>
            <a:off x="457200" y="1370013"/>
            <a:ext cx="8229600" cy="5256212"/>
          </a:xfrm>
        </p:spPr>
        <p:txBody>
          <a:bodyPr/>
          <a:lstStyle/>
          <a:p>
            <a:pPr eaLnBrk="1" hangingPunct="1">
              <a:buFont typeface="Wingdings" panose="05000000000000000000" pitchFamily="2" charset="2"/>
              <a:buNone/>
              <a:defRPr/>
            </a:pPr>
            <a:r>
              <a:rPr lang="en-US" altLang="en-US" dirty="0" smtClean="0"/>
              <a:t>Find the derivative of</a:t>
            </a:r>
          </a:p>
          <a:p>
            <a:pPr eaLnBrk="1" hangingPunct="1">
              <a:buFont typeface="Wingdings" panose="05000000000000000000" pitchFamily="2" charset="2"/>
              <a:buNone/>
              <a:defRPr/>
            </a:pPr>
            <a:endParaRPr lang="en-US" altLang="en-US" dirty="0" smtClean="0"/>
          </a:p>
          <a:p>
            <a:pPr eaLnBrk="1" hangingPunct="1">
              <a:buFont typeface="Wingdings" panose="05000000000000000000" pitchFamily="2" charset="2"/>
              <a:buNone/>
              <a:defRPr/>
            </a:pPr>
            <a:endParaRPr lang="en-US" altLang="en-US" dirty="0" smtClean="0"/>
          </a:p>
          <a:p>
            <a:pPr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r>
              <a:rPr lang="en-US" altLang="en-US" kern="1200" dirty="0" smtClean="0">
                <a:solidFill>
                  <a:srgbClr val="D7181E"/>
                </a:solidFill>
                <a:cs typeface="Arial" panose="020B0604020202020204" pitchFamily="34" charset="0"/>
              </a:rPr>
              <a:t>:</a:t>
            </a:r>
          </a:p>
          <a:p>
            <a:pPr eaLnBrk="1" hangingPunct="1">
              <a:spcBef>
                <a:spcPct val="0"/>
              </a:spcBef>
              <a:buFontTx/>
              <a:buNone/>
              <a:defRPr/>
            </a:pPr>
            <a:r>
              <a:rPr lang="en-US" altLang="en-US" dirty="0" smtClean="0"/>
              <a:t>Note that </a:t>
            </a:r>
            <a:r>
              <a:rPr lang="en-US" altLang="en-US" i="1" dirty="0" smtClean="0"/>
              <a:t>y</a:t>
            </a:r>
            <a:r>
              <a:rPr lang="en-US" altLang="en-US" dirty="0" smtClean="0"/>
              <a:t> &gt; 0 for all </a:t>
            </a:r>
            <a:r>
              <a:rPr lang="en-US" altLang="en-US" i="1" dirty="0" smtClean="0"/>
              <a:t>x</a:t>
            </a:r>
            <a:r>
              <a:rPr lang="en-US" altLang="en-US" dirty="0" smtClean="0"/>
              <a:t> </a:t>
            </a:r>
            <a:r>
              <a:rPr lang="en-US" altLang="en-US" dirty="0" smtClean="0">
                <a:cs typeface="Arial" panose="020B0604020202020204" pitchFamily="34" charset="0"/>
              </a:rPr>
              <a:t>≠</a:t>
            </a:r>
            <a:r>
              <a:rPr lang="en-US" altLang="en-US" dirty="0" smtClean="0"/>
              <a:t> 2. So, </a:t>
            </a:r>
            <a:r>
              <a:rPr lang="en-US" altLang="en-US" dirty="0" err="1" smtClean="0"/>
              <a:t>ln</a:t>
            </a:r>
            <a:r>
              <a:rPr lang="en-US" altLang="en-US" dirty="0" smtClean="0"/>
              <a:t> </a:t>
            </a:r>
            <a:r>
              <a:rPr lang="en-US" altLang="en-US" i="1" dirty="0" smtClean="0"/>
              <a:t>y </a:t>
            </a:r>
            <a:r>
              <a:rPr lang="en-US" altLang="en-US" dirty="0" smtClean="0"/>
              <a:t>is defined. </a:t>
            </a:r>
          </a:p>
          <a:p>
            <a:pPr eaLnBrk="1" hangingPunct="1">
              <a:spcBef>
                <a:spcPct val="0"/>
              </a:spcBef>
              <a:buFontTx/>
              <a:buNone/>
              <a:defRPr/>
            </a:pPr>
            <a:endParaRPr lang="en-US" altLang="en-US" dirty="0" smtClean="0"/>
          </a:p>
          <a:p>
            <a:pPr marL="0" indent="0" eaLnBrk="1" hangingPunct="1">
              <a:spcBef>
                <a:spcPct val="0"/>
              </a:spcBef>
              <a:buFontTx/>
              <a:buNone/>
              <a:defRPr/>
            </a:pPr>
            <a:r>
              <a:rPr lang="en-US" altLang="en-US" dirty="0" smtClean="0"/>
              <a:t>Begin by taking the natural logarithm of each side of the equation.</a:t>
            </a:r>
          </a:p>
          <a:p>
            <a:pPr marL="0" indent="0" eaLnBrk="1" hangingPunct="1">
              <a:spcBef>
                <a:spcPct val="0"/>
              </a:spcBef>
              <a:buFontTx/>
              <a:buNone/>
              <a:defRPr/>
            </a:pPr>
            <a:endParaRPr lang="en-US" altLang="en-US" dirty="0" smtClean="0"/>
          </a:p>
          <a:p>
            <a:pPr marL="0" indent="0" eaLnBrk="1" hangingPunct="1">
              <a:spcBef>
                <a:spcPct val="0"/>
              </a:spcBef>
              <a:buFontTx/>
              <a:buNone/>
              <a:defRPr/>
            </a:pPr>
            <a:r>
              <a:rPr lang="en-US" altLang="en-US" dirty="0" smtClean="0"/>
              <a:t>Then apply logarithmic properties and differentiate implicitly. Finally, solve for </a:t>
            </a:r>
            <a:r>
              <a:rPr lang="en-US" altLang="en-US" i="1" dirty="0" smtClean="0"/>
              <a:t>y</a:t>
            </a:r>
            <a:r>
              <a:rPr lang="en-US" altLang="en-US" dirty="0" smtClean="0"/>
              <a:t>'.</a:t>
            </a:r>
          </a:p>
        </p:txBody>
      </p:sp>
      <p:pic>
        <p:nvPicPr>
          <p:cNvPr id="29700" name="Picture 10" descr="y = ((x minus 2)^2)/sqrt(x^2 + 1), x != 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1905000"/>
            <a:ext cx="29162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9401">
                                            <p:txEl>
                                              <p:pRg st="4" end="4"/>
                                            </p:txEl>
                                          </p:spTgt>
                                        </p:tgtEl>
                                        <p:attrNameLst>
                                          <p:attrName>style.visibility</p:attrName>
                                        </p:attrNameLst>
                                      </p:cBhvr>
                                      <p:to>
                                        <p:strVal val="visible"/>
                                      </p:to>
                                    </p:set>
                                    <p:animEffect transition="in" filter="fade">
                                      <p:cBhvr>
                                        <p:cTn id="7" dur="1000"/>
                                        <p:tgtEl>
                                          <p:spTgt spid="59401">
                                            <p:txEl>
                                              <p:pRg st="4" end="4"/>
                                            </p:txEl>
                                          </p:spTgt>
                                        </p:tgtEl>
                                      </p:cBhvr>
                                    </p:animEffect>
                                    <p:anim calcmode="lin" valueType="num">
                                      <p:cBhvr>
                                        <p:cTn id="8" dur="1000" fill="hold"/>
                                        <p:tgtEl>
                                          <p:spTgt spid="59401">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9401">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9401">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9401">
                                            <p:txEl>
                                              <p:pRg st="5" end="5"/>
                                            </p:txEl>
                                          </p:spTgt>
                                        </p:tgtEl>
                                        <p:attrNameLst>
                                          <p:attrName>style.visibility</p:attrName>
                                        </p:attrNameLst>
                                      </p:cBhvr>
                                      <p:to>
                                        <p:strVal val="visible"/>
                                      </p:to>
                                    </p:set>
                                    <p:animEffect transition="in" filter="fade">
                                      <p:cBhvr>
                                        <p:cTn id="13" dur="1000"/>
                                        <p:tgtEl>
                                          <p:spTgt spid="59401">
                                            <p:txEl>
                                              <p:pRg st="5" end="5"/>
                                            </p:txEl>
                                          </p:spTgt>
                                        </p:tgtEl>
                                      </p:cBhvr>
                                    </p:animEffect>
                                    <p:anim calcmode="lin" valueType="num">
                                      <p:cBhvr>
                                        <p:cTn id="14" dur="1000" fill="hold"/>
                                        <p:tgtEl>
                                          <p:spTgt spid="59401">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9401">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9401">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59401">
                                            <p:txEl>
                                              <p:pRg st="7" end="7"/>
                                            </p:txEl>
                                          </p:spTgt>
                                        </p:tgtEl>
                                        <p:attrNameLst>
                                          <p:attrName>style.visibility</p:attrName>
                                        </p:attrNameLst>
                                      </p:cBhvr>
                                      <p:to>
                                        <p:strVal val="visible"/>
                                      </p:to>
                                    </p:set>
                                    <p:animEffect transition="in" filter="fade">
                                      <p:cBhvr>
                                        <p:cTn id="21" dur="1000"/>
                                        <p:tgtEl>
                                          <p:spTgt spid="59401">
                                            <p:txEl>
                                              <p:pRg st="7" end="7"/>
                                            </p:txEl>
                                          </p:spTgt>
                                        </p:tgtEl>
                                      </p:cBhvr>
                                    </p:animEffect>
                                    <p:anim calcmode="lin" valueType="num">
                                      <p:cBhvr>
                                        <p:cTn id="22" dur="1000" fill="hold"/>
                                        <p:tgtEl>
                                          <p:spTgt spid="59401">
                                            <p:txEl>
                                              <p:pRg st="7" end="7"/>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59401">
                                            <p:txEl>
                                              <p:pRg st="7" end="7"/>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9401">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59401">
                                            <p:txEl>
                                              <p:pRg st="9" end="9"/>
                                            </p:txEl>
                                          </p:spTgt>
                                        </p:tgtEl>
                                        <p:attrNameLst>
                                          <p:attrName>style.visibility</p:attrName>
                                        </p:attrNameLst>
                                      </p:cBhvr>
                                      <p:to>
                                        <p:strVal val="visible"/>
                                      </p:to>
                                    </p:set>
                                    <p:animEffect transition="in" filter="fade">
                                      <p:cBhvr>
                                        <p:cTn id="29" dur="1000"/>
                                        <p:tgtEl>
                                          <p:spTgt spid="59401">
                                            <p:txEl>
                                              <p:pRg st="9" end="9"/>
                                            </p:txEl>
                                          </p:spTgt>
                                        </p:tgtEl>
                                      </p:cBhvr>
                                    </p:animEffect>
                                    <p:anim calcmode="lin" valueType="num">
                                      <p:cBhvr>
                                        <p:cTn id="30" dur="1000" fill="hold"/>
                                        <p:tgtEl>
                                          <p:spTgt spid="59401">
                                            <p:txEl>
                                              <p:pRg st="9" end="9"/>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59401">
                                            <p:txEl>
                                              <p:pRg st="9" end="9"/>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59401">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46100" y="320675"/>
            <a:ext cx="8229600" cy="685800"/>
          </a:xfrm>
        </p:spPr>
        <p:txBody>
          <a:bodyPr/>
          <a:lstStyle/>
          <a:p>
            <a:pPr eaLnBrk="1" hangingPunct="1"/>
            <a:r>
              <a:rPr lang="en-US" altLang="en-US" sz="4000" smtClean="0">
                <a:solidFill>
                  <a:schemeClr val="bg1"/>
                </a:solidFill>
              </a:rPr>
              <a:t>Example 6 – </a:t>
            </a:r>
            <a:r>
              <a:rPr lang="en-US" altLang="en-US" sz="4000" i="1" smtClean="0">
                <a:solidFill>
                  <a:schemeClr val="bg1"/>
                </a:solidFill>
              </a:rPr>
              <a:t>Solution</a:t>
            </a:r>
          </a:p>
        </p:txBody>
      </p:sp>
      <p:pic>
        <p:nvPicPr>
          <p:cNvPr id="59406" name="Picture 14" descr="ln(y) = ln(((x minus 2)^2)/sqrt(x^2 + 1)). Take natural log of each sid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2414588"/>
            <a:ext cx="79613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 descr="Write original equation.&#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6775" y="1620838"/>
            <a:ext cx="19875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descr="ln(y) = 2 ln(x minus 2) minus (1/2) ln(x^2 + 1). Logarithmic properties.&#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3276600"/>
            <a:ext cx="760571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1" descr="(y prime)/y = 2(1/(x minus 2)) minus (1/2)((2 x)/(x^2 + 1)). Differentiate.&#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313" y="4067175"/>
            <a:ext cx="70199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30729" name="Picture 3" descr="y = ((x minus 2)^2)/(x^2 + 1), x! = 2.&#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990600" y="1339850"/>
            <a:ext cx="24511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descr="(y prime)/y = (x^2 + 2 x + 2)/((x minus 2)(x^2 + 1)). Simplify.&#10;"/>
          <p:cNvGrpSpPr>
            <a:grpSpLocks/>
          </p:cNvGrpSpPr>
          <p:nvPr/>
        </p:nvGrpSpPr>
        <p:grpSpPr bwMode="auto">
          <a:xfrm>
            <a:off x="579438" y="4983163"/>
            <a:ext cx="6642094" cy="885825"/>
            <a:chOff x="578964" y="4982591"/>
            <a:chExt cx="6642574" cy="885825"/>
          </a:xfrm>
        </p:grpSpPr>
        <p:pic>
          <p:nvPicPr>
            <p:cNvPr id="30731" name="Picture 12" descr="= (x^2 + 2 x + 2)/((x minus 2)(x^2 + 1)). Simplif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2513" y="5083175"/>
              <a:ext cx="61690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1" descr="(y prime/y)"/>
            <p:cNvPicPr>
              <a:picLocks noChangeAspect="1" noChangeArrowheads="1"/>
            </p:cNvPicPr>
            <p:nvPr/>
          </p:nvPicPr>
          <p:blipFill>
            <a:blip r:embed="rId5">
              <a:extLst>
                <a:ext uri="{28A0092B-C50C-407E-A947-70E740481C1C}">
                  <a14:useLocalDpi xmlns:a14="http://schemas.microsoft.com/office/drawing/2010/main" val="0"/>
                </a:ext>
              </a:extLst>
            </a:blip>
            <a:srcRect r="92305"/>
            <a:stretch>
              <a:fillRect/>
            </a:stretch>
          </p:blipFill>
          <p:spPr bwMode="auto">
            <a:xfrm>
              <a:off x="578964" y="4982591"/>
              <a:ext cx="540152"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9406"/>
                                        </p:tgtEl>
                                        <p:attrNameLst>
                                          <p:attrName>style.visibility</p:attrName>
                                        </p:attrNameLst>
                                      </p:cBhvr>
                                      <p:to>
                                        <p:strVal val="visible"/>
                                      </p:to>
                                    </p:set>
                                    <p:animEffect transition="in" filter="fade">
                                      <p:cBhvr>
                                        <p:cTn id="7" dur="1000"/>
                                        <p:tgtEl>
                                          <p:spTgt spid="59406"/>
                                        </p:tgtEl>
                                      </p:cBhvr>
                                    </p:animEffect>
                                    <p:anim calcmode="lin" valueType="num">
                                      <p:cBhvr>
                                        <p:cTn id="8" dur="1000" fill="hold"/>
                                        <p:tgtEl>
                                          <p:spTgt spid="59406"/>
                                        </p:tgtEl>
                                        <p:attrNameLst>
                                          <p:attrName>ppt_x</p:attrName>
                                        </p:attrNameLst>
                                      </p:cBhvr>
                                      <p:tavLst>
                                        <p:tav tm="0">
                                          <p:val>
                                            <p:strVal val="#ppt_x"/>
                                          </p:val>
                                        </p:tav>
                                        <p:tav tm="100000">
                                          <p:val>
                                            <p:strVal val="#ppt_x"/>
                                          </p:val>
                                        </p:tav>
                                      </p:tavLst>
                                    </p:anim>
                                    <p:anim calcmode="lin" valueType="num">
                                      <p:cBhvr>
                                        <p:cTn id="9" dur="900" decel="100000" fill="hold"/>
                                        <p:tgtEl>
                                          <p:spTgt spid="5940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940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900" decel="100000" fill="hold"/>
                                        <p:tgtEl>
                                          <p:spTgt spid="1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900" decel="100000" fill="hold"/>
                                        <p:tgtEl>
                                          <p:spTgt spid="1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900" decel="100000" fill="hold"/>
                                        <p:tgtEl>
                                          <p:spTgt spid="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49275" y="320675"/>
            <a:ext cx="8229600" cy="685800"/>
          </a:xfrm>
        </p:spPr>
        <p:txBody>
          <a:bodyPr/>
          <a:lstStyle/>
          <a:p>
            <a:pPr eaLnBrk="1" hangingPunct="1"/>
            <a:r>
              <a:rPr lang="en-US" altLang="en-US" sz="4000" smtClean="0">
                <a:solidFill>
                  <a:schemeClr val="bg1"/>
                </a:solidFill>
              </a:rPr>
              <a:t>Example 6 – </a:t>
            </a:r>
            <a:r>
              <a:rPr lang="en-US" altLang="en-US" sz="4000" i="1" smtClean="0">
                <a:solidFill>
                  <a:schemeClr val="bg1"/>
                </a:solidFill>
              </a:rPr>
              <a:t>Solution</a:t>
            </a:r>
          </a:p>
        </p:txBody>
      </p:sp>
      <p:pic>
        <p:nvPicPr>
          <p:cNvPr id="31747" name="Picture 13" descr="y prime = y[(x^2 + 2 x + 2)/((x minus 2)(x^2 + 1)). Solve for y prim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313" y="1447800"/>
            <a:ext cx="67564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grpSp>
        <p:nvGrpSpPr>
          <p:cNvPr id="2" name="Group 1" descr="y prime = (((x minus 2)^2)/sqrt(x^2 + 1))[(x^2 + 2 x + 2)/((x minus 2)(x^2 + 1))]. Substitute for y.&#10;"/>
          <p:cNvGrpSpPr>
            <a:grpSpLocks/>
          </p:cNvGrpSpPr>
          <p:nvPr/>
        </p:nvGrpSpPr>
        <p:grpSpPr bwMode="auto">
          <a:xfrm>
            <a:off x="1139826" y="2651129"/>
            <a:ext cx="7018342" cy="854077"/>
            <a:chOff x="1139980" y="2651080"/>
            <a:chExt cx="7018183" cy="854121"/>
          </a:xfrm>
        </p:grpSpPr>
        <p:pic>
          <p:nvPicPr>
            <p:cNvPr id="31753" name="Picture 14" descr="= (((x minus 2)^2)/sqrt(x^2 + 1))[(x^2 + 2 x + 2)/((x minus 2)(x^2 + 1))]. Substitute for 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0488" y="2679701"/>
              <a:ext cx="67976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4" name="Picture 13" descr="y prime"/>
            <p:cNvPicPr>
              <a:picLocks noChangeAspect="1" noChangeArrowheads="1"/>
            </p:cNvPicPr>
            <p:nvPr/>
          </p:nvPicPr>
          <p:blipFill>
            <a:blip r:embed="rId2">
              <a:extLst>
                <a:ext uri="{28A0092B-C50C-407E-A947-70E740481C1C}">
                  <a14:useLocalDpi xmlns:a14="http://schemas.microsoft.com/office/drawing/2010/main" val="0"/>
                </a:ext>
              </a:extLst>
            </a:blip>
            <a:srcRect r="93472"/>
            <a:stretch>
              <a:fillRect/>
            </a:stretch>
          </p:blipFill>
          <p:spPr bwMode="auto">
            <a:xfrm>
              <a:off x="1139980" y="2651080"/>
              <a:ext cx="441016"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2" descr="y prime = ((x minus 2)(x^2 + 2 x + 2))/((x^2 + 1)^(3/2)). Simplify.&#10;"/>
          <p:cNvGrpSpPr>
            <a:grpSpLocks/>
          </p:cNvGrpSpPr>
          <p:nvPr/>
        </p:nvGrpSpPr>
        <p:grpSpPr bwMode="auto">
          <a:xfrm>
            <a:off x="1128713" y="3860800"/>
            <a:ext cx="6448425" cy="863600"/>
            <a:chOff x="1129482" y="3860231"/>
            <a:chExt cx="6447656" cy="864169"/>
          </a:xfrm>
        </p:grpSpPr>
        <p:pic>
          <p:nvPicPr>
            <p:cNvPr id="31751" name="Picture 15" descr=" = ((x minus 2)(x^2 + 2 x + 2))/((x^2 + 1)^(3/2)). Simplif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8113" y="3960813"/>
              <a:ext cx="616902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3" descr="y prime"/>
            <p:cNvPicPr>
              <a:picLocks noChangeAspect="1" noChangeArrowheads="1"/>
            </p:cNvPicPr>
            <p:nvPr/>
          </p:nvPicPr>
          <p:blipFill>
            <a:blip r:embed="rId2">
              <a:extLst>
                <a:ext uri="{28A0092B-C50C-407E-A947-70E740481C1C}">
                  <a14:useLocalDpi xmlns:a14="http://schemas.microsoft.com/office/drawing/2010/main" val="0"/>
                </a:ext>
              </a:extLst>
            </a:blip>
            <a:srcRect r="93660"/>
            <a:stretch>
              <a:fillRect/>
            </a:stretch>
          </p:blipFill>
          <p:spPr bwMode="auto">
            <a:xfrm>
              <a:off x="1129482" y="3860231"/>
              <a:ext cx="42838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900" decel="100000" fill="hold"/>
                                        <p:tgtEl>
                                          <p:spTgt spid="3"/>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title"/>
          </p:nvPr>
        </p:nvSpPr>
        <p:spPr>
          <a:xfrm>
            <a:off x="547688" y="319088"/>
            <a:ext cx="8229600" cy="685800"/>
          </a:xfrm>
          <a:noFill/>
        </p:spPr>
        <p:txBody>
          <a:bodyPr/>
          <a:lstStyle/>
          <a:p>
            <a:pPr eaLnBrk="1" hangingPunct="1"/>
            <a:r>
              <a:rPr lang="en-US" altLang="en-US" sz="2800" smtClean="0">
                <a:solidFill>
                  <a:schemeClr val="bg1"/>
                </a:solidFill>
              </a:rPr>
              <a:t>The Derivative of the Natural Logarithmic Function</a:t>
            </a:r>
          </a:p>
        </p:txBody>
      </p:sp>
      <p:sp>
        <p:nvSpPr>
          <p:cNvPr id="32771" name="TextBox 6"/>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Because the natural logarithm is undefined for negative numbers, you will often encounter expressions of the form</a:t>
            </a:r>
          </a:p>
          <a:p>
            <a:pPr eaLnBrk="1" hangingPunct="1">
              <a:spcBef>
                <a:spcPct val="0"/>
              </a:spcBef>
              <a:buFontTx/>
              <a:buNone/>
            </a:pPr>
            <a:r>
              <a:rPr lang="en-US" altLang="en-US"/>
              <a:t>         The next theorem states that you can differentiate functions of the form                 as though the absolute value notation was not present. </a:t>
            </a:r>
          </a:p>
          <a:p>
            <a:pPr eaLnBrk="1" hangingPunct="1">
              <a:spcBef>
                <a:spcPct val="0"/>
              </a:spcBef>
              <a:buFontTx/>
              <a:buNone/>
            </a:pPr>
            <a:r>
              <a:rPr lang="en-US" altLang="en-US"/>
              <a:t>         </a:t>
            </a:r>
          </a:p>
          <a:p>
            <a:pPr eaLnBrk="1" hangingPunct="1">
              <a:spcBef>
                <a:spcPct val="0"/>
              </a:spcBef>
              <a:buFontTx/>
              <a:buNone/>
            </a:pPr>
            <a:endParaRPr lang="en-US" altLang="en-US"/>
          </a:p>
        </p:txBody>
      </p:sp>
      <p:pic>
        <p:nvPicPr>
          <p:cNvPr id="32772" name="Picture 8" descr="ln(abs(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2139950"/>
            <a:ext cx="7905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9" descr="y = ln(abs(u)).&#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150" y="2533650"/>
            <a:ext cx="1295400"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1" descr="Theorem 5.4. Derivative involving absolute value. If u is a differentiable function of x such that u != 0, then (d/(d x))[ln(abs(u))] = (u prime)/u.&#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2013" y="3590925"/>
            <a:ext cx="7812087"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Develop and use properties of the natural logarithmic function.</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the definition of the number </a:t>
            </a:r>
            <a:r>
              <a:rPr lang="en-US" altLang="en-US" sz="2800" i="1" kern="1200" dirty="0">
                <a:cs typeface="Arial" panose="020B0604020202020204" pitchFamily="34" charset="0"/>
              </a:rPr>
              <a:t>e</a:t>
            </a:r>
            <a:r>
              <a:rPr lang="en-US" altLang="en-US" sz="2800" kern="1200" dirty="0">
                <a:cs typeface="Arial" panose="020B0604020202020204" pitchFamily="34" charset="0"/>
              </a:rPr>
              <a:t>.</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derivatives of functions involving the natural logarithmic function</a:t>
            </a:r>
            <a:r>
              <a:rPr lang="en-US" altLang="en-US" dirty="0" smtClean="0"/>
              <a:t>.</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49275" y="320675"/>
            <a:ext cx="8229600" cy="685800"/>
          </a:xfrm>
        </p:spPr>
        <p:txBody>
          <a:bodyPr/>
          <a:lstStyle/>
          <a:p>
            <a:pPr eaLnBrk="1" hangingPunct="1"/>
            <a:r>
              <a:rPr lang="en-US" altLang="en-US" sz="2900" smtClean="0">
                <a:solidFill>
                  <a:schemeClr val="bg1"/>
                </a:solidFill>
              </a:rPr>
              <a:t>Example 7 – </a:t>
            </a:r>
            <a:r>
              <a:rPr lang="en-US" altLang="en-US" sz="2900" i="1" smtClean="0">
                <a:solidFill>
                  <a:schemeClr val="bg1"/>
                </a:solidFill>
              </a:rPr>
              <a:t>Derivative Involving Absolute Value</a:t>
            </a:r>
          </a:p>
        </p:txBody>
      </p:sp>
      <p:sp>
        <p:nvSpPr>
          <p:cNvPr id="62467" name="Rectangle 3"/>
          <p:cNvSpPr>
            <a:spLocks noGrp="1" noChangeArrowheads="1"/>
          </p:cNvSpPr>
          <p:nvPr>
            <p:ph type="body" idx="1"/>
          </p:nvPr>
        </p:nvSpPr>
        <p:spPr>
          <a:xfrm>
            <a:off x="457200" y="1370013"/>
            <a:ext cx="8229600" cy="5256212"/>
          </a:xfrm>
        </p:spPr>
        <p:txBody>
          <a:bodyPr/>
          <a:lstStyle/>
          <a:p>
            <a:pPr eaLnBrk="1" hangingPunct="1">
              <a:buFont typeface="Wingdings" panose="05000000000000000000" pitchFamily="2" charset="2"/>
              <a:buNone/>
              <a:defRPr/>
            </a:pPr>
            <a:r>
              <a:rPr lang="en-US" altLang="en-US" dirty="0" smtClean="0"/>
              <a:t>Find the derivative of</a:t>
            </a:r>
          </a:p>
          <a:p>
            <a:pPr eaLnBrk="1" hangingPunct="1">
              <a:buFont typeface="Wingdings" panose="05000000000000000000" pitchFamily="2" charset="2"/>
              <a:buNone/>
              <a:defRPr/>
            </a:pPr>
            <a:endParaRPr lang="en-US" altLang="en-US" sz="800" dirty="0" smtClean="0"/>
          </a:p>
          <a:p>
            <a:pPr eaLnBrk="1" hangingPunct="1">
              <a:buFont typeface="Wingdings" panose="05000000000000000000" pitchFamily="2" charset="2"/>
              <a:buNone/>
              <a:defRPr/>
            </a:pPr>
            <a:r>
              <a:rPr lang="en-US" altLang="en-US" dirty="0" smtClean="0"/>
              <a:t>                   </a:t>
            </a:r>
            <a:r>
              <a:rPr lang="en-US" altLang="en-US" i="1" dirty="0" smtClean="0"/>
              <a:t>f</a:t>
            </a:r>
            <a:r>
              <a:rPr lang="en-US" altLang="en-US" dirty="0" smtClean="0"/>
              <a:t>(</a:t>
            </a:r>
            <a:r>
              <a:rPr lang="en-US" altLang="en-US" i="1" dirty="0" smtClean="0"/>
              <a:t>x</a:t>
            </a:r>
            <a:r>
              <a:rPr lang="en-US" altLang="en-US" dirty="0" smtClean="0"/>
              <a:t>) = ln</a:t>
            </a:r>
            <a:r>
              <a:rPr lang="en-US" altLang="en-US" sz="800" dirty="0" smtClean="0"/>
              <a:t> </a:t>
            </a:r>
            <a:r>
              <a:rPr lang="en-US" altLang="en-US" dirty="0" smtClean="0">
                <a:cs typeface="Arial" panose="020B0604020202020204" pitchFamily="34" charset="0"/>
              </a:rPr>
              <a:t>|</a:t>
            </a:r>
            <a:r>
              <a:rPr lang="en-US" altLang="en-US" sz="800" dirty="0" smtClean="0">
                <a:cs typeface="Arial" panose="020B0604020202020204" pitchFamily="34" charset="0"/>
              </a:rPr>
              <a:t> </a:t>
            </a:r>
            <a:r>
              <a:rPr lang="en-US" altLang="en-US" dirty="0" smtClean="0">
                <a:cs typeface="Arial" panose="020B0604020202020204" pitchFamily="34" charset="0"/>
              </a:rPr>
              <a:t>cos </a:t>
            </a:r>
            <a:r>
              <a:rPr lang="en-US" altLang="en-US" i="1" dirty="0" smtClean="0">
                <a:cs typeface="Arial" panose="020B0604020202020204" pitchFamily="34" charset="0"/>
              </a:rPr>
              <a:t>x</a:t>
            </a:r>
            <a:r>
              <a:rPr lang="en-US" altLang="en-US" sz="800" dirty="0" smtClean="0">
                <a:cs typeface="Arial" panose="020B0604020202020204" pitchFamily="34" charset="0"/>
              </a:rPr>
              <a:t> </a:t>
            </a:r>
            <a:r>
              <a:rPr lang="en-US" altLang="en-US" dirty="0" smtClean="0">
                <a:cs typeface="Arial" panose="020B0604020202020204" pitchFamily="34" charset="0"/>
              </a:rPr>
              <a:t>|.</a:t>
            </a:r>
          </a:p>
          <a:p>
            <a:pPr eaLnBrk="1" hangingPunct="1">
              <a:buFont typeface="Wingdings" panose="05000000000000000000" pitchFamily="2" charset="2"/>
              <a:buNone/>
              <a:defRPr/>
            </a:pPr>
            <a:endParaRPr lang="en-US" altLang="en-US" sz="1400" dirty="0" smtClean="0">
              <a:cs typeface="Arial" panose="020B0604020202020204" pitchFamily="34" charset="0"/>
            </a:endParaRPr>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r>
              <a:rPr lang="en-US" altLang="en-US" kern="1200" dirty="0" smtClean="0">
                <a:solidFill>
                  <a:srgbClr val="D7181E"/>
                </a:solidFill>
                <a:cs typeface="Arial" panose="020B0604020202020204" pitchFamily="34" charset="0"/>
              </a:rPr>
              <a:t>:</a:t>
            </a:r>
          </a:p>
          <a:p>
            <a:pPr eaLnBrk="1" hangingPunct="1">
              <a:spcBef>
                <a:spcPct val="0"/>
              </a:spcBef>
              <a:buFontTx/>
              <a:buNone/>
              <a:defRPr/>
            </a:pPr>
            <a:r>
              <a:rPr lang="en-US" altLang="en-US" dirty="0" smtClean="0"/>
              <a:t>Using Theorem 5.4, let </a:t>
            </a:r>
            <a:r>
              <a:rPr lang="en-US" altLang="en-US" i="1" dirty="0" smtClean="0"/>
              <a:t>u</a:t>
            </a:r>
            <a:r>
              <a:rPr lang="en-US" altLang="en-US" dirty="0" smtClean="0"/>
              <a:t> = cos </a:t>
            </a:r>
            <a:r>
              <a:rPr lang="en-US" altLang="en-US" i="1" dirty="0" smtClean="0"/>
              <a:t>x</a:t>
            </a:r>
            <a:r>
              <a:rPr lang="en-US" altLang="en-US" dirty="0" smtClean="0"/>
              <a:t> and write</a:t>
            </a:r>
            <a:endParaRPr lang="en-US" altLang="en-US" dirty="0" smtClean="0">
              <a:solidFill>
                <a:srgbClr val="0073AE"/>
              </a:solidFill>
            </a:endParaRPr>
          </a:p>
        </p:txBody>
      </p:sp>
      <p:pic>
        <p:nvPicPr>
          <p:cNvPr id="62474" name="Picture 10" descr="(d/(d x))[ln(abs(cos(x)))] = (u prime)/u. (d/(d x))[ln(abs(u))] = (u prime)/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188" y="3657600"/>
            <a:ext cx="5613400"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5" name="Picture 11" descr="= (negative sin(x))/cos(x). u = cos(x).&#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724400"/>
            <a:ext cx="324485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6" name="Picture 12" descr="= negative tan(x). Simplify.&#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5791200"/>
            <a:ext cx="32273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2467">
                                            <p:txEl>
                                              <p:pRg st="4" end="4"/>
                                            </p:txEl>
                                          </p:spTgt>
                                        </p:tgtEl>
                                        <p:attrNameLst>
                                          <p:attrName>style.visibility</p:attrName>
                                        </p:attrNameLst>
                                      </p:cBhvr>
                                      <p:to>
                                        <p:strVal val="visible"/>
                                      </p:to>
                                    </p:set>
                                    <p:animEffect transition="in" filter="fade">
                                      <p:cBhvr>
                                        <p:cTn id="7" dur="1000"/>
                                        <p:tgtEl>
                                          <p:spTgt spid="62467">
                                            <p:txEl>
                                              <p:pRg st="4" end="4"/>
                                            </p:txEl>
                                          </p:spTgt>
                                        </p:tgtEl>
                                      </p:cBhvr>
                                    </p:animEffect>
                                    <p:anim calcmode="lin" valueType="num">
                                      <p:cBhvr>
                                        <p:cTn id="8" dur="10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2467">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2467">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2467">
                                            <p:txEl>
                                              <p:pRg st="5" end="5"/>
                                            </p:txEl>
                                          </p:spTgt>
                                        </p:tgtEl>
                                        <p:attrNameLst>
                                          <p:attrName>style.visibility</p:attrName>
                                        </p:attrNameLst>
                                      </p:cBhvr>
                                      <p:to>
                                        <p:strVal val="visible"/>
                                      </p:to>
                                    </p:set>
                                    <p:animEffect transition="in" filter="fade">
                                      <p:cBhvr>
                                        <p:cTn id="13" dur="1000"/>
                                        <p:tgtEl>
                                          <p:spTgt spid="62467">
                                            <p:txEl>
                                              <p:pRg st="5" end="5"/>
                                            </p:txEl>
                                          </p:spTgt>
                                        </p:tgtEl>
                                      </p:cBhvr>
                                    </p:animEffect>
                                    <p:anim calcmode="lin" valueType="num">
                                      <p:cBhvr>
                                        <p:cTn id="14" dur="10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2467">
                                            <p:txEl>
                                              <p:pRg st="5" end="5"/>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2467">
                                            <p:txEl>
                                              <p:pRg st="5" end="5"/>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2474"/>
                                        </p:tgtEl>
                                        <p:attrNameLst>
                                          <p:attrName>style.visibility</p:attrName>
                                        </p:attrNameLst>
                                      </p:cBhvr>
                                      <p:to>
                                        <p:strVal val="visible"/>
                                      </p:to>
                                    </p:set>
                                    <p:animEffect transition="in" filter="fade">
                                      <p:cBhvr>
                                        <p:cTn id="19" dur="1000"/>
                                        <p:tgtEl>
                                          <p:spTgt spid="62474"/>
                                        </p:tgtEl>
                                      </p:cBhvr>
                                    </p:animEffect>
                                    <p:anim calcmode="lin" valueType="num">
                                      <p:cBhvr>
                                        <p:cTn id="20" dur="1000" fill="hold"/>
                                        <p:tgtEl>
                                          <p:spTgt spid="62474"/>
                                        </p:tgtEl>
                                        <p:attrNameLst>
                                          <p:attrName>ppt_x</p:attrName>
                                        </p:attrNameLst>
                                      </p:cBhvr>
                                      <p:tavLst>
                                        <p:tav tm="0">
                                          <p:val>
                                            <p:strVal val="#ppt_x"/>
                                          </p:val>
                                        </p:tav>
                                        <p:tav tm="100000">
                                          <p:val>
                                            <p:strVal val="#ppt_x"/>
                                          </p:val>
                                        </p:tav>
                                      </p:tavLst>
                                    </p:anim>
                                    <p:anim calcmode="lin" valueType="num">
                                      <p:cBhvr>
                                        <p:cTn id="21" dur="900" decel="100000" fill="hold"/>
                                        <p:tgtEl>
                                          <p:spTgt spid="6247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2474"/>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62475"/>
                                        </p:tgtEl>
                                        <p:attrNameLst>
                                          <p:attrName>style.visibility</p:attrName>
                                        </p:attrNameLst>
                                      </p:cBhvr>
                                      <p:to>
                                        <p:strVal val="visible"/>
                                      </p:to>
                                    </p:set>
                                    <p:animEffect transition="in" filter="fade">
                                      <p:cBhvr>
                                        <p:cTn id="27" dur="1000"/>
                                        <p:tgtEl>
                                          <p:spTgt spid="62475"/>
                                        </p:tgtEl>
                                      </p:cBhvr>
                                    </p:animEffect>
                                    <p:anim calcmode="lin" valueType="num">
                                      <p:cBhvr>
                                        <p:cTn id="28" dur="1000" fill="hold"/>
                                        <p:tgtEl>
                                          <p:spTgt spid="62475"/>
                                        </p:tgtEl>
                                        <p:attrNameLst>
                                          <p:attrName>ppt_x</p:attrName>
                                        </p:attrNameLst>
                                      </p:cBhvr>
                                      <p:tavLst>
                                        <p:tav tm="0">
                                          <p:val>
                                            <p:strVal val="#ppt_x"/>
                                          </p:val>
                                        </p:tav>
                                        <p:tav tm="100000">
                                          <p:val>
                                            <p:strVal val="#ppt_x"/>
                                          </p:val>
                                        </p:tav>
                                      </p:tavLst>
                                    </p:anim>
                                    <p:anim calcmode="lin" valueType="num">
                                      <p:cBhvr>
                                        <p:cTn id="29" dur="900" decel="100000" fill="hold"/>
                                        <p:tgtEl>
                                          <p:spTgt spid="6247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6247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62476"/>
                                        </p:tgtEl>
                                        <p:attrNameLst>
                                          <p:attrName>style.visibility</p:attrName>
                                        </p:attrNameLst>
                                      </p:cBhvr>
                                      <p:to>
                                        <p:strVal val="visible"/>
                                      </p:to>
                                    </p:set>
                                    <p:animEffect transition="in" filter="fade">
                                      <p:cBhvr>
                                        <p:cTn id="35" dur="1000"/>
                                        <p:tgtEl>
                                          <p:spTgt spid="62476"/>
                                        </p:tgtEl>
                                      </p:cBhvr>
                                    </p:animEffect>
                                    <p:anim calcmode="lin" valueType="num">
                                      <p:cBhvr>
                                        <p:cTn id="36" dur="1000" fill="hold"/>
                                        <p:tgtEl>
                                          <p:spTgt spid="62476"/>
                                        </p:tgtEl>
                                        <p:attrNameLst>
                                          <p:attrName>ppt_x</p:attrName>
                                        </p:attrNameLst>
                                      </p:cBhvr>
                                      <p:tavLst>
                                        <p:tav tm="0">
                                          <p:val>
                                            <p:strVal val="#ppt_x"/>
                                          </p:val>
                                        </p:tav>
                                        <p:tav tm="100000">
                                          <p:val>
                                            <p:strVal val="#ppt_x"/>
                                          </p:val>
                                        </p:tav>
                                      </p:tavLst>
                                    </p:anim>
                                    <p:anim calcmode="lin" valueType="num">
                                      <p:cBhvr>
                                        <p:cTn id="37" dur="900" decel="100000" fill="hold"/>
                                        <p:tgtEl>
                                          <p:spTgt spid="624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6247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t>The Natural Logarithmic Function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sp>
        <p:nvSpPr>
          <p:cNvPr id="8195"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General Power Rule</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has an important disclaimer—it does not apply when</a:t>
            </a:r>
            <a:br>
              <a:rPr lang="en-US" altLang="en-US" smtClean="0"/>
            </a:br>
            <a:r>
              <a:rPr lang="en-US" altLang="en-US" i="1" smtClean="0"/>
              <a:t>n</a:t>
            </a:r>
            <a:r>
              <a:rPr lang="en-US" altLang="en-US" smtClean="0"/>
              <a:t> = </a:t>
            </a:r>
            <a:r>
              <a:rPr lang="en-US" altLang="en-US" smtClean="0">
                <a:solidFill>
                  <a:srgbClr val="000000"/>
                </a:solidFill>
                <a:cs typeface="Times New Roman" panose="02020603050405020304" pitchFamily="18" charset="0"/>
              </a:rPr>
              <a:t>–</a:t>
            </a:r>
            <a:r>
              <a:rPr lang="en-US" altLang="en-US" smtClean="0"/>
              <a:t>1. Consequently, you have not yet found an antiderivative for the function </a:t>
            </a:r>
            <a:r>
              <a:rPr lang="en-US" altLang="en-US" i="1" smtClean="0"/>
              <a:t>f</a:t>
            </a:r>
            <a:r>
              <a:rPr lang="en-US" altLang="en-US" smtClean="0"/>
              <a:t>(</a:t>
            </a:r>
            <a:r>
              <a:rPr lang="en-US" altLang="en-US" i="1" smtClean="0"/>
              <a:t>x</a:t>
            </a:r>
            <a:r>
              <a:rPr lang="en-US" altLang="en-US" smtClean="0"/>
              <a:t>) = 1/</a:t>
            </a:r>
            <a:r>
              <a:rPr lang="en-US" altLang="en-US" i="1" smtClean="0"/>
              <a:t>x</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In this section, you will use the Second Fundamental Theorem of Calculus to </a:t>
            </a:r>
            <a:r>
              <a:rPr lang="en-US" altLang="en-US" i="1" smtClean="0"/>
              <a:t>define </a:t>
            </a:r>
            <a:r>
              <a:rPr lang="en-US" altLang="en-US" smtClean="0"/>
              <a:t>such a function. </a:t>
            </a:r>
          </a:p>
          <a:p>
            <a:pPr marL="0" indent="0" eaLnBrk="1" hangingPunct="1">
              <a:buFont typeface="Wingdings" panose="05000000000000000000" pitchFamily="2" charset="2"/>
              <a:buNone/>
            </a:pPr>
            <a:endParaRPr lang="en-US" altLang="en-US" sz="1200" smtClean="0"/>
          </a:p>
        </p:txBody>
      </p:sp>
      <p:pic>
        <p:nvPicPr>
          <p:cNvPr id="8196" name="Picture 2" descr="int(x^n) d x = (x^(n + 1))/(n + 1) + C, n != negative 1. General Power Rul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828800"/>
            <a:ext cx="6705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1370013"/>
            <a:ext cx="8229600" cy="5256212"/>
          </a:xfrm>
        </p:spPr>
        <p:txBody>
          <a:bodyPr/>
          <a:lstStyle/>
          <a:p>
            <a:pPr marL="0" indent="0" eaLnBrk="1" hangingPunct="1">
              <a:buFont typeface="Wingdings" panose="05000000000000000000" pitchFamily="2" charset="2"/>
              <a:buNone/>
            </a:pPr>
            <a:r>
              <a:rPr lang="en-US" altLang="en-US" smtClean="0"/>
              <a:t>It is neither algebraic nor trigonometric, but falls into a new class of functions called </a:t>
            </a:r>
            <a:r>
              <a:rPr lang="en-US" altLang="en-US" i="1" smtClean="0"/>
              <a:t>logarithmic functions</a:t>
            </a:r>
            <a:r>
              <a:rPr lang="en-US" altLang="en-US" smtClean="0"/>
              <a:t>. This particular function is the </a:t>
            </a:r>
            <a:r>
              <a:rPr lang="en-US" altLang="en-US" b="1" smtClean="0"/>
              <a:t>natural logarithmic function.</a:t>
            </a:r>
          </a:p>
        </p:txBody>
      </p:sp>
      <p:sp>
        <p:nvSpPr>
          <p:cNvPr id="9219" name="Rectangle 6"/>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pic>
        <p:nvPicPr>
          <p:cNvPr id="9220" name="Picture 1" descr="Definition of the Natural Logarithmic Function. The natural logarithmic function is defined by ln(x) = int_1^x (1/t) d t, x &gt; 0. The domain of the natural logarithmic function is the set of all positive real numbers.&#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4838" y="3048000"/>
            <a:ext cx="7934325"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None/>
            </a:pPr>
            <a:r>
              <a:rPr lang="en-US" altLang="en-US"/>
              <a:t>From this definition, you can see that ln </a:t>
            </a:r>
            <a:r>
              <a:rPr lang="en-US" altLang="en-US" i="1"/>
              <a:t>x</a:t>
            </a:r>
            <a:r>
              <a:rPr lang="en-US" altLang="en-US"/>
              <a:t> is positive for </a:t>
            </a:r>
          </a:p>
          <a:p>
            <a:pPr eaLnBrk="1" hangingPunct="1">
              <a:spcBef>
                <a:spcPct val="0"/>
              </a:spcBef>
              <a:buFont typeface="Wingdings" panose="05000000000000000000" pitchFamily="2" charset="2"/>
              <a:buNone/>
            </a:pPr>
            <a:r>
              <a:rPr lang="en-US" altLang="en-US" i="1"/>
              <a:t>x </a:t>
            </a:r>
            <a:r>
              <a:rPr lang="en-US" altLang="en-US"/>
              <a:t>&gt; 1 and negative for  0 &lt; </a:t>
            </a:r>
            <a:r>
              <a:rPr lang="en-US" altLang="en-US" i="1"/>
              <a:t>x </a:t>
            </a:r>
            <a:r>
              <a:rPr lang="en-US" altLang="en-US"/>
              <a:t>&lt; 1, as shown in Figure 5.1. </a:t>
            </a:r>
          </a:p>
          <a:p>
            <a:pPr eaLnBrk="1" hangingPunct="1">
              <a:spcBef>
                <a:spcPct val="0"/>
              </a:spcBef>
              <a:buFont typeface="Wingdings" panose="05000000000000000000" pitchFamily="2" charset="2"/>
              <a:buNone/>
            </a:pPr>
            <a:endParaRPr lang="en-US" altLang="en-US"/>
          </a:p>
          <a:p>
            <a:pPr eaLnBrk="1" hangingPunct="1">
              <a:spcBef>
                <a:spcPct val="0"/>
              </a:spcBef>
              <a:buFont typeface="Wingdings" panose="05000000000000000000" pitchFamily="2" charset="2"/>
              <a:buNone/>
            </a:pPr>
            <a:r>
              <a:rPr lang="en-US" altLang="en-US"/>
              <a:t>Moreover, ln 1 = 0, because the upper and lower limits of </a:t>
            </a:r>
          </a:p>
          <a:p>
            <a:pPr eaLnBrk="1" hangingPunct="1">
              <a:spcBef>
                <a:spcPct val="0"/>
              </a:spcBef>
              <a:buFont typeface="Wingdings" panose="05000000000000000000" pitchFamily="2" charset="2"/>
              <a:buNone/>
            </a:pPr>
            <a:r>
              <a:rPr lang="en-US" altLang="en-US"/>
              <a:t>integration are equal when </a:t>
            </a:r>
            <a:r>
              <a:rPr lang="en-US" altLang="en-US" i="1"/>
              <a:t>x</a:t>
            </a:r>
            <a:r>
              <a:rPr lang="en-US" altLang="en-US"/>
              <a:t> = 1.</a:t>
            </a:r>
          </a:p>
        </p:txBody>
      </p:sp>
      <p:sp>
        <p:nvSpPr>
          <p:cNvPr id="10243" name="Text Box 7"/>
          <p:cNvSpPr txBox="1">
            <a:spLocks noChangeArrowheads="1"/>
          </p:cNvSpPr>
          <p:nvPr/>
        </p:nvSpPr>
        <p:spPr bwMode="auto">
          <a:xfrm>
            <a:off x="3733800" y="619125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5.1</a:t>
            </a:r>
          </a:p>
        </p:txBody>
      </p:sp>
      <p:sp>
        <p:nvSpPr>
          <p:cNvPr id="10244" name="Rectangle 10"/>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pic>
        <p:nvPicPr>
          <p:cNvPr id="10245" name="Picture 1" descr="Two graphs. Each part consists of a visual representation and a caption. In the visual representation of both the parts a curve is graphed in the first quadrant of the coordinate plane. The horizontal axis is labeled: t. The vertical axis is labeled: y. The curve is labeled: y = 1/t. It enters the top of the viewing window just to the right of the positive y axis, goes down and to the right with decreasing steepness, passes through (1, 1), and exits the right side of the viewing window just above the positive t axis. (graph 1). Visual representation. A point x is marked on the positive t axis between the values 3 and 4. The region under the curve till the positive t axis is shaded. The left and right boundaries of the shaded region are the vertical lines t = 1 and t = x respectively. If x &gt; 1, then int_1^x (1/t) d t &gt; 0. Caption. If x &gt; 1, then ln(x) &gt; 0. (graph 2). Visual representation. A point x is marked on the positive t axis between the origin and the value 1. The region under the curve till the positive t axis is shaded. The left and right boundaries of the shaded region are the vertical lines t = x and t = 1 respectively. If 0 &lt; x &lt; 1, then int_1^x (1/t) d t &gt; 0. Caption. If 0 &lt; x &lt; 1, then ln(x) &lt;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9888" y="3308350"/>
            <a:ext cx="5446712" cy="280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To sketch the graph of </a:t>
            </a:r>
            <a:r>
              <a:rPr lang="en-US" altLang="en-US" i="1" smtClean="0"/>
              <a:t>y</a:t>
            </a:r>
            <a:r>
              <a:rPr lang="en-US" altLang="en-US" smtClean="0"/>
              <a:t> = ln </a:t>
            </a:r>
            <a:r>
              <a:rPr lang="en-US" altLang="en-US" i="1" smtClean="0"/>
              <a:t>x</a:t>
            </a:r>
            <a:r>
              <a:rPr lang="en-US" altLang="en-US" smtClean="0"/>
              <a:t>, you can think of the natural</a:t>
            </a:r>
            <a:br>
              <a:rPr lang="en-US" altLang="en-US" smtClean="0"/>
            </a:br>
            <a:r>
              <a:rPr lang="en-US" altLang="en-US" smtClean="0"/>
              <a:t>logarithmic function as an </a:t>
            </a:r>
            <a:r>
              <a:rPr lang="en-US" altLang="en-US" i="1" smtClean="0"/>
              <a:t>antiderivative </a:t>
            </a:r>
            <a:r>
              <a:rPr lang="en-US" altLang="en-US" smtClean="0"/>
              <a:t>given by the</a:t>
            </a:r>
            <a:br>
              <a:rPr lang="en-US" altLang="en-US" smtClean="0"/>
            </a:br>
            <a:r>
              <a:rPr lang="en-US" altLang="en-US" smtClean="0"/>
              <a:t>differential equation</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endParaRPr lang="en-US" altLang="en-US" sz="800" smtClean="0"/>
          </a:p>
          <a:p>
            <a:pPr marL="0" indent="0" eaLnBrk="1" hangingPunct="1">
              <a:buFont typeface="Wingdings" panose="05000000000000000000" pitchFamily="2" charset="2"/>
              <a:buNone/>
            </a:pPr>
            <a:r>
              <a:rPr lang="en-US" altLang="en-US" smtClean="0"/>
              <a:t>Figure 5.2 is a computer-generated</a:t>
            </a:r>
            <a:br>
              <a:rPr lang="en-US" altLang="en-US" smtClean="0"/>
            </a:br>
            <a:r>
              <a:rPr lang="en-US" altLang="en-US" smtClean="0"/>
              <a:t>graph, called a </a:t>
            </a:r>
            <a:r>
              <a:rPr lang="en-US" altLang="en-US" i="1" smtClean="0"/>
              <a:t>slope field (or </a:t>
            </a:r>
            <a:br>
              <a:rPr lang="en-US" altLang="en-US" i="1" smtClean="0"/>
            </a:br>
            <a:r>
              <a:rPr lang="en-US" altLang="en-US" i="1" smtClean="0"/>
              <a:t>direction field)</a:t>
            </a:r>
            <a:r>
              <a:rPr lang="en-US" altLang="en-US" smtClean="0"/>
              <a:t>, showing small line</a:t>
            </a:r>
            <a:br>
              <a:rPr lang="en-US" altLang="en-US" smtClean="0"/>
            </a:br>
            <a:r>
              <a:rPr lang="en-US" altLang="en-US" smtClean="0"/>
              <a:t>segments of slope 1/</a:t>
            </a:r>
            <a:r>
              <a:rPr lang="en-US" altLang="en-US" i="1" smtClean="0"/>
              <a:t>x</a:t>
            </a:r>
            <a:r>
              <a:rPr lang="en-US" altLang="en-US" smtClean="0"/>
              <a:t>.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graph of </a:t>
            </a:r>
            <a:r>
              <a:rPr lang="en-US" altLang="en-US" i="1" smtClean="0"/>
              <a:t>y</a:t>
            </a:r>
            <a:r>
              <a:rPr lang="en-US" altLang="en-US" smtClean="0"/>
              <a:t> = ln </a:t>
            </a:r>
            <a:r>
              <a:rPr lang="en-US" altLang="en-US" i="1" smtClean="0"/>
              <a:t>x</a:t>
            </a:r>
            <a:r>
              <a:rPr lang="en-US" altLang="en-US" smtClean="0"/>
              <a:t> is the solution</a:t>
            </a:r>
            <a:br>
              <a:rPr lang="en-US" altLang="en-US" smtClean="0"/>
            </a:br>
            <a:r>
              <a:rPr lang="en-US" altLang="en-US" smtClean="0"/>
              <a:t>that passes through the point (1, 0).</a:t>
            </a:r>
          </a:p>
        </p:txBody>
      </p:sp>
      <p:pic>
        <p:nvPicPr>
          <p:cNvPr id="11267" name="Picture 5" descr="(d y)/(d x) = 1/x.&#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473325"/>
            <a:ext cx="1371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7"/>
          <p:cNvSpPr txBox="1">
            <a:spLocks noChangeArrowheads="1"/>
          </p:cNvSpPr>
          <p:nvPr/>
        </p:nvSpPr>
        <p:spPr bwMode="auto">
          <a:xfrm>
            <a:off x="6629400" y="57150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5.2</a:t>
            </a:r>
          </a:p>
        </p:txBody>
      </p:sp>
      <p:sp>
        <p:nvSpPr>
          <p:cNvPr id="11269" name="Rectangle 9"/>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pic>
        <p:nvPicPr>
          <p:cNvPr id="11270" name="Picture 1" descr="The image consists of a visual representation and a caption. Visual representation. A curve and a direction field are graphed on the x y coordinate plane. The curve is labeled y = ln(x). It enters the bottom of the viewing window in the fourth quadrant just to the right of the negative y axis, goes up and to the right with decreasing steepness, intersects the positive x axis at (1, 0), goes further up and to the right in the first quadrant, and exits the right of the viewing window. The flow of direction field in the fourth quadrant and the first quadrant is represented by small line segments that do not intersect. Each line segment goes up and to the right. The slope of the line segments decreases as x increases and remains the same as y increases. Caption. Each small line segment has a slope of 1/x.&#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668588"/>
            <a:ext cx="3209925"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9"/>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The Natural Logarithmic Function</a:t>
            </a:r>
          </a:p>
        </p:txBody>
      </p:sp>
      <p:sp>
        <p:nvSpPr>
          <p:cNvPr id="12291" name="TextBox 7"/>
          <p:cNvSpPr txBox="1">
            <a:spLocks noChangeArrowheads="1"/>
          </p:cNvSpPr>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The next theorem lists some basic properties of the natural logarithmic function.</a:t>
            </a:r>
          </a:p>
        </p:txBody>
      </p:sp>
      <p:pic>
        <p:nvPicPr>
          <p:cNvPr id="12292" name="Picture 1" descr="Theorem 5.1. Properties of the Natural Logarithmic Function. The natural logarithmic function has the following properties. (item 1). The domain (0, infinity) and the range is (negative infinity, infinity). (item 2). The function is continuous, increasing, and one-to-one. (item 3). The graph is concave downwar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0550" y="2619375"/>
            <a:ext cx="79629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1173</TotalTime>
  <Words>798</Words>
  <Application>Microsoft Office PowerPoint</Application>
  <PresentationFormat>On-screen Show (4:3)</PresentationFormat>
  <Paragraphs>126</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Wingdings</vt:lpstr>
      <vt:lpstr>Times New Roman</vt:lpstr>
      <vt:lpstr>Larsoen_master slide</vt:lpstr>
      <vt:lpstr>PowerPoint Presentation</vt:lpstr>
      <vt:lpstr>PowerPoint Presentation</vt:lpstr>
      <vt:lpstr>PowerPoint Presentation</vt:lpstr>
      <vt:lpstr>PowerPoint Presentation</vt:lpstr>
      <vt:lpstr>The Natural Logarithmic Function</vt:lpstr>
      <vt:lpstr>The Natural Logarithmic Function</vt:lpstr>
      <vt:lpstr>The Natural Logarithmic Function</vt:lpstr>
      <vt:lpstr>The Natural Logarithmic Function</vt:lpstr>
      <vt:lpstr>The Natural Logarithmic Function</vt:lpstr>
      <vt:lpstr>The Natural Logarithmic Function</vt:lpstr>
      <vt:lpstr>Example 1 – Expanding Logarithmic Expressions</vt:lpstr>
      <vt:lpstr>Example 1 – Expanding Logarithmic Expressions</vt:lpstr>
      <vt:lpstr>The Natural Logarithmic Function</vt:lpstr>
      <vt:lpstr>PowerPoint Presentation</vt:lpstr>
      <vt:lpstr>The Number e</vt:lpstr>
      <vt:lpstr>The Number e</vt:lpstr>
      <vt:lpstr>The Number e</vt:lpstr>
      <vt:lpstr>The Number e</vt:lpstr>
      <vt:lpstr>The Number e</vt:lpstr>
      <vt:lpstr>Example 2 – Evaluating Natural Logarithmic Expressions</vt:lpstr>
      <vt:lpstr>PowerPoint Presentation</vt:lpstr>
      <vt:lpstr>The Derivative of the Natural Logarithmic Function</vt:lpstr>
      <vt:lpstr>Example 3 – Differentiation of Logarithmic Functions</vt:lpstr>
      <vt:lpstr>Example 3 – Differentiation of Logarithmic Functions</vt:lpstr>
      <vt:lpstr>The Derivative of the Natural Logarithmic Function</vt:lpstr>
      <vt:lpstr>Example 6 – Logarithmic Differentiation</vt:lpstr>
      <vt:lpstr>Example 6 – Solution</vt:lpstr>
      <vt:lpstr>Example 6 – Solution</vt:lpstr>
      <vt:lpstr>The Derivative of the Natural Logarithmic Function</vt:lpstr>
      <vt:lpstr>Example 7 – Derivative Involving Absolute Value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474</cp:revision>
  <dcterms:created xsi:type="dcterms:W3CDTF">2008-11-21T04:28:28Z</dcterms:created>
  <dcterms:modified xsi:type="dcterms:W3CDTF">2018-08-01T10:06:02Z</dcterms:modified>
</cp:coreProperties>
</file>