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7" r:id="rId2"/>
    <p:sldId id="290" r:id="rId3"/>
    <p:sldId id="256" r:id="rId4"/>
    <p:sldId id="286" r:id="rId5"/>
    <p:sldId id="260" r:id="rId6"/>
    <p:sldId id="278" r:id="rId7"/>
    <p:sldId id="262" r:id="rId8"/>
    <p:sldId id="279" r:id="rId9"/>
    <p:sldId id="261" r:id="rId10"/>
    <p:sldId id="263" r:id="rId11"/>
    <p:sldId id="264" r:id="rId12"/>
    <p:sldId id="288" r:id="rId13"/>
    <p:sldId id="287" r:id="rId14"/>
    <p:sldId id="268" r:id="rId15"/>
    <p:sldId id="269" r:id="rId16"/>
    <p:sldId id="282" r:id="rId17"/>
    <p:sldId id="289" r:id="rId18"/>
    <p:sldId id="271" r:id="rId19"/>
    <p:sldId id="272" r:id="rId20"/>
    <p:sldId id="273" r:id="rId21"/>
    <p:sldId id="274" r:id="rId22"/>
    <p:sldId id="275" r:id="rId23"/>
    <p:sldId id="276" r:id="rId24"/>
    <p:sldId id="281" r:id="rId25"/>
    <p:sldId id="283" r:id="rId26"/>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7DBC"/>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27" autoAdjust="0"/>
    <p:restoredTop sz="94660"/>
  </p:normalViewPr>
  <p:slideViewPr>
    <p:cSldViewPr>
      <p:cViewPr varScale="1">
        <p:scale>
          <a:sx n="92" d="100"/>
          <a:sy n="92" d="100"/>
        </p:scale>
        <p:origin x="-2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pitchFamily="34"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pitchFamily="34"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pitchFamily="34"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fld id="{53BAB39E-A22E-4447-B213-9C57B8BC5576}" type="slidenum">
              <a:rPr lang="en-US" altLang="en-US"/>
              <a:pPr/>
              <a:t>‹#›</a:t>
            </a:fld>
            <a:endParaRPr lang="en-US" altLang="en-US"/>
          </a:p>
        </p:txBody>
      </p:sp>
    </p:spTree>
    <p:extLst>
      <p:ext uri="{BB962C8B-B14F-4D97-AF65-F5344CB8AC3E}">
        <p14:creationId xmlns:p14="http://schemas.microsoft.com/office/powerpoint/2010/main" val="4292060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47A7105-ACA3-4475-AA69-94E34584F0F3}" type="slidenum">
              <a:rPr lang="en-US" altLang="en-US" b="0"/>
              <a:pPr/>
              <a:t>2</a:t>
            </a:fld>
            <a:endParaRPr lang="en-US" altLang="en-US" b="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1939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09061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75"/>
            <a:ext cx="2057400" cy="5665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75"/>
            <a:ext cx="6019800" cy="5665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4466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75"/>
            <a:ext cx="8229600" cy="6397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73573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60375"/>
            <a:ext cx="8229600" cy="5665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64320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1998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90580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65206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68444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9167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35973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66532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24941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ounded Rectangle 11"/>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7" name="Rectangle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3"/>
          <p:cNvSpPr>
            <a:spLocks noGrp="1" noChangeArrowheads="1"/>
          </p:cNvSpPr>
          <p:nvPr>
            <p:ph type="title"/>
          </p:nvPr>
        </p:nvSpPr>
        <p:spPr bwMode="auto">
          <a:xfrm>
            <a:off x="457200" y="460375"/>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Arial" pitchFamily="34"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Arial" pitchFamily="34"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atin typeface="Arial" pitchFamily="34" charset="0"/>
              </a:defRPr>
            </a:lvl1pPr>
          </a:lstStyle>
          <a:p>
            <a:pPr>
              <a:defRPr/>
            </a:pPr>
            <a:endParaRPr lang="en-US"/>
          </a:p>
        </p:txBody>
      </p:sp>
      <p:sp>
        <p:nvSpPr>
          <p:cNvPr id="13324" name="Text Box 12"/>
          <p:cNvSpPr txBox="1">
            <a:spLocks noChangeArrowheads="1"/>
          </p:cNvSpPr>
          <p:nvPr userDrawn="1"/>
        </p:nvSpPr>
        <p:spPr bwMode="auto">
          <a:xfrm>
            <a:off x="8534400" y="6172200"/>
            <a:ext cx="609600" cy="366713"/>
          </a:xfrm>
          <a:prstGeom prst="rect">
            <a:avLst/>
          </a:prstGeom>
          <a:noFill/>
          <a:ln w="9525">
            <a:noFill/>
            <a:miter lim="800000"/>
            <a:headEnd/>
            <a:tailEnd/>
          </a:ln>
          <a:effec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fld id="{2F0B3F94-634E-4696-96AC-C18A9F7CC581}" type="slidenum">
              <a:rPr lang="en-US" altLang="en-US" b="0"/>
              <a:pPr eaLnBrk="1" hangingPunct="1">
                <a:spcBef>
                  <a:spcPct val="50000"/>
                </a:spcBef>
              </a:pPr>
              <a:t>‹#›</a:t>
            </a:fld>
            <a:endParaRPr lang="en-US" altLang="en-US" b="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w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12.xm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slideLayout" Target="../slideLayouts/slideLayout12.xml"/><Relationship Id="rId6" Type="http://schemas.openxmlformats.org/officeDocument/2006/relationships/image" Target="../media/image17.wmf"/><Relationship Id="rId5" Type="http://schemas.openxmlformats.org/officeDocument/2006/relationships/image" Target="../media/image28.wmf"/><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3" Type="http://schemas.openxmlformats.org/officeDocument/2006/relationships/image" Target="../media/image30.wmf"/><Relationship Id="rId7" Type="http://schemas.openxmlformats.org/officeDocument/2006/relationships/image" Target="../media/image33.wmf"/><Relationship Id="rId2" Type="http://schemas.openxmlformats.org/officeDocument/2006/relationships/image" Target="../media/image29.wmf"/><Relationship Id="rId1" Type="http://schemas.openxmlformats.org/officeDocument/2006/relationships/slideLayout" Target="../slideLayouts/slideLayout12.xml"/><Relationship Id="rId6" Type="http://schemas.openxmlformats.org/officeDocument/2006/relationships/image" Target="../media/image17.wmf"/><Relationship Id="rId5" Type="http://schemas.openxmlformats.org/officeDocument/2006/relationships/image" Target="../media/image32.png"/><Relationship Id="rId4" Type="http://schemas.openxmlformats.org/officeDocument/2006/relationships/image" Target="../media/image31.wmf"/></Relationships>
</file>

<file path=ppt/slides/_rels/slide2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slideLayout" Target="../slideLayouts/slideLayout13.xml"/><Relationship Id="rId4" Type="http://schemas.openxmlformats.org/officeDocument/2006/relationships/image" Target="../media/image37.png"/></Relationships>
</file>

<file path=ppt/slides/_rels/slide24.xml.rels><?xml version="1.0" encoding="UTF-8" standalone="yes"?>
<Relationships xmlns="http://schemas.openxmlformats.org/package/2006/relationships"><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image" Target="../media/image38.png"/><Relationship Id="rId1" Type="http://schemas.openxmlformats.org/officeDocument/2006/relationships/slideLayout" Target="../slideLayouts/slideLayout13.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25.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w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2057400" y="457200"/>
            <a:ext cx="69564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4400" b="0"/>
              <a:t>Limits and Their Properties</a:t>
            </a:r>
          </a:p>
        </p:txBody>
      </p:sp>
      <p:sp>
        <p:nvSpPr>
          <p:cNvPr id="3076" name="Text Box 6"/>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1400" b="0"/>
              <a:t>Copyright © Cengage Learning. All rights reserved.</a:t>
            </a:r>
            <a:r>
              <a:rPr lang="en-US" altLang="en-US" sz="1800" b="0"/>
              <a:t> </a:t>
            </a:r>
          </a:p>
        </p:txBody>
      </p:sp>
      <p:pic>
        <p:nvPicPr>
          <p:cNvPr id="3078" name="Picture 2" descr="Cover pag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Example 1 – </a:t>
            </a:r>
            <a:r>
              <a:rPr lang="en-US" altLang="en-US" sz="4000" b="0" i="1">
                <a:solidFill>
                  <a:schemeClr val="bg1"/>
                </a:solidFill>
              </a:rPr>
              <a:t>Solution</a:t>
            </a:r>
          </a:p>
        </p:txBody>
      </p:sp>
      <p:sp>
        <p:nvSpPr>
          <p:cNvPr id="13315" name="Rectangle 6"/>
          <p:cNvSpPr>
            <a:spLocks noChangeArrowheads="1"/>
          </p:cNvSpPr>
          <p:nvPr/>
        </p:nvSpPr>
        <p:spPr bwMode="auto">
          <a:xfrm>
            <a:off x="457200" y="1371600"/>
            <a:ext cx="8620125"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2400" b="0"/>
              <a:t>The table lists the values of </a:t>
            </a:r>
            <a:r>
              <a:rPr lang="en-US" altLang="en-US" sz="2400" b="0" i="1"/>
              <a:t>f</a:t>
            </a:r>
            <a:r>
              <a:rPr lang="en-US" altLang="en-US" sz="2400" b="0"/>
              <a:t>(</a:t>
            </a:r>
            <a:r>
              <a:rPr lang="en-US" altLang="en-US" sz="2400" b="0" i="1"/>
              <a:t>x</a:t>
            </a:r>
            <a:r>
              <a:rPr lang="en-US" altLang="en-US" sz="2400" b="0"/>
              <a:t>) for several </a:t>
            </a:r>
            <a:r>
              <a:rPr lang="en-US" altLang="en-US" sz="2400" b="0" i="1"/>
              <a:t>x</a:t>
            </a:r>
            <a:r>
              <a:rPr lang="en-US" altLang="en-US" sz="2400" b="0"/>
              <a:t>-values near 0.</a:t>
            </a:r>
          </a:p>
          <a:p>
            <a:pPr>
              <a:spcBef>
                <a:spcPct val="50000"/>
              </a:spcBef>
              <a:buFontTx/>
              <a:buNone/>
            </a:pPr>
            <a:endParaRPr lang="en-US" altLang="en-US" sz="2400" b="0"/>
          </a:p>
          <a:p>
            <a:pPr>
              <a:spcBef>
                <a:spcPct val="50000"/>
              </a:spcBef>
              <a:buFontTx/>
              <a:buNone/>
            </a:pPr>
            <a:endParaRPr lang="en-US" altLang="en-US" sz="2400" b="0"/>
          </a:p>
          <a:p>
            <a:pPr>
              <a:spcBef>
                <a:spcPct val="50000"/>
              </a:spcBef>
              <a:buFontTx/>
              <a:buNone/>
            </a:pPr>
            <a:endParaRPr lang="en-US" altLang="en-US" sz="2400" b="0"/>
          </a:p>
          <a:p>
            <a:pPr>
              <a:spcBef>
                <a:spcPct val="50000"/>
              </a:spcBef>
              <a:buFontTx/>
              <a:buNone/>
            </a:pPr>
            <a:endParaRPr lang="en-US" altLang="en-US" sz="2400" b="0"/>
          </a:p>
          <a:p>
            <a:pPr>
              <a:spcBef>
                <a:spcPct val="50000"/>
              </a:spcBef>
              <a:buFontTx/>
              <a:buNone/>
            </a:pPr>
            <a:endParaRPr lang="en-US" altLang="en-US" sz="2400" b="0"/>
          </a:p>
          <a:p>
            <a:pPr>
              <a:spcBef>
                <a:spcPct val="50000"/>
              </a:spcBef>
              <a:buFontTx/>
              <a:buNone/>
            </a:pPr>
            <a:r>
              <a:rPr lang="en-US" altLang="en-US" sz="2400" b="0"/>
              <a:t>From the results shown in the table, you can estimate the limit</a:t>
            </a:r>
            <a:br>
              <a:rPr lang="en-US" altLang="en-US" sz="2400" b="0"/>
            </a:br>
            <a:r>
              <a:rPr lang="en-US" altLang="en-US" sz="2400" b="0"/>
              <a:t>to be 2.</a:t>
            </a:r>
          </a:p>
        </p:txBody>
      </p:sp>
      <p:pic>
        <p:nvPicPr>
          <p:cNvPr id="13316" name="Picture 14" descr="The table lists the values of x and the corresponding values of f(x). f(x) = 1.99499 when x = negative 0.01. f(x) = 1.99950 when x = negative 0.001. f(x) = 1.99995 when x = negative 0.0001. f(x) is a question mark when x = 0. f(x) = 2.00005 when x = 0.0001. f(x) = 2.00050 when x = 0.001. f(x) = 2.00499 when x = 0.01. f(x) approaches 2 when x approaches 0 from the left and from the r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825" y="2057400"/>
            <a:ext cx="7292975" cy="233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Example 1 – </a:t>
            </a:r>
            <a:r>
              <a:rPr lang="en-US" altLang="en-US" sz="4000" b="0" i="1">
                <a:solidFill>
                  <a:schemeClr val="bg1"/>
                </a:solidFill>
              </a:rPr>
              <a:t>Solution</a:t>
            </a:r>
          </a:p>
        </p:txBody>
      </p:sp>
      <p:sp>
        <p:nvSpPr>
          <p:cNvPr id="14339" name="Text Box 10"/>
          <p:cNvSpPr txBox="1">
            <a:spLocks noChangeArrowheads="1"/>
          </p:cNvSpPr>
          <p:nvPr/>
        </p:nvSpPr>
        <p:spPr bwMode="auto">
          <a:xfrm>
            <a:off x="457200" y="1371600"/>
            <a:ext cx="83058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2400" b="0"/>
              <a:t>This limit is reinforced by the graph of</a:t>
            </a:r>
            <a:r>
              <a:rPr lang="en-US" altLang="en-US" sz="2400" b="0" i="1"/>
              <a:t> f</a:t>
            </a:r>
            <a:r>
              <a:rPr lang="en-US" altLang="en-US" sz="2400" b="0"/>
              <a:t> shown in Figure 1.6.</a:t>
            </a:r>
          </a:p>
        </p:txBody>
      </p:sp>
      <p:sp>
        <p:nvSpPr>
          <p:cNvPr id="14340" name="Text Box 15"/>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en-US" altLang="en-US" sz="1800" b="0">
                <a:solidFill>
                  <a:schemeClr val="bg1"/>
                </a:solidFill>
              </a:rPr>
              <a:t>cont’d</a:t>
            </a:r>
          </a:p>
        </p:txBody>
      </p:sp>
      <p:sp>
        <p:nvSpPr>
          <p:cNvPr id="14341" name="Text Box 16"/>
          <p:cNvSpPr txBox="1">
            <a:spLocks noChangeArrowheads="1"/>
          </p:cNvSpPr>
          <p:nvPr/>
        </p:nvSpPr>
        <p:spPr bwMode="auto">
          <a:xfrm>
            <a:off x="3276600" y="5287963"/>
            <a:ext cx="1828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1200"/>
              <a:t>Figure 1.6</a:t>
            </a:r>
          </a:p>
        </p:txBody>
      </p:sp>
      <p:pic>
        <p:nvPicPr>
          <p:cNvPr id="14342" name="Picture 17" descr="The image contains a visual representation and a caption. Visual representation. A curve is graphed on the x y coordinate plane. The curve is labeled f(x) = x/(sqrt(x + 1) minus 1). It begins at the closed point (negative 1, 1) in the second quadrant, goes up and to the right with decreasing steepness, intersects the positive y axis at the open point (0, 2), enters the first quadrant, and exits the top right of the viewing window. Caption. The limit of f(x) as x approaches 0 is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966913"/>
            <a:ext cx="3249613"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idx="1"/>
          </p:nvPr>
        </p:nvSpPr>
        <p:spPr>
          <a:xfrm>
            <a:off x="455613" y="3198813"/>
            <a:ext cx="8226425" cy="914400"/>
          </a:xfrm>
        </p:spPr>
        <p:txBody>
          <a:bodyPr/>
          <a:lstStyle/>
          <a:p>
            <a:pPr marL="350838" indent="-350838" algn="ctr">
              <a:spcBef>
                <a:spcPct val="50000"/>
              </a:spcBef>
              <a:buClr>
                <a:srgbClr val="009BAE"/>
              </a:buClr>
              <a:buFont typeface="Wingdings" pitchFamily="2" charset="2"/>
              <a:buNone/>
            </a:pPr>
            <a:r>
              <a:rPr lang="en-IN" altLang="en-US" sz="4000" smtClean="0">
                <a:ea typeface="Arial" charset="0"/>
                <a:cs typeface="Arial" charset="0"/>
              </a:rPr>
              <a:t>Limits That Fail to Exist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4" name="Rectangle 10"/>
          <p:cNvSpPr>
            <a:spLocks noChangeArrowheads="1"/>
          </p:cNvSpPr>
          <p:nvPr/>
        </p:nvSpPr>
        <p:spPr bwMode="auto">
          <a:xfrm>
            <a:off x="457200" y="1981200"/>
            <a:ext cx="7924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b="0">
                <a:solidFill>
                  <a:srgbClr val="D7181E"/>
                </a:solidFill>
                <a:ea typeface="Arial" charset="0"/>
                <a:cs typeface="Arial" charset="0"/>
              </a:rPr>
              <a:t>Solution:</a:t>
            </a:r>
          </a:p>
          <a:p>
            <a:pPr>
              <a:spcBef>
                <a:spcPct val="50000"/>
              </a:spcBef>
              <a:buFontTx/>
              <a:buNone/>
            </a:pPr>
            <a:r>
              <a:rPr lang="en-US" altLang="en-US" sz="2400" b="0"/>
              <a:t>Consider the graph of the function         </a:t>
            </a:r>
          </a:p>
        </p:txBody>
      </p:sp>
      <p:sp>
        <p:nvSpPr>
          <p:cNvPr id="16387" name="Text Box 6"/>
          <p:cNvSpPr txBox="1">
            <a:spLocks noChangeArrowheads="1"/>
          </p:cNvSpPr>
          <p:nvPr/>
        </p:nvSpPr>
        <p:spPr bwMode="auto">
          <a:xfrm>
            <a:off x="455613" y="1370013"/>
            <a:ext cx="769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b="0"/>
              <a:t>Show that the limit            does not exist.</a:t>
            </a:r>
          </a:p>
        </p:txBody>
      </p:sp>
      <p:sp>
        <p:nvSpPr>
          <p:cNvPr id="21522" name="Text Box 18"/>
          <p:cNvSpPr txBox="1">
            <a:spLocks noChangeArrowheads="1"/>
          </p:cNvSpPr>
          <p:nvPr/>
        </p:nvSpPr>
        <p:spPr bwMode="auto">
          <a:xfrm>
            <a:off x="6172200" y="6019800"/>
            <a:ext cx="182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1200"/>
              <a:t>Figure 1.8</a:t>
            </a:r>
          </a:p>
        </p:txBody>
      </p:sp>
      <p:pic>
        <p:nvPicPr>
          <p:cNvPr id="16389" name="Picture 23" descr="lim_(x right arrow 0) (abs(x)/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8813" y="1295400"/>
            <a:ext cx="68738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8" name="Picture 24" descr="f(x) = abs(x)/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971800"/>
            <a:ext cx="1295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a:spLocks noChangeArrowheads="1"/>
          </p:cNvSpPr>
          <p:nvPr/>
        </p:nvSpPr>
        <p:spPr bwMode="auto">
          <a:xfrm>
            <a:off x="465138" y="3733800"/>
            <a:ext cx="5181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2400" b="0"/>
              <a:t>In Figure 1.8 and from the definition </a:t>
            </a:r>
            <a:br>
              <a:rPr lang="en-US" altLang="en-US" sz="2400" b="0"/>
            </a:br>
            <a:r>
              <a:rPr lang="en-US" altLang="en-US" sz="2400" b="0"/>
              <a:t>of absolute value,                    </a:t>
            </a:r>
          </a:p>
        </p:txBody>
      </p:sp>
      <p:pic>
        <p:nvPicPr>
          <p:cNvPr id="21529" name="Picture 25" descr="Piecewise function with 2 pieces. abs(x) = { (piece 1) x, when x &gt;= 0, (piece 2) negative x, when x &lt; 0. Definition of absolute va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648200"/>
            <a:ext cx="464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p:cNvSpPr>
            <a:spLocks noChangeArrowheads="1"/>
          </p:cNvSpPr>
          <p:nvPr/>
        </p:nvSpPr>
        <p:spPr bwMode="auto">
          <a:xfrm>
            <a:off x="479425" y="5356225"/>
            <a:ext cx="2667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2400" b="0"/>
              <a:t>you can see that</a:t>
            </a:r>
          </a:p>
        </p:txBody>
      </p:sp>
      <p:pic>
        <p:nvPicPr>
          <p:cNvPr id="21530" name="Picture 26" descr="Piecewise function with 2 pieces. abs(x)/x = { (piece 1) 1, when x &gt; 0, (piece 2) negative 1, when x &l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5791200"/>
            <a:ext cx="1981200"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31" name="Picture 27" descr="The image contains a visual representation and a caption. Visual representation. A function in two parts labeled f(x) = abs(x)/x is graphed on the x y coordinate plane. The first part is a horizontal line segment that enters the left side of the viewing window in the third quadrant, goes straight to the right, and ends at the open point (0, negative 1). An arrow indicates that from left to right, f(x) is approaching negative 1 for this segment. The second part is a horizontal line segment that begins at the open point (0, 1), goes straight to the right, and exits the right side of the viewing window. An arrow indicates that from right to left, f(x) is approaching 1 for this line segment. Caption. lim_(x right arrow 0) f(x) does not exis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2667000"/>
            <a:ext cx="2790825" cy="322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6" name="Text Box 2"/>
          <p:cNvSpPr txBox="1">
            <a:spLocks noChangeArrowheads="1"/>
          </p:cNvSpPr>
          <p:nvPr/>
        </p:nvSpPr>
        <p:spPr bwMode="auto">
          <a:xfrm>
            <a:off x="547688" y="381000"/>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3100" b="0">
                <a:solidFill>
                  <a:schemeClr val="bg1"/>
                </a:solidFill>
              </a:rPr>
              <a:t>Example 3 – </a:t>
            </a:r>
            <a:r>
              <a:rPr lang="en-US" altLang="en-US" sz="3100" b="0" i="1">
                <a:solidFill>
                  <a:schemeClr val="bg1"/>
                </a:solidFill>
              </a:rPr>
              <a:t>Different Right and Left Behavior</a:t>
            </a:r>
            <a:r>
              <a:rPr lang="en-US" altLang="en-US" sz="3100" b="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1514">
                                            <p:txEl>
                                              <p:pRg st="0" end="0"/>
                                            </p:txEl>
                                          </p:spTgt>
                                        </p:tgtEl>
                                        <p:attrNameLst>
                                          <p:attrName>style.visibility</p:attrName>
                                        </p:attrNameLst>
                                      </p:cBhvr>
                                      <p:to>
                                        <p:strVal val="visible"/>
                                      </p:to>
                                    </p:set>
                                    <p:animEffect transition="in" filter="fade">
                                      <p:cBhvr>
                                        <p:cTn id="7" dur="1000"/>
                                        <p:tgtEl>
                                          <p:spTgt spid="21514">
                                            <p:txEl>
                                              <p:pRg st="0" end="0"/>
                                            </p:txEl>
                                          </p:spTgt>
                                        </p:tgtEl>
                                      </p:cBhvr>
                                    </p:animEffect>
                                    <p:anim calcmode="lin" valueType="num">
                                      <p:cBhvr>
                                        <p:cTn id="8" dur="1000" fill="hold"/>
                                        <p:tgtEl>
                                          <p:spTgt spid="2151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151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1514">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21514">
                                            <p:txEl>
                                              <p:pRg st="1" end="1"/>
                                            </p:txEl>
                                          </p:spTgt>
                                        </p:tgtEl>
                                        <p:attrNameLst>
                                          <p:attrName>style.visibility</p:attrName>
                                        </p:attrNameLst>
                                      </p:cBhvr>
                                      <p:to>
                                        <p:strVal val="visible"/>
                                      </p:to>
                                    </p:set>
                                    <p:animEffect transition="in" filter="fade">
                                      <p:cBhvr>
                                        <p:cTn id="13" dur="1000"/>
                                        <p:tgtEl>
                                          <p:spTgt spid="21514">
                                            <p:txEl>
                                              <p:pRg st="1" end="1"/>
                                            </p:txEl>
                                          </p:spTgt>
                                        </p:tgtEl>
                                      </p:cBhvr>
                                    </p:animEffect>
                                    <p:anim calcmode="lin" valueType="num">
                                      <p:cBhvr>
                                        <p:cTn id="14" dur="1000" fill="hold"/>
                                        <p:tgtEl>
                                          <p:spTgt spid="21514">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1514">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1514">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21528"/>
                                        </p:tgtEl>
                                        <p:attrNameLst>
                                          <p:attrName>style.visibility</p:attrName>
                                        </p:attrNameLst>
                                      </p:cBhvr>
                                      <p:to>
                                        <p:strVal val="visible"/>
                                      </p:to>
                                    </p:set>
                                    <p:animEffect transition="in" filter="fade">
                                      <p:cBhvr>
                                        <p:cTn id="19" dur="1000"/>
                                        <p:tgtEl>
                                          <p:spTgt spid="21528"/>
                                        </p:tgtEl>
                                      </p:cBhvr>
                                    </p:animEffect>
                                    <p:anim calcmode="lin" valueType="num">
                                      <p:cBhvr>
                                        <p:cTn id="20" dur="1000" fill="hold"/>
                                        <p:tgtEl>
                                          <p:spTgt spid="21528"/>
                                        </p:tgtEl>
                                        <p:attrNameLst>
                                          <p:attrName>ppt_x</p:attrName>
                                        </p:attrNameLst>
                                      </p:cBhvr>
                                      <p:tavLst>
                                        <p:tav tm="0">
                                          <p:val>
                                            <p:strVal val="#ppt_x"/>
                                          </p:val>
                                        </p:tav>
                                        <p:tav tm="100000">
                                          <p:val>
                                            <p:strVal val="#ppt_x"/>
                                          </p:val>
                                        </p:tav>
                                      </p:tavLst>
                                    </p:anim>
                                    <p:anim calcmode="lin" valueType="num">
                                      <p:cBhvr>
                                        <p:cTn id="21" dur="900" decel="100000" fill="hold"/>
                                        <p:tgtEl>
                                          <p:spTgt spid="21528"/>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1528"/>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fade">
                                      <p:cBhvr>
                                        <p:cTn id="27" dur="1000"/>
                                        <p:tgtEl>
                                          <p:spTgt spid="17">
                                            <p:txEl>
                                              <p:pRg st="0" end="0"/>
                                            </p:txEl>
                                          </p:spTgt>
                                        </p:tgtEl>
                                      </p:cBhvr>
                                    </p:animEffect>
                                    <p:anim calcmode="lin" valueType="num">
                                      <p:cBhvr>
                                        <p:cTn id="2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7">
                                            <p:txEl>
                                              <p:pRg st="0" end="0"/>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7">
                                            <p:txEl>
                                              <p:pRg st="0" end="0"/>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21531"/>
                                        </p:tgtEl>
                                        <p:attrNameLst>
                                          <p:attrName>style.visibility</p:attrName>
                                        </p:attrNameLst>
                                      </p:cBhvr>
                                      <p:to>
                                        <p:strVal val="visible"/>
                                      </p:to>
                                    </p:set>
                                    <p:animEffect transition="in" filter="fade">
                                      <p:cBhvr>
                                        <p:cTn id="33" dur="1000"/>
                                        <p:tgtEl>
                                          <p:spTgt spid="21531"/>
                                        </p:tgtEl>
                                      </p:cBhvr>
                                    </p:animEffect>
                                    <p:anim calcmode="lin" valueType="num">
                                      <p:cBhvr>
                                        <p:cTn id="34" dur="1000" fill="hold"/>
                                        <p:tgtEl>
                                          <p:spTgt spid="21531"/>
                                        </p:tgtEl>
                                        <p:attrNameLst>
                                          <p:attrName>ppt_x</p:attrName>
                                        </p:attrNameLst>
                                      </p:cBhvr>
                                      <p:tavLst>
                                        <p:tav tm="0">
                                          <p:val>
                                            <p:strVal val="#ppt_x"/>
                                          </p:val>
                                        </p:tav>
                                        <p:tav tm="100000">
                                          <p:val>
                                            <p:strVal val="#ppt_x"/>
                                          </p:val>
                                        </p:tav>
                                      </p:tavLst>
                                    </p:anim>
                                    <p:anim calcmode="lin" valueType="num">
                                      <p:cBhvr>
                                        <p:cTn id="35" dur="900" decel="100000" fill="hold"/>
                                        <p:tgtEl>
                                          <p:spTgt spid="21531"/>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1531"/>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21529"/>
                                        </p:tgtEl>
                                        <p:attrNameLst>
                                          <p:attrName>style.visibility</p:attrName>
                                        </p:attrNameLst>
                                      </p:cBhvr>
                                      <p:to>
                                        <p:strVal val="visible"/>
                                      </p:to>
                                    </p:set>
                                    <p:animEffect transition="in" filter="fade">
                                      <p:cBhvr>
                                        <p:cTn id="39" dur="1000"/>
                                        <p:tgtEl>
                                          <p:spTgt spid="21529"/>
                                        </p:tgtEl>
                                      </p:cBhvr>
                                    </p:animEffect>
                                    <p:anim calcmode="lin" valueType="num">
                                      <p:cBhvr>
                                        <p:cTn id="40" dur="1000" fill="hold"/>
                                        <p:tgtEl>
                                          <p:spTgt spid="21529"/>
                                        </p:tgtEl>
                                        <p:attrNameLst>
                                          <p:attrName>ppt_x</p:attrName>
                                        </p:attrNameLst>
                                      </p:cBhvr>
                                      <p:tavLst>
                                        <p:tav tm="0">
                                          <p:val>
                                            <p:strVal val="#ppt_x"/>
                                          </p:val>
                                        </p:tav>
                                        <p:tav tm="100000">
                                          <p:val>
                                            <p:strVal val="#ppt_x"/>
                                          </p:val>
                                        </p:tav>
                                      </p:tavLst>
                                    </p:anim>
                                    <p:anim calcmode="lin" valueType="num">
                                      <p:cBhvr>
                                        <p:cTn id="41" dur="900" decel="100000" fill="hold"/>
                                        <p:tgtEl>
                                          <p:spTgt spid="215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1529"/>
                                        </p:tgtEl>
                                        <p:attrNameLst>
                                          <p:attrName>ppt_y</p:attrName>
                                        </p:attrNameLst>
                                      </p:cBhvr>
                                      <p:tavLst>
                                        <p:tav tm="0">
                                          <p:val>
                                            <p:strVal val="#ppt_y-.03"/>
                                          </p:val>
                                        </p:tav>
                                        <p:tav tm="100000">
                                          <p:val>
                                            <p:strVal val="#ppt_y"/>
                                          </p:val>
                                        </p:tav>
                                      </p:tavLst>
                                    </p:anim>
                                  </p:childTnLst>
                                </p:cTn>
                              </p:par>
                              <p:par>
                                <p:cTn id="43" presetID="37" presetClass="entr" presetSubtype="0" fill="hold" grpId="0" nodeType="withEffect">
                                  <p:stCondLst>
                                    <p:cond delay="0"/>
                                  </p:stCondLst>
                                  <p:childTnLst>
                                    <p:set>
                                      <p:cBhvr>
                                        <p:cTn id="44" dur="1" fill="hold">
                                          <p:stCondLst>
                                            <p:cond delay="0"/>
                                          </p:stCondLst>
                                        </p:cTn>
                                        <p:tgtEl>
                                          <p:spTgt spid="21522"/>
                                        </p:tgtEl>
                                        <p:attrNameLst>
                                          <p:attrName>style.visibility</p:attrName>
                                        </p:attrNameLst>
                                      </p:cBhvr>
                                      <p:to>
                                        <p:strVal val="visible"/>
                                      </p:to>
                                    </p:set>
                                    <p:animEffect transition="in" filter="fade">
                                      <p:cBhvr>
                                        <p:cTn id="45" dur="1000"/>
                                        <p:tgtEl>
                                          <p:spTgt spid="21522"/>
                                        </p:tgtEl>
                                      </p:cBhvr>
                                    </p:animEffect>
                                    <p:anim calcmode="lin" valueType="num">
                                      <p:cBhvr>
                                        <p:cTn id="46" dur="1000" fill="hold"/>
                                        <p:tgtEl>
                                          <p:spTgt spid="21522"/>
                                        </p:tgtEl>
                                        <p:attrNameLst>
                                          <p:attrName>ppt_x</p:attrName>
                                        </p:attrNameLst>
                                      </p:cBhvr>
                                      <p:tavLst>
                                        <p:tav tm="0">
                                          <p:val>
                                            <p:strVal val="#ppt_x"/>
                                          </p:val>
                                        </p:tav>
                                        <p:tav tm="100000">
                                          <p:val>
                                            <p:strVal val="#ppt_x"/>
                                          </p:val>
                                        </p:tav>
                                      </p:tavLst>
                                    </p:anim>
                                    <p:anim calcmode="lin" valueType="num">
                                      <p:cBhvr>
                                        <p:cTn id="47" dur="900" decel="100000" fill="hold"/>
                                        <p:tgtEl>
                                          <p:spTgt spid="21522"/>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21522"/>
                                        </p:tgtEl>
                                        <p:attrNameLst>
                                          <p:attrName>ppt_y</p:attrName>
                                        </p:attrNameLst>
                                      </p:cBhvr>
                                      <p:tavLst>
                                        <p:tav tm="0">
                                          <p:val>
                                            <p:strVal val="#ppt_y-.03"/>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37" presetClass="entr" presetSubtype="0" fill="hold" nodeType="clickEffect">
                                  <p:stCondLst>
                                    <p:cond delay="0"/>
                                  </p:stCondLst>
                                  <p:childTnLst>
                                    <p:set>
                                      <p:cBhvr>
                                        <p:cTn id="52" dur="1" fill="hold">
                                          <p:stCondLst>
                                            <p:cond delay="0"/>
                                          </p:stCondLst>
                                        </p:cTn>
                                        <p:tgtEl>
                                          <p:spTgt spid="19">
                                            <p:txEl>
                                              <p:pRg st="0" end="0"/>
                                            </p:txEl>
                                          </p:spTgt>
                                        </p:tgtEl>
                                        <p:attrNameLst>
                                          <p:attrName>style.visibility</p:attrName>
                                        </p:attrNameLst>
                                      </p:cBhvr>
                                      <p:to>
                                        <p:strVal val="visible"/>
                                      </p:to>
                                    </p:set>
                                    <p:animEffect transition="in" filter="fade">
                                      <p:cBhvr>
                                        <p:cTn id="53" dur="1000"/>
                                        <p:tgtEl>
                                          <p:spTgt spid="19">
                                            <p:txEl>
                                              <p:pRg st="0" end="0"/>
                                            </p:txEl>
                                          </p:spTgt>
                                        </p:tgtEl>
                                      </p:cBhvr>
                                    </p:animEffect>
                                    <p:anim calcmode="lin" valueType="num">
                                      <p:cBhvr>
                                        <p:cTn id="54"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19">
                                            <p:txEl>
                                              <p:pRg st="0" end="0"/>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9">
                                            <p:txEl>
                                              <p:pRg st="0" end="0"/>
                                            </p:txEl>
                                          </p:spTgt>
                                        </p:tgtEl>
                                        <p:attrNameLst>
                                          <p:attrName>ppt_y</p:attrName>
                                        </p:attrNameLst>
                                      </p:cBhvr>
                                      <p:tavLst>
                                        <p:tav tm="0">
                                          <p:val>
                                            <p:strVal val="#ppt_y-.03"/>
                                          </p:val>
                                        </p:tav>
                                        <p:tav tm="100000">
                                          <p:val>
                                            <p:strVal val="#ppt_y"/>
                                          </p:val>
                                        </p:tav>
                                      </p:tavLst>
                                    </p:anim>
                                  </p:childTnLst>
                                </p:cTn>
                              </p:par>
                              <p:par>
                                <p:cTn id="57" presetID="37" presetClass="entr" presetSubtype="0" fill="hold" nodeType="withEffect">
                                  <p:stCondLst>
                                    <p:cond delay="0"/>
                                  </p:stCondLst>
                                  <p:childTnLst>
                                    <p:set>
                                      <p:cBhvr>
                                        <p:cTn id="58" dur="1" fill="hold">
                                          <p:stCondLst>
                                            <p:cond delay="0"/>
                                          </p:stCondLst>
                                        </p:cTn>
                                        <p:tgtEl>
                                          <p:spTgt spid="21530"/>
                                        </p:tgtEl>
                                        <p:attrNameLst>
                                          <p:attrName>style.visibility</p:attrName>
                                        </p:attrNameLst>
                                      </p:cBhvr>
                                      <p:to>
                                        <p:strVal val="visible"/>
                                      </p:to>
                                    </p:set>
                                    <p:animEffect transition="in" filter="fade">
                                      <p:cBhvr>
                                        <p:cTn id="59" dur="1000"/>
                                        <p:tgtEl>
                                          <p:spTgt spid="21530"/>
                                        </p:tgtEl>
                                      </p:cBhvr>
                                    </p:animEffect>
                                    <p:anim calcmode="lin" valueType="num">
                                      <p:cBhvr>
                                        <p:cTn id="60" dur="1000" fill="hold"/>
                                        <p:tgtEl>
                                          <p:spTgt spid="21530"/>
                                        </p:tgtEl>
                                        <p:attrNameLst>
                                          <p:attrName>ppt_x</p:attrName>
                                        </p:attrNameLst>
                                      </p:cBhvr>
                                      <p:tavLst>
                                        <p:tav tm="0">
                                          <p:val>
                                            <p:strVal val="#ppt_x"/>
                                          </p:val>
                                        </p:tav>
                                        <p:tav tm="100000">
                                          <p:val>
                                            <p:strVal val="#ppt_x"/>
                                          </p:val>
                                        </p:tav>
                                      </p:tavLst>
                                    </p:anim>
                                    <p:anim calcmode="lin" valueType="num">
                                      <p:cBhvr>
                                        <p:cTn id="61" dur="900" decel="100000" fill="hold"/>
                                        <p:tgtEl>
                                          <p:spTgt spid="2153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153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Example 3 – </a:t>
            </a:r>
            <a:r>
              <a:rPr lang="en-US" altLang="en-US" sz="4000" b="0" i="1">
                <a:solidFill>
                  <a:schemeClr val="bg1"/>
                </a:solidFill>
              </a:rPr>
              <a:t>Solution</a:t>
            </a:r>
            <a:r>
              <a:rPr lang="en-US" altLang="en-US" sz="2300" b="0">
                <a:solidFill>
                  <a:schemeClr val="bg1"/>
                </a:solidFill>
              </a:rPr>
              <a:t> </a:t>
            </a:r>
          </a:p>
        </p:txBody>
      </p:sp>
      <p:sp>
        <p:nvSpPr>
          <p:cNvPr id="24590" name="Text Box 14"/>
          <p:cNvSpPr txBox="1">
            <a:spLocks noChangeArrowheads="1"/>
          </p:cNvSpPr>
          <p:nvPr/>
        </p:nvSpPr>
        <p:spPr bwMode="auto">
          <a:xfrm>
            <a:off x="457200" y="1371600"/>
            <a:ext cx="80010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b="0"/>
              <a:t>So, no matter how close </a:t>
            </a:r>
            <a:r>
              <a:rPr lang="en-US" altLang="en-US" sz="2400" b="0" i="1"/>
              <a:t>x </a:t>
            </a:r>
            <a:r>
              <a:rPr lang="en-US" altLang="en-US" sz="2400" b="0"/>
              <a:t>gets to 0, there will be both positive and negative </a:t>
            </a:r>
            <a:r>
              <a:rPr lang="en-US" altLang="en-US" sz="2400" b="0" i="1"/>
              <a:t>x</a:t>
            </a:r>
            <a:r>
              <a:rPr lang="en-US" altLang="en-US" sz="2400" b="0"/>
              <a:t>-values that yield  </a:t>
            </a:r>
            <a:r>
              <a:rPr lang="en-US" altLang="en-US" sz="2400" b="0" i="1"/>
              <a:t>f</a:t>
            </a:r>
            <a:r>
              <a:rPr lang="en-US" altLang="en-US" sz="2400" b="0"/>
              <a:t>(</a:t>
            </a:r>
            <a:r>
              <a:rPr lang="en-US" altLang="en-US" sz="2400" b="0" i="1"/>
              <a:t>x</a:t>
            </a:r>
            <a:r>
              <a:rPr lang="en-US" altLang="en-US" sz="2400" b="0"/>
              <a:t>) = 1 or</a:t>
            </a:r>
            <a:br>
              <a:rPr lang="en-US" altLang="en-US" sz="2400" b="0"/>
            </a:br>
            <a:r>
              <a:rPr lang="en-US" altLang="en-US" sz="2400" b="0" i="1"/>
              <a:t>f</a:t>
            </a:r>
            <a:r>
              <a:rPr lang="en-US" altLang="en-US" sz="2400" b="0"/>
              <a:t>(</a:t>
            </a:r>
            <a:r>
              <a:rPr lang="en-US" altLang="en-US" sz="2400" b="0" i="1"/>
              <a:t>x</a:t>
            </a:r>
            <a:r>
              <a:rPr lang="en-US" altLang="en-US" sz="2400" b="0"/>
              <a:t>) = –1. </a:t>
            </a:r>
          </a:p>
          <a:p>
            <a:pPr>
              <a:buFontTx/>
              <a:buNone/>
            </a:pPr>
            <a:endParaRPr lang="en-US" altLang="en-US" sz="1200" b="0"/>
          </a:p>
          <a:p>
            <a:pPr>
              <a:buFontTx/>
              <a:buNone/>
            </a:pPr>
            <a:r>
              <a:rPr lang="en-US" altLang="en-US" sz="2400" b="0"/>
              <a:t>Specifically, if     (the lowercase Greek letter delta</a:t>
            </a:r>
            <a:r>
              <a:rPr lang="en-US" altLang="en-US" sz="2400" b="0" i="1"/>
              <a:t>)</a:t>
            </a:r>
            <a:r>
              <a:rPr lang="en-US" altLang="en-US" sz="2400" b="0"/>
              <a:t> is a positive number, then for </a:t>
            </a:r>
            <a:r>
              <a:rPr lang="en-US" altLang="en-US" sz="2400" b="0" i="1"/>
              <a:t>x</a:t>
            </a:r>
            <a:r>
              <a:rPr lang="en-US" altLang="en-US" sz="2400" b="0"/>
              <a:t>-values satisfying the inequality 0 &lt; |</a:t>
            </a:r>
            <a:r>
              <a:rPr lang="en-US" altLang="en-US" sz="800" b="0"/>
              <a:t> </a:t>
            </a:r>
            <a:r>
              <a:rPr lang="en-US" altLang="en-US" sz="2400" b="0" i="1"/>
              <a:t>x</a:t>
            </a:r>
            <a:r>
              <a:rPr lang="en-US" altLang="en-US" sz="800" b="0" i="1"/>
              <a:t>  </a:t>
            </a:r>
            <a:r>
              <a:rPr lang="en-US" altLang="en-US" sz="2400" b="0" i="1"/>
              <a:t>| &lt;</a:t>
            </a:r>
            <a:r>
              <a:rPr lang="en-US" altLang="en-US" sz="2400" b="0"/>
              <a:t>   , you can classify the values of |</a:t>
            </a:r>
            <a:r>
              <a:rPr lang="en-US" altLang="en-US" sz="800" b="0"/>
              <a:t> </a:t>
            </a:r>
            <a:r>
              <a:rPr lang="en-US" altLang="en-US" sz="2400" b="0" i="1"/>
              <a:t>x</a:t>
            </a:r>
            <a:r>
              <a:rPr lang="en-US" altLang="en-US" sz="800" b="0" i="1"/>
              <a:t>  </a:t>
            </a:r>
            <a:r>
              <a:rPr lang="en-US" altLang="en-US" sz="2400" b="0" i="1"/>
              <a:t>|</a:t>
            </a:r>
            <a:r>
              <a:rPr lang="en-US" altLang="en-US" sz="800" b="0" i="1"/>
              <a:t> </a:t>
            </a:r>
            <a:r>
              <a:rPr lang="en-US" altLang="en-US" sz="2400" b="0" i="1"/>
              <a:t>/</a:t>
            </a:r>
            <a:r>
              <a:rPr lang="en-US" altLang="en-US" sz="800" b="0" i="1"/>
              <a:t> </a:t>
            </a:r>
            <a:r>
              <a:rPr lang="en-US" altLang="en-US" sz="2400" b="0" i="1"/>
              <a:t>x</a:t>
            </a:r>
            <a:r>
              <a:rPr lang="en-US" altLang="en-US" sz="2400" b="0"/>
              <a:t> as –1 or 1 </a:t>
            </a:r>
            <a:r>
              <a:rPr lang="en-IN" altLang="en-US" sz="2400" b="0"/>
              <a:t>on the intervals</a:t>
            </a:r>
            <a:endParaRPr lang="en-US" altLang="en-US" sz="2400" b="0"/>
          </a:p>
        </p:txBody>
      </p:sp>
      <p:sp>
        <p:nvSpPr>
          <p:cNvPr id="17412" name="Text Box 18"/>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a:spcBef>
                <a:spcPct val="50000"/>
              </a:spcBef>
              <a:buFontTx/>
              <a:buNone/>
            </a:pPr>
            <a:r>
              <a:rPr lang="en-US" altLang="en-US" sz="1800" b="0">
                <a:solidFill>
                  <a:schemeClr val="bg1"/>
                </a:solidFill>
              </a:rPr>
              <a:t>cont’d</a:t>
            </a:r>
          </a:p>
        </p:txBody>
      </p:sp>
      <p:pic>
        <p:nvPicPr>
          <p:cNvPr id="24595" name="Picture 19" descr="del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6975" y="2857500"/>
            <a:ext cx="258763"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6" name="Picture 20" descr="del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581400"/>
            <a:ext cx="258763"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9" descr="(negative delta, 0). An arrow points to the interval with the following text: negative x-values yield abs(x)/x = negative 1. (0, delta). An arrow points to the interval with the following text: positive x-values yield abs(x)/x = 1."/>
          <p:cNvPicPr>
            <a:picLocks noChangeAspect="1" noChangeArrowheads="1"/>
          </p:cNvPicPr>
          <p:nvPr/>
        </p:nvPicPr>
        <p:blipFill>
          <a:blip r:embed="rId3">
            <a:extLst>
              <a:ext uri="{28A0092B-C50C-407E-A947-70E740481C1C}">
                <a14:useLocalDpi xmlns:a14="http://schemas.microsoft.com/office/drawing/2010/main" val="0"/>
              </a:ext>
            </a:extLst>
          </a:blip>
          <a:srcRect l="5922" t="8768" r="3131" b="8311"/>
          <a:stretch>
            <a:fillRect/>
          </a:stretch>
        </p:blipFill>
        <p:spPr bwMode="auto">
          <a:xfrm>
            <a:off x="1520825" y="4352925"/>
            <a:ext cx="667385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4590">
                                            <p:txEl>
                                              <p:pRg st="2" end="2"/>
                                            </p:txEl>
                                          </p:spTgt>
                                        </p:tgtEl>
                                        <p:attrNameLst>
                                          <p:attrName>style.visibility</p:attrName>
                                        </p:attrNameLst>
                                      </p:cBhvr>
                                      <p:to>
                                        <p:strVal val="visible"/>
                                      </p:to>
                                    </p:set>
                                    <p:animEffect transition="in" filter="fade">
                                      <p:cBhvr>
                                        <p:cTn id="7" dur="1000"/>
                                        <p:tgtEl>
                                          <p:spTgt spid="24590">
                                            <p:txEl>
                                              <p:pRg st="2" end="2"/>
                                            </p:txEl>
                                          </p:spTgt>
                                        </p:tgtEl>
                                      </p:cBhvr>
                                    </p:animEffect>
                                    <p:anim calcmode="lin" valueType="num">
                                      <p:cBhvr>
                                        <p:cTn id="8" dur="1000" fill="hold"/>
                                        <p:tgtEl>
                                          <p:spTgt spid="24590">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4590">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4590">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24595"/>
                                        </p:tgtEl>
                                        <p:attrNameLst>
                                          <p:attrName>style.visibility</p:attrName>
                                        </p:attrNameLst>
                                      </p:cBhvr>
                                      <p:to>
                                        <p:strVal val="visible"/>
                                      </p:to>
                                    </p:set>
                                    <p:animEffect transition="in" filter="fade">
                                      <p:cBhvr>
                                        <p:cTn id="13" dur="1000"/>
                                        <p:tgtEl>
                                          <p:spTgt spid="24595"/>
                                        </p:tgtEl>
                                      </p:cBhvr>
                                    </p:animEffect>
                                    <p:anim calcmode="lin" valueType="num">
                                      <p:cBhvr>
                                        <p:cTn id="14" dur="1000" fill="hold"/>
                                        <p:tgtEl>
                                          <p:spTgt spid="24595"/>
                                        </p:tgtEl>
                                        <p:attrNameLst>
                                          <p:attrName>ppt_x</p:attrName>
                                        </p:attrNameLst>
                                      </p:cBhvr>
                                      <p:tavLst>
                                        <p:tav tm="0">
                                          <p:val>
                                            <p:strVal val="#ppt_x"/>
                                          </p:val>
                                        </p:tav>
                                        <p:tav tm="100000">
                                          <p:val>
                                            <p:strVal val="#ppt_x"/>
                                          </p:val>
                                        </p:tav>
                                      </p:tavLst>
                                    </p:anim>
                                    <p:anim calcmode="lin" valueType="num">
                                      <p:cBhvr>
                                        <p:cTn id="15" dur="900" decel="100000" fill="hold"/>
                                        <p:tgtEl>
                                          <p:spTgt spid="24595"/>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4595"/>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24596"/>
                                        </p:tgtEl>
                                        <p:attrNameLst>
                                          <p:attrName>style.visibility</p:attrName>
                                        </p:attrNameLst>
                                      </p:cBhvr>
                                      <p:to>
                                        <p:strVal val="visible"/>
                                      </p:to>
                                    </p:set>
                                    <p:animEffect transition="in" filter="fade">
                                      <p:cBhvr>
                                        <p:cTn id="19" dur="1000"/>
                                        <p:tgtEl>
                                          <p:spTgt spid="24596"/>
                                        </p:tgtEl>
                                      </p:cBhvr>
                                    </p:animEffect>
                                    <p:anim calcmode="lin" valueType="num">
                                      <p:cBhvr>
                                        <p:cTn id="20" dur="1000" fill="hold"/>
                                        <p:tgtEl>
                                          <p:spTgt spid="24596"/>
                                        </p:tgtEl>
                                        <p:attrNameLst>
                                          <p:attrName>ppt_x</p:attrName>
                                        </p:attrNameLst>
                                      </p:cBhvr>
                                      <p:tavLst>
                                        <p:tav tm="0">
                                          <p:val>
                                            <p:strVal val="#ppt_x"/>
                                          </p:val>
                                        </p:tav>
                                        <p:tav tm="100000">
                                          <p:val>
                                            <p:strVal val="#ppt_x"/>
                                          </p:val>
                                        </p:tav>
                                      </p:tavLst>
                                    </p:anim>
                                    <p:anim calcmode="lin" valueType="num">
                                      <p:cBhvr>
                                        <p:cTn id="21" dur="900" decel="100000" fill="hold"/>
                                        <p:tgtEl>
                                          <p:spTgt spid="24596"/>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4596"/>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19465"/>
                                        </p:tgtEl>
                                        <p:attrNameLst>
                                          <p:attrName>style.visibility</p:attrName>
                                        </p:attrNameLst>
                                      </p:cBhvr>
                                      <p:to>
                                        <p:strVal val="visible"/>
                                      </p:to>
                                    </p:set>
                                    <p:animEffect transition="in" filter="fade">
                                      <p:cBhvr>
                                        <p:cTn id="25" dur="1000"/>
                                        <p:tgtEl>
                                          <p:spTgt spid="19465"/>
                                        </p:tgtEl>
                                      </p:cBhvr>
                                    </p:animEffect>
                                    <p:anim calcmode="lin" valueType="num">
                                      <p:cBhvr>
                                        <p:cTn id="26" dur="1000" fill="hold"/>
                                        <p:tgtEl>
                                          <p:spTgt spid="19465"/>
                                        </p:tgtEl>
                                        <p:attrNameLst>
                                          <p:attrName>ppt_x</p:attrName>
                                        </p:attrNameLst>
                                      </p:cBhvr>
                                      <p:tavLst>
                                        <p:tav tm="0">
                                          <p:val>
                                            <p:strVal val="#ppt_x"/>
                                          </p:val>
                                        </p:tav>
                                        <p:tav tm="100000">
                                          <p:val>
                                            <p:strVal val="#ppt_x"/>
                                          </p:val>
                                        </p:tav>
                                      </p:tavLst>
                                    </p:anim>
                                    <p:anim calcmode="lin" valueType="num">
                                      <p:cBhvr>
                                        <p:cTn id="27" dur="900" decel="100000" fill="hold"/>
                                        <p:tgtEl>
                                          <p:spTgt spid="1946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946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Example 3 – </a:t>
            </a:r>
            <a:r>
              <a:rPr lang="en-US" altLang="en-US" sz="4000" b="0" i="1">
                <a:solidFill>
                  <a:schemeClr val="bg1"/>
                </a:solidFill>
              </a:rPr>
              <a:t>Solution</a:t>
            </a:r>
            <a:r>
              <a:rPr lang="en-US" altLang="en-US" sz="2300" b="0">
                <a:solidFill>
                  <a:schemeClr val="bg1"/>
                </a:solidFill>
              </a:rPr>
              <a:t> </a:t>
            </a:r>
          </a:p>
        </p:txBody>
      </p:sp>
      <p:sp>
        <p:nvSpPr>
          <p:cNvPr id="18435" name="Text Box 11"/>
          <p:cNvSpPr txBox="1">
            <a:spLocks noChangeArrowheads="1"/>
          </p:cNvSpPr>
          <p:nvPr/>
        </p:nvSpPr>
        <p:spPr bwMode="auto">
          <a:xfrm>
            <a:off x="457200" y="1371600"/>
            <a:ext cx="81534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120000"/>
              </a:lnSpc>
              <a:spcBef>
                <a:spcPct val="40000"/>
              </a:spcBef>
              <a:buFontTx/>
              <a:buNone/>
            </a:pPr>
            <a:r>
              <a:rPr lang="en-US" altLang="en-US" sz="2400" b="0"/>
              <a:t>Because |</a:t>
            </a:r>
            <a:r>
              <a:rPr lang="en-US" altLang="en-US" sz="800" b="0"/>
              <a:t> </a:t>
            </a:r>
            <a:r>
              <a:rPr lang="en-US" altLang="en-US" sz="2400" b="0" i="1"/>
              <a:t>x</a:t>
            </a:r>
            <a:r>
              <a:rPr lang="en-US" altLang="en-US" sz="800" b="0" i="1"/>
              <a:t>  </a:t>
            </a:r>
            <a:r>
              <a:rPr lang="en-US" altLang="en-US" sz="2400" b="0" i="1"/>
              <a:t>|</a:t>
            </a:r>
            <a:r>
              <a:rPr lang="en-US" altLang="en-US" sz="800" b="0" i="1"/>
              <a:t> </a:t>
            </a:r>
            <a:r>
              <a:rPr lang="en-US" altLang="en-US" sz="2400" b="0" i="1"/>
              <a:t>/</a:t>
            </a:r>
            <a:r>
              <a:rPr lang="en-US" altLang="en-US" sz="800" b="0" i="1"/>
              <a:t> </a:t>
            </a:r>
            <a:r>
              <a:rPr lang="en-US" altLang="en-US" sz="2400" b="0" i="1"/>
              <a:t>x</a:t>
            </a:r>
            <a:r>
              <a:rPr lang="en-US" altLang="en-US" sz="2400" b="0"/>
              <a:t> approaches a different number from the right side of 0 than it approaches from the left side, the limit                  does not exist.</a:t>
            </a:r>
          </a:p>
        </p:txBody>
      </p:sp>
      <p:pic>
        <p:nvPicPr>
          <p:cNvPr id="18436" name="Picture 18" descr="lim_(x right arrow 0) (abs(x)/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100" y="2271713"/>
            <a:ext cx="13890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 Box 18"/>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a:spcBef>
                <a:spcPct val="50000"/>
              </a:spcBef>
              <a:buFontTx/>
              <a:buNone/>
            </a:pPr>
            <a:r>
              <a:rPr lang="en-US" altLang="en-US" sz="1800" b="0">
                <a:solidFill>
                  <a:schemeClr val="bg1"/>
                </a:solidFill>
              </a:rPr>
              <a:t>cont’d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Limits That Fail to Exist</a:t>
            </a:r>
          </a:p>
        </p:txBody>
      </p:sp>
      <p:pic>
        <p:nvPicPr>
          <p:cNvPr id="19459" name="Picture 1" descr="Common types of behavior associated with nonexistence of a limit. (item 1). f(x) approaches a different number from the right side of c than it approaches from the left side. (item 2). f(x) increases or decreases without bound as x approaches c. (item 3). f(x) oscillates between two fixed values as x approaches c."/>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78867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idx="1"/>
          </p:nvPr>
        </p:nvSpPr>
        <p:spPr>
          <a:xfrm>
            <a:off x="455613" y="3198813"/>
            <a:ext cx="8226425" cy="914400"/>
          </a:xfrm>
        </p:spPr>
        <p:txBody>
          <a:bodyPr/>
          <a:lstStyle/>
          <a:p>
            <a:pPr marL="350838" indent="-350838" algn="ctr">
              <a:spcBef>
                <a:spcPct val="50000"/>
              </a:spcBef>
              <a:buClr>
                <a:srgbClr val="009BAE"/>
              </a:buClr>
              <a:buFont typeface="Wingdings" pitchFamily="2" charset="2"/>
              <a:buNone/>
            </a:pPr>
            <a:r>
              <a:rPr lang="en-IN" altLang="en-US" sz="4000" smtClean="0">
                <a:ea typeface="Arial" charset="0"/>
                <a:cs typeface="Arial" charset="0"/>
              </a:rPr>
              <a:t>A Formal Definition of Limit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sz="half" idx="1"/>
          </p:nvPr>
        </p:nvSpPr>
        <p:spPr>
          <a:xfrm>
            <a:off x="457200" y="1371600"/>
            <a:ext cx="8229600" cy="5257800"/>
          </a:xfrm>
        </p:spPr>
        <p:txBody>
          <a:bodyPr/>
          <a:lstStyle/>
          <a:p>
            <a:pPr marL="0" indent="0" eaLnBrk="1" hangingPunct="1">
              <a:buFontTx/>
              <a:buNone/>
            </a:pPr>
            <a:r>
              <a:rPr lang="en-US" altLang="en-US" sz="2400" smtClean="0"/>
              <a:t>Let’s take another look at the informal definition of limit. If </a:t>
            </a:r>
            <a:r>
              <a:rPr lang="en-US" altLang="en-US" sz="2400" i="1" smtClean="0"/>
              <a:t>f</a:t>
            </a:r>
            <a:r>
              <a:rPr lang="en-US" altLang="en-US" sz="2400" smtClean="0"/>
              <a:t>(</a:t>
            </a:r>
            <a:r>
              <a:rPr lang="en-US" altLang="en-US" sz="2400" i="1" smtClean="0"/>
              <a:t>x</a:t>
            </a:r>
            <a:r>
              <a:rPr lang="en-US" altLang="en-US" sz="2400" smtClean="0"/>
              <a:t>) becomes arbitrarily close to a single number </a:t>
            </a:r>
            <a:r>
              <a:rPr lang="en-US" altLang="en-US" sz="2400" i="1" smtClean="0"/>
              <a:t>L</a:t>
            </a:r>
            <a:r>
              <a:rPr lang="en-US" altLang="en-US" sz="2400" smtClean="0"/>
              <a:t> as </a:t>
            </a:r>
            <a:r>
              <a:rPr lang="en-US" altLang="en-US" sz="2400" i="1" smtClean="0"/>
              <a:t>x </a:t>
            </a:r>
            <a:r>
              <a:rPr lang="en-US" altLang="en-US" sz="2400" smtClean="0"/>
              <a:t>approaches </a:t>
            </a:r>
            <a:r>
              <a:rPr lang="en-US" altLang="en-US" sz="2400" i="1" smtClean="0"/>
              <a:t>c</a:t>
            </a:r>
            <a:r>
              <a:rPr lang="en-US" altLang="en-US" sz="2400" smtClean="0"/>
              <a:t> from either side, then the limit of </a:t>
            </a:r>
            <a:r>
              <a:rPr lang="en-US" altLang="en-US" sz="2400" i="1" smtClean="0"/>
              <a:t>f</a:t>
            </a:r>
            <a:r>
              <a:rPr lang="en-US" altLang="en-US" sz="2400" smtClean="0"/>
              <a:t>(</a:t>
            </a:r>
            <a:r>
              <a:rPr lang="en-US" altLang="en-US" sz="2400" i="1" smtClean="0"/>
              <a:t>x</a:t>
            </a:r>
            <a:r>
              <a:rPr lang="en-US" altLang="en-US" sz="2400" smtClean="0"/>
              <a:t>) as </a:t>
            </a:r>
            <a:r>
              <a:rPr lang="en-US" altLang="en-US" sz="2400" i="1" smtClean="0"/>
              <a:t>x </a:t>
            </a:r>
            <a:r>
              <a:rPr lang="en-US" altLang="en-US" sz="2400" smtClean="0"/>
              <a:t>approaches </a:t>
            </a:r>
            <a:r>
              <a:rPr lang="en-US" altLang="en-US" sz="2400" i="1" smtClean="0"/>
              <a:t>c </a:t>
            </a:r>
            <a:r>
              <a:rPr lang="en-US" altLang="en-US" sz="2400" smtClean="0"/>
              <a:t>is </a:t>
            </a:r>
            <a:r>
              <a:rPr lang="en-US" altLang="en-US" sz="2400" i="1" smtClean="0"/>
              <a:t>L</a:t>
            </a:r>
            <a:r>
              <a:rPr lang="en-US" altLang="en-US" sz="2400" smtClean="0"/>
              <a:t>, is written as</a:t>
            </a:r>
          </a:p>
          <a:p>
            <a:pPr marL="0" indent="0" eaLnBrk="1" hangingPunct="1">
              <a:buFontTx/>
              <a:buNone/>
            </a:pPr>
            <a:endParaRPr lang="en-US" altLang="en-US" sz="2400" smtClean="0"/>
          </a:p>
          <a:p>
            <a:pPr marL="0" indent="0" eaLnBrk="1" hangingPunct="1">
              <a:buFontTx/>
              <a:buNone/>
            </a:pPr>
            <a:endParaRPr lang="en-US" altLang="en-US" sz="2400" smtClean="0"/>
          </a:p>
          <a:p>
            <a:pPr marL="0" indent="0" eaLnBrk="1" hangingPunct="1">
              <a:buFontTx/>
              <a:buNone/>
            </a:pPr>
            <a:r>
              <a:rPr lang="en-US" altLang="en-US" sz="2400" smtClean="0"/>
              <a:t>At first glance, this definition looks fairly technical. Even so, it is informal because exact meanings have not yet been given to the two phrases</a:t>
            </a:r>
          </a:p>
          <a:p>
            <a:pPr marL="0" indent="0" algn="ctr" eaLnBrk="1" hangingPunct="1">
              <a:buFontTx/>
              <a:buNone/>
            </a:pPr>
            <a:r>
              <a:rPr lang="en-US" altLang="en-US" sz="2400" smtClean="0"/>
              <a:t>    “</a:t>
            </a:r>
            <a:r>
              <a:rPr lang="en-US" altLang="en-US" sz="2400" i="1" smtClean="0"/>
              <a:t>f</a:t>
            </a:r>
            <a:r>
              <a:rPr lang="en-US" altLang="en-US" sz="2400" smtClean="0"/>
              <a:t>(</a:t>
            </a:r>
            <a:r>
              <a:rPr lang="en-US" altLang="en-US" sz="2400" i="1" smtClean="0"/>
              <a:t>x</a:t>
            </a:r>
            <a:r>
              <a:rPr lang="en-US" altLang="en-US" sz="2400" smtClean="0"/>
              <a:t>) becomes arbitrarily close to </a:t>
            </a:r>
            <a:r>
              <a:rPr lang="en-US" altLang="en-US" sz="2400" i="1" smtClean="0"/>
              <a:t>L”</a:t>
            </a:r>
          </a:p>
          <a:p>
            <a:pPr marL="0" indent="0" eaLnBrk="1" hangingPunct="1">
              <a:buFontTx/>
              <a:buNone/>
            </a:pPr>
            <a:r>
              <a:rPr lang="en-US" altLang="en-US" sz="2400" smtClean="0"/>
              <a:t>and</a:t>
            </a:r>
          </a:p>
          <a:p>
            <a:pPr marL="0" indent="0" eaLnBrk="1" hangingPunct="1">
              <a:buFontTx/>
              <a:buNone/>
            </a:pPr>
            <a:r>
              <a:rPr lang="en-US" altLang="en-US" sz="2400" smtClean="0"/>
              <a:t>		“</a:t>
            </a:r>
            <a:r>
              <a:rPr lang="en-US" altLang="en-US" sz="2400" i="1" smtClean="0"/>
              <a:t>x</a:t>
            </a:r>
            <a:r>
              <a:rPr lang="en-US" altLang="en-US" sz="2400" smtClean="0"/>
              <a:t> approaches </a:t>
            </a:r>
            <a:r>
              <a:rPr lang="en-US" altLang="en-US" sz="2400" i="1" smtClean="0"/>
              <a:t>c</a:t>
            </a:r>
            <a:r>
              <a:rPr lang="en-US" altLang="en-US" sz="2400" smtClean="0"/>
              <a:t>.</a:t>
            </a:r>
            <a:r>
              <a:rPr lang="en-US" altLang="en-US" sz="2400" i="1" smtClean="0"/>
              <a:t>”</a:t>
            </a:r>
          </a:p>
        </p:txBody>
      </p:sp>
      <p:sp>
        <p:nvSpPr>
          <p:cNvPr id="21507" name="Text Box 3"/>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A Formal Definition of Limit</a:t>
            </a:r>
          </a:p>
        </p:txBody>
      </p:sp>
      <p:pic>
        <p:nvPicPr>
          <p:cNvPr id="21508" name="Picture 11" descr="lim_(x right arrow c) (f(x)) = 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974975"/>
            <a:ext cx="202565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sz="half" idx="1"/>
          </p:nvPr>
        </p:nvSpPr>
        <p:spPr>
          <a:xfrm>
            <a:off x="455613" y="1370013"/>
            <a:ext cx="8229600" cy="5257800"/>
          </a:xfrm>
          <a:noFill/>
        </p:spPr>
        <p:txBody>
          <a:bodyPr/>
          <a:lstStyle/>
          <a:p>
            <a:pPr marL="0" indent="0" eaLnBrk="1" hangingPunct="1">
              <a:buFontTx/>
              <a:buNone/>
            </a:pPr>
            <a:r>
              <a:rPr lang="en-US" altLang="en-US" sz="2400" smtClean="0"/>
              <a:t>The first person to assign mathematically rigorous meanings to these two phrases was Augustin-Louis Cauchy. His         </a:t>
            </a:r>
            <a:r>
              <a:rPr lang="en-US" altLang="en-US" sz="2400" b="1" smtClean="0"/>
              <a:t>definition of limit </a:t>
            </a:r>
            <a:r>
              <a:rPr lang="en-US" altLang="en-US" sz="2400" smtClean="0"/>
              <a:t>is the standard used today.</a:t>
            </a:r>
          </a:p>
          <a:p>
            <a:pPr marL="0" indent="0" eaLnBrk="1" hangingPunct="1">
              <a:buFontTx/>
              <a:buNone/>
            </a:pPr>
            <a:endParaRPr lang="en-US" altLang="en-US" sz="1200" smtClean="0"/>
          </a:p>
          <a:p>
            <a:pPr marL="0" indent="0" eaLnBrk="1" hangingPunct="1">
              <a:spcBef>
                <a:spcPct val="50000"/>
              </a:spcBef>
              <a:buFontTx/>
              <a:buNone/>
            </a:pPr>
            <a:r>
              <a:rPr lang="en-US" altLang="en-US" sz="2400" smtClean="0"/>
              <a:t>In Figure 1.12, let    (the lower case                                        Greek letter epsilon) represent   </a:t>
            </a:r>
            <a:br>
              <a:rPr lang="en-US" altLang="en-US" sz="2400" smtClean="0"/>
            </a:br>
            <a:r>
              <a:rPr lang="en-US" altLang="en-US" sz="2400" smtClean="0"/>
              <a:t>a (small) positive number.</a:t>
            </a:r>
          </a:p>
          <a:p>
            <a:pPr marL="0" indent="0" eaLnBrk="1" hangingPunct="1">
              <a:spcBef>
                <a:spcPct val="50000"/>
              </a:spcBef>
              <a:buFontTx/>
              <a:buNone/>
            </a:pPr>
            <a:r>
              <a:rPr lang="en-US" altLang="en-US" sz="2400" smtClean="0"/>
              <a:t>Then the phrase “</a:t>
            </a:r>
            <a:r>
              <a:rPr lang="en-US" altLang="en-US" sz="2400" i="1" smtClean="0"/>
              <a:t>f</a:t>
            </a:r>
            <a:r>
              <a:rPr lang="en-US" altLang="en-US" sz="2400" smtClean="0"/>
              <a:t>(</a:t>
            </a:r>
            <a:r>
              <a:rPr lang="en-US" altLang="en-US" sz="2400" i="1" smtClean="0"/>
              <a:t>x</a:t>
            </a:r>
            <a:r>
              <a:rPr lang="en-US" altLang="en-US" sz="2400" smtClean="0"/>
              <a:t>) becomes                                                 arbitrarily close to </a:t>
            </a:r>
            <a:r>
              <a:rPr lang="en-US" altLang="en-US" sz="2400" i="1" smtClean="0"/>
              <a:t>L</a:t>
            </a:r>
            <a:r>
              <a:rPr lang="en-US" altLang="en-US" sz="2400" smtClean="0"/>
              <a:t>”</a:t>
            </a:r>
            <a:r>
              <a:rPr lang="en-US" altLang="en-US" sz="2400" i="1" smtClean="0"/>
              <a:t> </a:t>
            </a:r>
            <a:r>
              <a:rPr lang="en-US" altLang="en-US" sz="2400" smtClean="0"/>
              <a:t>means that</a:t>
            </a:r>
            <a:r>
              <a:rPr lang="en-US" altLang="en-US" sz="2400" i="1" smtClean="0"/>
              <a:t>  </a:t>
            </a:r>
            <a:br>
              <a:rPr lang="en-US" altLang="en-US" sz="2400" i="1" smtClean="0"/>
            </a:br>
            <a:r>
              <a:rPr lang="en-US" altLang="en-US" sz="2400" i="1" smtClean="0"/>
              <a:t>f</a:t>
            </a:r>
            <a:r>
              <a:rPr lang="en-US" altLang="en-US" sz="2400" smtClean="0"/>
              <a:t>(</a:t>
            </a:r>
            <a:r>
              <a:rPr lang="en-US" altLang="en-US" sz="2400" i="1" smtClean="0"/>
              <a:t>x</a:t>
            </a:r>
            <a:r>
              <a:rPr lang="en-US" altLang="en-US" sz="2400" smtClean="0"/>
              <a:t>) lies in the interval (</a:t>
            </a:r>
            <a:r>
              <a:rPr lang="en-US" altLang="en-US" sz="2400" i="1" smtClean="0"/>
              <a:t>L</a:t>
            </a:r>
            <a:r>
              <a:rPr lang="en-US" altLang="en-US" sz="2400" smtClean="0"/>
              <a:t> –    , </a:t>
            </a:r>
            <a:r>
              <a:rPr lang="en-US" altLang="en-US" sz="2400" i="1" smtClean="0"/>
              <a:t>L</a:t>
            </a:r>
            <a:r>
              <a:rPr lang="en-US" altLang="en-US" sz="2400" smtClean="0"/>
              <a:t> +    ).</a:t>
            </a:r>
          </a:p>
          <a:p>
            <a:pPr marL="0" indent="0" eaLnBrk="1" hangingPunct="1">
              <a:buFontTx/>
              <a:buNone/>
            </a:pPr>
            <a:endParaRPr lang="en-US" altLang="en-US" sz="2400" smtClean="0"/>
          </a:p>
        </p:txBody>
      </p:sp>
      <p:pic>
        <p:nvPicPr>
          <p:cNvPr id="22531" name="Picture 10" descr="epsil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7775" y="5283200"/>
            <a:ext cx="2841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5" descr="epsilon minus del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2025" y="2090738"/>
            <a:ext cx="65087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8" descr="epsil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263900"/>
            <a:ext cx="2841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9" descr="epsil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5750" y="5321300"/>
            <a:ext cx="2841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Text Box 11"/>
          <p:cNvSpPr txBox="1">
            <a:spLocks noChangeArrowheads="1"/>
          </p:cNvSpPr>
          <p:nvPr/>
        </p:nvSpPr>
        <p:spPr bwMode="auto">
          <a:xfrm>
            <a:off x="5562600" y="6324600"/>
            <a:ext cx="2514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1200"/>
              <a:t>Figure 1.12</a:t>
            </a:r>
          </a:p>
        </p:txBody>
      </p:sp>
      <p:sp>
        <p:nvSpPr>
          <p:cNvPr id="22536" name="Text Box 13"/>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A Formal Definition of Limit</a:t>
            </a:r>
          </a:p>
        </p:txBody>
      </p:sp>
      <p:pic>
        <p:nvPicPr>
          <p:cNvPr id="22537" name="Picture 14" descr="The image contains a visual representation and a caption. Visual representation. A curve goes up and to the right from the bottom left of the viewing window to the top right of the viewing window, and passes through the point (c, L) where it is marked undefined. Three vertical dashed lines begin from the horizontal axis at points, c minus delta, c, and c + delta. They go up and end on the curve. The intersection of the lines and the curve is reflected on the vertical axis. They lay between the interval L + epsilon and L minus epsilon. The vertical line beginning from c intersects the curve at (c, L) and is reflected on the vertical axis at point L. Caption. The epsilon minus delta definition of the limit of f(x) as x approaches 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2971800"/>
            <a:ext cx="282892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556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4400"/>
              <a:t>1.2</a:t>
            </a:r>
          </a:p>
        </p:txBody>
      </p:sp>
      <p:sp>
        <p:nvSpPr>
          <p:cNvPr id="4100" name="Text Box 2"/>
          <p:cNvSpPr txBox="1">
            <a:spLocks noChangeArrowheads="1"/>
          </p:cNvSpPr>
          <p:nvPr/>
        </p:nvSpPr>
        <p:spPr bwMode="auto">
          <a:xfrm>
            <a:off x="2209800" y="2236788"/>
            <a:ext cx="6172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IN" altLang="en-US" sz="4000" b="0">
                <a:solidFill>
                  <a:schemeClr val="bg1"/>
                </a:solidFill>
              </a:rPr>
              <a:t>Finding Limits Graphically and Numerically</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1400" b="0"/>
              <a:t>Copyright © Cengage Learning. All rights reserved.</a:t>
            </a:r>
            <a:r>
              <a:rPr lang="en-US" altLang="en-US" sz="1800" b="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1"/>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0"/>
              <a:t>Using absolute value, you can write this as </a:t>
            </a:r>
          </a:p>
          <a:p>
            <a:pPr eaLnBrk="1" hangingPunct="1">
              <a:spcBef>
                <a:spcPct val="0"/>
              </a:spcBef>
              <a:buFontTx/>
              <a:buNone/>
            </a:pPr>
            <a:endParaRPr lang="en-US" altLang="en-US" sz="2400" b="0"/>
          </a:p>
          <a:p>
            <a:pPr eaLnBrk="1" hangingPunct="1">
              <a:spcBef>
                <a:spcPct val="0"/>
              </a:spcBef>
              <a:buFontTx/>
              <a:buNone/>
            </a:pPr>
            <a:endParaRPr lang="en-US" altLang="en-US" sz="2400" b="0"/>
          </a:p>
          <a:p>
            <a:pPr eaLnBrk="1" hangingPunct="1">
              <a:spcBef>
                <a:spcPct val="0"/>
              </a:spcBef>
              <a:buFontTx/>
              <a:buNone/>
            </a:pPr>
            <a:endParaRPr lang="en-US" altLang="en-US" sz="2400" b="0"/>
          </a:p>
          <a:p>
            <a:pPr eaLnBrk="1" hangingPunct="1">
              <a:spcBef>
                <a:spcPct val="0"/>
              </a:spcBef>
              <a:buFontTx/>
              <a:buNone/>
            </a:pPr>
            <a:r>
              <a:rPr lang="en-US" altLang="en-US" sz="2400" b="0"/>
              <a:t>Similarly, the phrase </a:t>
            </a:r>
            <a:r>
              <a:rPr lang="en-US" altLang="en-US" sz="2400" b="0" i="1"/>
              <a:t>“x</a:t>
            </a:r>
            <a:r>
              <a:rPr lang="en-US" altLang="en-US" sz="2400" b="0"/>
              <a:t> approaches </a:t>
            </a:r>
            <a:r>
              <a:rPr lang="en-US" altLang="en-US" sz="2400" b="0" i="1"/>
              <a:t>c” </a:t>
            </a:r>
            <a:r>
              <a:rPr lang="en-US" altLang="en-US" sz="2400" b="0"/>
              <a:t>means that there exists a positive number    such that </a:t>
            </a:r>
            <a:r>
              <a:rPr lang="en-US" altLang="en-US" sz="2400" b="0" i="1"/>
              <a:t>x</a:t>
            </a:r>
            <a:r>
              <a:rPr lang="en-US" altLang="en-US" sz="2400" b="0"/>
              <a:t> lies in either the interval               or the interval              </a:t>
            </a:r>
          </a:p>
          <a:p>
            <a:pPr eaLnBrk="1" hangingPunct="1">
              <a:spcBef>
                <a:spcPct val="0"/>
              </a:spcBef>
              <a:buFontTx/>
              <a:buNone/>
            </a:pPr>
            <a:endParaRPr lang="en-US" altLang="en-US" sz="2400" b="0"/>
          </a:p>
          <a:p>
            <a:pPr eaLnBrk="1" hangingPunct="1">
              <a:spcBef>
                <a:spcPct val="0"/>
              </a:spcBef>
              <a:buFontTx/>
              <a:buNone/>
            </a:pPr>
            <a:r>
              <a:rPr lang="en-US" altLang="en-US" sz="2400" b="0"/>
              <a:t>This fact can be concisely expressed by the double inequality</a:t>
            </a:r>
          </a:p>
          <a:p>
            <a:pPr eaLnBrk="1" hangingPunct="1">
              <a:spcBef>
                <a:spcPct val="0"/>
              </a:spcBef>
              <a:buFontTx/>
              <a:buNone/>
            </a:pPr>
            <a:endParaRPr lang="en-US" altLang="en-US" sz="2400" b="0"/>
          </a:p>
          <a:p>
            <a:pPr eaLnBrk="1" hangingPunct="1">
              <a:spcBef>
                <a:spcPct val="0"/>
              </a:spcBef>
              <a:buFontTx/>
              <a:buNone/>
            </a:pPr>
            <a:endParaRPr lang="en-US" altLang="en-US" sz="2400" b="0"/>
          </a:p>
        </p:txBody>
      </p:sp>
      <p:pic>
        <p:nvPicPr>
          <p:cNvPr id="23556" name="Picture 12" descr="abs(f(x) minus L) &lt; epsil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981200"/>
            <a:ext cx="19812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13" descr="(c minus delta, 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7500" y="3660775"/>
            <a:ext cx="11588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14" descr="(c, c + delt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625850"/>
            <a:ext cx="1219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15" descr="0 &lt; abs(x minus c) &lt; delt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5080000"/>
            <a:ext cx="22860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19" descr="delt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41750" y="3257550"/>
            <a:ext cx="258763"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1" name="Text Box 21"/>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A Formal Definition of Limit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3"/>
          <p:cNvSpPr>
            <a:spLocks noChangeArrowheads="1"/>
          </p:cNvSpPr>
          <p:nvPr/>
        </p:nvSpPr>
        <p:spPr bwMode="auto">
          <a:xfrm>
            <a:off x="455613" y="1371600"/>
            <a:ext cx="8226425"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0"/>
              <a:t>The first inequality</a:t>
            </a:r>
          </a:p>
          <a:p>
            <a:pPr eaLnBrk="1" hangingPunct="1">
              <a:spcBef>
                <a:spcPct val="0"/>
              </a:spcBef>
              <a:buFontTx/>
              <a:buNone/>
            </a:pPr>
            <a:r>
              <a:rPr lang="en-US" altLang="en-US" sz="2400" b="0"/>
              <a:t> </a:t>
            </a:r>
          </a:p>
          <a:p>
            <a:pPr eaLnBrk="1" hangingPunct="1">
              <a:spcBef>
                <a:spcPct val="0"/>
              </a:spcBef>
              <a:buFontTx/>
              <a:buNone/>
            </a:pPr>
            <a:endParaRPr lang="en-US" altLang="en-US" sz="2400" b="0"/>
          </a:p>
          <a:p>
            <a:pPr eaLnBrk="1" hangingPunct="1">
              <a:spcBef>
                <a:spcPct val="0"/>
              </a:spcBef>
              <a:buFontTx/>
              <a:buNone/>
            </a:pPr>
            <a:endParaRPr lang="en-US" altLang="en-US" sz="2400" b="0"/>
          </a:p>
          <a:p>
            <a:pPr eaLnBrk="1" hangingPunct="1">
              <a:spcBef>
                <a:spcPct val="0"/>
              </a:spcBef>
              <a:buFontTx/>
              <a:buNone/>
            </a:pPr>
            <a:r>
              <a:rPr lang="en-US" altLang="en-US" sz="2400" b="0"/>
              <a:t>expresses the fact that              The second inequality</a:t>
            </a:r>
          </a:p>
          <a:p>
            <a:pPr eaLnBrk="1" hangingPunct="1">
              <a:spcBef>
                <a:spcPct val="0"/>
              </a:spcBef>
              <a:buFontTx/>
              <a:buNone/>
            </a:pPr>
            <a:endParaRPr lang="en-US" altLang="en-US" sz="2400" b="0"/>
          </a:p>
          <a:p>
            <a:pPr eaLnBrk="1" hangingPunct="1">
              <a:spcBef>
                <a:spcPct val="0"/>
              </a:spcBef>
              <a:buFontTx/>
              <a:buNone/>
            </a:pPr>
            <a:endParaRPr lang="en-US" altLang="en-US" sz="2400" b="0"/>
          </a:p>
          <a:p>
            <a:pPr eaLnBrk="1" hangingPunct="1">
              <a:spcBef>
                <a:spcPct val="0"/>
              </a:spcBef>
              <a:buFontTx/>
              <a:buNone/>
            </a:pPr>
            <a:endParaRPr lang="en-US" altLang="en-US" sz="2400" b="0"/>
          </a:p>
          <a:p>
            <a:pPr eaLnBrk="1" hangingPunct="1">
              <a:spcBef>
                <a:spcPct val="0"/>
              </a:spcBef>
              <a:buFontTx/>
              <a:buNone/>
            </a:pPr>
            <a:r>
              <a:rPr lang="en-US" altLang="en-US" sz="2400" b="0"/>
              <a:t>says that </a:t>
            </a:r>
            <a:r>
              <a:rPr lang="en-US" altLang="en-US" sz="2400" b="0" i="1"/>
              <a:t>x</a:t>
            </a:r>
            <a:r>
              <a:rPr lang="en-US" altLang="en-US" sz="2400" b="0"/>
              <a:t> is within a distance    of </a:t>
            </a:r>
            <a:r>
              <a:rPr lang="en-US" altLang="en-US" sz="2400" b="0" i="1"/>
              <a:t>c.</a:t>
            </a:r>
          </a:p>
        </p:txBody>
      </p:sp>
      <p:pic>
        <p:nvPicPr>
          <p:cNvPr id="24580" name="Picture 15" descr="The distance between x and c is more than 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016125"/>
            <a:ext cx="502920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16" descr="abs(x minus c) &lt; del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527425"/>
            <a:ext cx="18923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17" descr="x != 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2879725"/>
            <a:ext cx="10668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18" descr="x is within delta units of 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3708400"/>
            <a:ext cx="2514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19" descr="delt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95825" y="4373563"/>
            <a:ext cx="258763"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20" descr="0 &lt; abs(x minus 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19812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6" name="Text Box 2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A Formal Definition of Limit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19"/>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A Formal Definition of Limit</a:t>
            </a:r>
          </a:p>
        </p:txBody>
      </p:sp>
      <p:pic>
        <p:nvPicPr>
          <p:cNvPr id="25604" name="Picture 1" descr="Definition of limit. Let f be a function defined on an open interval containing c, except possibly at c, and let L be a real number. The statement lim_(x right arrow c) (f(x)) = L means that for each epsilon &gt; 0 there exists a delta &gt; 0 such that if 0 &lt; abs(x minus c) &lt; delta then abs(f(x) minus L) &lt; epsilo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7700" y="1524000"/>
            <a:ext cx="7886700" cy="349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3800" b="0">
                <a:solidFill>
                  <a:schemeClr val="bg1"/>
                </a:solidFill>
              </a:rPr>
              <a:t>Example 6 – </a:t>
            </a:r>
            <a:r>
              <a:rPr lang="en-US" altLang="en-US" sz="3800" b="0" i="1">
                <a:solidFill>
                  <a:schemeClr val="bg1"/>
                </a:solidFill>
              </a:rPr>
              <a:t>Finding a </a:t>
            </a:r>
            <a:r>
              <a:rPr lang="en-US" altLang="en-US" sz="3800" i="1">
                <a:solidFill>
                  <a:schemeClr val="bg1"/>
                </a:solidFill>
                <a:ea typeface="Times New Roman" pitchFamily="18" charset="0"/>
                <a:cs typeface="Arial" charset="0"/>
                <a:sym typeface="Symbol" pitchFamily="18" charset="2"/>
              </a:rPr>
              <a:t></a:t>
            </a:r>
            <a:r>
              <a:rPr lang="en-US" altLang="en-US" sz="3800" b="0" i="1">
                <a:solidFill>
                  <a:schemeClr val="bg1"/>
                </a:solidFill>
              </a:rPr>
              <a:t> for a Given </a:t>
            </a:r>
            <a:r>
              <a:rPr lang="en-US" altLang="en-US" sz="3800" i="1">
                <a:solidFill>
                  <a:schemeClr val="bg1"/>
                </a:solidFill>
                <a:sym typeface="Symbol" pitchFamily="18" charset="2"/>
              </a:rPr>
              <a:t></a:t>
            </a:r>
            <a:endParaRPr lang="el-GR" altLang="en-US" sz="3800" i="1">
              <a:solidFill>
                <a:schemeClr val="bg1"/>
              </a:solidFill>
              <a:sym typeface="Symbol" pitchFamily="18" charset="2"/>
            </a:endParaRPr>
          </a:p>
        </p:txBody>
      </p:sp>
      <p:sp>
        <p:nvSpPr>
          <p:cNvPr id="33825" name="Rectangle 33"/>
          <p:cNvSpPr>
            <a:spLocks noChangeArrowheads="1"/>
          </p:cNvSpPr>
          <p:nvPr/>
        </p:nvSpPr>
        <p:spPr bwMode="auto">
          <a:xfrm>
            <a:off x="457200" y="1371600"/>
            <a:ext cx="8226425"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0"/>
              <a:t>Given the limit</a:t>
            </a:r>
          </a:p>
          <a:p>
            <a:pPr eaLnBrk="1" hangingPunct="1">
              <a:spcBef>
                <a:spcPct val="0"/>
              </a:spcBef>
              <a:buFontTx/>
              <a:buNone/>
            </a:pPr>
            <a:endParaRPr lang="en-US" altLang="en-US" sz="2400" b="0"/>
          </a:p>
          <a:p>
            <a:pPr eaLnBrk="1" hangingPunct="1">
              <a:spcBef>
                <a:spcPct val="0"/>
              </a:spcBef>
              <a:buFontTx/>
              <a:buNone/>
            </a:pPr>
            <a:endParaRPr lang="en-US" altLang="en-US" sz="2400" b="0"/>
          </a:p>
          <a:p>
            <a:pPr eaLnBrk="1" hangingPunct="1">
              <a:spcBef>
                <a:spcPct val="0"/>
              </a:spcBef>
              <a:buFontTx/>
              <a:buNone/>
            </a:pPr>
            <a:endParaRPr lang="en-US" altLang="en-US" sz="1200" b="0"/>
          </a:p>
          <a:p>
            <a:pPr eaLnBrk="1" hangingPunct="1">
              <a:spcBef>
                <a:spcPct val="0"/>
              </a:spcBef>
              <a:buFontTx/>
              <a:buNone/>
            </a:pPr>
            <a:r>
              <a:rPr lang="en-US" altLang="en-US" sz="2400" b="0"/>
              <a:t>find </a:t>
            </a:r>
            <a:r>
              <a:rPr lang="en-US" altLang="en-US" sz="2400" b="0" i="1">
                <a:solidFill>
                  <a:srgbClr val="000000"/>
                </a:solidFill>
                <a:ea typeface="Times New Roman" pitchFamily="18" charset="0"/>
                <a:cs typeface="Arial" charset="0"/>
                <a:sym typeface="Symbol" pitchFamily="18" charset="2"/>
              </a:rPr>
              <a:t></a:t>
            </a:r>
            <a:r>
              <a:rPr lang="en-US" altLang="en-US" sz="2400" b="0"/>
              <a:t>  such that                                whenever</a:t>
            </a:r>
          </a:p>
          <a:p>
            <a:pPr eaLnBrk="1" hangingPunct="1">
              <a:spcBef>
                <a:spcPct val="0"/>
              </a:spcBef>
              <a:buFontTx/>
              <a:buNone/>
            </a:pPr>
            <a:endParaRPr lang="en-US" altLang="en-US" sz="2400" b="0"/>
          </a:p>
          <a:p>
            <a:pPr eaLnBrk="1" hangingPunct="1">
              <a:buFontTx/>
              <a:buNone/>
            </a:pPr>
            <a:r>
              <a:rPr lang="en-US" altLang="en-US" sz="2400" b="0">
                <a:solidFill>
                  <a:srgbClr val="D7181E"/>
                </a:solidFill>
                <a:ea typeface="Arial" charset="0"/>
                <a:cs typeface="Arial" charset="0"/>
              </a:rPr>
              <a:t>Solution:</a:t>
            </a:r>
          </a:p>
          <a:p>
            <a:pPr eaLnBrk="1" hangingPunct="1">
              <a:spcBef>
                <a:spcPct val="0"/>
              </a:spcBef>
              <a:buFontTx/>
              <a:buNone/>
            </a:pPr>
            <a:r>
              <a:rPr lang="en-US" altLang="en-US" sz="2400" b="0"/>
              <a:t>In this problem, you are working with a given value of </a:t>
            </a:r>
          </a:p>
          <a:p>
            <a:pPr eaLnBrk="1" hangingPunct="1">
              <a:spcBef>
                <a:spcPct val="0"/>
              </a:spcBef>
              <a:buFontTx/>
              <a:buNone/>
            </a:pPr>
            <a:r>
              <a:rPr lang="en-US" altLang="en-US" sz="2400" i="1">
                <a:sym typeface="Symbol" pitchFamily="18" charset="2"/>
              </a:rPr>
              <a:t></a:t>
            </a:r>
            <a:r>
              <a:rPr lang="en-US" altLang="en-US" sz="1000" i="1">
                <a:sym typeface="Symbol" pitchFamily="18" charset="2"/>
              </a:rPr>
              <a:t> </a:t>
            </a:r>
            <a:r>
              <a:rPr lang="en-US" altLang="en-US" sz="2400" b="0"/>
              <a:t>–namely, </a:t>
            </a:r>
            <a:r>
              <a:rPr lang="en-US" altLang="en-US" sz="2400" i="1">
                <a:sym typeface="Symbol" pitchFamily="18" charset="2"/>
              </a:rPr>
              <a:t></a:t>
            </a:r>
            <a:r>
              <a:rPr lang="en-US" altLang="en-US" sz="2400" b="0" i="1"/>
              <a:t> </a:t>
            </a:r>
            <a:r>
              <a:rPr lang="en-US" altLang="en-US" sz="2400" b="0"/>
              <a:t>= 0.01.</a:t>
            </a:r>
          </a:p>
          <a:p>
            <a:pPr eaLnBrk="1" hangingPunct="1">
              <a:spcBef>
                <a:spcPct val="0"/>
              </a:spcBef>
              <a:buFontTx/>
              <a:buNone/>
            </a:pPr>
            <a:endParaRPr lang="en-US" altLang="en-US" sz="2400" b="0"/>
          </a:p>
          <a:p>
            <a:pPr eaLnBrk="1" hangingPunct="1">
              <a:spcBef>
                <a:spcPct val="0"/>
              </a:spcBef>
              <a:buFontTx/>
              <a:buNone/>
            </a:pPr>
            <a:r>
              <a:rPr lang="el-GR" altLang="en-US" sz="2400" b="0"/>
              <a:t>To find an appropriate</a:t>
            </a:r>
            <a:r>
              <a:rPr lang="en-US" altLang="en-US" sz="2400" b="0"/>
              <a:t> </a:t>
            </a:r>
            <a:r>
              <a:rPr lang="en-US" altLang="en-US" sz="2400" b="0" i="1">
                <a:solidFill>
                  <a:srgbClr val="000000"/>
                </a:solidFill>
                <a:cs typeface="Times New Roman" pitchFamily="18" charset="0"/>
                <a:sym typeface="Symbol" pitchFamily="18" charset="2"/>
              </a:rPr>
              <a:t></a:t>
            </a:r>
            <a:r>
              <a:rPr lang="en-US" altLang="en-US" sz="2400" b="0" i="1"/>
              <a:t> </a:t>
            </a:r>
            <a:r>
              <a:rPr lang="en-US" altLang="en-US" sz="2400" b="0"/>
              <a:t>, try to establish a connection </a:t>
            </a:r>
          </a:p>
          <a:p>
            <a:pPr eaLnBrk="1" hangingPunct="1">
              <a:spcBef>
                <a:spcPct val="0"/>
              </a:spcBef>
              <a:buFontTx/>
              <a:buNone/>
            </a:pPr>
            <a:r>
              <a:rPr lang="en-US" altLang="en-US" sz="2400" b="0"/>
              <a:t>between the absolute values  </a:t>
            </a:r>
            <a:endParaRPr lang="el-GR" altLang="en-US" sz="2400" b="0"/>
          </a:p>
          <a:p>
            <a:pPr eaLnBrk="1" hangingPunct="1">
              <a:spcBef>
                <a:spcPct val="0"/>
              </a:spcBef>
              <a:buFontTx/>
              <a:buNone/>
            </a:pPr>
            <a:endParaRPr lang="en-US" altLang="en-US" sz="2400" b="0"/>
          </a:p>
          <a:p>
            <a:pPr eaLnBrk="1" hangingPunct="1">
              <a:spcBef>
                <a:spcPct val="0"/>
              </a:spcBef>
              <a:buFontTx/>
              <a:buNone/>
            </a:pPr>
            <a:endParaRPr lang="en-US" altLang="en-US" sz="2400" b="0"/>
          </a:p>
        </p:txBody>
      </p:sp>
      <p:pic>
        <p:nvPicPr>
          <p:cNvPr id="26628" name="Picture 34" descr="lim_(x right arrow 3) (2 x minus 5) =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81200"/>
            <a:ext cx="205740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36" descr="abs((2 x minus 5) minus 1) &lt; 0.01."/>
          <p:cNvPicPr>
            <a:picLocks noChangeAspect="1" noChangeArrowheads="1"/>
          </p:cNvPicPr>
          <p:nvPr/>
        </p:nvPicPr>
        <p:blipFill>
          <a:blip r:embed="rId3">
            <a:extLst>
              <a:ext uri="{28A0092B-C50C-407E-A947-70E740481C1C}">
                <a14:useLocalDpi xmlns:a14="http://schemas.microsoft.com/office/drawing/2010/main" val="0"/>
              </a:ext>
            </a:extLst>
          </a:blip>
          <a:srcRect r="55208"/>
          <a:stretch>
            <a:fillRect/>
          </a:stretch>
        </p:blipFill>
        <p:spPr bwMode="auto">
          <a:xfrm>
            <a:off x="2733675" y="2625725"/>
            <a:ext cx="25939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42" descr="0 &lt; abs(x minus 3) &lt; delta."/>
          <p:cNvPicPr>
            <a:picLocks noChangeAspect="1" noChangeArrowheads="1"/>
          </p:cNvPicPr>
          <p:nvPr/>
        </p:nvPicPr>
        <p:blipFill>
          <a:blip r:embed="rId3">
            <a:extLst>
              <a:ext uri="{28A0092B-C50C-407E-A947-70E740481C1C}">
                <a14:useLocalDpi xmlns:a14="http://schemas.microsoft.com/office/drawing/2010/main" val="0"/>
              </a:ext>
            </a:extLst>
          </a:blip>
          <a:srcRect l="64528" t="14285"/>
          <a:stretch>
            <a:fillRect/>
          </a:stretch>
        </p:blipFill>
        <p:spPr bwMode="auto">
          <a:xfrm>
            <a:off x="6715125" y="2695575"/>
            <a:ext cx="2054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35" name="Picture 43" descr="abs((2 x minus 5) minus 1) and abs(x minus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5726113"/>
            <a:ext cx="382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3825">
                                            <p:txEl>
                                              <p:pRg st="6" end="6"/>
                                            </p:txEl>
                                          </p:spTgt>
                                        </p:tgtEl>
                                        <p:attrNameLst>
                                          <p:attrName>style.visibility</p:attrName>
                                        </p:attrNameLst>
                                      </p:cBhvr>
                                      <p:to>
                                        <p:strVal val="visible"/>
                                      </p:to>
                                    </p:set>
                                    <p:animEffect transition="in" filter="fade">
                                      <p:cBhvr>
                                        <p:cTn id="7" dur="1000"/>
                                        <p:tgtEl>
                                          <p:spTgt spid="33825">
                                            <p:txEl>
                                              <p:pRg st="6" end="6"/>
                                            </p:txEl>
                                          </p:spTgt>
                                        </p:tgtEl>
                                      </p:cBhvr>
                                    </p:animEffect>
                                    <p:anim calcmode="lin" valueType="num">
                                      <p:cBhvr>
                                        <p:cTn id="8" dur="1000" fill="hold"/>
                                        <p:tgtEl>
                                          <p:spTgt spid="33825">
                                            <p:txEl>
                                              <p:pRg st="6" end="6"/>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3825">
                                            <p:txEl>
                                              <p:pRg st="6" end="6"/>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3825">
                                            <p:txEl>
                                              <p:pRg st="6" end="6"/>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3825">
                                            <p:txEl>
                                              <p:pRg st="7" end="7"/>
                                            </p:txEl>
                                          </p:spTgt>
                                        </p:tgtEl>
                                        <p:attrNameLst>
                                          <p:attrName>style.visibility</p:attrName>
                                        </p:attrNameLst>
                                      </p:cBhvr>
                                      <p:to>
                                        <p:strVal val="visible"/>
                                      </p:to>
                                    </p:set>
                                    <p:animEffect transition="in" filter="fade">
                                      <p:cBhvr>
                                        <p:cTn id="13" dur="1000"/>
                                        <p:tgtEl>
                                          <p:spTgt spid="33825">
                                            <p:txEl>
                                              <p:pRg st="7" end="7"/>
                                            </p:txEl>
                                          </p:spTgt>
                                        </p:tgtEl>
                                      </p:cBhvr>
                                    </p:animEffect>
                                    <p:anim calcmode="lin" valueType="num">
                                      <p:cBhvr>
                                        <p:cTn id="14" dur="1000" fill="hold"/>
                                        <p:tgtEl>
                                          <p:spTgt spid="33825">
                                            <p:txEl>
                                              <p:pRg st="7" end="7"/>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3825">
                                            <p:txEl>
                                              <p:pRg st="7" end="7"/>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3825">
                                            <p:txEl>
                                              <p:pRg st="7" end="7"/>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3825">
                                            <p:txEl>
                                              <p:pRg st="8" end="8"/>
                                            </p:txEl>
                                          </p:spTgt>
                                        </p:tgtEl>
                                        <p:attrNameLst>
                                          <p:attrName>style.visibility</p:attrName>
                                        </p:attrNameLst>
                                      </p:cBhvr>
                                      <p:to>
                                        <p:strVal val="visible"/>
                                      </p:to>
                                    </p:set>
                                    <p:animEffect transition="in" filter="fade">
                                      <p:cBhvr>
                                        <p:cTn id="19" dur="1000"/>
                                        <p:tgtEl>
                                          <p:spTgt spid="33825">
                                            <p:txEl>
                                              <p:pRg st="8" end="8"/>
                                            </p:txEl>
                                          </p:spTgt>
                                        </p:tgtEl>
                                      </p:cBhvr>
                                    </p:animEffect>
                                    <p:anim calcmode="lin" valueType="num">
                                      <p:cBhvr>
                                        <p:cTn id="20" dur="1000" fill="hold"/>
                                        <p:tgtEl>
                                          <p:spTgt spid="33825">
                                            <p:txEl>
                                              <p:pRg st="8" end="8"/>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3825">
                                            <p:txEl>
                                              <p:pRg st="8" end="8"/>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3825">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33825">
                                            <p:txEl>
                                              <p:pRg st="10" end="10"/>
                                            </p:txEl>
                                          </p:spTgt>
                                        </p:tgtEl>
                                        <p:attrNameLst>
                                          <p:attrName>style.visibility</p:attrName>
                                        </p:attrNameLst>
                                      </p:cBhvr>
                                      <p:to>
                                        <p:strVal val="visible"/>
                                      </p:to>
                                    </p:set>
                                    <p:animEffect transition="in" filter="fade">
                                      <p:cBhvr>
                                        <p:cTn id="27" dur="1000"/>
                                        <p:tgtEl>
                                          <p:spTgt spid="33825">
                                            <p:txEl>
                                              <p:pRg st="10" end="10"/>
                                            </p:txEl>
                                          </p:spTgt>
                                        </p:tgtEl>
                                      </p:cBhvr>
                                    </p:animEffect>
                                    <p:anim calcmode="lin" valueType="num">
                                      <p:cBhvr>
                                        <p:cTn id="28" dur="1000" fill="hold"/>
                                        <p:tgtEl>
                                          <p:spTgt spid="33825">
                                            <p:txEl>
                                              <p:pRg st="10" end="10"/>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3825">
                                            <p:txEl>
                                              <p:pRg st="10" end="10"/>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3825">
                                            <p:txEl>
                                              <p:pRg st="10" end="10"/>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33825">
                                            <p:txEl>
                                              <p:pRg st="11" end="11"/>
                                            </p:txEl>
                                          </p:spTgt>
                                        </p:tgtEl>
                                        <p:attrNameLst>
                                          <p:attrName>style.visibility</p:attrName>
                                        </p:attrNameLst>
                                      </p:cBhvr>
                                      <p:to>
                                        <p:strVal val="visible"/>
                                      </p:to>
                                    </p:set>
                                    <p:animEffect transition="in" filter="fade">
                                      <p:cBhvr>
                                        <p:cTn id="33" dur="1000"/>
                                        <p:tgtEl>
                                          <p:spTgt spid="33825">
                                            <p:txEl>
                                              <p:pRg st="11" end="11"/>
                                            </p:txEl>
                                          </p:spTgt>
                                        </p:tgtEl>
                                      </p:cBhvr>
                                    </p:animEffect>
                                    <p:anim calcmode="lin" valueType="num">
                                      <p:cBhvr>
                                        <p:cTn id="34" dur="1000" fill="hold"/>
                                        <p:tgtEl>
                                          <p:spTgt spid="33825">
                                            <p:txEl>
                                              <p:pRg st="11" end="11"/>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3825">
                                            <p:txEl>
                                              <p:pRg st="11" end="11"/>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3825">
                                            <p:txEl>
                                              <p:pRg st="11" end="11"/>
                                            </p:txEl>
                                          </p:spTgt>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33835"/>
                                        </p:tgtEl>
                                        <p:attrNameLst>
                                          <p:attrName>style.visibility</p:attrName>
                                        </p:attrNameLst>
                                      </p:cBhvr>
                                      <p:to>
                                        <p:strVal val="visible"/>
                                      </p:to>
                                    </p:set>
                                    <p:animEffect transition="in" filter="fade">
                                      <p:cBhvr>
                                        <p:cTn id="39" dur="1000"/>
                                        <p:tgtEl>
                                          <p:spTgt spid="33835"/>
                                        </p:tgtEl>
                                      </p:cBhvr>
                                    </p:animEffect>
                                    <p:anim calcmode="lin" valueType="num">
                                      <p:cBhvr>
                                        <p:cTn id="40" dur="1000" fill="hold"/>
                                        <p:tgtEl>
                                          <p:spTgt spid="33835"/>
                                        </p:tgtEl>
                                        <p:attrNameLst>
                                          <p:attrName>ppt_x</p:attrName>
                                        </p:attrNameLst>
                                      </p:cBhvr>
                                      <p:tavLst>
                                        <p:tav tm="0">
                                          <p:val>
                                            <p:strVal val="#ppt_x"/>
                                          </p:val>
                                        </p:tav>
                                        <p:tav tm="100000">
                                          <p:val>
                                            <p:strVal val="#ppt_x"/>
                                          </p:val>
                                        </p:tav>
                                      </p:tavLst>
                                    </p:anim>
                                    <p:anim calcmode="lin" valueType="num">
                                      <p:cBhvr>
                                        <p:cTn id="41" dur="900" decel="100000" fill="hold"/>
                                        <p:tgtEl>
                                          <p:spTgt spid="33835"/>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38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Example 6 – </a:t>
            </a:r>
            <a:r>
              <a:rPr lang="en-US" altLang="en-US" sz="4000" b="0" i="1">
                <a:solidFill>
                  <a:schemeClr val="bg1"/>
                </a:solidFill>
              </a:rPr>
              <a:t>Solution</a:t>
            </a:r>
            <a:r>
              <a:rPr lang="en-US" altLang="en-US" sz="2300" b="0">
                <a:solidFill>
                  <a:schemeClr val="bg1"/>
                </a:solidFill>
              </a:rPr>
              <a:t> </a:t>
            </a:r>
          </a:p>
        </p:txBody>
      </p:sp>
      <p:sp>
        <p:nvSpPr>
          <p:cNvPr id="40972" name="Text Box 12"/>
          <p:cNvSpPr txBox="1">
            <a:spLocks noChangeArrowheads="1"/>
          </p:cNvSpPr>
          <p:nvPr/>
        </p:nvSpPr>
        <p:spPr bwMode="auto">
          <a:xfrm>
            <a:off x="457200"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110000"/>
              </a:lnSpc>
              <a:spcBef>
                <a:spcPct val="0"/>
              </a:spcBef>
              <a:buFontTx/>
              <a:buNone/>
            </a:pPr>
            <a:r>
              <a:rPr lang="en-US" altLang="en-US" sz="2400" b="0" dirty="0"/>
              <a:t>Notice that</a:t>
            </a:r>
          </a:p>
          <a:p>
            <a:pPr eaLnBrk="1" hangingPunct="1">
              <a:lnSpc>
                <a:spcPct val="110000"/>
              </a:lnSpc>
              <a:spcBef>
                <a:spcPct val="0"/>
              </a:spcBef>
              <a:buFontTx/>
              <a:buNone/>
            </a:pPr>
            <a:endParaRPr lang="en-US" altLang="en-US" sz="2400" b="0" dirty="0"/>
          </a:p>
          <a:p>
            <a:pPr eaLnBrk="1" hangingPunct="1">
              <a:lnSpc>
                <a:spcPct val="110000"/>
              </a:lnSpc>
              <a:spcBef>
                <a:spcPct val="0"/>
              </a:spcBef>
              <a:buFontTx/>
              <a:buNone/>
            </a:pPr>
            <a:endParaRPr lang="en-US" altLang="en-US" sz="2400" b="0" dirty="0"/>
          </a:p>
          <a:p>
            <a:pPr eaLnBrk="1" hangingPunct="1">
              <a:lnSpc>
                <a:spcPct val="110000"/>
              </a:lnSpc>
              <a:spcBef>
                <a:spcPct val="0"/>
              </a:spcBef>
              <a:buFontTx/>
              <a:buNone/>
            </a:pPr>
            <a:endParaRPr lang="en-US" altLang="en-US" sz="1200" b="0" dirty="0"/>
          </a:p>
          <a:p>
            <a:pPr eaLnBrk="1" hangingPunct="1">
              <a:lnSpc>
                <a:spcPct val="110000"/>
              </a:lnSpc>
              <a:spcBef>
                <a:spcPct val="0"/>
              </a:spcBef>
              <a:buFontTx/>
              <a:buNone/>
            </a:pPr>
            <a:r>
              <a:rPr lang="en-US" altLang="en-US" sz="2400" b="0" dirty="0"/>
              <a:t>Because the inequality                              is equivalent to</a:t>
            </a:r>
          </a:p>
          <a:p>
            <a:pPr eaLnBrk="1" hangingPunct="1">
              <a:lnSpc>
                <a:spcPct val="110000"/>
              </a:lnSpc>
              <a:spcBef>
                <a:spcPct val="0"/>
              </a:spcBef>
              <a:buFontTx/>
              <a:buNone/>
            </a:pPr>
            <a:r>
              <a:rPr lang="en-US" altLang="en-US" sz="2400" b="0" dirty="0"/>
              <a:t>                     you can choose</a:t>
            </a:r>
          </a:p>
          <a:p>
            <a:pPr eaLnBrk="1" hangingPunct="1">
              <a:lnSpc>
                <a:spcPct val="110000"/>
              </a:lnSpc>
              <a:spcBef>
                <a:spcPct val="0"/>
              </a:spcBef>
              <a:buFontTx/>
              <a:buNone/>
            </a:pPr>
            <a:endParaRPr lang="en-US" altLang="en-US" sz="2400" b="0" dirty="0"/>
          </a:p>
          <a:p>
            <a:pPr eaLnBrk="1" hangingPunct="1">
              <a:lnSpc>
                <a:spcPct val="110000"/>
              </a:lnSpc>
              <a:spcBef>
                <a:spcPct val="0"/>
              </a:spcBef>
              <a:buFontTx/>
              <a:buNone/>
            </a:pPr>
            <a:endParaRPr lang="en-US" altLang="en-US" sz="2000" b="0" dirty="0"/>
          </a:p>
          <a:p>
            <a:pPr eaLnBrk="1" hangingPunct="1">
              <a:lnSpc>
                <a:spcPct val="110000"/>
              </a:lnSpc>
              <a:spcBef>
                <a:spcPct val="0"/>
              </a:spcBef>
              <a:buFontTx/>
              <a:buNone/>
            </a:pPr>
            <a:r>
              <a:rPr lang="en-US" altLang="en-US" sz="2400" b="0" dirty="0"/>
              <a:t>This choice works because </a:t>
            </a:r>
          </a:p>
          <a:p>
            <a:pPr eaLnBrk="1" hangingPunct="1">
              <a:lnSpc>
                <a:spcPct val="110000"/>
              </a:lnSpc>
              <a:spcBef>
                <a:spcPct val="0"/>
              </a:spcBef>
              <a:buFontTx/>
              <a:buNone/>
            </a:pPr>
            <a:endParaRPr lang="en-US" altLang="en-US" sz="2400" b="0" dirty="0"/>
          </a:p>
          <a:p>
            <a:pPr eaLnBrk="1" hangingPunct="1">
              <a:lnSpc>
                <a:spcPct val="110000"/>
              </a:lnSpc>
              <a:spcBef>
                <a:spcPct val="0"/>
              </a:spcBef>
              <a:buFontTx/>
              <a:buNone/>
            </a:pPr>
            <a:endParaRPr lang="en-US" altLang="en-US" sz="1200" b="0" dirty="0"/>
          </a:p>
          <a:p>
            <a:pPr eaLnBrk="1" hangingPunct="1">
              <a:lnSpc>
                <a:spcPct val="110000"/>
              </a:lnSpc>
              <a:spcBef>
                <a:spcPct val="0"/>
              </a:spcBef>
              <a:buFontTx/>
              <a:buNone/>
            </a:pPr>
            <a:r>
              <a:rPr lang="en-US" altLang="en-US" sz="2400" b="0" dirty="0"/>
              <a:t>implies that </a:t>
            </a:r>
          </a:p>
        </p:txBody>
      </p:sp>
      <p:sp>
        <p:nvSpPr>
          <p:cNvPr id="27657" name="Text Box 41"/>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a:spcBef>
                <a:spcPct val="50000"/>
              </a:spcBef>
              <a:buFontTx/>
              <a:buNone/>
            </a:pPr>
            <a:r>
              <a:rPr lang="en-US" altLang="en-US" sz="1800" b="0">
                <a:solidFill>
                  <a:schemeClr val="bg1"/>
                </a:solidFill>
              </a:rPr>
              <a:t>cont’d</a:t>
            </a:r>
          </a:p>
        </p:txBody>
      </p:sp>
      <p:pic>
        <p:nvPicPr>
          <p:cNvPr id="27658" name="Picture 42" descr="abs((2 x minus 5) minus 1) = abs(2 x minus 6) = 2 abs(x minus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057400"/>
            <a:ext cx="39131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3" name="Picture 43" descr="abs((2 x minus 5) minus 1) &lt; 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844800"/>
            <a:ext cx="240506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4" name="Picture 44" descr="2 abs(x minus 3) &lt; 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8" y="3275013"/>
            <a:ext cx="16367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5" name="Picture 45" descr="delta = (1/2)(0.01) = 0.0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9013" y="3656013"/>
            <a:ext cx="2352675"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6" name="Picture 46" descr="0 &lt; abs(x minus 3) &lt; 0.00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2313" y="4810125"/>
            <a:ext cx="2335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7" name="Picture 47" descr="abs((2 x minus 5) minus 1) = 2 abs(x minus 3) &lt; 2(0.005) = 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5338" y="5819775"/>
            <a:ext cx="499427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0972">
                                            <p:txEl>
                                              <p:pRg st="4" end="4"/>
                                            </p:txEl>
                                          </p:spTgt>
                                        </p:tgtEl>
                                        <p:attrNameLst>
                                          <p:attrName>style.visibility</p:attrName>
                                        </p:attrNameLst>
                                      </p:cBhvr>
                                      <p:to>
                                        <p:strVal val="visible"/>
                                      </p:to>
                                    </p:set>
                                    <p:animEffect transition="in" filter="fade">
                                      <p:cBhvr>
                                        <p:cTn id="7" dur="1000"/>
                                        <p:tgtEl>
                                          <p:spTgt spid="40972">
                                            <p:txEl>
                                              <p:pRg st="4" end="4"/>
                                            </p:txEl>
                                          </p:spTgt>
                                        </p:tgtEl>
                                      </p:cBhvr>
                                    </p:animEffect>
                                    <p:anim calcmode="lin" valueType="num">
                                      <p:cBhvr>
                                        <p:cTn id="8" dur="1000" fill="hold"/>
                                        <p:tgtEl>
                                          <p:spTgt spid="40972">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0972">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0972">
                                            <p:txEl>
                                              <p:pRg st="4" end="4"/>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0972">
                                            <p:txEl>
                                              <p:pRg st="5" end="5"/>
                                            </p:txEl>
                                          </p:spTgt>
                                        </p:tgtEl>
                                        <p:attrNameLst>
                                          <p:attrName>style.visibility</p:attrName>
                                        </p:attrNameLst>
                                      </p:cBhvr>
                                      <p:to>
                                        <p:strVal val="visible"/>
                                      </p:to>
                                    </p:set>
                                    <p:animEffect transition="in" filter="fade">
                                      <p:cBhvr>
                                        <p:cTn id="13" dur="1000"/>
                                        <p:tgtEl>
                                          <p:spTgt spid="40972">
                                            <p:txEl>
                                              <p:pRg st="5" end="5"/>
                                            </p:txEl>
                                          </p:spTgt>
                                        </p:tgtEl>
                                      </p:cBhvr>
                                    </p:animEffect>
                                    <p:anim calcmode="lin" valueType="num">
                                      <p:cBhvr>
                                        <p:cTn id="14" dur="1000" fill="hold"/>
                                        <p:tgtEl>
                                          <p:spTgt spid="40972">
                                            <p:txEl>
                                              <p:pRg st="5" end="5"/>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0972">
                                            <p:txEl>
                                              <p:pRg st="5" end="5"/>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0972">
                                            <p:txEl>
                                              <p:pRg st="5" end="5"/>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41003"/>
                                        </p:tgtEl>
                                        <p:attrNameLst>
                                          <p:attrName>style.visibility</p:attrName>
                                        </p:attrNameLst>
                                      </p:cBhvr>
                                      <p:to>
                                        <p:strVal val="visible"/>
                                      </p:to>
                                    </p:set>
                                    <p:animEffect transition="in" filter="fade">
                                      <p:cBhvr>
                                        <p:cTn id="19" dur="1000"/>
                                        <p:tgtEl>
                                          <p:spTgt spid="41003"/>
                                        </p:tgtEl>
                                      </p:cBhvr>
                                    </p:animEffect>
                                    <p:anim calcmode="lin" valueType="num">
                                      <p:cBhvr>
                                        <p:cTn id="20" dur="1000" fill="hold"/>
                                        <p:tgtEl>
                                          <p:spTgt spid="41003"/>
                                        </p:tgtEl>
                                        <p:attrNameLst>
                                          <p:attrName>ppt_x</p:attrName>
                                        </p:attrNameLst>
                                      </p:cBhvr>
                                      <p:tavLst>
                                        <p:tav tm="0">
                                          <p:val>
                                            <p:strVal val="#ppt_x"/>
                                          </p:val>
                                        </p:tav>
                                        <p:tav tm="100000">
                                          <p:val>
                                            <p:strVal val="#ppt_x"/>
                                          </p:val>
                                        </p:tav>
                                      </p:tavLst>
                                    </p:anim>
                                    <p:anim calcmode="lin" valueType="num">
                                      <p:cBhvr>
                                        <p:cTn id="21" dur="900" decel="100000" fill="hold"/>
                                        <p:tgtEl>
                                          <p:spTgt spid="41003"/>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1003"/>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41004"/>
                                        </p:tgtEl>
                                        <p:attrNameLst>
                                          <p:attrName>style.visibility</p:attrName>
                                        </p:attrNameLst>
                                      </p:cBhvr>
                                      <p:to>
                                        <p:strVal val="visible"/>
                                      </p:to>
                                    </p:set>
                                    <p:animEffect transition="in" filter="fade">
                                      <p:cBhvr>
                                        <p:cTn id="25" dur="1000"/>
                                        <p:tgtEl>
                                          <p:spTgt spid="41004"/>
                                        </p:tgtEl>
                                      </p:cBhvr>
                                    </p:animEffect>
                                    <p:anim calcmode="lin" valueType="num">
                                      <p:cBhvr>
                                        <p:cTn id="26" dur="1000" fill="hold"/>
                                        <p:tgtEl>
                                          <p:spTgt spid="41004"/>
                                        </p:tgtEl>
                                        <p:attrNameLst>
                                          <p:attrName>ppt_x</p:attrName>
                                        </p:attrNameLst>
                                      </p:cBhvr>
                                      <p:tavLst>
                                        <p:tav tm="0">
                                          <p:val>
                                            <p:strVal val="#ppt_x"/>
                                          </p:val>
                                        </p:tav>
                                        <p:tav tm="100000">
                                          <p:val>
                                            <p:strVal val="#ppt_x"/>
                                          </p:val>
                                        </p:tav>
                                      </p:tavLst>
                                    </p:anim>
                                    <p:anim calcmode="lin" valueType="num">
                                      <p:cBhvr>
                                        <p:cTn id="27" dur="900" decel="100000" fill="hold"/>
                                        <p:tgtEl>
                                          <p:spTgt spid="41004"/>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41004"/>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41005"/>
                                        </p:tgtEl>
                                        <p:attrNameLst>
                                          <p:attrName>style.visibility</p:attrName>
                                        </p:attrNameLst>
                                      </p:cBhvr>
                                      <p:to>
                                        <p:strVal val="visible"/>
                                      </p:to>
                                    </p:set>
                                    <p:animEffect transition="in" filter="fade">
                                      <p:cBhvr>
                                        <p:cTn id="31" dur="1000"/>
                                        <p:tgtEl>
                                          <p:spTgt spid="41005"/>
                                        </p:tgtEl>
                                      </p:cBhvr>
                                    </p:animEffect>
                                    <p:anim calcmode="lin" valueType="num">
                                      <p:cBhvr>
                                        <p:cTn id="32" dur="1000" fill="hold"/>
                                        <p:tgtEl>
                                          <p:spTgt spid="41005"/>
                                        </p:tgtEl>
                                        <p:attrNameLst>
                                          <p:attrName>ppt_x</p:attrName>
                                        </p:attrNameLst>
                                      </p:cBhvr>
                                      <p:tavLst>
                                        <p:tav tm="0">
                                          <p:val>
                                            <p:strVal val="#ppt_x"/>
                                          </p:val>
                                        </p:tav>
                                        <p:tav tm="100000">
                                          <p:val>
                                            <p:strVal val="#ppt_x"/>
                                          </p:val>
                                        </p:tav>
                                      </p:tavLst>
                                    </p:anim>
                                    <p:anim calcmode="lin" valueType="num">
                                      <p:cBhvr>
                                        <p:cTn id="33" dur="900" decel="100000" fill="hold"/>
                                        <p:tgtEl>
                                          <p:spTgt spid="41005"/>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1005"/>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nodeType="clickEffect">
                                  <p:stCondLst>
                                    <p:cond delay="0"/>
                                  </p:stCondLst>
                                  <p:childTnLst>
                                    <p:set>
                                      <p:cBhvr>
                                        <p:cTn id="38" dur="1" fill="hold">
                                          <p:stCondLst>
                                            <p:cond delay="0"/>
                                          </p:stCondLst>
                                        </p:cTn>
                                        <p:tgtEl>
                                          <p:spTgt spid="40972">
                                            <p:txEl>
                                              <p:pRg st="8" end="8"/>
                                            </p:txEl>
                                          </p:spTgt>
                                        </p:tgtEl>
                                        <p:attrNameLst>
                                          <p:attrName>style.visibility</p:attrName>
                                        </p:attrNameLst>
                                      </p:cBhvr>
                                      <p:to>
                                        <p:strVal val="visible"/>
                                      </p:to>
                                    </p:set>
                                    <p:animEffect transition="in" filter="fade">
                                      <p:cBhvr>
                                        <p:cTn id="39" dur="1000"/>
                                        <p:tgtEl>
                                          <p:spTgt spid="40972">
                                            <p:txEl>
                                              <p:pRg st="8" end="8"/>
                                            </p:txEl>
                                          </p:spTgt>
                                        </p:tgtEl>
                                      </p:cBhvr>
                                    </p:animEffect>
                                    <p:anim calcmode="lin" valueType="num">
                                      <p:cBhvr>
                                        <p:cTn id="40" dur="1000" fill="hold"/>
                                        <p:tgtEl>
                                          <p:spTgt spid="40972">
                                            <p:txEl>
                                              <p:pRg st="8" end="8"/>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40972">
                                            <p:txEl>
                                              <p:pRg st="8" end="8"/>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0972">
                                            <p:txEl>
                                              <p:pRg st="8" end="8"/>
                                            </p:txEl>
                                          </p:spTgt>
                                        </p:tgtEl>
                                        <p:attrNameLst>
                                          <p:attrName>ppt_y</p:attrName>
                                        </p:attrNameLst>
                                      </p:cBhvr>
                                      <p:tavLst>
                                        <p:tav tm="0">
                                          <p:val>
                                            <p:strVal val="#ppt_y-.03"/>
                                          </p:val>
                                        </p:tav>
                                        <p:tav tm="100000">
                                          <p:val>
                                            <p:strVal val="#ppt_y"/>
                                          </p:val>
                                        </p:tav>
                                      </p:tavLst>
                                    </p:anim>
                                  </p:childTnLst>
                                </p:cTn>
                              </p:par>
                              <p:par>
                                <p:cTn id="43" presetID="37" presetClass="entr" presetSubtype="0" fill="hold" nodeType="withEffect">
                                  <p:stCondLst>
                                    <p:cond delay="0"/>
                                  </p:stCondLst>
                                  <p:childTnLst>
                                    <p:set>
                                      <p:cBhvr>
                                        <p:cTn id="44" dur="1" fill="hold">
                                          <p:stCondLst>
                                            <p:cond delay="0"/>
                                          </p:stCondLst>
                                        </p:cTn>
                                        <p:tgtEl>
                                          <p:spTgt spid="41006"/>
                                        </p:tgtEl>
                                        <p:attrNameLst>
                                          <p:attrName>style.visibility</p:attrName>
                                        </p:attrNameLst>
                                      </p:cBhvr>
                                      <p:to>
                                        <p:strVal val="visible"/>
                                      </p:to>
                                    </p:set>
                                    <p:animEffect transition="in" filter="fade">
                                      <p:cBhvr>
                                        <p:cTn id="45" dur="1000"/>
                                        <p:tgtEl>
                                          <p:spTgt spid="41006"/>
                                        </p:tgtEl>
                                      </p:cBhvr>
                                    </p:animEffect>
                                    <p:anim calcmode="lin" valueType="num">
                                      <p:cBhvr>
                                        <p:cTn id="46" dur="1000" fill="hold"/>
                                        <p:tgtEl>
                                          <p:spTgt spid="41006"/>
                                        </p:tgtEl>
                                        <p:attrNameLst>
                                          <p:attrName>ppt_x</p:attrName>
                                        </p:attrNameLst>
                                      </p:cBhvr>
                                      <p:tavLst>
                                        <p:tav tm="0">
                                          <p:val>
                                            <p:strVal val="#ppt_x"/>
                                          </p:val>
                                        </p:tav>
                                        <p:tav tm="100000">
                                          <p:val>
                                            <p:strVal val="#ppt_x"/>
                                          </p:val>
                                        </p:tav>
                                      </p:tavLst>
                                    </p:anim>
                                    <p:anim calcmode="lin" valueType="num">
                                      <p:cBhvr>
                                        <p:cTn id="47" dur="900" decel="100000" fill="hold"/>
                                        <p:tgtEl>
                                          <p:spTgt spid="41006"/>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41006"/>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40972">
                                            <p:txEl>
                                              <p:pRg st="11" end="11"/>
                                            </p:txEl>
                                          </p:spTgt>
                                        </p:tgtEl>
                                        <p:attrNameLst>
                                          <p:attrName>style.visibility</p:attrName>
                                        </p:attrNameLst>
                                      </p:cBhvr>
                                      <p:to>
                                        <p:strVal val="visible"/>
                                      </p:to>
                                    </p:set>
                                    <p:animEffect transition="in" filter="fade">
                                      <p:cBhvr>
                                        <p:cTn id="51" dur="1000"/>
                                        <p:tgtEl>
                                          <p:spTgt spid="40972">
                                            <p:txEl>
                                              <p:pRg st="11" end="11"/>
                                            </p:txEl>
                                          </p:spTgt>
                                        </p:tgtEl>
                                      </p:cBhvr>
                                    </p:animEffect>
                                    <p:anim calcmode="lin" valueType="num">
                                      <p:cBhvr>
                                        <p:cTn id="52" dur="1000" fill="hold"/>
                                        <p:tgtEl>
                                          <p:spTgt spid="40972">
                                            <p:txEl>
                                              <p:pRg st="11" end="11"/>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40972">
                                            <p:txEl>
                                              <p:pRg st="11" end="11"/>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40972">
                                            <p:txEl>
                                              <p:pRg st="11" end="11"/>
                                            </p:txEl>
                                          </p:spTgt>
                                        </p:tgtEl>
                                        <p:attrNameLst>
                                          <p:attrName>ppt_y</p:attrName>
                                        </p:attrNameLst>
                                      </p:cBhvr>
                                      <p:tavLst>
                                        <p:tav tm="0">
                                          <p:val>
                                            <p:strVal val="#ppt_y-.03"/>
                                          </p:val>
                                        </p:tav>
                                        <p:tav tm="100000">
                                          <p:val>
                                            <p:strVal val="#ppt_y"/>
                                          </p:val>
                                        </p:tav>
                                      </p:tavLst>
                                    </p:anim>
                                  </p:childTnLst>
                                </p:cTn>
                              </p:par>
                              <p:par>
                                <p:cTn id="55" presetID="37" presetClass="entr" presetSubtype="0" fill="hold" nodeType="withEffect">
                                  <p:stCondLst>
                                    <p:cond delay="0"/>
                                  </p:stCondLst>
                                  <p:childTnLst>
                                    <p:set>
                                      <p:cBhvr>
                                        <p:cTn id="56" dur="1" fill="hold">
                                          <p:stCondLst>
                                            <p:cond delay="0"/>
                                          </p:stCondLst>
                                        </p:cTn>
                                        <p:tgtEl>
                                          <p:spTgt spid="41007"/>
                                        </p:tgtEl>
                                        <p:attrNameLst>
                                          <p:attrName>style.visibility</p:attrName>
                                        </p:attrNameLst>
                                      </p:cBhvr>
                                      <p:to>
                                        <p:strVal val="visible"/>
                                      </p:to>
                                    </p:set>
                                    <p:animEffect transition="in" filter="fade">
                                      <p:cBhvr>
                                        <p:cTn id="57" dur="1000"/>
                                        <p:tgtEl>
                                          <p:spTgt spid="41007"/>
                                        </p:tgtEl>
                                      </p:cBhvr>
                                    </p:animEffect>
                                    <p:anim calcmode="lin" valueType="num">
                                      <p:cBhvr>
                                        <p:cTn id="58" dur="1000" fill="hold"/>
                                        <p:tgtEl>
                                          <p:spTgt spid="41007"/>
                                        </p:tgtEl>
                                        <p:attrNameLst>
                                          <p:attrName>ppt_x</p:attrName>
                                        </p:attrNameLst>
                                      </p:cBhvr>
                                      <p:tavLst>
                                        <p:tav tm="0">
                                          <p:val>
                                            <p:strVal val="#ppt_x"/>
                                          </p:val>
                                        </p:tav>
                                        <p:tav tm="100000">
                                          <p:val>
                                            <p:strVal val="#ppt_x"/>
                                          </p:val>
                                        </p:tav>
                                      </p:tavLst>
                                    </p:anim>
                                    <p:anim calcmode="lin" valueType="num">
                                      <p:cBhvr>
                                        <p:cTn id="59" dur="900" decel="100000" fill="hold"/>
                                        <p:tgtEl>
                                          <p:spTgt spid="41007"/>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4100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Example 6 – </a:t>
            </a:r>
            <a:r>
              <a:rPr lang="en-US" altLang="en-US" sz="4000" b="0" i="1">
                <a:solidFill>
                  <a:schemeClr val="bg1"/>
                </a:solidFill>
              </a:rPr>
              <a:t>Solution</a:t>
            </a:r>
            <a:r>
              <a:rPr lang="en-US" altLang="en-US" sz="2300" b="0">
                <a:solidFill>
                  <a:schemeClr val="bg1"/>
                </a:solidFill>
              </a:rPr>
              <a:t> </a:t>
            </a:r>
          </a:p>
        </p:txBody>
      </p:sp>
      <p:sp>
        <p:nvSpPr>
          <p:cNvPr id="40972" name="Text Box 12"/>
          <p:cNvSpPr txBox="1">
            <a:spLocks noChangeArrowheads="1"/>
          </p:cNvSpPr>
          <p:nvPr/>
        </p:nvSpPr>
        <p:spPr bwMode="auto">
          <a:xfrm>
            <a:off x="457200" y="1370013"/>
            <a:ext cx="8226425" cy="5256212"/>
          </a:xfrm>
          <a:prstGeom prst="rect">
            <a:avLst/>
          </a:prstGeom>
          <a:noFill/>
          <a:ln w="9525">
            <a:noFill/>
            <a:miter lim="800000"/>
            <a:headEnd/>
            <a:tailEnd/>
          </a:ln>
          <a:effectLst/>
        </p:spPr>
        <p:txBody>
          <a:bodyPr/>
          <a:lstStyle/>
          <a:p>
            <a:pPr eaLnBrk="1" hangingPunct="1">
              <a:lnSpc>
                <a:spcPct val="110000"/>
              </a:lnSpc>
              <a:defRPr/>
            </a:pPr>
            <a:r>
              <a:rPr lang="en-US" sz="2400" b="0" dirty="0">
                <a:latin typeface="+mn-lt"/>
              </a:rPr>
              <a:t>As you can see in Figure 1.13, for </a:t>
            </a:r>
            <a:r>
              <a:rPr lang="en-US" sz="2400" b="0" i="1" dirty="0">
                <a:latin typeface="+mn-lt"/>
              </a:rPr>
              <a:t>x</a:t>
            </a:r>
            <a:r>
              <a:rPr lang="en-US" sz="2400" b="0" dirty="0">
                <a:latin typeface="+mn-lt"/>
              </a:rPr>
              <a:t>-values within 0.005 of 3 (</a:t>
            </a:r>
            <a:r>
              <a:rPr lang="en-US" sz="2400" b="0" i="1" dirty="0">
                <a:latin typeface="+mn-lt"/>
              </a:rPr>
              <a:t>x </a:t>
            </a:r>
            <a:r>
              <a:rPr lang="en-US" sz="2400" b="0" i="1" dirty="0">
                <a:latin typeface="+mn-lt"/>
                <a:cs typeface="Times New Roman"/>
              </a:rPr>
              <a:t>≠ </a:t>
            </a:r>
            <a:r>
              <a:rPr lang="en-US" sz="2400" b="0" dirty="0">
                <a:latin typeface="+mn-lt"/>
                <a:cs typeface="Times New Roman"/>
              </a:rPr>
              <a:t>3), the values of </a:t>
            </a:r>
            <a:r>
              <a:rPr lang="en-US" sz="2400" b="0" i="1" dirty="0">
                <a:latin typeface="+mn-lt"/>
                <a:cs typeface="Times New Roman"/>
              </a:rPr>
              <a:t>f </a:t>
            </a:r>
            <a:r>
              <a:rPr lang="en-US" sz="2400" b="0" dirty="0">
                <a:latin typeface="+mn-lt"/>
                <a:cs typeface="Times New Roman"/>
              </a:rPr>
              <a:t>(</a:t>
            </a:r>
            <a:r>
              <a:rPr lang="en-US" sz="2400" b="0" i="1" dirty="0">
                <a:latin typeface="+mn-lt"/>
                <a:cs typeface="Times New Roman"/>
              </a:rPr>
              <a:t>x</a:t>
            </a:r>
            <a:r>
              <a:rPr lang="en-US" sz="2400" b="0" dirty="0">
                <a:latin typeface="+mn-lt"/>
                <a:cs typeface="Times New Roman"/>
              </a:rPr>
              <a:t>) are within 0.01 of 1.</a:t>
            </a:r>
            <a:endParaRPr lang="en-US" sz="2400" b="0" dirty="0">
              <a:latin typeface="+mn-lt"/>
            </a:endParaRPr>
          </a:p>
          <a:p>
            <a:pPr eaLnBrk="1" hangingPunct="1">
              <a:lnSpc>
                <a:spcPct val="110000"/>
              </a:lnSpc>
              <a:defRPr/>
            </a:pPr>
            <a:endParaRPr lang="en-US" sz="2400" b="0" dirty="0">
              <a:latin typeface="Arial" panose="020B0604020202020204" pitchFamily="34" charset="0"/>
            </a:endParaRPr>
          </a:p>
          <a:p>
            <a:pPr eaLnBrk="1" hangingPunct="1">
              <a:lnSpc>
                <a:spcPct val="110000"/>
              </a:lnSpc>
              <a:defRPr/>
            </a:pPr>
            <a:endParaRPr lang="en-US" sz="2400" b="0" dirty="0">
              <a:latin typeface="Arial" panose="020B0604020202020204" pitchFamily="34" charset="0"/>
            </a:endParaRPr>
          </a:p>
          <a:p>
            <a:pPr eaLnBrk="1" hangingPunct="1">
              <a:lnSpc>
                <a:spcPct val="110000"/>
              </a:lnSpc>
              <a:defRPr/>
            </a:pPr>
            <a:endParaRPr lang="en-US" sz="2400" b="0" dirty="0">
              <a:latin typeface="Arial" panose="020B0604020202020204" pitchFamily="34" charset="0"/>
            </a:endParaRPr>
          </a:p>
          <a:p>
            <a:pPr eaLnBrk="1" hangingPunct="1">
              <a:lnSpc>
                <a:spcPct val="110000"/>
              </a:lnSpc>
              <a:defRPr/>
            </a:pPr>
            <a:endParaRPr lang="en-US" sz="2400" b="0" dirty="0">
              <a:latin typeface="Arial" panose="020B0604020202020204" pitchFamily="34" charset="0"/>
            </a:endParaRPr>
          </a:p>
        </p:txBody>
      </p:sp>
      <p:sp>
        <p:nvSpPr>
          <p:cNvPr id="28681" name="Text Box 41"/>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a:spcBef>
                <a:spcPct val="50000"/>
              </a:spcBef>
              <a:buFontTx/>
              <a:buNone/>
            </a:pPr>
            <a:r>
              <a:rPr lang="en-US" altLang="en-US" sz="1800" b="0">
                <a:solidFill>
                  <a:schemeClr val="bg1"/>
                </a:solidFill>
              </a:rPr>
              <a:t>cont’d</a:t>
            </a:r>
          </a:p>
        </p:txBody>
      </p:sp>
      <p:sp>
        <p:nvSpPr>
          <p:cNvPr id="28682" name="Text Box 16"/>
          <p:cNvSpPr txBox="1">
            <a:spLocks noChangeArrowheads="1"/>
          </p:cNvSpPr>
          <p:nvPr/>
        </p:nvSpPr>
        <p:spPr bwMode="auto">
          <a:xfrm>
            <a:off x="3429000" y="6477000"/>
            <a:ext cx="182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1200"/>
              <a:t>Figure 1.13</a:t>
            </a:r>
          </a:p>
        </p:txBody>
      </p:sp>
      <p:pic>
        <p:nvPicPr>
          <p:cNvPr id="28683" name="Picture 2" descr="The image contains a visual representation and a caption. Visual representation. A line is graphed on the x y coordinate plane. It is labeled f(x) = 2 x minus 5. It enters from the bottom of the viewing window in the fourth quadrant, goes up and to the right, passes through (2, negative 1), intersects the positive x axis at (2.5, 0), enters the first quadrant, passes through (3, 1), and exits the top right of the viewing window. The area around the point (3, 1) is enlarged. In the enlarged imaged three horizontal and three vertical dashed lines begin at the points (2.995, 0.99), (3, 1), (3.005, 1.01) on the line f(x) = 2 x minus 5, and go towards the respective axis. Caption. The limit of f(x) as x approaches 3 is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282825"/>
            <a:ext cx="2667000"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body" idx="1"/>
          </p:nvPr>
        </p:nvSpPr>
        <p:spPr>
          <a:xfrm>
            <a:off x="457200" y="1370013"/>
            <a:ext cx="8229600" cy="5256212"/>
          </a:xfrm>
          <a:noFill/>
        </p:spPr>
        <p:txBody>
          <a:bodyPr/>
          <a:lstStyle/>
          <a:p>
            <a:pPr marL="350838" indent="-350838">
              <a:lnSpc>
                <a:spcPct val="90000"/>
              </a:lnSpc>
              <a:spcBef>
                <a:spcPct val="0"/>
              </a:spcBef>
              <a:buClr>
                <a:srgbClr val="D7181E"/>
              </a:buClr>
              <a:buFont typeface="Wingdings" pitchFamily="2" charset="2"/>
              <a:buChar char="n"/>
            </a:pPr>
            <a:r>
              <a:rPr lang="en-US" altLang="en-US" sz="2800" smtClean="0">
                <a:ea typeface="Arial" charset="0"/>
                <a:cs typeface="Arial" charset="0"/>
              </a:rPr>
              <a:t>Estimate a limit using a numerical or graphical approach.</a:t>
            </a:r>
          </a:p>
          <a:p>
            <a:pPr marL="350838" indent="-350838">
              <a:lnSpc>
                <a:spcPct val="90000"/>
              </a:lnSpc>
              <a:spcBef>
                <a:spcPct val="0"/>
              </a:spcBef>
              <a:buClr>
                <a:srgbClr val="D7181E"/>
              </a:buClr>
              <a:buFont typeface="Wingdings" pitchFamily="2" charset="2"/>
              <a:buChar char="n"/>
            </a:pPr>
            <a:endParaRPr lang="en-US" altLang="en-US" sz="2800" smtClean="0">
              <a:ea typeface="Arial" charset="0"/>
              <a:cs typeface="Arial" charset="0"/>
            </a:endParaRPr>
          </a:p>
          <a:p>
            <a:pPr marL="350838" indent="-350838">
              <a:lnSpc>
                <a:spcPct val="90000"/>
              </a:lnSpc>
              <a:spcBef>
                <a:spcPct val="0"/>
              </a:spcBef>
              <a:buClr>
                <a:srgbClr val="D7181E"/>
              </a:buClr>
              <a:buFont typeface="Wingdings" pitchFamily="2" charset="2"/>
              <a:buChar char="n"/>
            </a:pPr>
            <a:r>
              <a:rPr lang="en-US" altLang="en-US" sz="2800" smtClean="0">
                <a:ea typeface="Arial" charset="0"/>
                <a:cs typeface="Arial" charset="0"/>
              </a:rPr>
              <a:t>Learn different ways that a limit can fail to exist.</a:t>
            </a:r>
          </a:p>
          <a:p>
            <a:pPr marL="350838" indent="-350838">
              <a:lnSpc>
                <a:spcPct val="90000"/>
              </a:lnSpc>
              <a:spcBef>
                <a:spcPct val="0"/>
              </a:spcBef>
              <a:buClr>
                <a:srgbClr val="D7181E"/>
              </a:buClr>
              <a:buFont typeface="Wingdings" pitchFamily="2" charset="2"/>
              <a:buChar char="n"/>
            </a:pPr>
            <a:endParaRPr lang="en-US" altLang="en-US" sz="2800" smtClean="0">
              <a:ea typeface="Arial" charset="0"/>
              <a:cs typeface="Arial" charset="0"/>
            </a:endParaRPr>
          </a:p>
          <a:p>
            <a:pPr marL="350838" indent="-350838">
              <a:lnSpc>
                <a:spcPct val="90000"/>
              </a:lnSpc>
              <a:spcBef>
                <a:spcPct val="0"/>
              </a:spcBef>
              <a:buClr>
                <a:srgbClr val="D7181E"/>
              </a:buClr>
              <a:buFont typeface="Wingdings" pitchFamily="2" charset="2"/>
              <a:buChar char="n"/>
            </a:pPr>
            <a:r>
              <a:rPr lang="en-US" altLang="en-US" sz="2800" smtClean="0">
                <a:ea typeface="Arial" charset="0"/>
                <a:cs typeface="Arial" charset="0"/>
              </a:rPr>
              <a:t>Study and use a formal definition of limit.</a:t>
            </a:r>
          </a:p>
        </p:txBody>
      </p:sp>
      <p:sp>
        <p:nvSpPr>
          <p:cNvPr id="6147" name="Text Box 5"/>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Objectives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idx="1"/>
          </p:nvPr>
        </p:nvSpPr>
        <p:spPr>
          <a:xfrm>
            <a:off x="455613" y="3198813"/>
            <a:ext cx="8226425" cy="914400"/>
          </a:xfrm>
        </p:spPr>
        <p:txBody>
          <a:bodyPr/>
          <a:lstStyle/>
          <a:p>
            <a:pPr marL="350838" indent="-350838" algn="ctr">
              <a:spcBef>
                <a:spcPct val="50000"/>
              </a:spcBef>
              <a:buClr>
                <a:srgbClr val="009BAE"/>
              </a:buClr>
              <a:buFont typeface="Wingdings" pitchFamily="2" charset="2"/>
              <a:buNone/>
            </a:pPr>
            <a:r>
              <a:rPr lang="en-US" altLang="en-US" sz="4000" smtClean="0">
                <a:ea typeface="Arial" charset="0"/>
                <a:cs typeface="Arial" charset="0"/>
              </a:rPr>
              <a:t>An Introduction to Limits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sz="half" idx="1"/>
          </p:nvPr>
        </p:nvSpPr>
        <p:spPr>
          <a:xfrm>
            <a:off x="457200" y="1373188"/>
            <a:ext cx="8229600" cy="5256212"/>
          </a:xfrm>
          <a:noFill/>
        </p:spPr>
        <p:txBody>
          <a:bodyPr/>
          <a:lstStyle/>
          <a:p>
            <a:pPr marL="0" indent="0" eaLnBrk="1" hangingPunct="1">
              <a:buFontTx/>
              <a:buNone/>
            </a:pPr>
            <a:r>
              <a:rPr lang="en-US" altLang="en-US" sz="2400" smtClean="0"/>
              <a:t>To sketch the graph of the function</a:t>
            </a:r>
          </a:p>
          <a:p>
            <a:pPr marL="0" indent="0" eaLnBrk="1" hangingPunct="1">
              <a:buFontTx/>
              <a:buNone/>
            </a:pPr>
            <a:endParaRPr lang="en-US" altLang="en-US" sz="2400" smtClean="0"/>
          </a:p>
          <a:p>
            <a:pPr marL="0" indent="0" eaLnBrk="1" hangingPunct="1">
              <a:buFontTx/>
              <a:buNone/>
            </a:pPr>
            <a:endParaRPr lang="en-US" altLang="en-US" sz="2400" smtClean="0"/>
          </a:p>
          <a:p>
            <a:pPr marL="0" indent="0" eaLnBrk="1" hangingPunct="1">
              <a:buFontTx/>
              <a:buNone/>
            </a:pPr>
            <a:endParaRPr lang="en-US" altLang="en-US" sz="2400" smtClean="0"/>
          </a:p>
          <a:p>
            <a:pPr marL="0" indent="0" eaLnBrk="1" hangingPunct="1">
              <a:buFontTx/>
              <a:buNone/>
            </a:pPr>
            <a:r>
              <a:rPr lang="en-US" altLang="en-US" sz="2400" smtClean="0"/>
              <a:t>for values other than </a:t>
            </a:r>
            <a:r>
              <a:rPr lang="en-US" altLang="en-US" sz="2400" i="1" smtClean="0"/>
              <a:t>x </a:t>
            </a:r>
            <a:r>
              <a:rPr lang="en-US" altLang="en-US" sz="2400" smtClean="0"/>
              <a:t>= 1, you can use standard curve-sketching techniques. At </a:t>
            </a:r>
            <a:r>
              <a:rPr lang="en-US" altLang="en-US" sz="2400" i="1" smtClean="0"/>
              <a:t>x </a:t>
            </a:r>
            <a:r>
              <a:rPr lang="en-US" altLang="en-US" sz="2400" smtClean="0"/>
              <a:t>= 1, however, it is not clear what to expect. </a:t>
            </a:r>
          </a:p>
          <a:p>
            <a:pPr marL="0" indent="0" eaLnBrk="1" hangingPunct="1">
              <a:buFontTx/>
              <a:buNone/>
            </a:pPr>
            <a:endParaRPr lang="en-US" altLang="en-US" sz="2400" smtClean="0"/>
          </a:p>
        </p:txBody>
      </p:sp>
      <p:sp>
        <p:nvSpPr>
          <p:cNvPr id="8195" name="Text Box 5"/>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An Introduction to Limits</a:t>
            </a:r>
          </a:p>
        </p:txBody>
      </p:sp>
      <p:pic>
        <p:nvPicPr>
          <p:cNvPr id="8196" name="Picture 17" descr="f(x) = (x^3 minus 1)/(x minus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057400"/>
            <a:ext cx="1930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sz="half" idx="1"/>
          </p:nvPr>
        </p:nvSpPr>
        <p:spPr>
          <a:xfrm>
            <a:off x="457200" y="1373188"/>
            <a:ext cx="8229600" cy="5256212"/>
          </a:xfrm>
          <a:noFill/>
        </p:spPr>
        <p:txBody>
          <a:bodyPr/>
          <a:lstStyle/>
          <a:p>
            <a:pPr marL="0" indent="0" eaLnBrk="1" hangingPunct="1">
              <a:buFontTx/>
              <a:buNone/>
            </a:pPr>
            <a:r>
              <a:rPr lang="en-US" altLang="en-US" sz="2400" smtClean="0"/>
              <a:t>To get an idea of the behavior of the graph of </a:t>
            </a:r>
            <a:r>
              <a:rPr lang="en-US" altLang="en-US" sz="2400" i="1" smtClean="0"/>
              <a:t>f </a:t>
            </a:r>
            <a:r>
              <a:rPr lang="en-US" altLang="en-US" sz="2400" smtClean="0"/>
              <a:t>near </a:t>
            </a:r>
            <a:r>
              <a:rPr lang="en-US" altLang="en-US" sz="2400" i="1" smtClean="0"/>
              <a:t>x </a:t>
            </a:r>
            <a:r>
              <a:rPr lang="en-US" altLang="en-US" sz="2400" smtClean="0"/>
              <a:t>= 1, you can use two sets of </a:t>
            </a:r>
            <a:r>
              <a:rPr lang="en-US" altLang="en-US" sz="2400" i="1" smtClean="0"/>
              <a:t>x</a:t>
            </a:r>
            <a:r>
              <a:rPr lang="en-US" altLang="en-US" sz="2400" smtClean="0"/>
              <a:t>-values–one set that approaches 1 from the left and one set that approaches 1 from the right, as shown in the table.</a:t>
            </a:r>
            <a:endParaRPr lang="en-US" altLang="en-US" sz="2400" i="1" smtClean="0"/>
          </a:p>
          <a:p>
            <a:pPr marL="0" indent="0" eaLnBrk="1" hangingPunct="1">
              <a:buFontTx/>
              <a:buNone/>
            </a:pPr>
            <a:endParaRPr lang="en-US" altLang="en-US" sz="2400" smtClean="0"/>
          </a:p>
        </p:txBody>
      </p:sp>
      <p:sp>
        <p:nvSpPr>
          <p:cNvPr id="9219" name="Text Box 3"/>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An Introduction to Limits</a:t>
            </a:r>
          </a:p>
        </p:txBody>
      </p:sp>
      <p:pic>
        <p:nvPicPr>
          <p:cNvPr id="9220" name="Picture 11" descr="The table lists the values of x and the corresponding values of f(x). f(x) = 2.313 when x = 0.75. f(x) = 2.710 when x = 0.9. f(x) = 2.970 when x = 0.99. f(x) = 2.997 when x = 0.999. f(x) is a question mark when x = 1. f(x) = 3.003 when x = 1.001. f(x) = 3.030 when x = 1.01. f(x) = 3.310 when x = 1.1, f(x) = 3.813 when x = 1.25. f(x) approaches 3 when x approaches 1 from the left and from the r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048000"/>
            <a:ext cx="76977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sz="half" idx="1"/>
          </p:nvPr>
        </p:nvSpPr>
        <p:spPr>
          <a:xfrm>
            <a:off x="455613" y="1370013"/>
            <a:ext cx="8226425" cy="5256212"/>
          </a:xfrm>
          <a:noFill/>
        </p:spPr>
        <p:txBody>
          <a:bodyPr/>
          <a:lstStyle/>
          <a:p>
            <a:pPr marL="0" indent="0">
              <a:spcBef>
                <a:spcPct val="50000"/>
              </a:spcBef>
              <a:buFontTx/>
              <a:buNone/>
            </a:pPr>
            <a:r>
              <a:rPr lang="en-US" altLang="en-US" sz="2400" smtClean="0"/>
              <a:t>The graph of </a:t>
            </a:r>
            <a:r>
              <a:rPr lang="en-US" altLang="en-US" sz="2400" i="1" smtClean="0"/>
              <a:t>f </a:t>
            </a:r>
            <a:r>
              <a:rPr lang="en-US" altLang="en-US" sz="2400" smtClean="0"/>
              <a:t>is a parabola that                                             has a hole at the point (1, 3), as                                           shown in the Figure 1.5.                                                       </a:t>
            </a:r>
          </a:p>
          <a:p>
            <a:pPr marL="0" indent="0">
              <a:spcBef>
                <a:spcPct val="50000"/>
              </a:spcBef>
              <a:buFontTx/>
              <a:buNone/>
            </a:pPr>
            <a:endParaRPr lang="en-US" altLang="en-US" sz="1200" smtClean="0"/>
          </a:p>
          <a:p>
            <a:pPr marL="0" indent="0">
              <a:spcBef>
                <a:spcPct val="50000"/>
              </a:spcBef>
              <a:buFontTx/>
              <a:buNone/>
            </a:pPr>
            <a:r>
              <a:rPr lang="en-US" altLang="en-US" sz="2400" smtClean="0"/>
              <a:t>Although </a:t>
            </a:r>
            <a:r>
              <a:rPr lang="en-US" altLang="en-US" sz="2400" i="1" smtClean="0"/>
              <a:t>x</a:t>
            </a:r>
            <a:r>
              <a:rPr lang="en-US" altLang="en-US" sz="2400" smtClean="0"/>
              <a:t> cannot equal 1, you                                             can move arbitrarily close to 1,                                             and as a result </a:t>
            </a:r>
            <a:r>
              <a:rPr lang="en-US" altLang="en-US" sz="2400" i="1" smtClean="0"/>
              <a:t>f</a:t>
            </a:r>
            <a:r>
              <a:rPr lang="en-US" altLang="en-US" sz="2400" smtClean="0"/>
              <a:t>(</a:t>
            </a:r>
            <a:r>
              <a:rPr lang="en-US" altLang="en-US" sz="2400" i="1" smtClean="0"/>
              <a:t>x</a:t>
            </a:r>
            <a:r>
              <a:rPr lang="en-US" altLang="en-US" sz="2400" smtClean="0"/>
              <a:t>)</a:t>
            </a:r>
            <a:r>
              <a:rPr lang="en-US" altLang="en-US" sz="2400" i="1" smtClean="0"/>
              <a:t> </a:t>
            </a:r>
            <a:r>
              <a:rPr lang="en-US" altLang="en-US" sz="2400" smtClean="0"/>
              <a:t>moves                                                       arbitrarily close to 3.  </a:t>
            </a:r>
          </a:p>
          <a:p>
            <a:pPr marL="0" indent="0">
              <a:spcBef>
                <a:spcPct val="50000"/>
              </a:spcBef>
              <a:buFontTx/>
              <a:buNone/>
            </a:pPr>
            <a:endParaRPr lang="en-US" altLang="en-US" sz="1200" smtClean="0"/>
          </a:p>
          <a:p>
            <a:pPr marL="0" indent="0">
              <a:spcBef>
                <a:spcPct val="50000"/>
              </a:spcBef>
              <a:buFontTx/>
              <a:buNone/>
            </a:pPr>
            <a:r>
              <a:rPr lang="en-US" altLang="en-US" sz="2400" smtClean="0"/>
              <a:t>Using limit notation, you can write</a:t>
            </a:r>
          </a:p>
          <a:p>
            <a:pPr marL="0" indent="0">
              <a:lnSpc>
                <a:spcPct val="90000"/>
              </a:lnSpc>
              <a:spcBef>
                <a:spcPct val="50000"/>
              </a:spcBef>
              <a:buFontTx/>
              <a:buNone/>
            </a:pPr>
            <a:endParaRPr lang="en-US" altLang="en-US" sz="2400" smtClean="0"/>
          </a:p>
        </p:txBody>
      </p:sp>
      <p:sp>
        <p:nvSpPr>
          <p:cNvPr id="10243" name="Text Box 3"/>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An Introduction to Limits</a:t>
            </a:r>
          </a:p>
        </p:txBody>
      </p:sp>
      <p:sp>
        <p:nvSpPr>
          <p:cNvPr id="10244" name="Text Box 4"/>
          <p:cNvSpPr txBox="1">
            <a:spLocks noChangeArrowheads="1"/>
          </p:cNvSpPr>
          <p:nvPr/>
        </p:nvSpPr>
        <p:spPr bwMode="auto">
          <a:xfrm>
            <a:off x="2895600" y="5715000"/>
            <a:ext cx="5949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800" b="0">
                <a:solidFill>
                  <a:srgbClr val="CC0066"/>
                </a:solidFill>
              </a:rPr>
              <a:t>This is read as “the limit of </a:t>
            </a:r>
            <a:r>
              <a:rPr lang="en-US" altLang="en-US" sz="1800" b="0" i="1">
                <a:solidFill>
                  <a:srgbClr val="CC0066"/>
                </a:solidFill>
              </a:rPr>
              <a:t>f</a:t>
            </a:r>
            <a:r>
              <a:rPr lang="en-US" altLang="en-US" sz="1800" b="0">
                <a:solidFill>
                  <a:srgbClr val="CC0066"/>
                </a:solidFill>
              </a:rPr>
              <a:t>(</a:t>
            </a:r>
            <a:r>
              <a:rPr lang="en-US" altLang="en-US" sz="1800" b="0" i="1">
                <a:solidFill>
                  <a:srgbClr val="CC0066"/>
                </a:solidFill>
              </a:rPr>
              <a:t>x</a:t>
            </a:r>
            <a:r>
              <a:rPr lang="en-US" altLang="en-US" sz="1800" b="0">
                <a:solidFill>
                  <a:srgbClr val="CC0066"/>
                </a:solidFill>
              </a:rPr>
              <a:t>) as </a:t>
            </a:r>
            <a:r>
              <a:rPr lang="en-US" altLang="en-US" sz="1800" b="0" i="1">
                <a:solidFill>
                  <a:srgbClr val="CC0066"/>
                </a:solidFill>
              </a:rPr>
              <a:t>x</a:t>
            </a:r>
            <a:r>
              <a:rPr lang="en-US" altLang="en-US" sz="1800" b="0">
                <a:solidFill>
                  <a:srgbClr val="CC0066"/>
                </a:solidFill>
              </a:rPr>
              <a:t> approaches 1 is 3.”</a:t>
            </a:r>
          </a:p>
        </p:txBody>
      </p:sp>
      <p:pic>
        <p:nvPicPr>
          <p:cNvPr id="10245" name="Picture 10" descr="lim_(x right arrow 1) (f(x)) =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715000"/>
            <a:ext cx="1447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12"/>
          <p:cNvSpPr txBox="1">
            <a:spLocks noChangeArrowheads="1"/>
          </p:cNvSpPr>
          <p:nvPr/>
        </p:nvSpPr>
        <p:spPr bwMode="auto">
          <a:xfrm>
            <a:off x="6457950" y="5226050"/>
            <a:ext cx="1219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1200"/>
              <a:t>Figure 1.5</a:t>
            </a:r>
          </a:p>
        </p:txBody>
      </p:sp>
      <p:pic>
        <p:nvPicPr>
          <p:cNvPr id="10247" name="Picture 14" descr="The image contains a visual representation and a caption. Visual representation. An upward opening parabola is graphed on the x y coordinate plane. The parabola is labeled f(x) = (x^3 minus 1)/(x minus 1). It enters the top left of the viewing window in the second quadrant, goes down and to the right, passes through (negative 2, 3), reaches a low point in the second quadrant, goes up and to the right, intersects the positive y axis at (0, 1), passes through the point (1, 3) where f is marked undefined, and exits the top right of the viewing window in the first quadrant. The area around the point (1, 3) is enlarged. In the enlarged image an arrow from the top and another arrow from the bottom of (1, 3) moves along the parabola and points to (1, 3). lim_(x right arrow 1) (f(x)) = 3. Caption. The limit of f(x) as x approaches 1 is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235075"/>
            <a:ext cx="2819400" cy="396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4000" b="0">
                <a:solidFill>
                  <a:schemeClr val="bg1"/>
                </a:solidFill>
              </a:rPr>
              <a:t>An Introduction to Limits</a:t>
            </a:r>
          </a:p>
        </p:txBody>
      </p:sp>
      <p:sp>
        <p:nvSpPr>
          <p:cNvPr id="11267" name="Rectangle 3"/>
          <p:cNvSpPr>
            <a:spLocks noGrp="1" noChangeArrowheads="1"/>
          </p:cNvSpPr>
          <p:nvPr>
            <p:ph type="body" sz="half" idx="1"/>
          </p:nvPr>
        </p:nvSpPr>
        <p:spPr>
          <a:xfrm>
            <a:off x="457200" y="1370013"/>
            <a:ext cx="8226425" cy="5256212"/>
          </a:xfrm>
          <a:noFill/>
        </p:spPr>
        <p:txBody>
          <a:bodyPr/>
          <a:lstStyle/>
          <a:p>
            <a:pPr marL="0" indent="0" eaLnBrk="1" hangingPunct="1">
              <a:buFont typeface="Wingdings" pitchFamily="2" charset="2"/>
              <a:buNone/>
            </a:pPr>
            <a:r>
              <a:rPr lang="en-US" altLang="en-US" sz="2400" smtClean="0"/>
              <a:t>This discussion leads to an informal definition of limit.</a:t>
            </a:r>
          </a:p>
          <a:p>
            <a:pPr marL="0" indent="0" eaLnBrk="1" hangingPunct="1">
              <a:buFont typeface="Wingdings" pitchFamily="2" charset="2"/>
              <a:buNone/>
            </a:pPr>
            <a:endParaRPr lang="en-US" altLang="en-US" sz="2400" smtClean="0"/>
          </a:p>
          <a:p>
            <a:pPr marL="0" indent="0" eaLnBrk="1" hangingPunct="1">
              <a:buFont typeface="Wingdings" pitchFamily="2" charset="2"/>
              <a:buNone/>
            </a:pPr>
            <a:r>
              <a:rPr lang="en-US" altLang="en-US" sz="2400" smtClean="0"/>
              <a:t>If </a:t>
            </a:r>
            <a:r>
              <a:rPr lang="en-US" altLang="en-US" sz="2400" i="1" smtClean="0"/>
              <a:t>f</a:t>
            </a:r>
            <a:r>
              <a:rPr lang="en-US" altLang="en-US" sz="2400" smtClean="0"/>
              <a:t>(</a:t>
            </a:r>
            <a:r>
              <a:rPr lang="en-US" altLang="en-US" sz="2400" i="1" smtClean="0"/>
              <a:t>x</a:t>
            </a:r>
            <a:r>
              <a:rPr lang="en-US" altLang="en-US" sz="2400" smtClean="0"/>
              <a:t>) becomes arbitrarily close to a single number </a:t>
            </a:r>
            <a:r>
              <a:rPr lang="en-US" altLang="en-US" sz="2400" i="1" smtClean="0"/>
              <a:t>L</a:t>
            </a:r>
            <a:r>
              <a:rPr lang="en-US" altLang="en-US" sz="2400" smtClean="0"/>
              <a:t> as </a:t>
            </a:r>
            <a:r>
              <a:rPr lang="en-US" altLang="en-US" sz="2400" i="1" smtClean="0"/>
              <a:t>x</a:t>
            </a:r>
            <a:r>
              <a:rPr lang="en-US" altLang="en-US" sz="2400" smtClean="0"/>
              <a:t> approaches </a:t>
            </a:r>
            <a:r>
              <a:rPr lang="en-US" altLang="en-US" sz="2400" i="1" smtClean="0"/>
              <a:t>c</a:t>
            </a:r>
            <a:r>
              <a:rPr lang="en-US" altLang="en-US" sz="2400" smtClean="0"/>
              <a:t> from either side, the </a:t>
            </a:r>
            <a:r>
              <a:rPr lang="en-US" altLang="en-US" sz="2400" b="1" smtClean="0"/>
              <a:t>limit </a:t>
            </a:r>
            <a:r>
              <a:rPr lang="en-US" altLang="en-US" sz="2400" smtClean="0"/>
              <a:t>of </a:t>
            </a:r>
            <a:r>
              <a:rPr lang="en-US" altLang="en-US" sz="2400" i="1" smtClean="0"/>
              <a:t>f</a:t>
            </a:r>
            <a:r>
              <a:rPr lang="en-US" altLang="en-US" sz="2400" smtClean="0"/>
              <a:t>(</a:t>
            </a:r>
            <a:r>
              <a:rPr lang="en-US" altLang="en-US" sz="2400" i="1" smtClean="0"/>
              <a:t>x</a:t>
            </a:r>
            <a:r>
              <a:rPr lang="en-US" altLang="en-US" sz="2400" smtClean="0"/>
              <a:t>) as </a:t>
            </a:r>
            <a:r>
              <a:rPr lang="en-US" altLang="en-US" sz="2400" i="1" smtClean="0"/>
              <a:t>x</a:t>
            </a:r>
            <a:r>
              <a:rPr lang="en-US" altLang="en-US" sz="2400" smtClean="0"/>
              <a:t> approaches </a:t>
            </a:r>
            <a:r>
              <a:rPr lang="en-US" altLang="en-US" sz="2400" i="1" smtClean="0"/>
              <a:t>c</a:t>
            </a:r>
            <a:r>
              <a:rPr lang="en-US" altLang="en-US" sz="2400" smtClean="0"/>
              <a:t> is </a:t>
            </a:r>
            <a:r>
              <a:rPr lang="en-US" altLang="en-US" sz="2400" i="1" smtClean="0"/>
              <a:t>L</a:t>
            </a:r>
            <a:r>
              <a:rPr lang="en-US" altLang="en-US" sz="2400" smtClean="0"/>
              <a:t>. </a:t>
            </a:r>
          </a:p>
          <a:p>
            <a:pPr marL="0" indent="0" eaLnBrk="1" hangingPunct="1">
              <a:buFont typeface="Wingdings" pitchFamily="2" charset="2"/>
              <a:buNone/>
            </a:pPr>
            <a:endParaRPr lang="en-US" altLang="en-US" sz="1500" smtClean="0"/>
          </a:p>
          <a:p>
            <a:pPr marL="0" indent="0" eaLnBrk="1" hangingPunct="1">
              <a:buFont typeface="Wingdings" pitchFamily="2" charset="2"/>
              <a:buNone/>
            </a:pPr>
            <a:r>
              <a:rPr lang="en-US" altLang="en-US" sz="2400" smtClean="0"/>
              <a:t>This limit is written as</a:t>
            </a:r>
          </a:p>
        </p:txBody>
      </p:sp>
      <p:pic>
        <p:nvPicPr>
          <p:cNvPr id="11268" name="Picture 6" descr="lim_(x right arrow c) (f(x)) = 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419600"/>
            <a:ext cx="24257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55448"/>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b="0">
                <a:solidFill>
                  <a:schemeClr val="bg1"/>
                </a:solidFill>
              </a:rPr>
              <a:t>Example 1 – </a:t>
            </a:r>
            <a:r>
              <a:rPr lang="en-US" altLang="en-US" b="0" i="1">
                <a:solidFill>
                  <a:schemeClr val="bg1"/>
                </a:solidFill>
              </a:rPr>
              <a:t>Estimating a Limit Numerically</a:t>
            </a:r>
          </a:p>
        </p:txBody>
      </p:sp>
      <p:sp>
        <p:nvSpPr>
          <p:cNvPr id="12291" name="Text Box 19"/>
          <p:cNvSpPr txBox="1">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b="0"/>
              <a:t>Evaluate the function                                      at several </a:t>
            </a:r>
          </a:p>
          <a:p>
            <a:pPr>
              <a:spcBef>
                <a:spcPct val="0"/>
              </a:spcBef>
              <a:buFontTx/>
              <a:buNone/>
            </a:pPr>
            <a:r>
              <a:rPr lang="en-US" altLang="en-US" sz="600" b="0"/>
              <a:t/>
            </a:r>
            <a:br>
              <a:rPr lang="en-US" altLang="en-US" sz="600" b="0"/>
            </a:br>
            <a:r>
              <a:rPr lang="en-US" altLang="en-US" sz="2400" b="0" i="1"/>
              <a:t>x</a:t>
            </a:r>
            <a:r>
              <a:rPr lang="en-US" altLang="en-US" sz="2400" b="0"/>
              <a:t>-</a:t>
            </a:r>
            <a:r>
              <a:rPr lang="en-IN" altLang="en-US" sz="2400" b="0"/>
              <a:t>values near 0 and use the results to estimate the limit</a:t>
            </a:r>
            <a:endParaRPr lang="en-US" altLang="en-US" sz="2400" b="0"/>
          </a:p>
          <a:p>
            <a:pPr>
              <a:spcBef>
                <a:spcPct val="50000"/>
              </a:spcBef>
              <a:buFontTx/>
              <a:buNone/>
            </a:pPr>
            <a:endParaRPr lang="en-US" altLang="en-US" sz="2400" b="0"/>
          </a:p>
          <a:p>
            <a:pPr>
              <a:spcBef>
                <a:spcPct val="50000"/>
              </a:spcBef>
              <a:buFontTx/>
              <a:buNone/>
            </a:pPr>
            <a:r>
              <a:rPr lang="en-US" altLang="en-US" sz="2000" b="0"/>
              <a:t>                           </a:t>
            </a:r>
          </a:p>
        </p:txBody>
      </p:sp>
      <p:pic>
        <p:nvPicPr>
          <p:cNvPr id="12292" name="Picture 23" descr="lim_(x right arrow 0)(x/(sqrt(x + 1) minus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667000"/>
            <a:ext cx="2293938"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24" descr="f(x) = x/(sqrt(x + 1) minus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371600"/>
            <a:ext cx="29845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1011</TotalTime>
  <Words>806</Words>
  <Application>Microsoft Office PowerPoint</Application>
  <PresentationFormat>On-screen Show (4:3)</PresentationFormat>
  <Paragraphs>136</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Larsoen_master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Masilla, Anjappan</cp:lastModifiedBy>
  <cp:revision>443</cp:revision>
  <dcterms:created xsi:type="dcterms:W3CDTF">2008-11-21T04:28:28Z</dcterms:created>
  <dcterms:modified xsi:type="dcterms:W3CDTF">2018-08-01T10:01:11Z</dcterms:modified>
</cp:coreProperties>
</file>