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25"/>
  </p:notesMasterIdLst>
  <p:sldIdLst>
    <p:sldId id="283" r:id="rId2"/>
    <p:sldId id="284" r:id="rId3"/>
    <p:sldId id="256" r:id="rId4"/>
    <p:sldId id="259" r:id="rId5"/>
    <p:sldId id="260" r:id="rId6"/>
    <p:sldId id="262" r:id="rId7"/>
    <p:sldId id="282" r:id="rId8"/>
    <p:sldId id="264" r:id="rId9"/>
    <p:sldId id="265" r:id="rId10"/>
    <p:sldId id="266" r:id="rId11"/>
    <p:sldId id="267" r:id="rId12"/>
    <p:sldId id="268" r:id="rId13"/>
    <p:sldId id="269" r:id="rId14"/>
    <p:sldId id="270" r:id="rId15"/>
    <p:sldId id="272" r:id="rId16"/>
    <p:sldId id="273" r:id="rId17"/>
    <p:sldId id="274" r:id="rId18"/>
    <p:sldId id="275" r:id="rId19"/>
    <p:sldId id="276" r:id="rId20"/>
    <p:sldId id="277" r:id="rId21"/>
    <p:sldId id="278" r:id="rId22"/>
    <p:sldId id="279" r:id="rId23"/>
    <p:sldId id="280" r:id="rId24"/>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66"/>
    <a:srgbClr val="FF0066"/>
    <a:srgbClr val="FF3399"/>
    <a:srgbClr val="CC0099"/>
    <a:srgbClr val="009BAE"/>
    <a:srgbClr val="0099AC"/>
    <a:srgbClr val="000000"/>
    <a:srgbClr val="CC00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544" autoAdjust="0"/>
    <p:restoredTop sz="94660"/>
  </p:normalViewPr>
  <p:slideViewPr>
    <p:cSldViewPr>
      <p:cViewPr varScale="1">
        <p:scale>
          <a:sx n="92" d="100"/>
          <a:sy n="92" d="100"/>
        </p:scale>
        <p:origin x="-288"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panose="020B0604020202020204" pitchFamily="34" charset="0"/>
              </a:defRPr>
            </a:lvl1pPr>
          </a:lstStyle>
          <a:p>
            <a:pPr>
              <a:defRPr/>
            </a:pPr>
            <a:endParaRPr lang="en-US"/>
          </a:p>
        </p:txBody>
      </p:sp>
      <p:sp>
        <p:nvSpPr>
          <p:cNvPr id="51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panose="020B0604020202020204" pitchFamily="34" charset="0"/>
              </a:defRPr>
            </a:lvl1pPr>
          </a:lstStyle>
          <a:p>
            <a:pPr>
              <a:defRPr/>
            </a:pPr>
            <a:endParaRPr lang="en-US"/>
          </a:p>
        </p:txBody>
      </p:sp>
      <p:sp>
        <p:nvSpPr>
          <p:cNvPr id="20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panose="020B0604020202020204" pitchFamily="34" charset="0"/>
              </a:defRPr>
            </a:lvl1pPr>
          </a:lstStyle>
          <a:p>
            <a:pPr>
              <a:defRPr/>
            </a:pPr>
            <a:endParaRPr 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E64B3E6D-5148-4B78-980B-C4A526A1404E}" type="slidenum">
              <a:rPr lang="en-US" altLang="en-US"/>
              <a:pPr/>
              <a:t>‹#›</a:t>
            </a:fld>
            <a:endParaRPr lang="en-US" altLang="en-US"/>
          </a:p>
        </p:txBody>
      </p:sp>
    </p:spTree>
    <p:extLst>
      <p:ext uri="{BB962C8B-B14F-4D97-AF65-F5344CB8AC3E}">
        <p14:creationId xmlns:p14="http://schemas.microsoft.com/office/powerpoint/2010/main" val="32149894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E4523B0C-A8FC-4697-A38A-95E57C1E127D}" type="slidenum">
              <a:rPr lang="en-US" altLang="en-US"/>
              <a:pPr/>
              <a:t>2</a:t>
            </a:fld>
            <a:endParaRPr lang="en-US" altLang="en-US"/>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IN" altLang="en-US" smtClean="0">
              <a:latin typeface="Arial" charset="0"/>
            </a:endParaRPr>
          </a:p>
        </p:txBody>
      </p:sp>
      <p:sp>
        <p:nvSpPr>
          <p:cNvPr id="122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9D8B5972-FE9A-457D-BDC7-0CD13CEC487A}" type="slidenum">
              <a:rPr lang="en-US" altLang="en-US"/>
              <a:pPr/>
              <a:t>8</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19488939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4587859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6746597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1143000"/>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19993721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29723732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1136577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38791500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26500588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11849332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34227643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25894073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Rounded Rectangle 9"/>
          <p:cNvSpPr/>
          <p:nvPr userDrawn="1"/>
        </p:nvSpPr>
        <p:spPr bwMode="auto">
          <a:xfrm>
            <a:off x="223838" y="304800"/>
            <a:ext cx="8839200" cy="727075"/>
          </a:xfrm>
          <a:prstGeom prst="roundRect">
            <a:avLst/>
          </a:prstGeom>
          <a:solidFill>
            <a:srgbClr val="F51F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027" name="Title Placeholder 1"/>
          <p:cNvSpPr>
            <a:spLocks noGrp="1"/>
          </p:cNvSpPr>
          <p:nvPr>
            <p:ph type="title"/>
          </p:nvPr>
        </p:nvSpPr>
        <p:spPr bwMode="auto">
          <a:xfrm>
            <a:off x="4572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hangingPunct="1">
              <a:defRPr sz="1200">
                <a:solidFill>
                  <a:schemeClr val="tx1">
                    <a:tint val="75000"/>
                  </a:schemeClr>
                </a:solidFill>
                <a:latin typeface="Arial" charset="0"/>
              </a:defRPr>
            </a:lvl1pPr>
          </a:lstStyle>
          <a:p>
            <a:pPr>
              <a:defRPr/>
            </a:pPr>
            <a:endParaRPr lang="en-US"/>
          </a:p>
        </p:txBody>
      </p:sp>
      <p:sp>
        <p:nvSpPr>
          <p:cNvPr id="9" name="Text Box 12"/>
          <p:cNvSpPr txBox="1">
            <a:spLocks noChangeArrowheads="1"/>
          </p:cNvSpPr>
          <p:nvPr userDrawn="1"/>
        </p:nvSpPr>
        <p:spPr bwMode="auto">
          <a:xfrm>
            <a:off x="8543925" y="6172200"/>
            <a:ext cx="600075" cy="366713"/>
          </a:xfrm>
          <a:prstGeom prst="rect">
            <a:avLst/>
          </a:prstGeom>
          <a:noFill/>
          <a:ln w="9525">
            <a:noFill/>
            <a:miter lim="800000"/>
            <a:headEnd/>
            <a:tailEnd/>
          </a:ln>
          <a:effec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fld id="{61F4EF32-675C-4DFB-9435-855EB5ABE54F}" type="slidenum">
              <a:rPr lang="en-US" altLang="en-US"/>
              <a:pPr eaLnBrk="1" hangingPunct="1">
                <a:spcBef>
                  <a:spcPct val="50000"/>
                </a:spcBef>
              </a:pPr>
              <a:t>‹#›</a:t>
            </a:fld>
            <a:endParaRPr lang="en-US" altLang="en-US"/>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Calibri" pitchFamily="34" charset="0"/>
        </a:defRPr>
      </a:lvl2pPr>
      <a:lvl3pPr algn="ctr" rtl="0" eaLnBrk="0" fontAlgn="base" hangingPunct="0">
        <a:spcBef>
          <a:spcPct val="0"/>
        </a:spcBef>
        <a:spcAft>
          <a:spcPct val="0"/>
        </a:spcAft>
        <a:defRPr sz="4400">
          <a:solidFill>
            <a:schemeClr val="bg1"/>
          </a:solidFill>
          <a:latin typeface="Calibri" pitchFamily="34" charset="0"/>
        </a:defRPr>
      </a:lvl3pPr>
      <a:lvl4pPr algn="ctr" rtl="0" eaLnBrk="0" fontAlgn="base" hangingPunct="0">
        <a:spcBef>
          <a:spcPct val="0"/>
        </a:spcBef>
        <a:spcAft>
          <a:spcPct val="0"/>
        </a:spcAft>
        <a:defRPr sz="4400">
          <a:solidFill>
            <a:schemeClr val="bg1"/>
          </a:solidFill>
          <a:latin typeface="Calibri" pitchFamily="34" charset="0"/>
        </a:defRPr>
      </a:lvl4pPr>
      <a:lvl5pPr algn="ctr" rtl="0" eaLnBrk="0" fontAlgn="base" hangingPunct="0">
        <a:spcBef>
          <a:spcPct val="0"/>
        </a:spcBef>
        <a:spcAft>
          <a:spcPct val="0"/>
        </a:spcAft>
        <a:defRPr sz="4400">
          <a:solidFill>
            <a:schemeClr val="bg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5" name="Text Box 3"/>
          <p:cNvSpPr txBox="1">
            <a:spLocks noChangeArrowheads="1"/>
          </p:cNvSpPr>
          <p:nvPr/>
        </p:nvSpPr>
        <p:spPr bwMode="auto">
          <a:xfrm>
            <a:off x="2209800" y="533400"/>
            <a:ext cx="68199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IN" altLang="en-US" sz="4000" b="1">
                <a:latin typeface="Arial" charset="0"/>
                <a:ea typeface="Arial" charset="0"/>
                <a:cs typeface="Arial" charset="0"/>
              </a:rPr>
              <a:t>Limits and Their Properties</a:t>
            </a:r>
            <a:endParaRPr lang="en-US" altLang="en-US" sz="4000" b="1">
              <a:latin typeface="Arial" charset="0"/>
              <a:ea typeface="Arial" charset="0"/>
              <a:cs typeface="Arial" charset="0"/>
            </a:endParaRPr>
          </a:p>
        </p:txBody>
      </p:sp>
      <p:sp>
        <p:nvSpPr>
          <p:cNvPr id="3076" name="Text Box 4"/>
          <p:cNvSpPr txBox="1">
            <a:spLocks noChangeArrowheads="1"/>
          </p:cNvSpPr>
          <p:nvPr/>
        </p:nvSpPr>
        <p:spPr bwMode="auto">
          <a:xfrm>
            <a:off x="704850" y="292100"/>
            <a:ext cx="104775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8000" b="1">
                <a:solidFill>
                  <a:schemeClr val="bg1"/>
                </a:solidFill>
                <a:latin typeface="Arial" charset="0"/>
              </a:rPr>
              <a:t>P</a:t>
            </a:r>
          </a:p>
        </p:txBody>
      </p:sp>
      <p:sp>
        <p:nvSpPr>
          <p:cNvPr id="3077" name="Text Box 5"/>
          <p:cNvSpPr txBox="1">
            <a:spLocks noChangeArrowheads="1"/>
          </p:cNvSpPr>
          <p:nvPr/>
        </p:nvSpPr>
        <p:spPr bwMode="auto">
          <a:xfrm>
            <a:off x="2133600" y="6248400"/>
            <a:ext cx="5486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1400">
                <a:latin typeface="Arial" charset="0"/>
              </a:rPr>
              <a:t>Copyright © Cengage Learning. All rights reserved.</a:t>
            </a:r>
            <a:r>
              <a:rPr lang="en-US" altLang="en-US" sz="1800">
                <a:latin typeface="Arial" charset="0"/>
              </a:rPr>
              <a:t> </a:t>
            </a:r>
          </a:p>
        </p:txBody>
      </p:sp>
      <p:sp>
        <p:nvSpPr>
          <p:cNvPr id="3078" name="Text Box 4"/>
          <p:cNvSpPr txBox="1">
            <a:spLocks noChangeArrowheads="1"/>
          </p:cNvSpPr>
          <p:nvPr/>
        </p:nvSpPr>
        <p:spPr bwMode="auto">
          <a:xfrm>
            <a:off x="1139825" y="293688"/>
            <a:ext cx="536575" cy="123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nchor="ct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8000" b="1">
                <a:solidFill>
                  <a:srgbClr val="E72D36"/>
                </a:solidFill>
                <a:latin typeface="Arial" charset="0"/>
              </a:rPr>
              <a:t>1</a:t>
            </a:r>
          </a:p>
        </p:txBody>
      </p:sp>
      <p:pic>
        <p:nvPicPr>
          <p:cNvPr id="3079" name="Picture 2" descr="Cover page."/>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1663" y="1447800"/>
            <a:ext cx="7939087" cy="475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Text Box 7"/>
          <p:cNvSpPr txBox="1">
            <a:spLocks noChangeArrowheads="1"/>
          </p:cNvSpPr>
          <p:nvPr/>
        </p:nvSpPr>
        <p:spPr bwMode="auto">
          <a:xfrm>
            <a:off x="547688" y="319088"/>
            <a:ext cx="82264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50000"/>
              </a:spcBef>
              <a:buFontTx/>
              <a:buNone/>
            </a:pPr>
            <a:r>
              <a:rPr lang="en-US" altLang="en-US" sz="4000">
                <a:solidFill>
                  <a:schemeClr val="bg1"/>
                </a:solidFill>
                <a:latin typeface="Arial" charset="0"/>
              </a:rPr>
              <a:t>What Is Calculus?</a:t>
            </a:r>
          </a:p>
        </p:txBody>
      </p:sp>
      <p:pic>
        <p:nvPicPr>
          <p:cNvPr id="14341" name="Picture 8" descr="Four sets of two graphs, in which the first graph provides precalculus concept and the second graph provides the respective calculus counterpart. Each graph contains a visual representation and a caption. (set 1). Without calculus. Visual representation. In a circle, the radius is marked with a dashed line. Caption. Curvature of a circle. With differential calculus. Visual representation. A curve enters the top left of the viewing window, goes down and to the right, reaches a low point, then goes up and to the right, passes through a point marked on the curve, goes further up and to the right till a point, then goes down and to the right, and exits the right of the viewing window. A circle is graphed above the curve and touches a curve at the point marked on the curve. Caption. Curvature of a curve. (set 2). Without calculus. Visual representation. A curve is graphed on the x y coordinate plane. It enters from the left of the viewing window in the second quadrant, goes to the right and enters the first quadrant, then goes up and to the right, passes through a point marked on the curve, goes further up and to the right, reaches a high point, then goes down and to the right, and exits the right of the viewing window. A vertical dashed line begins at the point marked on the curve, goes down and ends on the positive x axis at the point labeled c. Caption. Height of a curve when x = c. With differential calculus. Visual representation. A curve is graphed on the x y coordinate plane. It enters the left of the viewing window in the second quadrant, goes to the right and enters the first quadrant, then goes up and to the right, reaches a high point that is marked on the curve, then goes down and to the right, and exits the right of the viewing window. A vertical dashed lines begins from the curve on either side of the high point, goes down and ends on the positive x axis at points labeled as follow from left to right, a and b. Caption. Maximum height of a curve on an interval. (set 3). Without calculus. Visual representation. A point is marked on the surface of a sphere. A tangent plane to the sphere passes through the point. Caption. Tangent plane to a sphere. With differential calculus. Visual representation. A point is marked on the peak of a curved surface opening downward. A tangent plane to the surface passes through the peak. Caption. Tangent plane to a surface. (set 4). Without calculus. Visual representation. A point is above a horizontal line. A horizontal arrow begins at the point and goes to the right. Caption. Direction of motion along a line. With differential calculus. Visual representation. A curve enters the bottom of the viewing window, goes up and to the right, reaches a high point that is marked on the curve, then goes down and to the right, after a point again goes up and to the right, and exits the right of the viewing window. An arrow begins at the high point of the curve, and goes up and to the right. Caption. Direction of motion along a curv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447800"/>
            <a:ext cx="8001000" cy="476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2" name="Text Box 9"/>
          <p:cNvSpPr txBox="1">
            <a:spLocks noChangeArrowheads="1"/>
          </p:cNvSpPr>
          <p:nvPr/>
        </p:nvSpPr>
        <p:spPr bwMode="auto">
          <a:xfrm>
            <a:off x="8229600" y="685800"/>
            <a:ext cx="822325"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r>
              <a:rPr lang="en-US" altLang="en-US" sz="1800">
                <a:solidFill>
                  <a:schemeClr val="bg1"/>
                </a:solidFill>
                <a:latin typeface="Arial" charset="0"/>
              </a:rPr>
              <a:t>cont’d</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6"/>
          <p:cNvSpPr txBox="1">
            <a:spLocks noChangeArrowheads="1"/>
          </p:cNvSpPr>
          <p:nvPr/>
        </p:nvSpPr>
        <p:spPr bwMode="auto">
          <a:xfrm>
            <a:off x="547688" y="319088"/>
            <a:ext cx="82264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50000"/>
              </a:spcBef>
              <a:buFontTx/>
              <a:buNone/>
            </a:pPr>
            <a:r>
              <a:rPr lang="en-US" altLang="en-US" sz="4000">
                <a:solidFill>
                  <a:schemeClr val="bg1"/>
                </a:solidFill>
                <a:latin typeface="Arial" charset="0"/>
              </a:rPr>
              <a:t>What Is Calculus?</a:t>
            </a:r>
          </a:p>
        </p:txBody>
      </p:sp>
      <p:pic>
        <p:nvPicPr>
          <p:cNvPr id="15364" name="Picture 8" descr="Four sets of two graphs, in which the first graph provides precalculus concept and the second graph provides the respective calculus counterpart. Each graph contains a visual representation and a caption. (set 1). Without calculus. Visual representation. A rectangle. Caption. Area of a rectangle. With integral calculus. Visual representation. A curve is graphed on the x y coordinate plane. It enters the left of the viewing window, goes down and to the right, enters the first quadrant, reaches a low point, then goes up and to the right, reaches a high point, then goes down and to the right, and exits the right of the viewing window. An area under the curve in the first quadrant, between the low and the high point of the curve is shaded. Caption. Area under a curve. (set 2). Without calculus. Visual representation. A trapezoid is placed on the left of a horizontal surface. A horizontal arrow points from the right of the viewing window to the trapezoid. Caption. Work done by a constant force. With integral calculus. Visual representation. A trapezoid is placed on the left of a horizontal surface. An oscillating arrow points from the right of the viewing window to the trapezoid. Caption. Work done by a variable force. (set 3). Without calculus. Visual representation. Two diagonals of a rectangle intersect at the center of the rectangle. Caption. Center of a rectangle. With integral calculus. Visual representation. A curve is graphed on the x y coordinate plane. It enters the left of the viewing window in the second quadrant, goes up and to the right, enters the first quadrant, reaches a high point, then goes down and to the right and exits the right of the viewing window. An area under the curve in the first quadrant, between the positive y axis and the high point of the curve is shaded. The center of the area is marked with a point. Caption. Centroid of a region. (set 4). Without calculus. Visual representation. Two points are connected with a line that goes down and to the right from the top left of the viewing window to the bottom right of the viewing window. Caption. Length of a line segment. With integral calculus. Visual representation. Two points are connected with a curve. The curve begins at the point on the left of the viewing window, goes down and to the right, reaches a low point, then goes up and to the right, reaches a high point, then goes down and to the right, and ends at the second point. Caption. Length of an ar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219200"/>
            <a:ext cx="8382000" cy="528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Text Box 9"/>
          <p:cNvSpPr txBox="1">
            <a:spLocks noChangeArrowheads="1"/>
          </p:cNvSpPr>
          <p:nvPr/>
        </p:nvSpPr>
        <p:spPr bwMode="auto">
          <a:xfrm>
            <a:off x="8229600" y="685800"/>
            <a:ext cx="822325"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r>
              <a:rPr lang="en-US" altLang="en-US" sz="1800">
                <a:solidFill>
                  <a:schemeClr val="bg1"/>
                </a:solidFill>
                <a:latin typeface="Arial" charset="0"/>
              </a:rPr>
              <a:t>cont’d</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7"/>
          <p:cNvSpPr txBox="1">
            <a:spLocks noChangeArrowheads="1"/>
          </p:cNvSpPr>
          <p:nvPr/>
        </p:nvSpPr>
        <p:spPr bwMode="auto">
          <a:xfrm>
            <a:off x="547688" y="319088"/>
            <a:ext cx="82264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50000"/>
              </a:spcBef>
              <a:buFontTx/>
              <a:buNone/>
            </a:pPr>
            <a:r>
              <a:rPr lang="en-US" altLang="en-US" sz="4000">
                <a:solidFill>
                  <a:schemeClr val="bg1"/>
                </a:solidFill>
                <a:latin typeface="Arial" charset="0"/>
              </a:rPr>
              <a:t>What Is Calculus?</a:t>
            </a:r>
          </a:p>
        </p:txBody>
      </p:sp>
      <p:pic>
        <p:nvPicPr>
          <p:cNvPr id="16388" name="Picture 9" descr="Four sets of two graphs, in which the first graph provides precalculus concept and the second graph provides the respective calculus counterpart. Each graph contains a visual representation and a caption. (set 1). Without calculus. Visual representation. A horizontal line passes through the center of a horizontal cylinder. Caption. Surface area of a cylinder. With integral calculus. Visual representation. A horizontal line passes through the center of a solid that is in the shape of a vase placed horizontally. Caption. Surface area of a solid of revolution. (set 2). Without calculus. Visual representation. A cuboid. Caption. Mass of a solid of constant density. With integral calculus. Visual representation. A cuboid. Caption. Mass of a solid of variable density. (set 3). Without calculus. Visual representation. A cuboid. Caption. Volume of a rectangular solid. With integral calculus. Visual representation. The area under a downward opening surface. Caption. Volume of a region under a surface. (set 4). Without calculus. Visual representation. a_1 + a_2 + ... + a_n = S. Caption. Sum of a finite number of terms. With integral calculus. Visual representation. a_1 + a_2 + a_3 + ... = S. Caption. Sum of an infinite number of term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295400"/>
            <a:ext cx="8534400" cy="483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Text Box 9"/>
          <p:cNvSpPr txBox="1">
            <a:spLocks noChangeArrowheads="1"/>
          </p:cNvSpPr>
          <p:nvPr/>
        </p:nvSpPr>
        <p:spPr bwMode="auto">
          <a:xfrm>
            <a:off x="8229600" y="685800"/>
            <a:ext cx="822325"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r>
              <a:rPr lang="en-US" altLang="en-US" sz="1800">
                <a:solidFill>
                  <a:schemeClr val="bg1"/>
                </a:solidFill>
                <a:latin typeface="Arial" charset="0"/>
              </a:rPr>
              <a:t>cont’d</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455613" y="3198813"/>
            <a:ext cx="82264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lnSpc>
                <a:spcPct val="90000"/>
              </a:lnSpc>
              <a:buFontTx/>
              <a:buNone/>
            </a:pPr>
            <a:r>
              <a:rPr lang="en-US" altLang="en-US" sz="4000">
                <a:latin typeface="Arial" charset="0"/>
              </a:rPr>
              <a:t>The Tangent Line Problem</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idx="1"/>
          </p:nvPr>
        </p:nvSpPr>
        <p:spPr>
          <a:xfrm>
            <a:off x="455613" y="1371600"/>
            <a:ext cx="8226425" cy="5256213"/>
          </a:xfrm>
        </p:spPr>
        <p:txBody>
          <a:bodyPr/>
          <a:lstStyle/>
          <a:p>
            <a:pPr marL="0" indent="0" eaLnBrk="1" hangingPunct="1">
              <a:lnSpc>
                <a:spcPct val="90000"/>
              </a:lnSpc>
              <a:buFont typeface="Wingdings" pitchFamily="2" charset="2"/>
              <a:buNone/>
            </a:pPr>
            <a:r>
              <a:rPr lang="en-US" altLang="en-US" sz="2400" smtClean="0">
                <a:latin typeface="Arial" charset="0"/>
                <a:ea typeface="Arial" charset="0"/>
                <a:cs typeface="Arial" charset="0"/>
              </a:rPr>
              <a:t>The notion of a limit is fundamental to the study of calculus. </a:t>
            </a:r>
          </a:p>
          <a:p>
            <a:pPr marL="0" indent="0" eaLnBrk="1" hangingPunct="1">
              <a:lnSpc>
                <a:spcPct val="90000"/>
              </a:lnSpc>
              <a:buFont typeface="Wingdings" pitchFamily="2" charset="2"/>
              <a:buNone/>
            </a:pPr>
            <a:endParaRPr lang="en-US" altLang="en-US" sz="2400" smtClean="0">
              <a:latin typeface="Arial" charset="0"/>
              <a:ea typeface="Arial" charset="0"/>
              <a:cs typeface="Arial" charset="0"/>
            </a:endParaRPr>
          </a:p>
          <a:p>
            <a:pPr marL="0" indent="0" eaLnBrk="1" hangingPunct="1">
              <a:buFont typeface="Wingdings" pitchFamily="2" charset="2"/>
              <a:buNone/>
            </a:pPr>
            <a:r>
              <a:rPr lang="en-US" altLang="en-US" sz="2400" smtClean="0">
                <a:latin typeface="Arial" charset="0"/>
                <a:ea typeface="Arial" charset="0"/>
                <a:cs typeface="Arial" charset="0"/>
              </a:rPr>
              <a:t>The following brief descriptions of two classic problems in calculus—</a:t>
            </a:r>
            <a:r>
              <a:rPr lang="en-US" altLang="en-US" sz="2400" i="1" smtClean="0">
                <a:latin typeface="Arial" charset="0"/>
                <a:ea typeface="Arial" charset="0"/>
                <a:cs typeface="Arial" charset="0"/>
              </a:rPr>
              <a:t>the tangent line problem </a:t>
            </a:r>
            <a:r>
              <a:rPr lang="en-US" altLang="en-US" sz="2400" smtClean="0">
                <a:latin typeface="Arial" charset="0"/>
                <a:ea typeface="Arial" charset="0"/>
                <a:cs typeface="Arial" charset="0"/>
              </a:rPr>
              <a:t>and </a:t>
            </a:r>
            <a:r>
              <a:rPr lang="en-US" altLang="en-US" sz="2400" i="1" smtClean="0">
                <a:latin typeface="Arial" charset="0"/>
                <a:ea typeface="Arial" charset="0"/>
                <a:cs typeface="Arial" charset="0"/>
              </a:rPr>
              <a:t>the area problem</a:t>
            </a:r>
            <a:r>
              <a:rPr lang="en-US" altLang="en-US" sz="2400" smtClean="0">
                <a:latin typeface="Arial" charset="0"/>
                <a:ea typeface="Arial" charset="0"/>
                <a:cs typeface="Arial" charset="0"/>
              </a:rPr>
              <a:t>—should give you some idea of the way limits are used in calculus. </a:t>
            </a:r>
          </a:p>
        </p:txBody>
      </p:sp>
      <p:sp>
        <p:nvSpPr>
          <p:cNvPr id="18435" name="Text Box 3"/>
          <p:cNvSpPr txBox="1">
            <a:spLocks noChangeArrowheads="1"/>
          </p:cNvSpPr>
          <p:nvPr/>
        </p:nvSpPr>
        <p:spPr bwMode="auto">
          <a:xfrm>
            <a:off x="547688" y="319088"/>
            <a:ext cx="82264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50000"/>
              </a:spcBef>
              <a:buFontTx/>
              <a:buNone/>
            </a:pPr>
            <a:r>
              <a:rPr lang="en-US" altLang="en-US" sz="4000">
                <a:solidFill>
                  <a:schemeClr val="bg1"/>
                </a:solidFill>
                <a:latin typeface="Arial" charset="0"/>
              </a:rPr>
              <a:t>The Tangent Line Problem</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idx="1"/>
          </p:nvPr>
        </p:nvSpPr>
        <p:spPr>
          <a:xfrm>
            <a:off x="455613" y="1371600"/>
            <a:ext cx="8226425" cy="5256213"/>
          </a:xfrm>
        </p:spPr>
        <p:txBody>
          <a:bodyPr/>
          <a:lstStyle/>
          <a:p>
            <a:pPr marL="0" indent="0" eaLnBrk="1" hangingPunct="1">
              <a:buFontTx/>
              <a:buNone/>
            </a:pPr>
            <a:r>
              <a:rPr lang="en-US" altLang="en-US" sz="2400" smtClean="0">
                <a:latin typeface="Arial" charset="0"/>
                <a:ea typeface="Arial" charset="0"/>
                <a:cs typeface="Arial" charset="0"/>
              </a:rPr>
              <a:t>In the tangent line problem, you are given a function </a:t>
            </a:r>
            <a:r>
              <a:rPr lang="en-US" altLang="en-US" sz="2400" i="1" smtClean="0">
                <a:latin typeface="Arial" charset="0"/>
                <a:ea typeface="Arial" charset="0"/>
                <a:cs typeface="Arial" charset="0"/>
              </a:rPr>
              <a:t>f</a:t>
            </a:r>
            <a:r>
              <a:rPr lang="en-US" altLang="en-US" sz="2400" smtClean="0">
                <a:latin typeface="Arial" charset="0"/>
                <a:ea typeface="Arial" charset="0"/>
                <a:cs typeface="Arial" charset="0"/>
              </a:rPr>
              <a:t> and </a:t>
            </a:r>
            <a:br>
              <a:rPr lang="en-US" altLang="en-US" sz="2400" smtClean="0">
                <a:latin typeface="Arial" charset="0"/>
                <a:ea typeface="Arial" charset="0"/>
                <a:cs typeface="Arial" charset="0"/>
              </a:rPr>
            </a:br>
            <a:r>
              <a:rPr lang="en-US" altLang="en-US" sz="2400" smtClean="0">
                <a:latin typeface="Arial" charset="0"/>
                <a:ea typeface="Arial" charset="0"/>
                <a:cs typeface="Arial" charset="0"/>
              </a:rPr>
              <a:t>a point </a:t>
            </a:r>
            <a:r>
              <a:rPr lang="en-US" altLang="en-US" sz="2400" i="1" smtClean="0">
                <a:latin typeface="Arial" charset="0"/>
                <a:ea typeface="Arial" charset="0"/>
                <a:cs typeface="Arial" charset="0"/>
              </a:rPr>
              <a:t>P </a:t>
            </a:r>
            <a:r>
              <a:rPr lang="en-US" altLang="en-US" sz="2400" smtClean="0">
                <a:latin typeface="Arial" charset="0"/>
                <a:ea typeface="Arial" charset="0"/>
                <a:cs typeface="Arial" charset="0"/>
              </a:rPr>
              <a:t>on its graph and are asked to find an equation of the tangent line to the graph at point </a:t>
            </a:r>
            <a:r>
              <a:rPr lang="en-US" altLang="en-US" sz="2400" i="1" smtClean="0">
                <a:latin typeface="Arial" charset="0"/>
                <a:ea typeface="Arial" charset="0"/>
                <a:cs typeface="Arial" charset="0"/>
              </a:rPr>
              <a:t>P</a:t>
            </a:r>
            <a:r>
              <a:rPr lang="en-US" altLang="en-US" sz="2400" smtClean="0">
                <a:latin typeface="Arial" charset="0"/>
                <a:ea typeface="Arial" charset="0"/>
                <a:cs typeface="Arial" charset="0"/>
              </a:rPr>
              <a:t>,</a:t>
            </a:r>
            <a:r>
              <a:rPr lang="en-US" altLang="en-US" sz="2400" i="1" smtClean="0">
                <a:latin typeface="Arial" charset="0"/>
                <a:ea typeface="Arial" charset="0"/>
                <a:cs typeface="Arial" charset="0"/>
              </a:rPr>
              <a:t> </a:t>
            </a:r>
            <a:r>
              <a:rPr lang="en-US" altLang="en-US" sz="2400" smtClean="0">
                <a:latin typeface="Arial" charset="0"/>
                <a:ea typeface="Arial" charset="0"/>
                <a:cs typeface="Arial" charset="0"/>
              </a:rPr>
              <a:t>as shown in </a:t>
            </a:r>
            <a:br>
              <a:rPr lang="en-US" altLang="en-US" sz="2400" smtClean="0">
                <a:latin typeface="Arial" charset="0"/>
                <a:ea typeface="Arial" charset="0"/>
                <a:cs typeface="Arial" charset="0"/>
              </a:rPr>
            </a:br>
            <a:r>
              <a:rPr lang="en-US" altLang="en-US" sz="2400" smtClean="0">
                <a:latin typeface="Arial" charset="0"/>
                <a:ea typeface="Arial" charset="0"/>
                <a:cs typeface="Arial" charset="0"/>
              </a:rPr>
              <a:t>Figure 1.1.</a:t>
            </a:r>
          </a:p>
        </p:txBody>
      </p:sp>
      <p:sp>
        <p:nvSpPr>
          <p:cNvPr id="19460" name="Text Box 5"/>
          <p:cNvSpPr txBox="1">
            <a:spLocks noChangeArrowheads="1"/>
          </p:cNvSpPr>
          <p:nvPr/>
        </p:nvSpPr>
        <p:spPr bwMode="auto">
          <a:xfrm>
            <a:off x="3922713" y="6099175"/>
            <a:ext cx="1247775"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1200" b="1">
                <a:latin typeface="Arial" charset="0"/>
              </a:rPr>
              <a:t>Figure 1.1</a:t>
            </a:r>
          </a:p>
        </p:txBody>
      </p:sp>
      <p:sp>
        <p:nvSpPr>
          <p:cNvPr id="19461" name="Text Box 7"/>
          <p:cNvSpPr txBox="1">
            <a:spLocks noChangeArrowheads="1"/>
          </p:cNvSpPr>
          <p:nvPr/>
        </p:nvSpPr>
        <p:spPr bwMode="auto">
          <a:xfrm>
            <a:off x="547688" y="319088"/>
            <a:ext cx="82264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50000"/>
              </a:spcBef>
              <a:buFontTx/>
              <a:buNone/>
            </a:pPr>
            <a:r>
              <a:rPr lang="en-US" altLang="en-US" sz="4000">
                <a:solidFill>
                  <a:schemeClr val="bg1"/>
                </a:solidFill>
                <a:latin typeface="Arial" charset="0"/>
              </a:rPr>
              <a:t>The Tangent Line Problem</a:t>
            </a:r>
          </a:p>
        </p:txBody>
      </p:sp>
      <p:pic>
        <p:nvPicPr>
          <p:cNvPr id="19462" name="Picture 8" descr="The image contains a visual representation and a caption. Visual representation. A curve and a line are graphed on the x y coordinate plane. The curve is labeled y = f(x). It enters the left of the viewing window in the second quadrant, goes down and to the right, enters the first quadrant, reaches a low point, then goes up and to the right, passes through a point labeled P, goes further up and to the right, and exits the top of the viewing window. The line is labeled tangent line. It goes up and to the right under the curve and touches the curve at exactly one point, the point labeled P. Caption. The tangent line to the graph of f at 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3550" y="2987675"/>
            <a:ext cx="301625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idx="1"/>
          </p:nvPr>
        </p:nvSpPr>
        <p:spPr>
          <a:xfrm>
            <a:off x="455613" y="1371600"/>
            <a:ext cx="8226425" cy="5256213"/>
          </a:xfrm>
        </p:spPr>
        <p:txBody>
          <a:bodyPr/>
          <a:lstStyle/>
          <a:p>
            <a:pPr marL="0" indent="0" eaLnBrk="1" hangingPunct="1">
              <a:buFont typeface="Wingdings" pitchFamily="2" charset="2"/>
              <a:buNone/>
            </a:pPr>
            <a:r>
              <a:rPr lang="en-US" altLang="en-US" sz="2400" smtClean="0">
                <a:latin typeface="Arial" charset="0"/>
                <a:ea typeface="Arial" charset="0"/>
                <a:cs typeface="Arial" charset="0"/>
              </a:rPr>
              <a:t>Except for cases involving a vertical tangent line, the problem of finding the </a:t>
            </a:r>
            <a:r>
              <a:rPr lang="en-US" altLang="en-US" sz="2400" b="1" smtClean="0">
                <a:latin typeface="Arial" charset="0"/>
                <a:ea typeface="Arial" charset="0"/>
                <a:cs typeface="Arial" charset="0"/>
              </a:rPr>
              <a:t>tangent line</a:t>
            </a:r>
            <a:r>
              <a:rPr lang="en-US" altLang="en-US" sz="2400" smtClean="0">
                <a:latin typeface="Arial" charset="0"/>
                <a:ea typeface="Arial" charset="0"/>
                <a:cs typeface="Arial" charset="0"/>
              </a:rPr>
              <a:t> at a point </a:t>
            </a:r>
            <a:r>
              <a:rPr lang="en-US" altLang="en-US" sz="2400" i="1" smtClean="0">
                <a:latin typeface="Arial" charset="0"/>
                <a:ea typeface="Arial" charset="0"/>
                <a:cs typeface="Arial" charset="0"/>
              </a:rPr>
              <a:t>P</a:t>
            </a:r>
            <a:r>
              <a:rPr lang="en-US" altLang="en-US" sz="2400" smtClean="0">
                <a:latin typeface="Arial" charset="0"/>
                <a:ea typeface="Arial" charset="0"/>
                <a:cs typeface="Arial" charset="0"/>
              </a:rPr>
              <a:t> is equivalent to finding the </a:t>
            </a:r>
            <a:r>
              <a:rPr lang="en-US" altLang="en-US" sz="2400" i="1" smtClean="0">
                <a:latin typeface="Arial" charset="0"/>
                <a:ea typeface="Arial" charset="0"/>
                <a:cs typeface="Arial" charset="0"/>
              </a:rPr>
              <a:t>slope</a:t>
            </a:r>
            <a:r>
              <a:rPr lang="en-US" altLang="en-US" sz="2400" smtClean="0">
                <a:latin typeface="Arial" charset="0"/>
                <a:ea typeface="Arial" charset="0"/>
                <a:cs typeface="Arial" charset="0"/>
              </a:rPr>
              <a:t> of the tangent line at </a:t>
            </a:r>
            <a:r>
              <a:rPr lang="en-US" altLang="en-US" sz="2400" i="1" smtClean="0">
                <a:latin typeface="Arial" charset="0"/>
                <a:ea typeface="Arial" charset="0"/>
                <a:cs typeface="Arial" charset="0"/>
              </a:rPr>
              <a:t>P</a:t>
            </a:r>
            <a:r>
              <a:rPr lang="en-US" altLang="en-US" sz="2400" smtClean="0">
                <a:latin typeface="Arial" charset="0"/>
                <a:ea typeface="Arial" charset="0"/>
                <a:cs typeface="Arial" charset="0"/>
              </a:rPr>
              <a:t>.</a:t>
            </a:r>
          </a:p>
          <a:p>
            <a:pPr marL="0" indent="0" eaLnBrk="1" hangingPunct="1">
              <a:buFont typeface="Wingdings" pitchFamily="2" charset="2"/>
              <a:buNone/>
            </a:pPr>
            <a:endParaRPr lang="en-US" altLang="en-US" sz="2200" smtClean="0">
              <a:latin typeface="Arial" charset="0"/>
              <a:ea typeface="Arial" charset="0"/>
              <a:cs typeface="Arial" charset="0"/>
            </a:endParaRPr>
          </a:p>
          <a:p>
            <a:pPr marL="0" indent="0" eaLnBrk="1" hangingPunct="1">
              <a:spcBef>
                <a:spcPts val="575"/>
              </a:spcBef>
              <a:buFont typeface="Wingdings" pitchFamily="2" charset="2"/>
              <a:buNone/>
            </a:pPr>
            <a:r>
              <a:rPr lang="en-US" altLang="en-US" sz="2400" smtClean="0">
                <a:latin typeface="Arial" charset="0"/>
                <a:ea typeface="Arial" charset="0"/>
                <a:cs typeface="Arial" charset="0"/>
              </a:rPr>
              <a:t>You can approximate this slope by</a:t>
            </a:r>
            <a:br>
              <a:rPr lang="en-US" altLang="en-US" sz="2400" smtClean="0">
                <a:latin typeface="Arial" charset="0"/>
                <a:ea typeface="Arial" charset="0"/>
                <a:cs typeface="Arial" charset="0"/>
              </a:rPr>
            </a:br>
            <a:r>
              <a:rPr lang="en-US" altLang="en-US" sz="2400" smtClean="0">
                <a:latin typeface="Arial" charset="0"/>
                <a:ea typeface="Arial" charset="0"/>
                <a:cs typeface="Arial" charset="0"/>
              </a:rPr>
              <a:t>using a line through the point of</a:t>
            </a:r>
            <a:br>
              <a:rPr lang="en-US" altLang="en-US" sz="2400" smtClean="0">
                <a:latin typeface="Arial" charset="0"/>
                <a:ea typeface="Arial" charset="0"/>
                <a:cs typeface="Arial" charset="0"/>
              </a:rPr>
            </a:br>
            <a:r>
              <a:rPr lang="en-US" altLang="en-US" sz="2400" smtClean="0">
                <a:latin typeface="Arial" charset="0"/>
                <a:ea typeface="Arial" charset="0"/>
                <a:cs typeface="Arial" charset="0"/>
              </a:rPr>
              <a:t>tangency and a second point on</a:t>
            </a:r>
            <a:br>
              <a:rPr lang="en-US" altLang="en-US" sz="2400" smtClean="0">
                <a:latin typeface="Arial" charset="0"/>
                <a:ea typeface="Arial" charset="0"/>
                <a:cs typeface="Arial" charset="0"/>
              </a:rPr>
            </a:br>
            <a:r>
              <a:rPr lang="en-US" altLang="en-US" sz="2400" smtClean="0">
                <a:latin typeface="Arial" charset="0"/>
                <a:ea typeface="Arial" charset="0"/>
                <a:cs typeface="Arial" charset="0"/>
              </a:rPr>
              <a:t>the curve, as shown in Figure 1.2(a).</a:t>
            </a:r>
            <a:br>
              <a:rPr lang="en-US" altLang="en-US" sz="2400" smtClean="0">
                <a:latin typeface="Arial" charset="0"/>
                <a:ea typeface="Arial" charset="0"/>
                <a:cs typeface="Arial" charset="0"/>
              </a:rPr>
            </a:br>
            <a:r>
              <a:rPr lang="en-US" altLang="en-US" sz="2400" smtClean="0">
                <a:latin typeface="Arial" charset="0"/>
                <a:ea typeface="Arial" charset="0"/>
                <a:cs typeface="Arial" charset="0"/>
              </a:rPr>
              <a:t>Such a line is called a </a:t>
            </a:r>
            <a:r>
              <a:rPr lang="en-US" altLang="en-US" sz="2400" b="1" smtClean="0">
                <a:latin typeface="Arial" charset="0"/>
                <a:ea typeface="Arial" charset="0"/>
                <a:cs typeface="Arial" charset="0"/>
              </a:rPr>
              <a:t>secant line</a:t>
            </a:r>
            <a:r>
              <a:rPr lang="en-US" altLang="en-US" sz="2400" smtClean="0">
                <a:latin typeface="Arial" charset="0"/>
                <a:ea typeface="Arial" charset="0"/>
                <a:cs typeface="Arial" charset="0"/>
              </a:rPr>
              <a:t>.</a:t>
            </a:r>
          </a:p>
        </p:txBody>
      </p:sp>
      <p:sp>
        <p:nvSpPr>
          <p:cNvPr id="20483" name="Text Box 13"/>
          <p:cNvSpPr txBox="1">
            <a:spLocks noChangeArrowheads="1"/>
          </p:cNvSpPr>
          <p:nvPr/>
        </p:nvSpPr>
        <p:spPr bwMode="auto">
          <a:xfrm>
            <a:off x="547688" y="319088"/>
            <a:ext cx="82264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50000"/>
              </a:spcBef>
              <a:buFontTx/>
              <a:buNone/>
            </a:pPr>
            <a:r>
              <a:rPr lang="en-US" altLang="en-US" sz="4000">
                <a:solidFill>
                  <a:schemeClr val="bg1"/>
                </a:solidFill>
                <a:latin typeface="Arial" charset="0"/>
              </a:rPr>
              <a:t>The Tangent Line Problem</a:t>
            </a:r>
          </a:p>
        </p:txBody>
      </p:sp>
      <p:pic>
        <p:nvPicPr>
          <p:cNvPr id="20484" name="Picture 14" descr="The image contains a visual representation and a caption. Visual representation. A curve and a line are graphed on the x y coordinate plane. The curve enters the left of the viewing window in the second quadrant, goes down and to the right, enters the first quadrant, reaches a low point labeled P(c, f(c)), then goes up and to the right with increasing steepness, passes through the point labeled Q(c + Delta x, f(c + Delta x)), and exits the top of the viewing window. The horizontal distance between points P and Q is Delta x, and the vertical distance between these same points is f(c+ Delta x) minus f(c). A line goes up and to the right from the left of the viewing window to the top right of the viewing window. It intersects the curve at points P and Q. Caption. A. It is the secant line through (c, f(c)) and (c + Delta x, f(c + Delta 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3875" y="2963863"/>
            <a:ext cx="2943225" cy="284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Rectangle 10"/>
          <p:cNvSpPr>
            <a:spLocks noChangeArrowheads="1"/>
          </p:cNvSpPr>
          <p:nvPr/>
        </p:nvSpPr>
        <p:spPr bwMode="auto">
          <a:xfrm>
            <a:off x="6477000" y="5895975"/>
            <a:ext cx="1143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1200" b="1">
                <a:latin typeface="Arial" charset="0"/>
              </a:rPr>
              <a:t>Figure 1.2(a)</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idx="1"/>
          </p:nvPr>
        </p:nvSpPr>
        <p:spPr>
          <a:xfrm>
            <a:off x="455613" y="1371600"/>
            <a:ext cx="8226425" cy="5256213"/>
          </a:xfrm>
        </p:spPr>
        <p:txBody>
          <a:bodyPr/>
          <a:lstStyle/>
          <a:p>
            <a:pPr marL="0" indent="0" eaLnBrk="1" hangingPunct="1">
              <a:buFont typeface="Wingdings" pitchFamily="2" charset="2"/>
              <a:buNone/>
            </a:pPr>
            <a:r>
              <a:rPr lang="en-US" altLang="en-US" sz="2400" smtClean="0">
                <a:latin typeface="Arial" charset="0"/>
                <a:ea typeface="Arial" charset="0"/>
                <a:cs typeface="Arial" charset="0"/>
              </a:rPr>
              <a:t>If </a:t>
            </a:r>
            <a:r>
              <a:rPr lang="en-US" altLang="en-US" sz="2400" i="1" smtClean="0">
                <a:latin typeface="Arial" charset="0"/>
                <a:ea typeface="Arial" charset="0"/>
                <a:cs typeface="Arial" charset="0"/>
              </a:rPr>
              <a:t>P</a:t>
            </a:r>
            <a:r>
              <a:rPr lang="en-US" altLang="en-US" sz="2400" smtClean="0">
                <a:latin typeface="Arial" charset="0"/>
                <a:ea typeface="Arial" charset="0"/>
                <a:cs typeface="Arial" charset="0"/>
              </a:rPr>
              <a:t>(</a:t>
            </a:r>
            <a:r>
              <a:rPr lang="en-US" altLang="en-US" sz="2400" i="1" smtClean="0">
                <a:latin typeface="Arial" charset="0"/>
                <a:ea typeface="Arial" charset="0"/>
                <a:cs typeface="Arial" charset="0"/>
              </a:rPr>
              <a:t>c</a:t>
            </a:r>
            <a:r>
              <a:rPr lang="en-US" altLang="en-US" sz="2400" smtClean="0">
                <a:latin typeface="Arial" charset="0"/>
                <a:ea typeface="Arial" charset="0"/>
                <a:cs typeface="Arial" charset="0"/>
              </a:rPr>
              <a:t>, </a:t>
            </a:r>
            <a:r>
              <a:rPr lang="en-US" altLang="en-US" sz="2400" i="1" smtClean="0">
                <a:latin typeface="Arial" charset="0"/>
                <a:ea typeface="Arial" charset="0"/>
                <a:cs typeface="Arial" charset="0"/>
              </a:rPr>
              <a:t>f</a:t>
            </a:r>
            <a:r>
              <a:rPr lang="en-US" altLang="en-US" sz="400" i="1" smtClean="0">
                <a:latin typeface="Arial" charset="0"/>
                <a:ea typeface="Arial" charset="0"/>
                <a:cs typeface="Arial" charset="0"/>
              </a:rPr>
              <a:t> </a:t>
            </a:r>
            <a:r>
              <a:rPr lang="en-US" altLang="en-US" sz="2400" smtClean="0">
                <a:latin typeface="Arial" charset="0"/>
                <a:ea typeface="Arial" charset="0"/>
                <a:cs typeface="Arial" charset="0"/>
              </a:rPr>
              <a:t>(</a:t>
            </a:r>
            <a:r>
              <a:rPr lang="en-US" altLang="en-US" sz="2400" i="1" smtClean="0">
                <a:latin typeface="Arial" charset="0"/>
                <a:ea typeface="Arial" charset="0"/>
                <a:cs typeface="Arial" charset="0"/>
              </a:rPr>
              <a:t>c</a:t>
            </a:r>
            <a:r>
              <a:rPr lang="en-US" altLang="en-US" sz="2400" smtClean="0">
                <a:latin typeface="Arial" charset="0"/>
                <a:ea typeface="Arial" charset="0"/>
                <a:cs typeface="Arial" charset="0"/>
              </a:rPr>
              <a:t>))</a:t>
            </a:r>
            <a:r>
              <a:rPr lang="en-US" altLang="en-US" sz="2400" i="1" smtClean="0">
                <a:latin typeface="Arial" charset="0"/>
                <a:ea typeface="Arial" charset="0"/>
                <a:cs typeface="Arial" charset="0"/>
              </a:rPr>
              <a:t> </a:t>
            </a:r>
            <a:r>
              <a:rPr lang="en-US" altLang="en-US" sz="2400" smtClean="0">
                <a:latin typeface="Arial" charset="0"/>
                <a:ea typeface="Arial" charset="0"/>
                <a:cs typeface="Arial" charset="0"/>
              </a:rPr>
              <a:t>is the point of tangency and</a:t>
            </a:r>
          </a:p>
          <a:p>
            <a:pPr marL="0" indent="0" eaLnBrk="1" hangingPunct="1">
              <a:buFont typeface="Wingdings" pitchFamily="2" charset="2"/>
              <a:buNone/>
            </a:pPr>
            <a:endParaRPr lang="en-US" altLang="en-US" sz="2400" smtClean="0">
              <a:latin typeface="Arial" charset="0"/>
              <a:ea typeface="Arial" charset="0"/>
              <a:cs typeface="Arial" charset="0"/>
            </a:endParaRPr>
          </a:p>
          <a:p>
            <a:pPr marL="0" indent="0" eaLnBrk="1" hangingPunct="1">
              <a:buFont typeface="Wingdings" pitchFamily="2" charset="2"/>
              <a:buNone/>
            </a:pPr>
            <a:endParaRPr lang="en-US" altLang="en-US" sz="2400" smtClean="0">
              <a:latin typeface="Arial" charset="0"/>
              <a:ea typeface="Arial" charset="0"/>
              <a:cs typeface="Arial" charset="0"/>
            </a:endParaRPr>
          </a:p>
          <a:p>
            <a:pPr marL="0" indent="0" eaLnBrk="1" hangingPunct="1">
              <a:spcBef>
                <a:spcPct val="50000"/>
              </a:spcBef>
              <a:buFontTx/>
              <a:buNone/>
            </a:pPr>
            <a:r>
              <a:rPr lang="en-US" altLang="en-US" sz="2400" smtClean="0">
                <a:latin typeface="Arial" charset="0"/>
                <a:ea typeface="Arial" charset="0"/>
                <a:cs typeface="Arial" charset="0"/>
              </a:rPr>
              <a:t>is a second point on the graph of </a:t>
            </a:r>
            <a:r>
              <a:rPr lang="en-US" altLang="en-US" sz="2400" i="1" smtClean="0">
                <a:latin typeface="Arial" charset="0"/>
                <a:ea typeface="Arial" charset="0"/>
                <a:cs typeface="Arial" charset="0"/>
              </a:rPr>
              <a:t>f</a:t>
            </a:r>
            <a:r>
              <a:rPr lang="en-US" altLang="en-US" sz="2400" smtClean="0">
                <a:latin typeface="Arial" charset="0"/>
                <a:ea typeface="Arial" charset="0"/>
                <a:cs typeface="Arial" charset="0"/>
              </a:rPr>
              <a:t>, then the slope of the secant line through these two points can be found using precalculus and is</a:t>
            </a:r>
            <a:endParaRPr lang="en-US" altLang="en-US" smtClean="0">
              <a:latin typeface="Arial" charset="0"/>
              <a:ea typeface="Arial" charset="0"/>
              <a:cs typeface="Arial" charset="0"/>
            </a:endParaRPr>
          </a:p>
        </p:txBody>
      </p:sp>
      <p:pic>
        <p:nvPicPr>
          <p:cNvPr id="21507" name="Picture 4" descr="Q(c + Delta x, f(c + Delta 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2057400"/>
            <a:ext cx="3276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Text Box 10"/>
          <p:cNvSpPr txBox="1">
            <a:spLocks noChangeArrowheads="1"/>
          </p:cNvSpPr>
          <p:nvPr/>
        </p:nvSpPr>
        <p:spPr bwMode="auto">
          <a:xfrm>
            <a:off x="547688" y="319088"/>
            <a:ext cx="82264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50000"/>
              </a:spcBef>
              <a:buFontTx/>
              <a:buNone/>
            </a:pPr>
            <a:r>
              <a:rPr lang="en-US" altLang="en-US" sz="4000">
                <a:solidFill>
                  <a:schemeClr val="bg1"/>
                </a:solidFill>
                <a:latin typeface="Arial" charset="0"/>
              </a:rPr>
              <a:t>The Tangent Line Problem</a:t>
            </a:r>
          </a:p>
        </p:txBody>
      </p:sp>
      <p:pic>
        <p:nvPicPr>
          <p:cNvPr id="21509" name="Picture 5" descr="m_sec = (f(c + Delta x) minus f(c))/(c + Delta x minus c) = (f(c + Delta x) minus f(c))/(Delta x)."/>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73275" y="4419600"/>
            <a:ext cx="5027613" cy="85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idx="1"/>
          </p:nvPr>
        </p:nvSpPr>
        <p:spPr>
          <a:xfrm>
            <a:off x="455613" y="1371600"/>
            <a:ext cx="8226425" cy="5256213"/>
          </a:xfrm>
        </p:spPr>
        <p:txBody>
          <a:bodyPr/>
          <a:lstStyle/>
          <a:p>
            <a:pPr marL="0" indent="0" eaLnBrk="1" hangingPunct="1">
              <a:buFont typeface="Wingdings" pitchFamily="2" charset="2"/>
              <a:buNone/>
            </a:pPr>
            <a:r>
              <a:rPr lang="en-US" altLang="en-US" sz="2400" smtClean="0">
                <a:latin typeface="Arial" charset="0"/>
                <a:ea typeface="Arial" charset="0"/>
                <a:cs typeface="Arial" charset="0"/>
              </a:rPr>
              <a:t>As point </a:t>
            </a:r>
            <a:r>
              <a:rPr lang="en-US" altLang="en-US" sz="2400" i="1" smtClean="0">
                <a:latin typeface="Arial" charset="0"/>
                <a:ea typeface="Arial" charset="0"/>
                <a:cs typeface="Arial" charset="0"/>
              </a:rPr>
              <a:t>Q</a:t>
            </a:r>
            <a:r>
              <a:rPr lang="en-US" altLang="en-US" sz="2400" smtClean="0">
                <a:latin typeface="Arial" charset="0"/>
                <a:ea typeface="Arial" charset="0"/>
                <a:cs typeface="Arial" charset="0"/>
              </a:rPr>
              <a:t> approaches point </a:t>
            </a:r>
            <a:r>
              <a:rPr lang="en-US" altLang="en-US" sz="2400" i="1" smtClean="0">
                <a:latin typeface="Arial" charset="0"/>
                <a:ea typeface="Arial" charset="0"/>
                <a:cs typeface="Arial" charset="0"/>
              </a:rPr>
              <a:t>P</a:t>
            </a:r>
            <a:r>
              <a:rPr lang="en-US" altLang="en-US" sz="2400" smtClean="0">
                <a:latin typeface="Arial" charset="0"/>
                <a:ea typeface="Arial" charset="0"/>
                <a:cs typeface="Arial" charset="0"/>
              </a:rPr>
              <a:t>,</a:t>
            </a:r>
            <a:r>
              <a:rPr lang="en-US" altLang="en-US" sz="2400" i="1" smtClean="0">
                <a:latin typeface="Arial" charset="0"/>
                <a:ea typeface="Arial" charset="0"/>
                <a:cs typeface="Arial" charset="0"/>
              </a:rPr>
              <a:t> </a:t>
            </a:r>
            <a:r>
              <a:rPr lang="en-US" altLang="en-US" sz="2400" smtClean="0">
                <a:latin typeface="Arial" charset="0"/>
                <a:ea typeface="Arial" charset="0"/>
                <a:cs typeface="Arial" charset="0"/>
              </a:rPr>
              <a:t>the slopes of the secant lines approach the slope of the tangent line, as shown in Figure 1.2(b). </a:t>
            </a:r>
          </a:p>
          <a:p>
            <a:pPr marL="0" indent="0" eaLnBrk="1" hangingPunct="1">
              <a:buFontTx/>
              <a:buNone/>
            </a:pPr>
            <a:endParaRPr lang="en-US" altLang="en-US" sz="2000" smtClean="0">
              <a:latin typeface="Arial" charset="0"/>
              <a:ea typeface="Arial" charset="0"/>
              <a:cs typeface="Arial" charset="0"/>
            </a:endParaRPr>
          </a:p>
          <a:p>
            <a:pPr marL="0" indent="0" eaLnBrk="1" hangingPunct="1">
              <a:buFont typeface="Wingdings" pitchFamily="2" charset="2"/>
              <a:buNone/>
            </a:pPr>
            <a:r>
              <a:rPr lang="en-US" altLang="en-US" sz="2400" smtClean="0">
                <a:latin typeface="Arial" charset="0"/>
                <a:ea typeface="Arial" charset="0"/>
                <a:cs typeface="Arial" charset="0"/>
              </a:rPr>
              <a:t>When such a “limiting position” exists</a:t>
            </a:r>
            <a:br>
              <a:rPr lang="en-US" altLang="en-US" sz="2400" smtClean="0">
                <a:latin typeface="Arial" charset="0"/>
                <a:ea typeface="Arial" charset="0"/>
                <a:cs typeface="Arial" charset="0"/>
              </a:rPr>
            </a:br>
            <a:r>
              <a:rPr lang="en-US" altLang="en-US" sz="2400" smtClean="0">
                <a:latin typeface="Arial" charset="0"/>
                <a:ea typeface="Arial" charset="0"/>
                <a:cs typeface="Arial" charset="0"/>
              </a:rPr>
              <a:t>the slope of the tangent line is said</a:t>
            </a:r>
            <a:br>
              <a:rPr lang="en-US" altLang="en-US" sz="2400" smtClean="0">
                <a:latin typeface="Arial" charset="0"/>
                <a:ea typeface="Arial" charset="0"/>
                <a:cs typeface="Arial" charset="0"/>
              </a:rPr>
            </a:br>
            <a:r>
              <a:rPr lang="en-US" altLang="en-US" sz="2400" smtClean="0">
                <a:latin typeface="Arial" charset="0"/>
                <a:ea typeface="Arial" charset="0"/>
                <a:cs typeface="Arial" charset="0"/>
              </a:rPr>
              <a:t>to be the </a:t>
            </a:r>
            <a:r>
              <a:rPr lang="en-US" altLang="en-US" sz="2400" b="1" smtClean="0">
                <a:latin typeface="Arial" charset="0"/>
                <a:ea typeface="Arial" charset="0"/>
                <a:cs typeface="Arial" charset="0"/>
              </a:rPr>
              <a:t>limit </a:t>
            </a:r>
            <a:r>
              <a:rPr lang="en-US" altLang="en-US" sz="2400" smtClean="0">
                <a:latin typeface="Arial" charset="0"/>
                <a:ea typeface="Arial" charset="0"/>
                <a:cs typeface="Arial" charset="0"/>
              </a:rPr>
              <a:t>of the slopes of</a:t>
            </a:r>
            <a:br>
              <a:rPr lang="en-US" altLang="en-US" sz="2400" smtClean="0">
                <a:latin typeface="Arial" charset="0"/>
                <a:ea typeface="Arial" charset="0"/>
                <a:cs typeface="Arial" charset="0"/>
              </a:rPr>
            </a:br>
            <a:r>
              <a:rPr lang="en-US" altLang="en-US" sz="2400" smtClean="0">
                <a:latin typeface="Arial" charset="0"/>
                <a:ea typeface="Arial" charset="0"/>
                <a:cs typeface="Arial" charset="0"/>
              </a:rPr>
              <a:t>the secant lines.</a:t>
            </a:r>
          </a:p>
        </p:txBody>
      </p:sp>
      <p:sp>
        <p:nvSpPr>
          <p:cNvPr id="22531" name="Text Box 12"/>
          <p:cNvSpPr txBox="1">
            <a:spLocks noChangeArrowheads="1"/>
          </p:cNvSpPr>
          <p:nvPr/>
        </p:nvSpPr>
        <p:spPr bwMode="auto">
          <a:xfrm>
            <a:off x="547688" y="319088"/>
            <a:ext cx="82264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50000"/>
              </a:spcBef>
              <a:buFontTx/>
              <a:buNone/>
            </a:pPr>
            <a:r>
              <a:rPr lang="en-US" altLang="en-US" sz="4000">
                <a:solidFill>
                  <a:schemeClr val="bg1"/>
                </a:solidFill>
                <a:latin typeface="Arial" charset="0"/>
              </a:rPr>
              <a:t>The Tangent Line Problem</a:t>
            </a:r>
          </a:p>
        </p:txBody>
      </p:sp>
      <p:sp>
        <p:nvSpPr>
          <p:cNvPr id="22532" name="Rectangle 10"/>
          <p:cNvSpPr>
            <a:spLocks noChangeArrowheads="1"/>
          </p:cNvSpPr>
          <p:nvPr/>
        </p:nvSpPr>
        <p:spPr bwMode="auto">
          <a:xfrm>
            <a:off x="6589713" y="5857875"/>
            <a:ext cx="11525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1200" b="1">
                <a:latin typeface="Arial" charset="0"/>
              </a:rPr>
              <a:t>Figure 1.2(b)</a:t>
            </a:r>
          </a:p>
        </p:txBody>
      </p:sp>
      <p:pic>
        <p:nvPicPr>
          <p:cNvPr id="22533" name="Picture 7" descr="The image contains a visual representation and a caption. Visual representation. A curve and five lines are graphed on the x y coordinate plane. The curve enters the left of the viewing window in the second quadrant, goes down and to the right, enters the first quadrant, reaches a low point labeled P, then goes up to the right and passes through the point labeled Q, and exits the top of the viewing window. Four lines are labeled secant lines and one line is labeled tangent line. The first secant line begins below the curve to the left of point P, goes up and to the right, passes through point P and then through point Q, and exits the right of the viewing window. The remaining three secant lines are similar to first secant line and all pass through the same point P, but each of these secant lines is slightly less steep than the one above it. As the slopes of the secant lines decrease the point Q where the secant line passes through the curve for the second time is closer to point P. The tangent line is similar to all the secant lines but is positioned such that it only touches the curve once at the point P. A curved arrow begins from the topmost secant line, goes down and around in a clockwise manner, passes through the other three secant lines and ends on the tangent line. Caption. B. As Q approaches P, the secant lines approach the tangent line."/>
          <p:cNvPicPr>
            <a:picLocks noChangeAspect="1" noChangeArrowheads="1"/>
          </p:cNvPicPr>
          <p:nvPr/>
        </p:nvPicPr>
        <p:blipFill>
          <a:blip r:embed="rId2" cstate="print">
            <a:extLst>
              <a:ext uri="{28A0092B-C50C-407E-A947-70E740481C1C}">
                <a14:useLocalDpi xmlns:a14="http://schemas.microsoft.com/office/drawing/2010/main" val="0"/>
              </a:ext>
            </a:extLst>
          </a:blip>
          <a:srcRect t="3645" b="3616"/>
          <a:stretch>
            <a:fillRect/>
          </a:stretch>
        </p:blipFill>
        <p:spPr bwMode="auto">
          <a:xfrm>
            <a:off x="5683250" y="2838450"/>
            <a:ext cx="3122613" cy="3030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455613" y="3198813"/>
            <a:ext cx="82264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lnSpc>
                <a:spcPct val="90000"/>
              </a:lnSpc>
              <a:buFontTx/>
              <a:buNone/>
            </a:pPr>
            <a:r>
              <a:rPr lang="en-US" altLang="en-US" sz="4000">
                <a:latin typeface="Arial" charset="0"/>
              </a:rPr>
              <a:t>The Area Problem</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0663" y="2119313"/>
            <a:ext cx="8702675"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ext Box 2"/>
          <p:cNvSpPr txBox="1">
            <a:spLocks noChangeArrowheads="1"/>
          </p:cNvSpPr>
          <p:nvPr/>
        </p:nvSpPr>
        <p:spPr bwMode="auto">
          <a:xfrm>
            <a:off x="542925" y="2465388"/>
            <a:ext cx="1836738"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4400" b="1">
                <a:latin typeface="Arial" charset="0"/>
              </a:rPr>
              <a:t>1.1</a:t>
            </a:r>
          </a:p>
        </p:txBody>
      </p:sp>
      <p:sp>
        <p:nvSpPr>
          <p:cNvPr id="4100" name="Text Box 2"/>
          <p:cNvSpPr txBox="1">
            <a:spLocks noChangeArrowheads="1"/>
          </p:cNvSpPr>
          <p:nvPr/>
        </p:nvSpPr>
        <p:spPr bwMode="auto">
          <a:xfrm>
            <a:off x="2209800" y="2498725"/>
            <a:ext cx="6172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4000">
                <a:solidFill>
                  <a:schemeClr val="bg1"/>
                </a:solidFill>
                <a:latin typeface="Arial" charset="0"/>
              </a:rPr>
              <a:t>A Preview of Calculus</a:t>
            </a:r>
          </a:p>
        </p:txBody>
      </p:sp>
      <p:sp>
        <p:nvSpPr>
          <p:cNvPr id="4101" name="Text Box 3"/>
          <p:cNvSpPr txBox="1">
            <a:spLocks noChangeArrowheads="1"/>
          </p:cNvSpPr>
          <p:nvPr/>
        </p:nvSpPr>
        <p:spPr bwMode="auto">
          <a:xfrm>
            <a:off x="2133600" y="6248400"/>
            <a:ext cx="5486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1400">
                <a:latin typeface="Arial" charset="0"/>
              </a:rPr>
              <a:t>Copyright © Cengage Learning. All rights reserved.</a:t>
            </a:r>
            <a:r>
              <a:rPr lang="en-US" altLang="en-US" sz="1800">
                <a:latin typeface="Arial" charset="0"/>
              </a:rPr>
              <a:t>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idx="1"/>
          </p:nvPr>
        </p:nvSpPr>
        <p:spPr>
          <a:xfrm>
            <a:off x="455613" y="1371600"/>
            <a:ext cx="8226425" cy="5256213"/>
          </a:xfrm>
        </p:spPr>
        <p:txBody>
          <a:bodyPr/>
          <a:lstStyle/>
          <a:p>
            <a:pPr marL="0" indent="0" eaLnBrk="1" hangingPunct="1">
              <a:lnSpc>
                <a:spcPct val="90000"/>
              </a:lnSpc>
              <a:buFont typeface="Wingdings" pitchFamily="2" charset="2"/>
              <a:buNone/>
            </a:pPr>
            <a:r>
              <a:rPr lang="en-US" altLang="en-US" sz="2400" smtClean="0">
                <a:latin typeface="Arial" charset="0"/>
                <a:ea typeface="Arial" charset="0"/>
                <a:cs typeface="Arial" charset="0"/>
              </a:rPr>
              <a:t>A second classic problem in calculus is finding the area of a plane region that is bounded by the graphs of functions.</a:t>
            </a:r>
          </a:p>
          <a:p>
            <a:pPr marL="0" indent="0" eaLnBrk="1" hangingPunct="1">
              <a:lnSpc>
                <a:spcPct val="90000"/>
              </a:lnSpc>
              <a:buFontTx/>
              <a:buNone/>
            </a:pPr>
            <a:endParaRPr lang="en-US" altLang="en-US" sz="2400" smtClean="0">
              <a:latin typeface="Arial" charset="0"/>
              <a:ea typeface="Arial" charset="0"/>
              <a:cs typeface="Arial" charset="0"/>
            </a:endParaRPr>
          </a:p>
          <a:p>
            <a:pPr marL="0" indent="0" eaLnBrk="1" hangingPunct="1">
              <a:lnSpc>
                <a:spcPct val="90000"/>
              </a:lnSpc>
              <a:buFont typeface="Wingdings" pitchFamily="2" charset="2"/>
              <a:buNone/>
            </a:pPr>
            <a:r>
              <a:rPr lang="en-US" altLang="en-US" sz="2400" smtClean="0">
                <a:latin typeface="Arial" charset="0"/>
                <a:ea typeface="Arial" charset="0"/>
                <a:cs typeface="Arial" charset="0"/>
              </a:rPr>
              <a:t>This problem can also be solved with a limit process. </a:t>
            </a:r>
          </a:p>
          <a:p>
            <a:pPr marL="0" indent="0" eaLnBrk="1" hangingPunct="1">
              <a:lnSpc>
                <a:spcPct val="90000"/>
              </a:lnSpc>
              <a:buFontTx/>
              <a:buNone/>
            </a:pPr>
            <a:endParaRPr lang="en-US" altLang="en-US" sz="2400" smtClean="0">
              <a:latin typeface="Arial" charset="0"/>
              <a:ea typeface="Arial" charset="0"/>
              <a:cs typeface="Arial" charset="0"/>
            </a:endParaRPr>
          </a:p>
          <a:p>
            <a:pPr marL="0" indent="0" eaLnBrk="1" hangingPunct="1">
              <a:lnSpc>
                <a:spcPct val="90000"/>
              </a:lnSpc>
              <a:buFont typeface="Wingdings" pitchFamily="2" charset="2"/>
              <a:buNone/>
            </a:pPr>
            <a:r>
              <a:rPr lang="en-US" altLang="en-US" sz="2400" smtClean="0">
                <a:latin typeface="Arial" charset="0"/>
                <a:ea typeface="Arial" charset="0"/>
                <a:cs typeface="Arial" charset="0"/>
              </a:rPr>
              <a:t>In this case, the limit process is applied to the area of a rectangle to find the area of a general region.</a:t>
            </a:r>
          </a:p>
        </p:txBody>
      </p:sp>
      <p:sp>
        <p:nvSpPr>
          <p:cNvPr id="24579" name="Text Box 3"/>
          <p:cNvSpPr txBox="1">
            <a:spLocks noChangeArrowheads="1"/>
          </p:cNvSpPr>
          <p:nvPr/>
        </p:nvSpPr>
        <p:spPr bwMode="auto">
          <a:xfrm>
            <a:off x="547688" y="323850"/>
            <a:ext cx="82264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50000"/>
              </a:spcBef>
              <a:buFontTx/>
              <a:buNone/>
            </a:pPr>
            <a:r>
              <a:rPr lang="en-US" altLang="en-US" sz="4000">
                <a:solidFill>
                  <a:schemeClr val="bg1"/>
                </a:solidFill>
                <a:latin typeface="Arial" charset="0"/>
              </a:rPr>
              <a:t>The Area Problem</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idx="1"/>
          </p:nvPr>
        </p:nvSpPr>
        <p:spPr>
          <a:xfrm>
            <a:off x="457200" y="1371600"/>
            <a:ext cx="8226425" cy="5256213"/>
          </a:xfrm>
        </p:spPr>
        <p:txBody>
          <a:bodyPr/>
          <a:lstStyle/>
          <a:p>
            <a:pPr marL="0" indent="0" eaLnBrk="1" hangingPunct="1">
              <a:buFont typeface="Wingdings" pitchFamily="2" charset="2"/>
              <a:buNone/>
            </a:pPr>
            <a:r>
              <a:rPr lang="en-US" altLang="en-US" sz="2400" smtClean="0">
                <a:latin typeface="Arial" charset="0"/>
                <a:ea typeface="Arial" charset="0"/>
                <a:cs typeface="Arial" charset="0"/>
              </a:rPr>
              <a:t>As a simple example, consider the region bounded by the graph of the function </a:t>
            </a:r>
            <a:r>
              <a:rPr lang="en-US" altLang="en-US" sz="2400" i="1" smtClean="0">
                <a:latin typeface="Arial" charset="0"/>
                <a:ea typeface="Arial" charset="0"/>
                <a:cs typeface="Arial" charset="0"/>
              </a:rPr>
              <a:t>y </a:t>
            </a:r>
            <a:r>
              <a:rPr lang="en-US" altLang="en-US" sz="2400" smtClean="0">
                <a:latin typeface="Arial" charset="0"/>
                <a:ea typeface="Arial" charset="0"/>
                <a:cs typeface="Arial" charset="0"/>
              </a:rPr>
              <a:t>= </a:t>
            </a:r>
            <a:r>
              <a:rPr lang="en-US" altLang="en-US" sz="2400" i="1" smtClean="0">
                <a:latin typeface="Arial" charset="0"/>
                <a:ea typeface="Arial" charset="0"/>
                <a:cs typeface="Arial" charset="0"/>
              </a:rPr>
              <a:t>f</a:t>
            </a:r>
            <a:r>
              <a:rPr lang="en-US" altLang="en-US" sz="400" i="1" smtClean="0">
                <a:latin typeface="Arial" charset="0"/>
                <a:ea typeface="Arial" charset="0"/>
                <a:cs typeface="Arial" charset="0"/>
              </a:rPr>
              <a:t> </a:t>
            </a:r>
            <a:r>
              <a:rPr lang="en-US" altLang="en-US" sz="2400" smtClean="0">
                <a:latin typeface="Arial" charset="0"/>
                <a:ea typeface="Arial" charset="0"/>
                <a:cs typeface="Arial" charset="0"/>
              </a:rPr>
              <a:t>(</a:t>
            </a:r>
            <a:r>
              <a:rPr lang="en-US" altLang="en-US" sz="2400" i="1" smtClean="0">
                <a:latin typeface="Arial" charset="0"/>
                <a:ea typeface="Arial" charset="0"/>
                <a:cs typeface="Arial" charset="0"/>
              </a:rPr>
              <a:t>x</a:t>
            </a:r>
            <a:r>
              <a:rPr lang="en-US" altLang="en-US" sz="2400" smtClean="0">
                <a:latin typeface="Arial" charset="0"/>
                <a:ea typeface="Arial" charset="0"/>
                <a:cs typeface="Arial" charset="0"/>
              </a:rPr>
              <a:t>), the </a:t>
            </a:r>
            <a:r>
              <a:rPr lang="en-US" altLang="en-US" sz="2400" i="1" smtClean="0">
                <a:latin typeface="Arial" charset="0"/>
                <a:ea typeface="Arial" charset="0"/>
                <a:cs typeface="Arial" charset="0"/>
              </a:rPr>
              <a:t>x</a:t>
            </a:r>
            <a:r>
              <a:rPr lang="en-US" altLang="en-US" sz="2400" smtClean="0">
                <a:latin typeface="Arial" charset="0"/>
                <a:ea typeface="Arial" charset="0"/>
                <a:cs typeface="Arial" charset="0"/>
              </a:rPr>
              <a:t>-axis, and the vertical lines </a:t>
            </a:r>
            <a:r>
              <a:rPr lang="en-US" altLang="en-US" sz="2400" i="1" smtClean="0">
                <a:latin typeface="Arial" charset="0"/>
                <a:ea typeface="Arial" charset="0"/>
                <a:cs typeface="Arial" charset="0"/>
              </a:rPr>
              <a:t>x </a:t>
            </a:r>
            <a:r>
              <a:rPr lang="en-US" altLang="en-US" sz="2400" smtClean="0">
                <a:latin typeface="Arial" charset="0"/>
                <a:ea typeface="Arial" charset="0"/>
                <a:cs typeface="Arial" charset="0"/>
              </a:rPr>
              <a:t>= </a:t>
            </a:r>
            <a:r>
              <a:rPr lang="en-US" altLang="en-US" sz="2400" i="1" smtClean="0">
                <a:latin typeface="Arial" charset="0"/>
                <a:ea typeface="Arial" charset="0"/>
                <a:cs typeface="Arial" charset="0"/>
              </a:rPr>
              <a:t>a </a:t>
            </a:r>
            <a:r>
              <a:rPr lang="en-US" altLang="en-US" sz="2400" smtClean="0">
                <a:latin typeface="Arial" charset="0"/>
                <a:ea typeface="Arial" charset="0"/>
                <a:cs typeface="Arial" charset="0"/>
              </a:rPr>
              <a:t>and </a:t>
            </a:r>
            <a:r>
              <a:rPr lang="en-US" altLang="en-US" sz="2400" i="1" smtClean="0">
                <a:latin typeface="Arial" charset="0"/>
                <a:ea typeface="Arial" charset="0"/>
                <a:cs typeface="Arial" charset="0"/>
              </a:rPr>
              <a:t>x </a:t>
            </a:r>
            <a:r>
              <a:rPr lang="en-US" altLang="en-US" sz="2400" smtClean="0">
                <a:latin typeface="Arial" charset="0"/>
                <a:ea typeface="Arial" charset="0"/>
                <a:cs typeface="Arial" charset="0"/>
              </a:rPr>
              <a:t>= </a:t>
            </a:r>
            <a:r>
              <a:rPr lang="en-US" altLang="en-US" sz="2400" i="1" smtClean="0">
                <a:latin typeface="Arial" charset="0"/>
                <a:ea typeface="Arial" charset="0"/>
                <a:cs typeface="Arial" charset="0"/>
              </a:rPr>
              <a:t>b</a:t>
            </a:r>
            <a:r>
              <a:rPr lang="en-US" altLang="en-US" sz="2400" smtClean="0">
                <a:latin typeface="Arial" charset="0"/>
                <a:ea typeface="Arial" charset="0"/>
                <a:cs typeface="Arial" charset="0"/>
              </a:rPr>
              <a:t>, as shown in Figure 1.3.</a:t>
            </a:r>
          </a:p>
        </p:txBody>
      </p:sp>
      <p:sp>
        <p:nvSpPr>
          <p:cNvPr id="25603" name="Text Box 5"/>
          <p:cNvSpPr txBox="1">
            <a:spLocks noChangeArrowheads="1"/>
          </p:cNvSpPr>
          <p:nvPr/>
        </p:nvSpPr>
        <p:spPr bwMode="auto">
          <a:xfrm>
            <a:off x="3581400" y="6096000"/>
            <a:ext cx="16002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1200" b="1">
                <a:latin typeface="Arial" charset="0"/>
              </a:rPr>
              <a:t>Figure 1.3</a:t>
            </a:r>
          </a:p>
        </p:txBody>
      </p:sp>
      <p:sp>
        <p:nvSpPr>
          <p:cNvPr id="25604" name="Text Box 6"/>
          <p:cNvSpPr txBox="1">
            <a:spLocks noChangeArrowheads="1"/>
          </p:cNvSpPr>
          <p:nvPr/>
        </p:nvSpPr>
        <p:spPr bwMode="auto">
          <a:xfrm>
            <a:off x="547688" y="323850"/>
            <a:ext cx="82264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50000"/>
              </a:spcBef>
              <a:buFontTx/>
              <a:buNone/>
            </a:pPr>
            <a:r>
              <a:rPr lang="en-US" altLang="en-US" sz="4000">
                <a:solidFill>
                  <a:schemeClr val="bg1"/>
                </a:solidFill>
                <a:latin typeface="Arial" charset="0"/>
              </a:rPr>
              <a:t>The Area Problem</a:t>
            </a:r>
          </a:p>
        </p:txBody>
      </p:sp>
      <p:pic>
        <p:nvPicPr>
          <p:cNvPr id="25605" name="Picture 7" descr="The image contains a visual representation and a caption. Visual representation. A curve is graphed on the x y coordinate plane. The curve is labeled y = f(x). It enters the bottom left of the viewing window in the third quadrant, goes up and to the right, passes through the second quadrant and enters the first quadrant, after a point goes down and to the right till a point, then again goes up and to the right, and exits the top right of the viewing window. Two points a and b are marked on the positive x axis. a &lt; b. The area under the curve in the first quadrant, between the vertical lines x = a and x = b is shaded. Caption. Area under the curv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7975" y="2819400"/>
            <a:ext cx="3019425" cy="318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idx="1"/>
          </p:nvPr>
        </p:nvSpPr>
        <p:spPr>
          <a:xfrm>
            <a:off x="455613" y="1371600"/>
            <a:ext cx="8226425" cy="5256213"/>
          </a:xfrm>
        </p:spPr>
        <p:txBody>
          <a:bodyPr/>
          <a:lstStyle/>
          <a:p>
            <a:pPr marL="0" indent="0" eaLnBrk="1" hangingPunct="1">
              <a:buFont typeface="Wingdings" pitchFamily="2" charset="2"/>
              <a:buNone/>
            </a:pPr>
            <a:r>
              <a:rPr lang="en-US" altLang="en-US" sz="2400" smtClean="0">
                <a:latin typeface="Arial" charset="0"/>
                <a:ea typeface="Arial" charset="0"/>
                <a:cs typeface="Arial" charset="0"/>
              </a:rPr>
              <a:t>You can approximate the area of the region with several rectangular regions, as shown in Figure 1.4.</a:t>
            </a:r>
          </a:p>
        </p:txBody>
      </p:sp>
      <p:sp>
        <p:nvSpPr>
          <p:cNvPr id="26627" name="Text Box 5"/>
          <p:cNvSpPr txBox="1">
            <a:spLocks noChangeArrowheads="1"/>
          </p:cNvSpPr>
          <p:nvPr/>
        </p:nvSpPr>
        <p:spPr bwMode="auto">
          <a:xfrm>
            <a:off x="3657600" y="6019800"/>
            <a:ext cx="1447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50000"/>
              </a:spcBef>
              <a:buFontTx/>
              <a:buNone/>
            </a:pPr>
            <a:r>
              <a:rPr lang="en-US" altLang="en-US" sz="1200" b="1">
                <a:latin typeface="Arial" charset="0"/>
              </a:rPr>
              <a:t>Figure 1.4</a:t>
            </a:r>
          </a:p>
        </p:txBody>
      </p:sp>
      <p:sp>
        <p:nvSpPr>
          <p:cNvPr id="26628" name="Text Box 9"/>
          <p:cNvSpPr txBox="1">
            <a:spLocks noChangeArrowheads="1"/>
          </p:cNvSpPr>
          <p:nvPr/>
        </p:nvSpPr>
        <p:spPr bwMode="auto">
          <a:xfrm>
            <a:off x="547688" y="323850"/>
            <a:ext cx="82264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50000"/>
              </a:spcBef>
              <a:buFontTx/>
              <a:buNone/>
            </a:pPr>
            <a:r>
              <a:rPr lang="en-US" altLang="en-US" sz="4000">
                <a:solidFill>
                  <a:schemeClr val="bg1"/>
                </a:solidFill>
                <a:latin typeface="Arial" charset="0"/>
              </a:rPr>
              <a:t>The Area Problem</a:t>
            </a:r>
          </a:p>
        </p:txBody>
      </p:sp>
      <p:pic>
        <p:nvPicPr>
          <p:cNvPr id="26629" name="Picture 10" descr="Two graphs. Each part contains a visual representation and a caption. In the visual representation of both the graphs a curve is graphed on the x y coordinate plane. The curve is labeled y = f(x). It enters the bottom left of the viewing window in the third quadrant, goes up and to the right, passes through the second quadrant and enters the first quadrant, after a point goes down and to the right till a point, then again goes up and to the right, and exits the top right of the viewing window. Two points a and b are marked on the positive x axis. a &lt; b. (graph 1). Visual representation. Four rectangular regions of equal width are shaded under the curve from x = a to x = b. The height of each rectangle is the length from the x axis to the curve of the left side of the respective rectangle. Caption. Approximation using four rectangles. (graph 2). Visual representation. Eight rectangular regions of equal width are shaded under the curve from x = a to x = b. The height of each rectangle is the length from the x axis to the curve of the left side of the respective rectangle. Caption. Approximation using eight rectangl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2590800"/>
            <a:ext cx="6162675" cy="321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idx="1"/>
          </p:nvPr>
        </p:nvSpPr>
        <p:spPr>
          <a:xfrm>
            <a:off x="455613" y="1371600"/>
            <a:ext cx="8226425" cy="5256213"/>
          </a:xfrm>
        </p:spPr>
        <p:txBody>
          <a:bodyPr/>
          <a:lstStyle/>
          <a:p>
            <a:pPr marL="0" indent="0" eaLnBrk="1" hangingPunct="1">
              <a:buFont typeface="Wingdings" pitchFamily="2" charset="2"/>
              <a:buNone/>
            </a:pPr>
            <a:r>
              <a:rPr lang="en-US" altLang="en-US" sz="2400" smtClean="0">
                <a:latin typeface="Arial" charset="0"/>
                <a:ea typeface="Arial" charset="0"/>
                <a:cs typeface="Arial" charset="0"/>
              </a:rPr>
              <a:t>As you increase the number of rectangles, the approximation tends to become better and better because the amount of area missed by the rectangles decreases.</a:t>
            </a:r>
          </a:p>
          <a:p>
            <a:pPr marL="0" indent="0" eaLnBrk="1" hangingPunct="1">
              <a:buFontTx/>
              <a:buNone/>
            </a:pPr>
            <a:endParaRPr lang="en-US" altLang="en-US" sz="2400" smtClean="0">
              <a:latin typeface="Arial" charset="0"/>
              <a:ea typeface="Arial" charset="0"/>
              <a:cs typeface="Arial" charset="0"/>
            </a:endParaRPr>
          </a:p>
          <a:p>
            <a:pPr marL="0" indent="0" eaLnBrk="1" hangingPunct="1">
              <a:buFont typeface="Wingdings" pitchFamily="2" charset="2"/>
              <a:buNone/>
            </a:pPr>
            <a:r>
              <a:rPr lang="en-US" altLang="en-US" sz="2400" smtClean="0">
                <a:latin typeface="Arial" charset="0"/>
                <a:ea typeface="Arial" charset="0"/>
                <a:cs typeface="Arial" charset="0"/>
              </a:rPr>
              <a:t>Your goal is to determine the limit of the sum of the areas of the rectangles as the number of rectangles increases without bound.</a:t>
            </a:r>
          </a:p>
        </p:txBody>
      </p:sp>
      <p:sp>
        <p:nvSpPr>
          <p:cNvPr id="27651" name="Text Box 5"/>
          <p:cNvSpPr txBox="1">
            <a:spLocks noChangeArrowheads="1"/>
          </p:cNvSpPr>
          <p:nvPr/>
        </p:nvSpPr>
        <p:spPr bwMode="auto">
          <a:xfrm>
            <a:off x="547688" y="323850"/>
            <a:ext cx="82264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50000"/>
              </a:spcBef>
              <a:buFontTx/>
              <a:buNone/>
            </a:pPr>
            <a:r>
              <a:rPr lang="en-US" altLang="en-US" sz="4000">
                <a:solidFill>
                  <a:schemeClr val="bg1"/>
                </a:solidFill>
                <a:latin typeface="Arial" charset="0"/>
              </a:rPr>
              <a:t>The Area Problem</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idx="1"/>
          </p:nvPr>
        </p:nvSpPr>
        <p:spPr>
          <a:xfrm>
            <a:off x="457200" y="1370013"/>
            <a:ext cx="8229600" cy="5256212"/>
          </a:xfrm>
        </p:spPr>
        <p:txBody>
          <a:bodyPr/>
          <a:lstStyle/>
          <a:p>
            <a:pPr marL="350838" indent="-350838">
              <a:lnSpc>
                <a:spcPct val="90000"/>
              </a:lnSpc>
              <a:spcBef>
                <a:spcPct val="0"/>
              </a:spcBef>
              <a:buClr>
                <a:srgbClr val="D7181E"/>
              </a:buClr>
              <a:buFont typeface="Wingdings" panose="05000000000000000000" pitchFamily="2" charset="2"/>
              <a:buChar char="n"/>
              <a:defRPr/>
            </a:pPr>
            <a:r>
              <a:rPr lang="en-US" altLang="en-US" sz="2800" dirty="0">
                <a:latin typeface="Arial" panose="020B0604020202020204" pitchFamily="34" charset="0"/>
                <a:cs typeface="Arial" panose="020B0604020202020204" pitchFamily="34" charset="0"/>
              </a:rPr>
              <a:t>Understand what calculus is and how it compares with precalculus</a:t>
            </a:r>
            <a:r>
              <a:rPr lang="en-US" altLang="en-US" sz="2800" dirty="0" smtClean="0">
                <a:latin typeface="Arial" panose="020B0604020202020204" pitchFamily="34" charset="0"/>
                <a:cs typeface="Arial" panose="020B0604020202020204" pitchFamily="34" charset="0"/>
              </a:rPr>
              <a:t>.</a:t>
            </a:r>
          </a:p>
          <a:p>
            <a:pPr marL="350838" indent="-350838">
              <a:lnSpc>
                <a:spcPct val="90000"/>
              </a:lnSpc>
              <a:spcBef>
                <a:spcPct val="0"/>
              </a:spcBef>
              <a:buClr>
                <a:srgbClr val="D7181E"/>
              </a:buClr>
              <a:buFont typeface="Wingdings" panose="05000000000000000000" pitchFamily="2" charset="2"/>
              <a:buChar char="n"/>
              <a:defRPr/>
            </a:pPr>
            <a:endParaRPr lang="en-US" altLang="en-US" sz="2800" dirty="0">
              <a:latin typeface="Arial" panose="020B0604020202020204" pitchFamily="34" charset="0"/>
              <a:cs typeface="Arial" panose="020B0604020202020204" pitchFamily="34" charset="0"/>
            </a:endParaRPr>
          </a:p>
          <a:p>
            <a:pPr marL="350838" indent="-350838">
              <a:lnSpc>
                <a:spcPct val="90000"/>
              </a:lnSpc>
              <a:spcBef>
                <a:spcPct val="0"/>
              </a:spcBef>
              <a:buClr>
                <a:srgbClr val="D7181E"/>
              </a:buClr>
              <a:buFont typeface="Wingdings" panose="05000000000000000000" pitchFamily="2" charset="2"/>
              <a:buChar char="n"/>
              <a:defRPr/>
            </a:pPr>
            <a:r>
              <a:rPr lang="en-US" altLang="en-US" sz="2800" dirty="0">
                <a:latin typeface="Arial" panose="020B0604020202020204" pitchFamily="34" charset="0"/>
                <a:cs typeface="Arial" panose="020B0604020202020204" pitchFamily="34" charset="0"/>
              </a:rPr>
              <a:t>Understand that the tangent line problem is basic to calculus</a:t>
            </a:r>
            <a:r>
              <a:rPr lang="en-US" altLang="en-US" sz="2800" dirty="0" smtClean="0">
                <a:latin typeface="Arial" panose="020B0604020202020204" pitchFamily="34" charset="0"/>
                <a:cs typeface="Arial" panose="020B0604020202020204" pitchFamily="34" charset="0"/>
              </a:rPr>
              <a:t>.</a:t>
            </a:r>
          </a:p>
          <a:p>
            <a:pPr marL="350838" indent="-350838">
              <a:lnSpc>
                <a:spcPct val="90000"/>
              </a:lnSpc>
              <a:spcBef>
                <a:spcPct val="0"/>
              </a:spcBef>
              <a:buClr>
                <a:srgbClr val="D7181E"/>
              </a:buClr>
              <a:buFont typeface="Wingdings" panose="05000000000000000000" pitchFamily="2" charset="2"/>
              <a:buChar char="n"/>
              <a:defRPr/>
            </a:pPr>
            <a:endParaRPr lang="en-US" altLang="en-US" sz="2800" dirty="0">
              <a:latin typeface="Arial" panose="020B0604020202020204" pitchFamily="34" charset="0"/>
              <a:cs typeface="Arial" panose="020B0604020202020204" pitchFamily="34" charset="0"/>
            </a:endParaRPr>
          </a:p>
          <a:p>
            <a:pPr marL="350838" indent="-350838">
              <a:lnSpc>
                <a:spcPct val="90000"/>
              </a:lnSpc>
              <a:spcBef>
                <a:spcPct val="0"/>
              </a:spcBef>
              <a:buClr>
                <a:srgbClr val="D7181E"/>
              </a:buClr>
              <a:buFont typeface="Wingdings" panose="05000000000000000000" pitchFamily="2" charset="2"/>
              <a:buChar char="n"/>
              <a:defRPr/>
            </a:pPr>
            <a:r>
              <a:rPr lang="en-US" altLang="en-US" sz="2800" dirty="0">
                <a:latin typeface="Arial" panose="020B0604020202020204" pitchFamily="34" charset="0"/>
                <a:cs typeface="Arial" panose="020B0604020202020204" pitchFamily="34" charset="0"/>
              </a:rPr>
              <a:t>Understand that the area problem is also basic to calculus.</a:t>
            </a:r>
          </a:p>
          <a:p>
            <a:pPr marL="398463" indent="-398463">
              <a:spcBef>
                <a:spcPct val="50000"/>
              </a:spcBef>
              <a:buClr>
                <a:srgbClr val="009BAE"/>
              </a:buClr>
              <a:buFont typeface="Wingdings" panose="05000000000000000000" pitchFamily="2" charset="2"/>
              <a:buNone/>
              <a:defRPr/>
            </a:pPr>
            <a:endParaRPr lang="en-US" altLang="en-US" sz="3000" dirty="0" smtClean="0">
              <a:solidFill>
                <a:srgbClr val="000000"/>
              </a:solidFill>
            </a:endParaRPr>
          </a:p>
        </p:txBody>
      </p:sp>
      <p:sp>
        <p:nvSpPr>
          <p:cNvPr id="6147" name="Text Box 5"/>
          <p:cNvSpPr txBox="1">
            <a:spLocks noChangeArrowheads="1"/>
          </p:cNvSpPr>
          <p:nvPr/>
        </p:nvSpPr>
        <p:spPr bwMode="auto">
          <a:xfrm>
            <a:off x="549275" y="320675"/>
            <a:ext cx="831056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None/>
            </a:pPr>
            <a:r>
              <a:rPr lang="en-US" altLang="en-US" sz="4000">
                <a:solidFill>
                  <a:schemeClr val="bg1"/>
                </a:solidFill>
                <a:latin typeface="Arial" charset="0"/>
              </a:rPr>
              <a:t>Objectives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4"/>
          <p:cNvSpPr txBox="1">
            <a:spLocks noChangeArrowheads="1"/>
          </p:cNvSpPr>
          <p:nvPr/>
        </p:nvSpPr>
        <p:spPr bwMode="auto">
          <a:xfrm>
            <a:off x="455613" y="3198813"/>
            <a:ext cx="82264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lnSpc>
                <a:spcPct val="90000"/>
              </a:lnSpc>
              <a:buFontTx/>
              <a:buNone/>
            </a:pPr>
            <a:r>
              <a:rPr lang="en-US" altLang="en-US" sz="4000">
                <a:latin typeface="Arial" charset="0"/>
              </a:rPr>
              <a:t>What Is Calculus?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Grp="1" noChangeArrowheads="1"/>
          </p:cNvSpPr>
          <p:nvPr>
            <p:ph idx="1"/>
          </p:nvPr>
        </p:nvSpPr>
        <p:spPr>
          <a:xfrm>
            <a:off x="455613" y="1371600"/>
            <a:ext cx="8226425" cy="5256213"/>
          </a:xfrm>
        </p:spPr>
        <p:txBody>
          <a:bodyPr/>
          <a:lstStyle/>
          <a:p>
            <a:pPr marL="0" indent="0" eaLnBrk="1" hangingPunct="1">
              <a:buFont typeface="Wingdings" pitchFamily="2" charset="2"/>
              <a:buNone/>
            </a:pPr>
            <a:r>
              <a:rPr lang="en-US" altLang="en-US" sz="2400" smtClean="0">
                <a:latin typeface="Arial" charset="0"/>
                <a:ea typeface="Arial" charset="0"/>
                <a:cs typeface="Arial" charset="0"/>
              </a:rPr>
              <a:t>Calculus is the mathematics of change. For instance, calculus is the mathematics of velocities, accelerations, tangent lines, slopes, areas, volumes, arc lengths, centroids, curvatures, and a variety of other concepts that have enabled scientists, engineers, and economists to model real-life situations.</a:t>
            </a:r>
          </a:p>
          <a:p>
            <a:pPr marL="0" indent="0" eaLnBrk="1" hangingPunct="1">
              <a:buFont typeface="Wingdings" pitchFamily="2" charset="2"/>
              <a:buNone/>
            </a:pPr>
            <a:endParaRPr lang="en-US" altLang="en-US" sz="1200" smtClean="0">
              <a:latin typeface="Arial" charset="0"/>
              <a:ea typeface="Arial" charset="0"/>
              <a:cs typeface="Arial" charset="0"/>
            </a:endParaRPr>
          </a:p>
          <a:p>
            <a:pPr marL="0" indent="0" eaLnBrk="1" hangingPunct="1">
              <a:buFont typeface="Wingdings" pitchFamily="2" charset="2"/>
              <a:buNone/>
            </a:pPr>
            <a:r>
              <a:rPr lang="en-US" altLang="en-US" sz="2400" smtClean="0">
                <a:latin typeface="Arial" charset="0"/>
                <a:ea typeface="Arial" charset="0"/>
                <a:cs typeface="Arial" charset="0"/>
              </a:rPr>
              <a:t>Although precalculus mathematics also deals with velocities, accelerations, tangent lines, slopes, and so on, there is a fundamental difference between precalculus mathematics and calculus.</a:t>
            </a:r>
          </a:p>
          <a:p>
            <a:pPr marL="0" indent="0" eaLnBrk="1" hangingPunct="1">
              <a:buFont typeface="Wingdings" pitchFamily="2" charset="2"/>
              <a:buNone/>
            </a:pPr>
            <a:endParaRPr lang="en-US" altLang="en-US" sz="1200" smtClean="0">
              <a:latin typeface="Arial" charset="0"/>
              <a:ea typeface="Arial" charset="0"/>
              <a:cs typeface="Arial" charset="0"/>
            </a:endParaRPr>
          </a:p>
          <a:p>
            <a:pPr marL="0" indent="0" eaLnBrk="1" hangingPunct="1">
              <a:buFont typeface="Wingdings" pitchFamily="2" charset="2"/>
              <a:buNone/>
            </a:pPr>
            <a:r>
              <a:rPr lang="en-US" altLang="en-US" sz="2400" smtClean="0">
                <a:latin typeface="Arial" charset="0"/>
                <a:ea typeface="Arial" charset="0"/>
                <a:cs typeface="Arial" charset="0"/>
              </a:rPr>
              <a:t>Precalculus mathematics is more static, whereas calculus is more dynamic.</a:t>
            </a:r>
          </a:p>
        </p:txBody>
      </p:sp>
      <p:sp>
        <p:nvSpPr>
          <p:cNvPr id="8195" name="Text Box 5"/>
          <p:cNvSpPr txBox="1">
            <a:spLocks noChangeArrowheads="1"/>
          </p:cNvSpPr>
          <p:nvPr/>
        </p:nvSpPr>
        <p:spPr bwMode="auto">
          <a:xfrm>
            <a:off x="547688" y="319088"/>
            <a:ext cx="82264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50000"/>
              </a:spcBef>
              <a:buFontTx/>
              <a:buNone/>
            </a:pPr>
            <a:r>
              <a:rPr lang="en-US" altLang="en-US" sz="4000">
                <a:solidFill>
                  <a:schemeClr val="bg1"/>
                </a:solidFill>
                <a:latin typeface="Arial" charset="0"/>
              </a:rPr>
              <a:t>What Is Calculus?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idx="1"/>
          </p:nvPr>
        </p:nvSpPr>
        <p:spPr>
          <a:xfrm>
            <a:off x="455613" y="1370013"/>
            <a:ext cx="8226425" cy="5256212"/>
          </a:xfrm>
        </p:spPr>
        <p:txBody>
          <a:bodyPr/>
          <a:lstStyle/>
          <a:p>
            <a:pPr marL="0" indent="0" eaLnBrk="1" hangingPunct="1">
              <a:buFontTx/>
              <a:buNone/>
              <a:defRPr/>
            </a:pPr>
            <a:r>
              <a:rPr lang="en-US" altLang="en-US" sz="2400" dirty="0" smtClean="0">
                <a:latin typeface="Arial" panose="020B0604020202020204" pitchFamily="34" charset="0"/>
                <a:cs typeface="Arial" panose="020B0604020202020204" pitchFamily="34" charset="0"/>
              </a:rPr>
              <a:t>Here are some examples.</a:t>
            </a:r>
          </a:p>
          <a:p>
            <a:pPr marL="0" indent="0" eaLnBrk="1" hangingPunct="1">
              <a:buFontTx/>
              <a:buNone/>
              <a:defRPr/>
            </a:pPr>
            <a:endParaRPr lang="en-US" altLang="en-US" sz="2400" dirty="0" smtClean="0">
              <a:latin typeface="Arial" panose="020B0604020202020204" pitchFamily="34" charset="0"/>
              <a:cs typeface="Arial" panose="020B0604020202020204" pitchFamily="34" charset="0"/>
            </a:endParaRPr>
          </a:p>
          <a:p>
            <a:pPr eaLnBrk="1" hangingPunct="1">
              <a:buFont typeface="Arial" panose="020B0604020202020204" pitchFamily="34" charset="0"/>
              <a:buChar char="•"/>
              <a:defRPr/>
            </a:pPr>
            <a:r>
              <a:rPr lang="en-US" altLang="en-US" sz="2400" dirty="0" smtClean="0">
                <a:latin typeface="Arial" panose="020B0604020202020204" pitchFamily="34" charset="0"/>
                <a:cs typeface="Arial" panose="020B0604020202020204" pitchFamily="34" charset="0"/>
              </a:rPr>
              <a:t>An object traveling at a constant velocity can be analyzed with precalculus mathematics. To analyze the velocity of an accelerating object, you need calculus.</a:t>
            </a:r>
          </a:p>
          <a:p>
            <a:pPr eaLnBrk="1" hangingPunct="1">
              <a:buFont typeface="Arial" panose="020B0604020202020204" pitchFamily="34" charset="0"/>
              <a:buChar char="•"/>
              <a:defRPr/>
            </a:pPr>
            <a:endParaRPr lang="en-US" altLang="en-US" sz="2400" dirty="0" smtClean="0">
              <a:latin typeface="Arial" panose="020B0604020202020204" pitchFamily="34" charset="0"/>
              <a:cs typeface="Arial" panose="020B0604020202020204" pitchFamily="34" charset="0"/>
            </a:endParaRPr>
          </a:p>
          <a:p>
            <a:pPr eaLnBrk="1" hangingPunct="1">
              <a:buFont typeface="Arial" panose="020B0604020202020204" pitchFamily="34" charset="0"/>
              <a:buChar char="•"/>
              <a:defRPr/>
            </a:pPr>
            <a:r>
              <a:rPr lang="en-US" altLang="en-US" sz="2400" dirty="0" smtClean="0">
                <a:latin typeface="Arial" panose="020B0604020202020204" pitchFamily="34" charset="0"/>
                <a:cs typeface="Arial" panose="020B0604020202020204" pitchFamily="34" charset="0"/>
              </a:rPr>
              <a:t>The slope of a line can be analyzed with precalculus mathematics. To analyze the slope of a curve, you need calculus.</a:t>
            </a:r>
          </a:p>
        </p:txBody>
      </p:sp>
      <p:sp>
        <p:nvSpPr>
          <p:cNvPr id="9219" name="Text Box 5"/>
          <p:cNvSpPr txBox="1">
            <a:spLocks noChangeArrowheads="1"/>
          </p:cNvSpPr>
          <p:nvPr/>
        </p:nvSpPr>
        <p:spPr bwMode="auto">
          <a:xfrm>
            <a:off x="547688" y="319088"/>
            <a:ext cx="82264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50000"/>
              </a:spcBef>
              <a:buFontTx/>
              <a:buNone/>
            </a:pPr>
            <a:r>
              <a:rPr lang="en-US" altLang="en-US" sz="4000">
                <a:solidFill>
                  <a:schemeClr val="bg1"/>
                </a:solidFill>
                <a:latin typeface="Arial" charset="0"/>
              </a:rPr>
              <a:t>What Is Calculus?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idx="1"/>
          </p:nvPr>
        </p:nvSpPr>
        <p:spPr>
          <a:xfrm>
            <a:off x="455613" y="1370013"/>
            <a:ext cx="8226425" cy="5256212"/>
          </a:xfrm>
        </p:spPr>
        <p:txBody>
          <a:bodyPr/>
          <a:lstStyle/>
          <a:p>
            <a:pPr eaLnBrk="1" hangingPunct="1"/>
            <a:r>
              <a:rPr lang="en-US" altLang="en-US" sz="2400" smtClean="0">
                <a:latin typeface="Arial" charset="0"/>
                <a:ea typeface="Arial" charset="0"/>
                <a:cs typeface="Arial" charset="0"/>
              </a:rPr>
              <a:t>The curvature of a circle is constant and can be analyzed with precalculus mathematics. To analyze the variable curvature of a general curve, you need calculus.</a:t>
            </a:r>
          </a:p>
          <a:p>
            <a:pPr eaLnBrk="1" hangingPunct="1"/>
            <a:endParaRPr lang="en-US" altLang="en-US" sz="2400" smtClean="0">
              <a:latin typeface="Arial" charset="0"/>
              <a:ea typeface="Arial" charset="0"/>
              <a:cs typeface="Arial" charset="0"/>
            </a:endParaRPr>
          </a:p>
          <a:p>
            <a:pPr eaLnBrk="1" hangingPunct="1"/>
            <a:r>
              <a:rPr lang="en-US" altLang="en-US" sz="2400" smtClean="0">
                <a:latin typeface="Arial" charset="0"/>
                <a:ea typeface="Arial" charset="0"/>
                <a:cs typeface="Arial" charset="0"/>
              </a:rPr>
              <a:t>The area of a rectangle can be analyzed with precalculus mathematics. To analyze the area under a general curve, you need calculus.</a:t>
            </a:r>
          </a:p>
        </p:txBody>
      </p:sp>
      <p:sp>
        <p:nvSpPr>
          <p:cNvPr id="10243" name="Text Box 5"/>
          <p:cNvSpPr txBox="1">
            <a:spLocks noChangeArrowheads="1"/>
          </p:cNvSpPr>
          <p:nvPr/>
        </p:nvSpPr>
        <p:spPr bwMode="auto">
          <a:xfrm>
            <a:off x="547688" y="319088"/>
            <a:ext cx="82264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50000"/>
              </a:spcBef>
              <a:buFontTx/>
              <a:buNone/>
            </a:pPr>
            <a:r>
              <a:rPr lang="en-US" altLang="en-US" sz="4000">
                <a:solidFill>
                  <a:schemeClr val="bg1"/>
                </a:solidFill>
                <a:latin typeface="Arial" charset="0"/>
              </a:rPr>
              <a:t>What Is Calculus?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idx="1"/>
          </p:nvPr>
        </p:nvSpPr>
        <p:spPr>
          <a:xfrm>
            <a:off x="455613" y="1371600"/>
            <a:ext cx="8226425" cy="5256213"/>
          </a:xfrm>
        </p:spPr>
        <p:txBody>
          <a:bodyPr/>
          <a:lstStyle/>
          <a:p>
            <a:pPr marL="0" indent="0" eaLnBrk="1" hangingPunct="1">
              <a:buFont typeface="Wingdings" panose="05000000000000000000" pitchFamily="2" charset="2"/>
              <a:buNone/>
              <a:defRPr/>
            </a:pPr>
            <a:r>
              <a:rPr lang="en-US" altLang="en-US" sz="2400" dirty="0" smtClean="0">
                <a:latin typeface="Arial" panose="020B0604020202020204" pitchFamily="34" charset="0"/>
                <a:cs typeface="Arial" panose="020B0604020202020204" pitchFamily="34" charset="0"/>
              </a:rPr>
              <a:t>Each of these situations involves the same general strategy—the reformulation of precalculus mathematics through the use of a limit process.</a:t>
            </a:r>
          </a:p>
          <a:p>
            <a:pPr marL="0" indent="0" eaLnBrk="1" hangingPunct="1">
              <a:buFont typeface="Wingdings" panose="05000000000000000000" pitchFamily="2" charset="2"/>
              <a:buNone/>
              <a:defRPr/>
            </a:pPr>
            <a:endParaRPr lang="en-US" altLang="en-US" sz="1100" dirty="0" smtClean="0">
              <a:latin typeface="Arial" panose="020B0604020202020204" pitchFamily="34" charset="0"/>
              <a:cs typeface="Arial" panose="020B0604020202020204" pitchFamily="34" charset="0"/>
            </a:endParaRPr>
          </a:p>
          <a:p>
            <a:pPr marL="0" indent="0" eaLnBrk="1" hangingPunct="1">
              <a:buFont typeface="Wingdings" panose="05000000000000000000" pitchFamily="2" charset="2"/>
              <a:buNone/>
              <a:defRPr/>
            </a:pPr>
            <a:r>
              <a:rPr lang="en-US" altLang="en-US" sz="2400" dirty="0" smtClean="0">
                <a:latin typeface="Arial" panose="020B0604020202020204" pitchFamily="34" charset="0"/>
                <a:cs typeface="Arial" panose="020B0604020202020204" pitchFamily="34" charset="0"/>
              </a:rPr>
              <a:t>So, one way to answer the question “What is calculus?” is to say that calculus is a “limit machine” that involves three stages. </a:t>
            </a:r>
          </a:p>
          <a:p>
            <a:pPr marL="0" indent="0" eaLnBrk="1" hangingPunct="1">
              <a:buFont typeface="Wingdings" panose="05000000000000000000" pitchFamily="2" charset="2"/>
              <a:buNone/>
              <a:defRPr/>
            </a:pPr>
            <a:endParaRPr lang="en-US" altLang="en-US" sz="1050" dirty="0" smtClean="0">
              <a:latin typeface="Arial" panose="020B0604020202020204" pitchFamily="34" charset="0"/>
              <a:cs typeface="Arial" panose="020B0604020202020204" pitchFamily="34" charset="0"/>
            </a:endParaRPr>
          </a:p>
          <a:p>
            <a:pPr marL="0" indent="0" eaLnBrk="1" hangingPunct="1">
              <a:buFont typeface="Wingdings" panose="05000000000000000000" pitchFamily="2" charset="2"/>
              <a:buNone/>
              <a:defRPr/>
            </a:pPr>
            <a:r>
              <a:rPr lang="en-US" altLang="en-US" sz="2400" dirty="0" smtClean="0">
                <a:latin typeface="Arial" panose="020B0604020202020204" pitchFamily="34" charset="0"/>
                <a:cs typeface="Arial" panose="020B0604020202020204" pitchFamily="34" charset="0"/>
              </a:rPr>
              <a:t>The first stage is precalculus mathematics, such as the slope of a line or the area of a rectangle. </a:t>
            </a:r>
          </a:p>
          <a:p>
            <a:pPr marL="0" indent="0" eaLnBrk="1" hangingPunct="1">
              <a:buFont typeface="Wingdings" panose="05000000000000000000" pitchFamily="2" charset="2"/>
              <a:buNone/>
              <a:defRPr/>
            </a:pPr>
            <a:endParaRPr lang="en-US" altLang="en-US" sz="1050" dirty="0" smtClean="0">
              <a:latin typeface="Arial" panose="020B0604020202020204" pitchFamily="34" charset="0"/>
              <a:cs typeface="Arial" panose="020B0604020202020204" pitchFamily="34" charset="0"/>
            </a:endParaRPr>
          </a:p>
          <a:p>
            <a:pPr marL="0" indent="0" eaLnBrk="1" hangingPunct="1">
              <a:buFont typeface="Wingdings" panose="05000000000000000000" pitchFamily="2" charset="2"/>
              <a:buNone/>
              <a:defRPr/>
            </a:pPr>
            <a:r>
              <a:rPr lang="en-US" altLang="en-US" sz="2400" dirty="0" smtClean="0">
                <a:latin typeface="Arial" panose="020B0604020202020204" pitchFamily="34" charset="0"/>
                <a:cs typeface="Arial" panose="020B0604020202020204" pitchFamily="34" charset="0"/>
              </a:rPr>
              <a:t>The second stage is the limit process, and the third stage is a new calculus formulation, such as a derivative or integral.</a:t>
            </a:r>
          </a:p>
        </p:txBody>
      </p:sp>
      <p:pic>
        <p:nvPicPr>
          <p:cNvPr id="11267" name="Picture 5" descr="Schematic of the three stages involved in calculus. They are as follows. Stage 1. Precalculus mathematics. Stage 2. Limit process. Stage 3. Calculu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5943600"/>
            <a:ext cx="5143500"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Text Box 5"/>
          <p:cNvSpPr txBox="1">
            <a:spLocks noChangeArrowheads="1"/>
          </p:cNvSpPr>
          <p:nvPr/>
        </p:nvSpPr>
        <p:spPr bwMode="auto">
          <a:xfrm>
            <a:off x="547688" y="319088"/>
            <a:ext cx="82264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50000"/>
              </a:spcBef>
              <a:buFontTx/>
              <a:buNone/>
            </a:pPr>
            <a:r>
              <a:rPr lang="en-US" altLang="en-US" sz="4000">
                <a:solidFill>
                  <a:schemeClr val="bg1"/>
                </a:solidFill>
                <a:latin typeface="Arial" charset="0"/>
              </a:rPr>
              <a:t>What Is Calculus?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3"/>
          <p:cNvSpPr txBox="1">
            <a:spLocks noChangeArrowheads="1"/>
          </p:cNvSpPr>
          <p:nvPr/>
        </p:nvSpPr>
        <p:spPr bwMode="auto">
          <a:xfrm>
            <a:off x="547688" y="319088"/>
            <a:ext cx="82264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50000"/>
              </a:spcBef>
              <a:buFontTx/>
              <a:buNone/>
            </a:pPr>
            <a:r>
              <a:rPr lang="en-US" altLang="en-US" sz="4000">
                <a:solidFill>
                  <a:schemeClr val="bg1"/>
                </a:solidFill>
                <a:latin typeface="Arial" charset="0"/>
              </a:rPr>
              <a:t>What Is Calculus?</a:t>
            </a:r>
          </a:p>
        </p:txBody>
      </p:sp>
      <p:sp>
        <p:nvSpPr>
          <p:cNvPr id="13315" name="Rectangle 5"/>
          <p:cNvSpPr>
            <a:spLocks noChangeArrowheads="1"/>
          </p:cNvSpPr>
          <p:nvPr/>
        </p:nvSpPr>
        <p:spPr bwMode="auto">
          <a:xfrm>
            <a:off x="457200" y="1371600"/>
            <a:ext cx="8305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 typeface="Wingdings" pitchFamily="2" charset="2"/>
              <a:buNone/>
            </a:pPr>
            <a:r>
              <a:rPr lang="en-US" altLang="en-US" sz="2400">
                <a:latin typeface="Arial" charset="0"/>
                <a:ea typeface="Arial" charset="0"/>
                <a:cs typeface="Arial" charset="0"/>
              </a:rPr>
              <a:t>Here are some familiar precalculus concepts coupled with their calculus counterparts:</a:t>
            </a:r>
          </a:p>
        </p:txBody>
      </p:sp>
      <p:pic>
        <p:nvPicPr>
          <p:cNvPr id="13316" name="Picture 2" descr="Four sets of two graphs, in which the first graph provides precalculus concept and the second graph provides the respective calculus counterpart. Each graph contains a visual representation and a caption. (set 1). Without calculus. Visual representation. A curve is graphed on the x y coordinate plane. It is labeled y = f(x). It enters the left of the viewing window in the second quadrant, goes to the right and enters the first quadrant, then goes up and to the right, reaches a high point, then goes down and to the right, and ends above the positive x axis. A vertical dashed line begins at the high point of the curve, goes down and ends on the positive x axis at the point labeled c. Caption. Value of f(x) when x = c. With differential calculus. Visual representation. A curve is graphed on the x y coordinate plane. It is labeled y = f(x). It enters the left of the viewing window in the second quadrant, goes to the right and enters the first quadrant, then goes up and to the right, reaches a high point, then goes down and to the right, and ends above the positive x axis. A vertical dashed line begins at the high point of the curve, goes down and ends on the positive x axis at the point labeled c. Caption. Limit of f(x) as x approaches c. (set 2). Without calculus. Visual representation. Two points are marked on a line that goes up and to the right from the bottom left of the viewing window to the top right of the viewing window. The horizontal distance between the two points Delta x and the vertical distance between these same points is Delta y. Caption. Slope of a line. With differential calculus. Visual representation. A curve enters the left of the viewing window, goes down and to the right, reaches a low point, then goes up and to the right, passes through a point marked on the curve, reaches a high point, then goes down and to the right, and exits the right of the viewing window. A line tangent to the curve at the point marked on the curve has a horizontal distance d x and a vertical distance d y. Caption. Slope of a curve. (set 3). Without calculus. Visual representation. A curve enters the bottom of the viewing window, goes up and to the right, passes through a point marked on the curve, goes further up and to the right till a point, then goes down and to the right, passes through another point marked on the curve, goes further down and to the right, after a point it again goes up and to the right, and exits the right of the viewing window. A line goes up and to the right from the bottom left of the viewing window to the top right of the viewing window. It passes through the two points marked on the curve. Caption. Secant line to a curve. With differential calculus. Visual representation. A curve enters the bottom of the viewing window, goes up and to the right till a point that is marked on the curve, then goes down and to the right, after a point it again goes up and to the right, and exits the right of the viewing window. A line tangent to the curve at the point marked on the curve is above the curve. Caption. Tangent line to a curve. (set 4). Without calculus. Visual representation. A car moves forward to the right from t = a to t = b. A dashed horizontal arrow between the two positions of the car indicates the direction in which the car is moving. Caption. Average rate of change between t = a and t = b. With differential calculus. Visual representation. A car is at t = c. A dashed arrow passes through the car, from left to right, indicating the direction in which the car is moving. Caption. Instantaneous rate of change at t = c."/>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31875" y="2162175"/>
            <a:ext cx="7059613" cy="457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627</TotalTime>
  <Words>812</Words>
  <Application>Microsoft Office PowerPoint</Application>
  <PresentationFormat>On-screen Show (4:3)</PresentationFormat>
  <Paragraphs>88</Paragraphs>
  <Slides>23</Slides>
  <Notes>2</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ssharma</dc:creator>
  <cp:lastModifiedBy>Masilla, Anjappan</cp:lastModifiedBy>
  <cp:revision>237</cp:revision>
  <dcterms:created xsi:type="dcterms:W3CDTF">2008-11-21T04:28:28Z</dcterms:created>
  <dcterms:modified xsi:type="dcterms:W3CDTF">2018-08-01T09:47:24Z</dcterms:modified>
</cp:coreProperties>
</file>