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93" r:id="rId2"/>
    <p:sldId id="292" r:id="rId3"/>
    <p:sldId id="256" r:id="rId4"/>
    <p:sldId id="269" r:id="rId5"/>
    <p:sldId id="279" r:id="rId6"/>
    <p:sldId id="290" r:id="rId7"/>
    <p:sldId id="291" r:id="rId8"/>
    <p:sldId id="264" r:id="rId9"/>
    <p:sldId id="270" r:id="rId10"/>
    <p:sldId id="280" r:id="rId11"/>
    <p:sldId id="271" r:id="rId12"/>
    <p:sldId id="272" r:id="rId13"/>
    <p:sldId id="273" r:id="rId14"/>
    <p:sldId id="276" r:id="rId15"/>
    <p:sldId id="278" r:id="rId16"/>
    <p:sldId id="283" r:id="rId17"/>
    <p:sldId id="284" r:id="rId18"/>
    <p:sldId id="285" r:id="rId19"/>
    <p:sldId id="286" r:id="rId20"/>
    <p:sldId id="287" r:id="rId21"/>
    <p:sldId id="288" r:id="rId22"/>
    <p:sldId id="289"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6" autoAdjust="0"/>
    <p:restoredTop sz="94671" autoAdjust="0"/>
  </p:normalViewPr>
  <p:slideViewPr>
    <p:cSldViewPr>
      <p:cViewPr varScale="1">
        <p:scale>
          <a:sx n="107" d="100"/>
          <a:sy n="107" d="100"/>
        </p:scale>
        <p:origin x="10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7E8EF0D-704A-44D6-BC30-3CB84440DAF1}" type="slidenum">
              <a:rPr lang="en-US" altLang="en-US"/>
              <a:pPr/>
              <a:t>‹#›</a:t>
            </a:fld>
            <a:endParaRPr lang="en-US" altLang="en-US"/>
          </a:p>
        </p:txBody>
      </p:sp>
    </p:spTree>
    <p:extLst>
      <p:ext uri="{BB962C8B-B14F-4D97-AF65-F5344CB8AC3E}">
        <p14:creationId xmlns:p14="http://schemas.microsoft.com/office/powerpoint/2010/main" val="106683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BFD885E-FD74-4AE5-888A-403C1C3E70B0}" type="slidenum">
              <a:rPr lang="en-US" altLang="en-US" sz="1200"/>
              <a:pPr/>
              <a:t>2</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0498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6D44F50-014A-4CB5-B23E-C9DA58E70F2B}" type="slidenum">
              <a:rPr lang="en-US" altLang="en-US" sz="1200"/>
              <a:pPr/>
              <a:t>4</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4602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752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421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75"/>
            <a:ext cx="2057400" cy="5665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75"/>
            <a:ext cx="6019800" cy="5665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5171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137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072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381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04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273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759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442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660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8"/>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6037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32" name="Text Box 12"/>
          <p:cNvSpPr txBox="1">
            <a:spLocks noChangeArrowheads="1"/>
          </p:cNvSpPr>
          <p:nvPr userDrawn="1"/>
        </p:nvSpPr>
        <p:spPr bwMode="auto">
          <a:xfrm>
            <a:off x="8534400" y="6172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fld id="{E4435266-8150-41F9-9A7C-F962BD621A51}" type="slidenum">
              <a:rPr lang="en-US" altLang="en-US" sz="1800"/>
              <a:pPr eaLnBrk="1" hangingPunct="1">
                <a:spcBef>
                  <a:spcPct val="50000"/>
                </a:spcBef>
              </a:pPr>
              <a:t>‹#›</a:t>
            </a:fld>
            <a:endParaRPr lang="en-US" altLang="en-US" sz="180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IN" altLang="en-US" sz="4000" b="1">
                <a:ea typeface="Arial" charset="0"/>
                <a:cs typeface="Arial" charset="0"/>
              </a:rPr>
              <a:t>Differentiation</a:t>
            </a:r>
            <a:endParaRPr lang="en-US" altLang="en-US" sz="4000" b="1">
              <a:ea typeface="Arial" charset="0"/>
              <a:cs typeface="Arial"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93688"/>
            <a:ext cx="5365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000" b="1">
                <a:solidFill>
                  <a:srgbClr val="E72D36"/>
                </a:solidFill>
              </a:rPr>
              <a:t>2</a:t>
            </a:r>
          </a:p>
        </p:txBody>
      </p:sp>
      <p:pic>
        <p:nvPicPr>
          <p:cNvPr id="3079" name="Picture 1" descr="Cover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47688" y="320675"/>
            <a:ext cx="8229600" cy="685800"/>
          </a:xfrm>
        </p:spPr>
        <p:txBody>
          <a:bodyPr/>
          <a:lstStyle/>
          <a:p>
            <a:pPr algn="l" eaLnBrk="1" hangingPunct="1">
              <a:defRPr/>
            </a:pPr>
            <a:r>
              <a:rPr lang="en-US" sz="4000" kern="1200" dirty="0">
                <a:solidFill>
                  <a:schemeClr val="bg1"/>
                </a:solidFill>
                <a:ea typeface="+mn-ea"/>
                <a:cs typeface="+mn-cs"/>
              </a:rPr>
              <a:t>The Quotient Rule</a:t>
            </a:r>
          </a:p>
        </p:txBody>
      </p:sp>
      <p:pic>
        <p:nvPicPr>
          <p:cNvPr id="14339" name="Picture 6" descr="Theorem 2.8. The Quotient Rule. The quotient f/g of two differentiable functions f and g is itself differentiable at all values of x for which g(x) != 0. Moreover, the derivative of f/g is given by the denominator times the derivative of the numerator minus the numerator times the derivative of the denominator, all divided by the square of the denominator. (d/(d x))[f(x)/g(x)] = (g(x) f prime (x) minus f (x) g prime (x))/([g(x)]^2), and g(x) !=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28800"/>
            <a:ext cx="78295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7688" y="320675"/>
            <a:ext cx="8226425" cy="685800"/>
          </a:xfrm>
        </p:spPr>
        <p:txBody>
          <a:bodyPr/>
          <a:lstStyle/>
          <a:p>
            <a:pPr algn="l" eaLnBrk="1" hangingPunct="1">
              <a:defRPr/>
            </a:pPr>
            <a:r>
              <a:rPr lang="en-US" sz="3800" kern="1200" dirty="0">
                <a:solidFill>
                  <a:schemeClr val="bg1"/>
                </a:solidFill>
                <a:ea typeface="+mn-ea"/>
                <a:cs typeface="+mn-cs"/>
              </a:rPr>
              <a:t>Example 4 – </a:t>
            </a:r>
            <a:r>
              <a:rPr lang="en-US" sz="3800" i="1" kern="1200" dirty="0">
                <a:solidFill>
                  <a:schemeClr val="bg1"/>
                </a:solidFill>
                <a:ea typeface="+mn-ea"/>
                <a:cs typeface="+mn-cs"/>
              </a:rPr>
              <a:t>Using the Quotient Rule</a:t>
            </a:r>
          </a:p>
        </p:txBody>
      </p:sp>
      <p:sp>
        <p:nvSpPr>
          <p:cNvPr id="46083" name="Rectangle 3"/>
          <p:cNvSpPr>
            <a:spLocks noGrp="1" noChangeArrowheads="1"/>
          </p:cNvSpPr>
          <p:nvPr>
            <p:ph type="body" idx="1"/>
          </p:nvPr>
        </p:nvSpPr>
        <p:spPr>
          <a:xfrm>
            <a:off x="457200" y="1370013"/>
            <a:ext cx="8229600" cy="5256212"/>
          </a:xfrm>
        </p:spPr>
        <p:txBody>
          <a:bodyPr/>
          <a:lstStyle/>
          <a:p>
            <a:pPr eaLnBrk="1" hangingPunct="1">
              <a:buFont typeface="Wingdings" pitchFamily="2" charset="2"/>
              <a:buNone/>
              <a:defRPr/>
            </a:pPr>
            <a:r>
              <a:rPr lang="en-US" sz="2400" dirty="0" smtClean="0"/>
              <a:t>Find the derivative of </a:t>
            </a:r>
          </a:p>
          <a:p>
            <a:pPr eaLnBrk="1" hangingPunct="1">
              <a:buFont typeface="Wingdings" pitchFamily="2" charset="2"/>
              <a:buNone/>
              <a:defRPr/>
            </a:pPr>
            <a:endParaRPr lang="en-US" sz="2400" dirty="0" smtClean="0"/>
          </a:p>
          <a:p>
            <a:pPr marL="0" indent="0" eaLnBrk="1" hangingPunct="1">
              <a:buFontTx/>
              <a:buNone/>
              <a:defRPr/>
            </a:pPr>
            <a:r>
              <a:rPr lang="en-US" altLang="en-US" sz="2400" dirty="0" smtClean="0">
                <a:solidFill>
                  <a:srgbClr val="D7181E"/>
                </a:solidFill>
                <a:cs typeface="Arial" pitchFamily="34" charset="0"/>
              </a:rPr>
              <a:t>Solution:</a:t>
            </a:r>
          </a:p>
        </p:txBody>
      </p:sp>
      <p:pic>
        <p:nvPicPr>
          <p:cNvPr id="15364" name="Picture 4" descr="y = (5 x minus 2)/(x^2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1314450"/>
            <a:ext cx="16637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d/(d x))[(5 x minus 2)/(x^2 + 1)] = ((x^2 + 1) (d/(d x)) [5 x minus 2] minus (5 x minus 2) (d/(d x)) [x^2 + 1])/((x^2 + 1)^2). Apply quotient rule.&#10;"/>
          <p:cNvPicPr>
            <a:picLocks noChangeAspect="1" noChangeArrowheads="1"/>
          </p:cNvPicPr>
          <p:nvPr/>
        </p:nvPicPr>
        <p:blipFill>
          <a:blip r:embed="rId3">
            <a:extLst>
              <a:ext uri="{28A0092B-C50C-407E-A947-70E740481C1C}">
                <a14:useLocalDpi xmlns:a14="http://schemas.microsoft.com/office/drawing/2010/main" val="0"/>
              </a:ext>
            </a:extLst>
          </a:blip>
          <a:srcRect b="56894"/>
          <a:stretch>
            <a:fillRect/>
          </a:stretch>
        </p:blipFill>
        <p:spPr bwMode="auto">
          <a:xfrm>
            <a:off x="457200" y="2819400"/>
            <a:ext cx="8077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 ((x^2 + 1)(5) minus (5 x minus 2)(2 x))/((x^2 + 1)^2).&#10;"/>
          <p:cNvPicPr>
            <a:picLocks noChangeAspect="1" noChangeArrowheads="1"/>
          </p:cNvPicPr>
          <p:nvPr/>
        </p:nvPicPr>
        <p:blipFill>
          <a:blip r:embed="rId3">
            <a:extLst>
              <a:ext uri="{28A0092B-C50C-407E-A947-70E740481C1C}">
                <a14:useLocalDpi xmlns:a14="http://schemas.microsoft.com/office/drawing/2010/main" val="0"/>
              </a:ext>
            </a:extLst>
          </a:blip>
          <a:srcRect t="39893" b="31192"/>
          <a:stretch>
            <a:fillRect/>
          </a:stretch>
        </p:blipFill>
        <p:spPr bwMode="auto">
          <a:xfrm>
            <a:off x="457200" y="403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descr="= ((5 x^2 + 5) minus (10 x^2 minus 4 x))/((x^2 + 1)^2).&#10;"/>
          <p:cNvPicPr>
            <a:picLocks noChangeAspect="1" noChangeArrowheads="1"/>
          </p:cNvPicPr>
          <p:nvPr/>
        </p:nvPicPr>
        <p:blipFill>
          <a:blip r:embed="rId3">
            <a:extLst>
              <a:ext uri="{28A0092B-C50C-407E-A947-70E740481C1C}">
                <a14:useLocalDpi xmlns:a14="http://schemas.microsoft.com/office/drawing/2010/main" val="0"/>
              </a:ext>
            </a:extLst>
          </a:blip>
          <a:srcRect t="68808"/>
          <a:stretch>
            <a:fillRect/>
          </a:stretch>
        </p:blipFill>
        <p:spPr bwMode="auto">
          <a:xfrm>
            <a:off x="457200" y="4975225"/>
            <a:ext cx="807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0" descr="= (negative 5 x^2 + 4 x + 5)/((x^2 + 1)^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5865813"/>
            <a:ext cx="26225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fade">
                                      <p:cBhvr>
                                        <p:cTn id="7" dur="1000"/>
                                        <p:tgtEl>
                                          <p:spTgt spid="46083">
                                            <p:txEl>
                                              <p:pRg st="2" end="2"/>
                                            </p:txEl>
                                          </p:spTgt>
                                        </p:tgtEl>
                                      </p:cBhvr>
                                    </p:animEffect>
                                    <p:anim calcmode="lin" valueType="num">
                                      <p:cBhvr>
                                        <p:cTn id="8"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6087"/>
                                        </p:tgtEl>
                                        <p:attrNameLst>
                                          <p:attrName>style.visibility</p:attrName>
                                        </p:attrNameLst>
                                      </p:cBhvr>
                                      <p:to>
                                        <p:strVal val="visible"/>
                                      </p:to>
                                    </p:set>
                                    <p:animEffect transition="in" filter="fade">
                                      <p:cBhvr>
                                        <p:cTn id="13" dur="1000"/>
                                        <p:tgtEl>
                                          <p:spTgt spid="46087"/>
                                        </p:tgtEl>
                                      </p:cBhvr>
                                    </p:animEffect>
                                    <p:anim calcmode="lin" valueType="num">
                                      <p:cBhvr>
                                        <p:cTn id="14" dur="1000" fill="hold"/>
                                        <p:tgtEl>
                                          <p:spTgt spid="46087"/>
                                        </p:tgtEl>
                                        <p:attrNameLst>
                                          <p:attrName>ppt_x</p:attrName>
                                        </p:attrNameLst>
                                      </p:cBhvr>
                                      <p:tavLst>
                                        <p:tav tm="0">
                                          <p:val>
                                            <p:strVal val="#ppt_x"/>
                                          </p:val>
                                        </p:tav>
                                        <p:tav tm="100000">
                                          <p:val>
                                            <p:strVal val="#ppt_x"/>
                                          </p:val>
                                        </p:tav>
                                      </p:tavLst>
                                    </p:anim>
                                    <p:anim calcmode="lin" valueType="num">
                                      <p:cBhvr>
                                        <p:cTn id="15" dur="900" decel="100000" fill="hold"/>
                                        <p:tgtEl>
                                          <p:spTgt spid="4608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6087"/>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6088"/>
                                        </p:tgtEl>
                                        <p:attrNameLst>
                                          <p:attrName>style.visibility</p:attrName>
                                        </p:attrNameLst>
                                      </p:cBhvr>
                                      <p:to>
                                        <p:strVal val="visible"/>
                                      </p:to>
                                    </p:set>
                                    <p:animEffect transition="in" filter="fade">
                                      <p:cBhvr>
                                        <p:cTn id="21" dur="1000"/>
                                        <p:tgtEl>
                                          <p:spTgt spid="46088"/>
                                        </p:tgtEl>
                                      </p:cBhvr>
                                    </p:animEffect>
                                    <p:anim calcmode="lin" valueType="num">
                                      <p:cBhvr>
                                        <p:cTn id="22" dur="1000" fill="hold"/>
                                        <p:tgtEl>
                                          <p:spTgt spid="46088"/>
                                        </p:tgtEl>
                                        <p:attrNameLst>
                                          <p:attrName>ppt_x</p:attrName>
                                        </p:attrNameLst>
                                      </p:cBhvr>
                                      <p:tavLst>
                                        <p:tav tm="0">
                                          <p:val>
                                            <p:strVal val="#ppt_x"/>
                                          </p:val>
                                        </p:tav>
                                        <p:tav tm="100000">
                                          <p:val>
                                            <p:strVal val="#ppt_x"/>
                                          </p:val>
                                        </p:tav>
                                      </p:tavLst>
                                    </p:anim>
                                    <p:anim calcmode="lin" valueType="num">
                                      <p:cBhvr>
                                        <p:cTn id="23" dur="900" decel="100000" fill="hold"/>
                                        <p:tgtEl>
                                          <p:spTgt spid="4608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6088"/>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46089"/>
                                        </p:tgtEl>
                                        <p:attrNameLst>
                                          <p:attrName>style.visibility</p:attrName>
                                        </p:attrNameLst>
                                      </p:cBhvr>
                                      <p:to>
                                        <p:strVal val="visible"/>
                                      </p:to>
                                    </p:set>
                                    <p:animEffect transition="in" filter="fade">
                                      <p:cBhvr>
                                        <p:cTn id="29" dur="1000"/>
                                        <p:tgtEl>
                                          <p:spTgt spid="46089"/>
                                        </p:tgtEl>
                                      </p:cBhvr>
                                    </p:animEffect>
                                    <p:anim calcmode="lin" valueType="num">
                                      <p:cBhvr>
                                        <p:cTn id="30" dur="1000" fill="hold"/>
                                        <p:tgtEl>
                                          <p:spTgt spid="46089"/>
                                        </p:tgtEl>
                                        <p:attrNameLst>
                                          <p:attrName>ppt_x</p:attrName>
                                        </p:attrNameLst>
                                      </p:cBhvr>
                                      <p:tavLst>
                                        <p:tav tm="0">
                                          <p:val>
                                            <p:strVal val="#ppt_x"/>
                                          </p:val>
                                        </p:tav>
                                        <p:tav tm="100000">
                                          <p:val>
                                            <p:strVal val="#ppt_x"/>
                                          </p:val>
                                        </p:tav>
                                      </p:tavLst>
                                    </p:anim>
                                    <p:anim calcmode="lin" valueType="num">
                                      <p:cBhvr>
                                        <p:cTn id="31" dur="900" decel="100000" fill="hold"/>
                                        <p:tgtEl>
                                          <p:spTgt spid="4608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6089"/>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46090"/>
                                        </p:tgtEl>
                                        <p:attrNameLst>
                                          <p:attrName>style.visibility</p:attrName>
                                        </p:attrNameLst>
                                      </p:cBhvr>
                                      <p:to>
                                        <p:strVal val="visible"/>
                                      </p:to>
                                    </p:set>
                                    <p:animEffect transition="in" filter="fade">
                                      <p:cBhvr>
                                        <p:cTn id="37" dur="1000"/>
                                        <p:tgtEl>
                                          <p:spTgt spid="46090"/>
                                        </p:tgtEl>
                                      </p:cBhvr>
                                    </p:animEffect>
                                    <p:anim calcmode="lin" valueType="num">
                                      <p:cBhvr>
                                        <p:cTn id="38" dur="1000" fill="hold"/>
                                        <p:tgtEl>
                                          <p:spTgt spid="46090"/>
                                        </p:tgtEl>
                                        <p:attrNameLst>
                                          <p:attrName>ppt_x</p:attrName>
                                        </p:attrNameLst>
                                      </p:cBhvr>
                                      <p:tavLst>
                                        <p:tav tm="0">
                                          <p:val>
                                            <p:strVal val="#ppt_x"/>
                                          </p:val>
                                        </p:tav>
                                        <p:tav tm="100000">
                                          <p:val>
                                            <p:strVal val="#ppt_x"/>
                                          </p:val>
                                        </p:tav>
                                      </p:tavLst>
                                    </p:anim>
                                    <p:anim calcmode="lin" valueType="num">
                                      <p:cBhvr>
                                        <p:cTn id="39" dur="900" decel="100000" fill="hold"/>
                                        <p:tgtEl>
                                          <p:spTgt spid="4609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609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3198813"/>
            <a:ext cx="8226425" cy="914400"/>
          </a:xfrm>
        </p:spPr>
        <p:txBody>
          <a:bodyPr/>
          <a:lstStyle/>
          <a:p>
            <a:pPr marL="350838" indent="-350838" algn="ctr">
              <a:spcBef>
                <a:spcPct val="50000"/>
              </a:spcBef>
              <a:buClr>
                <a:srgbClr val="009BAE"/>
              </a:buClr>
              <a:buFont typeface="Wingdings" pitchFamily="2" charset="2"/>
              <a:buNone/>
              <a:defRPr/>
            </a:pPr>
            <a:r>
              <a:rPr lang="en-US" sz="4000" kern="1200" dirty="0">
                <a:cs typeface="Arial" pitchFamily="34" charset="0"/>
              </a:rPr>
              <a:t>Derivatives of Trigonometric Functions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7688" y="320675"/>
            <a:ext cx="8226425" cy="685800"/>
          </a:xfrm>
        </p:spPr>
        <p:txBody>
          <a:bodyPr/>
          <a:lstStyle/>
          <a:p>
            <a:pPr algn="l" eaLnBrk="1" hangingPunct="1">
              <a:defRPr/>
            </a:pPr>
            <a:r>
              <a:rPr lang="en-US" sz="3700" kern="1200" dirty="0">
                <a:solidFill>
                  <a:schemeClr val="bg1"/>
                </a:solidFill>
                <a:ea typeface="+mn-ea"/>
                <a:cs typeface="+mn-cs"/>
              </a:rPr>
              <a:t>Derivatives of Trigonometric Functions</a:t>
            </a:r>
          </a:p>
        </p:txBody>
      </p:sp>
      <p:sp>
        <p:nvSpPr>
          <p:cNvPr id="17411"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z="2400" smtClean="0"/>
              <a:t>Knowing the derivatives of the sine and cosine functions, you can use the Quotient Rule to find the derivatives of the four remaining trigonometric functions.</a:t>
            </a:r>
          </a:p>
        </p:txBody>
      </p:sp>
      <p:pic>
        <p:nvPicPr>
          <p:cNvPr id="17412" name="Picture 5" descr="Theorem 2.9. Derivatives of Trigonometric Functions. (item 1). (d/(d x))[tan(x)] = sec^2(x). (item 2). (d/(d x))[cot(x)] = negative csc^2(x). (item 3). (d/(d x))[sec(x)] = sec(x) tan(x). (item 4). (d/(d x))[csc(x)] = negative csc(x) cot(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81041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7688" y="320675"/>
            <a:ext cx="8226425" cy="685800"/>
          </a:xfrm>
          <a:noFill/>
        </p:spPr>
        <p:txBody>
          <a:bodyPr/>
          <a:lstStyle/>
          <a:p>
            <a:pPr algn="l" eaLnBrk="1" hangingPunct="1"/>
            <a:r>
              <a:rPr lang="en-US" altLang="en-US" sz="2700" smtClean="0">
                <a:solidFill>
                  <a:schemeClr val="bg1"/>
                </a:solidFill>
              </a:rPr>
              <a:t>Example 8 – </a:t>
            </a:r>
            <a:r>
              <a:rPr lang="en-US" altLang="en-US" sz="2700" i="1" smtClean="0">
                <a:solidFill>
                  <a:schemeClr val="bg1"/>
                </a:solidFill>
              </a:rPr>
              <a:t>Differentiating Trigonometric Functions</a:t>
            </a:r>
            <a:endParaRPr lang="en-US" altLang="en-US" sz="2700" smtClean="0">
              <a:solidFill>
                <a:schemeClr val="bg1"/>
              </a:solidFill>
            </a:endParaRPr>
          </a:p>
        </p:txBody>
      </p:sp>
      <p:pic>
        <p:nvPicPr>
          <p:cNvPr id="18435" name="Picture 5" descr="(item a). Function: y = x minus tan(x). Derivative: (d y)/(d x) = 1 minus sec^2(x).&#10;"/>
          <p:cNvPicPr>
            <a:picLocks noChangeAspect="1" noChangeArrowheads="1"/>
          </p:cNvPicPr>
          <p:nvPr/>
        </p:nvPicPr>
        <p:blipFill>
          <a:blip r:embed="rId2">
            <a:extLst>
              <a:ext uri="{28A0092B-C50C-407E-A947-70E740481C1C}">
                <a14:useLocalDpi xmlns:a14="http://schemas.microsoft.com/office/drawing/2010/main" val="0"/>
              </a:ext>
            </a:extLst>
          </a:blip>
          <a:srcRect b="44444"/>
          <a:stretch>
            <a:fillRect/>
          </a:stretch>
        </p:blipFill>
        <p:spPr bwMode="auto">
          <a:xfrm>
            <a:off x="1077913" y="1600200"/>
            <a:ext cx="60848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tem b). y = x sec(x). y prime = x(sec(x) tan(x)) + sec(x)(1).&#10;"/>
          <p:cNvPicPr>
            <a:picLocks noChangeAspect="1" noChangeArrowheads="1"/>
          </p:cNvPicPr>
          <p:nvPr/>
        </p:nvPicPr>
        <p:blipFill>
          <a:blip r:embed="rId2">
            <a:extLst>
              <a:ext uri="{28A0092B-C50C-407E-A947-70E740481C1C}">
                <a14:useLocalDpi xmlns:a14="http://schemas.microsoft.com/office/drawing/2010/main" val="0"/>
              </a:ext>
            </a:extLst>
          </a:blip>
          <a:srcRect t="58179" b="23302"/>
          <a:stretch>
            <a:fillRect/>
          </a:stretch>
        </p:blipFill>
        <p:spPr bwMode="auto">
          <a:xfrm>
            <a:off x="1077913" y="3048000"/>
            <a:ext cx="60848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 sec(x)(1 + x tan(x)).&#10;"/>
          <p:cNvPicPr>
            <a:picLocks noChangeAspect="1" noChangeArrowheads="1"/>
          </p:cNvPicPr>
          <p:nvPr/>
        </p:nvPicPr>
        <p:blipFill>
          <a:blip r:embed="rId2">
            <a:extLst>
              <a:ext uri="{28A0092B-C50C-407E-A947-70E740481C1C}">
                <a14:useLocalDpi xmlns:a14="http://schemas.microsoft.com/office/drawing/2010/main" val="0"/>
              </a:ext>
            </a:extLst>
          </a:blip>
          <a:srcRect t="72993"/>
          <a:stretch>
            <a:fillRect/>
          </a:stretch>
        </p:blipFill>
        <p:spPr bwMode="auto">
          <a:xfrm>
            <a:off x="1077913" y="3711575"/>
            <a:ext cx="60848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547688" y="320675"/>
            <a:ext cx="8226425" cy="685800"/>
          </a:xfrm>
          <a:noFill/>
        </p:spPr>
        <p:txBody>
          <a:bodyPr/>
          <a:lstStyle/>
          <a:p>
            <a:pPr algn="l" eaLnBrk="1" hangingPunct="1"/>
            <a:r>
              <a:rPr lang="en-US" altLang="en-US" sz="3600" smtClean="0">
                <a:solidFill>
                  <a:schemeClr val="bg1"/>
                </a:solidFill>
              </a:rPr>
              <a:t>Derivatives of Trigonometric Functions</a:t>
            </a:r>
          </a:p>
        </p:txBody>
      </p:sp>
      <p:sp>
        <p:nvSpPr>
          <p:cNvPr id="19459" name="TextBox 5"/>
          <p:cNvSpPr txBox="1">
            <a:spLocks noChangeArrowheads="1"/>
          </p:cNvSpPr>
          <p:nvPr/>
        </p:nvSpPr>
        <p:spPr bwMode="auto">
          <a:xfrm>
            <a:off x="304800" y="12954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The summary below shows that much of the work in obtaining a simplified form of a derivative occurs </a:t>
            </a:r>
            <a:r>
              <a:rPr lang="en-US" altLang="en-US" sz="2400" i="1"/>
              <a:t>after</a:t>
            </a:r>
            <a:r>
              <a:rPr lang="en-US" altLang="en-US" sz="2400"/>
              <a:t> differentiating. Note that two characteristics of a simplified form are the absence of negative exponents and the combining of like terms.</a:t>
            </a:r>
          </a:p>
        </p:txBody>
      </p:sp>
      <p:pic>
        <p:nvPicPr>
          <p:cNvPr id="19460" name="Picture 5" descr="A table lists five examples of f prime (x) after differentiating and f prime (x) after simplifying. The five examples labeled 1, 3, 4, 5, 9, are as follows. Example 1. f prime (x) after differentiating: (3 x minus 2 x^2)(4) + (5 + 4 x)(3 minus 4 x). f prime (x) after simplifying: negative 24 x^2 + 4 x + 15. Example 3. f prime (x) after differentiating: (2 x)(negative sin(x)) + (cos(x))(2) minus 2(cos(x)). f prime (x) after simplifying: negative 2 x sin(x). Example 4. f prime (x) after differentiating: ((x^2 + 1)(5) minus (5 x minus 2)(2 x))/((x^2 + 1)^2). f prime (x) after simplifying: (negative 5 x^2 + 4 x + 5)/((x^2 + 1)^2). Example 5. f prime (x) after differentiating: ((x^2 + 5 x)(3) minus (3 x minus 1)(2 x + 5))/((x^2 + 5 x)^2). f prime (x) after simplifying: (negative 3 x^2 + 2 x + 5)/(x^2 + 5 x)^2. Example 9. f prime (x) after differentiating: ((sin(x))(sin(x)) minus (1 minus cos(x))(cos(x)))/sin^2(x). f prime (x) after simplifying: (1 minus cos(x))/sin^2(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3233738"/>
            <a:ext cx="71342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50838" indent="-350838">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Clr>
                <a:srgbClr val="009BAE"/>
              </a:buClr>
              <a:buFontTx/>
              <a:buNone/>
            </a:pPr>
            <a:r>
              <a:rPr lang="en-US" altLang="en-US" sz="4000">
                <a:ea typeface="Arial" charset="0"/>
                <a:cs typeface="Arial" charset="0"/>
              </a:rPr>
              <a:t>Higher-Order Derivatives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7688" y="320675"/>
            <a:ext cx="8229600" cy="685800"/>
          </a:xfrm>
        </p:spPr>
        <p:txBody>
          <a:bodyPr/>
          <a:lstStyle/>
          <a:p>
            <a:pPr algn="l" eaLnBrk="1" hangingPunct="1">
              <a:defRPr/>
            </a:pPr>
            <a:r>
              <a:rPr lang="en-US" sz="4000" kern="1200" dirty="0">
                <a:solidFill>
                  <a:schemeClr val="bg1"/>
                </a:solidFill>
                <a:ea typeface="+mn-ea"/>
                <a:cs typeface="+mn-cs"/>
              </a:rPr>
              <a:t>Higher-Order Derivatives</a:t>
            </a:r>
          </a:p>
        </p:txBody>
      </p:sp>
      <p:sp>
        <p:nvSpPr>
          <p:cNvPr id="21507" name="Rectangle 3"/>
          <p:cNvSpPr>
            <a:spLocks noGrp="1" noChangeArrowheads="1"/>
          </p:cNvSpPr>
          <p:nvPr>
            <p:ph type="body" idx="1"/>
          </p:nvPr>
        </p:nvSpPr>
        <p:spPr>
          <a:xfrm>
            <a:off x="457200" y="1308100"/>
            <a:ext cx="8229600" cy="5256213"/>
          </a:xfrm>
          <a:noFill/>
        </p:spPr>
        <p:txBody>
          <a:bodyPr/>
          <a:lstStyle/>
          <a:p>
            <a:pPr marL="0" indent="0" eaLnBrk="1" hangingPunct="1">
              <a:buFont typeface="Wingdings" pitchFamily="2" charset="2"/>
              <a:buNone/>
            </a:pPr>
            <a:r>
              <a:rPr lang="en-US" altLang="en-US" sz="2400" smtClean="0"/>
              <a:t>Just as you can obtain a velocity function by differentiating  a position function, you can obtain an </a:t>
            </a:r>
            <a:r>
              <a:rPr lang="en-US" altLang="en-US" sz="2400" b="1" smtClean="0"/>
              <a:t>acceleration </a:t>
            </a:r>
            <a:r>
              <a:rPr lang="en-US" altLang="en-US" sz="2400" smtClean="0"/>
              <a:t>function by differentiating a velocity function.</a:t>
            </a:r>
          </a:p>
          <a:p>
            <a:pPr marL="0" indent="0" eaLnBrk="1" hangingPunct="1">
              <a:buFont typeface="Wingdings" pitchFamily="2" charset="2"/>
              <a:buNone/>
            </a:pPr>
            <a:endParaRPr lang="en-US" altLang="en-US" sz="1000" smtClean="0"/>
          </a:p>
          <a:p>
            <a:pPr marL="0" indent="0" eaLnBrk="1" hangingPunct="1">
              <a:buFont typeface="Wingdings" pitchFamily="2" charset="2"/>
              <a:buNone/>
            </a:pPr>
            <a:r>
              <a:rPr lang="en-US" altLang="en-US" sz="2400" smtClean="0"/>
              <a:t>Another way of looking at this is that you can obtain an acceleration function by differentiating a position function </a:t>
            </a:r>
            <a:r>
              <a:rPr lang="en-US" altLang="en-US" sz="2400" i="1" smtClean="0"/>
              <a:t>twice</a:t>
            </a:r>
            <a:r>
              <a:rPr lang="en-US" altLang="en-US" sz="2400" smtClean="0"/>
              <a:t>.</a:t>
            </a:r>
          </a:p>
        </p:txBody>
      </p:sp>
      <p:pic>
        <p:nvPicPr>
          <p:cNvPr id="21508" name="Picture 5" descr="(item 1). s(t). Position function. (item 2). v(t) = s prime (t). Velocity function. (item 3). a(t) = v prime (t) = s prime prime (t). Acceleration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55927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itchFamily="2" charset="2"/>
              <a:buNone/>
            </a:pPr>
            <a:r>
              <a:rPr lang="en-US" altLang="en-US" sz="2400" smtClean="0"/>
              <a:t>The function </a:t>
            </a:r>
            <a:r>
              <a:rPr lang="en-US" altLang="en-US" sz="2400" i="1" smtClean="0"/>
              <a:t>a</a:t>
            </a:r>
            <a:r>
              <a:rPr lang="en-US" altLang="en-US" sz="2400" smtClean="0"/>
              <a:t>(</a:t>
            </a:r>
            <a:r>
              <a:rPr lang="en-US" altLang="en-US" sz="2400" i="1" smtClean="0"/>
              <a:t>t</a:t>
            </a:r>
            <a:r>
              <a:rPr lang="en-US" altLang="en-US" sz="2400" smtClean="0"/>
              <a:t>) is the </a:t>
            </a:r>
            <a:r>
              <a:rPr lang="en-US" altLang="en-US" sz="2400" b="1" smtClean="0"/>
              <a:t>second derivative </a:t>
            </a:r>
            <a:r>
              <a:rPr lang="en-US" altLang="en-US" sz="2400" smtClean="0"/>
              <a:t>of </a:t>
            </a:r>
            <a:r>
              <a:rPr lang="en-US" altLang="en-US" sz="2400" i="1" smtClean="0"/>
              <a:t>s</a:t>
            </a:r>
            <a:r>
              <a:rPr lang="en-US" altLang="en-US" sz="2400" smtClean="0"/>
              <a:t>(</a:t>
            </a:r>
            <a:r>
              <a:rPr lang="en-US" altLang="en-US" sz="2400" i="1" smtClean="0"/>
              <a:t>t</a:t>
            </a:r>
            <a:r>
              <a:rPr lang="en-US" altLang="en-US" sz="2400" smtClean="0"/>
              <a:t>) and is denoted by </a:t>
            </a:r>
            <a:r>
              <a:rPr lang="en-US" altLang="en-US" sz="2400" i="1" smtClean="0"/>
              <a:t>s</a:t>
            </a:r>
            <a:r>
              <a:rPr lang="en-US" altLang="en-US" sz="2400" i="1" smtClean="0">
                <a:sym typeface="Symbol" pitchFamily="18" charset="2"/>
              </a:rPr>
              <a:t>"</a:t>
            </a:r>
            <a:r>
              <a:rPr lang="en-US" altLang="en-US" sz="2400" smtClean="0"/>
              <a:t>(</a:t>
            </a:r>
            <a:r>
              <a:rPr lang="en-US" altLang="en-US" sz="2400" i="1" smtClean="0"/>
              <a:t>t</a:t>
            </a:r>
            <a:r>
              <a:rPr lang="en-US" altLang="en-US" sz="2400" smtClean="0"/>
              <a:t>). </a:t>
            </a:r>
          </a:p>
          <a:p>
            <a:pPr marL="0" indent="0" eaLnBrk="1" hangingPunct="1">
              <a:buFont typeface="Wingdings" pitchFamily="2" charset="2"/>
              <a:buNone/>
            </a:pPr>
            <a:endParaRPr lang="en-US" altLang="en-US" sz="2400" smtClean="0"/>
          </a:p>
          <a:p>
            <a:pPr marL="0" indent="0" eaLnBrk="1" hangingPunct="1">
              <a:buFont typeface="Wingdings" pitchFamily="2" charset="2"/>
              <a:buNone/>
            </a:pPr>
            <a:r>
              <a:rPr lang="en-US" altLang="en-US" sz="2400" smtClean="0"/>
              <a:t>The second derivative is an example of a </a:t>
            </a:r>
            <a:r>
              <a:rPr lang="en-US" altLang="en-US" sz="2400" b="1" smtClean="0"/>
              <a:t>higher-order derivative</a:t>
            </a:r>
            <a:r>
              <a:rPr lang="en-US" altLang="en-US" sz="2400" smtClean="0"/>
              <a:t>.</a:t>
            </a:r>
          </a:p>
          <a:p>
            <a:pPr marL="0" indent="0" eaLnBrk="1" hangingPunct="1">
              <a:buFont typeface="Wingdings" pitchFamily="2" charset="2"/>
              <a:buNone/>
            </a:pPr>
            <a:endParaRPr lang="en-US" altLang="en-US" sz="2400" b="1" smtClean="0"/>
          </a:p>
          <a:p>
            <a:pPr marL="0" indent="0" eaLnBrk="1" hangingPunct="1">
              <a:buFont typeface="Wingdings" pitchFamily="2" charset="2"/>
              <a:buNone/>
            </a:pPr>
            <a:r>
              <a:rPr lang="en-US" altLang="en-US" sz="2400" smtClean="0"/>
              <a:t>You can define derivatives of any positive integer order. For instance, the </a:t>
            </a:r>
            <a:r>
              <a:rPr lang="en-US" altLang="en-US" sz="2400" b="1" smtClean="0"/>
              <a:t>third derivative </a:t>
            </a:r>
            <a:r>
              <a:rPr lang="en-US" altLang="en-US" sz="2400" smtClean="0"/>
              <a:t>is the derivative of the second derivative.</a:t>
            </a:r>
          </a:p>
        </p:txBody>
      </p:sp>
      <p:sp>
        <p:nvSpPr>
          <p:cNvPr id="19459" name="Rectangle 5"/>
          <p:cNvSpPr>
            <a:spLocks noGrp="1" noChangeArrowheads="1"/>
          </p:cNvSpPr>
          <p:nvPr>
            <p:ph type="title"/>
          </p:nvPr>
        </p:nvSpPr>
        <p:spPr>
          <a:xfrm>
            <a:off x="547688" y="320675"/>
            <a:ext cx="8229600" cy="685800"/>
          </a:xfrm>
        </p:spPr>
        <p:txBody>
          <a:bodyPr/>
          <a:lstStyle/>
          <a:p>
            <a:pPr algn="l" eaLnBrk="1" hangingPunct="1">
              <a:defRPr/>
            </a:pPr>
            <a:r>
              <a:rPr lang="en-US" sz="4000" kern="1200" dirty="0">
                <a:solidFill>
                  <a:schemeClr val="bg1"/>
                </a:solidFill>
                <a:ea typeface="+mn-ea"/>
                <a:cs typeface="+mn-cs"/>
              </a:rPr>
              <a:t>Higher-Order Derivatives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7688" y="320675"/>
            <a:ext cx="8229600" cy="685800"/>
          </a:xfrm>
          <a:noFill/>
        </p:spPr>
        <p:txBody>
          <a:bodyPr/>
          <a:lstStyle/>
          <a:p>
            <a:pPr algn="l" eaLnBrk="1" hangingPunct="1"/>
            <a:r>
              <a:rPr lang="en-US" altLang="en-US" sz="4000" smtClean="0">
                <a:solidFill>
                  <a:schemeClr val="bg1"/>
                </a:solidFill>
              </a:rPr>
              <a:t>Higher-Order Derivatives</a:t>
            </a:r>
          </a:p>
        </p:txBody>
      </p:sp>
      <p:sp>
        <p:nvSpPr>
          <p:cNvPr id="23555" name="Rectangle 4"/>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 typeface="Wingdings" pitchFamily="2" charset="2"/>
              <a:buNone/>
            </a:pPr>
            <a:r>
              <a:rPr lang="en-US" altLang="en-US" sz="2400"/>
              <a:t>Higher-order derivatives are denoted as follows.</a:t>
            </a:r>
          </a:p>
        </p:txBody>
      </p:sp>
      <p:pic>
        <p:nvPicPr>
          <p:cNvPr id="23556" name="Picture 5" descr="(item 1). First derivative: y prime, f prime (x), (d y)/(d x), (d/(d x))[f(x)], D_x[y]. (item 2). Second derivative: y prime prime, f prime prime (x), (d^2 y)/(d x^2), ((d^2)/(d x^2))[f(x)], (D_x)^2 [y]. (item 3). Third derivative. y prime prime prime, f prime prime prime (x), (d^3 y)/(d x^3), ((d^3)/(d x^3))[f(x)], (D_x)^3 [y]. (item 4). Fourth derivative. y^(4), f^(4)(x), (d^4 y)/(d x^4), ((d^4)/(d x^4))[f(x)], (D_x)^4 [y]. (item 5). Nth derivative. y^(n), f^(n)(x), (d^n y)/(d x^n), ((d^n)/(d x^n))[f(x)], (D_x)^n [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85950"/>
            <a:ext cx="66389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t>2.3</a:t>
            </a:r>
          </a:p>
        </p:txBody>
      </p:sp>
      <p:sp>
        <p:nvSpPr>
          <p:cNvPr id="4100" name="Text Box 2"/>
          <p:cNvSpPr txBox="1">
            <a:spLocks noChangeArrowheads="1"/>
          </p:cNvSpPr>
          <p:nvPr/>
        </p:nvSpPr>
        <p:spPr bwMode="auto">
          <a:xfrm>
            <a:off x="2286000" y="2351088"/>
            <a:ext cx="6324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a:solidFill>
                  <a:schemeClr val="bg1"/>
                </a:solidFill>
              </a:rPr>
              <a:t>Product and Quotient Rules and Higher-Order Derivatives</a:t>
            </a:r>
            <a:endParaRPr lang="en-US" altLang="en-US" sz="4000">
              <a:solidFill>
                <a:schemeClr val="bg1"/>
              </a:solidFill>
            </a:endParaRP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7688" y="320675"/>
            <a:ext cx="8226425" cy="685800"/>
          </a:xfrm>
        </p:spPr>
        <p:txBody>
          <a:bodyPr/>
          <a:lstStyle/>
          <a:p>
            <a:pPr algn="l" eaLnBrk="1" hangingPunct="1">
              <a:defRPr/>
            </a:pPr>
            <a:r>
              <a:rPr lang="en-US" sz="2600" kern="1200" dirty="0" smtClean="0">
                <a:solidFill>
                  <a:schemeClr val="bg1"/>
                </a:solidFill>
                <a:ea typeface="+mn-ea"/>
                <a:cs typeface="+mn-cs"/>
              </a:rPr>
              <a:t>Example 10 – </a:t>
            </a:r>
            <a:r>
              <a:rPr lang="en-US" sz="2600" i="1" kern="1200" dirty="0" smtClean="0">
                <a:solidFill>
                  <a:schemeClr val="bg1"/>
                </a:solidFill>
                <a:ea typeface="+mn-ea"/>
                <a:cs typeface="+mn-cs"/>
              </a:rPr>
              <a:t>Finding the Acceleration Due to Gravity</a:t>
            </a:r>
            <a:endParaRPr lang="en-US" sz="2600" i="1" kern="1200" dirty="0">
              <a:solidFill>
                <a:schemeClr val="bg1"/>
              </a:solidFill>
              <a:ea typeface="+mn-ea"/>
              <a:cs typeface="+mn-cs"/>
            </a:endParaRPr>
          </a:p>
        </p:txBody>
      </p:sp>
      <p:sp>
        <p:nvSpPr>
          <p:cNvPr id="24579" name="Rectangle 3"/>
          <p:cNvSpPr>
            <a:spLocks noGrp="1" noChangeArrowheads="1"/>
          </p:cNvSpPr>
          <p:nvPr>
            <p:ph type="body" idx="1"/>
          </p:nvPr>
        </p:nvSpPr>
        <p:spPr>
          <a:xfrm>
            <a:off x="457200" y="1371600"/>
            <a:ext cx="8229600" cy="5256213"/>
          </a:xfrm>
          <a:noFill/>
        </p:spPr>
        <p:txBody>
          <a:bodyPr/>
          <a:lstStyle/>
          <a:p>
            <a:pPr marL="0" indent="0" eaLnBrk="1" hangingPunct="1">
              <a:lnSpc>
                <a:spcPct val="110000"/>
              </a:lnSpc>
              <a:buFont typeface="Wingdings" pitchFamily="2" charset="2"/>
              <a:buNone/>
            </a:pPr>
            <a:r>
              <a:rPr lang="en-US" altLang="en-US" sz="2400" smtClean="0"/>
              <a:t>Because the moon has no atmosphere, a falling object on the moon encounters no air resistance. In 1971, astronaut David Scott demonstrated that a feather and a hammer fall at the same rate on the moon. The position function for each of these falling objects is</a:t>
            </a:r>
          </a:p>
          <a:p>
            <a:pPr marL="0" indent="0" eaLnBrk="1" hangingPunct="1">
              <a:lnSpc>
                <a:spcPct val="110000"/>
              </a:lnSpc>
              <a:buFont typeface="Wingdings" pitchFamily="2" charset="2"/>
              <a:buNone/>
            </a:pPr>
            <a:endParaRPr lang="en-US" altLang="en-US" sz="800" smtClean="0"/>
          </a:p>
          <a:p>
            <a:pPr marL="0" indent="0" eaLnBrk="1" hangingPunct="1">
              <a:lnSpc>
                <a:spcPct val="110000"/>
              </a:lnSpc>
              <a:buFont typeface="Wingdings" pitchFamily="2" charset="2"/>
              <a:buNone/>
            </a:pPr>
            <a:r>
              <a:rPr lang="en-US" altLang="en-US" sz="2400" i="1" smtClean="0"/>
              <a:t>	s</a:t>
            </a:r>
            <a:r>
              <a:rPr lang="en-US" altLang="en-US" sz="2400" smtClean="0"/>
              <a:t>(</a:t>
            </a:r>
            <a:r>
              <a:rPr lang="en-US" altLang="en-US" sz="2400" i="1" smtClean="0"/>
              <a:t>t</a:t>
            </a:r>
            <a:r>
              <a:rPr lang="en-US" altLang="en-US" sz="2400" smtClean="0"/>
              <a:t>) = </a:t>
            </a:r>
            <a:r>
              <a:rPr lang="en-US" altLang="en-US" sz="2400" smtClean="0">
                <a:solidFill>
                  <a:srgbClr val="000000"/>
                </a:solidFill>
                <a:cs typeface="Times New Roman" pitchFamily="18" charset="0"/>
              </a:rPr>
              <a:t>–</a:t>
            </a:r>
            <a:r>
              <a:rPr lang="en-US" altLang="en-US" sz="2400" smtClean="0"/>
              <a:t>0.81</a:t>
            </a:r>
            <a:r>
              <a:rPr lang="en-US" altLang="en-US" sz="2400" i="1" smtClean="0"/>
              <a:t>t</a:t>
            </a:r>
            <a:r>
              <a:rPr lang="en-US" altLang="en-US" sz="2400" baseline="30000" smtClean="0"/>
              <a:t>2</a:t>
            </a:r>
            <a:r>
              <a:rPr lang="en-US" altLang="en-US" sz="2400" smtClean="0"/>
              <a:t> + 2</a:t>
            </a:r>
          </a:p>
          <a:p>
            <a:pPr marL="0" indent="0" eaLnBrk="1" hangingPunct="1">
              <a:lnSpc>
                <a:spcPct val="110000"/>
              </a:lnSpc>
              <a:buFont typeface="Wingdings" pitchFamily="2" charset="2"/>
              <a:buNone/>
            </a:pPr>
            <a:endParaRPr lang="en-US" altLang="en-US" sz="2400" smtClean="0"/>
          </a:p>
          <a:p>
            <a:pPr marL="0" indent="0" eaLnBrk="1" hangingPunct="1">
              <a:lnSpc>
                <a:spcPct val="110000"/>
              </a:lnSpc>
              <a:buFont typeface="Wingdings" pitchFamily="2" charset="2"/>
              <a:buNone/>
            </a:pPr>
            <a:r>
              <a:rPr lang="en-US" altLang="en-US" sz="2400" smtClean="0"/>
              <a:t>where </a:t>
            </a:r>
            <a:r>
              <a:rPr lang="en-US" altLang="en-US" sz="2400" i="1" smtClean="0"/>
              <a:t>s</a:t>
            </a:r>
            <a:r>
              <a:rPr lang="en-US" altLang="en-US" sz="2400" smtClean="0"/>
              <a:t>(</a:t>
            </a:r>
            <a:r>
              <a:rPr lang="en-US" altLang="en-US" sz="2400" i="1" smtClean="0"/>
              <a:t>t</a:t>
            </a:r>
            <a:r>
              <a:rPr lang="en-US" altLang="en-US" sz="2400" smtClean="0"/>
              <a:t>) is the height in meters</a:t>
            </a:r>
            <a:br>
              <a:rPr lang="en-US" altLang="en-US" sz="2400" smtClean="0"/>
            </a:br>
            <a:r>
              <a:rPr lang="en-US" altLang="en-US" sz="2400" smtClean="0"/>
              <a:t>and </a:t>
            </a:r>
            <a:r>
              <a:rPr lang="en-US" altLang="en-US" sz="2400" i="1" smtClean="0"/>
              <a:t>t </a:t>
            </a:r>
            <a:r>
              <a:rPr lang="en-US" altLang="en-US" sz="2400" smtClean="0"/>
              <a:t>is the time in seconds. What</a:t>
            </a:r>
            <a:br>
              <a:rPr lang="en-US" altLang="en-US" sz="2400" smtClean="0"/>
            </a:br>
            <a:r>
              <a:rPr lang="en-US" altLang="en-US" sz="2400" smtClean="0"/>
              <a:t>is the ratio of Earth’s gravitational</a:t>
            </a:r>
            <a:br>
              <a:rPr lang="en-US" altLang="en-US" sz="2400" smtClean="0"/>
            </a:br>
            <a:r>
              <a:rPr lang="en-US" altLang="en-US" sz="2400" smtClean="0"/>
              <a:t>force to the moon’s?</a:t>
            </a:r>
          </a:p>
        </p:txBody>
      </p:sp>
      <p:pic>
        <p:nvPicPr>
          <p:cNvPr id="24580" name="Picture 4" descr="A curve is graphed in the first quadrant of the coordinate plane. The horizontal axis is labeled t. The vertical axis is labeled s. The curve is labeled s(t) = negative 0.81 t^2 + 2. It begins at (0, 2) on the positive s axis, goes down and to the right, passes through (1, 1.19), and ends at (1.57, 0) on the positive t axi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62338"/>
            <a:ext cx="29146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7688" y="320675"/>
            <a:ext cx="8226425" cy="685800"/>
          </a:xfrm>
        </p:spPr>
        <p:txBody>
          <a:bodyPr/>
          <a:lstStyle/>
          <a:p>
            <a:pPr algn="l" eaLnBrk="1" hangingPunct="1">
              <a:defRPr/>
            </a:pPr>
            <a:r>
              <a:rPr lang="en-US" sz="4000" kern="1200" dirty="0" smtClean="0">
                <a:solidFill>
                  <a:schemeClr val="bg1"/>
                </a:solidFill>
                <a:ea typeface="+mn-ea"/>
                <a:cs typeface="+mn-cs"/>
              </a:rPr>
              <a:t>Example </a:t>
            </a:r>
            <a:r>
              <a:rPr lang="en-US" sz="4000" kern="1200" dirty="0">
                <a:solidFill>
                  <a:schemeClr val="bg1"/>
                </a:solidFill>
                <a:ea typeface="+mn-ea"/>
                <a:cs typeface="+mn-cs"/>
              </a:rPr>
              <a:t>10 –</a:t>
            </a:r>
            <a:r>
              <a:rPr lang="en-US" sz="4000" i="1" kern="1200" dirty="0">
                <a:solidFill>
                  <a:schemeClr val="bg1"/>
                </a:solidFill>
                <a:ea typeface="+mn-ea"/>
                <a:cs typeface="+mn-cs"/>
              </a:rPr>
              <a:t> Solution</a:t>
            </a:r>
          </a:p>
        </p:txBody>
      </p:sp>
      <p:sp>
        <p:nvSpPr>
          <p:cNvPr id="76803" name="Rectangle 3"/>
          <p:cNvSpPr>
            <a:spLocks noGrp="1" noChangeArrowheads="1"/>
          </p:cNvSpPr>
          <p:nvPr>
            <p:ph type="body" idx="1"/>
          </p:nvPr>
        </p:nvSpPr>
        <p:spPr>
          <a:xfrm>
            <a:off x="457200" y="1370013"/>
            <a:ext cx="8226425" cy="5256212"/>
          </a:xfrm>
          <a:noFill/>
        </p:spPr>
        <p:txBody>
          <a:bodyPr/>
          <a:lstStyle/>
          <a:p>
            <a:pPr marL="0" indent="0" eaLnBrk="1" hangingPunct="1">
              <a:lnSpc>
                <a:spcPct val="90000"/>
              </a:lnSpc>
              <a:buFont typeface="Wingdings" pitchFamily="2" charset="2"/>
              <a:buNone/>
            </a:pPr>
            <a:r>
              <a:rPr lang="en-US" altLang="en-US" sz="2400" smtClean="0"/>
              <a:t>To find the acceleration, differentiate the position function twice.</a:t>
            </a:r>
          </a:p>
          <a:p>
            <a:pPr marL="0" indent="0" eaLnBrk="1" hangingPunct="1">
              <a:lnSpc>
                <a:spcPct val="90000"/>
              </a:lnSpc>
              <a:buFont typeface="Wingdings" pitchFamily="2" charset="2"/>
              <a:buNone/>
            </a:pPr>
            <a:endParaRPr lang="en-US" altLang="en-US" sz="2400" i="1" smtClean="0"/>
          </a:p>
          <a:p>
            <a:pPr marL="0" indent="0" eaLnBrk="1" hangingPunct="1">
              <a:lnSpc>
                <a:spcPct val="90000"/>
              </a:lnSpc>
              <a:buFont typeface="Wingdings" pitchFamily="2" charset="2"/>
              <a:buNone/>
            </a:pPr>
            <a:r>
              <a:rPr lang="en-US" altLang="en-US" sz="2400" i="1" smtClean="0"/>
              <a:t>s</a:t>
            </a:r>
            <a:r>
              <a:rPr lang="en-US" altLang="en-US" sz="2400" smtClean="0"/>
              <a:t>(</a:t>
            </a:r>
            <a:r>
              <a:rPr lang="en-US" altLang="en-US" sz="2400" i="1" smtClean="0"/>
              <a:t>t</a:t>
            </a:r>
            <a:r>
              <a:rPr lang="en-US" altLang="en-US" sz="2400" smtClean="0"/>
              <a:t>) = </a:t>
            </a:r>
            <a:r>
              <a:rPr lang="en-US" altLang="en-US" sz="2400" smtClean="0">
                <a:solidFill>
                  <a:srgbClr val="000000"/>
                </a:solidFill>
                <a:cs typeface="Times New Roman" pitchFamily="18" charset="0"/>
              </a:rPr>
              <a:t>–</a:t>
            </a:r>
            <a:r>
              <a:rPr lang="en-US" altLang="en-US" sz="2400" smtClean="0"/>
              <a:t>0.81</a:t>
            </a:r>
            <a:r>
              <a:rPr lang="en-US" altLang="en-US" sz="2400" i="1" smtClean="0"/>
              <a:t>t</a:t>
            </a:r>
            <a:r>
              <a:rPr lang="en-US" altLang="en-US" sz="2400" baseline="30000" smtClean="0"/>
              <a:t>2</a:t>
            </a:r>
            <a:r>
              <a:rPr lang="en-US" altLang="en-US" sz="2400" smtClean="0"/>
              <a:t> + 2                	</a:t>
            </a:r>
            <a:r>
              <a:rPr lang="en-US" altLang="en-US" sz="1800" smtClean="0">
                <a:solidFill>
                  <a:srgbClr val="CC0066"/>
                </a:solidFill>
              </a:rPr>
              <a:t>Position function</a:t>
            </a:r>
          </a:p>
          <a:p>
            <a:pPr marL="0" indent="0" eaLnBrk="1" hangingPunct="1">
              <a:lnSpc>
                <a:spcPct val="90000"/>
              </a:lnSpc>
              <a:buFont typeface="Wingdings" pitchFamily="2" charset="2"/>
              <a:buNone/>
            </a:pPr>
            <a:endParaRPr lang="en-US" altLang="en-US" sz="2400" smtClean="0">
              <a:solidFill>
                <a:srgbClr val="CC0066"/>
              </a:solidFill>
            </a:endParaRPr>
          </a:p>
          <a:p>
            <a:pPr marL="0" indent="0" eaLnBrk="1" hangingPunct="1">
              <a:lnSpc>
                <a:spcPct val="90000"/>
              </a:lnSpc>
              <a:buFont typeface="Wingdings" pitchFamily="2" charset="2"/>
              <a:buNone/>
            </a:pPr>
            <a:r>
              <a:rPr lang="en-US" altLang="en-US" sz="2400" i="1" smtClean="0"/>
              <a:t>s'</a:t>
            </a:r>
            <a:r>
              <a:rPr lang="en-US" altLang="en-US" sz="2400" smtClean="0"/>
              <a:t>(</a:t>
            </a:r>
            <a:r>
              <a:rPr lang="en-US" altLang="en-US" sz="2400" i="1" smtClean="0"/>
              <a:t>t</a:t>
            </a:r>
            <a:r>
              <a:rPr lang="en-US" altLang="en-US" sz="2400" smtClean="0"/>
              <a:t>) = </a:t>
            </a:r>
            <a:r>
              <a:rPr lang="en-US" altLang="en-US" sz="2400" smtClean="0">
                <a:solidFill>
                  <a:srgbClr val="000000"/>
                </a:solidFill>
                <a:cs typeface="Times New Roman" pitchFamily="18" charset="0"/>
              </a:rPr>
              <a:t>–</a:t>
            </a:r>
            <a:r>
              <a:rPr lang="en-US" altLang="en-US" sz="2400" smtClean="0"/>
              <a:t>1.62</a:t>
            </a:r>
            <a:r>
              <a:rPr lang="en-US" altLang="en-US" sz="2400" i="1" smtClean="0"/>
              <a:t>t                      	</a:t>
            </a:r>
            <a:r>
              <a:rPr lang="en-US" altLang="en-US" sz="1800" smtClean="0">
                <a:solidFill>
                  <a:srgbClr val="CC0066"/>
                </a:solidFill>
              </a:rPr>
              <a:t>Velocity function</a:t>
            </a:r>
          </a:p>
          <a:p>
            <a:pPr marL="0" indent="0" eaLnBrk="1" hangingPunct="1">
              <a:lnSpc>
                <a:spcPct val="90000"/>
              </a:lnSpc>
              <a:buFont typeface="Wingdings" pitchFamily="2" charset="2"/>
              <a:buNone/>
            </a:pPr>
            <a:endParaRPr lang="en-US" altLang="en-US" sz="2400" i="1" smtClean="0"/>
          </a:p>
          <a:p>
            <a:pPr marL="0" indent="0" eaLnBrk="1" hangingPunct="1">
              <a:lnSpc>
                <a:spcPct val="90000"/>
              </a:lnSpc>
              <a:buFont typeface="Wingdings" pitchFamily="2" charset="2"/>
              <a:buNone/>
            </a:pPr>
            <a:r>
              <a:rPr lang="en-US" altLang="en-US" sz="2400" i="1" smtClean="0"/>
              <a:t>s</a:t>
            </a:r>
            <a:r>
              <a:rPr lang="en-US" altLang="en-US" sz="2800" i="1" smtClean="0">
                <a:sym typeface="Symbol" pitchFamily="18" charset="2"/>
              </a:rPr>
              <a:t>"</a:t>
            </a:r>
            <a:r>
              <a:rPr lang="en-US" altLang="en-US" sz="2400" smtClean="0">
                <a:sym typeface="Symbol" pitchFamily="18" charset="2"/>
              </a:rPr>
              <a:t>(</a:t>
            </a:r>
            <a:r>
              <a:rPr lang="en-US" altLang="en-US" sz="2400" i="1" smtClean="0"/>
              <a:t>t</a:t>
            </a:r>
            <a:r>
              <a:rPr lang="en-US" altLang="en-US" sz="2400" smtClean="0"/>
              <a:t>) = </a:t>
            </a:r>
            <a:r>
              <a:rPr lang="en-US" altLang="en-US" sz="2400" smtClean="0">
                <a:solidFill>
                  <a:srgbClr val="000000"/>
                </a:solidFill>
                <a:cs typeface="Times New Roman" pitchFamily="18" charset="0"/>
              </a:rPr>
              <a:t>–</a:t>
            </a:r>
            <a:r>
              <a:rPr lang="en-US" altLang="en-US" sz="2400" smtClean="0"/>
              <a:t>1.62</a:t>
            </a:r>
            <a:r>
              <a:rPr lang="en-US" altLang="en-US" sz="2800" smtClean="0"/>
              <a:t>                    </a:t>
            </a:r>
            <a:r>
              <a:rPr lang="en-US" altLang="en-US" sz="1800" smtClean="0">
                <a:solidFill>
                  <a:srgbClr val="CC0066"/>
                </a:solidFill>
              </a:rPr>
              <a:t>Acceleration function</a:t>
            </a:r>
          </a:p>
          <a:p>
            <a:pPr marL="0" indent="0" eaLnBrk="1" hangingPunct="1">
              <a:lnSpc>
                <a:spcPct val="90000"/>
              </a:lnSpc>
              <a:buFont typeface="Wingdings" pitchFamily="2" charset="2"/>
              <a:buNone/>
            </a:pPr>
            <a:endParaRPr lang="en-US" altLang="en-US" sz="2400" smtClean="0">
              <a:solidFill>
                <a:srgbClr val="CC0066"/>
              </a:solidFill>
            </a:endParaRPr>
          </a:p>
          <a:p>
            <a:pPr marL="0" indent="0">
              <a:buFont typeface="Wingdings" pitchFamily="2" charset="2"/>
              <a:buNone/>
            </a:pPr>
            <a:r>
              <a:rPr lang="en-IN" altLang="en-US" sz="2400" smtClean="0"/>
              <a:t>Because </a:t>
            </a:r>
            <a:r>
              <a:rPr lang="en-US" altLang="en-US" sz="2400" i="1" smtClean="0"/>
              <a:t>s</a:t>
            </a:r>
            <a:r>
              <a:rPr lang="en-US" altLang="en-US" sz="2800" i="1" smtClean="0">
                <a:sym typeface="Symbol" pitchFamily="18" charset="2"/>
              </a:rPr>
              <a:t>"</a:t>
            </a:r>
            <a:r>
              <a:rPr lang="en-IN" altLang="en-US" sz="2400" smtClean="0"/>
              <a:t>(</a:t>
            </a:r>
            <a:r>
              <a:rPr lang="en-IN" altLang="en-US" sz="2400" i="1" smtClean="0"/>
              <a:t>t</a:t>
            </a:r>
            <a:r>
              <a:rPr lang="en-IN" altLang="en-US" sz="2400" smtClean="0"/>
              <a:t>) = −</a:t>
            </a:r>
            <a:r>
              <a:rPr lang="en-IN" altLang="en-US" sz="2400" i="1" smtClean="0"/>
              <a:t>g</a:t>
            </a:r>
            <a:r>
              <a:rPr lang="en-IN" altLang="en-US" sz="2400" smtClean="0"/>
              <a:t>, the acceleration due to gravity on the moon is </a:t>
            </a:r>
            <a:r>
              <a:rPr lang="en-IN" altLang="en-US" sz="2400" i="1" smtClean="0"/>
              <a:t>g </a:t>
            </a:r>
            <a:r>
              <a:rPr lang="en-IN" altLang="en-US" sz="2400" smtClean="0"/>
              <a:t>= 1.62 meters per second per second.</a:t>
            </a:r>
            <a:endParaRPr lang="en-US" altLang="en-US" sz="2400" smtClean="0">
              <a:solidFill>
                <a:srgbClr val="CC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6803">
                                            <p:txEl>
                                              <p:pRg st="4" end="4"/>
                                            </p:txEl>
                                          </p:spTgt>
                                        </p:tgtEl>
                                        <p:attrNameLst>
                                          <p:attrName>style.visibility</p:attrName>
                                        </p:attrNameLst>
                                      </p:cBhvr>
                                      <p:to>
                                        <p:strVal val="visible"/>
                                      </p:to>
                                    </p:set>
                                    <p:animEffect transition="in" filter="fade">
                                      <p:cBhvr>
                                        <p:cTn id="7" dur="1000"/>
                                        <p:tgtEl>
                                          <p:spTgt spid="76803">
                                            <p:txEl>
                                              <p:pRg st="4" end="4"/>
                                            </p:txEl>
                                          </p:spTgt>
                                        </p:tgtEl>
                                      </p:cBhvr>
                                    </p:animEffect>
                                    <p:anim calcmode="lin" valueType="num">
                                      <p:cBhvr>
                                        <p:cTn id="8"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680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6803">
                                            <p:txEl>
                                              <p:pRg st="6" end="6"/>
                                            </p:txEl>
                                          </p:spTgt>
                                        </p:tgtEl>
                                        <p:attrNameLst>
                                          <p:attrName>style.visibility</p:attrName>
                                        </p:attrNameLst>
                                      </p:cBhvr>
                                      <p:to>
                                        <p:strVal val="visible"/>
                                      </p:to>
                                    </p:set>
                                    <p:animEffect transition="in" filter="fade">
                                      <p:cBhvr>
                                        <p:cTn id="15" dur="1000"/>
                                        <p:tgtEl>
                                          <p:spTgt spid="76803">
                                            <p:txEl>
                                              <p:pRg st="6" end="6"/>
                                            </p:txEl>
                                          </p:spTgt>
                                        </p:tgtEl>
                                      </p:cBhvr>
                                    </p:animEffect>
                                    <p:anim calcmode="lin" valueType="num">
                                      <p:cBhvr>
                                        <p:cTn id="16"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6803">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680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76803">
                                            <p:txEl>
                                              <p:pRg st="8" end="8"/>
                                            </p:txEl>
                                          </p:spTgt>
                                        </p:tgtEl>
                                        <p:attrNameLst>
                                          <p:attrName>style.visibility</p:attrName>
                                        </p:attrNameLst>
                                      </p:cBhvr>
                                      <p:to>
                                        <p:strVal val="visible"/>
                                      </p:to>
                                    </p:set>
                                    <p:animEffect transition="in" filter="fade">
                                      <p:cBhvr>
                                        <p:cTn id="23" dur="1000"/>
                                        <p:tgtEl>
                                          <p:spTgt spid="76803">
                                            <p:txEl>
                                              <p:pRg st="8" end="8"/>
                                            </p:txEl>
                                          </p:spTgt>
                                        </p:tgtEl>
                                      </p:cBhvr>
                                    </p:animEffect>
                                    <p:anim calcmode="lin" valueType="num">
                                      <p:cBhvr>
                                        <p:cTn id="24" dur="10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6803">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680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7688" y="320675"/>
            <a:ext cx="8226425" cy="685800"/>
          </a:xfrm>
        </p:spPr>
        <p:txBody>
          <a:bodyPr/>
          <a:lstStyle/>
          <a:p>
            <a:pPr algn="l" eaLnBrk="1" hangingPunct="1">
              <a:defRPr/>
            </a:pPr>
            <a:r>
              <a:rPr lang="en-US" sz="4000" kern="1200" dirty="0" smtClean="0">
                <a:solidFill>
                  <a:schemeClr val="bg1"/>
                </a:solidFill>
                <a:ea typeface="+mn-ea"/>
                <a:cs typeface="+mn-cs"/>
              </a:rPr>
              <a:t>Example </a:t>
            </a:r>
            <a:r>
              <a:rPr lang="en-US" sz="4000" kern="1200" dirty="0">
                <a:solidFill>
                  <a:schemeClr val="bg1"/>
                </a:solidFill>
                <a:ea typeface="+mn-ea"/>
                <a:cs typeface="+mn-cs"/>
              </a:rPr>
              <a:t>10 – </a:t>
            </a:r>
            <a:r>
              <a:rPr lang="en-US" sz="4000" i="1" kern="1200" dirty="0">
                <a:solidFill>
                  <a:schemeClr val="bg1"/>
                </a:solidFill>
                <a:ea typeface="+mn-ea"/>
                <a:cs typeface="+mn-cs"/>
              </a:rPr>
              <a:t>Solution</a:t>
            </a:r>
          </a:p>
        </p:txBody>
      </p:sp>
      <p:sp>
        <p:nvSpPr>
          <p:cNvPr id="26627" name="Rectangle 4"/>
          <p:cNvSpPr>
            <a:spLocks noGrp="1" noChangeArrowheads="1"/>
          </p:cNvSpPr>
          <p:nvPr>
            <p:ph type="body" idx="1"/>
          </p:nvPr>
        </p:nvSpPr>
        <p:spPr>
          <a:xfrm>
            <a:off x="455613" y="1370013"/>
            <a:ext cx="8229600" cy="5256212"/>
          </a:xfrm>
          <a:noFill/>
        </p:spPr>
        <p:txBody>
          <a:bodyPr/>
          <a:lstStyle/>
          <a:p>
            <a:pPr marL="0" indent="0" eaLnBrk="1" hangingPunct="1">
              <a:buFont typeface="Wingdings" pitchFamily="2" charset="2"/>
              <a:buNone/>
            </a:pPr>
            <a:r>
              <a:rPr lang="en-US" altLang="en-US" sz="2400" smtClean="0"/>
              <a:t>The acceleration due to gravity on Earth is </a:t>
            </a:r>
            <a:r>
              <a:rPr lang="en-US" altLang="en-US" sz="2400" smtClean="0">
                <a:solidFill>
                  <a:srgbClr val="000000"/>
                </a:solidFill>
              </a:rPr>
              <a:t>9.8 </a:t>
            </a:r>
            <a:r>
              <a:rPr lang="en-US" altLang="en-US" sz="2400" smtClean="0"/>
              <a:t>meters per second per second, so the ratio of Earth’s gravitational force to the moon’s is</a:t>
            </a:r>
          </a:p>
        </p:txBody>
      </p:sp>
      <p:pic>
        <p:nvPicPr>
          <p:cNvPr id="77829" name="Picture 5" descr="Approximately 6.0.&#10;"/>
          <p:cNvPicPr>
            <a:picLocks noChangeAspect="1" noChangeArrowheads="1"/>
          </p:cNvPicPr>
          <p:nvPr/>
        </p:nvPicPr>
        <p:blipFill>
          <a:blip r:embed="rId2">
            <a:extLst>
              <a:ext uri="{28A0092B-C50C-407E-A947-70E740481C1C}">
                <a14:useLocalDpi xmlns:a14="http://schemas.microsoft.com/office/drawing/2010/main" val="0"/>
              </a:ext>
            </a:extLst>
          </a:blip>
          <a:srcRect t="65306"/>
          <a:stretch>
            <a:fillRect/>
          </a:stretch>
        </p:blipFill>
        <p:spPr bwMode="auto">
          <a:xfrm>
            <a:off x="2247900" y="4038600"/>
            <a:ext cx="4114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800">
                <a:solidFill>
                  <a:schemeClr val="bg1"/>
                </a:solidFill>
              </a:rPr>
              <a:t>cont’d</a:t>
            </a:r>
          </a:p>
        </p:txBody>
      </p:sp>
      <p:pic>
        <p:nvPicPr>
          <p:cNvPr id="26630" name="Picture 7" descr="(Earth's gravitational force)/(Moon's gravitational force) = 9.8/1.6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3019425"/>
            <a:ext cx="43053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900" decel="100000" fill="hold"/>
                                        <p:tgtEl>
                                          <p:spTgt spid="778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8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0013"/>
            <a:ext cx="8229600" cy="5256212"/>
          </a:xfrm>
        </p:spPr>
        <p:txBody>
          <a:bodyPr/>
          <a:lstStyle/>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Find the derivative of a function using the Product Rule</a:t>
            </a:r>
            <a:r>
              <a:rPr lang="en-US" sz="2800" kern="1200" dirty="0" smtClean="0">
                <a:cs typeface="Arial" pitchFamily="34" charset="0"/>
              </a:rPr>
              <a:t>.      </a:t>
            </a:r>
          </a:p>
          <a:p>
            <a:pPr marL="350838" indent="-350838">
              <a:lnSpc>
                <a:spcPct val="90000"/>
              </a:lnSpc>
              <a:spcBef>
                <a:spcPct val="0"/>
              </a:spcBef>
              <a:buClr>
                <a:srgbClr val="D7181E"/>
              </a:buClr>
              <a:buFont typeface="Wingdings"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Find the derivative of a function using the Quotient Rule</a:t>
            </a:r>
            <a:r>
              <a:rPr lang="en-US" sz="2800" kern="1200" dirty="0" smtClean="0">
                <a:cs typeface="Arial" pitchFamily="34" charset="0"/>
              </a:rPr>
              <a:t>. </a:t>
            </a:r>
          </a:p>
          <a:p>
            <a:pPr marL="350838" indent="-350838">
              <a:lnSpc>
                <a:spcPct val="90000"/>
              </a:lnSpc>
              <a:spcBef>
                <a:spcPct val="0"/>
              </a:spcBef>
              <a:buClr>
                <a:srgbClr val="D7181E"/>
              </a:buClr>
              <a:buFont typeface="Wingdings"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Find the derivative of a trigonometric function</a:t>
            </a:r>
            <a:r>
              <a:rPr lang="en-US" sz="2800" kern="1200" dirty="0" smtClean="0">
                <a:cs typeface="Arial" pitchFamily="34" charset="0"/>
              </a:rPr>
              <a:t>.  </a:t>
            </a:r>
          </a:p>
          <a:p>
            <a:pPr marL="350838" indent="-350838">
              <a:lnSpc>
                <a:spcPct val="90000"/>
              </a:lnSpc>
              <a:spcBef>
                <a:spcPct val="0"/>
              </a:spcBef>
              <a:buClr>
                <a:srgbClr val="D7181E"/>
              </a:buClr>
              <a:buFont typeface="Wingdings" pitchFamily="2" charset="2"/>
              <a:buChar char="n"/>
              <a:defRPr/>
            </a:pPr>
            <a:endParaRPr lang="en-US" sz="2800" kern="1200" dirty="0">
              <a:cs typeface="Arial" pitchFamily="34" charset="0"/>
            </a:endParaRPr>
          </a:p>
          <a:p>
            <a:pPr marL="350838" indent="-350838">
              <a:lnSpc>
                <a:spcPct val="90000"/>
              </a:lnSpc>
              <a:spcBef>
                <a:spcPct val="0"/>
              </a:spcBef>
              <a:buClr>
                <a:srgbClr val="D7181E"/>
              </a:buClr>
              <a:buFont typeface="Wingdings" pitchFamily="2" charset="2"/>
              <a:buChar char="n"/>
              <a:defRPr/>
            </a:pPr>
            <a:r>
              <a:rPr lang="en-US" sz="2800" kern="1200" dirty="0">
                <a:cs typeface="Arial" pitchFamily="34" charset="0"/>
              </a:rPr>
              <a:t>Find a higher-order derivative of a function.</a:t>
            </a:r>
          </a:p>
        </p:txBody>
      </p:sp>
      <p:sp>
        <p:nvSpPr>
          <p:cNvPr id="6147"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spcBef>
                <a:spcPct val="20000"/>
              </a:spcBef>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Clr>
                <a:srgbClr val="009BAE"/>
              </a:buClr>
              <a:buFontTx/>
              <a:buNone/>
            </a:pPr>
            <a:r>
              <a:rPr lang="en-US" altLang="en-US" sz="4000">
                <a:ea typeface="Arial" charset="0"/>
                <a:cs typeface="Arial" charset="0"/>
              </a:rPr>
              <a:t>The Product Rule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7688" y="320675"/>
            <a:ext cx="8229600" cy="685800"/>
          </a:xfrm>
        </p:spPr>
        <p:txBody>
          <a:bodyPr/>
          <a:lstStyle/>
          <a:p>
            <a:pPr algn="l">
              <a:spcBef>
                <a:spcPct val="50000"/>
              </a:spcBef>
              <a:defRPr/>
            </a:pPr>
            <a:r>
              <a:rPr lang="en-US" sz="4000" kern="1200" dirty="0">
                <a:solidFill>
                  <a:schemeClr val="bg1"/>
                </a:solidFill>
                <a:ea typeface="+mn-ea"/>
                <a:cs typeface="+mn-cs"/>
              </a:rPr>
              <a:t>The Product Rule</a:t>
            </a:r>
          </a:p>
        </p:txBody>
      </p:sp>
      <p:sp>
        <p:nvSpPr>
          <p:cNvPr id="9219" name="Content Placeholder 5"/>
          <p:cNvSpPr>
            <a:spLocks noGrp="1"/>
          </p:cNvSpPr>
          <p:nvPr>
            <p:ph idx="1"/>
          </p:nvPr>
        </p:nvSpPr>
        <p:spPr>
          <a:xfrm>
            <a:off x="457200" y="1371600"/>
            <a:ext cx="8229600" cy="4525963"/>
          </a:xfrm>
        </p:spPr>
        <p:txBody>
          <a:bodyPr/>
          <a:lstStyle/>
          <a:p>
            <a:pPr marL="0" indent="0" eaLnBrk="1" hangingPunct="1">
              <a:buFont typeface="Wingdings" pitchFamily="2" charset="2"/>
              <a:buNone/>
            </a:pPr>
            <a:r>
              <a:rPr lang="en-US" altLang="en-US" sz="2400" smtClean="0"/>
              <a:t>You learned that the derivative of the sum of two functions is simply the sum of their derivatives. The rules for the  derivatives of the product and quotient of two functions are not as simple.</a:t>
            </a:r>
          </a:p>
        </p:txBody>
      </p:sp>
      <p:pic>
        <p:nvPicPr>
          <p:cNvPr id="9220" name="Picture 6" descr="Theorem 2.7. The Product Rule. The product of two differentiable functions f and g is itself differentiable. Moreover, the derivative of f g is the first function times the derivative of the second, plus the second function times the derivative of the first. (d/(d x))[f(x) g(x)] = (f(x) g prime (x)) + (g(x) f prime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3276600"/>
            <a:ext cx="78200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7688" y="320675"/>
            <a:ext cx="8229600" cy="685800"/>
          </a:xfrm>
        </p:spPr>
        <p:txBody>
          <a:bodyPr/>
          <a:lstStyle/>
          <a:p>
            <a:pPr algn="l">
              <a:spcBef>
                <a:spcPct val="50000"/>
              </a:spcBef>
              <a:defRPr/>
            </a:pPr>
            <a:r>
              <a:rPr lang="en-US" sz="4000" kern="1200" dirty="0">
                <a:solidFill>
                  <a:schemeClr val="bg1"/>
                </a:solidFill>
                <a:ea typeface="+mn-ea"/>
                <a:cs typeface="+mn-cs"/>
              </a:rPr>
              <a:t>The Product Rule</a:t>
            </a:r>
          </a:p>
        </p:txBody>
      </p:sp>
      <p:sp>
        <p:nvSpPr>
          <p:cNvPr id="10243" name="Content Placeholder 5"/>
          <p:cNvSpPr>
            <a:spLocks noGrp="1"/>
          </p:cNvSpPr>
          <p:nvPr>
            <p:ph idx="1"/>
          </p:nvPr>
        </p:nvSpPr>
        <p:spPr>
          <a:xfrm>
            <a:off x="457200" y="1371600"/>
            <a:ext cx="8229600" cy="4525963"/>
          </a:xfrm>
        </p:spPr>
        <p:txBody>
          <a:bodyPr/>
          <a:lstStyle/>
          <a:p>
            <a:pPr eaLnBrk="1" hangingPunct="1">
              <a:buFont typeface="Wingdings" pitchFamily="2" charset="2"/>
              <a:buNone/>
            </a:pPr>
            <a:r>
              <a:rPr lang="en-US" altLang="en-US" sz="2400" smtClean="0"/>
              <a:t>The Product Rule can be extended to cover products </a:t>
            </a:r>
          </a:p>
          <a:p>
            <a:pPr eaLnBrk="1" hangingPunct="1">
              <a:buFont typeface="Wingdings" pitchFamily="2" charset="2"/>
              <a:buNone/>
            </a:pPr>
            <a:r>
              <a:rPr lang="en-US" altLang="en-US" sz="2400" smtClean="0"/>
              <a:t>involving more than two factors. For example, if </a:t>
            </a:r>
            <a:r>
              <a:rPr lang="en-US" altLang="en-US" sz="2400" i="1" smtClean="0"/>
              <a:t>f</a:t>
            </a:r>
            <a:r>
              <a:rPr lang="en-US" altLang="en-US" sz="2400" smtClean="0"/>
              <a:t>, </a:t>
            </a:r>
            <a:r>
              <a:rPr lang="en-US" altLang="en-US" sz="2400" i="1" smtClean="0"/>
              <a:t>g</a:t>
            </a:r>
            <a:r>
              <a:rPr lang="en-US" altLang="en-US" sz="2400" smtClean="0"/>
              <a:t>, and </a:t>
            </a:r>
            <a:r>
              <a:rPr lang="en-US" altLang="en-US" sz="2400" i="1" smtClean="0"/>
              <a:t>h </a:t>
            </a:r>
            <a:endParaRPr lang="en-US" altLang="en-US" sz="2400" smtClean="0"/>
          </a:p>
          <a:p>
            <a:pPr eaLnBrk="1" hangingPunct="1">
              <a:buFont typeface="Wingdings" pitchFamily="2" charset="2"/>
              <a:buNone/>
            </a:pPr>
            <a:r>
              <a:rPr lang="en-US" altLang="en-US" sz="2400" smtClean="0"/>
              <a:t>are differentiable functions of </a:t>
            </a:r>
            <a:r>
              <a:rPr lang="en-US" altLang="en-US" sz="2400" i="1" smtClean="0"/>
              <a:t>x</a:t>
            </a:r>
            <a:r>
              <a:rPr lang="en-US" altLang="en-US" sz="2400" smtClean="0"/>
              <a:t>,</a:t>
            </a:r>
            <a:r>
              <a:rPr lang="en-US" altLang="en-US" sz="2400" i="1" smtClean="0"/>
              <a:t> </a:t>
            </a:r>
            <a:r>
              <a:rPr lang="en-US" altLang="en-US" sz="2400" smtClean="0"/>
              <a:t>then </a:t>
            </a:r>
          </a:p>
          <a:p>
            <a:pPr eaLnBrk="1" hangingPunct="1">
              <a:buFont typeface="Wingdings" pitchFamily="2" charset="2"/>
              <a:buNone/>
            </a:pPr>
            <a:endParaRPr lang="en-US" altLang="en-US" sz="2400" smtClean="0"/>
          </a:p>
          <a:p>
            <a:pPr eaLnBrk="1" hangingPunct="1">
              <a:buFont typeface="Wingdings" pitchFamily="2" charset="2"/>
              <a:buNone/>
            </a:pPr>
            <a:endParaRPr lang="en-US" altLang="en-US" sz="2400" smtClean="0"/>
          </a:p>
          <a:p>
            <a:pPr eaLnBrk="1" hangingPunct="1">
              <a:buFont typeface="Wingdings" pitchFamily="2" charset="2"/>
              <a:buNone/>
            </a:pPr>
            <a:r>
              <a:rPr lang="en-US" altLang="en-US" sz="2400" smtClean="0"/>
              <a:t>So, the derivative of </a:t>
            </a:r>
            <a:r>
              <a:rPr lang="en-US" altLang="en-US" sz="2400" i="1" smtClean="0"/>
              <a:t>y</a:t>
            </a:r>
            <a:r>
              <a:rPr lang="en-US" altLang="en-US" sz="2400" smtClean="0"/>
              <a:t> = </a:t>
            </a:r>
            <a:r>
              <a:rPr lang="en-US" altLang="en-US" sz="2400" i="1" smtClean="0"/>
              <a:t>x</a:t>
            </a:r>
            <a:r>
              <a:rPr lang="en-US" altLang="en-US" sz="2400" baseline="30000" smtClean="0"/>
              <a:t>2</a:t>
            </a:r>
            <a:r>
              <a:rPr lang="en-US" altLang="en-US" sz="2400" smtClean="0"/>
              <a:t> sin </a:t>
            </a:r>
            <a:r>
              <a:rPr lang="en-US" altLang="en-US" sz="2400" i="1" smtClean="0"/>
              <a:t>x </a:t>
            </a:r>
            <a:r>
              <a:rPr lang="en-US" altLang="en-US" sz="2400" smtClean="0"/>
              <a:t>cos </a:t>
            </a:r>
            <a:r>
              <a:rPr lang="en-US" altLang="en-US" sz="2400" i="1" smtClean="0"/>
              <a:t>x </a:t>
            </a:r>
            <a:r>
              <a:rPr lang="en-US" altLang="en-US" sz="2400" smtClean="0"/>
              <a:t>is</a:t>
            </a:r>
          </a:p>
        </p:txBody>
      </p:sp>
      <p:pic>
        <p:nvPicPr>
          <p:cNvPr id="10244" name="Picture 2" descr="(d/(d x))[(f(x) g(x) h(x)] = f prime (x) g(x) h(x) + f(x) g prime (x) h(x) + f(x) g(x) h prime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2819400"/>
            <a:ext cx="63833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d y)/(d x) = 2 x sin(x) cos(x) + x^2 cos(x) cos(x) + x^2 sin(x) (negative sin(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19600"/>
            <a:ext cx="5365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 2 x sin(x) cos(x) + x^2 (cos^2(x) minus sin^2(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81600"/>
            <a:ext cx="37226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20675"/>
            <a:ext cx="8229600" cy="685800"/>
          </a:xfrm>
        </p:spPr>
        <p:txBody>
          <a:bodyPr/>
          <a:lstStyle/>
          <a:p>
            <a:pPr algn="l" eaLnBrk="1" hangingPunct="1">
              <a:defRPr/>
            </a:pPr>
            <a:r>
              <a:rPr lang="en-US" sz="4000" kern="1200" dirty="0">
                <a:solidFill>
                  <a:schemeClr val="bg1"/>
                </a:solidFill>
                <a:ea typeface="+mn-ea"/>
                <a:cs typeface="+mn-cs"/>
              </a:rPr>
              <a:t>The Product Rule</a:t>
            </a:r>
          </a:p>
        </p:txBody>
      </p:sp>
      <p:sp>
        <p:nvSpPr>
          <p:cNvPr id="11267" name="Content Placeholder 5"/>
          <p:cNvSpPr>
            <a:spLocks noGrp="1"/>
          </p:cNvSpPr>
          <p:nvPr>
            <p:ph idx="1"/>
          </p:nvPr>
        </p:nvSpPr>
        <p:spPr>
          <a:xfrm>
            <a:off x="457200" y="1371600"/>
            <a:ext cx="8229600" cy="4525963"/>
          </a:xfrm>
        </p:spPr>
        <p:txBody>
          <a:bodyPr/>
          <a:lstStyle/>
          <a:p>
            <a:pPr eaLnBrk="1" hangingPunct="1">
              <a:buFont typeface="Wingdings" pitchFamily="2" charset="2"/>
              <a:buNone/>
            </a:pPr>
            <a:r>
              <a:rPr lang="en-US" altLang="en-US" sz="2400" smtClean="0"/>
              <a:t>The derivative of a product of two functions is not (in</a:t>
            </a:r>
          </a:p>
          <a:p>
            <a:pPr eaLnBrk="1" hangingPunct="1">
              <a:buFont typeface="Wingdings" pitchFamily="2" charset="2"/>
              <a:buNone/>
            </a:pPr>
            <a:r>
              <a:rPr lang="en-US" altLang="en-US" sz="2400" smtClean="0"/>
              <a:t>general) given by the product of the derivatives of the two</a:t>
            </a:r>
          </a:p>
          <a:p>
            <a:pPr eaLnBrk="1" hangingPunct="1">
              <a:buFont typeface="Wingdings" pitchFamily="2" charset="2"/>
              <a:buNone/>
            </a:pPr>
            <a:r>
              <a:rPr lang="en-US" altLang="en-US" sz="2400" smtClean="0"/>
              <a:t>functions.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7688" y="320675"/>
            <a:ext cx="8226425" cy="685800"/>
          </a:xfrm>
        </p:spPr>
        <p:txBody>
          <a:bodyPr/>
          <a:lstStyle/>
          <a:p>
            <a:pPr algn="l" eaLnBrk="1" hangingPunct="1">
              <a:defRPr/>
            </a:pPr>
            <a:r>
              <a:rPr lang="en-US" sz="3800" kern="1200" dirty="0">
                <a:solidFill>
                  <a:schemeClr val="bg1"/>
                </a:solidFill>
                <a:ea typeface="+mn-ea"/>
                <a:cs typeface="+mn-cs"/>
              </a:rPr>
              <a:t>Example 1 – </a:t>
            </a:r>
            <a:r>
              <a:rPr lang="en-US" sz="3800" i="1" kern="1200" dirty="0">
                <a:solidFill>
                  <a:schemeClr val="bg1"/>
                </a:solidFill>
                <a:ea typeface="+mn-ea"/>
                <a:cs typeface="+mn-cs"/>
              </a:rPr>
              <a:t>Using the Product Rule</a:t>
            </a:r>
          </a:p>
        </p:txBody>
      </p:sp>
      <p:sp>
        <p:nvSpPr>
          <p:cNvPr id="36867" name="Rectangle 3"/>
          <p:cNvSpPr>
            <a:spLocks noGrp="1" noChangeArrowheads="1"/>
          </p:cNvSpPr>
          <p:nvPr>
            <p:ph type="body" idx="1"/>
          </p:nvPr>
        </p:nvSpPr>
        <p:spPr>
          <a:xfrm>
            <a:off x="455613" y="1370013"/>
            <a:ext cx="8229600" cy="5256212"/>
          </a:xfrm>
        </p:spPr>
        <p:txBody>
          <a:bodyPr/>
          <a:lstStyle/>
          <a:p>
            <a:pPr eaLnBrk="1" hangingPunct="1">
              <a:buFont typeface="Wingdings" pitchFamily="2" charset="2"/>
              <a:buNone/>
              <a:defRPr/>
            </a:pPr>
            <a:r>
              <a:rPr lang="en-US" sz="2400" dirty="0" smtClean="0"/>
              <a:t>Find the derivative of</a:t>
            </a:r>
          </a:p>
          <a:p>
            <a:pPr eaLnBrk="1" hangingPunct="1">
              <a:buFont typeface="Wingdings" pitchFamily="2" charset="2"/>
              <a:buNone/>
              <a:defRPr/>
            </a:pPr>
            <a:endParaRPr lang="en-US" sz="2400" dirty="0" smtClean="0"/>
          </a:p>
          <a:p>
            <a:pPr marL="0" indent="0" eaLnBrk="1" hangingPunct="1">
              <a:buFontTx/>
              <a:buNone/>
              <a:defRPr/>
            </a:pPr>
            <a:r>
              <a:rPr lang="en-US" altLang="en-US" sz="2400" dirty="0" smtClean="0">
                <a:solidFill>
                  <a:srgbClr val="D7181E"/>
                </a:solidFill>
                <a:cs typeface="Arial" pitchFamily="34" charset="0"/>
              </a:rPr>
              <a:t>Solution:</a:t>
            </a:r>
          </a:p>
        </p:txBody>
      </p:sp>
      <p:pic>
        <p:nvPicPr>
          <p:cNvPr id="12292" name="Picture 4" descr="h(x) = (3 x minus 2 x^2)(5 + 4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73188"/>
            <a:ext cx="32766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 negative 24 x^2 + 4 x + 1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5721350"/>
            <a:ext cx="2441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h prime (x) = (3 x minus 2 x^2)(d/(d x))[5 + 4 x] + (5 + 4 x)(d/(d x))[3 x minus 2 x^2]. Each expression on the right hand side of the equation is labeled. They are as follows from left to right: (3 x minus 2 x^2) is labeled first, (d/(d x))[5 + 4 x] is labeled derivative of the second, (5 + 4 x) is labeled second, (d/(d x))[3 x minus 2 x^2] is labeled derivative of the first. Apply product rule.&#10;"/>
          <p:cNvPicPr>
            <a:picLocks noChangeAspect="1" noChangeArrowheads="1"/>
          </p:cNvPicPr>
          <p:nvPr/>
        </p:nvPicPr>
        <p:blipFill>
          <a:blip r:embed="rId4">
            <a:extLst>
              <a:ext uri="{28A0092B-C50C-407E-A947-70E740481C1C}">
                <a14:useLocalDpi xmlns:a14="http://schemas.microsoft.com/office/drawing/2010/main" val="0"/>
              </a:ext>
            </a:extLst>
          </a:blip>
          <a:srcRect b="37692"/>
          <a:stretch>
            <a:fillRect/>
          </a:stretch>
        </p:blipFill>
        <p:spPr bwMode="auto">
          <a:xfrm>
            <a:off x="533400" y="2971800"/>
            <a:ext cx="81915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 (3 x minus 2 x^2)(4) + (5 + 4 x)(3 minus 4 x).&#10;"/>
          <p:cNvPicPr>
            <a:picLocks noChangeAspect="1" noChangeArrowheads="1"/>
          </p:cNvPicPr>
          <p:nvPr/>
        </p:nvPicPr>
        <p:blipFill>
          <a:blip r:embed="rId4">
            <a:extLst>
              <a:ext uri="{28A0092B-C50C-407E-A947-70E740481C1C}">
                <a14:useLocalDpi xmlns:a14="http://schemas.microsoft.com/office/drawing/2010/main" val="0"/>
              </a:ext>
            </a:extLst>
          </a:blip>
          <a:srcRect t="62308" b="19231"/>
          <a:stretch>
            <a:fillRect/>
          </a:stretch>
        </p:blipFill>
        <p:spPr bwMode="auto">
          <a:xfrm>
            <a:off x="533400" y="4559300"/>
            <a:ext cx="8191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 (12 x minus 8 x^2) + (15 minus 8 x minus 16 x^2).&#10;"/>
          <p:cNvPicPr>
            <a:picLocks noChangeAspect="1" noChangeArrowheads="1"/>
          </p:cNvPicPr>
          <p:nvPr/>
        </p:nvPicPr>
        <p:blipFill>
          <a:blip r:embed="rId4">
            <a:extLst>
              <a:ext uri="{28A0092B-C50C-407E-A947-70E740481C1C}">
                <a14:useLocalDpi xmlns:a14="http://schemas.microsoft.com/office/drawing/2010/main" val="0"/>
              </a:ext>
            </a:extLst>
          </a:blip>
          <a:srcRect t="80769"/>
          <a:stretch>
            <a:fillRect/>
          </a:stretch>
        </p:blipFill>
        <p:spPr bwMode="auto">
          <a:xfrm>
            <a:off x="533400" y="5153025"/>
            <a:ext cx="8191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fade">
                                      <p:cBhvr>
                                        <p:cTn id="7" dur="1000"/>
                                        <p:tgtEl>
                                          <p:spTgt spid="36867">
                                            <p:txEl>
                                              <p:pRg st="2" end="2"/>
                                            </p:txEl>
                                          </p:spTgt>
                                        </p:tgtEl>
                                      </p:cBhvr>
                                    </p:animEffect>
                                    <p:anim calcmode="lin" valueType="num">
                                      <p:cBhvr>
                                        <p:cTn id="8"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6872"/>
                                        </p:tgtEl>
                                        <p:attrNameLst>
                                          <p:attrName>style.visibility</p:attrName>
                                        </p:attrNameLst>
                                      </p:cBhvr>
                                      <p:to>
                                        <p:strVal val="visible"/>
                                      </p:to>
                                    </p:set>
                                    <p:animEffect transition="in" filter="fade">
                                      <p:cBhvr>
                                        <p:cTn id="13" dur="1000"/>
                                        <p:tgtEl>
                                          <p:spTgt spid="36872"/>
                                        </p:tgtEl>
                                      </p:cBhvr>
                                    </p:animEffect>
                                    <p:anim calcmode="lin" valueType="num">
                                      <p:cBhvr>
                                        <p:cTn id="14" dur="1000" fill="hold"/>
                                        <p:tgtEl>
                                          <p:spTgt spid="36872"/>
                                        </p:tgtEl>
                                        <p:attrNameLst>
                                          <p:attrName>ppt_x</p:attrName>
                                        </p:attrNameLst>
                                      </p:cBhvr>
                                      <p:tavLst>
                                        <p:tav tm="0">
                                          <p:val>
                                            <p:strVal val="#ppt_x"/>
                                          </p:val>
                                        </p:tav>
                                        <p:tav tm="100000">
                                          <p:val>
                                            <p:strVal val="#ppt_x"/>
                                          </p:val>
                                        </p:tav>
                                      </p:tavLst>
                                    </p:anim>
                                    <p:anim calcmode="lin" valueType="num">
                                      <p:cBhvr>
                                        <p:cTn id="15" dur="900" decel="100000" fill="hold"/>
                                        <p:tgtEl>
                                          <p:spTgt spid="3687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7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36873"/>
                                        </p:tgtEl>
                                        <p:attrNameLst>
                                          <p:attrName>style.visibility</p:attrName>
                                        </p:attrNameLst>
                                      </p:cBhvr>
                                      <p:to>
                                        <p:strVal val="visible"/>
                                      </p:to>
                                    </p:set>
                                    <p:animEffect transition="in" filter="fade">
                                      <p:cBhvr>
                                        <p:cTn id="21" dur="1000"/>
                                        <p:tgtEl>
                                          <p:spTgt spid="36873"/>
                                        </p:tgtEl>
                                      </p:cBhvr>
                                    </p:animEffect>
                                    <p:anim calcmode="lin" valueType="num">
                                      <p:cBhvr>
                                        <p:cTn id="22" dur="1000" fill="hold"/>
                                        <p:tgtEl>
                                          <p:spTgt spid="36873"/>
                                        </p:tgtEl>
                                        <p:attrNameLst>
                                          <p:attrName>ppt_x</p:attrName>
                                        </p:attrNameLst>
                                      </p:cBhvr>
                                      <p:tavLst>
                                        <p:tav tm="0">
                                          <p:val>
                                            <p:strVal val="#ppt_x"/>
                                          </p:val>
                                        </p:tav>
                                        <p:tav tm="100000">
                                          <p:val>
                                            <p:strVal val="#ppt_x"/>
                                          </p:val>
                                        </p:tav>
                                      </p:tavLst>
                                    </p:anim>
                                    <p:anim calcmode="lin" valueType="num">
                                      <p:cBhvr>
                                        <p:cTn id="23" dur="900" decel="100000" fill="hold"/>
                                        <p:tgtEl>
                                          <p:spTgt spid="3687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6873"/>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36874"/>
                                        </p:tgtEl>
                                        <p:attrNameLst>
                                          <p:attrName>style.visibility</p:attrName>
                                        </p:attrNameLst>
                                      </p:cBhvr>
                                      <p:to>
                                        <p:strVal val="visible"/>
                                      </p:to>
                                    </p:set>
                                    <p:animEffect transition="in" filter="fade">
                                      <p:cBhvr>
                                        <p:cTn id="29" dur="1000"/>
                                        <p:tgtEl>
                                          <p:spTgt spid="36874"/>
                                        </p:tgtEl>
                                      </p:cBhvr>
                                    </p:animEffect>
                                    <p:anim calcmode="lin" valueType="num">
                                      <p:cBhvr>
                                        <p:cTn id="30" dur="1000" fill="hold"/>
                                        <p:tgtEl>
                                          <p:spTgt spid="36874"/>
                                        </p:tgtEl>
                                        <p:attrNameLst>
                                          <p:attrName>ppt_x</p:attrName>
                                        </p:attrNameLst>
                                      </p:cBhvr>
                                      <p:tavLst>
                                        <p:tav tm="0">
                                          <p:val>
                                            <p:strVal val="#ppt_x"/>
                                          </p:val>
                                        </p:tav>
                                        <p:tav tm="100000">
                                          <p:val>
                                            <p:strVal val="#ppt_x"/>
                                          </p:val>
                                        </p:tav>
                                      </p:tavLst>
                                    </p:anim>
                                    <p:anim calcmode="lin" valueType="num">
                                      <p:cBhvr>
                                        <p:cTn id="31" dur="900" decel="100000" fill="hold"/>
                                        <p:tgtEl>
                                          <p:spTgt spid="3687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687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36870"/>
                                        </p:tgtEl>
                                        <p:attrNameLst>
                                          <p:attrName>style.visibility</p:attrName>
                                        </p:attrNameLst>
                                      </p:cBhvr>
                                      <p:to>
                                        <p:strVal val="visible"/>
                                      </p:to>
                                    </p:set>
                                    <p:animEffect transition="in" filter="fade">
                                      <p:cBhvr>
                                        <p:cTn id="37" dur="1000"/>
                                        <p:tgtEl>
                                          <p:spTgt spid="36870"/>
                                        </p:tgtEl>
                                      </p:cBhvr>
                                    </p:animEffect>
                                    <p:anim calcmode="lin" valueType="num">
                                      <p:cBhvr>
                                        <p:cTn id="38" dur="1000" fill="hold"/>
                                        <p:tgtEl>
                                          <p:spTgt spid="36870"/>
                                        </p:tgtEl>
                                        <p:attrNameLst>
                                          <p:attrName>ppt_x</p:attrName>
                                        </p:attrNameLst>
                                      </p:cBhvr>
                                      <p:tavLst>
                                        <p:tav tm="0">
                                          <p:val>
                                            <p:strVal val="#ppt_x"/>
                                          </p:val>
                                        </p:tav>
                                        <p:tav tm="100000">
                                          <p:val>
                                            <p:strVal val="#ppt_x"/>
                                          </p:val>
                                        </p:tav>
                                      </p:tavLst>
                                    </p:anim>
                                    <p:anim calcmode="lin" valueType="num">
                                      <p:cBhvr>
                                        <p:cTn id="39" dur="900" decel="100000" fill="hold"/>
                                        <p:tgtEl>
                                          <p:spTgt spid="3687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8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5613" y="3198813"/>
            <a:ext cx="8226425" cy="914400"/>
          </a:xfrm>
        </p:spPr>
        <p:txBody>
          <a:bodyPr/>
          <a:lstStyle/>
          <a:p>
            <a:pPr marL="350838" indent="-350838" algn="ctr">
              <a:spcBef>
                <a:spcPct val="50000"/>
              </a:spcBef>
              <a:buClr>
                <a:srgbClr val="009BAE"/>
              </a:buClr>
              <a:buFont typeface="Wingdings" pitchFamily="2" charset="2"/>
              <a:buNone/>
              <a:defRPr/>
            </a:pPr>
            <a:r>
              <a:rPr lang="en-US" sz="4000" kern="1200" dirty="0">
                <a:cs typeface="Arial" pitchFamily="34" charset="0"/>
              </a:rPr>
              <a:t>The Quotient Rule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1445</TotalTime>
  <Words>537</Words>
  <Application>Microsoft Office PowerPoint</Application>
  <PresentationFormat>On-screen Show (4:3)</PresentationFormat>
  <Paragraphs>79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Symbol</vt:lpstr>
      <vt:lpstr>Times New Roman</vt:lpstr>
      <vt:lpstr>Wingdings</vt:lpstr>
      <vt:lpstr>Larsoen_master slide</vt:lpstr>
      <vt:lpstr>PowerPoint Presentation</vt:lpstr>
      <vt:lpstr>PowerPoint Presentation</vt:lpstr>
      <vt:lpstr>PowerPoint Presentation</vt:lpstr>
      <vt:lpstr>PowerPoint Presentation</vt:lpstr>
      <vt:lpstr>The Product Rule</vt:lpstr>
      <vt:lpstr>The Product Rule</vt:lpstr>
      <vt:lpstr>The Product Rule</vt:lpstr>
      <vt:lpstr>Example 1 – Using the Product Rule</vt:lpstr>
      <vt:lpstr>PowerPoint Presentation</vt:lpstr>
      <vt:lpstr>The Quotient Rule</vt:lpstr>
      <vt:lpstr>Example 4 – Using the Quotient Rule</vt:lpstr>
      <vt:lpstr>PowerPoint Presentation</vt:lpstr>
      <vt:lpstr>Derivatives of Trigonometric Functions</vt:lpstr>
      <vt:lpstr>Example 8 – Differentiating Trigonometric Functions</vt:lpstr>
      <vt:lpstr>Derivatives of Trigonometric Functions</vt:lpstr>
      <vt:lpstr>PowerPoint Presentation</vt:lpstr>
      <vt:lpstr>Higher-Order Derivatives</vt:lpstr>
      <vt:lpstr>Higher-Order Derivatives</vt:lpstr>
      <vt:lpstr>Higher-Order Derivatives</vt:lpstr>
      <vt:lpstr>Example 10 – Finding the Acceleration Due to Gravity</vt:lpstr>
      <vt:lpstr>Example 10 – Solution</vt:lpstr>
      <vt:lpstr>Example 10 –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326</cp:revision>
  <dcterms:created xsi:type="dcterms:W3CDTF">2008-11-21T04:28:28Z</dcterms:created>
  <dcterms:modified xsi:type="dcterms:W3CDTF">2018-08-05T08:19:58Z</dcterms:modified>
</cp:coreProperties>
</file>