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303" r:id="rId2"/>
    <p:sldId id="304" r:id="rId3"/>
    <p:sldId id="256" r:id="rId4"/>
    <p:sldId id="262" r:id="rId5"/>
    <p:sldId id="263" r:id="rId6"/>
    <p:sldId id="264" r:id="rId7"/>
    <p:sldId id="265" r:id="rId8"/>
    <p:sldId id="266" r:id="rId9"/>
    <p:sldId id="270" r:id="rId10"/>
    <p:sldId id="302" r:id="rId11"/>
    <p:sldId id="275" r:id="rId12"/>
    <p:sldId id="281" r:id="rId13"/>
    <p:sldId id="282" r:id="rId14"/>
    <p:sldId id="283" r:id="rId15"/>
    <p:sldId id="285" r:id="rId16"/>
    <p:sldId id="286" r:id="rId17"/>
    <p:sldId id="287" r:id="rId18"/>
    <p:sldId id="299" r:id="rId19"/>
    <p:sldId id="300" r:id="rId20"/>
    <p:sldId id="301" r:id="rId21"/>
    <p:sldId id="297" r:id="rId22"/>
    <p:sldId id="296" r:id="rId23"/>
    <p:sldId id="291" r:id="rId24"/>
    <p:sldId id="29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96187" autoAdjust="0"/>
  </p:normalViewPr>
  <p:slideViewPr>
    <p:cSldViewPr>
      <p:cViewPr varScale="1">
        <p:scale>
          <a:sx n="105" d="100"/>
          <a:sy n="105" d="100"/>
        </p:scale>
        <p:origin x="12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460693A-981D-492B-9838-827CF2192E66}" type="slidenum">
              <a:rPr lang="en-US" altLang="en-US"/>
              <a:pPr>
                <a:defRPr/>
              </a:pPr>
              <a:t>‹#›</a:t>
            </a:fld>
            <a:endParaRPr lang="en-US" altLang="en-US"/>
          </a:p>
        </p:txBody>
      </p:sp>
    </p:spTree>
    <p:extLst>
      <p:ext uri="{BB962C8B-B14F-4D97-AF65-F5344CB8AC3E}">
        <p14:creationId xmlns:p14="http://schemas.microsoft.com/office/powerpoint/2010/main" val="4110899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AD9384-ED08-4161-90A2-5954BD06E901}" type="slidenum">
              <a:rPr lang="en-US" altLang="en-US" smtClean="0"/>
              <a:pPr/>
              <a:t>2</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92006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0104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477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76238"/>
            <a:ext cx="2063750" cy="5419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76238"/>
            <a:ext cx="6038850" cy="5419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2978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971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453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600" y="127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27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320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3461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737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6558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793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2494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ounded Rectangle 10"/>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3"/>
          <p:cNvSpPr>
            <a:spLocks noGrp="1" noChangeArrowheads="1"/>
          </p:cNvSpPr>
          <p:nvPr>
            <p:ph type="title"/>
          </p:nvPr>
        </p:nvSpPr>
        <p:spPr bwMode="auto">
          <a:xfrm>
            <a:off x="457200" y="3762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2"/>
          <p:cNvSpPr>
            <a:spLocks noGrp="1" noChangeArrowheads="1"/>
          </p:cNvSpPr>
          <p:nvPr>
            <p:ph type="body" idx="1"/>
          </p:nvPr>
        </p:nvSpPr>
        <p:spPr bwMode="auto">
          <a:xfrm>
            <a:off x="482600" y="1270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19C8087B-16B0-4D05-B090-1643E530A478}"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8.png"/></Relationships>
</file>

<file path=ppt/slides/_rels/slide1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533400"/>
            <a:ext cx="6819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93688"/>
            <a:ext cx="536575"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2</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Chain Rule</a:t>
            </a:r>
          </a:p>
        </p:txBody>
      </p:sp>
      <p:sp>
        <p:nvSpPr>
          <p:cNvPr id="13315"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When applying the Chain Rule, it is helpful to think of the composite function </a:t>
            </a:r>
            <a:r>
              <a:rPr lang="en-US" altLang="en-US" i="1" smtClean="0"/>
              <a:t>f ◦ g </a:t>
            </a:r>
            <a:r>
              <a:rPr lang="en-US" altLang="en-US" smtClean="0"/>
              <a:t>as having two parts–an inner part and an outer part.</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The derivative of </a:t>
            </a:r>
            <a:r>
              <a:rPr lang="en-US" altLang="en-US" i="1" smtClean="0"/>
              <a:t>y</a:t>
            </a:r>
            <a:r>
              <a:rPr lang="en-US" altLang="en-US" smtClean="0"/>
              <a:t> = </a:t>
            </a:r>
            <a:r>
              <a:rPr lang="en-US" altLang="en-US" i="1" smtClean="0"/>
              <a:t>f</a:t>
            </a:r>
            <a:r>
              <a:rPr lang="en-US" altLang="en-US" sz="800" smtClean="0"/>
              <a:t> </a:t>
            </a:r>
            <a:r>
              <a:rPr lang="en-US" altLang="en-US" smtClean="0"/>
              <a:t>(</a:t>
            </a:r>
            <a:r>
              <a:rPr lang="en-US" altLang="en-US" i="1" smtClean="0"/>
              <a:t>u</a:t>
            </a:r>
            <a:r>
              <a:rPr lang="en-US" altLang="en-US" smtClean="0"/>
              <a:t>) is the derivative of the outer function (at the inner function </a:t>
            </a:r>
            <a:r>
              <a:rPr lang="en-US" altLang="en-US" i="1" smtClean="0"/>
              <a:t>u</a:t>
            </a:r>
            <a:r>
              <a:rPr lang="en-US" altLang="en-US" smtClean="0"/>
              <a:t>) </a:t>
            </a:r>
            <a:r>
              <a:rPr lang="en-US" altLang="en-US" i="1" smtClean="0"/>
              <a:t>times </a:t>
            </a:r>
            <a:r>
              <a:rPr lang="en-US" altLang="en-US" smtClean="0"/>
              <a:t>the derivative of the inner function.</a:t>
            </a:r>
          </a:p>
        </p:txBody>
      </p:sp>
      <p:pic>
        <p:nvPicPr>
          <p:cNvPr id="13316" name="Picture 2" descr="y = f(g(x)) = f(u). An arrow points to both instances of the letter f with the following text: outer function. An arrow points to the terms g(x) and u with the following text: inner functio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743200"/>
            <a:ext cx="3286125"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descr="y prime = (f prime (u)) * (u prim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19800"/>
            <a:ext cx="1924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7688" y="319088"/>
            <a:ext cx="8229600" cy="685800"/>
          </a:xfrm>
          <a:noFill/>
        </p:spPr>
        <p:txBody>
          <a:bodyPr/>
          <a:lstStyle/>
          <a:p>
            <a:pPr algn="l" eaLnBrk="1" hangingPunct="1"/>
            <a:r>
              <a:rPr lang="en-US" altLang="en-US" sz="2600" smtClean="0">
                <a:solidFill>
                  <a:schemeClr val="bg1"/>
                </a:solidFill>
              </a:rPr>
              <a:t>Example 2 – </a:t>
            </a:r>
            <a:r>
              <a:rPr lang="en-US" altLang="en-US" sz="2600" i="1" smtClean="0">
                <a:solidFill>
                  <a:schemeClr val="bg1"/>
                </a:solidFill>
              </a:rPr>
              <a:t>Decomposition of a Composite Function</a:t>
            </a:r>
          </a:p>
        </p:txBody>
      </p:sp>
      <p:pic>
        <p:nvPicPr>
          <p:cNvPr id="14339" name="Picture 1" descr="(item a). Caption: y = f(g(x)). Example: y = 1/(x + 1). Caption: u = g(x). Example: u = x + 1. Caption: y = f(u). Example: y = 1/u.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78200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y = sin(2 x). u = 2 x. y = sin(u).&#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124200"/>
            <a:ext cx="797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y = sqrt(3 x^2 minus x + 1). u = 3 x^2 minus x + 1. y = sqrt(u).&#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2450" y="4029075"/>
            <a:ext cx="77914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tem d). y = tan^2(x). u = tan(x). y = u^2.&#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1188" y="4778375"/>
            <a:ext cx="7342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457200" y="3198813"/>
            <a:ext cx="8229600" cy="914400"/>
          </a:xfrm>
        </p:spPr>
        <p:txBody>
          <a:bodyPr/>
          <a:lstStyle/>
          <a:p>
            <a:pPr algn="ctr" eaLnBrk="1" hangingPunct="1">
              <a:lnSpc>
                <a:spcPct val="90000"/>
              </a:lnSpc>
              <a:buFont typeface="Wingdings" panose="05000000000000000000" pitchFamily="2" charset="2"/>
              <a:buNone/>
              <a:defRPr/>
            </a:pPr>
            <a:r>
              <a:rPr lang="en-US" altLang="en-US" sz="4000" kern="1200" dirty="0">
                <a:cs typeface="Arial" panose="020B0604020202020204" pitchFamily="34" charset="0"/>
              </a:rPr>
              <a:t>The General Power Rule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General Power Rule</a:t>
            </a:r>
          </a:p>
        </p:txBody>
      </p:sp>
      <p:sp>
        <p:nvSpPr>
          <p:cNvPr id="16387" name="Rectangle 3"/>
          <p:cNvSpPr>
            <a:spLocks noGrp="1" noChangeArrowheads="1"/>
          </p:cNvSpPr>
          <p:nvPr>
            <p:ph type="body" idx="1"/>
          </p:nvPr>
        </p:nvSpPr>
        <p:spPr>
          <a:xfrm>
            <a:off x="455613" y="1370013"/>
            <a:ext cx="8229600" cy="5256212"/>
          </a:xfrm>
          <a:noFill/>
        </p:spPr>
        <p:txBody>
          <a:bodyPr/>
          <a:lstStyle/>
          <a:p>
            <a:pPr marL="60325" indent="-60325" eaLnBrk="1" hangingPunct="1">
              <a:buFont typeface="Wingdings" panose="05000000000000000000" pitchFamily="2" charset="2"/>
              <a:buNone/>
            </a:pPr>
            <a:r>
              <a:rPr lang="en-US" altLang="en-US" smtClean="0"/>
              <a:t>The function </a:t>
            </a:r>
            <a:r>
              <a:rPr lang="en-US" altLang="en-US" i="1" smtClean="0"/>
              <a:t>y</a:t>
            </a:r>
            <a:r>
              <a:rPr lang="en-US" altLang="en-US" smtClean="0"/>
              <a:t> = [</a:t>
            </a:r>
            <a:r>
              <a:rPr lang="en-US" altLang="en-US" i="1" smtClean="0"/>
              <a:t>u</a:t>
            </a:r>
            <a:r>
              <a:rPr lang="en-US" altLang="en-US" smtClean="0"/>
              <a:t>(</a:t>
            </a:r>
            <a:r>
              <a:rPr lang="en-US" altLang="en-US" i="1" smtClean="0"/>
              <a:t>x</a:t>
            </a:r>
            <a:r>
              <a:rPr lang="en-US" altLang="en-US" smtClean="0"/>
              <a:t>)]</a:t>
            </a:r>
            <a:r>
              <a:rPr lang="en-US" altLang="en-US" i="1" baseline="30000" smtClean="0"/>
              <a:t>n</a:t>
            </a:r>
            <a:r>
              <a:rPr lang="en-US" altLang="en-US" smtClean="0"/>
              <a:t> is one of the most common types of composite functions. </a:t>
            </a:r>
          </a:p>
          <a:p>
            <a:pPr marL="60325" indent="-60325" eaLnBrk="1" hangingPunct="1">
              <a:buFont typeface="Wingdings" panose="05000000000000000000" pitchFamily="2" charset="2"/>
              <a:buNone/>
            </a:pPr>
            <a:endParaRPr lang="en-US" altLang="en-US" smtClean="0"/>
          </a:p>
          <a:p>
            <a:pPr marL="60325" indent="-60325" eaLnBrk="1" hangingPunct="1">
              <a:buFont typeface="Wingdings" panose="05000000000000000000" pitchFamily="2" charset="2"/>
              <a:buNone/>
            </a:pPr>
            <a:r>
              <a:rPr lang="en-US" altLang="en-US" smtClean="0"/>
              <a:t>The rule for differentiating such functions is called the </a:t>
            </a:r>
            <a:r>
              <a:rPr lang="en-US" altLang="en-US" b="1" smtClean="0"/>
              <a:t>General Power Rule, </a:t>
            </a:r>
            <a:r>
              <a:rPr lang="en-US" altLang="en-US" smtClean="0"/>
              <a:t>and it is a special case of the Chain Rule.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5"/>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General Power Rule</a:t>
            </a:r>
          </a:p>
        </p:txBody>
      </p:sp>
      <p:pic>
        <p:nvPicPr>
          <p:cNvPr id="17411" name="Picture 1" descr="Theorem 2.11. The general power rule. If y = [u(x)]^n, where u is a differentiable function of x and n is a rational number, then (d y)/(d x) = n([u(x)]^(n minus 1))((d u)/(d x)) or, equivalently, (d/(d x))[u^n] = n u^(n minus 1)(u prim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5338" y="1676400"/>
            <a:ext cx="7334250"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47688" y="319088"/>
            <a:ext cx="8229600" cy="685800"/>
          </a:xfrm>
          <a:noFill/>
        </p:spPr>
        <p:txBody>
          <a:bodyPr/>
          <a:lstStyle/>
          <a:p>
            <a:pPr algn="l" eaLnBrk="1" hangingPunct="1"/>
            <a:r>
              <a:rPr lang="en-US" altLang="en-US" sz="3000" smtClean="0">
                <a:solidFill>
                  <a:schemeClr val="bg1"/>
                </a:solidFill>
              </a:rPr>
              <a:t>Example 4 – </a:t>
            </a:r>
            <a:r>
              <a:rPr lang="en-US" altLang="en-US" sz="3000" i="1" smtClean="0">
                <a:solidFill>
                  <a:schemeClr val="bg1"/>
                </a:solidFill>
              </a:rPr>
              <a:t>Applying the General Power Rule</a:t>
            </a:r>
          </a:p>
        </p:txBody>
      </p:sp>
      <p:sp>
        <p:nvSpPr>
          <p:cNvPr id="61443" name="Rectangle 3"/>
          <p:cNvSpPr>
            <a:spLocks noGrp="1" noChangeArrowheads="1"/>
          </p:cNvSpPr>
          <p:nvPr>
            <p:ph type="body" idx="1"/>
          </p:nvPr>
        </p:nvSpPr>
        <p:spPr>
          <a:xfrm>
            <a:off x="457200" y="1370013"/>
            <a:ext cx="8229600" cy="5256212"/>
          </a:xfrm>
        </p:spPr>
        <p:txBody>
          <a:bodyPr/>
          <a:lstStyle/>
          <a:p>
            <a:pPr marL="0" indent="0" eaLnBrk="1" hangingPunct="1">
              <a:buFont typeface="Wingdings" panose="05000000000000000000" pitchFamily="2" charset="2"/>
              <a:buNone/>
              <a:defRPr/>
            </a:pPr>
            <a:r>
              <a:rPr lang="en-US" altLang="en-US" dirty="0" smtClean="0"/>
              <a:t>Find the derivative of </a:t>
            </a:r>
            <a:r>
              <a:rPr lang="en-US" altLang="en-US" i="1" dirty="0" smtClean="0"/>
              <a:t>f</a:t>
            </a:r>
            <a:r>
              <a:rPr lang="en-US" altLang="en-US" dirty="0" smtClean="0"/>
              <a:t>(</a:t>
            </a:r>
            <a:r>
              <a:rPr lang="en-US" altLang="en-US" i="1" dirty="0" smtClean="0"/>
              <a:t>x</a:t>
            </a:r>
            <a:r>
              <a:rPr lang="en-US" altLang="en-US" dirty="0" smtClean="0"/>
              <a:t>) = (3</a:t>
            </a:r>
            <a:r>
              <a:rPr lang="en-US" altLang="en-US" i="1" dirty="0" smtClean="0"/>
              <a:t>x</a:t>
            </a:r>
            <a:r>
              <a:rPr lang="en-US" altLang="en-US" dirty="0" smtClean="0"/>
              <a:t> </a:t>
            </a:r>
            <a:r>
              <a:rPr lang="en-US" altLang="en-US" dirty="0" smtClean="0">
                <a:solidFill>
                  <a:srgbClr val="000000"/>
                </a:solidFill>
                <a:cs typeface="Times New Roman" panose="02020603050405020304" pitchFamily="18" charset="0"/>
              </a:rPr>
              <a:t>–</a:t>
            </a:r>
            <a:r>
              <a:rPr lang="en-US" altLang="en-US" dirty="0" smtClean="0"/>
              <a:t> 2</a:t>
            </a:r>
            <a:r>
              <a:rPr lang="en-US" altLang="en-US" i="1" dirty="0" smtClean="0"/>
              <a:t>x</a:t>
            </a:r>
            <a:r>
              <a:rPr lang="en-US" altLang="en-US" baseline="30000" dirty="0" smtClean="0"/>
              <a:t>2</a:t>
            </a:r>
            <a:r>
              <a:rPr lang="en-US" altLang="en-US" dirty="0" smtClean="0"/>
              <a:t>)</a:t>
            </a:r>
            <a:r>
              <a:rPr lang="en-US" altLang="en-US" baseline="30000" dirty="0" smtClean="0"/>
              <a:t>3</a:t>
            </a:r>
            <a:r>
              <a:rPr lang="en-US" altLang="en-US" dirty="0" smtClean="0"/>
              <a:t>.</a:t>
            </a:r>
          </a:p>
          <a:p>
            <a:pPr marL="0" indent="0" eaLnBrk="1" hangingPunct="1">
              <a:buFont typeface="Wingdings" panose="05000000000000000000" pitchFamily="2" charset="2"/>
              <a:buNone/>
              <a:defRPr/>
            </a:pPr>
            <a:endParaRPr lang="en-US" altLang="en-US" dirty="0" smtClean="0">
              <a:solidFill>
                <a:srgbClr val="0073AE"/>
              </a:solidFill>
            </a:endParaRPr>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r>
              <a:rPr lang="en-US" altLang="en-US" dirty="0" smtClean="0"/>
              <a:t>Let </a:t>
            </a:r>
            <a:r>
              <a:rPr lang="en-US" altLang="en-US" i="1" dirty="0" smtClean="0"/>
              <a:t>u</a:t>
            </a:r>
            <a:r>
              <a:rPr lang="en-US" altLang="en-US" dirty="0" smtClean="0"/>
              <a:t> = 3</a:t>
            </a:r>
            <a:r>
              <a:rPr lang="en-US" altLang="en-US" i="1" dirty="0" smtClean="0"/>
              <a:t>x</a:t>
            </a:r>
            <a:r>
              <a:rPr lang="en-US" altLang="en-US" dirty="0" smtClean="0"/>
              <a:t> </a:t>
            </a:r>
            <a:r>
              <a:rPr lang="en-US" altLang="en-US" dirty="0" smtClean="0">
                <a:solidFill>
                  <a:srgbClr val="000000"/>
                </a:solidFill>
                <a:cs typeface="Times New Roman" panose="02020603050405020304" pitchFamily="18" charset="0"/>
              </a:rPr>
              <a:t>–</a:t>
            </a:r>
            <a:r>
              <a:rPr lang="en-US" altLang="en-US" dirty="0" smtClean="0"/>
              <a:t> 2</a:t>
            </a:r>
            <a:r>
              <a:rPr lang="en-US" altLang="en-US" i="1" dirty="0" smtClean="0"/>
              <a:t>x</a:t>
            </a:r>
            <a:r>
              <a:rPr lang="en-US" altLang="en-US" baseline="30000" dirty="0" smtClean="0"/>
              <a:t>2</a:t>
            </a:r>
            <a:r>
              <a:rPr lang="en-US" altLang="en-US" dirty="0" smtClean="0"/>
              <a:t>. </a:t>
            </a:r>
          </a:p>
          <a:p>
            <a:pPr marL="0" indent="0" eaLnBrk="1" hangingPunct="1">
              <a:buFont typeface="Wingdings" panose="05000000000000000000" pitchFamily="2" charset="2"/>
              <a:buNone/>
              <a:defRPr/>
            </a:pPr>
            <a:endParaRPr lang="en-US" altLang="en-US" sz="1200" dirty="0" smtClean="0"/>
          </a:p>
          <a:p>
            <a:pPr marL="0" indent="0" eaLnBrk="1" hangingPunct="1">
              <a:buFont typeface="Wingdings" panose="05000000000000000000" pitchFamily="2" charset="2"/>
              <a:buNone/>
              <a:defRPr/>
            </a:pPr>
            <a:r>
              <a:rPr lang="en-US" altLang="en-US" dirty="0" smtClean="0"/>
              <a:t>Then </a:t>
            </a:r>
            <a:r>
              <a:rPr lang="en-US" altLang="en-US" i="1" dirty="0" smtClean="0"/>
              <a:t>f</a:t>
            </a:r>
            <a:r>
              <a:rPr lang="en-US" altLang="en-US" dirty="0" smtClean="0"/>
              <a:t>(</a:t>
            </a:r>
            <a:r>
              <a:rPr lang="en-US" altLang="en-US" i="1" dirty="0" smtClean="0"/>
              <a:t>x</a:t>
            </a:r>
            <a:r>
              <a:rPr lang="en-US" altLang="en-US" dirty="0" smtClean="0"/>
              <a:t>) = (3</a:t>
            </a:r>
            <a:r>
              <a:rPr lang="en-US" altLang="en-US" i="1" dirty="0" smtClean="0"/>
              <a:t>x</a:t>
            </a:r>
            <a:r>
              <a:rPr lang="en-US" altLang="en-US" dirty="0" smtClean="0"/>
              <a:t> </a:t>
            </a:r>
            <a:r>
              <a:rPr lang="en-US" altLang="en-US" dirty="0" smtClean="0">
                <a:solidFill>
                  <a:srgbClr val="000000"/>
                </a:solidFill>
                <a:cs typeface="Times New Roman" panose="02020603050405020304" pitchFamily="18" charset="0"/>
              </a:rPr>
              <a:t>–</a:t>
            </a:r>
            <a:r>
              <a:rPr lang="en-US" altLang="en-US" dirty="0" smtClean="0"/>
              <a:t> 2</a:t>
            </a:r>
            <a:r>
              <a:rPr lang="en-US" altLang="en-US" i="1" dirty="0" smtClean="0"/>
              <a:t>x</a:t>
            </a:r>
            <a:r>
              <a:rPr lang="en-US" altLang="en-US" baseline="30000" dirty="0" smtClean="0"/>
              <a:t>2</a:t>
            </a:r>
            <a:r>
              <a:rPr lang="en-US" altLang="en-US" dirty="0" smtClean="0"/>
              <a:t>)</a:t>
            </a:r>
            <a:r>
              <a:rPr lang="en-US" altLang="en-US" baseline="30000" dirty="0" smtClean="0"/>
              <a:t>3</a:t>
            </a:r>
            <a:r>
              <a:rPr lang="en-US" altLang="en-US" dirty="0" smtClean="0"/>
              <a:t> = </a:t>
            </a:r>
            <a:r>
              <a:rPr lang="en-US" altLang="en-US" i="1" dirty="0" smtClean="0"/>
              <a:t>u</a:t>
            </a:r>
            <a:r>
              <a:rPr lang="en-US" altLang="en-US" baseline="30000" dirty="0" smtClean="0"/>
              <a:t>3 </a:t>
            </a:r>
          </a:p>
          <a:p>
            <a:pPr marL="0" indent="0" eaLnBrk="1" hangingPunct="1">
              <a:buFont typeface="Wingdings" panose="05000000000000000000" pitchFamily="2" charset="2"/>
              <a:buNone/>
              <a:defRPr/>
            </a:pPr>
            <a:r>
              <a:rPr lang="en-US" altLang="en-US" dirty="0" smtClean="0"/>
              <a:t>and, by the General Power Rule, the derivative is</a:t>
            </a:r>
          </a:p>
        </p:txBody>
      </p:sp>
      <p:pic>
        <p:nvPicPr>
          <p:cNvPr id="61446" name="Picture 6" descr="f prime (x) = 3((3 x minus 2 x^2)^2)(d/(d x))[3 x minus 2 x^2]. The first term of the product, 3, is labeled n. The second term of the product, 3 x minus 2 x^2, is labeled u^(n minus 1). The third term of the product, (d/(d x))[3 x minus 2 x^2], is labeled u prime. Apply general power rule.&#10;"/>
          <p:cNvPicPr>
            <a:picLocks noChangeAspect="1" noChangeArrowheads="1"/>
          </p:cNvPicPr>
          <p:nvPr/>
        </p:nvPicPr>
        <p:blipFill>
          <a:blip r:embed="rId2">
            <a:extLst>
              <a:ext uri="{28A0092B-C50C-407E-A947-70E740481C1C}">
                <a14:useLocalDpi xmlns:a14="http://schemas.microsoft.com/office/drawing/2010/main" val="0"/>
              </a:ext>
            </a:extLst>
          </a:blip>
          <a:srcRect b="33170"/>
          <a:stretch>
            <a:fillRect/>
          </a:stretch>
        </p:blipFill>
        <p:spPr bwMode="auto">
          <a:xfrm>
            <a:off x="381000" y="4462463"/>
            <a:ext cx="7848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0" name="Picture 10" descr="= 3((3 x minus 2 x^2)^2)(3 minus 4 x). Differentiate 3 x minus 2 x^2.&#10;"/>
          <p:cNvPicPr>
            <a:picLocks noChangeAspect="1" noChangeArrowheads="1"/>
          </p:cNvPicPr>
          <p:nvPr/>
        </p:nvPicPr>
        <p:blipFill>
          <a:blip r:embed="rId2">
            <a:extLst>
              <a:ext uri="{28A0092B-C50C-407E-A947-70E740481C1C}">
                <a14:useLocalDpi xmlns:a14="http://schemas.microsoft.com/office/drawing/2010/main" val="0"/>
              </a:ext>
            </a:extLst>
          </a:blip>
          <a:srcRect t="66830"/>
          <a:stretch>
            <a:fillRect/>
          </a:stretch>
        </p:blipFill>
        <p:spPr bwMode="auto">
          <a:xfrm>
            <a:off x="381000" y="5757863"/>
            <a:ext cx="784860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animEffect transition="in" filter="fade">
                                      <p:cBhvr>
                                        <p:cTn id="7" dur="1000"/>
                                        <p:tgtEl>
                                          <p:spTgt spid="61443">
                                            <p:txEl>
                                              <p:pRg st="2" end="2"/>
                                            </p:txEl>
                                          </p:spTgt>
                                        </p:tgtEl>
                                      </p:cBhvr>
                                    </p:animEffect>
                                    <p:anim calcmode="lin" valueType="num">
                                      <p:cBhvr>
                                        <p:cTn id="8"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144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4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1443">
                                            <p:txEl>
                                              <p:pRg st="3" end="3"/>
                                            </p:txEl>
                                          </p:spTgt>
                                        </p:tgtEl>
                                        <p:attrNameLst>
                                          <p:attrName>style.visibility</p:attrName>
                                        </p:attrNameLst>
                                      </p:cBhvr>
                                      <p:to>
                                        <p:strVal val="visible"/>
                                      </p:to>
                                    </p:set>
                                    <p:animEffect transition="in" filter="fade">
                                      <p:cBhvr>
                                        <p:cTn id="13" dur="1000"/>
                                        <p:tgtEl>
                                          <p:spTgt spid="61443">
                                            <p:txEl>
                                              <p:pRg st="3" end="3"/>
                                            </p:txEl>
                                          </p:spTgt>
                                        </p:tgtEl>
                                      </p:cBhvr>
                                    </p:animEffect>
                                    <p:anim calcmode="lin" valueType="num">
                                      <p:cBhvr>
                                        <p:cTn id="14"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144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144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61443">
                                            <p:txEl>
                                              <p:pRg st="5" end="5"/>
                                            </p:txEl>
                                          </p:spTgt>
                                        </p:tgtEl>
                                        <p:attrNameLst>
                                          <p:attrName>style.visibility</p:attrName>
                                        </p:attrNameLst>
                                      </p:cBhvr>
                                      <p:to>
                                        <p:strVal val="visible"/>
                                      </p:to>
                                    </p:set>
                                    <p:animEffect transition="in" filter="fade">
                                      <p:cBhvr>
                                        <p:cTn id="21" dur="1000"/>
                                        <p:tgtEl>
                                          <p:spTgt spid="61443">
                                            <p:txEl>
                                              <p:pRg st="5" end="5"/>
                                            </p:txEl>
                                          </p:spTgt>
                                        </p:tgtEl>
                                      </p:cBhvr>
                                    </p:animEffect>
                                    <p:anim calcmode="lin" valueType="num">
                                      <p:cBhvr>
                                        <p:cTn id="22"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1443">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1443">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61443">
                                            <p:txEl>
                                              <p:pRg st="6" end="6"/>
                                            </p:txEl>
                                          </p:spTgt>
                                        </p:tgtEl>
                                        <p:attrNameLst>
                                          <p:attrName>style.visibility</p:attrName>
                                        </p:attrNameLst>
                                      </p:cBhvr>
                                      <p:to>
                                        <p:strVal val="visible"/>
                                      </p:to>
                                    </p:set>
                                    <p:animEffect transition="in" filter="fade">
                                      <p:cBhvr>
                                        <p:cTn id="27" dur="1000"/>
                                        <p:tgtEl>
                                          <p:spTgt spid="61443">
                                            <p:txEl>
                                              <p:pRg st="6" end="6"/>
                                            </p:txEl>
                                          </p:spTgt>
                                        </p:tgtEl>
                                      </p:cBhvr>
                                    </p:animEffect>
                                    <p:anim calcmode="lin" valueType="num">
                                      <p:cBhvr>
                                        <p:cTn id="28" dur="10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61443">
                                            <p:txEl>
                                              <p:pRg st="6" end="6"/>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61443">
                                            <p:txEl>
                                              <p:pRg st="6" end="6"/>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61446"/>
                                        </p:tgtEl>
                                        <p:attrNameLst>
                                          <p:attrName>style.visibility</p:attrName>
                                        </p:attrNameLst>
                                      </p:cBhvr>
                                      <p:to>
                                        <p:strVal val="visible"/>
                                      </p:to>
                                    </p:set>
                                    <p:animEffect transition="in" filter="fade">
                                      <p:cBhvr>
                                        <p:cTn id="33" dur="1000"/>
                                        <p:tgtEl>
                                          <p:spTgt spid="61446"/>
                                        </p:tgtEl>
                                      </p:cBhvr>
                                    </p:animEffect>
                                    <p:anim calcmode="lin" valueType="num">
                                      <p:cBhvr>
                                        <p:cTn id="34" dur="1000" fill="hold"/>
                                        <p:tgtEl>
                                          <p:spTgt spid="61446"/>
                                        </p:tgtEl>
                                        <p:attrNameLst>
                                          <p:attrName>ppt_x</p:attrName>
                                        </p:attrNameLst>
                                      </p:cBhvr>
                                      <p:tavLst>
                                        <p:tav tm="0">
                                          <p:val>
                                            <p:strVal val="#ppt_x"/>
                                          </p:val>
                                        </p:tav>
                                        <p:tav tm="100000">
                                          <p:val>
                                            <p:strVal val="#ppt_x"/>
                                          </p:val>
                                        </p:tav>
                                      </p:tavLst>
                                    </p:anim>
                                    <p:anim calcmode="lin" valueType="num">
                                      <p:cBhvr>
                                        <p:cTn id="35" dur="900" decel="100000" fill="hold"/>
                                        <p:tgtEl>
                                          <p:spTgt spid="6144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1446"/>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61450"/>
                                        </p:tgtEl>
                                        <p:attrNameLst>
                                          <p:attrName>style.visibility</p:attrName>
                                        </p:attrNameLst>
                                      </p:cBhvr>
                                      <p:to>
                                        <p:strVal val="visible"/>
                                      </p:to>
                                    </p:set>
                                    <p:animEffect transition="in" filter="fade">
                                      <p:cBhvr>
                                        <p:cTn id="41" dur="1000"/>
                                        <p:tgtEl>
                                          <p:spTgt spid="61450"/>
                                        </p:tgtEl>
                                      </p:cBhvr>
                                    </p:animEffect>
                                    <p:anim calcmode="lin" valueType="num">
                                      <p:cBhvr>
                                        <p:cTn id="42" dur="1000" fill="hold"/>
                                        <p:tgtEl>
                                          <p:spTgt spid="61450"/>
                                        </p:tgtEl>
                                        <p:attrNameLst>
                                          <p:attrName>ppt_x</p:attrName>
                                        </p:attrNameLst>
                                      </p:cBhvr>
                                      <p:tavLst>
                                        <p:tav tm="0">
                                          <p:val>
                                            <p:strVal val="#ppt_x"/>
                                          </p:val>
                                        </p:tav>
                                        <p:tav tm="100000">
                                          <p:val>
                                            <p:strVal val="#ppt_x"/>
                                          </p:val>
                                        </p:tav>
                                      </p:tavLst>
                                    </p:anim>
                                    <p:anim calcmode="lin" valueType="num">
                                      <p:cBhvr>
                                        <p:cTn id="43" dur="900" decel="100000" fill="hold"/>
                                        <p:tgtEl>
                                          <p:spTgt spid="61450"/>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614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455613" y="3198813"/>
            <a:ext cx="8229600" cy="914400"/>
          </a:xfrm>
        </p:spPr>
        <p:txBody>
          <a:bodyPr/>
          <a:lstStyle/>
          <a:p>
            <a:pPr algn="ctr" eaLnBrk="1" hangingPunct="1">
              <a:lnSpc>
                <a:spcPct val="90000"/>
              </a:lnSpc>
              <a:buFont typeface="Wingdings" panose="05000000000000000000" pitchFamily="2" charset="2"/>
              <a:buNone/>
              <a:defRPr/>
            </a:pPr>
            <a:r>
              <a:rPr lang="en-US" altLang="en-US" sz="4000" kern="1200" dirty="0">
                <a:cs typeface="Arial" panose="020B0604020202020204" pitchFamily="34" charset="0"/>
              </a:rPr>
              <a:t>Simplifying Derivatives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Simplifying Derivatives</a:t>
            </a:r>
          </a:p>
        </p:txBody>
      </p:sp>
      <p:sp>
        <p:nvSpPr>
          <p:cNvPr id="20483"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The next three examples </a:t>
            </a:r>
            <a:r>
              <a:rPr lang="en-IN" altLang="en-US" smtClean="0"/>
              <a:t>demonstrate </a:t>
            </a:r>
            <a:r>
              <a:rPr lang="en-US" altLang="en-US" smtClean="0"/>
              <a:t>techniques for simplifying the “raw derivatives” of functions involving products, quotients, and composites.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47688" y="319088"/>
            <a:ext cx="8229600" cy="685800"/>
          </a:xfrm>
          <a:noFill/>
        </p:spPr>
        <p:txBody>
          <a:bodyPr/>
          <a:lstStyle/>
          <a:p>
            <a:pPr algn="l" eaLnBrk="1" hangingPunct="1"/>
            <a:r>
              <a:rPr lang="en-US" altLang="en-US" sz="2400" smtClean="0">
                <a:solidFill>
                  <a:schemeClr val="bg1"/>
                </a:solidFill>
              </a:rPr>
              <a:t>Example 7 – </a:t>
            </a:r>
            <a:r>
              <a:rPr lang="en-US" altLang="en-US" sz="2400" i="1" smtClean="0">
                <a:solidFill>
                  <a:schemeClr val="bg1"/>
                </a:solidFill>
              </a:rPr>
              <a:t>Simplifying by Factoring Out the Least Powers</a:t>
            </a:r>
          </a:p>
        </p:txBody>
      </p:sp>
      <p:sp>
        <p:nvSpPr>
          <p:cNvPr id="21507" name="TextBox 9"/>
          <p:cNvSpPr txBox="1">
            <a:spLocks noChangeArrowheads="1"/>
          </p:cNvSpPr>
          <p:nvPr/>
        </p:nvSpPr>
        <p:spPr bwMode="auto">
          <a:xfrm>
            <a:off x="304800" y="1219200"/>
            <a:ext cx="861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Find the derivative of </a:t>
            </a:r>
          </a:p>
        </p:txBody>
      </p:sp>
      <p:pic>
        <p:nvPicPr>
          <p:cNvPr id="21508" name="Picture 10" descr="f(x) = (x^2) sqrt(1 minus x^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219200"/>
            <a:ext cx="21415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304800" y="1752600"/>
            <a:ext cx="1384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a:solidFill>
                  <a:srgbClr val="D7181E"/>
                </a:solidFill>
                <a:cs typeface="Arial" panose="020B0604020202020204" pitchFamily="34" charset="0"/>
              </a:rPr>
              <a:t>Solution:</a:t>
            </a:r>
          </a:p>
        </p:txBody>
      </p:sp>
      <p:pic>
        <p:nvPicPr>
          <p:cNvPr id="20491" name="Picture 11" descr="f(x) = (x^2) sqrt(1 minus x^2). Write original functio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209800"/>
            <a:ext cx="7029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2" name="Picture 12" descr="= (x^2)((1 minus x^2)^(1/2)). Rewrite.&#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819400"/>
            <a:ext cx="57626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3" name="Picture 13" descr="f prime (x) = (x^2)(d/(d x))[(1 minus x^2)^(1/2)] + ((1 minus x^2)^(1/2))(d/(d x))[x^2]. Product rule.&#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925" y="3295650"/>
            <a:ext cx="64674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4" name="Picture 14" descr="= (x^2)[(1/2)((1 minus x^2)^(negative 1/2))(negative 2 x)] + ((1 minus x^2)^(1/2))(2 x). General power rule.&#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8275" y="3962400"/>
            <a:ext cx="648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5" name="Picture 15" descr="= (negative x^3)((1 minus x^2)^(negative 1/2)) + (2 x)((1 minus x^2)^(1/2)). Simplify.&#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705350"/>
            <a:ext cx="57245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6" name="Picture 16" descr="= (x)((1 minus x^2)^(negative 1/2))[negative (x^2)(1) + 2(1 minus x^2)]. Facto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5248275"/>
            <a:ext cx="54483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7" name="Picture 17" descr="= (x(2 minus 3 x^2))/sqrt(1 minus x^2). Simplify.&#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5886450"/>
            <a:ext cx="57054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0491"/>
                                        </p:tgtEl>
                                        <p:attrNameLst>
                                          <p:attrName>style.visibility</p:attrName>
                                        </p:attrNameLst>
                                      </p:cBhvr>
                                      <p:to>
                                        <p:strVal val="visible"/>
                                      </p:to>
                                    </p:set>
                                    <p:animEffect transition="in" filter="fade">
                                      <p:cBhvr>
                                        <p:cTn id="13" dur="1000"/>
                                        <p:tgtEl>
                                          <p:spTgt spid="20491"/>
                                        </p:tgtEl>
                                      </p:cBhvr>
                                    </p:animEffect>
                                    <p:anim calcmode="lin" valueType="num">
                                      <p:cBhvr>
                                        <p:cTn id="14" dur="1000" fill="hold"/>
                                        <p:tgtEl>
                                          <p:spTgt spid="20491"/>
                                        </p:tgtEl>
                                        <p:attrNameLst>
                                          <p:attrName>ppt_x</p:attrName>
                                        </p:attrNameLst>
                                      </p:cBhvr>
                                      <p:tavLst>
                                        <p:tav tm="0">
                                          <p:val>
                                            <p:strVal val="#ppt_x"/>
                                          </p:val>
                                        </p:tav>
                                        <p:tav tm="100000">
                                          <p:val>
                                            <p:strVal val="#ppt_x"/>
                                          </p:val>
                                        </p:tav>
                                      </p:tavLst>
                                    </p:anim>
                                    <p:anim calcmode="lin" valueType="num">
                                      <p:cBhvr>
                                        <p:cTn id="15" dur="900" decel="100000" fill="hold"/>
                                        <p:tgtEl>
                                          <p:spTgt spid="2049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0491"/>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0492"/>
                                        </p:tgtEl>
                                        <p:attrNameLst>
                                          <p:attrName>style.visibility</p:attrName>
                                        </p:attrNameLst>
                                      </p:cBhvr>
                                      <p:to>
                                        <p:strVal val="visible"/>
                                      </p:to>
                                    </p:set>
                                    <p:animEffect transition="in" filter="fade">
                                      <p:cBhvr>
                                        <p:cTn id="21" dur="1000"/>
                                        <p:tgtEl>
                                          <p:spTgt spid="20492"/>
                                        </p:tgtEl>
                                      </p:cBhvr>
                                    </p:animEffect>
                                    <p:anim calcmode="lin" valueType="num">
                                      <p:cBhvr>
                                        <p:cTn id="22" dur="1000" fill="hold"/>
                                        <p:tgtEl>
                                          <p:spTgt spid="20492"/>
                                        </p:tgtEl>
                                        <p:attrNameLst>
                                          <p:attrName>ppt_x</p:attrName>
                                        </p:attrNameLst>
                                      </p:cBhvr>
                                      <p:tavLst>
                                        <p:tav tm="0">
                                          <p:val>
                                            <p:strVal val="#ppt_x"/>
                                          </p:val>
                                        </p:tav>
                                        <p:tav tm="100000">
                                          <p:val>
                                            <p:strVal val="#ppt_x"/>
                                          </p:val>
                                        </p:tav>
                                      </p:tavLst>
                                    </p:anim>
                                    <p:anim calcmode="lin" valueType="num">
                                      <p:cBhvr>
                                        <p:cTn id="23" dur="900" decel="100000" fill="hold"/>
                                        <p:tgtEl>
                                          <p:spTgt spid="20492"/>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0492"/>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20493"/>
                                        </p:tgtEl>
                                        <p:attrNameLst>
                                          <p:attrName>style.visibility</p:attrName>
                                        </p:attrNameLst>
                                      </p:cBhvr>
                                      <p:to>
                                        <p:strVal val="visible"/>
                                      </p:to>
                                    </p:set>
                                    <p:animEffect transition="in" filter="fade">
                                      <p:cBhvr>
                                        <p:cTn id="29" dur="1000"/>
                                        <p:tgtEl>
                                          <p:spTgt spid="20493"/>
                                        </p:tgtEl>
                                      </p:cBhvr>
                                    </p:animEffect>
                                    <p:anim calcmode="lin" valueType="num">
                                      <p:cBhvr>
                                        <p:cTn id="30" dur="1000" fill="hold"/>
                                        <p:tgtEl>
                                          <p:spTgt spid="20493"/>
                                        </p:tgtEl>
                                        <p:attrNameLst>
                                          <p:attrName>ppt_x</p:attrName>
                                        </p:attrNameLst>
                                      </p:cBhvr>
                                      <p:tavLst>
                                        <p:tav tm="0">
                                          <p:val>
                                            <p:strVal val="#ppt_x"/>
                                          </p:val>
                                        </p:tav>
                                        <p:tav tm="100000">
                                          <p:val>
                                            <p:strVal val="#ppt_x"/>
                                          </p:val>
                                        </p:tav>
                                      </p:tavLst>
                                    </p:anim>
                                    <p:anim calcmode="lin" valueType="num">
                                      <p:cBhvr>
                                        <p:cTn id="31" dur="900" decel="100000" fill="hold"/>
                                        <p:tgtEl>
                                          <p:spTgt spid="2049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0493"/>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20494"/>
                                        </p:tgtEl>
                                        <p:attrNameLst>
                                          <p:attrName>style.visibility</p:attrName>
                                        </p:attrNameLst>
                                      </p:cBhvr>
                                      <p:to>
                                        <p:strVal val="visible"/>
                                      </p:to>
                                    </p:set>
                                    <p:animEffect transition="in" filter="fade">
                                      <p:cBhvr>
                                        <p:cTn id="37" dur="1000"/>
                                        <p:tgtEl>
                                          <p:spTgt spid="20494"/>
                                        </p:tgtEl>
                                      </p:cBhvr>
                                    </p:animEffect>
                                    <p:anim calcmode="lin" valueType="num">
                                      <p:cBhvr>
                                        <p:cTn id="38" dur="1000" fill="hold"/>
                                        <p:tgtEl>
                                          <p:spTgt spid="20494"/>
                                        </p:tgtEl>
                                        <p:attrNameLst>
                                          <p:attrName>ppt_x</p:attrName>
                                        </p:attrNameLst>
                                      </p:cBhvr>
                                      <p:tavLst>
                                        <p:tav tm="0">
                                          <p:val>
                                            <p:strVal val="#ppt_x"/>
                                          </p:val>
                                        </p:tav>
                                        <p:tav tm="100000">
                                          <p:val>
                                            <p:strVal val="#ppt_x"/>
                                          </p:val>
                                        </p:tav>
                                      </p:tavLst>
                                    </p:anim>
                                    <p:anim calcmode="lin" valueType="num">
                                      <p:cBhvr>
                                        <p:cTn id="39" dur="900" decel="100000" fill="hold"/>
                                        <p:tgtEl>
                                          <p:spTgt spid="2049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0494"/>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20495"/>
                                        </p:tgtEl>
                                        <p:attrNameLst>
                                          <p:attrName>style.visibility</p:attrName>
                                        </p:attrNameLst>
                                      </p:cBhvr>
                                      <p:to>
                                        <p:strVal val="visible"/>
                                      </p:to>
                                    </p:set>
                                    <p:animEffect transition="in" filter="fade">
                                      <p:cBhvr>
                                        <p:cTn id="45" dur="1000"/>
                                        <p:tgtEl>
                                          <p:spTgt spid="20495"/>
                                        </p:tgtEl>
                                      </p:cBhvr>
                                    </p:animEffect>
                                    <p:anim calcmode="lin" valueType="num">
                                      <p:cBhvr>
                                        <p:cTn id="46" dur="1000" fill="hold"/>
                                        <p:tgtEl>
                                          <p:spTgt spid="20495"/>
                                        </p:tgtEl>
                                        <p:attrNameLst>
                                          <p:attrName>ppt_x</p:attrName>
                                        </p:attrNameLst>
                                      </p:cBhvr>
                                      <p:tavLst>
                                        <p:tav tm="0">
                                          <p:val>
                                            <p:strVal val="#ppt_x"/>
                                          </p:val>
                                        </p:tav>
                                        <p:tav tm="100000">
                                          <p:val>
                                            <p:strVal val="#ppt_x"/>
                                          </p:val>
                                        </p:tav>
                                      </p:tavLst>
                                    </p:anim>
                                    <p:anim calcmode="lin" valueType="num">
                                      <p:cBhvr>
                                        <p:cTn id="47" dur="900" decel="100000" fill="hold"/>
                                        <p:tgtEl>
                                          <p:spTgt spid="20495"/>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0495"/>
                                        </p:tgtEl>
                                        <p:attrNameLst>
                                          <p:attrName>ppt_y</p:attrName>
                                        </p:attrNameLst>
                                      </p:cBhvr>
                                      <p:tavLst>
                                        <p:tav tm="0">
                                          <p:val>
                                            <p:strVal val="#ppt_y-.03"/>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nodeType="clickEffect">
                                  <p:stCondLst>
                                    <p:cond delay="0"/>
                                  </p:stCondLst>
                                  <p:childTnLst>
                                    <p:set>
                                      <p:cBhvr>
                                        <p:cTn id="52" dur="1" fill="hold">
                                          <p:stCondLst>
                                            <p:cond delay="0"/>
                                          </p:stCondLst>
                                        </p:cTn>
                                        <p:tgtEl>
                                          <p:spTgt spid="20496"/>
                                        </p:tgtEl>
                                        <p:attrNameLst>
                                          <p:attrName>style.visibility</p:attrName>
                                        </p:attrNameLst>
                                      </p:cBhvr>
                                      <p:to>
                                        <p:strVal val="visible"/>
                                      </p:to>
                                    </p:set>
                                    <p:animEffect transition="in" filter="fade">
                                      <p:cBhvr>
                                        <p:cTn id="53" dur="1000"/>
                                        <p:tgtEl>
                                          <p:spTgt spid="20496"/>
                                        </p:tgtEl>
                                      </p:cBhvr>
                                    </p:animEffect>
                                    <p:anim calcmode="lin" valueType="num">
                                      <p:cBhvr>
                                        <p:cTn id="54" dur="1000" fill="hold"/>
                                        <p:tgtEl>
                                          <p:spTgt spid="20496"/>
                                        </p:tgtEl>
                                        <p:attrNameLst>
                                          <p:attrName>ppt_x</p:attrName>
                                        </p:attrNameLst>
                                      </p:cBhvr>
                                      <p:tavLst>
                                        <p:tav tm="0">
                                          <p:val>
                                            <p:strVal val="#ppt_x"/>
                                          </p:val>
                                        </p:tav>
                                        <p:tav tm="100000">
                                          <p:val>
                                            <p:strVal val="#ppt_x"/>
                                          </p:val>
                                        </p:tav>
                                      </p:tavLst>
                                    </p:anim>
                                    <p:anim calcmode="lin" valueType="num">
                                      <p:cBhvr>
                                        <p:cTn id="55" dur="900" decel="100000" fill="hold"/>
                                        <p:tgtEl>
                                          <p:spTgt spid="20496"/>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20496"/>
                                        </p:tgtEl>
                                        <p:attrNameLst>
                                          <p:attrName>ppt_y</p:attrName>
                                        </p:attrNameLst>
                                      </p:cBhvr>
                                      <p:tavLst>
                                        <p:tav tm="0">
                                          <p:val>
                                            <p:strVal val="#ppt_y-.03"/>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7" presetClass="entr" presetSubtype="0" fill="hold" nodeType="clickEffect">
                                  <p:stCondLst>
                                    <p:cond delay="0"/>
                                  </p:stCondLst>
                                  <p:childTnLst>
                                    <p:set>
                                      <p:cBhvr>
                                        <p:cTn id="60" dur="1" fill="hold">
                                          <p:stCondLst>
                                            <p:cond delay="0"/>
                                          </p:stCondLst>
                                        </p:cTn>
                                        <p:tgtEl>
                                          <p:spTgt spid="20497"/>
                                        </p:tgtEl>
                                        <p:attrNameLst>
                                          <p:attrName>style.visibility</p:attrName>
                                        </p:attrNameLst>
                                      </p:cBhvr>
                                      <p:to>
                                        <p:strVal val="visible"/>
                                      </p:to>
                                    </p:set>
                                    <p:animEffect transition="in" filter="fade">
                                      <p:cBhvr>
                                        <p:cTn id="61" dur="1000"/>
                                        <p:tgtEl>
                                          <p:spTgt spid="20497"/>
                                        </p:tgtEl>
                                      </p:cBhvr>
                                    </p:animEffect>
                                    <p:anim calcmode="lin" valueType="num">
                                      <p:cBhvr>
                                        <p:cTn id="62" dur="1000" fill="hold"/>
                                        <p:tgtEl>
                                          <p:spTgt spid="20497"/>
                                        </p:tgtEl>
                                        <p:attrNameLst>
                                          <p:attrName>ppt_x</p:attrName>
                                        </p:attrNameLst>
                                      </p:cBhvr>
                                      <p:tavLst>
                                        <p:tav tm="0">
                                          <p:val>
                                            <p:strVal val="#ppt_x"/>
                                          </p:val>
                                        </p:tav>
                                        <p:tav tm="100000">
                                          <p:val>
                                            <p:strVal val="#ppt_x"/>
                                          </p:val>
                                        </p:tav>
                                      </p:tavLst>
                                    </p:anim>
                                    <p:anim calcmode="lin" valueType="num">
                                      <p:cBhvr>
                                        <p:cTn id="63" dur="900" decel="100000" fill="hold"/>
                                        <p:tgtEl>
                                          <p:spTgt spid="20497"/>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049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47688" y="319088"/>
            <a:ext cx="8226425" cy="685800"/>
          </a:xfrm>
          <a:noFill/>
        </p:spPr>
        <p:txBody>
          <a:bodyPr/>
          <a:lstStyle/>
          <a:p>
            <a:pPr algn="l" eaLnBrk="1" hangingPunct="1"/>
            <a:r>
              <a:rPr lang="en-US" altLang="en-US" sz="2700" smtClean="0">
                <a:solidFill>
                  <a:schemeClr val="bg1"/>
                </a:solidFill>
              </a:rPr>
              <a:t>Example 8 – </a:t>
            </a:r>
            <a:r>
              <a:rPr lang="en-US" altLang="en-US" sz="2700" i="1" smtClean="0">
                <a:solidFill>
                  <a:schemeClr val="bg1"/>
                </a:solidFill>
              </a:rPr>
              <a:t>Simplifying the Derivative of a Quotient</a:t>
            </a:r>
          </a:p>
        </p:txBody>
      </p:sp>
      <p:pic>
        <p:nvPicPr>
          <p:cNvPr id="22531" name="Picture 3" descr="f(x) = x/root3(x^2 + 4). Original function.&#10;"/>
          <p:cNvPicPr>
            <a:picLocks noChangeAspect="1" noChangeArrowheads="1"/>
          </p:cNvPicPr>
          <p:nvPr/>
        </p:nvPicPr>
        <p:blipFill>
          <a:blip r:embed="rId2">
            <a:extLst>
              <a:ext uri="{28A0092B-C50C-407E-A947-70E740481C1C}">
                <a14:useLocalDpi xmlns:a14="http://schemas.microsoft.com/office/drawing/2010/main" val="0"/>
              </a:ext>
            </a:extLst>
          </a:blip>
          <a:srcRect b="79674"/>
          <a:stretch>
            <a:fillRect/>
          </a:stretch>
        </p:blipFill>
        <p:spPr bwMode="auto">
          <a:xfrm>
            <a:off x="455613" y="1371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4" descr="= x/((x^2 + 4)^(1/3)). Rewrite.&#10;"/>
          <p:cNvPicPr>
            <a:picLocks noChangeAspect="1" noChangeArrowheads="1"/>
          </p:cNvPicPr>
          <p:nvPr/>
        </p:nvPicPr>
        <p:blipFill>
          <a:blip r:embed="rId2">
            <a:extLst>
              <a:ext uri="{28A0092B-C50C-407E-A947-70E740481C1C}">
                <a14:useLocalDpi xmlns:a14="http://schemas.microsoft.com/office/drawing/2010/main" val="0"/>
              </a:ext>
            </a:extLst>
          </a:blip>
          <a:srcRect t="22345" b="61404"/>
          <a:stretch>
            <a:fillRect/>
          </a:stretch>
        </p:blipFill>
        <p:spPr bwMode="auto">
          <a:xfrm>
            <a:off x="533400" y="23622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5" name="Picture 5" descr="f prime (x) = (((x^2 + 4)^(1/3))(1) minus x(1/3)((x^2 + 4)^(negative 2/3))(2 x))/((x^2 + 4)^(2/3)). Quotient rule.&#10;"/>
          <p:cNvPicPr>
            <a:picLocks noChangeAspect="1" noChangeArrowheads="1"/>
          </p:cNvPicPr>
          <p:nvPr/>
        </p:nvPicPr>
        <p:blipFill>
          <a:blip r:embed="rId2">
            <a:extLst>
              <a:ext uri="{28A0092B-C50C-407E-A947-70E740481C1C}">
                <a14:useLocalDpi xmlns:a14="http://schemas.microsoft.com/office/drawing/2010/main" val="0"/>
              </a:ext>
            </a:extLst>
          </a:blip>
          <a:srcRect t="38596" b="41092"/>
          <a:stretch>
            <a:fillRect/>
          </a:stretch>
        </p:blipFill>
        <p:spPr bwMode="auto">
          <a:xfrm>
            <a:off x="455613" y="3200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6" name="Picture 6" descr="= (1/3)((x^2 + 4)^(negative 2/3))[(3(x^2 + 4) minus (2 x^2)(1))/((x^2 + 4)^(2/3))].&#10;"/>
          <p:cNvPicPr>
            <a:picLocks noChangeAspect="1" noChangeArrowheads="1"/>
          </p:cNvPicPr>
          <p:nvPr/>
        </p:nvPicPr>
        <p:blipFill>
          <a:blip r:embed="rId2">
            <a:extLst>
              <a:ext uri="{28A0092B-C50C-407E-A947-70E740481C1C}">
                <a14:useLocalDpi xmlns:a14="http://schemas.microsoft.com/office/drawing/2010/main" val="0"/>
              </a:ext>
            </a:extLst>
          </a:blip>
          <a:srcRect t="58908" b="20779"/>
          <a:stretch>
            <a:fillRect/>
          </a:stretch>
        </p:blipFill>
        <p:spPr bwMode="auto">
          <a:xfrm>
            <a:off x="533400" y="41910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7" name="Picture 7" descr="= (x^2 + 12)/(3((x^2 + 4)^(4/3))). Simplify.&#10;"/>
          <p:cNvPicPr>
            <a:picLocks noChangeAspect="1" noChangeArrowheads="1"/>
          </p:cNvPicPr>
          <p:nvPr/>
        </p:nvPicPr>
        <p:blipFill>
          <a:blip r:embed="rId2">
            <a:extLst>
              <a:ext uri="{28A0092B-C50C-407E-A947-70E740481C1C}">
                <a14:useLocalDpi xmlns:a14="http://schemas.microsoft.com/office/drawing/2010/main" val="0"/>
              </a:ext>
            </a:extLst>
          </a:blip>
          <a:srcRect t="79221"/>
          <a:stretch>
            <a:fillRect/>
          </a:stretch>
        </p:blipFill>
        <p:spPr bwMode="auto">
          <a:xfrm>
            <a:off x="533400" y="5164138"/>
            <a:ext cx="82296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fade">
                                      <p:cBhvr>
                                        <p:cTn id="7" dur="1000"/>
                                        <p:tgtEl>
                                          <p:spTgt spid="76804"/>
                                        </p:tgtEl>
                                      </p:cBhvr>
                                    </p:animEffect>
                                    <p:anim calcmode="lin" valueType="num">
                                      <p:cBhvr>
                                        <p:cTn id="8" dur="1000" fill="hold"/>
                                        <p:tgtEl>
                                          <p:spTgt spid="76804"/>
                                        </p:tgtEl>
                                        <p:attrNameLst>
                                          <p:attrName>ppt_x</p:attrName>
                                        </p:attrNameLst>
                                      </p:cBhvr>
                                      <p:tavLst>
                                        <p:tav tm="0">
                                          <p:val>
                                            <p:strVal val="#ppt_x"/>
                                          </p:val>
                                        </p:tav>
                                        <p:tav tm="100000">
                                          <p:val>
                                            <p:strVal val="#ppt_x"/>
                                          </p:val>
                                        </p:tav>
                                      </p:tavLst>
                                    </p:anim>
                                    <p:anim calcmode="lin" valueType="num">
                                      <p:cBhvr>
                                        <p:cTn id="9" dur="900" decel="100000" fill="hold"/>
                                        <p:tgtEl>
                                          <p:spTgt spid="7680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680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76805"/>
                                        </p:tgtEl>
                                        <p:attrNameLst>
                                          <p:attrName>style.visibility</p:attrName>
                                        </p:attrNameLst>
                                      </p:cBhvr>
                                      <p:to>
                                        <p:strVal val="visible"/>
                                      </p:to>
                                    </p:set>
                                    <p:animEffect transition="in" filter="fade">
                                      <p:cBhvr>
                                        <p:cTn id="15" dur="1000"/>
                                        <p:tgtEl>
                                          <p:spTgt spid="76805"/>
                                        </p:tgtEl>
                                      </p:cBhvr>
                                    </p:animEffect>
                                    <p:anim calcmode="lin" valueType="num">
                                      <p:cBhvr>
                                        <p:cTn id="16" dur="1000" fill="hold"/>
                                        <p:tgtEl>
                                          <p:spTgt spid="76805"/>
                                        </p:tgtEl>
                                        <p:attrNameLst>
                                          <p:attrName>ppt_x</p:attrName>
                                        </p:attrNameLst>
                                      </p:cBhvr>
                                      <p:tavLst>
                                        <p:tav tm="0">
                                          <p:val>
                                            <p:strVal val="#ppt_x"/>
                                          </p:val>
                                        </p:tav>
                                        <p:tav tm="100000">
                                          <p:val>
                                            <p:strVal val="#ppt_x"/>
                                          </p:val>
                                        </p:tav>
                                      </p:tavLst>
                                    </p:anim>
                                    <p:anim calcmode="lin" valueType="num">
                                      <p:cBhvr>
                                        <p:cTn id="17" dur="900" decel="100000" fill="hold"/>
                                        <p:tgtEl>
                                          <p:spTgt spid="7680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6805"/>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76806"/>
                                        </p:tgtEl>
                                        <p:attrNameLst>
                                          <p:attrName>style.visibility</p:attrName>
                                        </p:attrNameLst>
                                      </p:cBhvr>
                                      <p:to>
                                        <p:strVal val="visible"/>
                                      </p:to>
                                    </p:set>
                                    <p:animEffect transition="in" filter="fade">
                                      <p:cBhvr>
                                        <p:cTn id="23" dur="1000"/>
                                        <p:tgtEl>
                                          <p:spTgt spid="76806"/>
                                        </p:tgtEl>
                                      </p:cBhvr>
                                    </p:animEffect>
                                    <p:anim calcmode="lin" valueType="num">
                                      <p:cBhvr>
                                        <p:cTn id="24" dur="1000" fill="hold"/>
                                        <p:tgtEl>
                                          <p:spTgt spid="76806"/>
                                        </p:tgtEl>
                                        <p:attrNameLst>
                                          <p:attrName>ppt_x</p:attrName>
                                        </p:attrNameLst>
                                      </p:cBhvr>
                                      <p:tavLst>
                                        <p:tav tm="0">
                                          <p:val>
                                            <p:strVal val="#ppt_x"/>
                                          </p:val>
                                        </p:tav>
                                        <p:tav tm="100000">
                                          <p:val>
                                            <p:strVal val="#ppt_x"/>
                                          </p:val>
                                        </p:tav>
                                      </p:tavLst>
                                    </p:anim>
                                    <p:anim calcmode="lin" valueType="num">
                                      <p:cBhvr>
                                        <p:cTn id="25" dur="900" decel="100000" fill="hold"/>
                                        <p:tgtEl>
                                          <p:spTgt spid="7680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6806"/>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76807"/>
                                        </p:tgtEl>
                                        <p:attrNameLst>
                                          <p:attrName>style.visibility</p:attrName>
                                        </p:attrNameLst>
                                      </p:cBhvr>
                                      <p:to>
                                        <p:strVal val="visible"/>
                                      </p:to>
                                    </p:set>
                                    <p:animEffect transition="in" filter="fade">
                                      <p:cBhvr>
                                        <p:cTn id="31" dur="1000"/>
                                        <p:tgtEl>
                                          <p:spTgt spid="76807"/>
                                        </p:tgtEl>
                                      </p:cBhvr>
                                    </p:animEffect>
                                    <p:anim calcmode="lin" valueType="num">
                                      <p:cBhvr>
                                        <p:cTn id="32" dur="1000" fill="hold"/>
                                        <p:tgtEl>
                                          <p:spTgt spid="76807"/>
                                        </p:tgtEl>
                                        <p:attrNameLst>
                                          <p:attrName>ppt_x</p:attrName>
                                        </p:attrNameLst>
                                      </p:cBhvr>
                                      <p:tavLst>
                                        <p:tav tm="0">
                                          <p:val>
                                            <p:strVal val="#ppt_x"/>
                                          </p:val>
                                        </p:tav>
                                        <p:tav tm="100000">
                                          <p:val>
                                            <p:strVal val="#ppt_x"/>
                                          </p:val>
                                        </p:tav>
                                      </p:tavLst>
                                    </p:anim>
                                    <p:anim calcmode="lin" valueType="num">
                                      <p:cBhvr>
                                        <p:cTn id="33" dur="900" decel="100000" fill="hold"/>
                                        <p:tgtEl>
                                          <p:spTgt spid="7680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68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2.4</a:t>
            </a:r>
          </a:p>
        </p:txBody>
      </p:sp>
      <p:sp>
        <p:nvSpPr>
          <p:cNvPr id="4100" name="Text Box 2"/>
          <p:cNvSpPr txBox="1">
            <a:spLocks noChangeArrowheads="1"/>
          </p:cNvSpPr>
          <p:nvPr/>
        </p:nvSpPr>
        <p:spPr bwMode="auto">
          <a:xfrm>
            <a:off x="2362200" y="2492375"/>
            <a:ext cx="617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solidFill>
                  <a:schemeClr val="bg1"/>
                </a:solidFill>
              </a:rPr>
              <a:t>The Chain Rule</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47688" y="319088"/>
            <a:ext cx="8229600" cy="685800"/>
          </a:xfrm>
          <a:noFill/>
        </p:spPr>
        <p:txBody>
          <a:bodyPr/>
          <a:lstStyle/>
          <a:p>
            <a:pPr algn="l" eaLnBrk="1" hangingPunct="1"/>
            <a:r>
              <a:rPr lang="en-US" altLang="en-US" sz="2800" smtClean="0">
                <a:solidFill>
                  <a:schemeClr val="bg1"/>
                </a:solidFill>
              </a:rPr>
              <a:t>Example 9 – </a:t>
            </a:r>
            <a:r>
              <a:rPr lang="en-US" altLang="en-US" sz="2800" i="1" smtClean="0">
                <a:solidFill>
                  <a:schemeClr val="bg1"/>
                </a:solidFill>
              </a:rPr>
              <a:t>Simplifying the Derivative of a Power</a:t>
            </a:r>
          </a:p>
        </p:txBody>
      </p:sp>
      <p:pic>
        <p:nvPicPr>
          <p:cNvPr id="23555" name="Picture 3" descr="y = ((3 x minus 1)/(x^2 + 3))^2. Original function.&#10;"/>
          <p:cNvPicPr>
            <a:picLocks noChangeAspect="1" noChangeArrowheads="1"/>
          </p:cNvPicPr>
          <p:nvPr/>
        </p:nvPicPr>
        <p:blipFill>
          <a:blip r:embed="rId2">
            <a:extLst>
              <a:ext uri="{28A0092B-C50C-407E-A947-70E740481C1C}">
                <a14:useLocalDpi xmlns:a14="http://schemas.microsoft.com/office/drawing/2010/main" val="0"/>
              </a:ext>
            </a:extLst>
          </a:blip>
          <a:srcRect b="80365"/>
          <a:stretch>
            <a:fillRect/>
          </a:stretch>
        </p:blipFill>
        <p:spPr bwMode="auto">
          <a:xfrm>
            <a:off x="455613" y="1371600"/>
            <a:ext cx="8077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8" name="Picture 4" descr=" y prime = 2((3 x minus 1)/(x^2 + 3))(d/(d x))[(3 x minus 1)/(x^2 + 3)]. The first term of the product, 2, is labeled n. The second term of the product, (3 x minus 1)/(x^2 + 3), is labeled u^(n minus 1). The third term of the product, (d/(d x))[(3 x minus 1)/(x^2 + 3)], is labeled u prime. General power rule.&#10;"/>
          <p:cNvPicPr>
            <a:picLocks noChangeAspect="1" noChangeArrowheads="1"/>
          </p:cNvPicPr>
          <p:nvPr/>
        </p:nvPicPr>
        <p:blipFill>
          <a:blip r:embed="rId2">
            <a:extLst>
              <a:ext uri="{28A0092B-C50C-407E-A947-70E740481C1C}">
                <a14:useLocalDpi xmlns:a14="http://schemas.microsoft.com/office/drawing/2010/main" val="0"/>
              </a:ext>
            </a:extLst>
          </a:blip>
          <a:srcRect t="19702" b="51764"/>
          <a:stretch>
            <a:fillRect/>
          </a:stretch>
        </p:blipFill>
        <p:spPr bwMode="auto">
          <a:xfrm>
            <a:off x="455613" y="2365375"/>
            <a:ext cx="80772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9" name="Picture 5" descr="= [(2(3 x minus 1))/(x^2+ 3)][((x^2 + 3)(3) minus (3 x minus 1)(2 x))/((x^2 + 3)^2)]. Quotient Rule.&#10;"/>
          <p:cNvPicPr>
            <a:picLocks noChangeAspect="1" noChangeArrowheads="1"/>
          </p:cNvPicPr>
          <p:nvPr/>
        </p:nvPicPr>
        <p:blipFill>
          <a:blip r:embed="rId2">
            <a:extLst>
              <a:ext uri="{28A0092B-C50C-407E-A947-70E740481C1C}">
                <a14:useLocalDpi xmlns:a14="http://schemas.microsoft.com/office/drawing/2010/main" val="0"/>
              </a:ext>
            </a:extLst>
          </a:blip>
          <a:srcRect t="48268" b="33855"/>
          <a:stretch>
            <a:fillRect/>
          </a:stretch>
        </p:blipFill>
        <p:spPr bwMode="auto">
          <a:xfrm>
            <a:off x="533400" y="38100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6" descr="= (2(3 x minus 1)(3 x^2 + 9 minus 6 x^2 + 2))/((x^2 + 3)^3). Multiply.&#10;"/>
          <p:cNvPicPr>
            <a:picLocks noChangeAspect="1" noChangeArrowheads="1"/>
          </p:cNvPicPr>
          <p:nvPr/>
        </p:nvPicPr>
        <p:blipFill>
          <a:blip r:embed="rId2">
            <a:extLst>
              <a:ext uri="{28A0092B-C50C-407E-A947-70E740481C1C}">
                <a14:useLocalDpi xmlns:a14="http://schemas.microsoft.com/office/drawing/2010/main" val="0"/>
              </a:ext>
            </a:extLst>
          </a:blip>
          <a:srcRect t="66145" b="17766"/>
          <a:stretch>
            <a:fillRect/>
          </a:stretch>
        </p:blipFill>
        <p:spPr bwMode="auto">
          <a:xfrm>
            <a:off x="533400" y="4800600"/>
            <a:ext cx="8077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1" name="Picture 7" descr="= (2(3 x minus 1)(negative 3 x^2 + 2 x + 9))/((x^2 + 3)^3). Simplify.&#10;"/>
          <p:cNvPicPr>
            <a:picLocks noChangeAspect="1" noChangeArrowheads="1"/>
          </p:cNvPicPr>
          <p:nvPr/>
        </p:nvPicPr>
        <p:blipFill>
          <a:blip r:embed="rId2">
            <a:extLst>
              <a:ext uri="{28A0092B-C50C-407E-A947-70E740481C1C}">
                <a14:useLocalDpi xmlns:a14="http://schemas.microsoft.com/office/drawing/2010/main" val="0"/>
              </a:ext>
            </a:extLst>
          </a:blip>
          <a:srcRect t="82234"/>
          <a:stretch>
            <a:fillRect/>
          </a:stretch>
        </p:blipFill>
        <p:spPr bwMode="auto">
          <a:xfrm>
            <a:off x="533400" y="5643563"/>
            <a:ext cx="807720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fade">
                                      <p:cBhvr>
                                        <p:cTn id="7" dur="1000"/>
                                        <p:tgtEl>
                                          <p:spTgt spid="77828"/>
                                        </p:tgtEl>
                                      </p:cBhvr>
                                    </p:animEffect>
                                    <p:anim calcmode="lin" valueType="num">
                                      <p:cBhvr>
                                        <p:cTn id="8" dur="1000" fill="hold"/>
                                        <p:tgtEl>
                                          <p:spTgt spid="77828"/>
                                        </p:tgtEl>
                                        <p:attrNameLst>
                                          <p:attrName>ppt_x</p:attrName>
                                        </p:attrNameLst>
                                      </p:cBhvr>
                                      <p:tavLst>
                                        <p:tav tm="0">
                                          <p:val>
                                            <p:strVal val="#ppt_x"/>
                                          </p:val>
                                        </p:tav>
                                        <p:tav tm="100000">
                                          <p:val>
                                            <p:strVal val="#ppt_x"/>
                                          </p:val>
                                        </p:tav>
                                      </p:tavLst>
                                    </p:anim>
                                    <p:anim calcmode="lin" valueType="num">
                                      <p:cBhvr>
                                        <p:cTn id="9" dur="900" decel="100000" fill="hold"/>
                                        <p:tgtEl>
                                          <p:spTgt spid="7782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782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77829"/>
                                        </p:tgtEl>
                                        <p:attrNameLst>
                                          <p:attrName>style.visibility</p:attrName>
                                        </p:attrNameLst>
                                      </p:cBhvr>
                                      <p:to>
                                        <p:strVal val="visible"/>
                                      </p:to>
                                    </p:set>
                                    <p:animEffect transition="in" filter="fade">
                                      <p:cBhvr>
                                        <p:cTn id="15" dur="1000"/>
                                        <p:tgtEl>
                                          <p:spTgt spid="77829"/>
                                        </p:tgtEl>
                                      </p:cBhvr>
                                    </p:animEffect>
                                    <p:anim calcmode="lin" valueType="num">
                                      <p:cBhvr>
                                        <p:cTn id="16" dur="1000" fill="hold"/>
                                        <p:tgtEl>
                                          <p:spTgt spid="77829"/>
                                        </p:tgtEl>
                                        <p:attrNameLst>
                                          <p:attrName>ppt_x</p:attrName>
                                        </p:attrNameLst>
                                      </p:cBhvr>
                                      <p:tavLst>
                                        <p:tav tm="0">
                                          <p:val>
                                            <p:strVal val="#ppt_x"/>
                                          </p:val>
                                        </p:tav>
                                        <p:tav tm="100000">
                                          <p:val>
                                            <p:strVal val="#ppt_x"/>
                                          </p:val>
                                        </p:tav>
                                      </p:tavLst>
                                    </p:anim>
                                    <p:anim calcmode="lin" valueType="num">
                                      <p:cBhvr>
                                        <p:cTn id="17" dur="900" decel="100000" fill="hold"/>
                                        <p:tgtEl>
                                          <p:spTgt spid="7782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7829"/>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77830"/>
                                        </p:tgtEl>
                                        <p:attrNameLst>
                                          <p:attrName>style.visibility</p:attrName>
                                        </p:attrNameLst>
                                      </p:cBhvr>
                                      <p:to>
                                        <p:strVal val="visible"/>
                                      </p:to>
                                    </p:set>
                                    <p:animEffect transition="in" filter="fade">
                                      <p:cBhvr>
                                        <p:cTn id="23" dur="1000"/>
                                        <p:tgtEl>
                                          <p:spTgt spid="77830"/>
                                        </p:tgtEl>
                                      </p:cBhvr>
                                    </p:animEffect>
                                    <p:anim calcmode="lin" valueType="num">
                                      <p:cBhvr>
                                        <p:cTn id="24" dur="1000" fill="hold"/>
                                        <p:tgtEl>
                                          <p:spTgt spid="77830"/>
                                        </p:tgtEl>
                                        <p:attrNameLst>
                                          <p:attrName>ppt_x</p:attrName>
                                        </p:attrNameLst>
                                      </p:cBhvr>
                                      <p:tavLst>
                                        <p:tav tm="0">
                                          <p:val>
                                            <p:strVal val="#ppt_x"/>
                                          </p:val>
                                        </p:tav>
                                        <p:tav tm="100000">
                                          <p:val>
                                            <p:strVal val="#ppt_x"/>
                                          </p:val>
                                        </p:tav>
                                      </p:tavLst>
                                    </p:anim>
                                    <p:anim calcmode="lin" valueType="num">
                                      <p:cBhvr>
                                        <p:cTn id="25" dur="900" decel="100000" fill="hold"/>
                                        <p:tgtEl>
                                          <p:spTgt spid="7783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7830"/>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77831"/>
                                        </p:tgtEl>
                                        <p:attrNameLst>
                                          <p:attrName>style.visibility</p:attrName>
                                        </p:attrNameLst>
                                      </p:cBhvr>
                                      <p:to>
                                        <p:strVal val="visible"/>
                                      </p:to>
                                    </p:set>
                                    <p:animEffect transition="in" filter="fade">
                                      <p:cBhvr>
                                        <p:cTn id="31" dur="1000"/>
                                        <p:tgtEl>
                                          <p:spTgt spid="77831"/>
                                        </p:tgtEl>
                                      </p:cBhvr>
                                    </p:animEffect>
                                    <p:anim calcmode="lin" valueType="num">
                                      <p:cBhvr>
                                        <p:cTn id="32" dur="1000" fill="hold"/>
                                        <p:tgtEl>
                                          <p:spTgt spid="77831"/>
                                        </p:tgtEl>
                                        <p:attrNameLst>
                                          <p:attrName>ppt_x</p:attrName>
                                        </p:attrNameLst>
                                      </p:cBhvr>
                                      <p:tavLst>
                                        <p:tav tm="0">
                                          <p:val>
                                            <p:strVal val="#ppt_x"/>
                                          </p:val>
                                        </p:tav>
                                        <p:tav tm="100000">
                                          <p:val>
                                            <p:strVal val="#ppt_x"/>
                                          </p:val>
                                        </p:tav>
                                      </p:tavLst>
                                    </p:anim>
                                    <p:anim calcmode="lin" valueType="num">
                                      <p:cBhvr>
                                        <p:cTn id="33" dur="900" decel="100000" fill="hold"/>
                                        <p:tgtEl>
                                          <p:spTgt spid="7783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78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455613" y="3198813"/>
            <a:ext cx="8229600" cy="1373187"/>
          </a:xfrm>
        </p:spPr>
        <p:txBody>
          <a:bodyPr/>
          <a:lstStyle/>
          <a:p>
            <a:pPr algn="ctr" eaLnBrk="1" hangingPunct="1">
              <a:lnSpc>
                <a:spcPct val="90000"/>
              </a:lnSpc>
              <a:buFont typeface="Wingdings" panose="05000000000000000000" pitchFamily="2" charset="2"/>
              <a:buNone/>
              <a:defRPr/>
            </a:pPr>
            <a:r>
              <a:rPr lang="en-US" altLang="en-US" sz="4000" kern="1200" dirty="0">
                <a:cs typeface="Arial" panose="020B0604020202020204" pitchFamily="34" charset="0"/>
              </a:rPr>
              <a:t>Trigonometric Functions and the Chain Rule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47688" y="319088"/>
            <a:ext cx="8229600" cy="685800"/>
          </a:xfrm>
          <a:noFill/>
        </p:spPr>
        <p:txBody>
          <a:bodyPr/>
          <a:lstStyle/>
          <a:p>
            <a:pPr algn="l" eaLnBrk="1" hangingPunct="1"/>
            <a:r>
              <a:rPr lang="en-US" altLang="en-US" sz="3200" smtClean="0">
                <a:solidFill>
                  <a:schemeClr val="bg1"/>
                </a:solidFill>
              </a:rPr>
              <a:t>Trigonometric Functions and the Chain Rule</a:t>
            </a:r>
          </a:p>
        </p:txBody>
      </p:sp>
      <p:sp>
        <p:nvSpPr>
          <p:cNvPr id="25603" name="Rectangle 4"/>
          <p:cNvSpPr>
            <a:spLocks noGrp="1" noChangeArrowheads="1"/>
          </p:cNvSpPr>
          <p:nvPr>
            <p:ph type="body" idx="1"/>
          </p:nvPr>
        </p:nvSpPr>
        <p:spPr>
          <a:xfrm>
            <a:off x="455613" y="1370013"/>
            <a:ext cx="8229600" cy="4525962"/>
          </a:xfrm>
          <a:noFill/>
        </p:spPr>
        <p:txBody>
          <a:bodyPr/>
          <a:lstStyle/>
          <a:p>
            <a:pPr marL="0" indent="0" eaLnBrk="1" hangingPunct="1">
              <a:buFont typeface="Wingdings" panose="05000000000000000000" pitchFamily="2" charset="2"/>
              <a:buNone/>
            </a:pPr>
            <a:r>
              <a:rPr lang="en-US" altLang="en-US" smtClean="0"/>
              <a:t>The “Chain Rule versions” of the derivatives of the six trigonometric functions are as follows.</a:t>
            </a:r>
          </a:p>
        </p:txBody>
      </p:sp>
      <p:pic>
        <p:nvPicPr>
          <p:cNvPr id="25604" name="Picture 6" descr="(item 1). (d/(d x))[sin(u)] = (cos(u))(u prime). (item 2). (d/(d x))[cos(u)] = negative (sin(u))(u prime). (item 3). (d/(d x))[tan(u)] = (sec^2(u))(u prime). (item 4). (d/(d x))[cot(u)] = negative (csc^2(u))(u prime). (item 5). (d/(d x))[sec(u)] = (sec(u)tan(u))(u prime). (item 6). (d/(d x))[csc(u)] = negative (csc(u)cot(u))(u prim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14600"/>
            <a:ext cx="83058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47688" y="319088"/>
            <a:ext cx="8229600" cy="685800"/>
          </a:xfrm>
          <a:noFill/>
        </p:spPr>
        <p:txBody>
          <a:bodyPr/>
          <a:lstStyle/>
          <a:p>
            <a:pPr algn="l" eaLnBrk="1" hangingPunct="1"/>
            <a:r>
              <a:rPr lang="en-US" altLang="en-US" sz="2300" smtClean="0">
                <a:solidFill>
                  <a:schemeClr val="bg1"/>
                </a:solidFill>
              </a:rPr>
              <a:t>Example 10 – </a:t>
            </a:r>
            <a:r>
              <a:rPr lang="en-US" altLang="en-US" sz="2300" i="1" smtClean="0">
                <a:solidFill>
                  <a:schemeClr val="bg1"/>
                </a:solidFill>
              </a:rPr>
              <a:t>The Chain Rule and Trigonometric Functions</a:t>
            </a:r>
          </a:p>
        </p:txBody>
      </p:sp>
      <p:pic>
        <p:nvPicPr>
          <p:cNvPr id="26627" name="Picture 1" descr="(item a). y = sin(2 x). 2 x is labeled u. y prime = cos(2 x)(d/(d x))[2 x] = (cos(2 x))(2) = 2 cos(2 x). In the expression, cos(2 x)(d/(d x))[2 x], cos(2 x) is labeled cos(u), and (d/(d x))[2 x] is labeled u prim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326313"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y = cos(x minus 1). x minus 1 is labeled u. y prime = negative sin(x minus 1)(d/(d x))[x minus 1] = negative sin(x minus 1). In the expression, negative sin(x minus 1)(d/(d x))[x minus 1], negative sin(x minus 1) is labeled negative (sin(u)), and (d/(d x))[x minus 1] is labeled u prime.&#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550" y="2905125"/>
            <a:ext cx="73025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y = tan(3 x). 3 x is labeled u. y prime = sec^2(3 x)(d/(d x))[3 x] = (sec^2(3 x))(3) = 3(sec^2(3 x)). In the expression, sec^2(3 x)(d/(d x))[3 x], sec^2(3 x) is labeled (sec^2(u)), and (d/(d x))[3 x] is labeled u prime.&#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468813"/>
            <a:ext cx="7567613"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title"/>
          </p:nvPr>
        </p:nvSpPr>
        <p:spPr>
          <a:xfrm>
            <a:off x="547688" y="319088"/>
            <a:ext cx="8229600" cy="685800"/>
          </a:xfrm>
          <a:noFill/>
        </p:spPr>
        <p:txBody>
          <a:bodyPr/>
          <a:lstStyle/>
          <a:p>
            <a:pPr algn="l" eaLnBrk="1" hangingPunct="1"/>
            <a:r>
              <a:rPr lang="en-US" altLang="en-US" sz="3200" smtClean="0">
                <a:solidFill>
                  <a:schemeClr val="bg1"/>
                </a:solidFill>
              </a:rPr>
              <a:t>Trigonometric Functions and the Chain Rule</a:t>
            </a:r>
          </a:p>
        </p:txBody>
      </p:sp>
      <p:pic>
        <p:nvPicPr>
          <p:cNvPr id="27651" name="Picture 1" descr="Summary of differentiation rules. General differentiation rules. Let c be a real number, let n be a rational number, let u and v be differentiable functions of x, and let f be a differentiable function of u. Constant rule: (d/(d x))[c] = 0. Simple Power Rule: (d/(d x))[x^n] = n x^(n minus 1), (d/(d x))[x] = 1. Constant multiple rule: (d/(d x))[c u] = (c)(u prime). Sum or difference rule: (d/(d x))[u plus-minus v] = u prime plus-minus v prime. Product rule: (d/(d x))[u v] = (u)(v prime) + (v)(u prime). Quotient rule: (d/(d x))[u/v] = (v(u prime) minus u(v prime))/(v^2). Chain rule: (d/(d x))[f(u)] = (f prime (u))(u prime). General power rule: (d/(d x))[u^n] = n(u^(n minus 1))(u prime). Derivatives of trigonometric functions. (d/(d x))[sin(x)] = cos(x). (d/(d x))[tan(x)] = sec^2(x). (d/(d x))[sec(x)] = (sec(x))(tan(x)). (d/(d x))[cos(x)] = negative sin(x). (d/(d x))[cot(x)] = negative csc^2(x). (d/(d x))[csc(x)] = negative (csc(x))(cot(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7850" y="1522413"/>
            <a:ext cx="7988300" cy="464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5613" y="1370013"/>
            <a:ext cx="8226425"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composite function using the Chain Rule</a:t>
            </a:r>
            <a:r>
              <a:rPr lang="en-US" altLang="en-US" sz="2800" kern="1200" dirty="0" smtClean="0">
                <a:cs typeface="Arial" panose="020B0604020202020204" pitchFamily="34" charset="0"/>
              </a:rPr>
              <a:t>.</a:t>
            </a:r>
          </a:p>
          <a:p>
            <a:pPr marL="0" indent="0">
              <a:lnSpc>
                <a:spcPct val="90000"/>
              </a:lnSpc>
              <a:spcBef>
                <a:spcPct val="0"/>
              </a:spcBef>
              <a:buClr>
                <a:srgbClr val="D7181E"/>
              </a:buClr>
              <a:buFont typeface="Wingdings" panose="05000000000000000000" pitchFamily="2" charset="2"/>
              <a:buNone/>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function using the General Power Rule</a:t>
            </a:r>
            <a:r>
              <a:rPr lang="en-US" altLang="en-US" sz="2800" kern="1200" dirty="0" smtClean="0">
                <a:cs typeface="Arial" panose="020B0604020202020204" pitchFamily="34" charset="0"/>
              </a:rPr>
              <a:t>.</a:t>
            </a:r>
          </a:p>
          <a:p>
            <a:pPr marL="0" indent="0">
              <a:lnSpc>
                <a:spcPct val="90000"/>
              </a:lnSpc>
              <a:spcBef>
                <a:spcPct val="0"/>
              </a:spcBef>
              <a:buClr>
                <a:srgbClr val="D7181E"/>
              </a:buClr>
              <a:buFont typeface="Wingdings" panose="05000000000000000000" pitchFamily="2" charset="2"/>
              <a:buNone/>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Simplify the derivative of a function using algebra</a:t>
            </a:r>
            <a:r>
              <a:rPr lang="en-US" altLang="en-US" sz="2800" kern="1200" dirty="0" smtClean="0">
                <a:cs typeface="Arial" panose="020B0604020202020204" pitchFamily="34" charset="0"/>
              </a:rPr>
              <a:t>.</a:t>
            </a:r>
          </a:p>
          <a:p>
            <a:pPr marL="0" indent="0">
              <a:lnSpc>
                <a:spcPct val="90000"/>
              </a:lnSpc>
              <a:spcBef>
                <a:spcPct val="0"/>
              </a:spcBef>
              <a:buClr>
                <a:srgbClr val="D7181E"/>
              </a:buClr>
              <a:buFont typeface="Wingdings" panose="05000000000000000000" pitchFamily="2" charset="2"/>
              <a:buNone/>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trigonometric function using the Chain Rule.</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Chain Rule</a:t>
            </a:r>
          </a:p>
        </p:txBody>
      </p:sp>
      <p:sp>
        <p:nvSpPr>
          <p:cNvPr id="7171"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We have yet to discuss one of the most powerful differentiation rules—the </a:t>
            </a:r>
            <a:r>
              <a:rPr lang="en-US" altLang="en-US" b="1" smtClean="0"/>
              <a:t>Chain Rule.</a:t>
            </a:r>
          </a:p>
          <a:p>
            <a:pPr marL="0" indent="0" eaLnBrk="1" hangingPunct="1">
              <a:buFont typeface="Wingdings" panose="05000000000000000000" pitchFamily="2" charset="2"/>
              <a:buNone/>
            </a:pPr>
            <a:endParaRPr lang="en-US" altLang="en-US" b="1" smtClean="0"/>
          </a:p>
          <a:p>
            <a:pPr marL="0" indent="0" eaLnBrk="1" hangingPunct="1">
              <a:buFont typeface="Wingdings" panose="05000000000000000000" pitchFamily="2" charset="2"/>
              <a:buNone/>
            </a:pPr>
            <a:r>
              <a:rPr lang="en-US" altLang="en-US" smtClean="0"/>
              <a:t>This rule deals with composite functions and adds a surprising versatility to the rules discussed in the two previous sections.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5613" y="1370013"/>
            <a:ext cx="8229600" cy="5256212"/>
          </a:xfrm>
          <a:noFill/>
        </p:spPr>
        <p:txBody>
          <a:bodyPr/>
          <a:lstStyle/>
          <a:p>
            <a:pPr marL="0" indent="0" defTabSz="115888" eaLnBrk="1" hangingPunct="1">
              <a:buFont typeface="Wingdings" panose="05000000000000000000" pitchFamily="2" charset="2"/>
              <a:buNone/>
            </a:pPr>
            <a:r>
              <a:rPr lang="en-US" altLang="en-US" smtClean="0"/>
              <a:t>For example, compare the functions shown below. Those on the left can be differentiated without the Chain Rule, and those on the right are best differentiated with the Chain Rule.</a:t>
            </a:r>
          </a:p>
          <a:p>
            <a:pPr marL="0" indent="0" defTabSz="115888" eaLnBrk="1" hangingPunct="1">
              <a:buFont typeface="Wingdings" panose="05000000000000000000" pitchFamily="2" charset="2"/>
              <a:buNone/>
            </a:pPr>
            <a:endParaRPr lang="en-US" altLang="en-US" smtClean="0"/>
          </a:p>
          <a:p>
            <a:pPr marL="0" indent="0" defTabSz="115888" eaLnBrk="1" hangingPunct="1">
              <a:buFont typeface="Wingdings" panose="05000000000000000000" pitchFamily="2" charset="2"/>
              <a:buNone/>
            </a:pPr>
            <a:endParaRPr lang="en-US" altLang="en-US" smtClean="0"/>
          </a:p>
          <a:p>
            <a:pPr marL="0" indent="0" defTabSz="115888" eaLnBrk="1" hangingPunct="1">
              <a:buFont typeface="Wingdings" panose="05000000000000000000" pitchFamily="2" charset="2"/>
              <a:buNone/>
            </a:pPr>
            <a:endParaRPr lang="en-US" altLang="en-US" smtClean="0"/>
          </a:p>
          <a:p>
            <a:pPr marL="0" indent="0" defTabSz="115888" eaLnBrk="1" hangingPunct="1">
              <a:buFont typeface="Wingdings" panose="05000000000000000000" pitchFamily="2" charset="2"/>
              <a:buNone/>
            </a:pPr>
            <a:endParaRPr lang="en-US" altLang="en-US" smtClean="0"/>
          </a:p>
          <a:p>
            <a:pPr marL="0" indent="0" defTabSz="115888" eaLnBrk="1" hangingPunct="1">
              <a:buFont typeface="Wingdings" panose="05000000000000000000" pitchFamily="2" charset="2"/>
              <a:buNone/>
            </a:pPr>
            <a:endParaRPr lang="en-US" altLang="en-US" smtClean="0"/>
          </a:p>
          <a:p>
            <a:pPr marL="0" indent="0" defTabSz="115888" eaLnBrk="1" hangingPunct="1">
              <a:buFont typeface="Wingdings" panose="05000000000000000000" pitchFamily="2" charset="2"/>
              <a:buNone/>
            </a:pPr>
            <a:r>
              <a:rPr lang="en-US" altLang="en-US" smtClean="0"/>
              <a:t>Basically, the Chain Rule states that if </a:t>
            </a:r>
            <a:r>
              <a:rPr lang="en-US" altLang="en-US" i="1" smtClean="0"/>
              <a:t>y</a:t>
            </a:r>
            <a:r>
              <a:rPr lang="en-US" altLang="en-US" smtClean="0"/>
              <a:t> changes </a:t>
            </a:r>
            <a:r>
              <a:rPr lang="en-US" altLang="en-US" i="1" smtClean="0"/>
              <a:t>dy</a:t>
            </a:r>
            <a:r>
              <a:rPr lang="en-US" altLang="en-US" smtClean="0"/>
              <a:t>/</a:t>
            </a:r>
            <a:r>
              <a:rPr lang="en-US" altLang="en-US" i="1" smtClean="0"/>
              <a:t>du</a:t>
            </a:r>
            <a:r>
              <a:rPr lang="en-US" altLang="en-US" smtClean="0"/>
              <a:t> times as fast as </a:t>
            </a:r>
            <a:r>
              <a:rPr lang="en-US" altLang="en-US" i="1" smtClean="0"/>
              <a:t>u</a:t>
            </a:r>
            <a:r>
              <a:rPr lang="en-US" altLang="en-US" smtClean="0"/>
              <a:t>, and </a:t>
            </a:r>
            <a:r>
              <a:rPr lang="en-US" altLang="en-US" i="1" smtClean="0"/>
              <a:t>u</a:t>
            </a:r>
            <a:r>
              <a:rPr lang="en-US" altLang="en-US" smtClean="0"/>
              <a:t> changes </a:t>
            </a:r>
            <a:r>
              <a:rPr lang="en-US" altLang="en-US" i="1" smtClean="0"/>
              <a:t>du</a:t>
            </a:r>
            <a:r>
              <a:rPr lang="en-US" altLang="en-US" smtClean="0"/>
              <a:t>/</a:t>
            </a:r>
            <a:r>
              <a:rPr lang="en-US" altLang="en-US" i="1" smtClean="0"/>
              <a:t>dx</a:t>
            </a:r>
            <a:r>
              <a:rPr lang="en-US" altLang="en-US" smtClean="0"/>
              <a:t> times as fast as </a:t>
            </a:r>
            <a:r>
              <a:rPr lang="en-US" altLang="en-US" i="1" smtClean="0"/>
              <a:t>x</a:t>
            </a:r>
            <a:r>
              <a:rPr lang="en-US" altLang="en-US" smtClean="0"/>
              <a:t>, then </a:t>
            </a:r>
            <a:r>
              <a:rPr lang="en-US" altLang="en-US" i="1" smtClean="0"/>
              <a:t>y </a:t>
            </a:r>
            <a:r>
              <a:rPr lang="en-US" altLang="en-US" smtClean="0"/>
              <a:t>changes (</a:t>
            </a:r>
            <a:r>
              <a:rPr lang="en-US" altLang="en-US" i="1" smtClean="0"/>
              <a:t>dy</a:t>
            </a:r>
            <a:r>
              <a:rPr lang="en-US" altLang="en-US" smtClean="0"/>
              <a:t>/</a:t>
            </a:r>
            <a:r>
              <a:rPr lang="en-US" altLang="en-US" i="1" smtClean="0"/>
              <a:t>du)</a:t>
            </a:r>
            <a:r>
              <a:rPr lang="en-US" altLang="en-US" smtClean="0"/>
              <a:t>(</a:t>
            </a:r>
            <a:r>
              <a:rPr lang="en-US" altLang="en-US" i="1" smtClean="0"/>
              <a:t>du</a:t>
            </a:r>
            <a:r>
              <a:rPr lang="en-US" altLang="en-US" smtClean="0"/>
              <a:t>/</a:t>
            </a:r>
            <a:r>
              <a:rPr lang="en-US" altLang="en-US" i="1" smtClean="0"/>
              <a:t>dx</a:t>
            </a:r>
            <a:r>
              <a:rPr lang="en-US" altLang="en-US" smtClean="0"/>
              <a:t>) times as fast as </a:t>
            </a:r>
            <a:r>
              <a:rPr lang="en-US" altLang="en-US" i="1" smtClean="0"/>
              <a:t>x</a:t>
            </a:r>
            <a:r>
              <a:rPr lang="en-US" altLang="en-US" smtClean="0"/>
              <a:t>.</a:t>
            </a:r>
          </a:p>
        </p:txBody>
      </p:sp>
      <p:sp>
        <p:nvSpPr>
          <p:cNvPr id="8195" name="Rectangle 6"/>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Chain Rule</a:t>
            </a:r>
          </a:p>
        </p:txBody>
      </p:sp>
      <p:pic>
        <p:nvPicPr>
          <p:cNvPr id="8196" name="Picture 7" descr="A table lists functions that can be differentiated without the chain rule and the functions that can be differentiated with the chain rule. They are as follows. (item 1). Without the chain rule. y = x^2 + 1. With the chain rule. y = sqrt(x^2 + 1). (item 2). Without the chain rule. y = sin(x). With the chain rule. y = sin(6 x). (item 3). Without the chain rule. y = 3 x + 2. With the chain rule. y = (3 x + 2)^5. (item 4). Without the chain rule. y = x + tan(x). With the chain rule. y = x + tan(x^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109913"/>
            <a:ext cx="5538788" cy="184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47688" y="319088"/>
            <a:ext cx="8229600" cy="685800"/>
          </a:xfrm>
          <a:noFill/>
        </p:spPr>
        <p:txBody>
          <a:bodyPr/>
          <a:lstStyle/>
          <a:p>
            <a:pPr algn="l" eaLnBrk="1" hangingPunct="1"/>
            <a:r>
              <a:rPr lang="en-US" altLang="en-US" sz="2700" smtClean="0">
                <a:solidFill>
                  <a:schemeClr val="bg1"/>
                </a:solidFill>
              </a:rPr>
              <a:t>Example 1 – </a:t>
            </a:r>
            <a:r>
              <a:rPr lang="en-US" altLang="en-US" sz="2700" i="1" smtClean="0">
                <a:solidFill>
                  <a:schemeClr val="bg1"/>
                </a:solidFill>
              </a:rPr>
              <a:t>The Derivative of a Composite Function</a:t>
            </a:r>
          </a:p>
        </p:txBody>
      </p:sp>
      <p:sp>
        <p:nvSpPr>
          <p:cNvPr id="9219" name="Rectangle 3"/>
          <p:cNvSpPr>
            <a:spLocks noGrp="1" noChangeArrowheads="1"/>
          </p:cNvSpPr>
          <p:nvPr>
            <p:ph type="body" idx="1"/>
          </p:nvPr>
        </p:nvSpPr>
        <p:spPr>
          <a:xfrm>
            <a:off x="455613" y="1371600"/>
            <a:ext cx="8229600" cy="792163"/>
          </a:xfrm>
          <a:noFill/>
        </p:spPr>
        <p:txBody>
          <a:bodyPr/>
          <a:lstStyle/>
          <a:p>
            <a:pPr marL="0" indent="0" eaLnBrk="1" hangingPunct="1">
              <a:lnSpc>
                <a:spcPct val="90000"/>
              </a:lnSpc>
              <a:buFont typeface="Wingdings" panose="05000000000000000000" pitchFamily="2" charset="2"/>
              <a:buNone/>
            </a:pPr>
            <a:r>
              <a:rPr lang="en-US" altLang="en-US" smtClean="0"/>
              <a:t>A set of gears is constructed, as shown in Figure 2.24, such that the second and third gears are on the same axle.</a:t>
            </a:r>
          </a:p>
        </p:txBody>
      </p:sp>
      <p:sp>
        <p:nvSpPr>
          <p:cNvPr id="9220" name="Rectangle 5"/>
          <p:cNvSpPr>
            <a:spLocks noChangeArrowheads="1"/>
          </p:cNvSpPr>
          <p:nvPr/>
        </p:nvSpPr>
        <p:spPr bwMode="auto">
          <a:xfrm>
            <a:off x="457200" y="2209800"/>
            <a:ext cx="53689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None/>
            </a:pPr>
            <a:r>
              <a:rPr lang="en-US" altLang="en-US"/>
              <a:t>As the first axle revolves, it drives the second axle, which in turn drives the third axle.</a:t>
            </a:r>
          </a:p>
          <a:p>
            <a:pPr eaLnBrk="1" hangingPunct="1">
              <a:spcBef>
                <a:spcPct val="0"/>
              </a:spcBef>
              <a:buFont typeface="Wingdings" panose="05000000000000000000" pitchFamily="2" charset="2"/>
              <a:buNone/>
            </a:pPr>
            <a:endParaRPr lang="en-US" altLang="en-US"/>
          </a:p>
          <a:p>
            <a:pPr eaLnBrk="1" hangingPunct="1">
              <a:spcBef>
                <a:spcPct val="0"/>
              </a:spcBef>
              <a:buFontTx/>
              <a:buNone/>
            </a:pPr>
            <a:r>
              <a:rPr lang="en-US" altLang="en-US"/>
              <a:t>Let </a:t>
            </a:r>
            <a:r>
              <a:rPr lang="en-US" altLang="en-US" i="1"/>
              <a:t>y</a:t>
            </a:r>
            <a:r>
              <a:rPr lang="en-US" altLang="en-US"/>
              <a:t>, </a:t>
            </a:r>
            <a:r>
              <a:rPr lang="en-US" altLang="en-US" i="1"/>
              <a:t>u</a:t>
            </a:r>
            <a:r>
              <a:rPr lang="en-US" altLang="en-US"/>
              <a:t>, and </a:t>
            </a:r>
            <a:r>
              <a:rPr lang="en-US" altLang="en-US" i="1"/>
              <a:t>x</a:t>
            </a:r>
            <a:r>
              <a:rPr lang="en-US" altLang="en-US"/>
              <a:t> represent the numbers of revolutions per minute of the first, second, and third axles, respectively. Find </a:t>
            </a:r>
            <a:r>
              <a:rPr lang="en-US" altLang="en-US" i="1"/>
              <a:t>dy</a:t>
            </a:r>
            <a:r>
              <a:rPr lang="en-US" altLang="en-US"/>
              <a:t>/</a:t>
            </a:r>
            <a:r>
              <a:rPr lang="en-US" altLang="en-US" i="1"/>
              <a:t>du</a:t>
            </a:r>
            <a:r>
              <a:rPr lang="en-US" altLang="en-US"/>
              <a:t>, </a:t>
            </a:r>
            <a:r>
              <a:rPr lang="en-US" altLang="en-US" i="1"/>
              <a:t>du</a:t>
            </a:r>
            <a:r>
              <a:rPr lang="en-US" altLang="en-US"/>
              <a:t>/</a:t>
            </a:r>
            <a:r>
              <a:rPr lang="en-US" altLang="en-US" i="1"/>
              <a:t>dx</a:t>
            </a:r>
            <a:r>
              <a:rPr lang="en-US" altLang="en-US"/>
              <a:t>, and </a:t>
            </a:r>
            <a:r>
              <a:rPr lang="en-US" altLang="en-US" i="1"/>
              <a:t>dy</a:t>
            </a:r>
            <a:r>
              <a:rPr lang="en-US" altLang="en-US"/>
              <a:t>/</a:t>
            </a:r>
            <a:r>
              <a:rPr lang="en-US" altLang="en-US" i="1"/>
              <a:t>dx ,and </a:t>
            </a:r>
            <a:r>
              <a:rPr lang="en-US" altLang="en-US"/>
              <a:t>show that</a:t>
            </a:r>
          </a:p>
        </p:txBody>
      </p:sp>
      <p:sp>
        <p:nvSpPr>
          <p:cNvPr id="9221" name="Text Box 6"/>
          <p:cNvSpPr txBox="1">
            <a:spLocks noChangeArrowheads="1"/>
          </p:cNvSpPr>
          <p:nvPr/>
        </p:nvSpPr>
        <p:spPr bwMode="auto">
          <a:xfrm>
            <a:off x="6832600" y="58674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2.24</a:t>
            </a:r>
          </a:p>
        </p:txBody>
      </p:sp>
      <p:pic>
        <p:nvPicPr>
          <p:cNvPr id="9222" name="Picture 8" descr="(d y)/(d x) = ((d y)/(d u)) * ((d u)/(d 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511800"/>
            <a:ext cx="1828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1" descr="The image consists of a visual representation and a caption. Visual representation. A set of four gears that have the following radius. Gear 1 = radius 1. Gear 2 = radius 3. Gear 3 = radius 1. Gear 4 = radius 2. Each gear is fixed on an axle. Gear 1 is fixed on axle 1. Gears 2 and 3 are fixed on either ends of axle 2. Gear 4 is fixed on axle 3. Gear 1 is interlocked with gear 2 and gear 4 is interlocked with gear 3. When axle 1 rotates gear 1 revolves, which in turn revolves gear 2. While gear 2 revolves axle 2 rotates making gear 3 revolve, which in turn revolves gear 4. Caption. Axle 1: y revolutions per minute. Axle 2: u revolutions per minute. Axle 3: x revolutions per minut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2209800"/>
            <a:ext cx="3206750"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38922" name="Rectangle 10"/>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dirty="0" smtClean="0"/>
              <a:t>Because the circumference of the second gear is three times that of the first, the first axle must make three revolutions to turn the second axle once. </a:t>
            </a:r>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r>
              <a:rPr lang="en-US" altLang="en-US" dirty="0" smtClean="0"/>
              <a:t>Combining these two results, you know that the first axle must make six revolutions to turn the third axle once.</a:t>
            </a:r>
          </a:p>
          <a:p>
            <a:pPr marL="0" indent="0" eaLnBrk="1" hangingPunct="1">
              <a:buFont typeface="Wingdings" panose="05000000000000000000" pitchFamily="2" charset="2"/>
              <a:buNone/>
            </a:pPr>
            <a:endParaRPr lang="en-US" altLang="en-US" dirty="0" smtClean="0"/>
          </a:p>
        </p:txBody>
      </p:sp>
      <p:pic>
        <p:nvPicPr>
          <p:cNvPr id="38923" name="Picture 11" descr="(d y)/(d u) = 3 and (d u)/(d x) = 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724275"/>
            <a:ext cx="3200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4" name="Text Box 12"/>
          <p:cNvSpPr txBox="1">
            <a:spLocks noChangeArrowheads="1"/>
          </p:cNvSpPr>
          <p:nvPr/>
        </p:nvSpPr>
        <p:spPr bwMode="auto">
          <a:xfrm>
            <a:off x="457200" y="2667000"/>
            <a:ext cx="7772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Similarly, the second axle must make two revolutions to turn the third axle once, and you can write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8924"/>
                                        </p:tgtEl>
                                        <p:attrNameLst>
                                          <p:attrName>style.visibility</p:attrName>
                                        </p:attrNameLst>
                                      </p:cBhvr>
                                      <p:to>
                                        <p:strVal val="visible"/>
                                      </p:to>
                                    </p:set>
                                    <p:animEffect transition="in" filter="fade">
                                      <p:cBhvr>
                                        <p:cTn id="7" dur="1000"/>
                                        <p:tgtEl>
                                          <p:spTgt spid="38924"/>
                                        </p:tgtEl>
                                      </p:cBhvr>
                                    </p:animEffect>
                                    <p:anim calcmode="lin" valueType="num">
                                      <p:cBhvr>
                                        <p:cTn id="8" dur="1000" fill="hold"/>
                                        <p:tgtEl>
                                          <p:spTgt spid="38924"/>
                                        </p:tgtEl>
                                        <p:attrNameLst>
                                          <p:attrName>ppt_x</p:attrName>
                                        </p:attrNameLst>
                                      </p:cBhvr>
                                      <p:tavLst>
                                        <p:tav tm="0">
                                          <p:val>
                                            <p:strVal val="#ppt_x"/>
                                          </p:val>
                                        </p:tav>
                                        <p:tav tm="100000">
                                          <p:val>
                                            <p:strVal val="#ppt_x"/>
                                          </p:val>
                                        </p:tav>
                                      </p:tavLst>
                                    </p:anim>
                                    <p:anim calcmode="lin" valueType="num">
                                      <p:cBhvr>
                                        <p:cTn id="9" dur="900" decel="100000" fill="hold"/>
                                        <p:tgtEl>
                                          <p:spTgt spid="3892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924"/>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8923"/>
                                        </p:tgtEl>
                                        <p:attrNameLst>
                                          <p:attrName>style.visibility</p:attrName>
                                        </p:attrNameLst>
                                      </p:cBhvr>
                                      <p:to>
                                        <p:strVal val="visible"/>
                                      </p:to>
                                    </p:set>
                                    <p:animEffect transition="in" filter="fade">
                                      <p:cBhvr>
                                        <p:cTn id="13" dur="1000"/>
                                        <p:tgtEl>
                                          <p:spTgt spid="38923"/>
                                        </p:tgtEl>
                                      </p:cBhvr>
                                    </p:animEffect>
                                    <p:anim calcmode="lin" valueType="num">
                                      <p:cBhvr>
                                        <p:cTn id="14" dur="1000" fill="hold"/>
                                        <p:tgtEl>
                                          <p:spTgt spid="38923"/>
                                        </p:tgtEl>
                                        <p:attrNameLst>
                                          <p:attrName>ppt_x</p:attrName>
                                        </p:attrNameLst>
                                      </p:cBhvr>
                                      <p:tavLst>
                                        <p:tav tm="0">
                                          <p:val>
                                            <p:strVal val="#ppt_x"/>
                                          </p:val>
                                        </p:tav>
                                        <p:tav tm="100000">
                                          <p:val>
                                            <p:strVal val="#ppt_x"/>
                                          </p:val>
                                        </p:tav>
                                      </p:tavLst>
                                    </p:anim>
                                    <p:anim calcmode="lin" valueType="num">
                                      <p:cBhvr>
                                        <p:cTn id="15" dur="900" decel="100000" fill="hold"/>
                                        <p:tgtEl>
                                          <p:spTgt spid="3892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892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38922">
                                            <p:txEl>
                                              <p:pRg st="6" end="6"/>
                                            </p:txEl>
                                          </p:spTgt>
                                        </p:tgtEl>
                                        <p:attrNameLst>
                                          <p:attrName>style.visibility</p:attrName>
                                        </p:attrNameLst>
                                      </p:cBhvr>
                                      <p:to>
                                        <p:strVal val="visible"/>
                                      </p:to>
                                    </p:set>
                                    <p:animEffect transition="in" filter="fade">
                                      <p:cBhvr>
                                        <p:cTn id="21" dur="1000"/>
                                        <p:tgtEl>
                                          <p:spTgt spid="38922">
                                            <p:txEl>
                                              <p:pRg st="6" end="6"/>
                                            </p:txEl>
                                          </p:spTgt>
                                        </p:tgtEl>
                                      </p:cBhvr>
                                    </p:animEffect>
                                    <p:anim calcmode="lin" valueType="num">
                                      <p:cBhvr>
                                        <p:cTn id="22" dur="1000" fill="hold"/>
                                        <p:tgtEl>
                                          <p:spTgt spid="38922">
                                            <p:txEl>
                                              <p:pRg st="6" end="6"/>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8922">
                                            <p:txEl>
                                              <p:pRg st="6" end="6"/>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8922">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dirty="0" smtClean="0"/>
              <a:t>So, you can write</a:t>
            </a:r>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sz="2800"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r>
              <a:rPr lang="en-US" altLang="en-US" dirty="0" smtClean="0"/>
              <a:t>In other words, the rate of change of </a:t>
            </a:r>
            <a:r>
              <a:rPr lang="en-US" altLang="en-US" i="1" dirty="0" smtClean="0"/>
              <a:t>y</a:t>
            </a:r>
            <a:r>
              <a:rPr lang="en-US" altLang="en-US" dirty="0" smtClean="0"/>
              <a:t> with respect to </a:t>
            </a:r>
            <a:r>
              <a:rPr lang="en-US" altLang="en-US" i="1" dirty="0" smtClean="0"/>
              <a:t>x</a:t>
            </a:r>
            <a:r>
              <a:rPr lang="en-US" altLang="en-US" dirty="0" smtClean="0"/>
              <a:t> is the product of the rate of change of </a:t>
            </a:r>
            <a:r>
              <a:rPr lang="en-US" altLang="en-US" i="1" dirty="0" smtClean="0"/>
              <a:t>y </a:t>
            </a:r>
            <a:r>
              <a:rPr lang="en-US" altLang="en-US" dirty="0" smtClean="0"/>
              <a:t>with respect to </a:t>
            </a:r>
            <a:r>
              <a:rPr lang="en-US" altLang="en-US" i="1" dirty="0" smtClean="0"/>
              <a:t>u </a:t>
            </a:r>
            <a:r>
              <a:rPr lang="en-US" altLang="en-US" dirty="0" smtClean="0"/>
              <a:t>and the rate of change of </a:t>
            </a:r>
            <a:r>
              <a:rPr lang="en-US" altLang="en-US" i="1" dirty="0" smtClean="0"/>
              <a:t>u </a:t>
            </a:r>
            <a:r>
              <a:rPr lang="en-US" altLang="en-US" dirty="0" smtClean="0"/>
              <a:t>with respect to </a:t>
            </a:r>
            <a:r>
              <a:rPr lang="en-US" altLang="en-US" i="1" dirty="0" smtClean="0"/>
              <a:t>x</a:t>
            </a:r>
            <a:r>
              <a:rPr lang="en-US" altLang="en-US" dirty="0" smtClean="0"/>
              <a:t>.</a:t>
            </a:r>
          </a:p>
        </p:txBody>
      </p:sp>
      <p:sp>
        <p:nvSpPr>
          <p:cNvPr id="11267" name="Rectangle 18"/>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Example 1 – </a:t>
            </a:r>
            <a:r>
              <a:rPr lang="en-US" altLang="en-US" sz="4000" i="1" smtClean="0">
                <a:solidFill>
                  <a:schemeClr val="bg1"/>
                </a:solidFill>
              </a:rPr>
              <a:t>Solution</a:t>
            </a:r>
          </a:p>
        </p:txBody>
      </p:sp>
      <p:pic>
        <p:nvPicPr>
          <p:cNvPr id="39956" name="Picture 20" descr="= ((d y)/(d u)) * ((d u)/(d 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0" y="2790825"/>
            <a:ext cx="1381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7" name="Picture 21" descr="= 3 * 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8613" y="3581400"/>
            <a:ext cx="10683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8" name="Picture 22" descr="= 6.&#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4013" y="4094163"/>
            <a:ext cx="554037"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1272" name="Picture 1" descr="(d y)/(d x) = rate of change of first axle with respect to second axle, times, rate of change of second axle with respect to third axle.&#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31900" y="1828800"/>
            <a:ext cx="71675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2" descr="= rate of change of first axle with respect to third axle.&#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30350" y="4560888"/>
            <a:ext cx="327025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9956"/>
                                        </p:tgtEl>
                                        <p:attrNameLst>
                                          <p:attrName>style.visibility</p:attrName>
                                        </p:attrNameLst>
                                      </p:cBhvr>
                                      <p:to>
                                        <p:strVal val="visible"/>
                                      </p:to>
                                    </p:set>
                                    <p:animEffect transition="in" filter="fade">
                                      <p:cBhvr>
                                        <p:cTn id="7" dur="1000"/>
                                        <p:tgtEl>
                                          <p:spTgt spid="39956"/>
                                        </p:tgtEl>
                                      </p:cBhvr>
                                    </p:animEffect>
                                    <p:anim calcmode="lin" valueType="num">
                                      <p:cBhvr>
                                        <p:cTn id="8" dur="1000" fill="hold"/>
                                        <p:tgtEl>
                                          <p:spTgt spid="39956"/>
                                        </p:tgtEl>
                                        <p:attrNameLst>
                                          <p:attrName>ppt_x</p:attrName>
                                        </p:attrNameLst>
                                      </p:cBhvr>
                                      <p:tavLst>
                                        <p:tav tm="0">
                                          <p:val>
                                            <p:strVal val="#ppt_x"/>
                                          </p:val>
                                        </p:tav>
                                        <p:tav tm="100000">
                                          <p:val>
                                            <p:strVal val="#ppt_x"/>
                                          </p:val>
                                        </p:tav>
                                      </p:tavLst>
                                    </p:anim>
                                    <p:anim calcmode="lin" valueType="num">
                                      <p:cBhvr>
                                        <p:cTn id="9" dur="900" decel="100000" fill="hold"/>
                                        <p:tgtEl>
                                          <p:spTgt spid="399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995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9957"/>
                                        </p:tgtEl>
                                        <p:attrNameLst>
                                          <p:attrName>style.visibility</p:attrName>
                                        </p:attrNameLst>
                                      </p:cBhvr>
                                      <p:to>
                                        <p:strVal val="visible"/>
                                      </p:to>
                                    </p:set>
                                    <p:animEffect transition="in" filter="fade">
                                      <p:cBhvr>
                                        <p:cTn id="15" dur="1000"/>
                                        <p:tgtEl>
                                          <p:spTgt spid="39957"/>
                                        </p:tgtEl>
                                      </p:cBhvr>
                                    </p:animEffect>
                                    <p:anim calcmode="lin" valueType="num">
                                      <p:cBhvr>
                                        <p:cTn id="16" dur="1000" fill="hold"/>
                                        <p:tgtEl>
                                          <p:spTgt spid="39957"/>
                                        </p:tgtEl>
                                        <p:attrNameLst>
                                          <p:attrName>ppt_x</p:attrName>
                                        </p:attrNameLst>
                                      </p:cBhvr>
                                      <p:tavLst>
                                        <p:tav tm="0">
                                          <p:val>
                                            <p:strVal val="#ppt_x"/>
                                          </p:val>
                                        </p:tav>
                                        <p:tav tm="100000">
                                          <p:val>
                                            <p:strVal val="#ppt_x"/>
                                          </p:val>
                                        </p:tav>
                                      </p:tavLst>
                                    </p:anim>
                                    <p:anim calcmode="lin" valueType="num">
                                      <p:cBhvr>
                                        <p:cTn id="17" dur="900" decel="100000" fill="hold"/>
                                        <p:tgtEl>
                                          <p:spTgt spid="3995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9957"/>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9958"/>
                                        </p:tgtEl>
                                        <p:attrNameLst>
                                          <p:attrName>style.visibility</p:attrName>
                                        </p:attrNameLst>
                                      </p:cBhvr>
                                      <p:to>
                                        <p:strVal val="visible"/>
                                      </p:to>
                                    </p:set>
                                    <p:animEffect transition="in" filter="fade">
                                      <p:cBhvr>
                                        <p:cTn id="23" dur="1000"/>
                                        <p:tgtEl>
                                          <p:spTgt spid="39958"/>
                                        </p:tgtEl>
                                      </p:cBhvr>
                                    </p:animEffect>
                                    <p:anim calcmode="lin" valueType="num">
                                      <p:cBhvr>
                                        <p:cTn id="24" dur="1000" fill="hold"/>
                                        <p:tgtEl>
                                          <p:spTgt spid="39958"/>
                                        </p:tgtEl>
                                        <p:attrNameLst>
                                          <p:attrName>ppt_x</p:attrName>
                                        </p:attrNameLst>
                                      </p:cBhvr>
                                      <p:tavLst>
                                        <p:tav tm="0">
                                          <p:val>
                                            <p:strVal val="#ppt_x"/>
                                          </p:val>
                                        </p:tav>
                                        <p:tav tm="100000">
                                          <p:val>
                                            <p:strVal val="#ppt_x"/>
                                          </p:val>
                                        </p:tav>
                                      </p:tavLst>
                                    </p:anim>
                                    <p:anim calcmode="lin" valueType="num">
                                      <p:cBhvr>
                                        <p:cTn id="25" dur="900" decel="100000" fill="hold"/>
                                        <p:tgtEl>
                                          <p:spTgt spid="3995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9958"/>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12297"/>
                                        </p:tgtEl>
                                        <p:attrNameLst>
                                          <p:attrName>style.visibility</p:attrName>
                                        </p:attrNameLst>
                                      </p:cBhvr>
                                      <p:to>
                                        <p:strVal val="visible"/>
                                      </p:to>
                                    </p:set>
                                    <p:animEffect transition="in" filter="fade">
                                      <p:cBhvr>
                                        <p:cTn id="31" dur="1000"/>
                                        <p:tgtEl>
                                          <p:spTgt spid="12297"/>
                                        </p:tgtEl>
                                      </p:cBhvr>
                                    </p:animEffect>
                                    <p:anim calcmode="lin" valueType="num">
                                      <p:cBhvr>
                                        <p:cTn id="32" dur="1000" fill="hold"/>
                                        <p:tgtEl>
                                          <p:spTgt spid="12297"/>
                                        </p:tgtEl>
                                        <p:attrNameLst>
                                          <p:attrName>ppt_x</p:attrName>
                                        </p:attrNameLst>
                                      </p:cBhvr>
                                      <p:tavLst>
                                        <p:tav tm="0">
                                          <p:val>
                                            <p:strVal val="#ppt_x"/>
                                          </p:val>
                                        </p:tav>
                                        <p:tav tm="100000">
                                          <p:val>
                                            <p:strVal val="#ppt_x"/>
                                          </p:val>
                                        </p:tav>
                                      </p:tavLst>
                                    </p:anim>
                                    <p:anim calcmode="lin" valueType="num">
                                      <p:cBhvr>
                                        <p:cTn id="33" dur="900" decel="100000" fill="hold"/>
                                        <p:tgtEl>
                                          <p:spTgt spid="1229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297"/>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39939">
                                            <p:txEl>
                                              <p:pRg st="9" end="9"/>
                                            </p:txEl>
                                          </p:spTgt>
                                        </p:tgtEl>
                                        <p:attrNameLst>
                                          <p:attrName>style.visibility</p:attrName>
                                        </p:attrNameLst>
                                      </p:cBhvr>
                                      <p:to>
                                        <p:strVal val="visible"/>
                                      </p:to>
                                    </p:set>
                                    <p:animEffect transition="in" filter="fade">
                                      <p:cBhvr>
                                        <p:cTn id="39" dur="1000"/>
                                        <p:tgtEl>
                                          <p:spTgt spid="39939">
                                            <p:txEl>
                                              <p:pRg st="9" end="9"/>
                                            </p:txEl>
                                          </p:spTgt>
                                        </p:tgtEl>
                                      </p:cBhvr>
                                    </p:animEffect>
                                    <p:anim calcmode="lin" valueType="num">
                                      <p:cBhvr>
                                        <p:cTn id="40" dur="1000" fill="hold"/>
                                        <p:tgtEl>
                                          <p:spTgt spid="39939">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9939">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99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Chain Rule</a:t>
            </a:r>
          </a:p>
        </p:txBody>
      </p:sp>
      <p:pic>
        <p:nvPicPr>
          <p:cNvPr id="12291" name="Picture 2" descr="Theorem 2.10. The chain rule. If y = f(u) is a differentiable function of u and u = g(x) is a differentiable function of x, then y = f(g(x)) is a differentiable function of x and (d y)/(d x) = ((d y)/(d u)) * ((d u)/(d x)) or, equivalently, (d/(d x))[f(g(x))] = (f prime (g(x)))(g prime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676400"/>
            <a:ext cx="78581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1055</TotalTime>
  <Words>693</Words>
  <Application>Microsoft Office PowerPoint</Application>
  <PresentationFormat>On-screen Show (4:3)</PresentationFormat>
  <Paragraphs>92</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Wingdings</vt:lpstr>
      <vt:lpstr>Times New Roman</vt:lpstr>
      <vt:lpstr>Larsoen_master slide</vt:lpstr>
      <vt:lpstr>PowerPoint Presentation</vt:lpstr>
      <vt:lpstr>PowerPoint Presentation</vt:lpstr>
      <vt:lpstr>PowerPoint Presentation</vt:lpstr>
      <vt:lpstr>The Chain Rule</vt:lpstr>
      <vt:lpstr>The Chain Rule</vt:lpstr>
      <vt:lpstr>Example 1 – The Derivative of a Composite Function</vt:lpstr>
      <vt:lpstr>Example 1 – Solution</vt:lpstr>
      <vt:lpstr>Example 1 – Solution</vt:lpstr>
      <vt:lpstr>The Chain Rule</vt:lpstr>
      <vt:lpstr>The Chain Rule</vt:lpstr>
      <vt:lpstr>Example 2 – Decomposition of a Composite Function</vt:lpstr>
      <vt:lpstr>PowerPoint Presentation</vt:lpstr>
      <vt:lpstr>The General Power Rule</vt:lpstr>
      <vt:lpstr>The General Power Rule</vt:lpstr>
      <vt:lpstr>Example 4 – Applying the General Power Rule</vt:lpstr>
      <vt:lpstr>PowerPoint Presentation</vt:lpstr>
      <vt:lpstr>Simplifying Derivatives</vt:lpstr>
      <vt:lpstr>Example 7 – Simplifying by Factoring Out the Least Powers</vt:lpstr>
      <vt:lpstr>Example 8 – Simplifying the Derivative of a Quotient</vt:lpstr>
      <vt:lpstr>Example 9 – Simplifying the Derivative of a Power</vt:lpstr>
      <vt:lpstr>PowerPoint Presentation</vt:lpstr>
      <vt:lpstr>Trigonometric Functions and the Chain Rule</vt:lpstr>
      <vt:lpstr>Example 10 – The Chain Rule and Trigonometric Functions</vt:lpstr>
      <vt:lpstr>Trigonometric Functions and the Chain Rule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449</cp:revision>
  <dcterms:created xsi:type="dcterms:W3CDTF">2008-11-21T04:28:28Z</dcterms:created>
  <dcterms:modified xsi:type="dcterms:W3CDTF">2018-08-01T10:40:51Z</dcterms:modified>
</cp:coreProperties>
</file>