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3"/>
  </p:notesMasterIdLst>
  <p:sldIdLst>
    <p:sldId id="300" r:id="rId2"/>
    <p:sldId id="299" r:id="rId3"/>
    <p:sldId id="256" r:id="rId4"/>
    <p:sldId id="278" r:id="rId5"/>
    <p:sldId id="281" r:id="rId6"/>
    <p:sldId id="283" r:id="rId7"/>
    <p:sldId id="284" r:id="rId8"/>
    <p:sldId id="285" r:id="rId9"/>
    <p:sldId id="279"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0066"/>
    <a:srgbClr val="FF0066"/>
    <a:srgbClr val="FF3399"/>
    <a:srgbClr val="CC0099"/>
    <a:srgbClr val="009BAE"/>
    <a:srgbClr val="0099AC"/>
    <a:srgbClr val="007DBC"/>
    <a:srgbClr val="0073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626" autoAdjust="0"/>
    <p:restoredTop sz="94660"/>
  </p:normalViewPr>
  <p:slideViewPr>
    <p:cSldViewPr>
      <p:cViewPr varScale="1">
        <p:scale>
          <a:sx n="107" d="100"/>
          <a:sy n="107" d="100"/>
        </p:scale>
        <p:origin x="102" y="3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atin typeface="Arial" charset="0"/>
              </a:defRPr>
            </a:lvl1pPr>
          </a:lstStyle>
          <a:p>
            <a:pPr>
              <a:defRPr/>
            </a:pPr>
            <a:endParaRPr lang="en-US"/>
          </a:p>
        </p:txBody>
      </p:sp>
      <p:sp>
        <p:nvSpPr>
          <p:cNvPr id="51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atin typeface="Arial" charset="0"/>
              </a:defRPr>
            </a:lvl1pPr>
          </a:lstStyle>
          <a:p>
            <a:pPr>
              <a:defRPr/>
            </a:pPr>
            <a:endParaRPr lang="en-US"/>
          </a:p>
        </p:txBody>
      </p:sp>
      <p:sp>
        <p:nvSpPr>
          <p:cNvPr id="2052"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atin typeface="Arial" charset="0"/>
              </a:defRPr>
            </a:lvl1pPr>
          </a:lstStyle>
          <a:p>
            <a:pPr>
              <a:defRPr/>
            </a:pPr>
            <a:endParaRPr lang="en-US"/>
          </a:p>
        </p:txBody>
      </p:sp>
      <p:sp>
        <p:nvSpPr>
          <p:cNvPr id="51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FF865184-23CE-454D-8D45-0E3915AE9F96}" type="slidenum">
              <a:rPr lang="en-US" altLang="en-US"/>
              <a:pPr>
                <a:defRPr/>
              </a:pPr>
              <a:t>‹#›</a:t>
            </a:fld>
            <a:endParaRPr lang="en-US" altLang="en-US"/>
          </a:p>
        </p:txBody>
      </p:sp>
    </p:spTree>
    <p:extLst>
      <p:ext uri="{BB962C8B-B14F-4D97-AF65-F5344CB8AC3E}">
        <p14:creationId xmlns:p14="http://schemas.microsoft.com/office/powerpoint/2010/main" val="27459115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AFA48F49-5717-4F3A-BAD4-D512A71EB70A}" type="slidenum">
              <a:rPr lang="en-US" altLang="en-US" smtClean="0"/>
              <a:pPr/>
              <a:t>2</a:t>
            </a:fld>
            <a:endParaRPr lang="en-US" altLang="en-US" smtClean="0"/>
          </a:p>
        </p:txBody>
      </p:sp>
      <p:sp>
        <p:nvSpPr>
          <p:cNvPr id="5123" name="Rectangle 2"/>
          <p:cNvSpPr>
            <a:spLocks noRot="1" noChangeArrowheads="1" noTextEdit="1"/>
          </p:cNvSpPr>
          <p:nvPr>
            <p:ph type="sldImg"/>
          </p:nvPr>
        </p:nvSpPr>
        <p:spPr>
          <a:ln/>
        </p:spPr>
      </p:sp>
      <p:sp>
        <p:nvSpPr>
          <p:cNvPr id="512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smtClean="0">
              <a:latin typeface="Arial" panose="020B0604020202020204" pitchFamily="34" charset="0"/>
            </a:endParaRPr>
          </a:p>
        </p:txBody>
      </p:sp>
    </p:spTree>
    <p:extLst>
      <p:ext uri="{BB962C8B-B14F-4D97-AF65-F5344CB8AC3E}">
        <p14:creationId xmlns:p14="http://schemas.microsoft.com/office/powerpoint/2010/main" val="39904377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793575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40972611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60375"/>
            <a:ext cx="2057400" cy="53736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60375"/>
            <a:ext cx="6019800" cy="53736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0884046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6638918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345520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081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081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87307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31937182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8050254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27577070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9805947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endParaRPr lang="en-US"/>
          </a:p>
        </p:txBody>
      </p:sp>
    </p:spTree>
    <p:extLst>
      <p:ext uri="{BB962C8B-B14F-4D97-AF65-F5344CB8AC3E}">
        <p14:creationId xmlns:p14="http://schemas.microsoft.com/office/powerpoint/2010/main" val="15541350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ounded Rectangle 11"/>
          <p:cNvSpPr/>
          <p:nvPr userDrawn="1"/>
        </p:nvSpPr>
        <p:spPr bwMode="auto">
          <a:xfrm>
            <a:off x="223838" y="304800"/>
            <a:ext cx="8839200" cy="727075"/>
          </a:xfrm>
          <a:prstGeom prst="roundRect">
            <a:avLst/>
          </a:prstGeom>
          <a:solidFill>
            <a:srgbClr val="F51F36"/>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a:p>
        </p:txBody>
      </p:sp>
      <p:sp>
        <p:nvSpPr>
          <p:cNvPr id="1027" name="Rectangle 2"/>
          <p:cNvSpPr>
            <a:spLocks noGrp="1" noChangeArrowheads="1"/>
          </p:cNvSpPr>
          <p:nvPr>
            <p:ph type="body" idx="1"/>
          </p:nvPr>
        </p:nvSpPr>
        <p:spPr bwMode="auto">
          <a:xfrm>
            <a:off x="457200" y="13081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3"/>
          <p:cNvSpPr>
            <a:spLocks noGrp="1" noChangeArrowheads="1"/>
          </p:cNvSpPr>
          <p:nvPr>
            <p:ph type="title"/>
          </p:nvPr>
        </p:nvSpPr>
        <p:spPr bwMode="auto">
          <a:xfrm>
            <a:off x="457200" y="460375"/>
            <a:ext cx="8229600"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3316"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atin typeface="Arial" charset="0"/>
              </a:defRPr>
            </a:lvl1pPr>
          </a:lstStyle>
          <a:p>
            <a:pPr>
              <a:defRPr/>
            </a:pPr>
            <a:endParaRPr lang="en-US"/>
          </a:p>
        </p:txBody>
      </p:sp>
      <p:sp>
        <p:nvSpPr>
          <p:cNvPr id="13317"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atin typeface="Arial" charset="0"/>
              </a:defRPr>
            </a:lvl1pPr>
          </a:lstStyle>
          <a:p>
            <a:pPr>
              <a:defRPr/>
            </a:pPr>
            <a:endParaRPr lang="en-US"/>
          </a:p>
        </p:txBody>
      </p:sp>
      <p:sp>
        <p:nvSpPr>
          <p:cNvPr id="13318"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a:latin typeface="Arial" charset="0"/>
              </a:defRPr>
            </a:lvl1pPr>
          </a:lstStyle>
          <a:p>
            <a:pPr>
              <a:defRPr/>
            </a:pPr>
            <a:endParaRPr lang="en-US"/>
          </a:p>
        </p:txBody>
      </p:sp>
      <p:sp>
        <p:nvSpPr>
          <p:cNvPr id="13324" name="Text Box 12"/>
          <p:cNvSpPr txBox="1">
            <a:spLocks noChangeArrowheads="1"/>
          </p:cNvSpPr>
          <p:nvPr userDrawn="1"/>
        </p:nvSpPr>
        <p:spPr bwMode="auto">
          <a:xfrm>
            <a:off x="8543925" y="6172200"/>
            <a:ext cx="600075" cy="366713"/>
          </a:xfrm>
          <a:prstGeom prst="rect">
            <a:avLst/>
          </a:prstGeom>
          <a:noFill/>
          <a:ln w="9525">
            <a:noFill/>
            <a:miter lim="800000"/>
            <a:headEnd/>
            <a:tailEnd/>
          </a:ln>
          <a:effectLst/>
        </p:spPr>
        <p:txBody>
          <a:bodyPr>
            <a:spAutoFit/>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Bef>
                <a:spcPct val="50000"/>
              </a:spcBef>
              <a:defRPr/>
            </a:pPr>
            <a:fld id="{7F0C704B-104D-4576-880D-305B2B57933F}" type="slidenum">
              <a:rPr lang="en-US" altLang="en-US" smtClean="0"/>
              <a:pPr eaLnBrk="1" hangingPunct="1">
                <a:spcBef>
                  <a:spcPct val="50000"/>
                </a:spcBef>
                <a:defRPr/>
              </a:pPr>
              <a:t>‹#›</a:t>
            </a:fld>
            <a:endParaRPr lang="en-US" altLang="en-US" smtClean="0"/>
          </a:p>
        </p:txBody>
      </p:sp>
    </p:spTree>
  </p:cSld>
  <p:clrMap bg1="lt1" tx1="dk1" bg2="lt2" tx2="dk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iming>
    <p:tnLst>
      <p:par>
        <p:cTn id="1" dur="indefinite" restart="never" nodeType="tmRoot"/>
      </p:par>
    </p:tnLst>
  </p:timing>
  <p:txStyles>
    <p:titleStyle>
      <a:lvl1pPr algn="l" rtl="0" eaLnBrk="0" fontAlgn="base" hangingPunct="0">
        <a:spcBef>
          <a:spcPct val="0"/>
        </a:spcBef>
        <a:spcAft>
          <a:spcPct val="0"/>
        </a:spcAft>
        <a:defRPr sz="4400">
          <a:solidFill>
            <a:schemeClr val="tx2"/>
          </a:solidFill>
          <a:latin typeface="+mj-lt"/>
          <a:ea typeface="+mj-ea"/>
          <a:cs typeface="+mj-cs"/>
        </a:defRPr>
      </a:lvl1pPr>
      <a:lvl2pPr algn="l" rtl="0" eaLnBrk="0" fontAlgn="base" hangingPunct="0">
        <a:spcBef>
          <a:spcPct val="0"/>
        </a:spcBef>
        <a:spcAft>
          <a:spcPct val="0"/>
        </a:spcAft>
        <a:defRPr sz="4400">
          <a:solidFill>
            <a:schemeClr val="tx2"/>
          </a:solidFill>
          <a:latin typeface="Arial" charset="0"/>
        </a:defRPr>
      </a:lvl2pPr>
      <a:lvl3pPr algn="l" rtl="0" eaLnBrk="0" fontAlgn="base" hangingPunct="0">
        <a:spcBef>
          <a:spcPct val="0"/>
        </a:spcBef>
        <a:spcAft>
          <a:spcPct val="0"/>
        </a:spcAft>
        <a:defRPr sz="4400">
          <a:solidFill>
            <a:schemeClr val="tx2"/>
          </a:solidFill>
          <a:latin typeface="Arial" charset="0"/>
        </a:defRPr>
      </a:lvl3pPr>
      <a:lvl4pPr algn="l" rtl="0" eaLnBrk="0" fontAlgn="base" hangingPunct="0">
        <a:spcBef>
          <a:spcPct val="0"/>
        </a:spcBef>
        <a:spcAft>
          <a:spcPct val="0"/>
        </a:spcAft>
        <a:defRPr sz="4400">
          <a:solidFill>
            <a:schemeClr val="tx2"/>
          </a:solidFill>
          <a:latin typeface="Arial" charset="0"/>
        </a:defRPr>
      </a:lvl4pPr>
      <a:lvl5pPr algn="l" rtl="0" eaLnBrk="0" fontAlgn="base" hangingPunct="0">
        <a:spcBef>
          <a:spcPct val="0"/>
        </a:spcBef>
        <a:spcAft>
          <a:spcPct val="0"/>
        </a:spcAft>
        <a:defRPr sz="4400">
          <a:solidFill>
            <a:schemeClr val="tx2"/>
          </a:solidFill>
          <a:latin typeface="Arial" charset="0"/>
        </a:defRPr>
      </a:lvl5pPr>
      <a:lvl6pPr marL="457200" algn="l" rtl="0" fontAlgn="base">
        <a:spcBef>
          <a:spcPct val="0"/>
        </a:spcBef>
        <a:spcAft>
          <a:spcPct val="0"/>
        </a:spcAft>
        <a:defRPr sz="4400">
          <a:solidFill>
            <a:schemeClr val="tx2"/>
          </a:solidFill>
          <a:latin typeface="Arial" charset="0"/>
        </a:defRPr>
      </a:lvl6pPr>
      <a:lvl7pPr marL="914400" algn="l" rtl="0" fontAlgn="base">
        <a:spcBef>
          <a:spcPct val="0"/>
        </a:spcBef>
        <a:spcAft>
          <a:spcPct val="0"/>
        </a:spcAft>
        <a:defRPr sz="4400">
          <a:solidFill>
            <a:schemeClr val="tx2"/>
          </a:solidFill>
          <a:latin typeface="Arial" charset="0"/>
        </a:defRPr>
      </a:lvl7pPr>
      <a:lvl8pPr marL="1371600" algn="l" rtl="0" fontAlgn="base">
        <a:spcBef>
          <a:spcPct val="0"/>
        </a:spcBef>
        <a:spcAft>
          <a:spcPct val="0"/>
        </a:spcAft>
        <a:defRPr sz="4400">
          <a:solidFill>
            <a:schemeClr val="tx2"/>
          </a:solidFill>
          <a:latin typeface="Arial" charset="0"/>
        </a:defRPr>
      </a:lvl8pPr>
      <a:lvl9pPr marL="1828800" algn="l"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Font typeface="Wingdings" panose="05000000000000000000" pitchFamily="2" charset="2"/>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image" Target="../media/image20.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4.xml"/><Relationship Id="rId4" Type="http://schemas.openxmlformats.org/officeDocument/2006/relationships/image" Target="../media/image8.png"/></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pSp>
        <p:nvGrpSpPr>
          <p:cNvPr id="3074" name="Group 6" descr="Cover page.&#10;"/>
          <p:cNvGrpSpPr>
            <a:grpSpLocks/>
          </p:cNvGrpSpPr>
          <p:nvPr/>
        </p:nvGrpSpPr>
        <p:grpSpPr bwMode="auto">
          <a:xfrm>
            <a:off x="0" y="0"/>
            <a:ext cx="9144000" cy="6324600"/>
            <a:chOff x="0" y="266400"/>
            <a:chExt cx="9144000" cy="6325200"/>
          </a:xfrm>
        </p:grpSpPr>
        <p:sp>
          <p:nvSpPr>
            <p:cNvPr id="8" name="Rectangle 7"/>
            <p:cNvSpPr/>
            <p:nvPr/>
          </p:nvSpPr>
          <p:spPr>
            <a:xfrm>
              <a:off x="0" y="266400"/>
              <a:ext cx="9144000" cy="6325200"/>
            </a:xfrm>
            <a:prstGeom prst="rect">
              <a:avLst/>
            </a:prstGeom>
            <a:solidFill>
              <a:srgbClr val="D7181E"/>
            </a:solidFill>
            <a:ln>
              <a:noFill/>
            </a:ln>
            <a:scene3d>
              <a:camera prst="orthographicFront"/>
              <a:lightRig rig="threePt" dir="t"/>
            </a:scene3d>
            <a:sp3d>
              <a:bevelT w="127000" h="1270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IN"/>
            </a:p>
          </p:txBody>
        </p:sp>
        <p:sp>
          <p:nvSpPr>
            <p:cNvPr id="9" name="Round Diagonal Corner Rectangle 8"/>
            <p:cNvSpPr>
              <a:spLocks noChangeAspect="1"/>
            </p:cNvSpPr>
            <p:nvPr/>
          </p:nvSpPr>
          <p:spPr>
            <a:xfrm>
              <a:off x="112713" y="369598"/>
              <a:ext cx="8918575" cy="6118805"/>
            </a:xfrm>
            <a:prstGeom prst="round2DiagRect">
              <a:avLst/>
            </a:prstGeom>
            <a:solidFill>
              <a:schemeClr val="bg1"/>
            </a:solidFill>
            <a:ln w="28575">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dirty="0">
                <a:solidFill>
                  <a:srgbClr val="FFFFFF"/>
                </a:solidFill>
              </a:endParaRPr>
            </a:p>
          </p:txBody>
        </p:sp>
      </p:grpSp>
      <p:sp>
        <p:nvSpPr>
          <p:cNvPr id="3075" name="Text Box 3"/>
          <p:cNvSpPr txBox="1">
            <a:spLocks noChangeArrowheads="1"/>
          </p:cNvSpPr>
          <p:nvPr/>
        </p:nvSpPr>
        <p:spPr bwMode="auto">
          <a:xfrm>
            <a:off x="2209800" y="152400"/>
            <a:ext cx="68199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IN" altLang="en-US" sz="4000" b="1">
                <a:cs typeface="Arial" panose="020B0604020202020204" pitchFamily="34" charset="0"/>
              </a:rPr>
              <a:t>Applications of Differentiation</a:t>
            </a:r>
            <a:endParaRPr lang="en-US" altLang="en-US" sz="4000" b="1">
              <a:cs typeface="Arial" panose="020B0604020202020204" pitchFamily="34" charset="0"/>
            </a:endParaRPr>
          </a:p>
        </p:txBody>
      </p:sp>
      <p:sp>
        <p:nvSpPr>
          <p:cNvPr id="3076" name="Text Box 4"/>
          <p:cNvSpPr txBox="1">
            <a:spLocks noChangeArrowheads="1"/>
          </p:cNvSpPr>
          <p:nvPr/>
        </p:nvSpPr>
        <p:spPr bwMode="auto">
          <a:xfrm>
            <a:off x="704850" y="292100"/>
            <a:ext cx="104775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sz="8000" b="1">
                <a:solidFill>
                  <a:schemeClr val="bg1"/>
                </a:solidFill>
              </a:rPr>
              <a:t>P</a:t>
            </a:r>
          </a:p>
        </p:txBody>
      </p:sp>
      <p:sp>
        <p:nvSpPr>
          <p:cNvPr id="3077" name="Text Box 5"/>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
        <p:nvSpPr>
          <p:cNvPr id="3078" name="Text Box 4"/>
          <p:cNvSpPr txBox="1">
            <a:spLocks noChangeArrowheads="1"/>
          </p:cNvSpPr>
          <p:nvPr/>
        </p:nvSpPr>
        <p:spPr bwMode="auto">
          <a:xfrm>
            <a:off x="1139825" y="228600"/>
            <a:ext cx="536575" cy="1230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tIns="0" bIns="0" anchor="ct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8000" b="1">
                <a:solidFill>
                  <a:srgbClr val="E72D36"/>
                </a:solidFill>
              </a:rPr>
              <a:t>3</a:t>
            </a:r>
          </a:p>
        </p:txBody>
      </p:sp>
      <p:pic>
        <p:nvPicPr>
          <p:cNvPr id="3079" name="Picture 1" descr="Cover page.&#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601663" y="1447800"/>
            <a:ext cx="7939087" cy="4751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547688" y="319088"/>
            <a:ext cx="8229600" cy="685800"/>
          </a:xfrm>
          <a:noFill/>
        </p:spPr>
        <p:txBody>
          <a:bodyPr/>
          <a:lstStyle/>
          <a:p>
            <a:pPr eaLnBrk="1" hangingPunct="1"/>
            <a:r>
              <a:rPr lang="en-US" altLang="en-US" sz="3800" smtClean="0">
                <a:solidFill>
                  <a:schemeClr val="bg1"/>
                </a:solidFill>
              </a:rPr>
              <a:t>Example 1 – </a:t>
            </a:r>
            <a:r>
              <a:rPr lang="en-US" altLang="en-US" sz="3800" i="1" smtClean="0">
                <a:solidFill>
                  <a:schemeClr val="bg1"/>
                </a:solidFill>
              </a:rPr>
              <a:t>Using Newton’s Method</a:t>
            </a:r>
          </a:p>
        </p:txBody>
      </p:sp>
      <p:sp>
        <p:nvSpPr>
          <p:cNvPr id="63492" name="Rectangle 4"/>
          <p:cNvSpPr>
            <a:spLocks noGrp="1" noChangeArrowheads="1"/>
          </p:cNvSpPr>
          <p:nvPr>
            <p:ph type="body" idx="1"/>
          </p:nvPr>
        </p:nvSpPr>
        <p:spPr>
          <a:xfrm>
            <a:off x="457200" y="1370013"/>
            <a:ext cx="8229600" cy="5256212"/>
          </a:xfrm>
        </p:spPr>
        <p:txBody>
          <a:bodyPr/>
          <a:lstStyle/>
          <a:p>
            <a:pPr marL="0" indent="0" eaLnBrk="1" hangingPunct="1">
              <a:buFont typeface="Wingdings" panose="05000000000000000000" pitchFamily="2" charset="2"/>
              <a:buNone/>
              <a:defRPr/>
            </a:pPr>
            <a:r>
              <a:rPr lang="en-US" altLang="en-US" dirty="0" smtClean="0"/>
              <a:t>Calculate three iterations of Newton’s Method to approximate a zero of </a:t>
            </a:r>
            <a:r>
              <a:rPr lang="en-US" altLang="en-US" i="1" dirty="0" smtClean="0"/>
              <a:t>f</a:t>
            </a:r>
            <a:r>
              <a:rPr lang="en-US" altLang="en-US" dirty="0" smtClean="0"/>
              <a:t>(</a:t>
            </a:r>
            <a:r>
              <a:rPr lang="en-US" altLang="en-US" i="1" dirty="0" smtClean="0"/>
              <a:t>x</a:t>
            </a:r>
            <a:r>
              <a:rPr lang="en-US" altLang="en-US" dirty="0" smtClean="0"/>
              <a:t>) = </a:t>
            </a:r>
            <a:r>
              <a:rPr lang="en-US" altLang="en-US" i="1" dirty="0" smtClean="0"/>
              <a:t>x</a:t>
            </a:r>
            <a:r>
              <a:rPr lang="en-US" altLang="en-US" baseline="30000" dirty="0" smtClean="0"/>
              <a:t>2</a:t>
            </a:r>
            <a:r>
              <a:rPr lang="en-US" altLang="en-US" dirty="0" smtClean="0"/>
              <a:t> – 2. Use </a:t>
            </a:r>
            <a:r>
              <a:rPr lang="en-US" altLang="en-US" i="1" dirty="0" smtClean="0"/>
              <a:t>x</a:t>
            </a:r>
            <a:r>
              <a:rPr lang="en-US" altLang="en-US" baseline="-25000" dirty="0" smtClean="0"/>
              <a:t>1</a:t>
            </a:r>
            <a:r>
              <a:rPr lang="en-US" altLang="en-US" dirty="0" smtClean="0"/>
              <a:t> = 1 as the initial guess.</a:t>
            </a:r>
          </a:p>
          <a:p>
            <a:pPr marL="0" indent="0" eaLnBrk="1" hangingPunct="1">
              <a:buFont typeface="Wingdings" panose="05000000000000000000" pitchFamily="2" charset="2"/>
              <a:buNone/>
              <a:defRPr/>
            </a:pPr>
            <a:endParaRPr lang="en-US" altLang="en-US" dirty="0" smtClean="0"/>
          </a:p>
          <a:p>
            <a:pPr marL="0" indent="0" eaLnBrk="1" hangingPunct="1">
              <a:buFont typeface="Wingdings" panose="05000000000000000000" pitchFamily="2" charset="2"/>
              <a:buNone/>
              <a:defRPr/>
            </a:pPr>
            <a:r>
              <a:rPr lang="en-US" altLang="en-US" kern="1200" dirty="0">
                <a:solidFill>
                  <a:srgbClr val="D7181E"/>
                </a:solidFill>
                <a:cs typeface="Arial" panose="020B0604020202020204" pitchFamily="34" charset="0"/>
              </a:rPr>
              <a:t>Solution:</a:t>
            </a:r>
          </a:p>
          <a:p>
            <a:pPr marL="0" indent="0" eaLnBrk="1" hangingPunct="1">
              <a:buFont typeface="Wingdings" panose="05000000000000000000" pitchFamily="2" charset="2"/>
              <a:buNone/>
              <a:defRPr/>
            </a:pPr>
            <a:r>
              <a:rPr lang="en-US" altLang="en-US" dirty="0" smtClean="0"/>
              <a:t>Because </a:t>
            </a:r>
            <a:r>
              <a:rPr lang="en-US" altLang="en-US" i="1" dirty="0" smtClean="0"/>
              <a:t>f</a:t>
            </a:r>
            <a:r>
              <a:rPr lang="en-US" altLang="en-US" dirty="0" smtClean="0"/>
              <a:t>(</a:t>
            </a:r>
            <a:r>
              <a:rPr lang="en-US" altLang="en-US" i="1" dirty="0" smtClean="0"/>
              <a:t>x</a:t>
            </a:r>
            <a:r>
              <a:rPr lang="en-US" altLang="en-US" dirty="0" smtClean="0"/>
              <a:t>) = </a:t>
            </a:r>
            <a:r>
              <a:rPr lang="en-US" altLang="en-US" i="1" dirty="0" smtClean="0"/>
              <a:t>x</a:t>
            </a:r>
            <a:r>
              <a:rPr lang="en-US" altLang="en-US" baseline="30000" dirty="0" smtClean="0"/>
              <a:t>2</a:t>
            </a:r>
            <a:r>
              <a:rPr lang="en-US" altLang="en-US" dirty="0" smtClean="0"/>
              <a:t> – 2, you have </a:t>
            </a:r>
            <a:r>
              <a:rPr lang="en-US" altLang="en-US" i="1" dirty="0" smtClean="0"/>
              <a:t>f</a:t>
            </a:r>
            <a:r>
              <a:rPr lang="en-US" altLang="en-US" i="1" dirty="0" smtClean="0">
                <a:cs typeface="Arial" panose="020B0604020202020204" pitchFamily="34" charset="0"/>
              </a:rPr>
              <a:t>′</a:t>
            </a:r>
            <a:r>
              <a:rPr lang="en-US" altLang="en-US" dirty="0" smtClean="0"/>
              <a:t>(</a:t>
            </a:r>
            <a:r>
              <a:rPr lang="en-US" altLang="en-US" i="1" dirty="0" smtClean="0"/>
              <a:t>x</a:t>
            </a:r>
            <a:r>
              <a:rPr lang="en-US" altLang="en-US" dirty="0" smtClean="0"/>
              <a:t>) = 2</a:t>
            </a:r>
            <a:r>
              <a:rPr lang="en-US" altLang="en-US" i="1" dirty="0" smtClean="0"/>
              <a:t>x</a:t>
            </a:r>
            <a:r>
              <a:rPr lang="en-US" altLang="en-US" dirty="0" smtClean="0"/>
              <a:t>,</a:t>
            </a:r>
            <a:r>
              <a:rPr lang="en-US" altLang="en-US" i="1" dirty="0" smtClean="0"/>
              <a:t> </a:t>
            </a:r>
            <a:r>
              <a:rPr lang="en-US" altLang="en-US" dirty="0" smtClean="0"/>
              <a:t>and the iterative formula is</a:t>
            </a:r>
          </a:p>
          <a:p>
            <a:pPr marL="0" indent="0" eaLnBrk="1" hangingPunct="1">
              <a:buFont typeface="Wingdings" panose="05000000000000000000" pitchFamily="2" charset="2"/>
              <a:buNone/>
              <a:defRPr/>
            </a:pPr>
            <a:endParaRPr lang="en-US" altLang="en-US" dirty="0" smtClean="0"/>
          </a:p>
        </p:txBody>
      </p:sp>
      <p:pic>
        <p:nvPicPr>
          <p:cNvPr id="63494" name="Picture 6" descr="x_(n + 1) = x_n minus (f(x_n))/(f prime (x_n)) = x_n minus ((x_n)^2 minus 2)/(2(x_n)).&#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4343400"/>
            <a:ext cx="5715000" cy="1119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63492">
                                            <p:txEl>
                                              <p:pRg st="2" end="2"/>
                                            </p:txEl>
                                          </p:spTgt>
                                        </p:tgtEl>
                                        <p:attrNameLst>
                                          <p:attrName>style.visibility</p:attrName>
                                        </p:attrNameLst>
                                      </p:cBhvr>
                                      <p:to>
                                        <p:strVal val="visible"/>
                                      </p:to>
                                    </p:set>
                                    <p:animEffect transition="in" filter="fade">
                                      <p:cBhvr>
                                        <p:cTn id="7" dur="1000"/>
                                        <p:tgtEl>
                                          <p:spTgt spid="63492">
                                            <p:txEl>
                                              <p:pRg st="2" end="2"/>
                                            </p:txEl>
                                          </p:spTgt>
                                        </p:tgtEl>
                                      </p:cBhvr>
                                    </p:animEffect>
                                    <p:anim calcmode="lin" valueType="num">
                                      <p:cBhvr>
                                        <p:cTn id="8" dur="1000" fill="hold"/>
                                        <p:tgtEl>
                                          <p:spTgt spid="63492">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3492">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3492">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63492">
                                            <p:txEl>
                                              <p:pRg st="3" end="3"/>
                                            </p:txEl>
                                          </p:spTgt>
                                        </p:tgtEl>
                                        <p:attrNameLst>
                                          <p:attrName>style.visibility</p:attrName>
                                        </p:attrNameLst>
                                      </p:cBhvr>
                                      <p:to>
                                        <p:strVal val="visible"/>
                                      </p:to>
                                    </p:set>
                                    <p:animEffect transition="in" filter="fade">
                                      <p:cBhvr>
                                        <p:cTn id="13" dur="1000"/>
                                        <p:tgtEl>
                                          <p:spTgt spid="63492">
                                            <p:txEl>
                                              <p:pRg st="3" end="3"/>
                                            </p:txEl>
                                          </p:spTgt>
                                        </p:tgtEl>
                                      </p:cBhvr>
                                    </p:animEffect>
                                    <p:anim calcmode="lin" valueType="num">
                                      <p:cBhvr>
                                        <p:cTn id="14" dur="1000" fill="hold"/>
                                        <p:tgtEl>
                                          <p:spTgt spid="63492">
                                            <p:txEl>
                                              <p:pRg st="3" end="3"/>
                                            </p:txEl>
                                          </p:spTgt>
                                        </p:tgtEl>
                                        <p:attrNameLst>
                                          <p:attrName>ppt_x</p:attrName>
                                        </p:attrNameLst>
                                      </p:cBhvr>
                                      <p:tavLst>
                                        <p:tav tm="0">
                                          <p:val>
                                            <p:strVal val="#ppt_x"/>
                                          </p:val>
                                        </p:tav>
                                        <p:tav tm="100000">
                                          <p:val>
                                            <p:strVal val="#ppt_x"/>
                                          </p:val>
                                        </p:tav>
                                      </p:tavLst>
                                    </p:anim>
                                    <p:anim calcmode="lin" valueType="num">
                                      <p:cBhvr>
                                        <p:cTn id="15" dur="900" decel="100000" fill="hold"/>
                                        <p:tgtEl>
                                          <p:spTgt spid="63492">
                                            <p:txEl>
                                              <p:pRg st="3" end="3"/>
                                            </p:txEl>
                                          </p:spTgt>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63492">
                                            <p:txEl>
                                              <p:pRg st="3" end="3"/>
                                            </p:txEl>
                                          </p:spTgt>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63494"/>
                                        </p:tgtEl>
                                        <p:attrNameLst>
                                          <p:attrName>style.visibility</p:attrName>
                                        </p:attrNameLst>
                                      </p:cBhvr>
                                      <p:to>
                                        <p:strVal val="visible"/>
                                      </p:to>
                                    </p:set>
                                    <p:animEffect transition="in" filter="fade">
                                      <p:cBhvr>
                                        <p:cTn id="19" dur="1000"/>
                                        <p:tgtEl>
                                          <p:spTgt spid="63494"/>
                                        </p:tgtEl>
                                      </p:cBhvr>
                                    </p:animEffect>
                                    <p:anim calcmode="lin" valueType="num">
                                      <p:cBhvr>
                                        <p:cTn id="20" dur="1000" fill="hold"/>
                                        <p:tgtEl>
                                          <p:spTgt spid="63494"/>
                                        </p:tgtEl>
                                        <p:attrNameLst>
                                          <p:attrName>ppt_x</p:attrName>
                                        </p:attrNameLst>
                                      </p:cBhvr>
                                      <p:tavLst>
                                        <p:tav tm="0">
                                          <p:val>
                                            <p:strVal val="#ppt_x"/>
                                          </p:val>
                                        </p:tav>
                                        <p:tav tm="100000">
                                          <p:val>
                                            <p:strVal val="#ppt_x"/>
                                          </p:val>
                                        </p:tav>
                                      </p:tavLst>
                                    </p:anim>
                                    <p:anim calcmode="lin" valueType="num">
                                      <p:cBhvr>
                                        <p:cTn id="21" dur="900" decel="100000" fill="hold"/>
                                        <p:tgtEl>
                                          <p:spTgt spid="63494"/>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63494"/>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547688" y="319088"/>
            <a:ext cx="8229600" cy="685800"/>
          </a:xfrm>
          <a:noFill/>
        </p:spPr>
        <p:txBody>
          <a:bodyPr/>
          <a:lstStyle/>
          <a:p>
            <a:pPr eaLnBrk="1" hangingPunct="1"/>
            <a:r>
              <a:rPr lang="en-US" altLang="en-US" sz="3800" smtClean="0">
                <a:solidFill>
                  <a:schemeClr val="bg1"/>
                </a:solidFill>
              </a:rPr>
              <a:t>Example 1 – </a:t>
            </a:r>
            <a:r>
              <a:rPr lang="en-US" altLang="en-US" sz="3800" i="1" smtClean="0">
                <a:solidFill>
                  <a:schemeClr val="bg1"/>
                </a:solidFill>
              </a:rPr>
              <a:t>Solution</a:t>
            </a:r>
          </a:p>
        </p:txBody>
      </p:sp>
      <p:sp>
        <p:nvSpPr>
          <p:cNvPr id="14339" name="Rectangle 3"/>
          <p:cNvSpPr>
            <a:spLocks noGrp="1" noChangeArrowheads="1"/>
          </p:cNvSpPr>
          <p:nvPr>
            <p:ph type="body" idx="1"/>
          </p:nvPr>
        </p:nvSpPr>
        <p:spPr>
          <a:xfrm>
            <a:off x="457200" y="1370013"/>
            <a:ext cx="8229600" cy="5256212"/>
          </a:xfrm>
          <a:noFill/>
        </p:spPr>
        <p:txBody>
          <a:bodyPr/>
          <a:lstStyle/>
          <a:p>
            <a:pPr marL="0" indent="0" eaLnBrk="1" hangingPunct="1">
              <a:buFont typeface="Wingdings" panose="05000000000000000000" pitchFamily="2" charset="2"/>
              <a:buNone/>
            </a:pPr>
            <a:r>
              <a:rPr lang="en-US" altLang="en-US" smtClean="0"/>
              <a:t>The calculations for three iterations are shown in the table.</a:t>
            </a:r>
          </a:p>
        </p:txBody>
      </p:sp>
      <p:sp>
        <p:nvSpPr>
          <p:cNvPr id="14340"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pic>
        <p:nvPicPr>
          <p:cNvPr id="14341" name="Picture 1" descr="A table provides the calculations of three iterations. They are as follows. (row 1). n: 1. x_n: 1.000000. f(x_n): negative 1.000000. f prime (x_n): 2.000000. (f(x_n))/(f prime (x_n)): negative 0.500000. x_n minus (f(x_n))/(f prime (x_n)): 1.500000. (row 2). n: 2. x_n: 1.500000. f(x_n): 0.250000. f prime (x_n): 3.000000. (f(x_n))/(f prime (x_n)): 0.083333. x_n minus (f(x_n))/(f prime (x_n)): 1.416667. (row 3). n: 3. x_n: 1.416667. f(x_n): 0.006945. f prime (x_n): 2.833334. (f(x_n))/(f prime (x_n)): 0.002451. x_n minus (f(x_n))/(f prime (x_n)): 1.414216. (row 4). n: 4. x_n: 1.414216. f(x_n): blank. f prime (x_n): blank. (f(x_n))/(f prime (x_n)): blank. x_n minus (f(x_n))/(f prime (x_n)): blank.&#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390650" y="2266950"/>
            <a:ext cx="6362700" cy="2324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547688" y="319088"/>
            <a:ext cx="8229600" cy="685800"/>
          </a:xfrm>
          <a:noFill/>
        </p:spPr>
        <p:txBody>
          <a:bodyPr/>
          <a:lstStyle/>
          <a:p>
            <a:pPr eaLnBrk="1" hangingPunct="1"/>
            <a:r>
              <a:rPr lang="en-US" altLang="en-US" sz="3800" smtClean="0">
                <a:solidFill>
                  <a:schemeClr val="bg1"/>
                </a:solidFill>
              </a:rPr>
              <a:t>Example 1 – </a:t>
            </a:r>
            <a:r>
              <a:rPr lang="en-US" altLang="en-US" sz="3800" i="1" smtClean="0">
                <a:solidFill>
                  <a:schemeClr val="bg1"/>
                </a:solidFill>
              </a:rPr>
              <a:t>Solution</a:t>
            </a:r>
          </a:p>
        </p:txBody>
      </p:sp>
      <p:sp>
        <p:nvSpPr>
          <p:cNvPr id="65539" name="Rectangle 3"/>
          <p:cNvSpPr>
            <a:spLocks noGrp="1" noChangeArrowheads="1"/>
          </p:cNvSpPr>
          <p:nvPr>
            <p:ph type="body" idx="1"/>
          </p:nvPr>
        </p:nvSpPr>
        <p:spPr>
          <a:xfrm>
            <a:off x="457200" y="1371600"/>
            <a:ext cx="8229600" cy="4525963"/>
          </a:xfrm>
          <a:noFill/>
        </p:spPr>
        <p:txBody>
          <a:bodyPr/>
          <a:lstStyle/>
          <a:p>
            <a:pPr marL="0" indent="0" eaLnBrk="1" hangingPunct="1">
              <a:buFont typeface="Wingdings" panose="05000000000000000000" pitchFamily="2" charset="2"/>
              <a:buNone/>
            </a:pPr>
            <a:r>
              <a:rPr lang="en-US" altLang="en-US" smtClean="0"/>
              <a:t>Of course, in this case you know that the two zeros of the function are </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To six decimal places, </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So, after only three iterations of Newton’s Method, you have obtained an approximation that is within 0.000002 of an actual root. </a:t>
            </a:r>
          </a:p>
          <a:p>
            <a:pPr marL="0" indent="0" eaLnBrk="1" hangingPunct="1">
              <a:buFont typeface="Wingdings" panose="05000000000000000000" pitchFamily="2" charset="2"/>
              <a:buNone/>
            </a:pPr>
            <a:endParaRPr lang="en-US" altLang="en-US" smtClean="0"/>
          </a:p>
        </p:txBody>
      </p:sp>
      <p:pic>
        <p:nvPicPr>
          <p:cNvPr id="15364" name="Picture 6" descr="plus-minus sqrt(2).&#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0" y="1828800"/>
            <a:ext cx="711200" cy="352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5544" name="Picture 8" descr="sqrt(2) = 1.414214.&#1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649663" y="2743200"/>
            <a:ext cx="2065337" cy="371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5366"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65539">
                                            <p:txEl>
                                              <p:pRg st="2" end="2"/>
                                            </p:txEl>
                                          </p:spTgt>
                                        </p:tgtEl>
                                        <p:attrNameLst>
                                          <p:attrName>style.visibility</p:attrName>
                                        </p:attrNameLst>
                                      </p:cBhvr>
                                      <p:to>
                                        <p:strVal val="visible"/>
                                      </p:to>
                                    </p:set>
                                    <p:animEffect transition="in" filter="fade">
                                      <p:cBhvr>
                                        <p:cTn id="7" dur="1000"/>
                                        <p:tgtEl>
                                          <p:spTgt spid="65539">
                                            <p:txEl>
                                              <p:pRg st="2" end="2"/>
                                            </p:txEl>
                                          </p:spTgt>
                                        </p:tgtEl>
                                      </p:cBhvr>
                                    </p:animEffect>
                                    <p:anim calcmode="lin" valueType="num">
                                      <p:cBhvr>
                                        <p:cTn id="8" dur="1000" fill="hold"/>
                                        <p:tgtEl>
                                          <p:spTgt spid="65539">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65539">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5539">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65544"/>
                                        </p:tgtEl>
                                        <p:attrNameLst>
                                          <p:attrName>style.visibility</p:attrName>
                                        </p:attrNameLst>
                                      </p:cBhvr>
                                      <p:to>
                                        <p:strVal val="visible"/>
                                      </p:to>
                                    </p:set>
                                    <p:animEffect transition="in" filter="fade">
                                      <p:cBhvr>
                                        <p:cTn id="13" dur="1000"/>
                                        <p:tgtEl>
                                          <p:spTgt spid="65544"/>
                                        </p:tgtEl>
                                      </p:cBhvr>
                                    </p:animEffect>
                                    <p:anim calcmode="lin" valueType="num">
                                      <p:cBhvr>
                                        <p:cTn id="14" dur="1000" fill="hold"/>
                                        <p:tgtEl>
                                          <p:spTgt spid="65544"/>
                                        </p:tgtEl>
                                        <p:attrNameLst>
                                          <p:attrName>ppt_x</p:attrName>
                                        </p:attrNameLst>
                                      </p:cBhvr>
                                      <p:tavLst>
                                        <p:tav tm="0">
                                          <p:val>
                                            <p:strVal val="#ppt_x"/>
                                          </p:val>
                                        </p:tav>
                                        <p:tav tm="100000">
                                          <p:val>
                                            <p:strVal val="#ppt_x"/>
                                          </p:val>
                                        </p:tav>
                                      </p:tavLst>
                                    </p:anim>
                                    <p:anim calcmode="lin" valueType="num">
                                      <p:cBhvr>
                                        <p:cTn id="15" dur="900" decel="100000" fill="hold"/>
                                        <p:tgtEl>
                                          <p:spTgt spid="65544"/>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65544"/>
                                        </p:tgtEl>
                                        <p:attrNameLst>
                                          <p:attrName>ppt_y</p:attrName>
                                        </p:attrNameLst>
                                      </p:cBhvr>
                                      <p:tavLst>
                                        <p:tav tm="0">
                                          <p:val>
                                            <p:strVal val="#ppt_y-.03"/>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37" presetClass="entr" presetSubtype="0" fill="hold" nodeType="clickEffect">
                                  <p:stCondLst>
                                    <p:cond delay="0"/>
                                  </p:stCondLst>
                                  <p:childTnLst>
                                    <p:set>
                                      <p:cBhvr>
                                        <p:cTn id="20" dur="1" fill="hold">
                                          <p:stCondLst>
                                            <p:cond delay="0"/>
                                          </p:stCondLst>
                                        </p:cTn>
                                        <p:tgtEl>
                                          <p:spTgt spid="65539">
                                            <p:txEl>
                                              <p:pRg st="4" end="4"/>
                                            </p:txEl>
                                          </p:spTgt>
                                        </p:tgtEl>
                                        <p:attrNameLst>
                                          <p:attrName>style.visibility</p:attrName>
                                        </p:attrNameLst>
                                      </p:cBhvr>
                                      <p:to>
                                        <p:strVal val="visible"/>
                                      </p:to>
                                    </p:set>
                                    <p:animEffect transition="in" filter="fade">
                                      <p:cBhvr>
                                        <p:cTn id="21" dur="1000"/>
                                        <p:tgtEl>
                                          <p:spTgt spid="65539">
                                            <p:txEl>
                                              <p:pRg st="4" end="4"/>
                                            </p:txEl>
                                          </p:spTgt>
                                        </p:tgtEl>
                                      </p:cBhvr>
                                    </p:animEffect>
                                    <p:anim calcmode="lin" valueType="num">
                                      <p:cBhvr>
                                        <p:cTn id="22" dur="1000" fill="hold"/>
                                        <p:tgtEl>
                                          <p:spTgt spid="65539">
                                            <p:txEl>
                                              <p:pRg st="4" end="4"/>
                                            </p:txEl>
                                          </p:spTgt>
                                        </p:tgtEl>
                                        <p:attrNameLst>
                                          <p:attrName>ppt_x</p:attrName>
                                        </p:attrNameLst>
                                      </p:cBhvr>
                                      <p:tavLst>
                                        <p:tav tm="0">
                                          <p:val>
                                            <p:strVal val="#ppt_x"/>
                                          </p:val>
                                        </p:tav>
                                        <p:tav tm="100000">
                                          <p:val>
                                            <p:strVal val="#ppt_x"/>
                                          </p:val>
                                        </p:tav>
                                      </p:tavLst>
                                    </p:anim>
                                    <p:anim calcmode="lin" valueType="num">
                                      <p:cBhvr>
                                        <p:cTn id="23" dur="900" decel="100000" fill="hold"/>
                                        <p:tgtEl>
                                          <p:spTgt spid="65539">
                                            <p:txEl>
                                              <p:pRg st="4" end="4"/>
                                            </p:txEl>
                                          </p:spTgt>
                                        </p:tgtEl>
                                        <p:attrNameLst>
                                          <p:attrName>ppt_y</p:attrName>
                                        </p:attrNameLst>
                                      </p:cBhvr>
                                      <p:tavLst>
                                        <p:tav tm="0">
                                          <p:val>
                                            <p:strVal val="#ppt_y+1"/>
                                          </p:val>
                                        </p:tav>
                                        <p:tav tm="100000">
                                          <p:val>
                                            <p:strVal val="#ppt_y-.03"/>
                                          </p:val>
                                        </p:tav>
                                      </p:tavLst>
                                    </p:anim>
                                    <p:anim calcmode="lin" valueType="num">
                                      <p:cBhvr>
                                        <p:cTn id="24" dur="100" accel="100000" fill="hold">
                                          <p:stCondLst>
                                            <p:cond delay="900"/>
                                          </p:stCondLst>
                                        </p:cTn>
                                        <p:tgtEl>
                                          <p:spTgt spid="65539">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547688" y="319088"/>
            <a:ext cx="8229600" cy="685800"/>
          </a:xfrm>
          <a:noFill/>
        </p:spPr>
        <p:txBody>
          <a:bodyPr/>
          <a:lstStyle/>
          <a:p>
            <a:pPr eaLnBrk="1" hangingPunct="1"/>
            <a:r>
              <a:rPr lang="en-US" altLang="en-US" sz="3800" smtClean="0">
                <a:solidFill>
                  <a:schemeClr val="bg1"/>
                </a:solidFill>
              </a:rPr>
              <a:t>Example 1 – </a:t>
            </a:r>
            <a:r>
              <a:rPr lang="en-US" altLang="en-US" sz="3800" i="1" smtClean="0">
                <a:solidFill>
                  <a:schemeClr val="bg1"/>
                </a:solidFill>
              </a:rPr>
              <a:t>Solution</a:t>
            </a:r>
          </a:p>
        </p:txBody>
      </p:sp>
      <p:sp>
        <p:nvSpPr>
          <p:cNvPr id="16387" name="Rectangle 3"/>
          <p:cNvSpPr>
            <a:spLocks noGrp="1" noChangeArrowheads="1"/>
          </p:cNvSpPr>
          <p:nvPr>
            <p:ph type="body" idx="1"/>
          </p:nvPr>
        </p:nvSpPr>
        <p:spPr>
          <a:xfrm>
            <a:off x="457200" y="1371600"/>
            <a:ext cx="8229600" cy="4525963"/>
          </a:xfrm>
        </p:spPr>
        <p:txBody>
          <a:bodyPr/>
          <a:lstStyle/>
          <a:p>
            <a:pPr marL="0" indent="0" eaLnBrk="1" hangingPunct="1">
              <a:buFont typeface="Wingdings" panose="05000000000000000000" pitchFamily="2" charset="2"/>
              <a:buNone/>
            </a:pPr>
            <a:r>
              <a:rPr lang="en-US" altLang="en-US" smtClean="0"/>
              <a:t>The first iteration of this process is shown in Figure 3.61.</a:t>
            </a:r>
          </a:p>
        </p:txBody>
      </p:sp>
      <p:sp>
        <p:nvSpPr>
          <p:cNvPr id="16388" name="Text Box 7"/>
          <p:cNvSpPr txBox="1">
            <a:spLocks noChangeArrowheads="1"/>
          </p:cNvSpPr>
          <p:nvPr/>
        </p:nvSpPr>
        <p:spPr bwMode="auto">
          <a:xfrm>
            <a:off x="3962400" y="6096000"/>
            <a:ext cx="1447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200" b="1"/>
              <a:t>Figure 3.61</a:t>
            </a:r>
          </a:p>
        </p:txBody>
      </p:sp>
      <p:sp>
        <p:nvSpPr>
          <p:cNvPr id="16389"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pic>
        <p:nvPicPr>
          <p:cNvPr id="16390" name="Picture 1" descr="The image consists of a visual representation and a caption. Visual representation. A curve and two dashed lines are graphed on the x y coordinate plane. Two points are marked on the positive x axis and are labeled x_1 and x_2. x_1 is marked at (1, 0) and x_2 is marked at (1.5, 0). The curve is labeled f(x) = x^2 minus 2. It enters the left of the viewing window in the third quadrant, goes down and to the right, reaches a low point at (0, negative 2) on the negative y axis, then goes up and to the right in the fourth quadrant, passes through the marked point (1, negative 1), intersects the positive x axis between the points labeled x_1 and x_2, and exits the top of the viewing window in the first quadrant. One dashed line is vertical. It begins at the point labeled x_1 on the positive x axis, goes down, and ends at the marked point (1, negative 1) on the curve. The second dashed line begins from the same marked point on the curve (1, negative 1), goes up and to the right under the curve, intersects the positive x axis at the point labeled x_2, and exits the top of the viewing window in the first quadrant. Caption. The first iteration of Newton's method.&#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276600" y="2038350"/>
            <a:ext cx="3143250" cy="3905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3"/>
          <p:cNvSpPr>
            <a:spLocks noGrp="1" noChangeArrowheads="1"/>
          </p:cNvSpPr>
          <p:nvPr>
            <p:ph type="body" sz="half" idx="1"/>
          </p:nvPr>
        </p:nvSpPr>
        <p:spPr>
          <a:xfrm>
            <a:off x="457200" y="1371600"/>
            <a:ext cx="8305800" cy="4724400"/>
          </a:xfrm>
        </p:spPr>
        <p:txBody>
          <a:bodyPr/>
          <a:lstStyle/>
          <a:p>
            <a:pPr marL="0" indent="0" eaLnBrk="1" hangingPunct="1">
              <a:buFont typeface="Wingdings" panose="05000000000000000000" pitchFamily="2" charset="2"/>
              <a:buNone/>
            </a:pPr>
            <a:r>
              <a:rPr lang="en-US" altLang="en-US" sz="2400" smtClean="0"/>
              <a:t>When, as in Example 1, the approximations approach a limit, the sequence </a:t>
            </a:r>
            <a:r>
              <a:rPr lang="en-IN" altLang="en-US" sz="2400" smtClean="0"/>
              <a:t>of approximations</a:t>
            </a:r>
            <a:r>
              <a:rPr lang="en-US" altLang="en-US" sz="2400" smtClean="0"/>
              <a:t> </a:t>
            </a:r>
            <a:r>
              <a:rPr lang="en-US" altLang="en-US" sz="2400" i="1" smtClean="0"/>
              <a:t>x</a:t>
            </a:r>
            <a:r>
              <a:rPr lang="en-US" altLang="en-US" sz="2400" baseline="-25000" smtClean="0"/>
              <a:t>1</a:t>
            </a:r>
            <a:r>
              <a:rPr lang="en-US" altLang="en-US" sz="2400" smtClean="0"/>
              <a:t>, </a:t>
            </a:r>
            <a:r>
              <a:rPr lang="en-US" altLang="en-US" sz="2400" i="1" smtClean="0"/>
              <a:t>x</a:t>
            </a:r>
            <a:r>
              <a:rPr lang="en-US" altLang="en-US" sz="2400" baseline="-25000" smtClean="0"/>
              <a:t>2</a:t>
            </a:r>
            <a:r>
              <a:rPr lang="en-US" altLang="en-US" sz="2400" smtClean="0"/>
              <a:t>, </a:t>
            </a:r>
            <a:r>
              <a:rPr lang="en-US" altLang="en-US" sz="2400" i="1" smtClean="0"/>
              <a:t>x</a:t>
            </a:r>
            <a:r>
              <a:rPr lang="en-US" altLang="en-US" sz="2400" baseline="-25000" smtClean="0"/>
              <a:t>3</a:t>
            </a:r>
            <a:r>
              <a:rPr lang="en-US" altLang="en-US" sz="2400" smtClean="0"/>
              <a:t>, . . . , </a:t>
            </a:r>
            <a:r>
              <a:rPr lang="en-US" altLang="en-US" sz="2400" i="1" smtClean="0"/>
              <a:t>x</a:t>
            </a:r>
            <a:r>
              <a:rPr lang="en-US" altLang="en-US" sz="2400" i="1" baseline="-25000" smtClean="0"/>
              <a:t>n</a:t>
            </a:r>
            <a:r>
              <a:rPr lang="en-US" altLang="en-US" sz="2400" smtClean="0"/>
              <a:t>, . . . is said to </a:t>
            </a:r>
            <a:r>
              <a:rPr lang="en-US" altLang="en-US" sz="2400" b="1" smtClean="0"/>
              <a:t>converge. </a:t>
            </a:r>
            <a:r>
              <a:rPr lang="en-US" altLang="en-US" sz="2400" smtClean="0"/>
              <a:t> Moreover, when the limit is </a:t>
            </a:r>
            <a:r>
              <a:rPr lang="en-US" altLang="en-US" sz="2400" i="1" smtClean="0"/>
              <a:t>c, </a:t>
            </a:r>
            <a:r>
              <a:rPr lang="en-US" altLang="en-US" sz="2400" smtClean="0"/>
              <a:t>it can be shown that</a:t>
            </a:r>
            <a:r>
              <a:rPr lang="en-US" altLang="en-US" sz="2400" i="1" smtClean="0"/>
              <a:t> c </a:t>
            </a:r>
            <a:r>
              <a:rPr lang="en-US" altLang="en-US" sz="2400" smtClean="0"/>
              <a:t>must be a zero of</a:t>
            </a:r>
            <a:r>
              <a:rPr lang="en-US" altLang="en-US" sz="2400" i="1" smtClean="0"/>
              <a:t> f.</a:t>
            </a:r>
          </a:p>
          <a:p>
            <a:pPr marL="0" indent="0" eaLnBrk="1" hangingPunct="1">
              <a:buFont typeface="Wingdings" panose="05000000000000000000" pitchFamily="2" charset="2"/>
              <a:buNone/>
            </a:pPr>
            <a:endParaRPr lang="en-US" altLang="en-US" sz="2400" i="1" smtClean="0"/>
          </a:p>
          <a:p>
            <a:pPr marL="0" indent="0" eaLnBrk="1" hangingPunct="1">
              <a:buFont typeface="Wingdings" panose="05000000000000000000" pitchFamily="2" charset="2"/>
              <a:buNone/>
            </a:pPr>
            <a:r>
              <a:rPr lang="en-US" altLang="en-US" sz="2400" smtClean="0"/>
              <a:t>Newton’s Method does not </a:t>
            </a:r>
          </a:p>
          <a:p>
            <a:pPr marL="0" indent="0" eaLnBrk="1" hangingPunct="1">
              <a:buFont typeface="Wingdings" panose="05000000000000000000" pitchFamily="2" charset="2"/>
              <a:buNone/>
            </a:pPr>
            <a:r>
              <a:rPr lang="en-US" altLang="en-US" sz="2400" smtClean="0"/>
              <a:t>always yield a convergent </a:t>
            </a:r>
          </a:p>
          <a:p>
            <a:pPr marL="0" indent="0" eaLnBrk="1" hangingPunct="1">
              <a:buFont typeface="Wingdings" panose="05000000000000000000" pitchFamily="2" charset="2"/>
              <a:buNone/>
            </a:pPr>
            <a:r>
              <a:rPr lang="en-US" altLang="en-US" sz="2400" smtClean="0"/>
              <a:t>sequence. </a:t>
            </a:r>
          </a:p>
          <a:p>
            <a:pPr marL="0" indent="0" eaLnBrk="1" hangingPunct="1">
              <a:buFont typeface="Wingdings" panose="05000000000000000000" pitchFamily="2" charset="2"/>
              <a:buNone/>
            </a:pPr>
            <a:endParaRPr lang="en-US" altLang="en-US" sz="2400" smtClean="0"/>
          </a:p>
          <a:p>
            <a:pPr marL="0" indent="0" eaLnBrk="1" hangingPunct="1">
              <a:buFont typeface="Wingdings" panose="05000000000000000000" pitchFamily="2" charset="2"/>
              <a:buNone/>
            </a:pPr>
            <a:r>
              <a:rPr lang="en-US" altLang="en-US" sz="2400" smtClean="0"/>
              <a:t>One way it can fail to do </a:t>
            </a:r>
          </a:p>
          <a:p>
            <a:pPr marL="0" indent="0" eaLnBrk="1" hangingPunct="1">
              <a:buFont typeface="Wingdings" panose="05000000000000000000" pitchFamily="2" charset="2"/>
              <a:buNone/>
            </a:pPr>
            <a:r>
              <a:rPr lang="en-US" altLang="en-US" sz="2400" smtClean="0"/>
              <a:t>so is shown in Figure 3.63.</a:t>
            </a:r>
            <a:endParaRPr lang="en-US" altLang="en-US" sz="2400" i="1" smtClean="0"/>
          </a:p>
        </p:txBody>
      </p:sp>
      <p:sp>
        <p:nvSpPr>
          <p:cNvPr id="17411" name="Text Box 6"/>
          <p:cNvSpPr txBox="1">
            <a:spLocks noChangeArrowheads="1"/>
          </p:cNvSpPr>
          <p:nvPr/>
        </p:nvSpPr>
        <p:spPr bwMode="auto">
          <a:xfrm>
            <a:off x="5486400" y="5943600"/>
            <a:ext cx="14478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200" b="1"/>
              <a:t>Figure 3.63</a:t>
            </a:r>
          </a:p>
        </p:txBody>
      </p:sp>
      <p:sp>
        <p:nvSpPr>
          <p:cNvPr id="17412" name="Rectangle 12"/>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Newton’s Method</a:t>
            </a:r>
          </a:p>
        </p:txBody>
      </p:sp>
      <p:pic>
        <p:nvPicPr>
          <p:cNvPr id="17413" name="Picture 1" descr="The image consists of a visual representation and a caption. Visual representation. A curve for the function f and two dashed lines are graphed on the x y coordinate plane. A point is marked on the positive x axis and is labeled x_1. The curve enters the left of the viewing window in the second quadrant, goes down and to the right with decreasing steepness, intersects the positive y axis, enters the first quadrant, passes through the marked point (x_1, f(x_1)), goes further down and to the right with increasing steepness, and exits the bottom of the viewing window in the fourth quadrant. f prime (x_1) = 0. One dashed line is horizontal and passes through the marked point on the curve (x_1, f(x_1)). The second dashed line is vertical. It begins at the labeled point x_1 on the positive x axis, goes up, and ends at the marked point on the curve (x_1, f(x_1)). Caption. Newton's Method fails to converge when f prime (x_n) = 0.&#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995613"/>
            <a:ext cx="3429000" cy="29241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3"/>
          <p:cNvSpPr>
            <a:spLocks noGrp="1" noChangeArrowheads="1"/>
          </p:cNvSpPr>
          <p:nvPr>
            <p:ph type="body" sz="half" idx="1"/>
          </p:nvPr>
        </p:nvSpPr>
        <p:spPr>
          <a:xfrm>
            <a:off x="457200" y="1371600"/>
            <a:ext cx="8534400" cy="4724400"/>
          </a:xfrm>
          <a:noFill/>
        </p:spPr>
        <p:txBody>
          <a:bodyPr/>
          <a:lstStyle/>
          <a:p>
            <a:pPr marL="0" indent="0" eaLnBrk="1" hangingPunct="1">
              <a:buFont typeface="Wingdings" panose="05000000000000000000" pitchFamily="2" charset="2"/>
              <a:buNone/>
            </a:pPr>
            <a:r>
              <a:rPr lang="en-US" altLang="en-US" sz="2400" smtClean="0"/>
              <a:t>Because Newton’s Method involves division by </a:t>
            </a:r>
            <a:r>
              <a:rPr lang="en-US" altLang="en-US" sz="2400" i="1" smtClean="0"/>
              <a:t>f</a:t>
            </a:r>
            <a:r>
              <a:rPr lang="en-US" altLang="en-US" sz="2400" i="1" smtClean="0">
                <a:cs typeface="Arial" panose="020B0604020202020204" pitchFamily="34" charset="0"/>
              </a:rPr>
              <a:t>′</a:t>
            </a:r>
            <a:r>
              <a:rPr lang="en-US" altLang="en-US" sz="2400" smtClean="0"/>
              <a:t>(</a:t>
            </a:r>
            <a:r>
              <a:rPr lang="en-US" altLang="en-US" sz="2400" i="1" smtClean="0"/>
              <a:t>x</a:t>
            </a:r>
            <a:r>
              <a:rPr lang="en-US" altLang="en-US" sz="2400" i="1" baseline="-25000" smtClean="0"/>
              <a:t>n</a:t>
            </a:r>
            <a:r>
              <a:rPr lang="en-US" altLang="en-US" sz="2400" smtClean="0"/>
              <a:t>), it is clear that the method will fail when the derivative is zero for any </a:t>
            </a:r>
            <a:r>
              <a:rPr lang="en-US" altLang="en-US" sz="2400" i="1" smtClean="0"/>
              <a:t>x</a:t>
            </a:r>
            <a:r>
              <a:rPr lang="en-US" altLang="en-US" sz="2400" i="1" baseline="-25000" smtClean="0"/>
              <a:t>n</a:t>
            </a:r>
            <a:r>
              <a:rPr lang="en-US" altLang="en-US" sz="2400" smtClean="0"/>
              <a:t> in the sequence. </a:t>
            </a:r>
          </a:p>
          <a:p>
            <a:pPr marL="0" indent="0" eaLnBrk="1" hangingPunct="1">
              <a:buFont typeface="Wingdings" panose="05000000000000000000" pitchFamily="2" charset="2"/>
              <a:buNone/>
            </a:pPr>
            <a:endParaRPr lang="en-US" altLang="en-US" sz="2400" smtClean="0"/>
          </a:p>
          <a:p>
            <a:pPr marL="0" indent="0" eaLnBrk="1" hangingPunct="1">
              <a:buFont typeface="Wingdings" panose="05000000000000000000" pitchFamily="2" charset="2"/>
              <a:buNone/>
            </a:pPr>
            <a:r>
              <a:rPr lang="en-US" altLang="en-US" sz="2400" smtClean="0"/>
              <a:t>When you encounter this problem, you can usually overcome it by choosing a different value for </a:t>
            </a:r>
            <a:r>
              <a:rPr lang="en-US" altLang="en-US" sz="2400" i="1" smtClean="0"/>
              <a:t>x</a:t>
            </a:r>
            <a:r>
              <a:rPr lang="en-US" altLang="en-US" sz="2400" baseline="-25000" smtClean="0"/>
              <a:t>1</a:t>
            </a:r>
            <a:r>
              <a:rPr lang="en-US" altLang="en-US" sz="2400" smtClean="0"/>
              <a:t>.</a:t>
            </a:r>
          </a:p>
          <a:p>
            <a:pPr marL="0" indent="0" eaLnBrk="1" hangingPunct="1">
              <a:buFont typeface="Wingdings" panose="05000000000000000000" pitchFamily="2" charset="2"/>
              <a:buNone/>
            </a:pPr>
            <a:endParaRPr lang="en-US" altLang="en-US" sz="2400" smtClean="0"/>
          </a:p>
          <a:p>
            <a:pPr marL="0" indent="0" eaLnBrk="1" hangingPunct="1">
              <a:buFont typeface="Wingdings" panose="05000000000000000000" pitchFamily="2" charset="2"/>
              <a:buNone/>
            </a:pPr>
            <a:r>
              <a:rPr lang="en-US" altLang="en-US" sz="2400" smtClean="0"/>
              <a:t>Another way Newton’s Method can fail is shown in the next example.</a:t>
            </a:r>
          </a:p>
        </p:txBody>
      </p:sp>
      <p:sp>
        <p:nvSpPr>
          <p:cNvPr id="18435" name="Rectangle 10"/>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Newton’s Method</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547688" y="319088"/>
            <a:ext cx="8229600" cy="685800"/>
          </a:xfrm>
          <a:noFill/>
        </p:spPr>
        <p:txBody>
          <a:bodyPr/>
          <a:lstStyle/>
          <a:p>
            <a:pPr eaLnBrk="1" hangingPunct="1"/>
            <a:r>
              <a:rPr lang="en-US" altLang="en-US" sz="2400" smtClean="0">
                <a:solidFill>
                  <a:schemeClr val="bg1"/>
                </a:solidFill>
              </a:rPr>
              <a:t>Example 3 – </a:t>
            </a:r>
            <a:r>
              <a:rPr lang="en-US" altLang="en-US" sz="2400" i="1" smtClean="0">
                <a:solidFill>
                  <a:schemeClr val="bg1"/>
                </a:solidFill>
              </a:rPr>
              <a:t>An Example in Which Newton’s Method Fails</a:t>
            </a:r>
          </a:p>
        </p:txBody>
      </p:sp>
      <p:sp>
        <p:nvSpPr>
          <p:cNvPr id="71683" name="Rectangle 3"/>
          <p:cNvSpPr>
            <a:spLocks noGrp="1" noChangeArrowheads="1"/>
          </p:cNvSpPr>
          <p:nvPr>
            <p:ph type="body" sz="half" idx="1"/>
          </p:nvPr>
        </p:nvSpPr>
        <p:spPr>
          <a:xfrm>
            <a:off x="457200" y="1371600"/>
            <a:ext cx="8305800" cy="4724400"/>
          </a:xfrm>
        </p:spPr>
        <p:txBody>
          <a:bodyPr/>
          <a:lstStyle/>
          <a:p>
            <a:pPr marL="0" indent="0" eaLnBrk="1" hangingPunct="1">
              <a:buFont typeface="Wingdings" panose="05000000000000000000" pitchFamily="2" charset="2"/>
              <a:buNone/>
              <a:defRPr/>
            </a:pPr>
            <a:r>
              <a:rPr lang="en-US" altLang="en-US" sz="2400" dirty="0" smtClean="0"/>
              <a:t>The function </a:t>
            </a:r>
            <a:r>
              <a:rPr lang="en-US" altLang="en-US" sz="2400" i="1" dirty="0" smtClean="0"/>
              <a:t>f</a:t>
            </a:r>
            <a:r>
              <a:rPr lang="en-US" altLang="en-US" sz="2400" dirty="0" smtClean="0"/>
              <a:t>(</a:t>
            </a:r>
            <a:r>
              <a:rPr lang="en-US" altLang="en-US" sz="2400" i="1" dirty="0" smtClean="0"/>
              <a:t>x</a:t>
            </a:r>
            <a:r>
              <a:rPr lang="en-US" altLang="en-US" sz="2400" dirty="0" smtClean="0"/>
              <a:t>) = </a:t>
            </a:r>
            <a:r>
              <a:rPr lang="en-US" altLang="en-US" sz="2400" i="1" dirty="0" smtClean="0"/>
              <a:t>x</a:t>
            </a:r>
            <a:r>
              <a:rPr lang="en-US" altLang="en-US" sz="2400" baseline="30000" dirty="0" smtClean="0"/>
              <a:t>1/3</a:t>
            </a:r>
            <a:r>
              <a:rPr lang="en-US" altLang="en-US" sz="2400" dirty="0" smtClean="0"/>
              <a:t> is not differentiable at </a:t>
            </a:r>
            <a:r>
              <a:rPr lang="en-US" altLang="en-US" sz="2400" i="1" dirty="0" smtClean="0"/>
              <a:t>x </a:t>
            </a:r>
            <a:r>
              <a:rPr lang="en-US" altLang="en-US" sz="2400" dirty="0" smtClean="0"/>
              <a:t>= 0. Show that Newton’s Method fails to converge using </a:t>
            </a:r>
            <a:r>
              <a:rPr lang="en-US" altLang="en-US" sz="2400" i="1" dirty="0" smtClean="0"/>
              <a:t>x</a:t>
            </a:r>
            <a:r>
              <a:rPr lang="en-US" altLang="en-US" sz="2400" baseline="-25000" dirty="0" smtClean="0"/>
              <a:t>1</a:t>
            </a:r>
            <a:r>
              <a:rPr lang="en-US" altLang="en-US" sz="2400" dirty="0" smtClean="0"/>
              <a:t> = 0.1.</a:t>
            </a:r>
          </a:p>
          <a:p>
            <a:pPr marL="0" indent="0" eaLnBrk="1" hangingPunct="1">
              <a:buFont typeface="Wingdings" panose="05000000000000000000" pitchFamily="2" charset="2"/>
              <a:buNone/>
              <a:defRPr/>
            </a:pPr>
            <a:endParaRPr lang="en-US" altLang="en-US" sz="800" dirty="0" smtClean="0"/>
          </a:p>
          <a:p>
            <a:pPr marL="0" indent="0" eaLnBrk="1" hangingPunct="1">
              <a:buFont typeface="Wingdings" panose="05000000000000000000" pitchFamily="2" charset="2"/>
              <a:buNone/>
              <a:defRPr/>
            </a:pPr>
            <a:r>
              <a:rPr lang="en-US" altLang="en-US" sz="2400" kern="1200" dirty="0">
                <a:solidFill>
                  <a:srgbClr val="D7181E"/>
                </a:solidFill>
                <a:cs typeface="Arial" panose="020B0604020202020204" pitchFamily="34" charset="0"/>
              </a:rPr>
              <a:t>Solution:</a:t>
            </a:r>
          </a:p>
          <a:p>
            <a:pPr marL="0" indent="0" eaLnBrk="1" hangingPunct="1">
              <a:buFont typeface="Wingdings" panose="05000000000000000000" pitchFamily="2" charset="2"/>
              <a:buNone/>
              <a:defRPr/>
            </a:pPr>
            <a:endParaRPr lang="en-US" altLang="en-US" sz="1050" dirty="0" smtClean="0">
              <a:solidFill>
                <a:srgbClr val="0073AE"/>
              </a:solidFill>
            </a:endParaRPr>
          </a:p>
        </p:txBody>
      </p:sp>
      <p:pic>
        <p:nvPicPr>
          <p:cNvPr id="71684" name="Picture 4" descr="Because f prime (x) = (1/3) x^(negative 2/3), the iterative formula is.&#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800350"/>
            <a:ext cx="5424488" cy="5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5" name="Picture 5" descr="x_(n + 1) = x_n minus (f(x_n))/(f prime (x_n)).&#10;"/>
          <p:cNvPicPr>
            <a:picLocks noChangeAspect="1" noChangeArrowheads="1"/>
          </p:cNvPicPr>
          <p:nvPr/>
        </p:nvPicPr>
        <p:blipFill>
          <a:blip r:embed="rId3">
            <a:extLst>
              <a:ext uri="{28A0092B-C50C-407E-A947-70E740481C1C}">
                <a14:useLocalDpi xmlns:a14="http://schemas.microsoft.com/office/drawing/2010/main" val="0"/>
              </a:ext>
            </a:extLst>
          </a:blip>
          <a:srcRect b="67863"/>
          <a:stretch>
            <a:fillRect/>
          </a:stretch>
        </p:blipFill>
        <p:spPr bwMode="auto">
          <a:xfrm>
            <a:off x="1447800" y="3290888"/>
            <a:ext cx="2971800" cy="803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6" name="Picture 6" descr="= x_n minus ((x_n)^(1/3))/((1/3) ((x_n)^(negative 2/3)))&#10;"/>
          <p:cNvPicPr>
            <a:picLocks noChangeAspect="1" noChangeArrowheads="1"/>
          </p:cNvPicPr>
          <p:nvPr/>
        </p:nvPicPr>
        <p:blipFill>
          <a:blip r:embed="rId3">
            <a:extLst>
              <a:ext uri="{28A0092B-C50C-407E-A947-70E740481C1C}">
                <a14:useLocalDpi xmlns:a14="http://schemas.microsoft.com/office/drawing/2010/main" val="0"/>
              </a:ext>
            </a:extLst>
          </a:blip>
          <a:srcRect t="29895" b="32260"/>
          <a:stretch>
            <a:fillRect/>
          </a:stretch>
        </p:blipFill>
        <p:spPr bwMode="auto">
          <a:xfrm>
            <a:off x="1447800" y="4230688"/>
            <a:ext cx="2871788" cy="91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7" name="Picture 7" descr="= x_n minus 3 x_n.&#10;"/>
          <p:cNvPicPr>
            <a:picLocks noChangeAspect="1" noChangeArrowheads="1"/>
          </p:cNvPicPr>
          <p:nvPr/>
        </p:nvPicPr>
        <p:blipFill>
          <a:blip r:embed="rId3">
            <a:extLst>
              <a:ext uri="{28A0092B-C50C-407E-A947-70E740481C1C}">
                <a14:useLocalDpi xmlns:a14="http://schemas.microsoft.com/office/drawing/2010/main" val="0"/>
              </a:ext>
            </a:extLst>
          </a:blip>
          <a:srcRect t="64273" b="15277"/>
          <a:stretch>
            <a:fillRect/>
          </a:stretch>
        </p:blipFill>
        <p:spPr bwMode="auto">
          <a:xfrm>
            <a:off x="1484313" y="5238750"/>
            <a:ext cx="27432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688" name="Picture 8" descr="= negative 2 x_n.&#10;"/>
          <p:cNvPicPr>
            <a:picLocks noChangeAspect="1" noChangeArrowheads="1"/>
          </p:cNvPicPr>
          <p:nvPr/>
        </p:nvPicPr>
        <p:blipFill>
          <a:blip r:embed="rId3">
            <a:extLst>
              <a:ext uri="{28A0092B-C50C-407E-A947-70E740481C1C}">
                <a14:useLocalDpi xmlns:a14="http://schemas.microsoft.com/office/drawing/2010/main" val="0"/>
              </a:ext>
            </a:extLst>
          </a:blip>
          <a:srcRect t="81801"/>
          <a:stretch>
            <a:fillRect/>
          </a:stretch>
        </p:blipFill>
        <p:spPr bwMode="auto">
          <a:xfrm>
            <a:off x="1452563" y="5824538"/>
            <a:ext cx="2854325" cy="436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7" presetClass="entr" presetSubtype="0" fill="hold" nodeType="clickEffect">
                                  <p:stCondLst>
                                    <p:cond delay="0"/>
                                  </p:stCondLst>
                                  <p:childTnLst>
                                    <p:set>
                                      <p:cBhvr>
                                        <p:cTn id="6" dur="1" fill="hold">
                                          <p:stCondLst>
                                            <p:cond delay="0"/>
                                          </p:stCondLst>
                                        </p:cTn>
                                        <p:tgtEl>
                                          <p:spTgt spid="71683">
                                            <p:txEl>
                                              <p:pRg st="2" end="2"/>
                                            </p:txEl>
                                          </p:spTgt>
                                        </p:tgtEl>
                                        <p:attrNameLst>
                                          <p:attrName>style.visibility</p:attrName>
                                        </p:attrNameLst>
                                      </p:cBhvr>
                                      <p:to>
                                        <p:strVal val="visible"/>
                                      </p:to>
                                    </p:set>
                                    <p:animEffect transition="in" filter="fade">
                                      <p:cBhvr>
                                        <p:cTn id="7" dur="1000"/>
                                        <p:tgtEl>
                                          <p:spTgt spid="71683">
                                            <p:txEl>
                                              <p:pRg st="2" end="2"/>
                                            </p:txEl>
                                          </p:spTgt>
                                        </p:tgtEl>
                                      </p:cBhvr>
                                    </p:animEffect>
                                    <p:anim calcmode="lin" valueType="num">
                                      <p:cBhvr>
                                        <p:cTn id="8" dur="1000" fill="hold"/>
                                        <p:tgtEl>
                                          <p:spTgt spid="71683">
                                            <p:txEl>
                                              <p:pRg st="2" end="2"/>
                                            </p:txEl>
                                          </p:spTgt>
                                        </p:tgtEl>
                                        <p:attrNameLst>
                                          <p:attrName>ppt_x</p:attrName>
                                        </p:attrNameLst>
                                      </p:cBhvr>
                                      <p:tavLst>
                                        <p:tav tm="0">
                                          <p:val>
                                            <p:strVal val="#ppt_x"/>
                                          </p:val>
                                        </p:tav>
                                        <p:tav tm="100000">
                                          <p:val>
                                            <p:strVal val="#ppt_x"/>
                                          </p:val>
                                        </p:tav>
                                      </p:tavLst>
                                    </p:anim>
                                    <p:anim calcmode="lin" valueType="num">
                                      <p:cBhvr>
                                        <p:cTn id="9" dur="900" decel="100000" fill="hold"/>
                                        <p:tgtEl>
                                          <p:spTgt spid="71683">
                                            <p:txEl>
                                              <p:pRg st="2" end="2"/>
                                            </p:txEl>
                                          </p:spTgt>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71683">
                                            <p:txEl>
                                              <p:pRg st="2" end="2"/>
                                            </p:txEl>
                                          </p:spTgt>
                                        </p:tgtEl>
                                        <p:attrNameLst>
                                          <p:attrName>ppt_y</p:attrName>
                                        </p:attrNameLst>
                                      </p:cBhvr>
                                      <p:tavLst>
                                        <p:tav tm="0">
                                          <p:val>
                                            <p:strVal val="#ppt_y-.03"/>
                                          </p:val>
                                        </p:tav>
                                        <p:tav tm="100000">
                                          <p:val>
                                            <p:strVal val="#ppt_y"/>
                                          </p:val>
                                        </p:tav>
                                      </p:tavLst>
                                    </p:anim>
                                  </p:childTnLst>
                                </p:cTn>
                              </p:par>
                              <p:par>
                                <p:cTn id="11" presetID="37" presetClass="entr" presetSubtype="0" fill="hold" nodeType="withEffect">
                                  <p:stCondLst>
                                    <p:cond delay="0"/>
                                  </p:stCondLst>
                                  <p:childTnLst>
                                    <p:set>
                                      <p:cBhvr>
                                        <p:cTn id="12" dur="1" fill="hold">
                                          <p:stCondLst>
                                            <p:cond delay="0"/>
                                          </p:stCondLst>
                                        </p:cTn>
                                        <p:tgtEl>
                                          <p:spTgt spid="71684"/>
                                        </p:tgtEl>
                                        <p:attrNameLst>
                                          <p:attrName>style.visibility</p:attrName>
                                        </p:attrNameLst>
                                      </p:cBhvr>
                                      <p:to>
                                        <p:strVal val="visible"/>
                                      </p:to>
                                    </p:set>
                                    <p:animEffect transition="in" filter="fade">
                                      <p:cBhvr>
                                        <p:cTn id="13" dur="1000"/>
                                        <p:tgtEl>
                                          <p:spTgt spid="71684"/>
                                        </p:tgtEl>
                                      </p:cBhvr>
                                    </p:animEffect>
                                    <p:anim calcmode="lin" valueType="num">
                                      <p:cBhvr>
                                        <p:cTn id="14" dur="1000" fill="hold"/>
                                        <p:tgtEl>
                                          <p:spTgt spid="71684"/>
                                        </p:tgtEl>
                                        <p:attrNameLst>
                                          <p:attrName>ppt_x</p:attrName>
                                        </p:attrNameLst>
                                      </p:cBhvr>
                                      <p:tavLst>
                                        <p:tav tm="0">
                                          <p:val>
                                            <p:strVal val="#ppt_x"/>
                                          </p:val>
                                        </p:tav>
                                        <p:tav tm="100000">
                                          <p:val>
                                            <p:strVal val="#ppt_x"/>
                                          </p:val>
                                        </p:tav>
                                      </p:tavLst>
                                    </p:anim>
                                    <p:anim calcmode="lin" valueType="num">
                                      <p:cBhvr>
                                        <p:cTn id="15" dur="900" decel="100000" fill="hold"/>
                                        <p:tgtEl>
                                          <p:spTgt spid="71684"/>
                                        </p:tgtEl>
                                        <p:attrNameLst>
                                          <p:attrName>ppt_y</p:attrName>
                                        </p:attrNameLst>
                                      </p:cBhvr>
                                      <p:tavLst>
                                        <p:tav tm="0">
                                          <p:val>
                                            <p:strVal val="#ppt_y+1"/>
                                          </p:val>
                                        </p:tav>
                                        <p:tav tm="100000">
                                          <p:val>
                                            <p:strVal val="#ppt_y-.03"/>
                                          </p:val>
                                        </p:tav>
                                      </p:tavLst>
                                    </p:anim>
                                    <p:anim calcmode="lin" valueType="num">
                                      <p:cBhvr>
                                        <p:cTn id="16" dur="100" accel="100000" fill="hold">
                                          <p:stCondLst>
                                            <p:cond delay="900"/>
                                          </p:stCondLst>
                                        </p:cTn>
                                        <p:tgtEl>
                                          <p:spTgt spid="71684"/>
                                        </p:tgtEl>
                                        <p:attrNameLst>
                                          <p:attrName>ppt_y</p:attrName>
                                        </p:attrNameLst>
                                      </p:cBhvr>
                                      <p:tavLst>
                                        <p:tav tm="0">
                                          <p:val>
                                            <p:strVal val="#ppt_y-.03"/>
                                          </p:val>
                                        </p:tav>
                                        <p:tav tm="100000">
                                          <p:val>
                                            <p:strVal val="#ppt_y"/>
                                          </p:val>
                                        </p:tav>
                                      </p:tavLst>
                                    </p:anim>
                                  </p:childTnLst>
                                </p:cTn>
                              </p:par>
                              <p:par>
                                <p:cTn id="17" presetID="37" presetClass="entr" presetSubtype="0" fill="hold" nodeType="withEffect">
                                  <p:stCondLst>
                                    <p:cond delay="0"/>
                                  </p:stCondLst>
                                  <p:childTnLst>
                                    <p:set>
                                      <p:cBhvr>
                                        <p:cTn id="18" dur="1" fill="hold">
                                          <p:stCondLst>
                                            <p:cond delay="0"/>
                                          </p:stCondLst>
                                        </p:cTn>
                                        <p:tgtEl>
                                          <p:spTgt spid="71685"/>
                                        </p:tgtEl>
                                        <p:attrNameLst>
                                          <p:attrName>style.visibility</p:attrName>
                                        </p:attrNameLst>
                                      </p:cBhvr>
                                      <p:to>
                                        <p:strVal val="visible"/>
                                      </p:to>
                                    </p:set>
                                    <p:animEffect transition="in" filter="fade">
                                      <p:cBhvr>
                                        <p:cTn id="19" dur="1000"/>
                                        <p:tgtEl>
                                          <p:spTgt spid="71685"/>
                                        </p:tgtEl>
                                      </p:cBhvr>
                                    </p:animEffect>
                                    <p:anim calcmode="lin" valueType="num">
                                      <p:cBhvr>
                                        <p:cTn id="20" dur="1000" fill="hold"/>
                                        <p:tgtEl>
                                          <p:spTgt spid="71685"/>
                                        </p:tgtEl>
                                        <p:attrNameLst>
                                          <p:attrName>ppt_x</p:attrName>
                                        </p:attrNameLst>
                                      </p:cBhvr>
                                      <p:tavLst>
                                        <p:tav tm="0">
                                          <p:val>
                                            <p:strVal val="#ppt_x"/>
                                          </p:val>
                                        </p:tav>
                                        <p:tav tm="100000">
                                          <p:val>
                                            <p:strVal val="#ppt_x"/>
                                          </p:val>
                                        </p:tav>
                                      </p:tavLst>
                                    </p:anim>
                                    <p:anim calcmode="lin" valueType="num">
                                      <p:cBhvr>
                                        <p:cTn id="21" dur="900" decel="100000" fill="hold"/>
                                        <p:tgtEl>
                                          <p:spTgt spid="71685"/>
                                        </p:tgtEl>
                                        <p:attrNameLst>
                                          <p:attrName>ppt_y</p:attrName>
                                        </p:attrNameLst>
                                      </p:cBhvr>
                                      <p:tavLst>
                                        <p:tav tm="0">
                                          <p:val>
                                            <p:strVal val="#ppt_y+1"/>
                                          </p:val>
                                        </p:tav>
                                        <p:tav tm="100000">
                                          <p:val>
                                            <p:strVal val="#ppt_y-.03"/>
                                          </p:val>
                                        </p:tav>
                                      </p:tavLst>
                                    </p:anim>
                                    <p:anim calcmode="lin" valueType="num">
                                      <p:cBhvr>
                                        <p:cTn id="22" dur="100" accel="100000" fill="hold">
                                          <p:stCondLst>
                                            <p:cond delay="900"/>
                                          </p:stCondLst>
                                        </p:cTn>
                                        <p:tgtEl>
                                          <p:spTgt spid="71685"/>
                                        </p:tgtEl>
                                        <p:attrNameLst>
                                          <p:attrName>ppt_y</p:attrName>
                                        </p:attrNameLst>
                                      </p:cBhvr>
                                      <p:tavLst>
                                        <p:tav tm="0">
                                          <p:val>
                                            <p:strVal val="#ppt_y-.03"/>
                                          </p:val>
                                        </p:tav>
                                        <p:tav tm="100000">
                                          <p:val>
                                            <p:strVal val="#ppt_y"/>
                                          </p:val>
                                        </p:tav>
                                      </p:tavLst>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37" presetClass="entr" presetSubtype="0" fill="hold" nodeType="clickEffect">
                                  <p:stCondLst>
                                    <p:cond delay="0"/>
                                  </p:stCondLst>
                                  <p:childTnLst>
                                    <p:set>
                                      <p:cBhvr>
                                        <p:cTn id="26" dur="1" fill="hold">
                                          <p:stCondLst>
                                            <p:cond delay="0"/>
                                          </p:stCondLst>
                                        </p:cTn>
                                        <p:tgtEl>
                                          <p:spTgt spid="71686"/>
                                        </p:tgtEl>
                                        <p:attrNameLst>
                                          <p:attrName>style.visibility</p:attrName>
                                        </p:attrNameLst>
                                      </p:cBhvr>
                                      <p:to>
                                        <p:strVal val="visible"/>
                                      </p:to>
                                    </p:set>
                                    <p:animEffect transition="in" filter="fade">
                                      <p:cBhvr>
                                        <p:cTn id="27" dur="1000"/>
                                        <p:tgtEl>
                                          <p:spTgt spid="71686"/>
                                        </p:tgtEl>
                                      </p:cBhvr>
                                    </p:animEffect>
                                    <p:anim calcmode="lin" valueType="num">
                                      <p:cBhvr>
                                        <p:cTn id="28" dur="1000" fill="hold"/>
                                        <p:tgtEl>
                                          <p:spTgt spid="71686"/>
                                        </p:tgtEl>
                                        <p:attrNameLst>
                                          <p:attrName>ppt_x</p:attrName>
                                        </p:attrNameLst>
                                      </p:cBhvr>
                                      <p:tavLst>
                                        <p:tav tm="0">
                                          <p:val>
                                            <p:strVal val="#ppt_x"/>
                                          </p:val>
                                        </p:tav>
                                        <p:tav tm="100000">
                                          <p:val>
                                            <p:strVal val="#ppt_x"/>
                                          </p:val>
                                        </p:tav>
                                      </p:tavLst>
                                    </p:anim>
                                    <p:anim calcmode="lin" valueType="num">
                                      <p:cBhvr>
                                        <p:cTn id="29" dur="900" decel="100000" fill="hold"/>
                                        <p:tgtEl>
                                          <p:spTgt spid="71686"/>
                                        </p:tgtEl>
                                        <p:attrNameLst>
                                          <p:attrName>ppt_y</p:attrName>
                                        </p:attrNameLst>
                                      </p:cBhvr>
                                      <p:tavLst>
                                        <p:tav tm="0">
                                          <p:val>
                                            <p:strVal val="#ppt_y+1"/>
                                          </p:val>
                                        </p:tav>
                                        <p:tav tm="100000">
                                          <p:val>
                                            <p:strVal val="#ppt_y-.03"/>
                                          </p:val>
                                        </p:tav>
                                      </p:tavLst>
                                    </p:anim>
                                    <p:anim calcmode="lin" valueType="num">
                                      <p:cBhvr>
                                        <p:cTn id="30" dur="100" accel="100000" fill="hold">
                                          <p:stCondLst>
                                            <p:cond delay="900"/>
                                          </p:stCondLst>
                                        </p:cTn>
                                        <p:tgtEl>
                                          <p:spTgt spid="71686"/>
                                        </p:tgtEl>
                                        <p:attrNameLst>
                                          <p:attrName>ppt_y</p:attrName>
                                        </p:attrNameLst>
                                      </p:cBhvr>
                                      <p:tavLst>
                                        <p:tav tm="0">
                                          <p:val>
                                            <p:strVal val="#ppt_y-.03"/>
                                          </p:val>
                                        </p:tav>
                                        <p:tav tm="100000">
                                          <p:val>
                                            <p:strVal val="#ppt_y"/>
                                          </p:val>
                                        </p:tav>
                                      </p:tavLst>
                                    </p:anim>
                                  </p:childTnLst>
                                </p:cTn>
                              </p:par>
                            </p:childTnLst>
                          </p:cTn>
                        </p:par>
                      </p:childTnLst>
                    </p:cTn>
                  </p:par>
                  <p:par>
                    <p:cTn id="31" fill="hold" nodeType="clickPar">
                      <p:stCondLst>
                        <p:cond delay="indefinite"/>
                      </p:stCondLst>
                      <p:childTnLst>
                        <p:par>
                          <p:cTn id="32" fill="hold" nodeType="withGroup">
                            <p:stCondLst>
                              <p:cond delay="0"/>
                            </p:stCondLst>
                            <p:childTnLst>
                              <p:par>
                                <p:cTn id="33" presetID="37" presetClass="entr" presetSubtype="0" fill="hold" nodeType="clickEffect">
                                  <p:stCondLst>
                                    <p:cond delay="0"/>
                                  </p:stCondLst>
                                  <p:childTnLst>
                                    <p:set>
                                      <p:cBhvr>
                                        <p:cTn id="34" dur="1" fill="hold">
                                          <p:stCondLst>
                                            <p:cond delay="0"/>
                                          </p:stCondLst>
                                        </p:cTn>
                                        <p:tgtEl>
                                          <p:spTgt spid="71687"/>
                                        </p:tgtEl>
                                        <p:attrNameLst>
                                          <p:attrName>style.visibility</p:attrName>
                                        </p:attrNameLst>
                                      </p:cBhvr>
                                      <p:to>
                                        <p:strVal val="visible"/>
                                      </p:to>
                                    </p:set>
                                    <p:animEffect transition="in" filter="fade">
                                      <p:cBhvr>
                                        <p:cTn id="35" dur="1000"/>
                                        <p:tgtEl>
                                          <p:spTgt spid="71687"/>
                                        </p:tgtEl>
                                      </p:cBhvr>
                                    </p:animEffect>
                                    <p:anim calcmode="lin" valueType="num">
                                      <p:cBhvr>
                                        <p:cTn id="36" dur="1000" fill="hold"/>
                                        <p:tgtEl>
                                          <p:spTgt spid="71687"/>
                                        </p:tgtEl>
                                        <p:attrNameLst>
                                          <p:attrName>ppt_x</p:attrName>
                                        </p:attrNameLst>
                                      </p:cBhvr>
                                      <p:tavLst>
                                        <p:tav tm="0">
                                          <p:val>
                                            <p:strVal val="#ppt_x"/>
                                          </p:val>
                                        </p:tav>
                                        <p:tav tm="100000">
                                          <p:val>
                                            <p:strVal val="#ppt_x"/>
                                          </p:val>
                                        </p:tav>
                                      </p:tavLst>
                                    </p:anim>
                                    <p:anim calcmode="lin" valueType="num">
                                      <p:cBhvr>
                                        <p:cTn id="37" dur="900" decel="100000" fill="hold"/>
                                        <p:tgtEl>
                                          <p:spTgt spid="71687"/>
                                        </p:tgtEl>
                                        <p:attrNameLst>
                                          <p:attrName>ppt_y</p:attrName>
                                        </p:attrNameLst>
                                      </p:cBhvr>
                                      <p:tavLst>
                                        <p:tav tm="0">
                                          <p:val>
                                            <p:strVal val="#ppt_y+1"/>
                                          </p:val>
                                        </p:tav>
                                        <p:tav tm="100000">
                                          <p:val>
                                            <p:strVal val="#ppt_y-.03"/>
                                          </p:val>
                                        </p:tav>
                                      </p:tavLst>
                                    </p:anim>
                                    <p:anim calcmode="lin" valueType="num">
                                      <p:cBhvr>
                                        <p:cTn id="38" dur="100" accel="100000" fill="hold">
                                          <p:stCondLst>
                                            <p:cond delay="900"/>
                                          </p:stCondLst>
                                        </p:cTn>
                                        <p:tgtEl>
                                          <p:spTgt spid="71687"/>
                                        </p:tgtEl>
                                        <p:attrNameLst>
                                          <p:attrName>ppt_y</p:attrName>
                                        </p:attrNameLst>
                                      </p:cBhvr>
                                      <p:tavLst>
                                        <p:tav tm="0">
                                          <p:val>
                                            <p:strVal val="#ppt_y-.03"/>
                                          </p:val>
                                        </p:tav>
                                        <p:tav tm="100000">
                                          <p:val>
                                            <p:strVal val="#ppt_y"/>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37" presetClass="entr" presetSubtype="0" fill="hold" nodeType="clickEffect">
                                  <p:stCondLst>
                                    <p:cond delay="0"/>
                                  </p:stCondLst>
                                  <p:childTnLst>
                                    <p:set>
                                      <p:cBhvr>
                                        <p:cTn id="42" dur="1" fill="hold">
                                          <p:stCondLst>
                                            <p:cond delay="0"/>
                                          </p:stCondLst>
                                        </p:cTn>
                                        <p:tgtEl>
                                          <p:spTgt spid="71688"/>
                                        </p:tgtEl>
                                        <p:attrNameLst>
                                          <p:attrName>style.visibility</p:attrName>
                                        </p:attrNameLst>
                                      </p:cBhvr>
                                      <p:to>
                                        <p:strVal val="visible"/>
                                      </p:to>
                                    </p:set>
                                    <p:animEffect transition="in" filter="fade">
                                      <p:cBhvr>
                                        <p:cTn id="43" dur="1000"/>
                                        <p:tgtEl>
                                          <p:spTgt spid="71688"/>
                                        </p:tgtEl>
                                      </p:cBhvr>
                                    </p:animEffect>
                                    <p:anim calcmode="lin" valueType="num">
                                      <p:cBhvr>
                                        <p:cTn id="44" dur="1000" fill="hold"/>
                                        <p:tgtEl>
                                          <p:spTgt spid="71688"/>
                                        </p:tgtEl>
                                        <p:attrNameLst>
                                          <p:attrName>ppt_x</p:attrName>
                                        </p:attrNameLst>
                                      </p:cBhvr>
                                      <p:tavLst>
                                        <p:tav tm="0">
                                          <p:val>
                                            <p:strVal val="#ppt_x"/>
                                          </p:val>
                                        </p:tav>
                                        <p:tav tm="100000">
                                          <p:val>
                                            <p:strVal val="#ppt_x"/>
                                          </p:val>
                                        </p:tav>
                                      </p:tavLst>
                                    </p:anim>
                                    <p:anim calcmode="lin" valueType="num">
                                      <p:cBhvr>
                                        <p:cTn id="45" dur="900" decel="100000" fill="hold"/>
                                        <p:tgtEl>
                                          <p:spTgt spid="71688"/>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71688"/>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Example 3 – </a:t>
            </a:r>
            <a:r>
              <a:rPr lang="en-US" altLang="en-US" sz="4000" i="1" smtClean="0">
                <a:solidFill>
                  <a:schemeClr val="bg1"/>
                </a:solidFill>
              </a:rPr>
              <a:t>Solution</a:t>
            </a:r>
          </a:p>
        </p:txBody>
      </p:sp>
      <p:sp>
        <p:nvSpPr>
          <p:cNvPr id="20483" name="Text Box 11"/>
          <p:cNvSpPr txBox="1">
            <a:spLocks noChangeArrowheads="1"/>
          </p:cNvSpPr>
          <p:nvPr/>
        </p:nvSpPr>
        <p:spPr bwMode="auto">
          <a:xfrm>
            <a:off x="457200" y="1371600"/>
            <a:ext cx="5638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a:t>The calculations are shown in the table.</a:t>
            </a:r>
          </a:p>
        </p:txBody>
      </p:sp>
      <p:sp>
        <p:nvSpPr>
          <p:cNvPr id="20484"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pic>
        <p:nvPicPr>
          <p:cNvPr id="20485" name="Picture 1" descr="A table provides the calculations of four iterations. They are as follows. (row 1). n: 1. x_n: 0.10000. f(x_n): 0.46416. f prime (x_n): 1.54720. (f(x_n))/(f prime (x_n)): 0.30000. x_n minus (f(x_n))/(f prime (x_n)): negative 0.20000. (row 2). n: 2. x_n: negative 0.20000. f(x_n): negative 0.58480. f prime (x_n): 0.97467. (f(x_n))/(f prime (x_n)): negative 0.60000. x_n minus (f(x_n))/(f prime (x_n)): 0.40000. (row 3). n: 3. x_n: 0.40000. f(x_n): 0.73681. f prime (x_n): 0.61401. (f(x_n))/(f prime (x_n)): 1.20000. x_n minus (f(x_n))/(f prime (x_n)): negative 0.80000. (row 4). n: 4. x_n: negative 0.80000. f(x_n): negative 0.92832. f prime (x_n): 0.38680. (f(x_n))/(f prime (x_n)): negative 2.40000. x_n minus (f(x_n))/(f prime (x_n)): 1.60000.&#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209800"/>
            <a:ext cx="6834188" cy="2551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Example 3 – </a:t>
            </a:r>
            <a:r>
              <a:rPr lang="en-US" altLang="en-US" sz="4000" i="1" smtClean="0">
                <a:solidFill>
                  <a:schemeClr val="bg1"/>
                </a:solidFill>
              </a:rPr>
              <a:t>Solution</a:t>
            </a:r>
          </a:p>
        </p:txBody>
      </p:sp>
      <p:sp>
        <p:nvSpPr>
          <p:cNvPr id="21507" name="Rectangle 5"/>
          <p:cNvSpPr>
            <a:spLocks noGrp="1" noChangeArrowheads="1"/>
          </p:cNvSpPr>
          <p:nvPr>
            <p:ph type="body" sz="half" idx="1"/>
          </p:nvPr>
        </p:nvSpPr>
        <p:spPr>
          <a:xfrm>
            <a:off x="457200" y="1370013"/>
            <a:ext cx="8226425" cy="5256212"/>
          </a:xfrm>
          <a:noFill/>
        </p:spPr>
        <p:txBody>
          <a:bodyPr/>
          <a:lstStyle/>
          <a:p>
            <a:pPr marL="0" indent="0" eaLnBrk="1" hangingPunct="1">
              <a:buFont typeface="Wingdings" panose="05000000000000000000" pitchFamily="2" charset="2"/>
              <a:buNone/>
            </a:pPr>
            <a:r>
              <a:rPr lang="en-US" altLang="en-US" sz="2400" smtClean="0"/>
              <a:t>This table and Figure 3.64 indicate that </a:t>
            </a:r>
            <a:r>
              <a:rPr lang="en-US" altLang="en-US" sz="2400" i="1" smtClean="0"/>
              <a:t>x</a:t>
            </a:r>
            <a:r>
              <a:rPr lang="en-US" altLang="en-US" sz="2400" i="1" baseline="-25000" smtClean="0"/>
              <a:t>n</a:t>
            </a:r>
            <a:r>
              <a:rPr lang="en-US" altLang="en-US" sz="2400" smtClean="0"/>
              <a:t> continues to increase in magnitude as               and so the limit of the sequence does not exist.</a:t>
            </a:r>
          </a:p>
        </p:txBody>
      </p:sp>
      <p:pic>
        <p:nvPicPr>
          <p:cNvPr id="21508" name="Picture 8" descr="n right arrow infinity.&#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010025" y="1828800"/>
            <a:ext cx="1042988" cy="3508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9" name="Text Box 9"/>
          <p:cNvSpPr txBox="1">
            <a:spLocks noChangeArrowheads="1"/>
          </p:cNvSpPr>
          <p:nvPr/>
        </p:nvSpPr>
        <p:spPr bwMode="auto">
          <a:xfrm>
            <a:off x="4191000" y="6354763"/>
            <a:ext cx="1371600" cy="274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200" b="1"/>
              <a:t>Figure 3.64</a:t>
            </a:r>
          </a:p>
        </p:txBody>
      </p:sp>
      <p:sp>
        <p:nvSpPr>
          <p:cNvPr id="21510" name="Text Box 9"/>
          <p:cNvSpPr txBox="1">
            <a:spLocks noChangeArrowheads="1"/>
          </p:cNvSpPr>
          <p:nvPr/>
        </p:nvSpPr>
        <p:spPr bwMode="auto">
          <a:xfrm>
            <a:off x="8229600" y="685800"/>
            <a:ext cx="822325" cy="365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r" eaLnBrk="1" hangingPunct="1">
              <a:spcBef>
                <a:spcPct val="0"/>
              </a:spcBef>
              <a:buFontTx/>
              <a:buNone/>
            </a:pPr>
            <a:r>
              <a:rPr lang="en-US" altLang="en-US" sz="1800">
                <a:solidFill>
                  <a:schemeClr val="bg1"/>
                </a:solidFill>
              </a:rPr>
              <a:t>cont’d</a:t>
            </a:r>
          </a:p>
        </p:txBody>
      </p:sp>
      <p:pic>
        <p:nvPicPr>
          <p:cNvPr id="21511" name="Picture 1" descr="The image consists of a visual representation and a caption. Visual representation. A curve and nine dashed lines are graphed on the x y coordinate plane. Two points are marked on the negative x axis between negative 1 and the origin. They are labeled as follows from left to right, x_4, x_2. Three points are marked on the positive x axis. They are labeled as follows from left to right, x_1, x_3, x_5. The curve is labeled f(x) = x^(1/3). It enters the bottom left of the viewing window in the third quadrant, goes up and to the right with increasing steepness, passes through the marked points (x_4, f(x_4)) and (x_2, f(x_2)). It is almost vertical while passing through the origin, and extends up on the positive y axis, then goes up and to the right in the first quadrant with decreasing steepness, passes through the marked points (x_1, f(x_1)) and (x_3, f(x_3)), and ends at the marked point (x_5, f(x_5)). Five dashed lines are vertical. They begin on the x axis at the points labeled x_4, x_2, x_1, x_3, x_5, go up or down respectively towards the curve, and end on the curve. Two dashed lines begin in the third quadrant at the points marked on the curve (x_4, f(x_4)) and (x_2, f(x_2)), go up and to the right, intersect the negative y axis, enter the fourth quadrant, and end on the positive x axis at the points labeled x_5 and x_3, respectively. Two dashed lines begin in the first quadrant at the points marked on the curve (x_1, f(x_1)) and (x_3, f(x_3)), go down and to the left, intersect the positive y axis, enter the second quadrant, and end on the negative x axis at the points labeled x_2 and x_4, respectively. Caption. Newton's Method fails to converge for every x-value other than the actual zero of f.&#10;"/>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186113" y="2865438"/>
            <a:ext cx="3733800" cy="3486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10"/>
          <p:cNvSpPr>
            <a:spLocks noGrp="1" noChangeArrowheads="1"/>
          </p:cNvSpPr>
          <p:nvPr>
            <p:ph type="body" idx="1"/>
          </p:nvPr>
        </p:nvSpPr>
        <p:spPr>
          <a:xfrm>
            <a:off x="457200" y="1370013"/>
            <a:ext cx="8229600" cy="5256212"/>
          </a:xfrm>
          <a:noFill/>
        </p:spPr>
        <p:txBody>
          <a:bodyPr/>
          <a:lstStyle/>
          <a:p>
            <a:pPr marL="0" indent="0" eaLnBrk="1" hangingPunct="1">
              <a:lnSpc>
                <a:spcPct val="110000"/>
              </a:lnSpc>
              <a:buFont typeface="Wingdings" panose="05000000000000000000" pitchFamily="2" charset="2"/>
              <a:buNone/>
            </a:pPr>
            <a:r>
              <a:rPr lang="en-US" altLang="en-US" smtClean="0"/>
              <a:t>It can be shown that a condition sufficient to produce convergence of Newton’s Method to a zero of </a:t>
            </a:r>
            <a:r>
              <a:rPr lang="en-US" altLang="en-US" i="1" smtClean="0"/>
              <a:t>f</a:t>
            </a:r>
            <a:r>
              <a:rPr lang="en-US" altLang="en-US" smtClean="0"/>
              <a:t> is that</a:t>
            </a:r>
          </a:p>
          <a:p>
            <a:pPr marL="0" indent="0" eaLnBrk="1" hangingPunct="1">
              <a:lnSpc>
                <a:spcPct val="110000"/>
              </a:lnSpc>
              <a:buFont typeface="Wingdings" panose="05000000000000000000" pitchFamily="2" charset="2"/>
              <a:buNone/>
            </a:pPr>
            <a:endParaRPr lang="en-US" altLang="en-US" smtClean="0"/>
          </a:p>
          <a:p>
            <a:pPr marL="0" indent="0" eaLnBrk="1" hangingPunct="1">
              <a:lnSpc>
                <a:spcPct val="110000"/>
              </a:lnSpc>
              <a:buFont typeface="Wingdings" panose="05000000000000000000" pitchFamily="2" charset="2"/>
              <a:buNone/>
            </a:pPr>
            <a:endParaRPr lang="en-US" altLang="en-US" smtClean="0"/>
          </a:p>
          <a:p>
            <a:pPr marL="0" indent="0" eaLnBrk="1" hangingPunct="1">
              <a:lnSpc>
                <a:spcPct val="110000"/>
              </a:lnSpc>
              <a:buFont typeface="Wingdings" panose="05000000000000000000" pitchFamily="2" charset="2"/>
              <a:buNone/>
            </a:pPr>
            <a:endParaRPr lang="en-US" altLang="en-US" smtClean="0"/>
          </a:p>
          <a:p>
            <a:pPr marL="0" indent="0" eaLnBrk="1" hangingPunct="1">
              <a:lnSpc>
                <a:spcPct val="110000"/>
              </a:lnSpc>
              <a:buFont typeface="Wingdings" panose="05000000000000000000" pitchFamily="2" charset="2"/>
              <a:buNone/>
            </a:pPr>
            <a:r>
              <a:rPr lang="en-US" altLang="en-US" smtClean="0"/>
              <a:t>on an open interval containing the zero.</a:t>
            </a:r>
          </a:p>
        </p:txBody>
      </p:sp>
      <p:sp>
        <p:nvSpPr>
          <p:cNvPr id="22531" name="Rectangle 16"/>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Newton’s Method</a:t>
            </a:r>
          </a:p>
        </p:txBody>
      </p:sp>
      <p:pic>
        <p:nvPicPr>
          <p:cNvPr id="22532" name="Picture 3" descr="abs((f(x) (f prime prime (x)))/([f prime (x)]^2)) &lt; 1. Condition for convergence.&#10;"/>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2438400"/>
            <a:ext cx="5057775" cy="90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098" name="Picture 1"/>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20663" y="2119313"/>
            <a:ext cx="8702675"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9" name="Text Box 2"/>
          <p:cNvSpPr txBox="1">
            <a:spLocks noChangeArrowheads="1"/>
          </p:cNvSpPr>
          <p:nvPr/>
        </p:nvSpPr>
        <p:spPr bwMode="auto">
          <a:xfrm>
            <a:off x="542925" y="2465388"/>
            <a:ext cx="1836738"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4400" b="1"/>
              <a:t>3.8</a:t>
            </a:r>
          </a:p>
        </p:txBody>
      </p:sp>
      <p:sp>
        <p:nvSpPr>
          <p:cNvPr id="4100" name="Text Box 2"/>
          <p:cNvSpPr txBox="1">
            <a:spLocks noChangeArrowheads="1"/>
          </p:cNvSpPr>
          <p:nvPr/>
        </p:nvSpPr>
        <p:spPr bwMode="auto">
          <a:xfrm>
            <a:off x="2209800" y="2498725"/>
            <a:ext cx="6172200"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 typeface="Arial" panose="020B0604020202020204" pitchFamily="34" charset="0"/>
              <a:buNone/>
            </a:pPr>
            <a:r>
              <a:rPr lang="en-US" altLang="en-US" sz="4000">
                <a:solidFill>
                  <a:schemeClr val="bg1"/>
                </a:solidFill>
              </a:rPr>
              <a:t>Newton’s Method</a:t>
            </a:r>
          </a:p>
        </p:txBody>
      </p:sp>
      <p:sp>
        <p:nvSpPr>
          <p:cNvPr id="4101" name="Text Box 3"/>
          <p:cNvSpPr txBox="1">
            <a:spLocks noChangeArrowheads="1"/>
          </p:cNvSpPr>
          <p:nvPr/>
        </p:nvSpPr>
        <p:spPr bwMode="auto">
          <a:xfrm>
            <a:off x="2133600" y="6248400"/>
            <a:ext cx="54864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400"/>
              <a:t>Copyright © Cengage Learning. All rights reserved.</a:t>
            </a:r>
            <a:r>
              <a:rPr lang="en-US" altLang="en-US" sz="180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Newton’s Method</a:t>
            </a:r>
          </a:p>
        </p:txBody>
      </p:sp>
      <p:sp>
        <p:nvSpPr>
          <p:cNvPr id="23555" name="Rectangle 3"/>
          <p:cNvSpPr>
            <a:spLocks noGrp="1" noChangeArrowheads="1"/>
          </p:cNvSpPr>
          <p:nvPr>
            <p:ph type="body" idx="1"/>
          </p:nvPr>
        </p:nvSpPr>
        <p:spPr>
          <a:xfrm>
            <a:off x="457200" y="1370013"/>
            <a:ext cx="8229600" cy="5256212"/>
          </a:xfrm>
          <a:noFill/>
        </p:spPr>
        <p:txBody>
          <a:bodyPr/>
          <a:lstStyle/>
          <a:p>
            <a:pPr marL="0" indent="0" eaLnBrk="1" hangingPunct="1">
              <a:buFont typeface="Wingdings" panose="05000000000000000000" pitchFamily="2" charset="2"/>
              <a:buNone/>
            </a:pPr>
            <a:r>
              <a:rPr lang="en-US" altLang="en-US" smtClean="0"/>
              <a:t>You have learned several techniques for finding the zeros of functions. The zeros of some functions, such as</a:t>
            </a:r>
          </a:p>
          <a:p>
            <a:pPr marL="0" indent="0" eaLnBrk="1" hangingPunct="1">
              <a:buFont typeface="Wingdings" panose="05000000000000000000" pitchFamily="2" charset="2"/>
              <a:buNone/>
            </a:pPr>
            <a:r>
              <a:rPr lang="en-US" altLang="en-US" smtClean="0"/>
              <a:t>		</a:t>
            </a:r>
            <a:r>
              <a:rPr lang="en-US" altLang="en-US" i="1" smtClean="0"/>
              <a:t>f</a:t>
            </a:r>
            <a:r>
              <a:rPr lang="en-US" altLang="en-US" smtClean="0"/>
              <a:t>(</a:t>
            </a:r>
            <a:r>
              <a:rPr lang="en-US" altLang="en-US" i="1" smtClean="0"/>
              <a:t>x</a:t>
            </a:r>
            <a:r>
              <a:rPr lang="en-US" altLang="en-US" smtClean="0"/>
              <a:t>) = </a:t>
            </a:r>
            <a:r>
              <a:rPr lang="en-US" altLang="en-US" i="1" smtClean="0"/>
              <a:t>x</a:t>
            </a:r>
            <a:r>
              <a:rPr lang="en-US" altLang="en-US" baseline="30000" smtClean="0"/>
              <a:t>3</a:t>
            </a:r>
            <a:r>
              <a:rPr lang="en-US" altLang="en-US" smtClean="0"/>
              <a:t> – 2</a:t>
            </a:r>
            <a:r>
              <a:rPr lang="en-US" altLang="en-US" i="1" smtClean="0"/>
              <a:t>x</a:t>
            </a:r>
            <a:r>
              <a:rPr lang="en-US" altLang="en-US" baseline="30000" smtClean="0"/>
              <a:t>2</a:t>
            </a:r>
            <a:r>
              <a:rPr lang="en-US" altLang="en-US" i="1" smtClean="0"/>
              <a:t> – x + </a:t>
            </a:r>
            <a:r>
              <a:rPr lang="en-US" altLang="en-US" smtClean="0"/>
              <a:t>2</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can be found by simple algebraic techniques, such as factoring. </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The zeros of other functions, such as</a:t>
            </a:r>
          </a:p>
          <a:p>
            <a:pPr marL="0" indent="0" eaLnBrk="1" hangingPunct="1">
              <a:buFont typeface="Wingdings" panose="05000000000000000000" pitchFamily="2" charset="2"/>
              <a:buNone/>
            </a:pPr>
            <a:r>
              <a:rPr lang="en-US" altLang="en-US" i="1" smtClean="0"/>
              <a:t>		f</a:t>
            </a:r>
            <a:r>
              <a:rPr lang="en-US" altLang="en-US" smtClean="0"/>
              <a:t>(</a:t>
            </a:r>
            <a:r>
              <a:rPr lang="en-US" altLang="en-US" i="1" smtClean="0"/>
              <a:t>x</a:t>
            </a:r>
            <a:r>
              <a:rPr lang="en-US" altLang="en-US" smtClean="0"/>
              <a:t>) = </a:t>
            </a:r>
            <a:r>
              <a:rPr lang="en-US" altLang="en-US" i="1" smtClean="0"/>
              <a:t>x</a:t>
            </a:r>
            <a:r>
              <a:rPr lang="en-US" altLang="en-US" baseline="30000" smtClean="0"/>
              <a:t>3</a:t>
            </a:r>
            <a:r>
              <a:rPr lang="en-US" altLang="en-US" smtClean="0"/>
              <a:t> – </a:t>
            </a:r>
            <a:r>
              <a:rPr lang="en-US" altLang="en-US" i="1" smtClean="0"/>
              <a:t>x + </a:t>
            </a:r>
            <a:r>
              <a:rPr lang="en-US" altLang="en-US" smtClean="0"/>
              <a:t>1</a:t>
            </a:r>
          </a:p>
          <a:p>
            <a:pPr marL="0" indent="0" eaLnBrk="1" hangingPunct="1">
              <a:buFont typeface="Wingdings" panose="05000000000000000000" pitchFamily="2" charset="2"/>
              <a:buNone/>
            </a:pPr>
            <a:endParaRPr lang="en-US" altLang="en-US" smtClean="0"/>
          </a:p>
          <a:p>
            <a:pPr marL="0" indent="0" eaLnBrk="1" hangingPunct="1">
              <a:buFont typeface="Wingdings" panose="05000000000000000000" pitchFamily="2" charset="2"/>
              <a:buNone/>
            </a:pPr>
            <a:r>
              <a:rPr lang="en-US" altLang="en-US" smtClean="0"/>
              <a:t>cannot be found by </a:t>
            </a:r>
            <a:r>
              <a:rPr lang="en-US" altLang="en-US" i="1" smtClean="0"/>
              <a:t>elementary </a:t>
            </a:r>
            <a:r>
              <a:rPr lang="en-US" altLang="en-US" smtClean="0"/>
              <a:t>algebraic methods.</a:t>
            </a: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a:xfrm>
            <a:off x="547688" y="319088"/>
            <a:ext cx="8226425" cy="685800"/>
          </a:xfrm>
          <a:noFill/>
        </p:spPr>
        <p:txBody>
          <a:bodyPr/>
          <a:lstStyle/>
          <a:p>
            <a:pPr eaLnBrk="1" hangingPunct="1"/>
            <a:r>
              <a:rPr lang="en-US" altLang="en-US" sz="4000" smtClean="0">
                <a:solidFill>
                  <a:schemeClr val="bg1"/>
                </a:solidFill>
              </a:rPr>
              <a:t>Newton’s Method</a:t>
            </a:r>
          </a:p>
        </p:txBody>
      </p:sp>
      <p:sp>
        <p:nvSpPr>
          <p:cNvPr id="24579" name="Rectangle 3"/>
          <p:cNvSpPr>
            <a:spLocks noGrp="1" noChangeArrowheads="1"/>
          </p:cNvSpPr>
          <p:nvPr>
            <p:ph type="body" idx="1"/>
          </p:nvPr>
        </p:nvSpPr>
        <p:spPr>
          <a:xfrm>
            <a:off x="457200" y="1370013"/>
            <a:ext cx="8229600" cy="5256212"/>
          </a:xfrm>
          <a:noFill/>
        </p:spPr>
        <p:txBody>
          <a:bodyPr/>
          <a:lstStyle/>
          <a:p>
            <a:pPr marL="0" indent="0" eaLnBrk="1" hangingPunct="1">
              <a:lnSpc>
                <a:spcPct val="110000"/>
              </a:lnSpc>
              <a:buFont typeface="Wingdings" panose="05000000000000000000" pitchFamily="2" charset="2"/>
              <a:buNone/>
            </a:pPr>
            <a:r>
              <a:rPr lang="en-US" altLang="en-US" smtClean="0"/>
              <a:t>This particular function has only one real zero, and by using more advanced algebraic techniques, you can determine the zero to be</a:t>
            </a:r>
          </a:p>
          <a:p>
            <a:pPr marL="0" indent="0" eaLnBrk="1" hangingPunct="1">
              <a:lnSpc>
                <a:spcPct val="110000"/>
              </a:lnSpc>
              <a:buFont typeface="Wingdings" panose="05000000000000000000" pitchFamily="2" charset="2"/>
              <a:buNone/>
            </a:pPr>
            <a:endParaRPr lang="en-US" altLang="en-US" smtClean="0"/>
          </a:p>
          <a:p>
            <a:pPr marL="0" indent="0" eaLnBrk="1" hangingPunct="1">
              <a:lnSpc>
                <a:spcPct val="110000"/>
              </a:lnSpc>
              <a:buFont typeface="Wingdings" panose="05000000000000000000" pitchFamily="2" charset="2"/>
              <a:buNone/>
            </a:pPr>
            <a:endParaRPr lang="en-US" altLang="en-US" smtClean="0"/>
          </a:p>
          <a:p>
            <a:pPr marL="0" indent="0" eaLnBrk="1" hangingPunct="1">
              <a:lnSpc>
                <a:spcPct val="110000"/>
              </a:lnSpc>
              <a:buFont typeface="Wingdings" panose="05000000000000000000" pitchFamily="2" charset="2"/>
              <a:buNone/>
            </a:pPr>
            <a:endParaRPr lang="en-US" altLang="en-US" smtClean="0"/>
          </a:p>
          <a:p>
            <a:pPr marL="0" indent="0" eaLnBrk="1" hangingPunct="1">
              <a:lnSpc>
                <a:spcPct val="110000"/>
              </a:lnSpc>
              <a:buFont typeface="Wingdings" panose="05000000000000000000" pitchFamily="2" charset="2"/>
              <a:buNone/>
            </a:pPr>
            <a:endParaRPr lang="en-US" altLang="en-US" smtClean="0"/>
          </a:p>
          <a:p>
            <a:pPr marL="0" indent="0" eaLnBrk="1" hangingPunct="1">
              <a:lnSpc>
                <a:spcPct val="110000"/>
              </a:lnSpc>
              <a:buFont typeface="Wingdings" panose="05000000000000000000" pitchFamily="2" charset="2"/>
              <a:buNone/>
            </a:pPr>
            <a:r>
              <a:rPr lang="en-US" altLang="en-US" smtClean="0"/>
              <a:t>Because the</a:t>
            </a:r>
            <a:r>
              <a:rPr lang="en-US" altLang="en-US" i="1" smtClean="0"/>
              <a:t> exact</a:t>
            </a:r>
            <a:r>
              <a:rPr lang="en-US" altLang="en-US" smtClean="0"/>
              <a:t> solution is written in terms of square roots and cube roots, it is called a </a:t>
            </a:r>
            <a:r>
              <a:rPr lang="en-US" altLang="en-US" b="1" smtClean="0"/>
              <a:t>solution by radicals.</a:t>
            </a:r>
          </a:p>
        </p:txBody>
      </p:sp>
      <p:pic>
        <p:nvPicPr>
          <p:cNvPr id="24580" name="Picture 4" descr="x = negative root3((3 minus sqrt(23/3))/6) minus root3((3 + sqrt(23/3))/6).&#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00200" y="3121025"/>
            <a:ext cx="5029200" cy="841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body" idx="1"/>
          </p:nvPr>
        </p:nvSpPr>
        <p:spPr>
          <a:xfrm>
            <a:off x="457200" y="1370013"/>
            <a:ext cx="8229600" cy="5256212"/>
          </a:xfrm>
        </p:spPr>
        <p:txBody>
          <a:bodyPr/>
          <a:lstStyle/>
          <a:p>
            <a:pPr marL="350838" indent="-350838">
              <a:lnSpc>
                <a:spcPct val="90000"/>
              </a:lnSpc>
              <a:spcBef>
                <a:spcPct val="0"/>
              </a:spcBef>
              <a:buClr>
                <a:srgbClr val="D7181E"/>
              </a:buClr>
              <a:buFont typeface="Wingdings" panose="05000000000000000000" pitchFamily="2" charset="2"/>
              <a:buChar char="n"/>
              <a:defRPr/>
            </a:pPr>
            <a:r>
              <a:rPr lang="en-US" altLang="en-US" sz="2800" kern="1200" dirty="0">
                <a:cs typeface="Arial" panose="020B0604020202020204" pitchFamily="34" charset="0"/>
              </a:rPr>
              <a:t>Approximate a zero of a function using Newton’s Method.</a:t>
            </a:r>
          </a:p>
        </p:txBody>
      </p:sp>
      <p:sp>
        <p:nvSpPr>
          <p:cNvPr id="6147" name="Rectangle 12"/>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Objective</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3"/>
          <p:cNvSpPr>
            <a:spLocks noGrp="1" noChangeArrowheads="1"/>
          </p:cNvSpPr>
          <p:nvPr>
            <p:ph type="body" idx="1"/>
          </p:nvPr>
        </p:nvSpPr>
        <p:spPr>
          <a:xfrm>
            <a:off x="457200" y="1370013"/>
            <a:ext cx="8226425" cy="5256212"/>
          </a:xfrm>
          <a:noFill/>
        </p:spPr>
        <p:txBody>
          <a:bodyPr/>
          <a:lstStyle/>
          <a:p>
            <a:pPr marL="0" indent="0" eaLnBrk="1" hangingPunct="1">
              <a:spcBef>
                <a:spcPct val="50000"/>
              </a:spcBef>
              <a:buFont typeface="Wingdings" panose="05000000000000000000" pitchFamily="2" charset="2"/>
              <a:buNone/>
            </a:pPr>
            <a:r>
              <a:rPr lang="en-US" altLang="en-US" smtClean="0"/>
              <a:t>The technique for approximating the real zeros of a function is called </a:t>
            </a:r>
            <a:r>
              <a:rPr lang="en-US" altLang="en-US" b="1" smtClean="0"/>
              <a:t>Newton’s Method, </a:t>
            </a:r>
            <a:r>
              <a:rPr lang="en-US" altLang="en-US" smtClean="0"/>
              <a:t>and it uses tangent lines to approximate the graph of the function near its </a:t>
            </a:r>
            <a:br>
              <a:rPr lang="en-US" altLang="en-US" smtClean="0"/>
            </a:br>
            <a:r>
              <a:rPr lang="en-US" altLang="en-US" i="1" smtClean="0"/>
              <a:t>x</a:t>
            </a:r>
            <a:r>
              <a:rPr lang="en-US" altLang="en-US" smtClean="0"/>
              <a:t>-intercepts.</a:t>
            </a:r>
          </a:p>
          <a:p>
            <a:pPr marL="0" indent="0" eaLnBrk="1" hangingPunct="1">
              <a:spcBef>
                <a:spcPct val="50000"/>
              </a:spcBef>
              <a:buFont typeface="Wingdings" panose="05000000000000000000" pitchFamily="2" charset="2"/>
              <a:buNone/>
            </a:pPr>
            <a:endParaRPr lang="en-US" altLang="en-US" sz="1200" smtClean="0"/>
          </a:p>
          <a:p>
            <a:pPr marL="0" indent="0" eaLnBrk="1" hangingPunct="1">
              <a:spcBef>
                <a:spcPct val="50000"/>
              </a:spcBef>
              <a:buFont typeface="Wingdings" panose="05000000000000000000" pitchFamily="2" charset="2"/>
              <a:buNone/>
            </a:pPr>
            <a:r>
              <a:rPr lang="en-US" altLang="en-US" smtClean="0"/>
              <a:t>To see how Newton’s Method works, consider a function </a:t>
            </a:r>
            <a:r>
              <a:rPr lang="en-US" altLang="en-US" i="1" smtClean="0"/>
              <a:t>f </a:t>
            </a:r>
            <a:r>
              <a:rPr lang="en-US" altLang="en-US" smtClean="0"/>
              <a:t>that is continuous on the interval [</a:t>
            </a:r>
            <a:r>
              <a:rPr lang="en-US" altLang="en-US" i="1" smtClean="0"/>
              <a:t>a</a:t>
            </a:r>
            <a:r>
              <a:rPr lang="en-US" altLang="en-US" smtClean="0"/>
              <a:t>, </a:t>
            </a:r>
            <a:r>
              <a:rPr lang="en-US" altLang="en-US" i="1" smtClean="0"/>
              <a:t>b</a:t>
            </a:r>
            <a:r>
              <a:rPr lang="en-US" altLang="en-US" smtClean="0"/>
              <a:t>] and differentiable on the interval (</a:t>
            </a:r>
            <a:r>
              <a:rPr lang="en-US" altLang="en-US" i="1" smtClean="0"/>
              <a:t>a</a:t>
            </a:r>
            <a:r>
              <a:rPr lang="en-US" altLang="en-US" smtClean="0"/>
              <a:t>, </a:t>
            </a:r>
            <a:r>
              <a:rPr lang="en-US" altLang="en-US" i="1" smtClean="0"/>
              <a:t>b</a:t>
            </a:r>
            <a:r>
              <a:rPr lang="en-US" altLang="en-US" smtClean="0"/>
              <a:t>).</a:t>
            </a:r>
          </a:p>
          <a:p>
            <a:pPr marL="0" indent="0" eaLnBrk="1" hangingPunct="1">
              <a:spcBef>
                <a:spcPct val="50000"/>
              </a:spcBef>
              <a:buFont typeface="Wingdings" panose="05000000000000000000" pitchFamily="2" charset="2"/>
              <a:buNone/>
            </a:pPr>
            <a:endParaRPr lang="en-US" altLang="en-US" sz="1200" smtClean="0"/>
          </a:p>
          <a:p>
            <a:pPr marL="0" indent="0" eaLnBrk="1" hangingPunct="1">
              <a:spcBef>
                <a:spcPct val="50000"/>
              </a:spcBef>
              <a:buFont typeface="Wingdings" panose="05000000000000000000" pitchFamily="2" charset="2"/>
              <a:buNone/>
            </a:pPr>
            <a:r>
              <a:rPr lang="en-US" altLang="en-US" smtClean="0"/>
              <a:t>If </a:t>
            </a:r>
            <a:r>
              <a:rPr lang="en-US" altLang="en-US" i="1" smtClean="0"/>
              <a:t>f</a:t>
            </a:r>
            <a:r>
              <a:rPr lang="en-US" altLang="en-US" smtClean="0"/>
              <a:t>(</a:t>
            </a:r>
            <a:r>
              <a:rPr lang="en-US" altLang="en-US" i="1" smtClean="0"/>
              <a:t>a</a:t>
            </a:r>
            <a:r>
              <a:rPr lang="en-US" altLang="en-US" smtClean="0"/>
              <a:t>) and </a:t>
            </a:r>
            <a:r>
              <a:rPr lang="en-US" altLang="en-US" i="1" smtClean="0"/>
              <a:t>f</a:t>
            </a:r>
            <a:r>
              <a:rPr lang="en-US" altLang="en-US" smtClean="0"/>
              <a:t>(</a:t>
            </a:r>
            <a:r>
              <a:rPr lang="en-US" altLang="en-US" i="1" smtClean="0"/>
              <a:t>b</a:t>
            </a:r>
            <a:r>
              <a:rPr lang="en-US" altLang="en-US" smtClean="0"/>
              <a:t>) differ in sign, then, by the Intermediate Value Theorem, </a:t>
            </a:r>
            <a:r>
              <a:rPr lang="en-US" altLang="en-US" i="1" smtClean="0"/>
              <a:t>f</a:t>
            </a:r>
            <a:r>
              <a:rPr lang="en-US" altLang="en-US" smtClean="0"/>
              <a:t> must have at least one zero in the interval </a:t>
            </a:r>
            <a:br>
              <a:rPr lang="en-US" altLang="en-US" smtClean="0"/>
            </a:br>
            <a:r>
              <a:rPr lang="en-US" altLang="en-US" smtClean="0"/>
              <a:t>(</a:t>
            </a:r>
            <a:r>
              <a:rPr lang="en-US" altLang="en-US" i="1" smtClean="0"/>
              <a:t>a</a:t>
            </a:r>
            <a:r>
              <a:rPr lang="en-US" altLang="en-US" smtClean="0"/>
              <a:t>, </a:t>
            </a:r>
            <a:r>
              <a:rPr lang="en-US" altLang="en-US" i="1" smtClean="0"/>
              <a:t>b</a:t>
            </a:r>
            <a:r>
              <a:rPr lang="en-US" altLang="en-US" smtClean="0"/>
              <a:t>).</a:t>
            </a:r>
          </a:p>
        </p:txBody>
      </p:sp>
      <p:sp>
        <p:nvSpPr>
          <p:cNvPr id="7171" name="Rectangle 6"/>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Newton’s Method</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3"/>
          <p:cNvSpPr>
            <a:spLocks noGrp="1" noChangeArrowheads="1"/>
          </p:cNvSpPr>
          <p:nvPr>
            <p:ph type="body" sz="half" idx="1"/>
          </p:nvPr>
        </p:nvSpPr>
        <p:spPr>
          <a:xfrm>
            <a:off x="455613" y="1370013"/>
            <a:ext cx="4572000" cy="4800600"/>
          </a:xfrm>
          <a:noFill/>
        </p:spPr>
        <p:txBody>
          <a:bodyPr/>
          <a:lstStyle/>
          <a:p>
            <a:pPr marL="0" indent="0" eaLnBrk="1" hangingPunct="1">
              <a:buFont typeface="Wingdings" panose="05000000000000000000" pitchFamily="2" charset="2"/>
              <a:buNone/>
            </a:pPr>
            <a:r>
              <a:rPr lang="en-US" altLang="en-US" sz="2400" smtClean="0"/>
              <a:t>To estimate this zero, you choose</a:t>
            </a:r>
          </a:p>
          <a:p>
            <a:pPr marL="0" indent="0" eaLnBrk="1" hangingPunct="1">
              <a:buFont typeface="Wingdings" panose="05000000000000000000" pitchFamily="2" charset="2"/>
              <a:buNone/>
            </a:pPr>
            <a:endParaRPr lang="en-US" altLang="en-US" sz="2400" smtClean="0"/>
          </a:p>
          <a:p>
            <a:pPr marL="0" indent="0" eaLnBrk="1" hangingPunct="1">
              <a:buFont typeface="Wingdings" panose="05000000000000000000" pitchFamily="2" charset="2"/>
              <a:buNone/>
            </a:pPr>
            <a:r>
              <a:rPr lang="en-US" altLang="en-US" sz="2400" smtClean="0"/>
              <a:t>as shown in Figure 3.60(a). </a:t>
            </a:r>
          </a:p>
          <a:p>
            <a:pPr marL="0" indent="0" eaLnBrk="1" hangingPunct="1">
              <a:buFont typeface="Wingdings" panose="05000000000000000000" pitchFamily="2" charset="2"/>
              <a:buNone/>
            </a:pPr>
            <a:endParaRPr lang="en-US" altLang="en-US" sz="2400" smtClean="0"/>
          </a:p>
          <a:p>
            <a:pPr marL="0" indent="0" eaLnBrk="1" hangingPunct="1">
              <a:lnSpc>
                <a:spcPct val="105000"/>
              </a:lnSpc>
              <a:buFont typeface="Wingdings" panose="05000000000000000000" pitchFamily="2" charset="2"/>
              <a:buNone/>
            </a:pPr>
            <a:r>
              <a:rPr lang="en-US" altLang="en-US" sz="2400" smtClean="0"/>
              <a:t>Newton’s Method is based on the assumption that the graph </a:t>
            </a:r>
          </a:p>
          <a:p>
            <a:pPr marL="0" indent="0" eaLnBrk="1" hangingPunct="1">
              <a:lnSpc>
                <a:spcPct val="105000"/>
              </a:lnSpc>
              <a:buFont typeface="Wingdings" panose="05000000000000000000" pitchFamily="2" charset="2"/>
              <a:buNone/>
            </a:pPr>
            <a:r>
              <a:rPr lang="en-US" altLang="en-US" sz="2400" smtClean="0"/>
              <a:t>of </a:t>
            </a:r>
            <a:r>
              <a:rPr lang="en-US" altLang="en-US" sz="2400" i="1" smtClean="0"/>
              <a:t>f</a:t>
            </a:r>
            <a:r>
              <a:rPr lang="en-US" altLang="en-US" sz="2400" smtClean="0"/>
              <a:t> and the tangent line at         (</a:t>
            </a:r>
            <a:r>
              <a:rPr lang="en-US" altLang="en-US" sz="2400" i="1" smtClean="0"/>
              <a:t>x</a:t>
            </a:r>
            <a:r>
              <a:rPr lang="en-US" altLang="en-US" sz="2400" baseline="-25000" smtClean="0"/>
              <a:t>1</a:t>
            </a:r>
            <a:r>
              <a:rPr lang="en-US" altLang="en-US" sz="2400" smtClean="0"/>
              <a:t>, </a:t>
            </a:r>
            <a:r>
              <a:rPr lang="en-US" altLang="en-US" sz="2400" i="1" smtClean="0"/>
              <a:t>f</a:t>
            </a:r>
            <a:r>
              <a:rPr lang="en-US" altLang="en-US" sz="2400" smtClean="0"/>
              <a:t>(</a:t>
            </a:r>
            <a:r>
              <a:rPr lang="en-US" altLang="en-US" sz="2400" i="1" smtClean="0"/>
              <a:t>x</a:t>
            </a:r>
            <a:r>
              <a:rPr lang="en-US" altLang="en-US" sz="2400" i="1" baseline="-25000" smtClean="0"/>
              <a:t>1</a:t>
            </a:r>
            <a:r>
              <a:rPr lang="en-US" altLang="en-US" sz="2400" smtClean="0"/>
              <a:t>)) both cross the </a:t>
            </a:r>
            <a:r>
              <a:rPr lang="en-US" altLang="en-US" sz="2400" i="1" smtClean="0"/>
              <a:t>x</a:t>
            </a:r>
            <a:r>
              <a:rPr lang="en-US" altLang="en-US" sz="2400" smtClean="0"/>
              <a:t>-axis at </a:t>
            </a:r>
            <a:r>
              <a:rPr lang="en-US" altLang="en-US" sz="2400" i="1" smtClean="0"/>
              <a:t>about </a:t>
            </a:r>
            <a:r>
              <a:rPr lang="en-US" altLang="en-US" sz="2400" smtClean="0"/>
              <a:t>the same point.</a:t>
            </a:r>
          </a:p>
        </p:txBody>
      </p:sp>
      <p:pic>
        <p:nvPicPr>
          <p:cNvPr id="8195" name="Picture 6" descr="x = x_1.&#10;"/>
          <p:cNvPicPr>
            <a:picLocks noChangeAspect="1" noChangeArrowheads="1"/>
          </p:cNvPicPr>
          <p:nvPr/>
        </p:nvPicPr>
        <p:blipFill>
          <a:blip r:embed="rId2">
            <a:extLst>
              <a:ext uri="{28A0092B-C50C-407E-A947-70E740481C1C}">
                <a14:useLocalDpi xmlns:a14="http://schemas.microsoft.com/office/drawing/2010/main" val="0"/>
              </a:ext>
            </a:extLst>
          </a:blip>
          <a:srcRect r="71951" b="-5994"/>
          <a:stretch>
            <a:fillRect/>
          </a:stretch>
        </p:blipFill>
        <p:spPr bwMode="auto">
          <a:xfrm>
            <a:off x="914400" y="2133600"/>
            <a:ext cx="11430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9" descr="First estimate.&#10;"/>
          <p:cNvPicPr>
            <a:picLocks noChangeAspect="1" noChangeArrowheads="1"/>
          </p:cNvPicPr>
          <p:nvPr/>
        </p:nvPicPr>
        <p:blipFill>
          <a:blip r:embed="rId2">
            <a:extLst>
              <a:ext uri="{28A0092B-C50C-407E-A947-70E740481C1C}">
                <a14:useLocalDpi xmlns:a14="http://schemas.microsoft.com/office/drawing/2010/main" val="0"/>
              </a:ext>
            </a:extLst>
          </a:blip>
          <a:srcRect l="62602" t="15141"/>
          <a:stretch>
            <a:fillRect/>
          </a:stretch>
        </p:blipFill>
        <p:spPr bwMode="auto">
          <a:xfrm>
            <a:off x="2514600" y="2239963"/>
            <a:ext cx="1524000" cy="4270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12" descr="A curve and a line are graphed on the x y coordinate plane in the interval a b. a and b are two points marked on the positive x axis with a &lt; b. Three points are marked within the same interval. Those points are labeled as follows from left to right x_1, c, x_2. The curve begins at a point on the vertical dashed line x = a on top left of the first quadrant, goes down and to the right with increasing steepness, passes through the labeled point (x_1, f(x_1)), then goes down and to the right with decreasing steepness, intersects the positive x axis at (c, 0), enters the fourth quadrant, and ends at a point on the vertical dashed line x = b. The line is labeled tangent line. It begins above the curve just to the right of the vertical dashed line x = a, goes down and to the right, touches the curve at exactly one point, the point labeled (x_1, f(x_1)), then intersects the positive x axis at (x_2, 0), enters the fourth quadrant, and ends above the curve just to the left of the vertical dashed line x = b.&#10;"/>
          <p:cNvPicPr>
            <a:picLocks noChangeAspect="1" noChangeArrowheads="1"/>
          </p:cNvPicPr>
          <p:nvPr>
            <p:ph type="body" sz="half" idx="2"/>
          </p:nvPr>
        </p:nvPicPr>
        <p:blipFill>
          <a:blip r:embed="rId3" cstate="print">
            <a:extLst>
              <a:ext uri="{28A0092B-C50C-407E-A947-70E740481C1C}">
                <a14:useLocalDpi xmlns:a14="http://schemas.microsoft.com/office/drawing/2010/main" val="0"/>
              </a:ext>
            </a:extLst>
          </a:blip>
          <a:srcRect/>
          <a:stretch>
            <a:fillRect/>
          </a:stretch>
        </p:blipFill>
        <p:spPr>
          <a:xfrm>
            <a:off x="5105400" y="1600200"/>
            <a:ext cx="3810000" cy="3028950"/>
          </a:xfrm>
          <a:noFill/>
        </p:spPr>
      </p:pic>
      <p:sp>
        <p:nvSpPr>
          <p:cNvPr id="8198" name="Text Box 13"/>
          <p:cNvSpPr txBox="1">
            <a:spLocks noChangeArrowheads="1"/>
          </p:cNvSpPr>
          <p:nvPr/>
        </p:nvSpPr>
        <p:spPr bwMode="auto">
          <a:xfrm>
            <a:off x="6096000" y="4572000"/>
            <a:ext cx="1752600"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200" b="1"/>
              <a:t>Figure 3.60(a)</a:t>
            </a:r>
          </a:p>
        </p:txBody>
      </p:sp>
      <p:sp>
        <p:nvSpPr>
          <p:cNvPr id="8199" name="Rectangle 18"/>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Newton’s Method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8"/>
          <p:cNvSpPr>
            <a:spLocks noGrp="1" noChangeArrowheads="1"/>
          </p:cNvSpPr>
          <p:nvPr>
            <p:ph type="body" sz="half" idx="1"/>
          </p:nvPr>
        </p:nvSpPr>
        <p:spPr>
          <a:xfrm>
            <a:off x="455613" y="1370013"/>
            <a:ext cx="8226425" cy="5256212"/>
          </a:xfrm>
          <a:noFill/>
        </p:spPr>
        <p:txBody>
          <a:bodyPr/>
          <a:lstStyle/>
          <a:p>
            <a:pPr marL="0" indent="0" eaLnBrk="1" hangingPunct="1">
              <a:buFont typeface="Wingdings" panose="05000000000000000000" pitchFamily="2" charset="2"/>
              <a:buNone/>
            </a:pPr>
            <a:r>
              <a:rPr lang="en-US" altLang="en-US" sz="2400" smtClean="0"/>
              <a:t>Because you can easily calculate the </a:t>
            </a:r>
            <a:r>
              <a:rPr lang="en-US" altLang="en-US" sz="2400" i="1" smtClean="0"/>
              <a:t>x</a:t>
            </a:r>
            <a:r>
              <a:rPr lang="en-US" altLang="en-US" sz="2400" smtClean="0"/>
              <a:t>-intercept for this tangent line, you can use it as a second (and, usually, better) estimate of the zero of </a:t>
            </a:r>
            <a:r>
              <a:rPr lang="en-US" altLang="en-US" sz="2400" i="1" smtClean="0"/>
              <a:t>f</a:t>
            </a:r>
            <a:r>
              <a:rPr lang="en-US" altLang="en-US" sz="2400" smtClean="0"/>
              <a:t>.</a:t>
            </a:r>
          </a:p>
          <a:p>
            <a:pPr marL="0" indent="0" eaLnBrk="1" hangingPunct="1">
              <a:buFont typeface="Wingdings" panose="05000000000000000000" pitchFamily="2" charset="2"/>
              <a:buNone/>
            </a:pPr>
            <a:endParaRPr lang="en-US" altLang="en-US" sz="2400" smtClean="0"/>
          </a:p>
          <a:p>
            <a:pPr marL="0" indent="0" eaLnBrk="1" hangingPunct="1">
              <a:buFont typeface="Wingdings" panose="05000000000000000000" pitchFamily="2" charset="2"/>
              <a:buNone/>
            </a:pPr>
            <a:r>
              <a:rPr lang="en-US" altLang="en-US" sz="2400" smtClean="0"/>
              <a:t>The tangent line passes through the point (</a:t>
            </a:r>
            <a:r>
              <a:rPr lang="en-US" altLang="en-US" sz="2400" i="1" smtClean="0"/>
              <a:t>x</a:t>
            </a:r>
            <a:r>
              <a:rPr lang="en-US" altLang="en-US" sz="2400" baseline="-25000" smtClean="0"/>
              <a:t>1</a:t>
            </a:r>
            <a:r>
              <a:rPr lang="en-US" altLang="en-US" sz="2400" smtClean="0"/>
              <a:t>, </a:t>
            </a:r>
            <a:r>
              <a:rPr lang="en-US" altLang="en-US" sz="2400" i="1" smtClean="0"/>
              <a:t>f</a:t>
            </a:r>
            <a:r>
              <a:rPr lang="en-US" altLang="en-US" sz="2400" smtClean="0"/>
              <a:t>(</a:t>
            </a:r>
            <a:r>
              <a:rPr lang="en-US" altLang="en-US" sz="2400" i="1" smtClean="0"/>
              <a:t>x</a:t>
            </a:r>
            <a:r>
              <a:rPr lang="en-US" altLang="en-US" sz="2400" baseline="-25000" smtClean="0"/>
              <a:t>1</a:t>
            </a:r>
            <a:r>
              <a:rPr lang="en-US" altLang="en-US" sz="2400" smtClean="0"/>
              <a:t>)) with a slope of </a:t>
            </a:r>
            <a:r>
              <a:rPr lang="en-US" altLang="en-US" sz="2400" i="1" smtClean="0"/>
              <a:t>f</a:t>
            </a:r>
            <a:r>
              <a:rPr lang="en-US" altLang="en-US" sz="2400" i="1" smtClean="0">
                <a:cs typeface="Arial" panose="020B0604020202020204" pitchFamily="34" charset="0"/>
              </a:rPr>
              <a:t>′</a:t>
            </a:r>
            <a:r>
              <a:rPr lang="en-US" altLang="en-US" sz="2400" smtClean="0"/>
              <a:t>(</a:t>
            </a:r>
            <a:r>
              <a:rPr lang="en-US" altLang="en-US" sz="2400" i="1" smtClean="0"/>
              <a:t>x</a:t>
            </a:r>
            <a:r>
              <a:rPr lang="en-US" altLang="en-US" sz="2400" baseline="-25000" smtClean="0"/>
              <a:t>1</a:t>
            </a:r>
            <a:r>
              <a:rPr lang="en-US" altLang="en-US" sz="2400" smtClean="0"/>
              <a:t>).</a:t>
            </a:r>
          </a:p>
          <a:p>
            <a:pPr marL="0" indent="0" eaLnBrk="1" hangingPunct="1">
              <a:buFont typeface="Wingdings" panose="05000000000000000000" pitchFamily="2" charset="2"/>
              <a:buNone/>
            </a:pPr>
            <a:endParaRPr lang="en-US" altLang="en-US" sz="2400" smtClean="0"/>
          </a:p>
          <a:p>
            <a:pPr marL="0" indent="0" eaLnBrk="1" hangingPunct="1">
              <a:buFont typeface="Wingdings" panose="05000000000000000000" pitchFamily="2" charset="2"/>
              <a:buNone/>
            </a:pPr>
            <a:r>
              <a:rPr lang="en-US" altLang="en-US" sz="2400" smtClean="0"/>
              <a:t>In point-slope form, the equation of the tangent line is </a:t>
            </a:r>
          </a:p>
        </p:txBody>
      </p:sp>
      <p:pic>
        <p:nvPicPr>
          <p:cNvPr id="9219" name="Picture 10" descr="y minus f(x_1) = (f prime (x_1))(x minus x_1). y = (f prime (x_1))(x minus x_1) + f(x_1).&#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4876800"/>
            <a:ext cx="5334000" cy="1082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220" name="Rectangle 12"/>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Newton’s Method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3"/>
          <p:cNvSpPr>
            <a:spLocks noGrp="1" noChangeArrowheads="1"/>
          </p:cNvSpPr>
          <p:nvPr>
            <p:ph type="body" sz="half" idx="1"/>
          </p:nvPr>
        </p:nvSpPr>
        <p:spPr>
          <a:xfrm>
            <a:off x="455613" y="1370013"/>
            <a:ext cx="8226425" cy="5256212"/>
          </a:xfrm>
          <a:noFill/>
        </p:spPr>
        <p:txBody>
          <a:bodyPr/>
          <a:lstStyle/>
          <a:p>
            <a:pPr marL="0" indent="0" eaLnBrk="1" hangingPunct="1">
              <a:buFont typeface="Wingdings" panose="05000000000000000000" pitchFamily="2" charset="2"/>
              <a:buNone/>
            </a:pPr>
            <a:r>
              <a:rPr lang="en-US" altLang="en-US" sz="2400" smtClean="0"/>
              <a:t>Letting </a:t>
            </a:r>
            <a:r>
              <a:rPr lang="en-US" altLang="en-US" sz="2400" i="1" smtClean="0"/>
              <a:t>y</a:t>
            </a:r>
            <a:r>
              <a:rPr lang="en-US" altLang="en-US" sz="2400" smtClean="0"/>
              <a:t> = 0 and solving for </a:t>
            </a:r>
            <a:r>
              <a:rPr lang="en-US" altLang="en-US" sz="2400" i="1" smtClean="0"/>
              <a:t>x</a:t>
            </a:r>
            <a:r>
              <a:rPr lang="en-US" altLang="en-US" sz="2400" smtClean="0"/>
              <a:t> produces</a:t>
            </a:r>
          </a:p>
          <a:p>
            <a:pPr marL="0" indent="0" eaLnBrk="1" hangingPunct="1">
              <a:buFont typeface="Wingdings" panose="05000000000000000000" pitchFamily="2" charset="2"/>
              <a:buNone/>
            </a:pPr>
            <a:endParaRPr lang="en-US" altLang="en-US" sz="2400" smtClean="0"/>
          </a:p>
          <a:p>
            <a:pPr marL="0" indent="0" eaLnBrk="1" hangingPunct="1">
              <a:buFont typeface="Wingdings" panose="05000000000000000000" pitchFamily="2" charset="2"/>
              <a:buNone/>
            </a:pPr>
            <a:endParaRPr lang="en-US" altLang="en-US" sz="2400" smtClean="0"/>
          </a:p>
          <a:p>
            <a:pPr marL="0" indent="0" eaLnBrk="1" hangingPunct="1">
              <a:buFont typeface="Wingdings" panose="05000000000000000000" pitchFamily="2" charset="2"/>
              <a:buNone/>
            </a:pPr>
            <a:r>
              <a:rPr lang="en-US" altLang="en-US" sz="2400" smtClean="0"/>
              <a:t>So, from the initial estimate </a:t>
            </a:r>
            <a:r>
              <a:rPr lang="en-US" altLang="en-US" sz="2400" i="1" smtClean="0"/>
              <a:t>x</a:t>
            </a:r>
            <a:r>
              <a:rPr lang="en-US" altLang="en-US" sz="2400" baseline="-25000" smtClean="0"/>
              <a:t>1</a:t>
            </a:r>
            <a:r>
              <a:rPr lang="en-US" altLang="en-US" sz="2400" smtClean="0"/>
              <a:t>, you </a:t>
            </a:r>
            <a:br>
              <a:rPr lang="en-US" altLang="en-US" sz="2400" smtClean="0"/>
            </a:br>
            <a:endParaRPr lang="en-US" altLang="en-US" sz="800" smtClean="0"/>
          </a:p>
          <a:p>
            <a:pPr marL="0" indent="0" eaLnBrk="1" hangingPunct="1">
              <a:buFont typeface="Wingdings" panose="05000000000000000000" pitchFamily="2" charset="2"/>
              <a:buNone/>
            </a:pPr>
            <a:r>
              <a:rPr lang="en-US" altLang="en-US" sz="2400" smtClean="0"/>
              <a:t>obtain a new estimate</a:t>
            </a:r>
          </a:p>
        </p:txBody>
      </p:sp>
      <p:pic>
        <p:nvPicPr>
          <p:cNvPr id="10243" name="Picture 5" descr="x = x_1 minus (f(x_1))/(f prime (x_1)). &#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28800" y="1905000"/>
            <a:ext cx="2155825" cy="83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4" name="Picture 6" descr="x_2 = x_1 minus (f(x_1))/(f prime (x_1)).&#10;"/>
          <p:cNvPicPr>
            <a:picLocks noChangeAspect="1" noChangeArrowheads="1"/>
          </p:cNvPicPr>
          <p:nvPr/>
        </p:nvPicPr>
        <p:blipFill>
          <a:blip r:embed="rId3">
            <a:extLst>
              <a:ext uri="{28A0092B-C50C-407E-A947-70E740481C1C}">
                <a14:useLocalDpi xmlns:a14="http://schemas.microsoft.com/office/drawing/2010/main" val="0"/>
              </a:ext>
            </a:extLst>
          </a:blip>
          <a:srcRect l="2435" r="64926"/>
          <a:stretch>
            <a:fillRect/>
          </a:stretch>
        </p:blipFill>
        <p:spPr bwMode="auto">
          <a:xfrm>
            <a:off x="533400" y="3886200"/>
            <a:ext cx="1914525"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5" name="Picture 8" descr="Second estimate. See Figure 3.60 b.&#10;"/>
          <p:cNvPicPr>
            <a:picLocks noChangeAspect="1" noChangeArrowheads="1"/>
          </p:cNvPicPr>
          <p:nvPr/>
        </p:nvPicPr>
        <p:blipFill>
          <a:blip r:embed="rId3">
            <a:extLst>
              <a:ext uri="{28A0092B-C50C-407E-A947-70E740481C1C}">
                <a14:useLocalDpi xmlns:a14="http://schemas.microsoft.com/office/drawing/2010/main" val="0"/>
              </a:ext>
            </a:extLst>
          </a:blip>
          <a:srcRect l="45467"/>
          <a:stretch>
            <a:fillRect/>
          </a:stretch>
        </p:blipFill>
        <p:spPr bwMode="auto">
          <a:xfrm>
            <a:off x="2514600" y="3810000"/>
            <a:ext cx="3198813" cy="820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246" name="Group 11" descr="A curve and two lines are graphed on the x y coordinate plane in the interval a b. a and b are two points marked on the positive x axis with a &lt; b. Four points are marked within the same interval. Those points are labeled as follows from left to right x_1, x_3, c, x_2. The curve begins at a point on the vertical dashed line x = a on top left of the first quadrant, goes down and to the right with increasing steepness, passes through the labeled point (x_1, f(x_1)), then goes down and to the right with decreasing steepness, intersects the positive x axis at (c, 0), enters the fourth quadrant, and ends at a point on the vertical dashed line x = b. One line is labeled tangent line. It begins above the curve just to the right of the vertical dashed line x = a, goes down and to the right, touches the curve at exactly one point, the point labeled (x_1, f(x_1)), then intersects the positive x axis at (x_2, 0), enters the fourth quadrant, and ends above the curve just to the left of the vertical dashed line x = b. The second line begins under the curve in the first quadrant, goes down and to the right, intersects the positive x axis at (x_3, 0), enters the fourth quadrant, touches the curve at exactly one point, the point for which x = x_2, and ends at a point on the vertical dashed line x = b.&#10;"/>
          <p:cNvGrpSpPr>
            <a:grpSpLocks/>
          </p:cNvGrpSpPr>
          <p:nvPr/>
        </p:nvGrpSpPr>
        <p:grpSpPr bwMode="auto">
          <a:xfrm>
            <a:off x="5638800" y="1828800"/>
            <a:ext cx="3429000" cy="3276600"/>
            <a:chOff x="3408" y="2112"/>
            <a:chExt cx="2160" cy="2064"/>
          </a:xfrm>
        </p:grpSpPr>
        <p:pic>
          <p:nvPicPr>
            <p:cNvPr id="10248" name="Picture 7" descr="A curve and two lines are graphed on the x y coordinate plane in the interval a b. a and b are two points marked on the positive x axis with a &lt; b. Four points are marked within the same interval. Those points are labeled as follows from left to right x_1, x_3, c, x_2. The curve begins at a point on the vertical dashed line x = a on top left of the first quadrant, goes down and to the right with increasing steepness, passes through the labeled point (x_1, f(x_1)), then goes down and to the right with decreasing steepness, intersects the positive x axis at (c, 0), enters the fourth quadrant, and ends at a point on the vertical dashed line x = b. One line is labeled tangent line. It begins above the curve just to the right of the vertical dashed line x = a, goes down and to the right, touches the curve at exactly one point, the point labeled (x_1, f(x_1)), then intersects the positive x axis at (x_2, 0), enters the fourth quadrant, and ends above the curve just to the left of the vertical dashed line x = b. The second line begins under the curve in the first quadrant, goes down and to the right, intersects the positive x axis at (x_3, 0), enters the fourth quadrant, touches the curve at exactly one point, the point for which x = x_2, and ends at a point on the vertical dashed line x = b.&#10;"/>
            <p:cNvPicPr>
              <a:picLocks noChangeAspect="1" noChangeArrowheads="1"/>
            </p:cNvPicPr>
            <p:nvPr/>
          </p:nvPicPr>
          <p:blipFill>
            <a:blip r:embed="rId4" cstate="print">
              <a:extLst>
                <a:ext uri="{28A0092B-C50C-407E-A947-70E740481C1C}">
                  <a14:useLocalDpi xmlns:a14="http://schemas.microsoft.com/office/drawing/2010/main" val="0"/>
                </a:ext>
              </a:extLst>
            </a:blip>
            <a:srcRect b="19594"/>
            <a:stretch>
              <a:fillRect/>
            </a:stretch>
          </p:blipFill>
          <p:spPr bwMode="auto">
            <a:xfrm>
              <a:off x="3408" y="2112"/>
              <a:ext cx="1932" cy="15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9" name="Picture 9" descr="The x intercept of the tangent line approximates the zero of f.&#10;"/>
            <p:cNvPicPr>
              <a:picLocks noChangeAspect="1" noChangeArrowheads="1"/>
            </p:cNvPicPr>
            <p:nvPr/>
          </p:nvPicPr>
          <p:blipFill>
            <a:blip r:embed="rId4" cstate="print">
              <a:extLst>
                <a:ext uri="{28A0092B-C50C-407E-A947-70E740481C1C}">
                  <a14:useLocalDpi xmlns:a14="http://schemas.microsoft.com/office/drawing/2010/main" val="0"/>
                </a:ext>
              </a:extLst>
            </a:blip>
            <a:srcRect t="85280"/>
            <a:stretch>
              <a:fillRect/>
            </a:stretch>
          </p:blipFill>
          <p:spPr bwMode="auto">
            <a:xfrm>
              <a:off x="3636" y="3648"/>
              <a:ext cx="1932" cy="29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50" name="Text Box 10"/>
            <p:cNvSpPr txBox="1">
              <a:spLocks noChangeArrowheads="1"/>
            </p:cNvSpPr>
            <p:nvPr/>
          </p:nvSpPr>
          <p:spPr bwMode="auto">
            <a:xfrm>
              <a:off x="3984" y="4003"/>
              <a:ext cx="1056" cy="1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Font typeface="Wingdings" panose="05000000000000000000" pitchFamily="2" charset="2"/>
                <a:buChar char="§"/>
                <a:defRPr sz="24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50000"/>
                </a:spcBef>
                <a:buFontTx/>
                <a:buNone/>
              </a:pPr>
              <a:r>
                <a:rPr lang="en-US" altLang="en-US" sz="1200" b="1"/>
                <a:t>Figure 3.60(b)</a:t>
              </a:r>
            </a:p>
          </p:txBody>
        </p:sp>
      </p:grpSp>
      <p:sp>
        <p:nvSpPr>
          <p:cNvPr id="10247" name="Rectangle 14"/>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Newton’s Method</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3"/>
          <p:cNvSpPr>
            <a:spLocks noGrp="1" noChangeArrowheads="1"/>
          </p:cNvSpPr>
          <p:nvPr>
            <p:ph type="body" sz="half" idx="1"/>
          </p:nvPr>
        </p:nvSpPr>
        <p:spPr>
          <a:xfrm>
            <a:off x="455613" y="1370013"/>
            <a:ext cx="8226425" cy="5256212"/>
          </a:xfrm>
          <a:noFill/>
        </p:spPr>
        <p:txBody>
          <a:bodyPr/>
          <a:lstStyle/>
          <a:p>
            <a:pPr marL="0" indent="0" eaLnBrk="1" hangingPunct="1">
              <a:buFont typeface="Wingdings" panose="05000000000000000000" pitchFamily="2" charset="2"/>
              <a:buNone/>
            </a:pPr>
            <a:r>
              <a:rPr lang="en-US" altLang="en-US" sz="2400" smtClean="0"/>
              <a:t>You can improve on </a:t>
            </a:r>
            <a:r>
              <a:rPr lang="en-US" altLang="en-US" sz="2400" i="1" smtClean="0"/>
              <a:t>x</a:t>
            </a:r>
            <a:r>
              <a:rPr lang="en-US" altLang="en-US" sz="2400" baseline="-25000" smtClean="0"/>
              <a:t>2</a:t>
            </a:r>
            <a:r>
              <a:rPr lang="en-US" altLang="en-US" sz="2400" smtClean="0"/>
              <a:t> and calculate yet a third estimate</a:t>
            </a:r>
          </a:p>
          <a:p>
            <a:pPr marL="0" indent="0" eaLnBrk="1" hangingPunct="1">
              <a:buFont typeface="Wingdings" panose="05000000000000000000" pitchFamily="2" charset="2"/>
              <a:buNone/>
            </a:pPr>
            <a:endParaRPr lang="en-US" altLang="en-US" sz="2400" smtClean="0"/>
          </a:p>
          <a:p>
            <a:pPr marL="0" indent="0" eaLnBrk="1" hangingPunct="1">
              <a:buFont typeface="Wingdings" panose="05000000000000000000" pitchFamily="2" charset="2"/>
              <a:buNone/>
            </a:pPr>
            <a:endParaRPr lang="en-US" altLang="en-US" sz="2400" smtClean="0"/>
          </a:p>
          <a:p>
            <a:pPr marL="0" indent="0" eaLnBrk="1" hangingPunct="1">
              <a:buFont typeface="Wingdings" panose="05000000000000000000" pitchFamily="2" charset="2"/>
              <a:buNone/>
            </a:pPr>
            <a:endParaRPr lang="en-US" altLang="en-US" sz="2400" smtClean="0"/>
          </a:p>
          <a:p>
            <a:pPr marL="0" indent="0" eaLnBrk="1" hangingPunct="1">
              <a:buFont typeface="Wingdings" panose="05000000000000000000" pitchFamily="2" charset="2"/>
              <a:buNone/>
            </a:pPr>
            <a:r>
              <a:rPr lang="en-US" altLang="en-US" sz="2400" smtClean="0"/>
              <a:t>Repeated application of this process is called Newton’s Method.</a:t>
            </a:r>
          </a:p>
        </p:txBody>
      </p:sp>
      <p:pic>
        <p:nvPicPr>
          <p:cNvPr id="11267" name="Picture 6" descr="x_3 = x_2 minus (f(x_2))/(f prime (x_2)). Third estimate.&#1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200" y="1981200"/>
            <a:ext cx="4332288" cy="866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268" name="Rectangle 8"/>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Newton’s Method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13"/>
          <p:cNvSpPr>
            <a:spLocks noGrp="1" noChangeArrowheads="1"/>
          </p:cNvSpPr>
          <p:nvPr>
            <p:ph type="title"/>
          </p:nvPr>
        </p:nvSpPr>
        <p:spPr>
          <a:xfrm>
            <a:off x="547688" y="319088"/>
            <a:ext cx="8229600" cy="685800"/>
          </a:xfrm>
          <a:noFill/>
        </p:spPr>
        <p:txBody>
          <a:bodyPr/>
          <a:lstStyle/>
          <a:p>
            <a:pPr eaLnBrk="1" hangingPunct="1"/>
            <a:r>
              <a:rPr lang="en-US" altLang="en-US" sz="4000" smtClean="0">
                <a:solidFill>
                  <a:schemeClr val="bg1"/>
                </a:solidFill>
              </a:rPr>
              <a:t>Newton’s Method</a:t>
            </a:r>
          </a:p>
        </p:txBody>
      </p:sp>
      <p:pic>
        <p:nvPicPr>
          <p:cNvPr id="12291" name="Picture 1" descr="Newton's method for approximating the zeros of a function. Let f(c) = 0, where f is differentiable on an open interval containing c. Then, to approximate c, use these steps. (step 1). Make an initial estimate x_1 that is close to c. A graph is helpful. (step 2). Determine a new approximation x_(n + 1) = x_n minus (f(x_n))/(f prime (x_n)). (step 3). When abs(x_n minus x_(n + 1)) is within the desired accuracy, let x_(n + 1) serve as the final approximation. Otherwise, return to Step 2 and calculate a new approximation. Each successive application of this procedure is called an iteration.&#10;"/>
          <p:cNvPicPr>
            <a:picLocks noChangeAspect="1"/>
          </p:cNvPicPr>
          <p:nvPr/>
        </p:nvPicPr>
        <p:blipFill>
          <a:blip r:embed="rId2">
            <a:extLst>
              <a:ext uri="{28A0092B-C50C-407E-A947-70E740481C1C}">
                <a14:useLocalDpi xmlns:a14="http://schemas.microsoft.com/office/drawing/2010/main" val="0"/>
              </a:ext>
            </a:extLst>
          </a:blip>
          <a:srcRect l="1021"/>
          <a:stretch>
            <a:fillRect/>
          </a:stretch>
        </p:blipFill>
        <p:spPr bwMode="auto">
          <a:xfrm>
            <a:off x="914400" y="1524000"/>
            <a:ext cx="7380288" cy="398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Larsoen_master slide">
  <a:themeElements>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soen_master slid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Larsoen_master slid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Larsoen_master slid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Larsoen_master slid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Larsoen_master slid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Larsoen_master slid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Larsoen_master slid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Larsoen_master slid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Larsoen_master slid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Larsoen_master slid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Larsoen_master slid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Larsoen_master slid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Larsoen_master slid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Larsoen_master slide</Template>
  <TotalTime>939</TotalTime>
  <Words>710</Words>
  <Application>Microsoft Office PowerPoint</Application>
  <PresentationFormat>On-screen Show (4:3)</PresentationFormat>
  <Paragraphs>113</Paragraphs>
  <Slides>21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Wingdings</vt:lpstr>
      <vt:lpstr>Larsoen_master slide</vt:lpstr>
      <vt:lpstr>PowerPoint Presentation</vt:lpstr>
      <vt:lpstr>PowerPoint Presentation</vt:lpstr>
      <vt:lpstr>Objective</vt:lpstr>
      <vt:lpstr>Newton’s Method</vt:lpstr>
      <vt:lpstr>Newton’s Method</vt:lpstr>
      <vt:lpstr>Newton’s Method</vt:lpstr>
      <vt:lpstr>Newton’s Method</vt:lpstr>
      <vt:lpstr>Newton’s Method</vt:lpstr>
      <vt:lpstr>Newton’s Method</vt:lpstr>
      <vt:lpstr>Example 1 – Using Newton’s Method</vt:lpstr>
      <vt:lpstr>Example 1 – Solution</vt:lpstr>
      <vt:lpstr>Example 1 – Solution</vt:lpstr>
      <vt:lpstr>Example 1 – Solution</vt:lpstr>
      <vt:lpstr>Newton’s Method</vt:lpstr>
      <vt:lpstr>Newton’s Method</vt:lpstr>
      <vt:lpstr>Example 3 – An Example in Which Newton’s Method Fails</vt:lpstr>
      <vt:lpstr>Example 3 – Solution</vt:lpstr>
      <vt:lpstr>Example 3 – Solution</vt:lpstr>
      <vt:lpstr>Newton’s Method</vt:lpstr>
      <vt:lpstr>Newton’s Method</vt:lpstr>
      <vt:lpstr>Newton’s Method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ssharma</dc:creator>
  <cp:lastModifiedBy>Sivasubramanian, Venkatesan</cp:lastModifiedBy>
  <cp:revision>242</cp:revision>
  <dcterms:created xsi:type="dcterms:W3CDTF">2008-11-21T04:28:28Z</dcterms:created>
  <dcterms:modified xsi:type="dcterms:W3CDTF">2018-08-01T09:45:07Z</dcterms:modified>
</cp:coreProperties>
</file>