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95" r:id="rId2"/>
    <p:sldId id="294" r:id="rId3"/>
    <p:sldId id="261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96" r:id="rId16"/>
    <p:sldId id="293" r:id="rId17"/>
    <p:sldId id="285" r:id="rId18"/>
    <p:sldId id="286" r:id="rId19"/>
    <p:sldId id="288" r:id="rId20"/>
    <p:sldId id="277" r:id="rId21"/>
    <p:sldId id="289" r:id="rId22"/>
    <p:sldId id="280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CC0066"/>
    <a:srgbClr val="FF0066"/>
    <a:srgbClr val="FF3399"/>
    <a:srgbClr val="CC0099"/>
    <a:srgbClr val="009BAE"/>
    <a:srgbClr val="0099AC"/>
    <a:srgbClr val="007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6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10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59AA5-C081-4EC7-A6BE-B0014B496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6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02DD83-B7D7-43C8-A8D4-2ACA397C816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136FB-24DB-4426-B0D4-BE12E44E867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43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422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8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 bwMode="auto">
          <a:xfrm>
            <a:off x="223838" y="304800"/>
            <a:ext cx="8839200" cy="727075"/>
          </a:xfrm>
          <a:prstGeom prst="roundRect">
            <a:avLst/>
          </a:prstGeom>
          <a:solidFill>
            <a:srgbClr val="F51F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0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3D486CA-03A6-4AF5-828B-B279FB6F6526}" type="slidenum">
              <a:rPr lang="en-US" altLang="en-US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png"/><Relationship Id="rId9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 descr="Cover page.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266400"/>
            <a:chExt cx="9144000" cy="6325200"/>
          </a:xfrm>
        </p:grpSpPr>
        <p:sp>
          <p:nvSpPr>
            <p:cNvPr id="8" name="Rectangle 7"/>
            <p:cNvSpPr/>
            <p:nvPr/>
          </p:nvSpPr>
          <p:spPr>
            <a:xfrm>
              <a:off x="0" y="266400"/>
              <a:ext cx="9144000" cy="6325200"/>
            </a:xfrm>
            <a:prstGeom prst="rect">
              <a:avLst/>
            </a:prstGeom>
            <a:solidFill>
              <a:srgbClr val="D7181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IN"/>
            </a:p>
          </p:txBody>
        </p:sp>
        <p:sp>
          <p:nvSpPr>
            <p:cNvPr id="9" name="Round Diagonal Corner Rectangle 8"/>
            <p:cNvSpPr>
              <a:spLocks noChangeAspect="1"/>
            </p:cNvSpPr>
            <p:nvPr/>
          </p:nvSpPr>
          <p:spPr>
            <a:xfrm>
              <a:off x="112713" y="369598"/>
              <a:ext cx="8918575" cy="6118805"/>
            </a:xfrm>
            <a:prstGeom prst="round2Diag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09800" y="533400"/>
            <a:ext cx="681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IN" altLang="en-US" sz="4000" b="1">
                <a:cs typeface="Arial" panose="020B0604020202020204" pitchFamily="34" charset="0"/>
              </a:rPr>
              <a:t>Integration</a:t>
            </a:r>
            <a:endParaRPr lang="en-US" altLang="en-US" sz="4000" b="1">
              <a:cs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850" y="292100"/>
            <a:ext cx="1047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139825" y="295275"/>
            <a:ext cx="536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rgbClr val="E72D36"/>
                </a:solidFill>
              </a:rPr>
              <a:t>4</a:t>
            </a:r>
          </a:p>
        </p:txBody>
      </p:sp>
      <p:pic>
        <p:nvPicPr>
          <p:cNvPr id="3079" name="Picture 1" descr="Cover page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447800"/>
            <a:ext cx="7939087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68300"/>
            <a:ext cx="8458200" cy="639763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Example 1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The graphs of several functions of the form </a:t>
            </a:r>
            <a:r>
              <a:rPr lang="en-US" altLang="en-US" i="1"/>
              <a:t>y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=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2</a:t>
            </a:r>
            <a:r>
              <a:rPr lang="en-US" altLang="en-US" i="1"/>
              <a:t>x </a:t>
            </a:r>
            <a:r>
              <a:rPr lang="en-US" altLang="en-US"/>
              <a:t>+ </a:t>
            </a:r>
            <a:r>
              <a:rPr lang="en-US" altLang="en-US" i="1"/>
              <a:t>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are shown in Figure 4.1.</a:t>
            </a:r>
            <a:r>
              <a:rPr lang="en-US" altLang="en-US" i="1"/>
              <a:t> 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3733800" y="6324600"/>
            <a:ext cx="904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4.1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4342" name="Picture 15" descr="The image consists of a visual representation and a caption. Visual representation. Three parallel lines are graphed on the x y coordinate plane. They are graphed for the function of the form y = 2 x + C with each having a different value of C. The line for C = 2 enters the bottom left of viewing window in the third quadrant, goes up and to the right, intersects the negative x axis at (negative 1, 0), passes through the second quadrant, intersects the positive y axis at (0, 2), and exits the top of the viewing window in the first quadrant. The line for C = 0 enters the bottom of the viewing window in the third quadrant on the right of the line for C = 2. It goes up and to the right, passes through the origin, and exits the top of the viewing window in the first quadrant. The line for c = negative 1, enters the bottom of the viewing window in the third quadrant on the right of the line for C = 0. It goes up and to the right, intersects the negative y axis at (0, negative 1), passes through the fourth quadrant, and exits the top right of the viewing window in the first quadrant. Caption. Functions of the form y = 2 x + C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470275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6213"/>
          </a:xfrm>
          <a:noFill/>
        </p:spPr>
        <p:txBody>
          <a:bodyPr/>
          <a:lstStyle/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en-US" altLang="en-US" smtClean="0"/>
              <a:t>When solving a differential equation of the form</a:t>
            </a:r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endParaRPr lang="en-US" altLang="en-US" smtClean="0"/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endParaRPr lang="en-US" altLang="en-US" smtClean="0"/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en-US" altLang="en-US" smtClean="0"/>
              <a:t>it is convenient to write it in the equivalent differential form</a:t>
            </a:r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endParaRPr lang="en-US" altLang="en-US" smtClean="0"/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endParaRPr lang="en-US" altLang="en-US" smtClean="0"/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en-US" altLang="en-US" smtClean="0"/>
              <a:t>The operation of finding all solutions of this equation is </a:t>
            </a:r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en-US" altLang="en-US" smtClean="0"/>
              <a:t>called </a:t>
            </a:r>
            <a:r>
              <a:rPr lang="en-US" altLang="en-US" b="1" smtClean="0"/>
              <a:t>antidifferentiation </a:t>
            </a:r>
            <a:r>
              <a:rPr lang="en-US" altLang="en-US" smtClean="0"/>
              <a:t>(or </a:t>
            </a:r>
            <a:r>
              <a:rPr lang="en-US" altLang="en-US" b="1" smtClean="0"/>
              <a:t>indefinite integration</a:t>
            </a:r>
            <a:r>
              <a:rPr lang="en-US" altLang="en-US" smtClean="0"/>
              <a:t>) and is </a:t>
            </a:r>
          </a:p>
          <a:p>
            <a:pPr marL="0" indent="0" defTabSz="231775" eaLnBrk="1" hangingPunct="1">
              <a:buFont typeface="Wingdings" panose="05000000000000000000" pitchFamily="2" charset="2"/>
              <a:buNone/>
              <a:tabLst>
                <a:tab pos="174625" algn="l"/>
              </a:tabLst>
            </a:pPr>
            <a:r>
              <a:rPr lang="en-US" altLang="en-US" smtClean="0"/>
              <a:t>denoted by an integral sign </a:t>
            </a:r>
            <a:r>
              <a:rPr lang="en-US" altLang="en-US" smtClean="0">
                <a:cs typeface="Arial" panose="020B0604020202020204" pitchFamily="34" charset="0"/>
              </a:rPr>
              <a:t>∫.</a:t>
            </a:r>
          </a:p>
        </p:txBody>
      </p:sp>
      <p:pic>
        <p:nvPicPr>
          <p:cNvPr id="15364" name="Picture 5" descr="(d y)/(d x) = f(x).&#10;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" b="58531"/>
          <a:stretch>
            <a:fillRect/>
          </a:stretch>
        </p:blipFill>
        <p:spPr>
          <a:xfrm>
            <a:off x="2362200" y="1828800"/>
            <a:ext cx="2041525" cy="762000"/>
          </a:xfrm>
          <a:noFill/>
        </p:spPr>
      </p:pic>
      <p:pic>
        <p:nvPicPr>
          <p:cNvPr id="15365" name="Picture 6" descr="d y = f(x)(d x)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25"/>
          <a:stretch>
            <a:fillRect/>
          </a:stretch>
        </p:blipFill>
        <p:spPr bwMode="auto">
          <a:xfrm>
            <a:off x="2362200" y="3200400"/>
            <a:ext cx="20415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general solution is denoted by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expression </a:t>
            </a:r>
            <a:r>
              <a:rPr lang="en-US" altLang="en-US" smtClean="0">
                <a:cs typeface="Arial" panose="020B0604020202020204" pitchFamily="34" charset="0"/>
              </a:rPr>
              <a:t>∫</a:t>
            </a:r>
            <a:r>
              <a:rPr lang="en-US" altLang="en-US" i="1" smtClean="0">
                <a:cs typeface="Arial" panose="020B0604020202020204" pitchFamily="34" charset="0"/>
              </a:rPr>
              <a:t>f</a:t>
            </a:r>
            <a:r>
              <a:rPr lang="en-US" altLang="en-US" smtClean="0">
                <a:cs typeface="Arial" panose="020B0604020202020204" pitchFamily="34" charset="0"/>
              </a:rPr>
              <a:t>(</a:t>
            </a:r>
            <a:r>
              <a:rPr lang="en-US" altLang="en-US" i="1" smtClean="0">
                <a:cs typeface="Arial" panose="020B0604020202020204" pitchFamily="34" charset="0"/>
              </a:rPr>
              <a:t>x</a:t>
            </a:r>
            <a:r>
              <a:rPr lang="en-US" altLang="en-US" smtClean="0">
                <a:cs typeface="Arial" panose="020B0604020202020204" pitchFamily="34" charset="0"/>
              </a:rPr>
              <a:t>)</a:t>
            </a:r>
            <a:r>
              <a:rPr lang="en-US" altLang="en-US" i="1" smtClean="0">
                <a:cs typeface="Arial" panose="020B0604020202020204" pitchFamily="34" charset="0"/>
              </a:rPr>
              <a:t>dx </a:t>
            </a:r>
            <a:r>
              <a:rPr lang="en-US" altLang="en-US" smtClean="0"/>
              <a:t>is read as the </a:t>
            </a:r>
            <a:r>
              <a:rPr lang="en-US" altLang="en-US" i="1" smtClean="0"/>
              <a:t>antiderivative of f with respect to </a:t>
            </a:r>
            <a:r>
              <a:rPr lang="en-US" altLang="en-US" i="1" smtClean="0">
                <a:cs typeface="Arial" panose="020B0604020202020204" pitchFamily="34" charset="0"/>
              </a:rPr>
              <a:t>x</a:t>
            </a:r>
            <a:r>
              <a:rPr lang="en-US" altLang="en-US" smtClean="0">
                <a:cs typeface="Arial" panose="020B0604020202020204" pitchFamily="34" charset="0"/>
              </a:rPr>
              <a:t>.</a:t>
            </a:r>
            <a:r>
              <a:rPr lang="en-US" altLang="en-US" i="1" smtClean="0">
                <a:cs typeface="Arial" panose="020B0604020202020204" pitchFamily="34" charset="0"/>
              </a:rPr>
              <a:t> </a:t>
            </a:r>
            <a:r>
              <a:rPr lang="en-US" altLang="en-US" smtClean="0"/>
              <a:t>So, the differential </a:t>
            </a:r>
            <a:r>
              <a:rPr lang="en-US" altLang="en-US" i="1" smtClean="0">
                <a:cs typeface="Arial" panose="020B0604020202020204" pitchFamily="34" charset="0"/>
              </a:rPr>
              <a:t>dx </a:t>
            </a:r>
            <a:r>
              <a:rPr lang="en-US" altLang="en-US" smtClean="0"/>
              <a:t>serves to identify </a:t>
            </a:r>
            <a:r>
              <a:rPr lang="en-US" altLang="en-US" i="1" smtClean="0">
                <a:cs typeface="Arial" panose="020B0604020202020204" pitchFamily="34" charset="0"/>
              </a:rPr>
              <a:t>x </a:t>
            </a:r>
            <a:r>
              <a:rPr lang="en-US" altLang="en-US" smtClean="0"/>
              <a:t>as the variable of integration. The term </a:t>
            </a:r>
            <a:r>
              <a:rPr lang="en-US" altLang="en-US" b="1" smtClean="0"/>
              <a:t>indefinite integral </a:t>
            </a:r>
            <a:r>
              <a:rPr lang="en-US" altLang="en-US" smtClean="0"/>
              <a:t>is a synonym for antiderivative.</a:t>
            </a:r>
          </a:p>
        </p:txBody>
      </p:sp>
      <p:pic>
        <p:nvPicPr>
          <p:cNvPr id="16387" name="Picture 7" descr="y = int(f(x)) d x = F(x) + C. In the expression int(f(x)) d x, the expression f(x) is labeled: integrand. In the same expression d x is labeled: variable of integration. In the expression F(x) + C, the expression F(x) is labeled: an antiderivative of f(x). In the same expression C is labeled: constant of integration.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29718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11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Basic Integration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Basic Integration Rules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inverse nature of integration and differentiation can be verified by substituting </a:t>
            </a:r>
            <a:r>
              <a:rPr lang="en-US" altLang="en-US" i="1" smtClean="0"/>
              <a:t>F'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for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in the indefinite integration definition to obtain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Moreover, if </a:t>
            </a:r>
            <a:r>
              <a:rPr lang="en-US" altLang="en-US" smtClean="0">
                <a:cs typeface="Arial" panose="020B0604020202020204" pitchFamily="34" charset="0"/>
              </a:rPr>
              <a:t>∫</a:t>
            </a:r>
            <a:r>
              <a:rPr lang="en-US" altLang="en-US" i="1" smtClean="0">
                <a:cs typeface="Arial" panose="020B0604020202020204" pitchFamily="34" charset="0"/>
              </a:rPr>
              <a:t>f</a:t>
            </a:r>
            <a:r>
              <a:rPr lang="en-US" altLang="en-US" smtClean="0">
                <a:cs typeface="Arial" panose="020B0604020202020204" pitchFamily="34" charset="0"/>
              </a:rPr>
              <a:t>(</a:t>
            </a:r>
            <a:r>
              <a:rPr lang="en-US" altLang="en-US" i="1" smtClean="0">
                <a:cs typeface="Arial" panose="020B0604020202020204" pitchFamily="34" charset="0"/>
              </a:rPr>
              <a:t>x</a:t>
            </a:r>
            <a:r>
              <a:rPr lang="en-US" altLang="en-US" smtClean="0">
                <a:cs typeface="Arial" panose="020B0604020202020204" pitchFamily="34" charset="0"/>
              </a:rPr>
              <a:t>)</a:t>
            </a:r>
            <a:r>
              <a:rPr lang="en-US" altLang="en-US" i="1" smtClean="0">
                <a:cs typeface="Arial" panose="020B0604020202020204" pitchFamily="34" charset="0"/>
              </a:rPr>
              <a:t>dx </a:t>
            </a:r>
            <a:r>
              <a:rPr lang="en-US" altLang="en-US" smtClean="0">
                <a:cs typeface="Arial" panose="020B0604020202020204" pitchFamily="34" charset="0"/>
              </a:rPr>
              <a:t>=</a:t>
            </a:r>
            <a:r>
              <a:rPr lang="en-US" altLang="en-US" i="1" smtClean="0">
                <a:cs typeface="Arial" panose="020B0604020202020204" pitchFamily="34" charset="0"/>
              </a:rPr>
              <a:t>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+ </a:t>
            </a:r>
            <a:r>
              <a:rPr lang="en-US" altLang="en-US" i="1" smtClean="0"/>
              <a:t>C</a:t>
            </a:r>
            <a:r>
              <a:rPr lang="en-US" altLang="en-US" smtClean="0"/>
              <a:t>,</a:t>
            </a:r>
            <a:r>
              <a:rPr lang="en-US" altLang="en-US" i="1" smtClean="0"/>
              <a:t> </a:t>
            </a:r>
            <a:r>
              <a:rPr lang="en-US" altLang="en-US" smtClean="0"/>
              <a:t>then</a:t>
            </a:r>
            <a:endParaRPr lang="en-US" altLang="en-US" sz="2000" smtClean="0"/>
          </a:p>
        </p:txBody>
      </p:sp>
      <p:pic>
        <p:nvPicPr>
          <p:cNvPr id="18436" name="Picture 6" descr="int(F prime (x)) d x = F(x) + C. Integration is the inverse of differentiation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933700"/>
            <a:ext cx="62293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7" descr="(d/(d x))[int(f(x)) d x] = f(x). Differentiation is the inverse of integration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4876800"/>
            <a:ext cx="6143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Basic Integration Rules</a:t>
            </a:r>
          </a:p>
        </p:txBody>
      </p:sp>
      <p:sp>
        <p:nvSpPr>
          <p:cNvPr id="19459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These two equations allow you to obtain integration formulas directly from differentiation formulas, as shown in the following summary.</a:t>
            </a:r>
          </a:p>
        </p:txBody>
      </p:sp>
      <p:pic>
        <p:nvPicPr>
          <p:cNvPr id="19460" name="Picture 1" descr="Basic integration rules. (item 1). Differentiation formula: (d/(d x))[C] = 0. Integration formula: int(0) d x = C. (item 2). Differentiation formula: (d/(d x))[k x]= k. Integration formula: int(k) d x = k x + C. (item 3). Differentiation formula: (d/(d x))[k f(x)]= k (f prime(x)). Integration formula: int(k f(x)) d x = k (int(f(x)) d x). (item 4). Differentiation formula: (d/(d x))[f(x) plus-minus g(x)] = f prime (x) plus-minus g prime (x). Integration formula: int([f(x) plus-minus g(x)]) d x = (int(f(x)) d x) plus-minus (int(g(x)) d x). (item 5). Differentiation formula: (d/(d x))[x^n] = n x^(n minus 1). Integration formula: int(x^n) d x = x^(n + 1)/(n + 1) + C, n != negative 1. Power rule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819400"/>
            <a:ext cx="81280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Basic Integration Rules</a:t>
            </a:r>
          </a:p>
        </p:txBody>
      </p:sp>
      <p:sp>
        <p:nvSpPr>
          <p:cNvPr id="20483" name="Text Box 18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0484" name="Picture 1" descr="Basic Integration rules. (item 1). Differentiation formula: (d/(d x)[sin(x)]= cos(x). Integration formula: int(cos(x)) d x = sin(x) + C. (item 2). Differentiation formula: (d/(d x))[cos(x)]= negative sin(x). Integration formula: int(sin(x)) d x = negative cos(x) + C. (item 3). Differentiation formula: (d/(d x))[tan(x)] = sec^2(x). Integration formula: int(sec^2(x)) d x = tan(x) + C. (item 4). Differentiation formula: (d/(d x))[sec(x)] = sec(x) (tan(x). Integration formula: int(sec(x) tan(x)) d x = sec(x) + C. (item 5). Differentiation formula: (d/(d x))[cot(x)] = negative csc^2(x). Integration formula: int(csc^2(x)) d x = negative cot(x) + C. (item 6). Differentiation formula: (d/(d x))[csc(x)] = negative csc(x) cot(x). Integration formula: int(csc(x) cot(x)) d x = negative csc(x) + C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524000"/>
            <a:ext cx="818673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65125"/>
            <a:ext cx="8226425" cy="639763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Example 2 – </a:t>
            </a:r>
            <a:r>
              <a:rPr lang="en-US" altLang="en-US" sz="3600" i="1" smtClean="0">
                <a:solidFill>
                  <a:schemeClr val="bg1"/>
                </a:solidFill>
              </a:rPr>
              <a:t>Describing Antiderivatives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The antiderivatives of 3</a:t>
            </a:r>
            <a:r>
              <a:rPr lang="en-US" altLang="en-US" i="1" smtClean="0"/>
              <a:t>x </a:t>
            </a:r>
            <a:r>
              <a:rPr lang="en-US" altLang="en-US" smtClean="0"/>
              <a:t>are of the form               where </a:t>
            </a:r>
            <a:r>
              <a:rPr lang="en-US" altLang="en-US" i="1" smtClean="0"/>
              <a:t>C</a:t>
            </a:r>
            <a:r>
              <a:rPr lang="en-US" altLang="en-US" smtClean="0"/>
              <a:t> is any constant.</a:t>
            </a:r>
            <a:endParaRPr lang="en-US" altLang="en-US" smtClean="0">
              <a:solidFill>
                <a:srgbClr val="0073AE"/>
              </a:solidFill>
            </a:endParaRPr>
          </a:p>
        </p:txBody>
      </p:sp>
      <p:pic>
        <p:nvPicPr>
          <p:cNvPr id="59403" name="Picture 11" descr="(3/2)(x^2) + C,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5" t="81160" r="25449" b="-873"/>
          <a:stretch>
            <a:fillRect/>
          </a:stretch>
        </p:blipFill>
        <p:spPr bwMode="auto">
          <a:xfrm>
            <a:off x="5994400" y="5168900"/>
            <a:ext cx="1168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8" descr="int(3 x) d x = 3 (int(x) d x)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03363"/>
            <a:ext cx="21605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1" name="Picture 19" descr="= 3 (int(x^1) d x).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2503488"/>
            <a:ext cx="12493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2" name="Picture 20" descr="= 3((x^2)/2) + C.&#10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417888"/>
            <a:ext cx="15732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3" name="Picture 21" descr="= (3/2)(x^2) + C.&#10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4332288"/>
            <a:ext cx="1371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22" descr="Constant Multiple Rule.&#10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1774825"/>
            <a:ext cx="21415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5" name="Picture 23" descr=" Rewrite x as x^1.&#10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2708275"/>
            <a:ext cx="14525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6" name="Picture 24" descr="Power Rule n = 1.&#10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75" y="3621088"/>
            <a:ext cx="18367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7" name="Picture 25" descr="Simplify.&#10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4533900"/>
            <a:ext cx="8858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 Example 2, note that the general pattern of integration is similar to that of differentiation.</a:t>
            </a:r>
          </a:p>
        </p:txBody>
      </p:sp>
      <p:sp>
        <p:nvSpPr>
          <p:cNvPr id="22531" name="Rectangle 18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Basic Integration Rules</a:t>
            </a:r>
          </a:p>
        </p:txBody>
      </p:sp>
      <p:pic>
        <p:nvPicPr>
          <p:cNvPr id="22532" name="Picture 5" descr="Schematic of four rules in basic integration. They are as follows. Rule 1: original integral. Rule 2: rewrite. Rule 3: integrate. Rule 4: simplify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44750"/>
            <a:ext cx="22098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Initial Conditions and Particular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2119313"/>
            <a:ext cx="87026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42925" y="2465388"/>
            <a:ext cx="18367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4.1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6172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Antiderivatives and Indefinite Integration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bg1"/>
                </a:solidFill>
              </a:rPr>
              <a:t>Initial Conditions and Particular Solutions</a:t>
            </a:r>
          </a:p>
        </p:txBody>
      </p:sp>
      <p:sp>
        <p:nvSpPr>
          <p:cNvPr id="245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You have already seen that the equation </a:t>
            </a:r>
            <a:r>
              <a:rPr lang="en-US" altLang="en-US" i="1" smtClean="0"/>
              <a:t>y</a:t>
            </a:r>
            <a:r>
              <a:rPr lang="en-US" altLang="en-US" smtClean="0"/>
              <a:t> = </a:t>
            </a:r>
            <a:r>
              <a:rPr lang="en-US" altLang="en-US" smtClean="0">
                <a:cs typeface="Arial" panose="020B0604020202020204" pitchFamily="34" charset="0"/>
              </a:rPr>
              <a:t>∫</a:t>
            </a:r>
            <a:r>
              <a:rPr lang="en-US" altLang="en-US" i="1" smtClean="0">
                <a:cs typeface="Arial" panose="020B0604020202020204" pitchFamily="34" charset="0"/>
              </a:rPr>
              <a:t>f</a:t>
            </a:r>
            <a:r>
              <a:rPr lang="en-US" altLang="en-US" smtClean="0">
                <a:cs typeface="Arial" panose="020B0604020202020204" pitchFamily="34" charset="0"/>
              </a:rPr>
              <a:t>(</a:t>
            </a:r>
            <a:r>
              <a:rPr lang="en-US" altLang="en-US" i="1" smtClean="0">
                <a:cs typeface="Arial" panose="020B0604020202020204" pitchFamily="34" charset="0"/>
              </a:rPr>
              <a:t>x</a:t>
            </a:r>
            <a:r>
              <a:rPr lang="en-US" altLang="en-US" smtClean="0">
                <a:cs typeface="Arial" panose="020B0604020202020204" pitchFamily="34" charset="0"/>
              </a:rPr>
              <a:t>)</a:t>
            </a:r>
            <a:r>
              <a:rPr lang="en-US" altLang="en-US" i="1" smtClean="0">
                <a:cs typeface="Arial" panose="020B0604020202020204" pitchFamily="34" charset="0"/>
              </a:rPr>
              <a:t>dx </a:t>
            </a:r>
            <a:r>
              <a:rPr lang="en-US" altLang="en-US" smtClean="0"/>
              <a:t>has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many solutions (each differing from the others by a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constant).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This means that the graphs of any two antiderivatives of </a:t>
            </a:r>
            <a:r>
              <a:rPr lang="en-US" altLang="en-US" i="1" smtClean="0"/>
              <a:t>f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are vertical translations of each 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bg1"/>
                </a:solidFill>
              </a:rPr>
              <a:t>Initial Conditions and Particular Solutions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For example, Figure 4.2 shows the 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graphs of several antiderivatives 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of the form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for various integer values of </a:t>
            </a:r>
            <a:r>
              <a:rPr lang="en-US" altLang="en-US" i="1" smtClean="0"/>
              <a:t>C</a:t>
            </a:r>
            <a:r>
              <a:rPr lang="en-US" altLang="en-US" smtClean="0"/>
              <a:t>.</a:t>
            </a:r>
            <a:r>
              <a:rPr lang="en-US" altLang="en-US" i="1" smtClean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endParaRPr lang="en-US" altLang="en-US" i="1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Each of these antiderivatives is a solution 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465138" algn="l"/>
              </a:tabLst>
            </a:pPr>
            <a:r>
              <a:rPr lang="en-US" altLang="en-US" smtClean="0"/>
              <a:t>of the differential equation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162800" y="6126163"/>
            <a:ext cx="904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4.2</a:t>
            </a:r>
          </a:p>
        </p:txBody>
      </p:sp>
      <p:pic>
        <p:nvPicPr>
          <p:cNvPr id="25605" name="Picture 6" descr="y = int(3 x^2 minus 1) d x = x^3 minus x + C. General solution.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791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7" descr="(d y)/(d x) = 3 x^2 minus 1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410200"/>
            <a:ext cx="1828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8" descr="The image consists of a visual representation and a caption. Visual representation. Nine curves of the same shape are graphed on the x y coordinate plane. They are graphed for the function of the form F(x) = x^3 minus x minus C with each having a different value of C. The curves do not intersect each other. The curve for C = 0 enters the bottom of the viewing window in the third quadrant, goes up and to the right, intersects the negative x axis at (negative 1, 0), goes further up and to the right in the second quadrant, after a point goes down and to the right, passes through the origin, goes further down and to the right in the fourth quadrant, after a point goes up and to the right, intersects the positive x axis at (1,0), goes further up and to the right in the first quadrant, and exits the top of the viewing window. Four curves are graphed above the curve for C = 0. They are for the following values of C from bottom to top 1, 2, 3, and 4. They intersect the positive y axis one unit above the curve below. Four curves are graphed below the curve for C = 0. They are for the following values of C from top to bottom negative 1, negative 2, negative 3, and negative 4. They intersect the negative y axis one unit below the curve above. The curve for C = negative 2 passes through the labeled point (2, 4) in the first quadrant. Caption. The particular solution that satisfies the initial condition F(2) = 4 is F(x) = x^3 minus x minus 2.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73163"/>
            <a:ext cx="2447925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bg1"/>
                </a:solidFill>
              </a:rPr>
              <a:t>Initial Conditions and Particular Solutions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6213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 many applications of integration, you are given enough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information to determine a </a:t>
            </a:r>
            <a:r>
              <a:rPr lang="en-US" altLang="en-US" b="1" smtClean="0"/>
              <a:t>particular solution. </a:t>
            </a:r>
            <a:r>
              <a:rPr lang="en-US" altLang="en-US" smtClean="0"/>
              <a:t>To do this,</a:t>
            </a:r>
            <a:br>
              <a:rPr lang="en-US" altLang="en-US" smtClean="0"/>
            </a:br>
            <a:r>
              <a:rPr lang="en-US" altLang="en-US" smtClean="0"/>
              <a:t>you need only know the value of </a:t>
            </a:r>
            <a:r>
              <a:rPr lang="en-US" altLang="en-US" i="1" smtClean="0"/>
              <a:t>y </a:t>
            </a:r>
            <a:r>
              <a:rPr lang="en-US" altLang="en-US" smtClean="0"/>
              <a:t>=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for one value of </a:t>
            </a:r>
            <a:r>
              <a:rPr lang="en-US" altLang="en-US" i="1" smtClean="0"/>
              <a:t>x.</a:t>
            </a:r>
            <a:br>
              <a:rPr lang="en-US" altLang="en-US" i="1" smtClean="0"/>
            </a:br>
            <a:r>
              <a:rPr lang="en-US" altLang="en-US" smtClean="0"/>
              <a:t>This information is called an </a:t>
            </a:r>
            <a:r>
              <a:rPr lang="en-US" altLang="en-US" b="1" smtClean="0"/>
              <a:t>initial condition.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000" b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For example, in Figure 4.2, only one curve passes through the point (2, 4).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To find this curve, you can use the general solution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		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3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mtClean="0"/>
              <a:t> </a:t>
            </a:r>
            <a:r>
              <a:rPr lang="en-US" altLang="en-US" i="1" smtClean="0"/>
              <a:t>x +</a:t>
            </a:r>
            <a:r>
              <a:rPr lang="en-US" altLang="en-US" smtClean="0"/>
              <a:t> </a:t>
            </a:r>
            <a:r>
              <a:rPr lang="en-US" altLang="en-US" i="1" smtClean="0"/>
              <a:t>C          </a:t>
            </a:r>
            <a:r>
              <a:rPr lang="en-US" altLang="en-US" sz="1800" smtClean="0">
                <a:solidFill>
                  <a:srgbClr val="EC008C"/>
                </a:solidFill>
              </a:rPr>
              <a:t>General solution</a:t>
            </a:r>
            <a:endParaRPr lang="en-US" altLang="en-US" smtClean="0">
              <a:solidFill>
                <a:srgbClr val="EC008C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2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and the initial condition</a:t>
            </a:r>
            <a:endParaRPr lang="en-US" altLang="en-US" i="1" smtClean="0">
              <a:solidFill>
                <a:srgbClr val="CC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66"/>
                </a:solidFill>
              </a:rPr>
              <a:t> 		</a:t>
            </a:r>
            <a:r>
              <a:rPr lang="en-US" altLang="en-US" i="1" smtClean="0"/>
              <a:t>F</a:t>
            </a:r>
            <a:r>
              <a:rPr lang="en-US" altLang="en-US" smtClean="0"/>
              <a:t>(2) = 4.                   </a:t>
            </a:r>
            <a:r>
              <a:rPr lang="en-US" altLang="en-US" sz="200" smtClean="0"/>
              <a:t> </a:t>
            </a:r>
            <a:r>
              <a:rPr lang="en-US" altLang="en-US" smtClean="0"/>
              <a:t>    </a:t>
            </a:r>
            <a:r>
              <a:rPr lang="en-US" altLang="en-US" sz="1800" smtClean="0">
                <a:solidFill>
                  <a:srgbClr val="EC008C"/>
                </a:solidFill>
              </a:rPr>
              <a:t>Initial condition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bg1"/>
                </a:solidFill>
              </a:rPr>
              <a:t>Initial Conditions and Particular Solutions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By using the initial condition in the general solution, you can determine that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F</a:t>
            </a:r>
            <a:r>
              <a:rPr lang="en-US" altLang="en-US" smtClean="0"/>
              <a:t>(2) = 8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– 2 </a:t>
            </a:r>
            <a:r>
              <a:rPr lang="en-US" altLang="en-US" i="1" smtClean="0"/>
              <a:t>+ C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4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which implies that </a:t>
            </a:r>
            <a:r>
              <a:rPr lang="en-US" altLang="en-US" i="1" smtClean="0"/>
              <a:t>C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–2.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So, you obtain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	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3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mtClean="0"/>
              <a:t> </a:t>
            </a:r>
            <a:r>
              <a:rPr lang="en-US" altLang="en-US" i="1" smtClean="0"/>
              <a:t>x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– 2.          </a:t>
            </a:r>
            <a:r>
              <a:rPr lang="en-US" altLang="en-US" sz="1800" smtClean="0">
                <a:solidFill>
                  <a:srgbClr val="EC008C"/>
                </a:solidFill>
              </a:rPr>
              <a:t>Particular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Find the general solution of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and find the particular solution that satisfies the initial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condition </a:t>
            </a:r>
            <a:r>
              <a:rPr lang="en-US" altLang="en-US" i="1" smtClean="0"/>
              <a:t>F</a:t>
            </a:r>
            <a:r>
              <a:rPr lang="en-US" altLang="en-US" smtClean="0"/>
              <a:t>(1) = 0.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000" smtClean="0"/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D7181E"/>
                </a:solidFill>
                <a:cs typeface="Arial" panose="020B0604020202020204" pitchFamily="34" charset="0"/>
              </a:rPr>
              <a:t>Solution: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To find the general solution, integrate to obtain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20675"/>
            <a:ext cx="8226425" cy="639763"/>
          </a:xfrm>
          <a:noFill/>
        </p:spPr>
        <p:txBody>
          <a:bodyPr/>
          <a:lstStyle/>
          <a:p>
            <a:pPr eaLnBrk="1" hangingPunct="1"/>
            <a:r>
              <a:rPr lang="en-US" altLang="en-US" sz="3400" smtClean="0">
                <a:solidFill>
                  <a:schemeClr val="bg1"/>
                </a:solidFill>
              </a:rPr>
              <a:t>Example 8 – </a:t>
            </a:r>
            <a:r>
              <a:rPr lang="en-US" altLang="en-US" sz="3400" i="1" smtClean="0">
                <a:solidFill>
                  <a:schemeClr val="bg1"/>
                </a:solidFill>
              </a:rPr>
              <a:t>Finding a Particular Solution</a:t>
            </a:r>
          </a:p>
        </p:txBody>
      </p:sp>
      <p:pic>
        <p:nvPicPr>
          <p:cNvPr id="65545" name="Picture 9" descr="F(x) = int(1/(x^2)) d x. F(x) = int(F prime (x)) d x.&#10;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74"/>
          <a:stretch>
            <a:fillRect/>
          </a:stretch>
        </p:blipFill>
        <p:spPr>
          <a:xfrm>
            <a:off x="1447800" y="3810000"/>
            <a:ext cx="6645275" cy="785813"/>
          </a:xfrm>
          <a:noFill/>
        </p:spPr>
      </p:pic>
      <p:pic>
        <p:nvPicPr>
          <p:cNvPr id="65546" name="Picture 10" descr="= int(x^(negative 2)) d x. Rewrite as a power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77" b="46127"/>
          <a:stretch>
            <a:fillRect/>
          </a:stretch>
        </p:blipFill>
        <p:spPr bwMode="auto">
          <a:xfrm>
            <a:off x="1449388" y="4886325"/>
            <a:ext cx="66278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51" name="Picture 15" descr="= (x^(negative 1))/(negative 1) + C. Integrate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50" b="24121"/>
          <a:stretch>
            <a:fillRect/>
          </a:stretch>
        </p:blipFill>
        <p:spPr bwMode="auto">
          <a:xfrm>
            <a:off x="1504950" y="5807075"/>
            <a:ext cx="65722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6" descr="F prime (x) = 1/(x^2), x &gt; 0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19213"/>
            <a:ext cx="214788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Using the initial condition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(1) = 0, </a:t>
            </a:r>
            <a:br>
              <a:rPr lang="en-US" altLang="en-US" dirty="0" smtClean="0"/>
            </a:br>
            <a:r>
              <a:rPr lang="en-US" altLang="en-US" dirty="0" smtClean="0"/>
              <a:t>you can solve for </a:t>
            </a:r>
            <a:r>
              <a:rPr lang="en-US" altLang="en-US" i="1" dirty="0" smtClean="0"/>
              <a:t>C </a:t>
            </a:r>
            <a:r>
              <a:rPr lang="en-US" altLang="en-US" dirty="0" smtClean="0"/>
              <a:t>as follows.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6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So, the particular solution, as shown </a:t>
            </a:r>
            <a:br>
              <a:rPr lang="en-US" altLang="en-US" dirty="0" smtClean="0"/>
            </a:br>
            <a:r>
              <a:rPr lang="en-US" altLang="en-US" dirty="0" smtClean="0"/>
              <a:t>in Figure 4.3, is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20675"/>
            <a:ext cx="8229600" cy="639763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Example 8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grpSp>
        <p:nvGrpSpPr>
          <p:cNvPr id="2" name="Group 11" descr="F(x) = negative (1/x) + 1, x &gt; 0. Particular solution.&#10;"/>
          <p:cNvGrpSpPr>
            <a:grpSpLocks/>
          </p:cNvGrpSpPr>
          <p:nvPr/>
        </p:nvGrpSpPr>
        <p:grpSpPr bwMode="auto">
          <a:xfrm>
            <a:off x="419100" y="5041900"/>
            <a:ext cx="5295900" cy="749300"/>
            <a:chOff x="360" y="2688"/>
            <a:chExt cx="3000" cy="392"/>
          </a:xfrm>
        </p:grpSpPr>
        <p:pic>
          <p:nvPicPr>
            <p:cNvPr id="29707" name="Picture 7" descr="F(x) = negative (1/x) + 1, x &gt; 0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559" r="52414" b="1282"/>
            <a:stretch>
              <a:fillRect/>
            </a:stretch>
          </p:blipFill>
          <p:spPr bwMode="auto">
            <a:xfrm>
              <a:off x="360" y="2688"/>
              <a:ext cx="16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0" descr="Particular solution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103" t="64841"/>
            <a:stretch>
              <a:fillRect/>
            </a:stretch>
          </p:blipFill>
          <p:spPr bwMode="auto">
            <a:xfrm>
              <a:off x="2424" y="2696"/>
              <a:ext cx="9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7162800" y="6248400"/>
            <a:ext cx="904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4.3</a:t>
            </a:r>
          </a:p>
        </p:txBody>
      </p:sp>
      <p:pic>
        <p:nvPicPr>
          <p:cNvPr id="29703" name="Picture 15" descr="= negative (1/ x) + C, x &gt; 0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1333500"/>
            <a:ext cx="27622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6" descr="General solution.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1633538"/>
            <a:ext cx="157638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9" name="Picture 19" descr="The image consists of a visual representation and a caption. Visual representation. Eight curves of the same shape are graphed on the x y coordinate plane. They are graphed for the function of the form F(x) = negative 1/x + C with each having a different value of C. The curves do not intersect each other. The curve for C = 1 enters the bottom of the viewing window in the fourth quadrant just to the left of the negative y axis, goes up and to the right and is almost vertical. It gets less steep close to the positive x axis, intersects the positive x axis at the labeled point (1, 0), enters the first quadrant, and goes up and to the right with decreasing steepness along the positive x axis. Three curves are graphed above the curve for C = 1. They are for the following values of C from bottom to top 2, 3, and 4. Four curves are graphed below the curve for C = 1. They are for the following values of C from top to bottom 0, negative 1, negative 2, and negative 3. Caption. The particular solution that satisfies the initial condition F(1) = 0 is F(x) = negative (1/x) + 1, x &gt; 0.&#10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8003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3" descr="F(1) = negative (1/1) + C = 0 right arrow C = 1.&#10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276600"/>
            <a:ext cx="4106862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401050" cy="5256212"/>
          </a:xfrm>
        </p:spPr>
        <p:txBody>
          <a:bodyPr/>
          <a:lstStyle/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r>
              <a:rPr lang="en-US" sz="2800" kern="1200" dirty="0">
                <a:cs typeface="Arial" charset="0"/>
              </a:rPr>
              <a:t>Write the general solution of a differential equation and use indefinite integral notation for </a:t>
            </a:r>
            <a:r>
              <a:rPr lang="en-US" sz="2800" kern="1200" dirty="0" err="1">
                <a:cs typeface="Arial" charset="0"/>
              </a:rPr>
              <a:t>antiderivatives</a:t>
            </a:r>
            <a:r>
              <a:rPr lang="en-US" sz="2800" kern="1200" dirty="0">
                <a:cs typeface="Arial" charset="0"/>
              </a:rPr>
              <a:t>.</a:t>
            </a: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endParaRPr lang="en-US" sz="3200" kern="1200" dirty="0">
              <a:cs typeface="Arial" charset="0"/>
            </a:endParaRP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r>
              <a:rPr lang="en-US" sz="2800" kern="1200" dirty="0">
                <a:cs typeface="Arial" charset="0"/>
              </a:rPr>
              <a:t>Use basic integration rules to </a:t>
            </a:r>
            <a:r>
              <a:rPr lang="en-US" sz="2800" kern="1200" dirty="0" smtClean="0">
                <a:cs typeface="Arial" charset="0"/>
              </a:rPr>
              <a:t>find antiderivatives</a:t>
            </a:r>
            <a:r>
              <a:rPr lang="en-US" sz="2800" kern="1200" dirty="0">
                <a:cs typeface="Arial" charset="0"/>
              </a:rPr>
              <a:t>.</a:t>
            </a: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endParaRPr lang="en-US" sz="3200" kern="1200" dirty="0">
              <a:cs typeface="Arial" charset="0"/>
            </a:endParaRP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r>
              <a:rPr lang="en-US" sz="2800" kern="1200" dirty="0">
                <a:cs typeface="Arial" charset="0"/>
              </a:rPr>
              <a:t>Find a particular solution of a differential equation.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47688" y="304800"/>
            <a:ext cx="831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Antiderivatives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To find a function </a:t>
            </a:r>
            <a:r>
              <a:rPr lang="en-US" altLang="en-US" i="1" smtClean="0"/>
              <a:t>F </a:t>
            </a:r>
            <a:r>
              <a:rPr lang="en-US" altLang="en-US" smtClean="0"/>
              <a:t>whose derivative is </a:t>
            </a:r>
            <a:r>
              <a:rPr lang="en-US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mtClean="0"/>
              <a:t> = 3</a:t>
            </a:r>
            <a:r>
              <a:rPr lang="en-US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baseline="300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, you might use your knowledge of derivatives to conclude that</a:t>
            </a: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function </a:t>
            </a:r>
            <a:r>
              <a:rPr lang="en-US" altLang="en-US" i="1" smtClean="0"/>
              <a:t>F </a:t>
            </a:r>
            <a:r>
              <a:rPr lang="en-US" altLang="en-US" smtClean="0"/>
              <a:t>is an </a:t>
            </a:r>
            <a:r>
              <a:rPr lang="en-US" altLang="en-US" i="1" smtClean="0"/>
              <a:t>antiderivative </a:t>
            </a:r>
            <a:r>
              <a:rPr lang="en-US" altLang="en-US" smtClean="0"/>
              <a:t>of </a:t>
            </a:r>
            <a:r>
              <a:rPr lang="en-US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196" name="Picture 6" descr="F(x) = x^3 because (d/(d x))[x^3] = 3 x^2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44894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7" descr="Definition of antiderivative. A function F is an antiderivative of f on an interval I when F prime (x) = f(x) for all x in I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4343400"/>
            <a:ext cx="78390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229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Note that </a:t>
            </a:r>
            <a:r>
              <a:rPr lang="en-US" altLang="en-US" i="1"/>
              <a:t>F</a:t>
            </a:r>
            <a:r>
              <a:rPr lang="en-US" altLang="en-US"/>
              <a:t> is called </a:t>
            </a:r>
            <a:r>
              <a:rPr lang="en-US" altLang="en-US" i="1"/>
              <a:t>an </a:t>
            </a:r>
            <a:r>
              <a:rPr lang="en-US" altLang="en-US"/>
              <a:t>antiderivative of </a:t>
            </a:r>
            <a:r>
              <a:rPr lang="en-US" altLang="en-US" i="1"/>
              <a:t>f</a:t>
            </a:r>
            <a:r>
              <a:rPr lang="en-US" altLang="en-US"/>
              <a:t> rather than </a:t>
            </a:r>
            <a:r>
              <a:rPr lang="en-US" altLang="en-US" i="1"/>
              <a:t>the </a:t>
            </a:r>
            <a:r>
              <a:rPr lang="en-US" altLang="en-US"/>
              <a:t>antiderivative of </a:t>
            </a:r>
            <a:r>
              <a:rPr lang="en-US" altLang="en-US" i="1"/>
              <a:t>f</a:t>
            </a:r>
            <a:r>
              <a:rPr lang="en-US" altLang="en-US"/>
              <a:t>. To see why, observe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are all derivatives of </a:t>
            </a:r>
            <a:r>
              <a:rPr lang="en-US" altLang="en-US" i="1"/>
              <a:t>f</a:t>
            </a:r>
            <a:r>
              <a:rPr lang="en-US" altLang="en-US" sz="500" i="1"/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3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. In fact, for any constant </a:t>
            </a:r>
            <a:r>
              <a:rPr lang="en-US" altLang="en-US" i="1"/>
              <a:t>C</a:t>
            </a:r>
            <a:r>
              <a:rPr lang="en-US" altLang="en-US"/>
              <a:t>, the function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)= </a:t>
            </a:r>
            <a:r>
              <a:rPr lang="en-US" altLang="en-US" i="1"/>
              <a:t>x</a:t>
            </a:r>
            <a:r>
              <a:rPr lang="en-US" altLang="en-US" baseline="30000"/>
              <a:t>3</a:t>
            </a:r>
            <a:r>
              <a:rPr lang="en-US" altLang="en-US"/>
              <a:t> + </a:t>
            </a:r>
            <a:r>
              <a:rPr lang="en-US" altLang="en-US" i="1"/>
              <a:t>C </a:t>
            </a:r>
            <a:r>
              <a:rPr lang="en-US" altLang="en-US"/>
              <a:t>is an antiderivative of </a:t>
            </a:r>
            <a:r>
              <a:rPr lang="en-US" altLang="en-US" i="1"/>
              <a:t>f. </a:t>
            </a:r>
            <a:endParaRPr lang="en-US" altLang="en-US"/>
          </a:p>
        </p:txBody>
      </p:sp>
      <p:pic>
        <p:nvPicPr>
          <p:cNvPr id="9220" name="Picture 14" descr="F_1(x) = x^3, F_2(x) = x^3 minus 5, and F_3(x) = x^3 + 97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6819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Theorem 4.1. Representation of antiderivatives. If F is an antiderivative of f on an interval I, then G is an antiderivative of f on the interval I if and only if G is of the form G(x) = F(x) + C for all x in I, where C is a constant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4267200"/>
            <a:ext cx="77914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458200" cy="5253037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Using Theorem 4.1, you can represent the entire family of antiderivatives of a function by adding a constant to a </a:t>
            </a:r>
            <a:r>
              <a:rPr lang="en-US" altLang="en-US" i="1" smtClean="0"/>
              <a:t>known </a:t>
            </a:r>
            <a:r>
              <a:rPr lang="en-US" altLang="en-US" smtClean="0"/>
              <a:t>antiderivative.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For example, knowing that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D</a:t>
            </a:r>
            <a:r>
              <a:rPr lang="en-US" altLang="en-US" i="1" baseline="-25000" smtClean="0"/>
              <a:t>x </a:t>
            </a:r>
            <a:r>
              <a:rPr lang="en-US" altLang="en-US" smtClean="0"/>
              <a:t>[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] = 2</a:t>
            </a:r>
            <a:r>
              <a:rPr lang="en-US" altLang="en-US" i="1" smtClean="0"/>
              <a:t>x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you can represent the family of </a:t>
            </a:r>
            <a:r>
              <a:rPr lang="en-US" altLang="en-US" i="1" smtClean="0"/>
              <a:t>all </a:t>
            </a:r>
            <a:r>
              <a:rPr lang="en-US" altLang="en-US" smtClean="0"/>
              <a:t>antiderivatives of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2</a:t>
            </a:r>
            <a:r>
              <a:rPr lang="en-US" altLang="en-US" i="1" smtClean="0"/>
              <a:t>x</a:t>
            </a:r>
            <a:r>
              <a:rPr lang="en-US" altLang="en-US" smtClean="0"/>
              <a:t> by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       G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+ </a:t>
            </a:r>
            <a:r>
              <a:rPr lang="en-US" altLang="en-US" i="1" smtClean="0"/>
              <a:t>C                    </a:t>
            </a:r>
            <a:r>
              <a:rPr lang="en-US" altLang="en-US" sz="1800" smtClean="0">
                <a:solidFill>
                  <a:srgbClr val="EC008C"/>
                </a:solidFill>
              </a:rPr>
              <a:t>Family of all antiderivatives of </a:t>
            </a:r>
            <a:r>
              <a:rPr lang="en-US" altLang="en-US" sz="1800" i="1" smtClean="0">
                <a:solidFill>
                  <a:srgbClr val="EC008C"/>
                </a:solidFill>
              </a:rPr>
              <a:t>f</a:t>
            </a:r>
            <a:r>
              <a:rPr lang="en-US" altLang="en-US" sz="1800" smtClean="0">
                <a:solidFill>
                  <a:srgbClr val="EC008C"/>
                </a:solidFill>
              </a:rPr>
              <a:t>(</a:t>
            </a:r>
            <a:r>
              <a:rPr lang="en-US" altLang="en-US" sz="1800" i="1" smtClean="0">
                <a:solidFill>
                  <a:srgbClr val="EC008C"/>
                </a:solidFill>
              </a:rPr>
              <a:t>x</a:t>
            </a:r>
            <a:r>
              <a:rPr lang="en-US" altLang="en-US" sz="1800" smtClean="0">
                <a:solidFill>
                  <a:srgbClr val="EC008C"/>
                </a:solidFill>
              </a:rPr>
              <a:t>) = 2</a:t>
            </a:r>
            <a:r>
              <a:rPr lang="en-US" altLang="en-US" sz="1800" i="1" smtClean="0">
                <a:solidFill>
                  <a:srgbClr val="EC008C"/>
                </a:solidFill>
              </a:rPr>
              <a:t>x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i="1" smtClean="0">
              <a:solidFill>
                <a:srgbClr val="CC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where </a:t>
            </a:r>
            <a:r>
              <a:rPr lang="en-US" altLang="en-US" i="1" smtClean="0"/>
              <a:t>C</a:t>
            </a:r>
            <a:r>
              <a:rPr lang="en-US" altLang="en-US" smtClean="0"/>
              <a:t> is a constant. The constant </a:t>
            </a:r>
            <a:r>
              <a:rPr lang="en-US" altLang="en-US" i="1" smtClean="0"/>
              <a:t>C</a:t>
            </a:r>
            <a:r>
              <a:rPr lang="en-US" altLang="en-US" smtClean="0"/>
              <a:t> is called the </a:t>
            </a:r>
            <a:r>
              <a:rPr lang="en-US" altLang="en-US" b="1" smtClean="0"/>
              <a:t>constant of integration. 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 family of functions represented by </a:t>
            </a:r>
            <a:r>
              <a:rPr lang="en-US" altLang="en-US" i="1" smtClean="0"/>
              <a:t>G </a:t>
            </a:r>
            <a:r>
              <a:rPr lang="en-US" altLang="en-US" smtClean="0"/>
              <a:t>is the </a:t>
            </a:r>
            <a:r>
              <a:rPr lang="en-US" altLang="en-US" b="1" smtClean="0"/>
              <a:t>general antiderivative </a:t>
            </a:r>
            <a:r>
              <a:rPr lang="en-US" altLang="en-US" smtClean="0"/>
              <a:t>of </a:t>
            </a:r>
            <a:r>
              <a:rPr lang="en-US" altLang="en-US" i="1" smtClean="0"/>
              <a:t>f</a:t>
            </a:r>
            <a:r>
              <a:rPr lang="en-US" altLang="en-US" smtClean="0"/>
              <a:t>,</a:t>
            </a:r>
            <a:r>
              <a:rPr lang="en-US" altLang="en-US" i="1" smtClean="0"/>
              <a:t> </a:t>
            </a:r>
            <a:r>
              <a:rPr lang="en-US" altLang="en-US" smtClean="0"/>
              <a:t>and </a:t>
            </a:r>
            <a:r>
              <a:rPr lang="en-US" altLang="en-US" i="1" smtClean="0"/>
              <a:t>G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+ </a:t>
            </a:r>
            <a:r>
              <a:rPr lang="en-US" altLang="en-US" i="1" smtClean="0"/>
              <a:t>C </a:t>
            </a:r>
            <a:r>
              <a:rPr lang="en-US" altLang="en-US" smtClean="0"/>
              <a:t>is the </a:t>
            </a:r>
            <a:r>
              <a:rPr lang="en-US" altLang="en-US" b="1" smtClean="0"/>
              <a:t>general solution </a:t>
            </a:r>
            <a:r>
              <a:rPr lang="en-US" altLang="en-US" smtClean="0"/>
              <a:t>of the </a:t>
            </a:r>
            <a:r>
              <a:rPr lang="en-US" altLang="en-US" i="1" smtClean="0"/>
              <a:t>differential equation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		G'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2</a:t>
            </a:r>
            <a:r>
              <a:rPr lang="en-US" altLang="en-US" i="1" smtClean="0"/>
              <a:t>x</a:t>
            </a:r>
            <a:r>
              <a:rPr lang="en-US" altLang="en-US" smtClean="0"/>
              <a:t>.            	  </a:t>
            </a:r>
            <a:r>
              <a:rPr lang="en-US" altLang="en-US" sz="1800" smtClean="0">
                <a:solidFill>
                  <a:srgbClr val="EC008C"/>
                </a:solidFill>
              </a:rPr>
              <a:t>Differential equation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CC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A </a:t>
            </a:r>
            <a:r>
              <a:rPr lang="en-US" altLang="en-US" b="1" smtClean="0"/>
              <a:t>differential equation </a:t>
            </a:r>
            <a:r>
              <a:rPr lang="en-US" altLang="en-US" smtClean="0"/>
              <a:t>in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is an equation that involves </a:t>
            </a:r>
            <a:r>
              <a:rPr lang="en-US" altLang="en-US" i="1" smtClean="0"/>
              <a:t>x</a:t>
            </a:r>
            <a:r>
              <a:rPr lang="en-US" altLang="en-US" smtClean="0"/>
              <a:t>, </a:t>
            </a:r>
            <a:r>
              <a:rPr lang="en-US" altLang="en-US" i="1" smtClean="0"/>
              <a:t>y</a:t>
            </a:r>
            <a:r>
              <a:rPr lang="en-US" altLang="en-US" smtClean="0"/>
              <a:t>, and derivatives of </a:t>
            </a:r>
            <a:r>
              <a:rPr lang="en-US" altLang="en-US" i="1" smtClean="0"/>
              <a:t>y</a:t>
            </a:r>
            <a:r>
              <a:rPr lang="en-US" altLang="en-US" smtClean="0"/>
              <a:t>.</a:t>
            </a:r>
            <a:r>
              <a:rPr lang="en-US" altLang="en-US" i="1" smtClean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i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For instance, </a:t>
            </a:r>
            <a:r>
              <a:rPr lang="en-US" altLang="en-US" i="1" smtClean="0"/>
              <a:t>y'</a:t>
            </a:r>
            <a:r>
              <a:rPr lang="en-US" altLang="en-US" i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3</a:t>
            </a:r>
            <a:r>
              <a:rPr lang="en-US" altLang="en-US" i="1" smtClean="0">
                <a:sym typeface="Symbol" panose="05050102010706020507" pitchFamily="18" charset="2"/>
              </a:rPr>
              <a:t>x </a:t>
            </a:r>
            <a:r>
              <a:rPr lang="en-US" altLang="en-US" smtClean="0"/>
              <a:t>and </a:t>
            </a:r>
            <a:r>
              <a:rPr lang="en-US" altLang="en-US" i="1" smtClean="0"/>
              <a:t>y'</a:t>
            </a:r>
            <a:r>
              <a:rPr lang="en-US" altLang="en-US" i="1" smtClean="0">
                <a:sym typeface="Symbol" panose="05050102010706020507" pitchFamily="18" charset="2"/>
              </a:rPr>
              <a:t> =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smtClean="0"/>
              <a:t> + 1 are examples of differential equations.</a:t>
            </a:r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Antiderivatives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65125"/>
            <a:ext cx="8226425" cy="639763"/>
          </a:xfrm>
          <a:noFill/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</a:rPr>
              <a:t>Example 1 – </a:t>
            </a:r>
            <a:r>
              <a:rPr lang="en-US" altLang="en-US" sz="3200" i="1" smtClean="0">
                <a:solidFill>
                  <a:schemeClr val="bg1"/>
                </a:solidFill>
              </a:rPr>
              <a:t>Solving a Differential Equation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Find the general solution of the differential equation 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0073AE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>
              <a:solidFill>
                <a:srgbClr val="D7181E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D7181E"/>
                </a:solidFill>
                <a:cs typeface="Arial" panose="020B0604020202020204" pitchFamily="34" charset="0"/>
              </a:rPr>
              <a:t>Solution:</a:t>
            </a:r>
          </a:p>
          <a:p>
            <a:pPr eaLnBrk="1" hangingPunct="1">
              <a:buFontTx/>
              <a:buNone/>
            </a:pPr>
            <a:r>
              <a:rPr lang="en-US" altLang="en-US"/>
              <a:t>To begin, you need to find a function whose derivative is 2.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/>
              <a:t>One such function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/>
              <a:t>                         y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=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2</a:t>
            </a:r>
            <a:r>
              <a:rPr lang="en-US" altLang="en-US" i="1"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.                           </a:t>
            </a:r>
            <a:r>
              <a:rPr lang="en-US" altLang="en-US" sz="1800">
                <a:solidFill>
                  <a:srgbClr val="EC008C"/>
                </a:solidFill>
                <a:sym typeface="Symbol" panose="05050102010706020507" pitchFamily="18" charset="2"/>
              </a:rPr>
              <a:t>2</a:t>
            </a:r>
            <a:r>
              <a:rPr lang="en-US" altLang="en-US" sz="1800" i="1">
                <a:solidFill>
                  <a:srgbClr val="EC008C"/>
                </a:solidFill>
                <a:sym typeface="Symbol" panose="05050102010706020507" pitchFamily="18" charset="2"/>
              </a:rPr>
              <a:t>x</a:t>
            </a:r>
            <a:r>
              <a:rPr lang="en-US" altLang="en-US" sz="1800">
                <a:solidFill>
                  <a:srgbClr val="EC008C"/>
                </a:solidFill>
                <a:sym typeface="Symbol" panose="05050102010706020507" pitchFamily="18" charset="2"/>
              </a:rPr>
              <a:t> is </a:t>
            </a:r>
            <a:r>
              <a:rPr lang="en-US" altLang="en-US" sz="1800" i="1">
                <a:solidFill>
                  <a:srgbClr val="EC008C"/>
                </a:solidFill>
                <a:sym typeface="Symbol" panose="05050102010706020507" pitchFamily="18" charset="2"/>
              </a:rPr>
              <a:t>an </a:t>
            </a:r>
            <a:r>
              <a:rPr lang="en-US" altLang="en-US" sz="1800">
                <a:solidFill>
                  <a:srgbClr val="EC008C"/>
                </a:solidFill>
                <a:sym typeface="Symbol" panose="05050102010706020507" pitchFamily="18" charset="2"/>
              </a:rPr>
              <a:t>antiderivative of 2.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CC0066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/>
              <a:t>Now, you can use Theorem 4.1 to conclude that the general solution of the differential equation is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       </a:t>
            </a:r>
            <a:r>
              <a:rPr lang="en-US" altLang="en-US" i="1"/>
              <a:t>y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=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2</a:t>
            </a:r>
            <a:r>
              <a:rPr lang="en-US" altLang="en-US" i="1"/>
              <a:t>x </a:t>
            </a:r>
            <a:r>
              <a:rPr lang="en-US" altLang="en-US"/>
              <a:t>+ </a:t>
            </a:r>
            <a:r>
              <a:rPr lang="en-US" altLang="en-US" i="1"/>
              <a:t>C</a:t>
            </a:r>
            <a:r>
              <a:rPr lang="en-US" altLang="en-US"/>
              <a:t>.</a:t>
            </a:r>
            <a:r>
              <a:rPr lang="en-US" altLang="en-US" i="1"/>
              <a:t>                    </a:t>
            </a:r>
            <a:r>
              <a:rPr lang="en-US" altLang="en-US" sz="1800">
                <a:solidFill>
                  <a:srgbClr val="EC008C"/>
                </a:solidFill>
              </a:rPr>
              <a:t>General solution</a:t>
            </a:r>
            <a:endParaRPr lang="en-US" altLang="en-US">
              <a:solidFill>
                <a:srgbClr val="EC008C"/>
              </a:solidFill>
            </a:endParaRPr>
          </a:p>
        </p:txBody>
      </p:sp>
      <p:pic>
        <p:nvPicPr>
          <p:cNvPr id="12292" name="Picture 5" descr="(d y)/(d x) = 2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3413"/>
            <a:ext cx="12144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r" eaLnBrk="1" hangingPunct="1">
          <a:spcBef>
            <a:spcPct val="50000"/>
          </a:spcBef>
          <a:defRPr dirty="0">
            <a:solidFill>
              <a:schemeClr val="bg1"/>
            </a:solidFill>
          </a:defRPr>
        </a:defPPr>
      </a:lstStyle>
    </a:txDef>
  </a:objectDefaults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Larsoen_master slide</Template>
  <TotalTime>1393</TotalTime>
  <Words>782</Words>
  <Application>Microsoft Office PowerPoint</Application>
  <PresentationFormat>On-screen Show (4:3)</PresentationFormat>
  <Paragraphs>166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Wingdings</vt:lpstr>
      <vt:lpstr>Times New Roman</vt:lpstr>
      <vt:lpstr>Symbol</vt:lpstr>
      <vt:lpstr>Larsoen_master slide</vt:lpstr>
      <vt:lpstr>PowerPoint Presentation</vt:lpstr>
      <vt:lpstr>PowerPoint Presentation</vt:lpstr>
      <vt:lpstr>PowerPoint Presentation</vt:lpstr>
      <vt:lpstr>PowerPoint Presentation</vt:lpstr>
      <vt:lpstr>Antiderivatives</vt:lpstr>
      <vt:lpstr>Antiderivatives</vt:lpstr>
      <vt:lpstr>Antiderivatives</vt:lpstr>
      <vt:lpstr>Antiderivatives</vt:lpstr>
      <vt:lpstr>Example 1 – Solving a Differential Equation</vt:lpstr>
      <vt:lpstr>Example 1 – Solution</vt:lpstr>
      <vt:lpstr>Antiderivatives</vt:lpstr>
      <vt:lpstr>Antiderivatives</vt:lpstr>
      <vt:lpstr>PowerPoint Presentation</vt:lpstr>
      <vt:lpstr>Basic Integration Rules</vt:lpstr>
      <vt:lpstr>Basic Integration Rules</vt:lpstr>
      <vt:lpstr>Basic Integration Rules</vt:lpstr>
      <vt:lpstr>Example 2 – Describing Antiderivatives</vt:lpstr>
      <vt:lpstr>Basic Integration Rules</vt:lpstr>
      <vt:lpstr>PowerPoint Presentation</vt:lpstr>
      <vt:lpstr>Initial Conditions and Particular Solutions</vt:lpstr>
      <vt:lpstr>Initial Conditions and Particular Solutions</vt:lpstr>
      <vt:lpstr>Initial Conditions and Particular Solutions</vt:lpstr>
      <vt:lpstr>Initial Conditions and Particular Solutions</vt:lpstr>
      <vt:lpstr>Example 8 – Finding a Particular Solution</vt:lpstr>
      <vt:lpstr>Example 8 –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Sivasubramanian, Venkatesan</cp:lastModifiedBy>
  <cp:revision>549</cp:revision>
  <dcterms:created xsi:type="dcterms:W3CDTF">2008-11-21T04:28:28Z</dcterms:created>
  <dcterms:modified xsi:type="dcterms:W3CDTF">2018-08-01T07:47:45Z</dcterms:modified>
</cp:coreProperties>
</file>