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sldIdLst>
    <p:sldId id="303" r:id="rId2"/>
    <p:sldId id="300" r:id="rId3"/>
    <p:sldId id="261" r:id="rId4"/>
    <p:sldId id="260" r:id="rId5"/>
    <p:sldId id="259" r:id="rId6"/>
    <p:sldId id="262" r:id="rId7"/>
    <p:sldId id="304" r:id="rId8"/>
    <p:sldId id="263" r:id="rId9"/>
    <p:sldId id="264" r:id="rId10"/>
    <p:sldId id="265" r:id="rId11"/>
    <p:sldId id="266" r:id="rId12"/>
    <p:sldId id="267" r:id="rId13"/>
    <p:sldId id="268" r:id="rId14"/>
    <p:sldId id="269" r:id="rId15"/>
    <p:sldId id="270" r:id="rId16"/>
    <p:sldId id="271" r:id="rId17"/>
    <p:sldId id="272" r:id="rId18"/>
    <p:sldId id="297" r:id="rId19"/>
    <p:sldId id="274" r:id="rId20"/>
    <p:sldId id="275" r:id="rId21"/>
    <p:sldId id="276" r:id="rId22"/>
    <p:sldId id="277" r:id="rId23"/>
    <p:sldId id="278" r:id="rId24"/>
    <p:sldId id="298" r:id="rId25"/>
    <p:sldId id="279" r:id="rId26"/>
    <p:sldId id="280" r:id="rId27"/>
    <p:sldId id="301" r:id="rId28"/>
    <p:sldId id="302" r:id="rId29"/>
    <p:sldId id="283" r:id="rId30"/>
    <p:sldId id="284" r:id="rId31"/>
    <p:sldId id="285" r:id="rId32"/>
    <p:sldId id="287" r:id="rId33"/>
    <p:sldId id="286" r:id="rId34"/>
    <p:sldId id="288" r:id="rId35"/>
    <p:sldId id="289" r:id="rId36"/>
    <p:sldId id="290" r:id="rId37"/>
    <p:sldId id="306" r:id="rId38"/>
    <p:sldId id="292" r:id="rId39"/>
    <p:sldId id="293" r:id="rId40"/>
    <p:sldId id="299" r:id="rId41"/>
    <p:sldId id="294" r:id="rId42"/>
    <p:sldId id="295" r:id="rId43"/>
    <p:sldId id="296" r:id="rId44"/>
    <p:sldId id="305"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4660"/>
  </p:normalViewPr>
  <p:slideViewPr>
    <p:cSldViewPr>
      <p:cViewPr varScale="1">
        <p:scale>
          <a:sx n="107" d="100"/>
          <a:sy n="107" d="100"/>
        </p:scale>
        <p:origin x="102"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C9C1EA5-A600-4FBF-B420-B8F772CB8175}" type="slidenum">
              <a:rPr lang="en-US" altLang="en-US"/>
              <a:pPr>
                <a:defRPr/>
              </a:pPr>
              <a:t>‹#›</a:t>
            </a:fld>
            <a:endParaRPr lang="en-US" altLang="en-US"/>
          </a:p>
        </p:txBody>
      </p:sp>
    </p:spTree>
    <p:extLst>
      <p:ext uri="{BB962C8B-B14F-4D97-AF65-F5344CB8AC3E}">
        <p14:creationId xmlns:p14="http://schemas.microsoft.com/office/powerpoint/2010/main" val="21960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C6EF6E-E6EC-481C-9560-BDF398412CA9}" type="slidenum">
              <a:rPr lang="en-US" altLang="en-US"/>
              <a:pPr/>
              <a:t>2</a:t>
            </a:fld>
            <a:endParaRPr lang="en-US" alt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8938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774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989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397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982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19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93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691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203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616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81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811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FCB0DF6E-757A-454B-A6AB-EFA8A6582811}" type="slidenum">
              <a:rPr lang="en-US" altLang="en-US" smtClean="0"/>
              <a:pPr eaLnBrk="1" hangingPunct="1">
                <a:spcBef>
                  <a:spcPct val="50000"/>
                </a:spcBef>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wmf"/></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4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wmf"/></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Integration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5275"/>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4</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2 – </a:t>
            </a:r>
            <a:r>
              <a:rPr lang="en-US" altLang="en-US" sz="4000" i="1" smtClean="0">
                <a:solidFill>
                  <a:schemeClr val="bg1"/>
                </a:solidFill>
              </a:rPr>
              <a:t>Evaluating a Sum</a:t>
            </a:r>
          </a:p>
        </p:txBody>
      </p:sp>
      <p:sp>
        <p:nvSpPr>
          <p:cNvPr id="37892" name="Rectangle 4"/>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0073AE"/>
              </a:solidFill>
            </a:endParaRPr>
          </a:p>
          <a:p>
            <a:pPr eaLnBrk="1" hangingPunct="1">
              <a:spcBef>
                <a:spcPct val="0"/>
              </a:spcBef>
              <a:buFontTx/>
              <a:buNone/>
            </a:pPr>
            <a:endParaRPr lang="en-US" altLang="en-US">
              <a:solidFill>
                <a:srgbClr val="0073AE"/>
              </a:solidFill>
            </a:endParaRPr>
          </a:p>
          <a:p>
            <a:pPr eaLnBrk="1" hangingPunct="1">
              <a:spcBef>
                <a:spcPct val="0"/>
              </a:spcBef>
              <a:buFontTx/>
              <a:buNone/>
            </a:pPr>
            <a:endParaRPr lang="en-US" altLang="en-US" sz="1200">
              <a:solidFill>
                <a:srgbClr val="0073AE"/>
              </a:solidFill>
            </a:endParaRPr>
          </a:p>
          <a:p>
            <a:pPr eaLnBrk="1" hangingPunct="1">
              <a:buFont typeface="Wingdings" panose="05000000000000000000" pitchFamily="2" charset="2"/>
              <a:buNone/>
            </a:pPr>
            <a:r>
              <a:rPr lang="en-US" altLang="en-US">
                <a:solidFill>
                  <a:srgbClr val="D7181E"/>
                </a:solidFill>
                <a:cs typeface="Arial" panose="020B0604020202020204" pitchFamily="34" charset="0"/>
              </a:rPr>
              <a:t>Solution: </a:t>
            </a:r>
          </a:p>
        </p:txBody>
      </p:sp>
      <p:pic>
        <p:nvPicPr>
          <p:cNvPr id="13316" name="Picture 5" descr="Evaluate sum_(i=1)^n ((i + 1)/(n^2)) for n = 10, 100, 1000, and 10,0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5913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sum_(i=1)^n ((i + 1)/(n^2)) = 1/(n^2) sum_(i=1)^n (i +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2967038"/>
            <a:ext cx="28035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 1/(n^2) (sum_(i=1)^n (i) + sum_(i=1)^n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81438"/>
            <a:ext cx="2286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 (1/(n^2))[(n(n + 1))/2 + 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5024438"/>
            <a:ext cx="24844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actor the constant 1/(n^2) out of sum.&#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1263" y="3176588"/>
            <a:ext cx="35131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rite as two sums.&#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7775" y="4119563"/>
            <a:ext cx="19526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pply Theorem 4.2.&#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83163" y="5233988"/>
            <a:ext cx="20272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2">
                                            <p:txEl>
                                              <p:pRg st="3" end="3"/>
                                            </p:txEl>
                                          </p:spTgt>
                                        </p:tgtEl>
                                        <p:attrNameLst>
                                          <p:attrName>style.visibility</p:attrName>
                                        </p:attrNameLst>
                                      </p:cBhvr>
                                      <p:to>
                                        <p:strVal val="visible"/>
                                      </p:to>
                                    </p:set>
                                    <p:animEffect transition="in" filter="fade">
                                      <p:cBhvr>
                                        <p:cTn id="7" dur="1000"/>
                                        <p:tgtEl>
                                          <p:spTgt spid="37892">
                                            <p:txEl>
                                              <p:pRg st="3" end="3"/>
                                            </p:txEl>
                                          </p:spTgt>
                                        </p:tgtEl>
                                      </p:cBhvr>
                                    </p:animEffect>
                                    <p:anim calcmode="lin" valueType="num">
                                      <p:cBhvr>
                                        <p:cTn id="8" dur="10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2">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2">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fade">
                                      <p:cBhvr>
                                        <p:cTn id="13" dur="1000"/>
                                        <p:tgtEl>
                                          <p:spTgt spid="37895"/>
                                        </p:tgtEl>
                                      </p:cBhvr>
                                    </p:animEffect>
                                    <p:anim calcmode="lin" valueType="num">
                                      <p:cBhvr>
                                        <p:cTn id="14" dur="1000" fill="hold"/>
                                        <p:tgtEl>
                                          <p:spTgt spid="37895"/>
                                        </p:tgtEl>
                                        <p:attrNameLst>
                                          <p:attrName>ppt_x</p:attrName>
                                        </p:attrNameLst>
                                      </p:cBhvr>
                                      <p:tavLst>
                                        <p:tav tm="0">
                                          <p:val>
                                            <p:strVal val="#ppt_x"/>
                                          </p:val>
                                        </p:tav>
                                        <p:tav tm="100000">
                                          <p:val>
                                            <p:strVal val="#ppt_x"/>
                                          </p:val>
                                        </p:tav>
                                      </p:tavLst>
                                    </p:anim>
                                    <p:anim calcmode="lin" valueType="num">
                                      <p:cBhvr>
                                        <p:cTn id="15" dur="900" decel="100000" fill="hold"/>
                                        <p:tgtEl>
                                          <p:spTgt spid="3789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37897"/>
                                        </p:tgtEl>
                                        <p:attrNameLst>
                                          <p:attrName>style.visibility</p:attrName>
                                        </p:attrNameLst>
                                      </p:cBhvr>
                                      <p:to>
                                        <p:strVal val="visible"/>
                                      </p:to>
                                    </p:set>
                                    <p:animEffect transition="in" filter="fade">
                                      <p:cBhvr>
                                        <p:cTn id="27" dur="1000"/>
                                        <p:tgtEl>
                                          <p:spTgt spid="37897"/>
                                        </p:tgtEl>
                                      </p:cBhvr>
                                    </p:animEffect>
                                    <p:anim calcmode="lin" valueType="num">
                                      <p:cBhvr>
                                        <p:cTn id="28" dur="1000" fill="hold"/>
                                        <p:tgtEl>
                                          <p:spTgt spid="37897"/>
                                        </p:tgtEl>
                                        <p:attrNameLst>
                                          <p:attrName>ppt_x</p:attrName>
                                        </p:attrNameLst>
                                      </p:cBhvr>
                                      <p:tavLst>
                                        <p:tav tm="0">
                                          <p:val>
                                            <p:strVal val="#ppt_x"/>
                                          </p:val>
                                        </p:tav>
                                        <p:tav tm="100000">
                                          <p:val>
                                            <p:strVal val="#ppt_x"/>
                                          </p:val>
                                        </p:tav>
                                      </p:tavLst>
                                    </p:anim>
                                    <p:anim calcmode="lin" valueType="num">
                                      <p:cBhvr>
                                        <p:cTn id="29" dur="900" decel="100000" fill="hold"/>
                                        <p:tgtEl>
                                          <p:spTgt spid="378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37899"/>
                                        </p:tgtEl>
                                        <p:attrNameLst>
                                          <p:attrName>style.visibility</p:attrName>
                                        </p:attrNameLst>
                                      </p:cBhvr>
                                      <p:to>
                                        <p:strVal val="visible"/>
                                      </p:to>
                                    </p:set>
                                    <p:animEffect transition="in" filter="fade">
                                      <p:cBhvr>
                                        <p:cTn id="41" dur="1000"/>
                                        <p:tgtEl>
                                          <p:spTgt spid="37899"/>
                                        </p:tgtEl>
                                      </p:cBhvr>
                                    </p:animEffect>
                                    <p:anim calcmode="lin" valueType="num">
                                      <p:cBhvr>
                                        <p:cTn id="42" dur="1000" fill="hold"/>
                                        <p:tgtEl>
                                          <p:spTgt spid="37899"/>
                                        </p:tgtEl>
                                        <p:attrNameLst>
                                          <p:attrName>ppt_x</p:attrName>
                                        </p:attrNameLst>
                                      </p:cBhvr>
                                      <p:tavLst>
                                        <p:tav tm="0">
                                          <p:val>
                                            <p:strVal val="#ppt_x"/>
                                          </p:val>
                                        </p:tav>
                                        <p:tav tm="100000">
                                          <p:val>
                                            <p:strVal val="#ppt_x"/>
                                          </p:val>
                                        </p:tav>
                                      </p:tavLst>
                                    </p:anim>
                                    <p:anim calcmode="lin" valueType="num">
                                      <p:cBhvr>
                                        <p:cTn id="43" dur="900" decel="100000" fill="hold"/>
                                        <p:tgtEl>
                                          <p:spTgt spid="3789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7899"/>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9" name="Rectangle 17"/>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sz="1400"/>
          </a:p>
          <a:p>
            <a:pPr eaLnBrk="1" hangingPunct="1">
              <a:spcBef>
                <a:spcPct val="0"/>
              </a:spcBef>
              <a:buFontTx/>
              <a:buNone/>
            </a:pPr>
            <a:r>
              <a:rPr lang="en-US" altLang="en-US"/>
              <a:t>Now you can evaluate the sum by substituting the appropriate values of </a:t>
            </a:r>
            <a:r>
              <a:rPr lang="en-US" altLang="en-US" i="1"/>
              <a:t>n</a:t>
            </a:r>
            <a:r>
              <a:rPr lang="en-US" altLang="en-US"/>
              <a:t>, as shown in the table below.</a:t>
            </a:r>
          </a:p>
        </p:txBody>
      </p:sp>
      <p:sp>
        <p:nvSpPr>
          <p:cNvPr id="14339"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2 – </a:t>
            </a:r>
            <a:r>
              <a:rPr lang="en-US" altLang="en-US" sz="4000" i="1" smtClean="0">
                <a:solidFill>
                  <a:schemeClr val="bg1"/>
                </a:solidFill>
              </a:rPr>
              <a:t>Solution</a:t>
            </a:r>
          </a:p>
        </p:txBody>
      </p:sp>
      <p:pic>
        <p:nvPicPr>
          <p:cNvPr id="14340" name="Picture 13" descr="= (1/(n^2))[(n^2 + 3 n)/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1828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4" descr="Simplif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9318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 (n + 3)/(2 n).&#10;"/>
          <p:cNvPicPr>
            <a:picLocks noChangeAspect="1" noChangeArrowheads="1"/>
          </p:cNvPicPr>
          <p:nvPr/>
        </p:nvPicPr>
        <p:blipFill>
          <a:blip r:embed="rId4">
            <a:extLst>
              <a:ext uri="{28A0092B-C50C-407E-A947-70E740481C1C}">
                <a14:useLocalDpi xmlns:a14="http://schemas.microsoft.com/office/drawing/2010/main" val="0"/>
              </a:ext>
            </a:extLst>
          </a:blip>
          <a:srcRect r="10535"/>
          <a:stretch>
            <a:fillRect/>
          </a:stretch>
        </p:blipFill>
        <p:spPr bwMode="auto">
          <a:xfrm>
            <a:off x="1447800" y="2579688"/>
            <a:ext cx="1158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Simplif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55888"/>
            <a:ext cx="9318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 name="Picture 1" descr="A table lists the values of n and the corresponding values of sum_(i=1)^n ((i + 1)/(n^2)) = (n + 3)/(2 n). Sum = 0.65000 when n =10. Sum = 0.51500 when n = 100. Sum = 0.50150 when n = 1000. Sum = 0.50015 when n = 10,000.&#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06913"/>
            <a:ext cx="6115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27"/>
                                        </p:tgtEl>
                                        <p:attrNameLst>
                                          <p:attrName>style.visibility</p:attrName>
                                        </p:attrNameLst>
                                      </p:cBhvr>
                                      <p:to>
                                        <p:strVal val="visible"/>
                                      </p:to>
                                    </p:set>
                                    <p:animEffect transition="in" filter="fade">
                                      <p:cBhvr>
                                        <p:cTn id="7" dur="1000"/>
                                        <p:tgtEl>
                                          <p:spTgt spid="38927"/>
                                        </p:tgtEl>
                                      </p:cBhvr>
                                    </p:animEffect>
                                    <p:anim calcmode="lin" valueType="num">
                                      <p:cBhvr>
                                        <p:cTn id="8" dur="1000" fill="hold"/>
                                        <p:tgtEl>
                                          <p:spTgt spid="38927"/>
                                        </p:tgtEl>
                                        <p:attrNameLst>
                                          <p:attrName>ppt_x</p:attrName>
                                        </p:attrNameLst>
                                      </p:cBhvr>
                                      <p:tavLst>
                                        <p:tav tm="0">
                                          <p:val>
                                            <p:strVal val="#ppt_x"/>
                                          </p:val>
                                        </p:tav>
                                        <p:tav tm="100000">
                                          <p:val>
                                            <p:strVal val="#ppt_x"/>
                                          </p:val>
                                        </p:tav>
                                      </p:tavLst>
                                    </p:anim>
                                    <p:anim calcmode="lin" valueType="num">
                                      <p:cBhvr>
                                        <p:cTn id="9" dur="900" decel="100000" fill="hold"/>
                                        <p:tgtEl>
                                          <p:spTgt spid="389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2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8928"/>
                                        </p:tgtEl>
                                        <p:attrNameLst>
                                          <p:attrName>style.visibility</p:attrName>
                                        </p:attrNameLst>
                                      </p:cBhvr>
                                      <p:to>
                                        <p:strVal val="visible"/>
                                      </p:to>
                                    </p:set>
                                    <p:animEffect transition="in" filter="fade">
                                      <p:cBhvr>
                                        <p:cTn id="13" dur="1000"/>
                                        <p:tgtEl>
                                          <p:spTgt spid="38928"/>
                                        </p:tgtEl>
                                      </p:cBhvr>
                                    </p:animEffect>
                                    <p:anim calcmode="lin" valueType="num">
                                      <p:cBhvr>
                                        <p:cTn id="14" dur="1000" fill="hold"/>
                                        <p:tgtEl>
                                          <p:spTgt spid="38928"/>
                                        </p:tgtEl>
                                        <p:attrNameLst>
                                          <p:attrName>ppt_x</p:attrName>
                                        </p:attrNameLst>
                                      </p:cBhvr>
                                      <p:tavLst>
                                        <p:tav tm="0">
                                          <p:val>
                                            <p:strVal val="#ppt_x"/>
                                          </p:val>
                                        </p:tav>
                                        <p:tav tm="100000">
                                          <p:val>
                                            <p:strVal val="#ppt_x"/>
                                          </p:val>
                                        </p:tav>
                                      </p:tavLst>
                                    </p:anim>
                                    <p:anim calcmode="lin" valueType="num">
                                      <p:cBhvr>
                                        <p:cTn id="15" dur="900" decel="100000" fill="hold"/>
                                        <p:tgtEl>
                                          <p:spTgt spid="3892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92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8929"/>
                                        </p:tgtEl>
                                        <p:attrNameLst>
                                          <p:attrName>style.visibility</p:attrName>
                                        </p:attrNameLst>
                                      </p:cBhvr>
                                      <p:to>
                                        <p:strVal val="visible"/>
                                      </p:to>
                                    </p:set>
                                    <p:animEffect transition="in" filter="fade">
                                      <p:cBhvr>
                                        <p:cTn id="21" dur="1000"/>
                                        <p:tgtEl>
                                          <p:spTgt spid="38929"/>
                                        </p:tgtEl>
                                      </p:cBhvr>
                                    </p:animEffect>
                                    <p:anim calcmode="lin" valueType="num">
                                      <p:cBhvr>
                                        <p:cTn id="22" dur="1000" fill="hold"/>
                                        <p:tgtEl>
                                          <p:spTgt spid="38929"/>
                                        </p:tgtEl>
                                        <p:attrNameLst>
                                          <p:attrName>ppt_x</p:attrName>
                                        </p:attrNameLst>
                                      </p:cBhvr>
                                      <p:tavLst>
                                        <p:tav tm="0">
                                          <p:val>
                                            <p:strVal val="#ppt_x"/>
                                          </p:val>
                                        </p:tav>
                                        <p:tav tm="100000">
                                          <p:val>
                                            <p:strVal val="#ppt_x"/>
                                          </p:val>
                                        </p:tav>
                                      </p:tavLst>
                                    </p:anim>
                                    <p:anim calcmode="lin" valueType="num">
                                      <p:cBhvr>
                                        <p:cTn id="23" dur="900" decel="100000" fill="hold"/>
                                        <p:tgtEl>
                                          <p:spTgt spid="3892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892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Area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sp>
        <p:nvSpPr>
          <p:cNvPr id="16387"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In Euclidean geometry, the simplest type of plane region is a rectangle.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Although people often say that the </a:t>
            </a:r>
            <a:r>
              <a:rPr lang="en-US" altLang="en-US" i="1" smtClean="0"/>
              <a:t>formula </a:t>
            </a:r>
            <a:r>
              <a:rPr lang="en-US" altLang="en-US" smtClean="0"/>
              <a:t>for the area of a rectangle is </a:t>
            </a:r>
            <a:r>
              <a:rPr lang="en-US" altLang="en-US" i="1" smtClean="0"/>
              <a:t>A</a:t>
            </a:r>
            <a:r>
              <a:rPr lang="en-US" altLang="en-US" smtClean="0"/>
              <a:t> = </a:t>
            </a:r>
            <a:r>
              <a:rPr lang="en-US" altLang="en-US" i="1" smtClean="0"/>
              <a:t>bh</a:t>
            </a:r>
            <a:r>
              <a:rPr lang="en-US" altLang="en-US" smtClean="0"/>
              <a:t> it is actually more proper to say that this is the </a:t>
            </a:r>
            <a:r>
              <a:rPr lang="en-US" altLang="en-US" i="1" smtClean="0"/>
              <a:t>definition </a:t>
            </a:r>
            <a:r>
              <a:rPr lang="en-US" altLang="en-US" smtClean="0"/>
              <a:t>of the </a:t>
            </a:r>
            <a:r>
              <a:rPr lang="en-US" altLang="en-US" b="1" smtClean="0"/>
              <a:t>area of a rectangle.</a:t>
            </a:r>
          </a:p>
          <a:p>
            <a:pPr marL="0" indent="0" eaLnBrk="1" hangingPunct="1">
              <a:buFont typeface="Wingdings" panose="05000000000000000000" pitchFamily="2" charset="2"/>
              <a:buNone/>
            </a:pPr>
            <a:endParaRPr lang="en-US" altLang="en-US" b="1" smtClean="0"/>
          </a:p>
          <a:p>
            <a:pPr marL="0" indent="0" eaLnBrk="1" hangingPunct="1">
              <a:buFont typeface="Wingdings" panose="05000000000000000000" pitchFamily="2" charset="2"/>
              <a:buNone/>
            </a:pPr>
            <a:r>
              <a:rPr lang="en-US" altLang="en-US" smtClean="0"/>
              <a:t>From this definition, you can develop formulas for the areas of many other plane regions.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For example, to determine the area of a triangle, you can form a rectangle whose area is twice that of the triangle, as shown in Figure 4.5.</a:t>
            </a:r>
          </a:p>
        </p:txBody>
      </p:sp>
      <p:sp>
        <p:nvSpPr>
          <p:cNvPr id="17411" name="Text Box 5"/>
          <p:cNvSpPr txBox="1">
            <a:spLocks noChangeArrowheads="1"/>
          </p:cNvSpPr>
          <p:nvPr/>
        </p:nvSpPr>
        <p:spPr bwMode="auto">
          <a:xfrm>
            <a:off x="3810000" y="5364163"/>
            <a:ext cx="904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4.5</a:t>
            </a:r>
          </a:p>
        </p:txBody>
      </p:sp>
      <p:sp>
        <p:nvSpPr>
          <p:cNvPr id="17412"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pic>
        <p:nvPicPr>
          <p:cNvPr id="17413" name="Picture 1" descr="The image consists of a visual representation and a caption. Visual representation. A triangle with all its sides of different length and the angles also measure different. The horizontal base is labeled b. The altitude of the triangle is graphed with a vertical dashed line and its height is labeled h. The triangle is inscribed in a rectangle. One side of the rectangle is b and vertical length of the rectangle is h. Caption. Triangle : A = 1/2 b h.&#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986088"/>
            <a:ext cx="253841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Once you know how to find the area of a triangle, you can determine the area of any polygon by subdividing the polygon into triangular regions, as shown in Figure 4.6.</a:t>
            </a:r>
          </a:p>
        </p:txBody>
      </p:sp>
      <p:sp>
        <p:nvSpPr>
          <p:cNvPr id="18435" name="Text Box 5"/>
          <p:cNvSpPr txBox="1">
            <a:spLocks noChangeArrowheads="1"/>
          </p:cNvSpPr>
          <p:nvPr/>
        </p:nvSpPr>
        <p:spPr bwMode="auto">
          <a:xfrm>
            <a:off x="4033838" y="5456238"/>
            <a:ext cx="904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4.6</a:t>
            </a:r>
          </a:p>
        </p:txBody>
      </p:sp>
      <p:sp>
        <p:nvSpPr>
          <p:cNvPr id="18436"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pic>
        <p:nvPicPr>
          <p:cNvPr id="18437" name="Picture 1" descr="Three graphs. (graph 1). A parallelogram is subdivided into two identical triangles with the diagonal line passing from the top left corner to the bottom right corner of the parallelogram as the common base of both the triangles. (graph 2). A hexagon. Three diagonal lines pass from one corner of the hexagon to the respective opposite corner and subdivide the hexagon into six identical triangles with equal sides that have a common vertex at the center of the hexagon. (graph 3). An irregular polygon with five sides. Two dashed lines from one corner to two of the non-adjacent corners subdivide the polygon into three triangles.&#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911475"/>
            <a:ext cx="78374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Finding the areas of regions other than polygons is more difficult. The ancient Greeks were able to determine formulas for the areas of some general regions (principally those bounded by conics) by the </a:t>
            </a:r>
            <a:r>
              <a:rPr lang="en-US" altLang="en-US" i="1" smtClean="0"/>
              <a:t>exhaustion </a:t>
            </a:r>
            <a:r>
              <a:rPr lang="en-US" altLang="en-US" smtClean="0"/>
              <a:t>method.</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 clearest description of this method was given by Archimedes. Essentially, the method is a limiting process in which the area is squeezed between two polygons—one inscribed in the region and one circumscribed about the region.</a:t>
            </a:r>
          </a:p>
        </p:txBody>
      </p:sp>
      <p:sp>
        <p:nvSpPr>
          <p:cNvPr id="19459" name="Rectangle 5"/>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For instance, in Figure 4.7, the area of a circular region is approximated by an </a:t>
            </a:r>
            <a:r>
              <a:rPr lang="en-US" altLang="en-US" i="1" smtClean="0"/>
              <a:t>n</a:t>
            </a:r>
            <a:r>
              <a:rPr lang="en-US" altLang="en-US" smtClean="0"/>
              <a:t>-sided inscribed polygon and an          </a:t>
            </a:r>
            <a:r>
              <a:rPr lang="en-US" altLang="en-US" i="1" smtClean="0"/>
              <a:t>n</a:t>
            </a:r>
            <a:r>
              <a:rPr lang="en-US" altLang="en-US" smtClean="0"/>
              <a:t>-sided circumscribed polygon.</a:t>
            </a:r>
          </a:p>
        </p:txBody>
      </p:sp>
      <p:sp>
        <p:nvSpPr>
          <p:cNvPr id="20483" name="Text Box 5"/>
          <p:cNvSpPr txBox="1">
            <a:spLocks noChangeArrowheads="1"/>
          </p:cNvSpPr>
          <p:nvPr/>
        </p:nvSpPr>
        <p:spPr bwMode="auto">
          <a:xfrm>
            <a:off x="4033838" y="5949950"/>
            <a:ext cx="90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4.7</a:t>
            </a:r>
          </a:p>
        </p:txBody>
      </p:sp>
      <p:sp>
        <p:nvSpPr>
          <p:cNvPr id="20484"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pic>
        <p:nvPicPr>
          <p:cNvPr id="20485" name="Picture 1" descr="The image consists of a visual representation and a caption. Visual representation. Two circles are placed one beside the other. A polygon with equal sides is circumscribed around the circle. Another identical polygon is inscribed within the same circle. The diagonal lines of one polygon are superimposed over the respective diagonal lines of the second polygon. The polygon graphed for the circle on the left is a hexagon with number of sides n = 6. The polygon graphed for the circle on the right is a dodecagon with number of sides n = 12. Caption. The exhaustion method for finding the area of a circular region.&#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0960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371600"/>
            <a:ext cx="8229600" cy="5257800"/>
          </a:xfrm>
        </p:spPr>
        <p:txBody>
          <a:bodyPr/>
          <a:lstStyle/>
          <a:p>
            <a:pPr marL="0" indent="0" eaLnBrk="1" hangingPunct="1">
              <a:buFont typeface="Wingdings" panose="05000000000000000000" pitchFamily="2" charset="2"/>
              <a:buNone/>
            </a:pPr>
            <a:r>
              <a:rPr lang="en-US" altLang="en-US" smtClean="0"/>
              <a:t>For each value of </a:t>
            </a:r>
            <a:r>
              <a:rPr lang="en-US" altLang="en-US" i="1" smtClean="0"/>
              <a:t>n</a:t>
            </a:r>
            <a:r>
              <a:rPr lang="en-US" altLang="en-US" smtClean="0"/>
              <a:t>, the area of the inscribed polygon is less than the area of the circle, and the area of the circumscribed polygon is greater than the area of the circle.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Moreover, as </a:t>
            </a:r>
            <a:r>
              <a:rPr lang="en-US" altLang="en-US" i="1" smtClean="0"/>
              <a:t>n</a:t>
            </a:r>
            <a:r>
              <a:rPr lang="en-US" altLang="en-US" smtClean="0"/>
              <a:t> increases, the areas of both polygons  become better and better approximations of the area of the circle.</a:t>
            </a:r>
          </a:p>
        </p:txBody>
      </p:sp>
      <p:sp>
        <p:nvSpPr>
          <p:cNvPr id="21507" name="Rectangle 4"/>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Area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5613" y="320040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Area of a Plane Region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400" b="1"/>
              <a:t>4.2</a:t>
            </a:r>
          </a:p>
        </p:txBody>
      </p:sp>
      <p:sp>
        <p:nvSpPr>
          <p:cNvPr id="4100" name="Text Box 2"/>
          <p:cNvSpPr txBox="1">
            <a:spLocks noChangeArrowheads="1"/>
          </p:cNvSpPr>
          <p:nvPr/>
        </p:nvSpPr>
        <p:spPr bwMode="auto">
          <a:xfrm>
            <a:off x="2209800" y="2498725"/>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a:solidFill>
                  <a:schemeClr val="bg1"/>
                </a:solidFill>
              </a:rPr>
              <a:t>Area</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319088"/>
            <a:ext cx="8229600" cy="685800"/>
          </a:xfrm>
          <a:noFill/>
        </p:spPr>
        <p:txBody>
          <a:bodyPr/>
          <a:lstStyle/>
          <a:p>
            <a:pPr eaLnBrk="1" hangingPunct="1"/>
            <a:r>
              <a:rPr lang="en-US" altLang="en-US" sz="2400" smtClean="0">
                <a:solidFill>
                  <a:schemeClr val="bg1"/>
                </a:solidFill>
              </a:rPr>
              <a:t>Example 3 –</a:t>
            </a:r>
            <a:r>
              <a:rPr lang="en-US" altLang="en-US" sz="2400" b="1" smtClean="0">
                <a:solidFill>
                  <a:schemeClr val="bg1"/>
                </a:solidFill>
              </a:rPr>
              <a:t> </a:t>
            </a:r>
            <a:r>
              <a:rPr lang="en-US" altLang="en-US" sz="2400" i="1" smtClean="0">
                <a:solidFill>
                  <a:schemeClr val="bg1"/>
                </a:solidFill>
              </a:rPr>
              <a:t>Approximating the Area of a Plane Region</a:t>
            </a:r>
          </a:p>
        </p:txBody>
      </p:sp>
      <p:sp>
        <p:nvSpPr>
          <p:cNvPr id="23555" name="Rectangle 5"/>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Use the five rectangles in Figure 4.8(a) and (b) to find </a:t>
            </a:r>
            <a:r>
              <a:rPr lang="en-US" altLang="en-US" i="1"/>
              <a:t>two </a:t>
            </a:r>
            <a:r>
              <a:rPr lang="en-US" altLang="en-US"/>
              <a:t>approximations of the area of the region lying between the graph of </a:t>
            </a:r>
            <a:r>
              <a:rPr lang="en-US" altLang="en-US" i="1"/>
              <a:t>f</a:t>
            </a:r>
            <a:r>
              <a:rPr lang="en-US" altLang="en-US"/>
              <a:t>(</a:t>
            </a:r>
            <a:r>
              <a:rPr lang="en-US" altLang="en-US" i="1"/>
              <a:t>x</a:t>
            </a:r>
            <a:r>
              <a:rPr lang="en-US" altLang="en-US"/>
              <a:t>) = </a:t>
            </a:r>
            <a:r>
              <a:rPr lang="en-US" altLang="en-US">
                <a:solidFill>
                  <a:schemeClr val="tx2"/>
                </a:solidFill>
              </a:rPr>
              <a:t>–</a:t>
            </a:r>
            <a:r>
              <a:rPr lang="en-US" altLang="en-US" i="1"/>
              <a:t>x</a:t>
            </a:r>
            <a:r>
              <a:rPr lang="en-US" altLang="en-US" baseline="30000"/>
              <a:t>2</a:t>
            </a:r>
            <a:r>
              <a:rPr lang="en-US" altLang="en-US"/>
              <a:t> + 5 and the </a:t>
            </a:r>
            <a:r>
              <a:rPr lang="en-US" altLang="en-US" i="1"/>
              <a:t>x</a:t>
            </a:r>
            <a:r>
              <a:rPr lang="en-US" altLang="en-US"/>
              <a:t>-axis between </a:t>
            </a:r>
            <a:r>
              <a:rPr lang="en-US" altLang="en-US" i="1"/>
              <a:t>x</a:t>
            </a:r>
            <a:r>
              <a:rPr lang="en-US" altLang="en-US"/>
              <a:t> = 0        and </a:t>
            </a:r>
            <a:r>
              <a:rPr lang="en-US" altLang="en-US" i="1"/>
              <a:t>x</a:t>
            </a:r>
            <a:r>
              <a:rPr lang="en-US" altLang="en-US"/>
              <a:t> = 2.</a:t>
            </a:r>
          </a:p>
        </p:txBody>
      </p:sp>
      <p:sp>
        <p:nvSpPr>
          <p:cNvPr id="23556" name="Text Box 8"/>
          <p:cNvSpPr txBox="1">
            <a:spLocks noChangeArrowheads="1"/>
          </p:cNvSpPr>
          <p:nvPr/>
        </p:nvSpPr>
        <p:spPr bwMode="auto">
          <a:xfrm>
            <a:off x="4048125" y="6248400"/>
            <a:ext cx="90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4.8</a:t>
            </a:r>
          </a:p>
        </p:txBody>
      </p:sp>
      <p:pic>
        <p:nvPicPr>
          <p:cNvPr id="23557" name="Picture 1" descr="The image consists of a visual representation and a caption. Visual representation. A curve and five adjacent rectangles are graphed in the first quadrant of the x y coordinate plane. The curve is labeled: f(x) = negative x^2 + 5. It is the right half of a downward opening parabola. It begins at a point on the positive y axis (0, 5), goes down and to the right, and ends at the point (10/5, 1). Five adjacent rectangles of equal width are inscribed in the region bounded by the curve, the positive x axis, the positive y axis, and x = 10/5. They have an equal width and the height is defined by the right side of the respective rectangle. It begins on the positive x axis and goes vertically up till the curve. They are graphed for the following values of x from left to right 2/5, 4/5, 6/5, 8/5, and 10/5. Caption. A. The area of the parabolic region is greater than the area of the rectangles.&#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3009900"/>
            <a:ext cx="2678112"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The image consists of a visual representation and a caption. Visual representation. A curve and five adjacent rectangles are graphed in the first quadrant of the x y coordinate plane. The curve is labeled: f(x) = negative x^2 + 5. It is the right half of a downward opening parabola. It begins at a point on the positive y axis (0, 5), goes down and to the right, and ends at the point (10/5, 1). Five adjacent rectangles are circumscribed in the region bounded by the curve, the positive x axis, the positive y axis, and x = 10/5. They have an equal width and the height is defined by the left side of the respective rectangle. It begins on the positive x axis and goes vertically up till the curve. They are graphed for the following values of x from left to right 0, 2/5, 4/5, 6/5, and 8/5. Caption. B. The area of the parabolic region is less than the area of the rectangle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2897188"/>
            <a:ext cx="28130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3(a) –</a:t>
            </a:r>
            <a:r>
              <a:rPr lang="en-US" altLang="en-US" sz="4000" b="1" smtClean="0">
                <a:solidFill>
                  <a:schemeClr val="bg1"/>
                </a:solidFill>
              </a:rPr>
              <a:t> </a:t>
            </a:r>
            <a:r>
              <a:rPr lang="en-US" altLang="en-US" sz="4000" i="1" smtClean="0">
                <a:solidFill>
                  <a:schemeClr val="bg1"/>
                </a:solidFill>
              </a:rPr>
              <a:t>Solution</a:t>
            </a:r>
          </a:p>
        </p:txBody>
      </p:sp>
      <p:sp>
        <p:nvSpPr>
          <p:cNvPr id="51203"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The right endpoints of the five intervals are</a:t>
            </a:r>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sz="1000"/>
          </a:p>
          <a:p>
            <a:pPr eaLnBrk="1" hangingPunct="1">
              <a:lnSpc>
                <a:spcPct val="110000"/>
              </a:lnSpc>
              <a:spcBef>
                <a:spcPct val="0"/>
              </a:spcBef>
              <a:buFontTx/>
              <a:buNone/>
            </a:pPr>
            <a:r>
              <a:rPr lang="en-US" altLang="en-US"/>
              <a:t>where </a:t>
            </a:r>
            <a:r>
              <a:rPr lang="en-US" altLang="en-US" i="1"/>
              <a:t>i</a:t>
            </a:r>
            <a:r>
              <a:rPr lang="en-US" altLang="en-US"/>
              <a:t> = 1, 2, 3, 4, 5. </a:t>
            </a:r>
          </a:p>
          <a:p>
            <a:pPr eaLnBrk="1" hangingPunct="1">
              <a:lnSpc>
                <a:spcPct val="110000"/>
              </a:lnSpc>
              <a:spcBef>
                <a:spcPct val="0"/>
              </a:spcBef>
              <a:buFontTx/>
              <a:buNone/>
            </a:pPr>
            <a:endParaRPr lang="en-US" altLang="en-US" sz="1400"/>
          </a:p>
          <a:p>
            <a:pPr eaLnBrk="1" hangingPunct="1">
              <a:lnSpc>
                <a:spcPct val="110000"/>
              </a:lnSpc>
              <a:spcBef>
                <a:spcPct val="0"/>
              </a:spcBef>
              <a:buFontTx/>
              <a:buNone/>
            </a:pPr>
            <a:r>
              <a:rPr lang="en-US" altLang="en-US"/>
              <a:t>The width of each rectangle is    , and the height of each </a:t>
            </a:r>
          </a:p>
          <a:p>
            <a:pPr eaLnBrk="1" hangingPunct="1">
              <a:lnSpc>
                <a:spcPct val="110000"/>
              </a:lnSpc>
              <a:spcBef>
                <a:spcPct val="0"/>
              </a:spcBef>
              <a:buFontTx/>
              <a:buNone/>
            </a:pPr>
            <a:endParaRPr lang="en-US" altLang="en-US" sz="400"/>
          </a:p>
          <a:p>
            <a:pPr eaLnBrk="1" hangingPunct="1">
              <a:lnSpc>
                <a:spcPct val="110000"/>
              </a:lnSpc>
              <a:spcBef>
                <a:spcPct val="0"/>
              </a:spcBef>
              <a:buFontTx/>
              <a:buNone/>
            </a:pPr>
            <a:r>
              <a:rPr lang="en-US" altLang="en-US"/>
              <a:t>rectangle can be obtained by evaluating </a:t>
            </a:r>
            <a:r>
              <a:rPr lang="en-US" altLang="en-US" i="1"/>
              <a:t>f</a:t>
            </a:r>
            <a:r>
              <a:rPr lang="en-US" altLang="en-US"/>
              <a:t> at the right endpoint of each interval.</a:t>
            </a:r>
          </a:p>
        </p:txBody>
      </p:sp>
      <p:pic>
        <p:nvPicPr>
          <p:cNvPr id="51208" name="Picture 8" descr="2/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05175"/>
            <a:ext cx="20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3" descr="(2/5) i. Right endpoin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35814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0, 2/5], [2/5, 4/5], [4/5, 6/5], [6/5, 8/5], [8/5, 10/5]. An arrow points to the right endpoints of each interval with the following text: evaluate f at the right endpoints of these intervals.&#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826000"/>
            <a:ext cx="46482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1203">
                                            <p:txEl>
                                              <p:pRg st="6" end="6"/>
                                            </p:txEl>
                                          </p:spTgt>
                                        </p:tgtEl>
                                        <p:attrNameLst>
                                          <p:attrName>style.visibility</p:attrName>
                                        </p:attrNameLst>
                                      </p:cBhvr>
                                      <p:to>
                                        <p:strVal val="visible"/>
                                      </p:to>
                                    </p:set>
                                    <p:animEffect transition="in" filter="fade">
                                      <p:cBhvr>
                                        <p:cTn id="7" dur="1000"/>
                                        <p:tgtEl>
                                          <p:spTgt spid="51203">
                                            <p:txEl>
                                              <p:pRg st="6" end="6"/>
                                            </p:txEl>
                                          </p:spTgt>
                                        </p:tgtEl>
                                      </p:cBhvr>
                                    </p:animEffect>
                                    <p:anim calcmode="lin" valueType="num">
                                      <p:cBhvr>
                                        <p:cTn id="8" dur="10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03">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03">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1208"/>
                                        </p:tgtEl>
                                        <p:attrNameLst>
                                          <p:attrName>style.visibility</p:attrName>
                                        </p:attrNameLst>
                                      </p:cBhvr>
                                      <p:to>
                                        <p:strVal val="visible"/>
                                      </p:to>
                                    </p:set>
                                    <p:animEffect transition="in" filter="fade">
                                      <p:cBhvr>
                                        <p:cTn id="13" dur="1000"/>
                                        <p:tgtEl>
                                          <p:spTgt spid="51208"/>
                                        </p:tgtEl>
                                      </p:cBhvr>
                                    </p:animEffect>
                                    <p:anim calcmode="lin" valueType="num">
                                      <p:cBhvr>
                                        <p:cTn id="14" dur="1000" fill="hold"/>
                                        <p:tgtEl>
                                          <p:spTgt spid="51208"/>
                                        </p:tgtEl>
                                        <p:attrNameLst>
                                          <p:attrName>ppt_x</p:attrName>
                                        </p:attrNameLst>
                                      </p:cBhvr>
                                      <p:tavLst>
                                        <p:tav tm="0">
                                          <p:val>
                                            <p:strVal val="#ppt_x"/>
                                          </p:val>
                                        </p:tav>
                                        <p:tav tm="100000">
                                          <p:val>
                                            <p:strVal val="#ppt_x"/>
                                          </p:val>
                                        </p:tav>
                                      </p:tavLst>
                                    </p:anim>
                                    <p:anim calcmode="lin" valueType="num">
                                      <p:cBhvr>
                                        <p:cTn id="15" dur="900" decel="100000" fill="hold"/>
                                        <p:tgtEl>
                                          <p:spTgt spid="5120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0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1203">
                                            <p:txEl>
                                              <p:pRg st="8" end="8"/>
                                            </p:txEl>
                                          </p:spTgt>
                                        </p:tgtEl>
                                        <p:attrNameLst>
                                          <p:attrName>style.visibility</p:attrName>
                                        </p:attrNameLst>
                                      </p:cBhvr>
                                      <p:to>
                                        <p:strVal val="visible"/>
                                      </p:to>
                                    </p:set>
                                    <p:animEffect transition="in" filter="fade">
                                      <p:cBhvr>
                                        <p:cTn id="19" dur="1000"/>
                                        <p:tgtEl>
                                          <p:spTgt spid="51203">
                                            <p:txEl>
                                              <p:pRg st="8" end="8"/>
                                            </p:txEl>
                                          </p:spTgt>
                                        </p:tgtEl>
                                      </p:cBhvr>
                                    </p:animEffect>
                                    <p:anim calcmode="lin" valueType="num">
                                      <p:cBhvr>
                                        <p:cTn id="20" dur="1000" fill="hold"/>
                                        <p:tgtEl>
                                          <p:spTgt spid="51203">
                                            <p:txEl>
                                              <p:pRg st="8" end="8"/>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1203">
                                            <p:txEl>
                                              <p:pRg st="8" end="8"/>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1203">
                                            <p:txEl>
                                              <p:pRg st="8" end="8"/>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3(a) –</a:t>
            </a:r>
            <a:r>
              <a:rPr lang="en-US" altLang="en-US" sz="4000" b="1" smtClean="0">
                <a:solidFill>
                  <a:schemeClr val="bg1"/>
                </a:solidFill>
              </a:rPr>
              <a:t> </a:t>
            </a:r>
            <a:r>
              <a:rPr lang="en-US" altLang="en-US" sz="4000" i="1" smtClean="0">
                <a:solidFill>
                  <a:schemeClr val="bg1"/>
                </a:solidFill>
              </a:rPr>
              <a:t>Solution</a:t>
            </a:r>
          </a:p>
        </p:txBody>
      </p:sp>
      <p:sp>
        <p:nvSpPr>
          <p:cNvPr id="52227"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The sum of the areas of the five rectangles is</a:t>
            </a:r>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a:p>
          <a:p>
            <a:pPr eaLnBrk="1" hangingPunct="1">
              <a:lnSpc>
                <a:spcPct val="110000"/>
              </a:lnSpc>
              <a:spcBef>
                <a:spcPct val="0"/>
              </a:spcBef>
              <a:buFontTx/>
              <a:buNone/>
            </a:pPr>
            <a:endParaRPr lang="en-US" altLang="en-US" sz="1200"/>
          </a:p>
          <a:p>
            <a:pPr eaLnBrk="1" hangingPunct="1">
              <a:lnSpc>
                <a:spcPct val="110000"/>
              </a:lnSpc>
              <a:spcBef>
                <a:spcPct val="0"/>
              </a:spcBef>
              <a:buFontTx/>
              <a:buNone/>
            </a:pPr>
            <a:r>
              <a:rPr lang="en-US" altLang="en-US"/>
              <a:t>Because each of the five rectangles lies inside the parabolic region, you can conclude that the area of the parabolic region is greater than 6.48.</a:t>
            </a:r>
          </a:p>
        </p:txBody>
      </p:sp>
      <p:sp>
        <p:nvSpPr>
          <p:cNvPr id="25604"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5605" name="Picture 1" descr="sum_(i=1)^5 (f((2 i)/5)(2/5)) = sum_(i=1)^5 ([negative ((2 i)/5)^2 + 5](2/5)) = 162/25 = 6.48. In the expression sum_(i=1)^5 (f((2 i)/5)(2/5)), the expression f((2 i)/5) is labeled: height. In the same expression (2/5) is labeled: width.&#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67167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27">
                                            <p:txEl>
                                              <p:pRg st="7" end="7"/>
                                            </p:txEl>
                                          </p:spTgt>
                                        </p:tgtEl>
                                        <p:attrNameLst>
                                          <p:attrName>style.visibility</p:attrName>
                                        </p:attrNameLst>
                                      </p:cBhvr>
                                      <p:to>
                                        <p:strVal val="visible"/>
                                      </p:to>
                                    </p:set>
                                    <p:animEffect transition="in" filter="fade">
                                      <p:cBhvr>
                                        <p:cTn id="7" dur="1000"/>
                                        <p:tgtEl>
                                          <p:spTgt spid="52227">
                                            <p:txEl>
                                              <p:pRg st="7" end="7"/>
                                            </p:txEl>
                                          </p:spTgt>
                                        </p:tgtEl>
                                      </p:cBhvr>
                                    </p:animEffect>
                                    <p:anim calcmode="lin" valueType="num">
                                      <p:cBhvr>
                                        <p:cTn id="8"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27">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3(b) –</a:t>
            </a:r>
            <a:r>
              <a:rPr lang="en-US" altLang="en-US" sz="4000" b="1" smtClean="0">
                <a:solidFill>
                  <a:schemeClr val="bg1"/>
                </a:solidFill>
              </a:rPr>
              <a:t> </a:t>
            </a:r>
            <a:r>
              <a:rPr lang="en-US" altLang="en-US" sz="4000" i="1" smtClean="0">
                <a:solidFill>
                  <a:schemeClr val="bg1"/>
                </a:solidFill>
              </a:rPr>
              <a:t>Solution</a:t>
            </a:r>
          </a:p>
        </p:txBody>
      </p:sp>
      <p:sp>
        <p:nvSpPr>
          <p:cNvPr id="53251"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left endpoints of the five intervals are</a:t>
            </a:r>
          </a:p>
          <a:p>
            <a:pPr eaLnBrk="1" hangingPunct="1">
              <a:lnSpc>
                <a:spcPct val="120000"/>
              </a:lnSpc>
              <a:spcBef>
                <a:spcPct val="0"/>
              </a:spcBef>
              <a:buFontTx/>
              <a:buNone/>
            </a:pPr>
            <a:endParaRPr lang="en-US" altLang="en-US"/>
          </a:p>
          <a:p>
            <a:pPr eaLnBrk="1" hangingPunct="1">
              <a:lnSpc>
                <a:spcPct val="120000"/>
              </a:lnSpc>
              <a:spcBef>
                <a:spcPct val="0"/>
              </a:spcBef>
              <a:buFontTx/>
              <a:buNone/>
            </a:pPr>
            <a:endParaRPr lang="en-US" altLang="en-US"/>
          </a:p>
          <a:p>
            <a:pPr eaLnBrk="1" hangingPunct="1">
              <a:lnSpc>
                <a:spcPct val="120000"/>
              </a:lnSpc>
              <a:spcBef>
                <a:spcPct val="0"/>
              </a:spcBef>
              <a:buFontTx/>
              <a:buNone/>
            </a:pPr>
            <a:r>
              <a:rPr lang="en-US" altLang="en-US"/>
              <a:t>where </a:t>
            </a:r>
            <a:r>
              <a:rPr lang="en-US" altLang="en-US" i="1"/>
              <a:t>i</a:t>
            </a:r>
            <a:r>
              <a:rPr lang="en-US" altLang="en-US"/>
              <a:t> = 1, 2, 3, 4, 5. </a:t>
            </a:r>
          </a:p>
          <a:p>
            <a:pPr eaLnBrk="1" hangingPunct="1">
              <a:lnSpc>
                <a:spcPct val="120000"/>
              </a:lnSpc>
              <a:spcBef>
                <a:spcPct val="0"/>
              </a:spcBef>
              <a:buFontTx/>
              <a:buNone/>
            </a:pPr>
            <a:endParaRPr lang="en-US" altLang="en-US" sz="1000"/>
          </a:p>
          <a:p>
            <a:pPr eaLnBrk="1" hangingPunct="1">
              <a:lnSpc>
                <a:spcPct val="120000"/>
              </a:lnSpc>
              <a:spcBef>
                <a:spcPct val="0"/>
              </a:spcBef>
              <a:buFontTx/>
              <a:buNone/>
            </a:pPr>
            <a:r>
              <a:rPr lang="en-US" altLang="en-US"/>
              <a:t>The width of each rectangle is   , and the height of each </a:t>
            </a:r>
          </a:p>
          <a:p>
            <a:pPr eaLnBrk="1" hangingPunct="1">
              <a:lnSpc>
                <a:spcPct val="120000"/>
              </a:lnSpc>
              <a:spcBef>
                <a:spcPct val="0"/>
              </a:spcBef>
              <a:buFontTx/>
              <a:buNone/>
            </a:pPr>
            <a:r>
              <a:rPr lang="en-US" altLang="en-US"/>
              <a:t>rectangle can be obtained by evaluating </a:t>
            </a:r>
            <a:r>
              <a:rPr lang="en-US" altLang="en-US" i="1"/>
              <a:t>f</a:t>
            </a:r>
            <a:r>
              <a:rPr lang="en-US" altLang="en-US"/>
              <a:t> at the left </a:t>
            </a:r>
          </a:p>
          <a:p>
            <a:pPr eaLnBrk="1" hangingPunct="1">
              <a:lnSpc>
                <a:spcPct val="120000"/>
              </a:lnSpc>
              <a:spcBef>
                <a:spcPct val="0"/>
              </a:spcBef>
              <a:buFontTx/>
              <a:buNone/>
            </a:pPr>
            <a:r>
              <a:rPr lang="en-US" altLang="en-US"/>
              <a:t>endpoint of each interval. So, the sum is</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sz="1000"/>
          </a:p>
          <a:p>
            <a:pPr eaLnBrk="1" hangingPunct="1">
              <a:spcBef>
                <a:spcPct val="0"/>
              </a:spcBef>
              <a:buFontTx/>
              <a:buNone/>
            </a:pPr>
            <a:endParaRPr lang="en-US" altLang="en-US"/>
          </a:p>
        </p:txBody>
      </p:sp>
      <p:pic>
        <p:nvPicPr>
          <p:cNvPr id="53255" name="Picture 7" descr="2/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05175"/>
            <a:ext cx="20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sum_(i=1)^5 (f((2 i minus 2)/5)(2/5)) = sum_(i=1)^5 ([negative ((2 i minus 2)/5)^2 + 5](2/5)) = 202/25 = 8.08. In the expression sum_(i=1)^5 (f((2 i minus 2)/5)(2/5)), the expression f((2 i minus 2)/5) is labeled: height. In the same expression (2/5) is labeled: widt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730750"/>
            <a:ext cx="75866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2/5)(i minus 1). Left endpoint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3429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3251">
                                            <p:txEl>
                                              <p:pRg st="5" end="5"/>
                                            </p:txEl>
                                          </p:spTgt>
                                        </p:tgtEl>
                                        <p:attrNameLst>
                                          <p:attrName>style.visibility</p:attrName>
                                        </p:attrNameLst>
                                      </p:cBhvr>
                                      <p:to>
                                        <p:strVal val="visible"/>
                                      </p:to>
                                    </p:set>
                                    <p:animEffect transition="in" filter="fade">
                                      <p:cBhvr>
                                        <p:cTn id="7" dur="1000"/>
                                        <p:tgtEl>
                                          <p:spTgt spid="53251">
                                            <p:txEl>
                                              <p:pRg st="5" end="5"/>
                                            </p:txEl>
                                          </p:spTgt>
                                        </p:tgtEl>
                                      </p:cBhvr>
                                    </p:animEffect>
                                    <p:anim calcmode="lin" valueType="num">
                                      <p:cBhvr>
                                        <p:cTn id="8"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3251">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1">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3255"/>
                                        </p:tgtEl>
                                        <p:attrNameLst>
                                          <p:attrName>style.visibility</p:attrName>
                                        </p:attrNameLst>
                                      </p:cBhvr>
                                      <p:to>
                                        <p:strVal val="visible"/>
                                      </p:to>
                                    </p:set>
                                    <p:animEffect transition="in" filter="fade">
                                      <p:cBhvr>
                                        <p:cTn id="13" dur="1000"/>
                                        <p:tgtEl>
                                          <p:spTgt spid="53255"/>
                                        </p:tgtEl>
                                      </p:cBhvr>
                                    </p:animEffect>
                                    <p:anim calcmode="lin" valueType="num">
                                      <p:cBhvr>
                                        <p:cTn id="14" dur="1000" fill="hold"/>
                                        <p:tgtEl>
                                          <p:spTgt spid="53255"/>
                                        </p:tgtEl>
                                        <p:attrNameLst>
                                          <p:attrName>ppt_x</p:attrName>
                                        </p:attrNameLst>
                                      </p:cBhvr>
                                      <p:tavLst>
                                        <p:tav tm="0">
                                          <p:val>
                                            <p:strVal val="#ppt_x"/>
                                          </p:val>
                                        </p:tav>
                                        <p:tav tm="100000">
                                          <p:val>
                                            <p:strVal val="#ppt_x"/>
                                          </p:val>
                                        </p:tav>
                                      </p:tavLst>
                                    </p:anim>
                                    <p:anim calcmode="lin" valueType="num">
                                      <p:cBhvr>
                                        <p:cTn id="15" dur="900" decel="100000" fill="hold"/>
                                        <p:tgtEl>
                                          <p:spTgt spid="5325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325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animEffect transition="in" filter="fade">
                                      <p:cBhvr>
                                        <p:cTn id="19" dur="1000"/>
                                        <p:tgtEl>
                                          <p:spTgt spid="53251">
                                            <p:txEl>
                                              <p:pRg st="6" end="6"/>
                                            </p:txEl>
                                          </p:spTgt>
                                        </p:tgtEl>
                                      </p:cBhvr>
                                    </p:animEffect>
                                    <p:anim calcmode="lin" valueType="num">
                                      <p:cBhvr>
                                        <p:cTn id="20"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3251">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3251">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3251">
                                            <p:txEl>
                                              <p:pRg st="7" end="7"/>
                                            </p:txEl>
                                          </p:spTgt>
                                        </p:tgtEl>
                                        <p:attrNameLst>
                                          <p:attrName>style.visibility</p:attrName>
                                        </p:attrNameLst>
                                      </p:cBhvr>
                                      <p:to>
                                        <p:strVal val="visible"/>
                                      </p:to>
                                    </p:set>
                                    <p:animEffect transition="in" filter="fade">
                                      <p:cBhvr>
                                        <p:cTn id="25" dur="1000"/>
                                        <p:tgtEl>
                                          <p:spTgt spid="53251">
                                            <p:txEl>
                                              <p:pRg st="7" end="7"/>
                                            </p:txEl>
                                          </p:spTgt>
                                        </p:tgtEl>
                                      </p:cBhvr>
                                    </p:animEffect>
                                    <p:anim calcmode="lin" valueType="num">
                                      <p:cBhvr>
                                        <p:cTn id="26" dur="1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3251">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3251">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3256"/>
                                        </p:tgtEl>
                                        <p:attrNameLst>
                                          <p:attrName>style.visibility</p:attrName>
                                        </p:attrNameLst>
                                      </p:cBhvr>
                                      <p:to>
                                        <p:strVal val="visible"/>
                                      </p:to>
                                    </p:set>
                                    <p:animEffect transition="in" filter="fade">
                                      <p:cBhvr>
                                        <p:cTn id="31" dur="1000"/>
                                        <p:tgtEl>
                                          <p:spTgt spid="53256"/>
                                        </p:tgtEl>
                                      </p:cBhvr>
                                    </p:animEffect>
                                    <p:anim calcmode="lin" valueType="num">
                                      <p:cBhvr>
                                        <p:cTn id="32" dur="1000" fill="hold"/>
                                        <p:tgtEl>
                                          <p:spTgt spid="53256"/>
                                        </p:tgtEl>
                                        <p:attrNameLst>
                                          <p:attrName>ppt_x</p:attrName>
                                        </p:attrNameLst>
                                      </p:cBhvr>
                                      <p:tavLst>
                                        <p:tav tm="0">
                                          <p:val>
                                            <p:strVal val="#ppt_x"/>
                                          </p:val>
                                        </p:tav>
                                        <p:tav tm="100000">
                                          <p:val>
                                            <p:strVal val="#ppt_x"/>
                                          </p:val>
                                        </p:tav>
                                      </p:tavLst>
                                    </p:anim>
                                    <p:anim calcmode="lin" valueType="num">
                                      <p:cBhvr>
                                        <p:cTn id="33" dur="900" decel="100000" fill="hold"/>
                                        <p:tgtEl>
                                          <p:spTgt spid="5325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32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3(b) –</a:t>
            </a:r>
            <a:r>
              <a:rPr lang="en-US" altLang="en-US" sz="4000" b="1" smtClean="0">
                <a:solidFill>
                  <a:schemeClr val="bg1"/>
                </a:solidFill>
              </a:rPr>
              <a:t> </a:t>
            </a:r>
            <a:r>
              <a:rPr lang="en-US" altLang="en-US" sz="4000" i="1" smtClean="0">
                <a:solidFill>
                  <a:schemeClr val="bg1"/>
                </a:solidFill>
              </a:rPr>
              <a:t>Solution</a:t>
            </a:r>
          </a:p>
        </p:txBody>
      </p:sp>
      <p:sp>
        <p:nvSpPr>
          <p:cNvPr id="73731"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Because the parabolic region lies within the union of the five rectangular regions, you can conclude that the area of the parabolic region is less than 8.08.</a:t>
            </a:r>
          </a:p>
          <a:p>
            <a:pPr eaLnBrk="1" hangingPunct="1">
              <a:spcBef>
                <a:spcPct val="0"/>
              </a:spcBef>
              <a:buFontTx/>
              <a:buNone/>
            </a:pPr>
            <a:endParaRPr lang="en-US" altLang="en-US"/>
          </a:p>
          <a:p>
            <a:pPr eaLnBrk="1" hangingPunct="1">
              <a:spcBef>
                <a:spcPct val="0"/>
              </a:spcBef>
              <a:buFontTx/>
              <a:buNone/>
            </a:pPr>
            <a:r>
              <a:rPr lang="en-US" altLang="en-US"/>
              <a:t>By combining the results in parts (a) and (b), you can conclude that 6.48 &lt; (Area of region) &lt; 8.08.</a:t>
            </a:r>
          </a:p>
        </p:txBody>
      </p:sp>
      <p:sp>
        <p:nvSpPr>
          <p:cNvPr id="27652"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animEffect transition="in" filter="fade">
                                      <p:cBhvr>
                                        <p:cTn id="7" dur="1000"/>
                                        <p:tgtEl>
                                          <p:spTgt spid="73731">
                                            <p:txEl>
                                              <p:pRg st="2" end="2"/>
                                            </p:txEl>
                                          </p:spTgt>
                                        </p:tgtEl>
                                      </p:cBhvr>
                                    </p:animEffect>
                                    <p:anim calcmode="lin" valueType="num">
                                      <p:cBhvr>
                                        <p:cTn id="8"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373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IN" altLang="en-US" sz="4000"/>
              <a:t>Finding Area by the Limit Definition</a:t>
            </a:r>
            <a:endParaRPr lang="en-US" altLang="en-US" sz="4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29699"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Consider a plane region bounded above by the graph of a nonnegative, continuous function </a:t>
            </a:r>
            <a:r>
              <a:rPr lang="en-US" altLang="en-US" i="1" smtClean="0"/>
              <a:t>y</a:t>
            </a:r>
            <a:r>
              <a:rPr lang="en-US" altLang="en-US" smtClean="0"/>
              <a:t> = </a:t>
            </a:r>
            <a:r>
              <a:rPr lang="en-US" altLang="en-US" i="1" smtClean="0"/>
              <a:t>f</a:t>
            </a:r>
            <a:r>
              <a:rPr lang="en-US" altLang="en-US" sz="400" smtClean="0"/>
              <a:t> </a:t>
            </a:r>
            <a:r>
              <a:rPr lang="en-US" altLang="en-US" smtClean="0"/>
              <a:t>(</a:t>
            </a:r>
            <a:r>
              <a:rPr lang="en-US" altLang="en-US" i="1" smtClean="0"/>
              <a:t>x</a:t>
            </a:r>
            <a:r>
              <a:rPr lang="en-US" altLang="en-US" smtClean="0"/>
              <a:t>) as shown in Figure 4.9.</a:t>
            </a:r>
          </a:p>
          <a:p>
            <a:pPr marL="0" indent="0" eaLnBrk="1" hangingPunct="1">
              <a:buFont typeface="Wingdings" panose="05000000000000000000" pitchFamily="2" charset="2"/>
              <a:buNone/>
            </a:pPr>
            <a:endParaRPr lang="en-US" altLang="en-US" sz="2000" smtClean="0"/>
          </a:p>
          <a:p>
            <a:pPr marL="0" indent="0" eaLnBrk="1" hangingPunct="1">
              <a:buFont typeface="Wingdings" panose="05000000000000000000" pitchFamily="2" charset="2"/>
              <a:buNone/>
            </a:pPr>
            <a:r>
              <a:rPr lang="en-US" altLang="en-US" smtClean="0"/>
              <a:t>The region is bounded below by the </a:t>
            </a:r>
            <a:r>
              <a:rPr lang="en-US" altLang="en-US" i="1" smtClean="0"/>
              <a:t>x</a:t>
            </a:r>
            <a:r>
              <a:rPr lang="en-US" altLang="en-US" smtClean="0"/>
              <a:t>-axis, and the left and right boundaries of the region are the vertical lines </a:t>
            </a:r>
            <a:r>
              <a:rPr lang="en-US" altLang="en-US" i="1" smtClean="0"/>
              <a:t>x</a:t>
            </a:r>
            <a:r>
              <a:rPr lang="en-US" altLang="en-US" smtClean="0"/>
              <a:t> = </a:t>
            </a:r>
            <a:r>
              <a:rPr lang="en-US" altLang="en-US" i="1" smtClean="0"/>
              <a:t>a</a:t>
            </a:r>
            <a:r>
              <a:rPr lang="en-US" altLang="en-US" smtClean="0"/>
              <a:t> and </a:t>
            </a:r>
            <a:r>
              <a:rPr lang="en-US" altLang="en-US" i="1" smtClean="0"/>
              <a:t>x</a:t>
            </a:r>
            <a:r>
              <a:rPr lang="en-US" altLang="en-US" smtClean="0"/>
              <a:t> = </a:t>
            </a:r>
            <a:r>
              <a:rPr lang="en-US" altLang="en-US" i="1" smtClean="0"/>
              <a:t>b</a:t>
            </a:r>
            <a:r>
              <a:rPr lang="en-US" altLang="en-US" smtClean="0"/>
              <a:t>.</a:t>
            </a:r>
          </a:p>
        </p:txBody>
      </p:sp>
      <p:sp>
        <p:nvSpPr>
          <p:cNvPr id="29700" name="Text Box 5"/>
          <p:cNvSpPr txBox="1">
            <a:spLocks noChangeArrowheads="1"/>
          </p:cNvSpPr>
          <p:nvPr/>
        </p:nvSpPr>
        <p:spPr bwMode="auto">
          <a:xfrm>
            <a:off x="4343400" y="6430963"/>
            <a:ext cx="904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4.9</a:t>
            </a:r>
          </a:p>
        </p:txBody>
      </p:sp>
      <p:pic>
        <p:nvPicPr>
          <p:cNvPr id="29701" name="Picture 1" descr="The image consists of a visual representation and a caption. Visual representation. A curve is graphed on the x y coordinate plane. Two points are marked on the positive x axis labeled a and b. a &lt; b. The curve is labeled f. It enters the bottom of the viewing window in the third quadrant, goes up and to the right, passes through the second quadrant and enters the first quadrant, goes further up and to the right with decreasing steepness, after a point goes down and to the right, and then again goes up and to the right, and exits the top right of the viewing window. The region under the curve till the positive x axis is shaded in the first quadrant. The left and right boundaries of the shaded region are the vertical lines x = a and x = b respectively. Caption. The region under a curv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962400"/>
            <a:ext cx="22002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30723" name="Rectangle 3"/>
          <p:cNvSpPr>
            <a:spLocks noGrp="1" noChangeArrowheads="1"/>
          </p:cNvSpPr>
          <p:nvPr>
            <p:ph type="body" idx="1"/>
          </p:nvPr>
        </p:nvSpPr>
        <p:spPr>
          <a:xfrm>
            <a:off x="457200" y="1370013"/>
            <a:ext cx="8229600" cy="5256212"/>
          </a:xfrm>
          <a:noFill/>
        </p:spPr>
        <p:txBody>
          <a:bodyPr/>
          <a:lstStyle/>
          <a:p>
            <a:pPr marL="0" indent="0" eaLnBrk="1" hangingPunct="1">
              <a:lnSpc>
                <a:spcPct val="120000"/>
              </a:lnSpc>
              <a:buFont typeface="Wingdings" panose="05000000000000000000" pitchFamily="2" charset="2"/>
              <a:buNone/>
            </a:pPr>
            <a:r>
              <a:rPr lang="en-US" altLang="en-US" smtClean="0"/>
              <a:t>To approximate the area of the region, begin by subdividing the interval [</a:t>
            </a:r>
            <a:r>
              <a:rPr lang="en-US" altLang="en-US" i="1" smtClean="0"/>
              <a:t>a</a:t>
            </a:r>
            <a:r>
              <a:rPr lang="en-US" altLang="en-US" smtClean="0"/>
              <a:t>, </a:t>
            </a:r>
            <a:r>
              <a:rPr lang="en-US" altLang="en-US" i="1" smtClean="0"/>
              <a:t>b</a:t>
            </a:r>
            <a:r>
              <a:rPr lang="en-US" altLang="en-US" smtClean="0"/>
              <a:t>] into </a:t>
            </a:r>
            <a:r>
              <a:rPr lang="en-US" altLang="en-US" i="1" smtClean="0"/>
              <a:t>n</a:t>
            </a:r>
            <a:r>
              <a:rPr lang="en-US" altLang="en-US" smtClean="0"/>
              <a:t> subintervals, each of width </a:t>
            </a:r>
          </a:p>
          <a:p>
            <a:pPr marL="0" indent="0" eaLnBrk="1" hangingPunct="1">
              <a:lnSpc>
                <a:spcPct val="120000"/>
              </a:lnSpc>
              <a:buFont typeface="Wingdings" panose="05000000000000000000" pitchFamily="2" charset="2"/>
              <a:buNone/>
            </a:pPr>
            <a:endParaRPr lang="en-US" altLang="en-US" smtClean="0"/>
          </a:p>
          <a:p>
            <a:pPr marL="0" indent="0" eaLnBrk="1" hangingPunct="1">
              <a:lnSpc>
                <a:spcPct val="12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r>
              <a:rPr lang="en-US" altLang="en-US" smtClean="0"/>
              <a:t>as shown in Figure 4.10. </a:t>
            </a:r>
          </a:p>
        </p:txBody>
      </p:sp>
      <p:sp>
        <p:nvSpPr>
          <p:cNvPr id="30724" name="Text Box 5"/>
          <p:cNvSpPr txBox="1">
            <a:spLocks noChangeArrowheads="1"/>
          </p:cNvSpPr>
          <p:nvPr/>
        </p:nvSpPr>
        <p:spPr bwMode="auto">
          <a:xfrm>
            <a:off x="5635625" y="6078538"/>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4.10</a:t>
            </a:r>
          </a:p>
        </p:txBody>
      </p:sp>
      <p:pic>
        <p:nvPicPr>
          <p:cNvPr id="30725" name="Picture 11" descr="Delta x = (b minus a)/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2362200"/>
            <a:ext cx="19685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The image consists of a visual representation and a caption. Visual representation. A curve and a rectangle are graphed on the x y coordinate plane. Two points are marked on the positive x axis labeled a and b. a &lt; b. The curve is labeled f. It enters the bottom of the viewing window in the third quadrant, goes up and to the right, passes through the second quadrant and enters the first quadrant, goes further up and to the right with decreasing steepness, after a point goes down and to the right, and then again goes up and to the right, and exits the top right of the viewing window. The region under the curve till the positive x axis is shaded in the first quadrant. The left and right boundaries of the shaded region are the vertical lines x = a and x = b respectively. The rectangle is circumscribed in a portion of the shaded region where the curve goes down and to the right. The width of the rectangle is Delta x and the height is f(M_i) which is defined by the length of left side of the rectangle. It begins on the positive x axis and goes vertically up till the curve. The right side of the rectangle intersects the curve at a point and the vertical distance from that point to the positive x axis is f(m_i). Caption. The interval [a, b] is divided into n subintervals of width Delta x = (b minus a)/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60625"/>
            <a:ext cx="29733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401763"/>
            <a:ext cx="8229600" cy="5256212"/>
          </a:xfrm>
          <a:noFill/>
        </p:spPr>
        <p:txBody>
          <a:bodyPr/>
          <a:lstStyle/>
          <a:p>
            <a:pPr marL="0" indent="0" eaLnBrk="1" hangingPunct="1">
              <a:lnSpc>
                <a:spcPct val="110000"/>
              </a:lnSpc>
              <a:buFont typeface="Wingdings" panose="05000000000000000000" pitchFamily="2" charset="2"/>
              <a:buNone/>
            </a:pPr>
            <a:r>
              <a:rPr lang="en-US" altLang="en-US" smtClean="0"/>
              <a:t>The endpoints of the intervals are </a:t>
            </a:r>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endParaRPr lang="en-US" altLang="en-US" smtClean="0"/>
          </a:p>
          <a:p>
            <a:pPr marL="0" indent="0" eaLnBrk="1" hangingPunct="1">
              <a:lnSpc>
                <a:spcPct val="110000"/>
              </a:lnSpc>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Because </a:t>
            </a:r>
            <a:r>
              <a:rPr lang="en-US" altLang="en-US" i="1" smtClean="0"/>
              <a:t>f</a:t>
            </a:r>
            <a:r>
              <a:rPr lang="en-US" altLang="en-US" smtClean="0"/>
              <a:t> is continuous, the Extreme Value Theorem </a:t>
            </a:r>
          </a:p>
          <a:p>
            <a:pPr marL="0" indent="0" eaLnBrk="1" hangingPunct="1">
              <a:buFont typeface="Wingdings" panose="05000000000000000000" pitchFamily="2" charset="2"/>
              <a:buNone/>
            </a:pPr>
            <a:r>
              <a:rPr lang="en-US" altLang="en-US" smtClean="0"/>
              <a:t>guarantees the existence of a minimum and a maximum </a:t>
            </a:r>
          </a:p>
          <a:p>
            <a:pPr marL="0" indent="0" eaLnBrk="1" hangingPunct="1">
              <a:buFont typeface="Wingdings" panose="05000000000000000000" pitchFamily="2" charset="2"/>
              <a:buNone/>
            </a:pPr>
            <a:r>
              <a:rPr lang="en-US" altLang="en-US" smtClean="0"/>
              <a:t>value of </a:t>
            </a:r>
            <a:r>
              <a:rPr lang="en-US" altLang="en-US" i="1" smtClean="0"/>
              <a:t>f</a:t>
            </a:r>
            <a:r>
              <a:rPr lang="en-US" altLang="en-US" sz="400" smtClean="0"/>
              <a:t> </a:t>
            </a:r>
            <a:r>
              <a:rPr lang="en-US" altLang="en-US" smtClean="0"/>
              <a:t>(</a:t>
            </a:r>
            <a:r>
              <a:rPr lang="en-US" altLang="en-US" i="1" smtClean="0"/>
              <a:t>x</a:t>
            </a:r>
            <a:r>
              <a:rPr lang="en-US" altLang="en-US" smtClean="0"/>
              <a:t>) in </a:t>
            </a:r>
            <a:r>
              <a:rPr lang="en-US" altLang="en-US" i="1" smtClean="0"/>
              <a:t>each </a:t>
            </a:r>
            <a:r>
              <a:rPr lang="en-US" altLang="en-US" smtClean="0"/>
              <a:t>subinterval.</a:t>
            </a:r>
          </a:p>
          <a:p>
            <a:pPr marL="0" indent="0" eaLnBrk="1" hangingPunct="1">
              <a:lnSpc>
                <a:spcPct val="110000"/>
              </a:lnSpc>
              <a:buFont typeface="Wingdings" panose="05000000000000000000" pitchFamily="2" charset="2"/>
              <a:buNone/>
            </a:pPr>
            <a:endParaRPr lang="en-US" altLang="en-US" sz="1400" smtClean="0"/>
          </a:p>
          <a:p>
            <a:pPr marL="0" indent="0" eaLnBrk="1" hangingPunct="1">
              <a:lnSpc>
                <a:spcPct val="110000"/>
              </a:lnSpc>
              <a:buFont typeface="Wingdings" panose="05000000000000000000" pitchFamily="2" charset="2"/>
              <a:buNone/>
            </a:pPr>
            <a:r>
              <a:rPr lang="en-US" altLang="en-US" i="1" smtClean="0"/>
              <a:t>f</a:t>
            </a:r>
            <a:r>
              <a:rPr lang="en-US" altLang="en-US" sz="400" smtClean="0"/>
              <a:t> </a:t>
            </a:r>
            <a:r>
              <a:rPr lang="en-US" altLang="en-US" smtClean="0"/>
              <a:t>(</a:t>
            </a:r>
            <a:r>
              <a:rPr lang="en-US" altLang="en-US" i="1" smtClean="0"/>
              <a:t>m</a:t>
            </a:r>
            <a:r>
              <a:rPr lang="en-US" altLang="en-US" i="1" baseline="-25000" smtClean="0"/>
              <a:t>i</a:t>
            </a:r>
            <a:r>
              <a:rPr lang="en-US" altLang="en-US" smtClean="0"/>
              <a:t>) = Minimum value of </a:t>
            </a:r>
            <a:r>
              <a:rPr lang="en-US" altLang="en-US" i="1" smtClean="0"/>
              <a:t>f</a:t>
            </a:r>
            <a:r>
              <a:rPr lang="en-US" altLang="en-US" sz="400" smtClean="0"/>
              <a:t> </a:t>
            </a:r>
            <a:r>
              <a:rPr lang="en-US" altLang="en-US" smtClean="0"/>
              <a:t>(</a:t>
            </a:r>
            <a:r>
              <a:rPr lang="en-US" altLang="en-US" i="1" smtClean="0"/>
              <a:t>x</a:t>
            </a:r>
            <a:r>
              <a:rPr lang="en-US" altLang="en-US" smtClean="0"/>
              <a:t>) in </a:t>
            </a:r>
            <a:r>
              <a:rPr lang="en-US" altLang="en-US" i="1" smtClean="0"/>
              <a:t>i</a:t>
            </a:r>
            <a:r>
              <a:rPr lang="en-US" altLang="en-US" smtClean="0"/>
              <a:t>th subinterval</a:t>
            </a:r>
          </a:p>
          <a:p>
            <a:pPr marL="0" indent="0" eaLnBrk="1" hangingPunct="1">
              <a:lnSpc>
                <a:spcPct val="110000"/>
              </a:lnSpc>
              <a:buFont typeface="Wingdings" panose="05000000000000000000" pitchFamily="2" charset="2"/>
              <a:buNone/>
            </a:pPr>
            <a:r>
              <a:rPr lang="en-US" altLang="en-US" i="1" smtClean="0"/>
              <a:t>f</a:t>
            </a:r>
            <a:r>
              <a:rPr lang="en-US" altLang="en-US" sz="400" smtClean="0"/>
              <a:t> </a:t>
            </a:r>
            <a:r>
              <a:rPr lang="en-US" altLang="en-US" smtClean="0"/>
              <a:t>(</a:t>
            </a:r>
            <a:r>
              <a:rPr lang="en-US" altLang="en-US" i="1" smtClean="0"/>
              <a:t>M</a:t>
            </a:r>
            <a:r>
              <a:rPr lang="en-US" altLang="en-US" i="1" baseline="-25000" smtClean="0"/>
              <a:t>i</a:t>
            </a:r>
            <a:r>
              <a:rPr lang="en-US" altLang="en-US" smtClean="0"/>
              <a:t>) = Maximum value of </a:t>
            </a:r>
            <a:r>
              <a:rPr lang="en-US" altLang="en-US" i="1" smtClean="0"/>
              <a:t>f</a:t>
            </a:r>
            <a:r>
              <a:rPr lang="en-US" altLang="en-US" sz="400" smtClean="0"/>
              <a:t> </a:t>
            </a:r>
            <a:r>
              <a:rPr lang="en-US" altLang="en-US" smtClean="0"/>
              <a:t>(</a:t>
            </a:r>
            <a:r>
              <a:rPr lang="en-US" altLang="en-US" i="1" smtClean="0"/>
              <a:t>x</a:t>
            </a:r>
            <a:r>
              <a:rPr lang="en-US" altLang="en-US" smtClean="0"/>
              <a:t>) in </a:t>
            </a:r>
            <a:r>
              <a:rPr lang="en-US" altLang="en-US" i="1" smtClean="0"/>
              <a:t>i</a:t>
            </a:r>
            <a:r>
              <a:rPr lang="en-US" altLang="en-US" smtClean="0"/>
              <a:t>th subinterval</a:t>
            </a:r>
          </a:p>
        </p:txBody>
      </p:sp>
      <p:sp>
        <p:nvSpPr>
          <p:cNvPr id="31747" name="Rectangle 10"/>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pic>
        <p:nvPicPr>
          <p:cNvPr id="31748" name="Picture 1" descr="a + 0(Delta x) &lt; a + 1(Delta x) &lt; a + 2(Delta x) &lt; … &lt; a + n(Delta x). The expression a + 0(Delta x) is labeled: a = x_0. The expression a + 1(Delta x) is labeled x_1. The expression a + 2(Delta x) is labeled x_2. The expression a + n(Delta x) is labeled x_n = b.&#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60588"/>
            <a:ext cx="7504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370013"/>
            <a:ext cx="8229600" cy="5256212"/>
          </a:xfrm>
          <a:noFill/>
        </p:spPr>
        <p:txBody>
          <a:bodyPr/>
          <a:lstStyle/>
          <a:p>
            <a:pPr marL="0" indent="0" eaLnBrk="1" hangingPunct="1">
              <a:lnSpc>
                <a:spcPct val="110000"/>
              </a:lnSpc>
              <a:buFont typeface="Wingdings" panose="05000000000000000000" pitchFamily="2" charset="2"/>
              <a:buNone/>
            </a:pPr>
            <a:r>
              <a:rPr lang="en-US" altLang="en-US" smtClean="0"/>
              <a:t>Next, define an </a:t>
            </a:r>
            <a:r>
              <a:rPr lang="en-US" altLang="en-US" b="1" smtClean="0"/>
              <a:t>inscribed rectangle </a:t>
            </a:r>
            <a:r>
              <a:rPr lang="en-US" altLang="en-US" smtClean="0"/>
              <a:t>lying </a:t>
            </a:r>
            <a:r>
              <a:rPr lang="en-US" altLang="en-US" i="1" smtClean="0"/>
              <a:t>inside </a:t>
            </a:r>
            <a:r>
              <a:rPr lang="en-US" altLang="en-US" smtClean="0"/>
              <a:t>the </a:t>
            </a:r>
            <a:r>
              <a:rPr lang="en-US" altLang="en-US" i="1" smtClean="0"/>
              <a:t>i</a:t>
            </a:r>
            <a:r>
              <a:rPr lang="en-US" altLang="en-US" smtClean="0"/>
              <a:t>th subregion and a </a:t>
            </a:r>
            <a:r>
              <a:rPr lang="en-US" altLang="en-US" b="1" smtClean="0"/>
              <a:t>circumscribed rectangle </a:t>
            </a:r>
            <a:r>
              <a:rPr lang="en-US" altLang="en-US" smtClean="0"/>
              <a:t>extending </a:t>
            </a:r>
            <a:r>
              <a:rPr lang="en-US" altLang="en-US" i="1" smtClean="0"/>
              <a:t>outside </a:t>
            </a:r>
            <a:r>
              <a:rPr lang="en-US" altLang="en-US" smtClean="0"/>
              <a:t>the </a:t>
            </a:r>
            <a:r>
              <a:rPr lang="en-US" altLang="en-US" i="1" smtClean="0"/>
              <a:t>i</a:t>
            </a:r>
            <a:r>
              <a:rPr lang="en-US" altLang="en-US" smtClean="0"/>
              <a:t>th subregion. The height of the </a:t>
            </a:r>
            <a:r>
              <a:rPr lang="en-US" altLang="en-US" i="1" smtClean="0"/>
              <a:t>i</a:t>
            </a:r>
            <a:r>
              <a:rPr lang="en-US" altLang="en-US" smtClean="0"/>
              <a:t>th inscribed rectangle is </a:t>
            </a:r>
            <a:r>
              <a:rPr lang="en-US" altLang="en-US" i="1" smtClean="0"/>
              <a:t>f</a:t>
            </a:r>
            <a:r>
              <a:rPr lang="en-US" altLang="en-US" smtClean="0"/>
              <a:t>(</a:t>
            </a:r>
            <a:r>
              <a:rPr lang="en-US" altLang="en-US" i="1" smtClean="0"/>
              <a:t>m</a:t>
            </a:r>
            <a:r>
              <a:rPr lang="en-US" altLang="en-US" i="1" baseline="-25000" smtClean="0"/>
              <a:t>i</a:t>
            </a:r>
            <a:r>
              <a:rPr lang="en-US" altLang="en-US" smtClean="0"/>
              <a:t>) and the height of the </a:t>
            </a:r>
            <a:r>
              <a:rPr lang="en-US" altLang="en-US" i="1" smtClean="0"/>
              <a:t>i</a:t>
            </a:r>
            <a:r>
              <a:rPr lang="en-US" altLang="en-US" smtClean="0"/>
              <a:t>th circumscribed rectangle is </a:t>
            </a:r>
            <a:r>
              <a:rPr lang="en-US" altLang="en-US" i="1" smtClean="0"/>
              <a:t>f</a:t>
            </a:r>
            <a:r>
              <a:rPr lang="en-US" altLang="en-US" smtClean="0"/>
              <a:t>(</a:t>
            </a:r>
            <a:r>
              <a:rPr lang="en-US" altLang="en-US" i="1" smtClean="0"/>
              <a:t>M</a:t>
            </a:r>
            <a:r>
              <a:rPr lang="en-US" altLang="en-US" i="1" baseline="-25000" smtClean="0"/>
              <a:t>i</a:t>
            </a:r>
            <a:r>
              <a:rPr lang="en-US" altLang="en-US" smtClean="0"/>
              <a:t>). </a:t>
            </a:r>
          </a:p>
          <a:p>
            <a:pPr marL="0" indent="0" eaLnBrk="1" hangingPunct="1">
              <a:lnSpc>
                <a:spcPct val="110000"/>
              </a:lnSpc>
              <a:buFont typeface="Wingdings" panose="05000000000000000000" pitchFamily="2" charset="2"/>
              <a:buNone/>
            </a:pPr>
            <a:endParaRPr lang="en-US" altLang="en-US" sz="1200" smtClean="0"/>
          </a:p>
          <a:p>
            <a:pPr marL="0" indent="0" eaLnBrk="1" hangingPunct="1">
              <a:lnSpc>
                <a:spcPct val="110000"/>
              </a:lnSpc>
              <a:buFont typeface="Wingdings" panose="05000000000000000000" pitchFamily="2" charset="2"/>
              <a:buNone/>
            </a:pPr>
            <a:r>
              <a:rPr lang="en-US" altLang="en-US" smtClean="0"/>
              <a:t>For </a:t>
            </a:r>
            <a:r>
              <a:rPr lang="en-US" altLang="en-US" i="1" smtClean="0"/>
              <a:t>each i</a:t>
            </a:r>
            <a:r>
              <a:rPr lang="en-US" altLang="en-US" smtClean="0"/>
              <a:t>,</a:t>
            </a:r>
            <a:r>
              <a:rPr lang="en-US" altLang="en-US" i="1" smtClean="0"/>
              <a:t> </a:t>
            </a:r>
            <a:r>
              <a:rPr lang="en-US" altLang="en-US" smtClean="0"/>
              <a:t>the area of the inscribed rectangle is less than or equal to the area of the circumscribed rectangle.</a:t>
            </a:r>
          </a:p>
        </p:txBody>
      </p:sp>
      <p:sp>
        <p:nvSpPr>
          <p:cNvPr id="32771" name="Rectangle 10"/>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pic>
        <p:nvPicPr>
          <p:cNvPr id="32772" name="Picture 2" descr="Area of inscribed rectangle = f(m_i) Delta x &lt;= f(M_i) Delta x = Area of circumscribed rectang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57738"/>
            <a:ext cx="79930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Use sigma notation to write and evaluate a sum.</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Understand the concept of area.</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Approximate the area of a plane region.</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Find the area of a plane region using limits.</a:t>
            </a:r>
          </a:p>
        </p:txBody>
      </p:sp>
      <p:sp>
        <p:nvSpPr>
          <p:cNvPr id="6147"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sum of the areas of the inscribed rectangles is called a </a:t>
            </a:r>
            <a:r>
              <a:rPr lang="en-US" altLang="en-US" b="1" smtClean="0"/>
              <a:t>lower sum, </a:t>
            </a:r>
            <a:r>
              <a:rPr lang="en-US" altLang="en-US" smtClean="0"/>
              <a:t>and the sum of the areas of the circumscribed rectangles is called an </a:t>
            </a:r>
            <a:r>
              <a:rPr lang="en-US" altLang="en-US" b="1" smtClean="0"/>
              <a:t>upper sum.</a:t>
            </a:r>
          </a:p>
        </p:txBody>
      </p:sp>
      <p:sp>
        <p:nvSpPr>
          <p:cNvPr id="33795" name="Rectangle 3"/>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pic>
        <p:nvPicPr>
          <p:cNvPr id="33796" name="Picture 3" descr="(item 1). Lower sum = s(n) = sum_(i=1)^n (f(m_i) Delta x). Area of inscribed rectangles. (item 2). Upper sum = S(n) = sum_(i=1)^n (f(M_i) Delta x). Area of circumscribed rectangles.&#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688" y="2743200"/>
            <a:ext cx="77295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From Figure 4.11, you can see that the lower sum </a:t>
            </a:r>
            <a:r>
              <a:rPr lang="en-US" altLang="en-US" i="1" smtClean="0"/>
              <a:t>s</a:t>
            </a:r>
            <a:r>
              <a:rPr lang="en-US" altLang="en-US" smtClean="0"/>
              <a:t>(</a:t>
            </a:r>
            <a:r>
              <a:rPr lang="en-US" altLang="en-US" i="1" smtClean="0"/>
              <a:t>n</a:t>
            </a:r>
            <a:r>
              <a:rPr lang="en-US" altLang="en-US" smtClean="0"/>
              <a:t>) is less than or equal to the upper sum </a:t>
            </a:r>
            <a:r>
              <a:rPr lang="en-US" altLang="en-US" i="1" smtClean="0"/>
              <a:t>S</a:t>
            </a:r>
            <a:r>
              <a:rPr lang="en-US" altLang="en-US" smtClean="0"/>
              <a:t>(</a:t>
            </a:r>
            <a:r>
              <a:rPr lang="en-US" altLang="en-US" i="1" smtClean="0"/>
              <a:t>n</a:t>
            </a:r>
            <a:r>
              <a:rPr lang="en-US" altLang="en-US" smtClean="0"/>
              <a:t>). Moreover, the actual area of the region lies between these two sums.</a:t>
            </a:r>
          </a:p>
        </p:txBody>
      </p:sp>
      <p:sp>
        <p:nvSpPr>
          <p:cNvPr id="34819" name="Rectangle 3"/>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34820" name="Text Box 12"/>
          <p:cNvSpPr txBox="1">
            <a:spLocks noChangeArrowheads="1"/>
          </p:cNvSpPr>
          <p:nvPr/>
        </p:nvSpPr>
        <p:spPr bwMode="auto">
          <a:xfrm>
            <a:off x="3886200" y="6202363"/>
            <a:ext cx="989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4.11</a:t>
            </a:r>
          </a:p>
        </p:txBody>
      </p:sp>
      <p:pic>
        <p:nvPicPr>
          <p:cNvPr id="34821" name="Picture 1" descr="s(n) &lt;= Area of region &lt;= S(n)&#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3743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Three graphs. Each part consists of a visual representation and a caption. In the visual representation of each graph a curve is graphed on the x y coordinate plane. Two points are marked on the positive x axis labeled a and b. a &lt; b. The curve is labeled y = f(x). It enters the bottom of the viewing window in the third quadrant, goes up and to the right, passes through the second quadrant and enters the first quadrant, goes further up and to the right with decreasing steepness, after a point goes down and to the right, and then again goes up and to the right, and exits the top right of the viewing window. The region under the curve till the positive x axis is shaded in the first quadrant. The left and right boundaries of the shaded region are the vertical lines x = a and x = b respectively. (graph 1). Visual representation. Nine adjacent rectangles are inscribed in the shaded region. They have an equal width and the height of each rectangle is dependent on the direction of the curve above the rectangle. If the curve goes up and to the right the left side of the rectangle defines the height and if the curve goes down and to the right the right side of the rectangle defines the height. The sides of the rectangle begin on the positive x axis, go vertically up and the side that defines the height goes up till the curve. The sum of the area of the inscribed rectangles is s(n). Caption. Area of inscribed rectangles is less than area of region. (graph 2). Caption. Area of region. (graph 3). Visual representation. Nine adjacent rectangles are circumscribed in the shaded region. They have an equal width and the height of each rectangle is dependent on the direction of the curve above the rectangle. If the curve goes up and to the right the right side of the rectangle defines the height and if the curve goes down and to the right the left side of the rectangle defines the height. The sides of the rectangle begin on the positive x axis, go vertically up and the side that defines the height goes up till the curve. The sum of the area of the circumscribed rectangles is S(n). Caption. Area of circumscribed rectangles is greater than area of regio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3424238"/>
            <a:ext cx="62420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47688" y="319088"/>
            <a:ext cx="8229600" cy="685800"/>
          </a:xfrm>
          <a:noFill/>
        </p:spPr>
        <p:txBody>
          <a:bodyPr/>
          <a:lstStyle/>
          <a:p>
            <a:pPr eaLnBrk="1" hangingPunct="1"/>
            <a:r>
              <a:rPr lang="en-US" altLang="en-US" sz="2400" smtClean="0">
                <a:solidFill>
                  <a:schemeClr val="bg1"/>
                </a:solidFill>
              </a:rPr>
              <a:t>Example 4 – </a:t>
            </a:r>
            <a:r>
              <a:rPr lang="en-US" altLang="en-US" sz="2400" i="1" smtClean="0">
                <a:solidFill>
                  <a:schemeClr val="bg1"/>
                </a:solidFill>
              </a:rPr>
              <a:t>Finding Upper and Lower Sums for a Region</a:t>
            </a:r>
          </a:p>
        </p:txBody>
      </p:sp>
      <p:sp>
        <p:nvSpPr>
          <p:cNvPr id="62467"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Find the upper and lower sums for the region bounded by the graph of </a:t>
            </a:r>
            <a:r>
              <a:rPr lang="en-US" altLang="en-US" i="1"/>
              <a:t>f</a:t>
            </a:r>
            <a:r>
              <a:rPr lang="en-US" altLang="en-US"/>
              <a:t>(</a:t>
            </a:r>
            <a:r>
              <a:rPr lang="en-US" altLang="en-US" i="1"/>
              <a:t>x</a:t>
            </a:r>
            <a:r>
              <a:rPr lang="en-US" altLang="en-US"/>
              <a:t>) = </a:t>
            </a:r>
            <a:r>
              <a:rPr lang="en-US" altLang="en-US" i="1"/>
              <a:t>x</a:t>
            </a:r>
            <a:r>
              <a:rPr lang="en-US" altLang="en-US" baseline="30000"/>
              <a:t>2</a:t>
            </a:r>
            <a:r>
              <a:rPr lang="en-US" altLang="en-US"/>
              <a:t> and the </a:t>
            </a:r>
            <a:r>
              <a:rPr lang="en-US" altLang="en-US" i="1"/>
              <a:t>x</a:t>
            </a:r>
            <a:r>
              <a:rPr lang="en-US" altLang="en-US"/>
              <a:t>-axis between </a:t>
            </a:r>
            <a:r>
              <a:rPr lang="en-US" altLang="en-US" i="1"/>
              <a:t>x</a:t>
            </a:r>
            <a:r>
              <a:rPr lang="en-US" altLang="en-US"/>
              <a:t> = 0 and       </a:t>
            </a:r>
            <a:r>
              <a:rPr lang="en-US" altLang="en-US" i="1"/>
              <a:t>x</a:t>
            </a:r>
            <a:r>
              <a:rPr lang="en-US" altLang="en-US"/>
              <a:t> = 2.</a:t>
            </a:r>
          </a:p>
          <a:p>
            <a:pPr eaLnBrk="1" hangingPunct="1">
              <a:lnSpc>
                <a:spcPct val="110000"/>
              </a:lnSpc>
              <a:spcBef>
                <a:spcPct val="0"/>
              </a:spcBef>
              <a:buFontTx/>
              <a:buNone/>
            </a:pPr>
            <a:endParaRPr lang="en-US" altLang="en-US"/>
          </a:p>
          <a:p>
            <a:pPr eaLnBrk="1" hangingPunct="1">
              <a:lnSpc>
                <a:spcPct val="110000"/>
              </a:lnSpc>
              <a:buFont typeface="Wingdings" panose="05000000000000000000" pitchFamily="2" charset="2"/>
              <a:buNone/>
            </a:pPr>
            <a:r>
              <a:rPr lang="en-US" altLang="en-US">
                <a:solidFill>
                  <a:srgbClr val="D7181E"/>
                </a:solidFill>
                <a:cs typeface="Arial" panose="020B0604020202020204" pitchFamily="34" charset="0"/>
              </a:rPr>
              <a:t>Solution:</a:t>
            </a:r>
          </a:p>
          <a:p>
            <a:pPr eaLnBrk="1" hangingPunct="1">
              <a:lnSpc>
                <a:spcPct val="110000"/>
              </a:lnSpc>
              <a:spcBef>
                <a:spcPct val="0"/>
              </a:spcBef>
              <a:buFontTx/>
              <a:buNone/>
            </a:pPr>
            <a:r>
              <a:rPr lang="en-US" altLang="en-US"/>
              <a:t>To begin, partition the interval [0, 2] into </a:t>
            </a:r>
            <a:r>
              <a:rPr lang="en-US" altLang="en-US" i="1"/>
              <a:t>n</a:t>
            </a:r>
            <a:r>
              <a:rPr lang="en-US" altLang="en-US"/>
              <a:t> subintervals, each of width</a:t>
            </a:r>
            <a:endParaRPr lang="en-US" altLang="en-US">
              <a:solidFill>
                <a:srgbClr val="0073AE"/>
              </a:solidFill>
            </a:endParaRPr>
          </a:p>
          <a:p>
            <a:pPr eaLnBrk="1" hangingPunct="1">
              <a:spcBef>
                <a:spcPct val="0"/>
              </a:spcBef>
              <a:buFontTx/>
              <a:buNone/>
            </a:pPr>
            <a:endParaRPr lang="en-US" altLang="en-US">
              <a:solidFill>
                <a:srgbClr val="0073AE"/>
              </a:solidFill>
            </a:endParaRP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p:txBody>
      </p:sp>
      <p:pic>
        <p:nvPicPr>
          <p:cNvPr id="3" name="Picture 2" descr="Delta x = (b minus a)/n.&#10;"/>
          <p:cNvPicPr>
            <a:picLocks noChangeAspect="1"/>
          </p:cNvPicPr>
          <p:nvPr/>
        </p:nvPicPr>
        <p:blipFill>
          <a:blip r:embed="rId2">
            <a:extLst>
              <a:ext uri="{28A0092B-C50C-407E-A947-70E740481C1C}">
                <a14:useLocalDpi xmlns:a14="http://schemas.microsoft.com/office/drawing/2010/main" val="0"/>
              </a:ext>
            </a:extLst>
          </a:blip>
          <a:srcRect r="53804"/>
          <a:stretch>
            <a:fillRect/>
          </a:stretch>
        </p:blipFill>
        <p:spPr bwMode="auto">
          <a:xfrm>
            <a:off x="1447800" y="4419600"/>
            <a:ext cx="1600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 (2 minus 0)/n.&#10;"/>
          <p:cNvPicPr>
            <a:picLocks noChangeAspect="1"/>
          </p:cNvPicPr>
          <p:nvPr/>
        </p:nvPicPr>
        <p:blipFill>
          <a:blip r:embed="rId2">
            <a:extLst>
              <a:ext uri="{28A0092B-C50C-407E-A947-70E740481C1C}">
                <a14:useLocalDpi xmlns:a14="http://schemas.microsoft.com/office/drawing/2010/main" val="0"/>
              </a:ext>
            </a:extLst>
          </a:blip>
          <a:srcRect l="47388" r="19615"/>
          <a:stretch>
            <a:fillRect/>
          </a:stretch>
        </p:blipFill>
        <p:spPr bwMode="auto">
          <a:xfrm>
            <a:off x="1905000" y="5334000"/>
            <a:ext cx="1143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 2/n.&#10;"/>
          <p:cNvPicPr>
            <a:picLocks noChangeAspect="1"/>
          </p:cNvPicPr>
          <p:nvPr/>
        </p:nvPicPr>
        <p:blipFill>
          <a:blip r:embed="rId2">
            <a:extLst>
              <a:ext uri="{28A0092B-C50C-407E-A947-70E740481C1C}">
                <a14:useLocalDpi xmlns:a14="http://schemas.microsoft.com/office/drawing/2010/main" val="0"/>
              </a:ext>
            </a:extLst>
          </a:blip>
          <a:srcRect l="81371"/>
          <a:stretch>
            <a:fillRect/>
          </a:stretch>
        </p:blipFill>
        <p:spPr bwMode="auto">
          <a:xfrm>
            <a:off x="3276600" y="5308600"/>
            <a:ext cx="6461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fade">
                                      <p:cBhvr>
                                        <p:cTn id="7" dur="1000"/>
                                        <p:tgtEl>
                                          <p:spTgt spid="62467">
                                            <p:txEl>
                                              <p:pRg st="2" end="2"/>
                                            </p:txEl>
                                          </p:spTgt>
                                        </p:tgtEl>
                                      </p:cBhvr>
                                    </p:animEffect>
                                    <p:anim calcmode="lin" valueType="num">
                                      <p:cBhvr>
                                        <p:cTn id="8"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24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6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animEffect transition="in" filter="fade">
                                      <p:cBhvr>
                                        <p:cTn id="13" dur="1000"/>
                                        <p:tgtEl>
                                          <p:spTgt spid="62467">
                                            <p:txEl>
                                              <p:pRg st="3" end="3"/>
                                            </p:txEl>
                                          </p:spTgt>
                                        </p:tgtEl>
                                      </p:cBhvr>
                                    </p:animEffect>
                                    <p:anim calcmode="lin" valueType="num">
                                      <p:cBhvr>
                                        <p:cTn id="14"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246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246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36867"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Figure 4.12 shows the endpoints of the subintervals and several inscribed and circumscribed rectangles.</a:t>
            </a:r>
          </a:p>
        </p:txBody>
      </p:sp>
      <p:sp>
        <p:nvSpPr>
          <p:cNvPr id="36868" name="Text Box 11"/>
          <p:cNvSpPr txBox="1">
            <a:spLocks noChangeArrowheads="1"/>
          </p:cNvSpPr>
          <p:nvPr/>
        </p:nvSpPr>
        <p:spPr bwMode="auto">
          <a:xfrm>
            <a:off x="3886200" y="6096000"/>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4.12</a:t>
            </a:r>
          </a:p>
        </p:txBody>
      </p:sp>
      <p:pic>
        <p:nvPicPr>
          <p:cNvPr id="36869" name="Picture 14" descr="The image consists of a visual representation and a caption. Visual representation. A curve and four adjacent rectangles are graphed in the first quadrant of the x y coordinate plane. The curve is labeled: f(x) = x^2. It is the right half of an upward opening parabola. It begins at the origin, goes up and to the right, and exits the top right of the viewing window. Four adjacent rectangles are inscribed in the region bounded by the curve, the positive x axis, the positive y axis, and x = 2. They have an equal width and the height is defined by the left side of the respective rectangle. It begins on the positive x axis and goes vertically up till the curve. Caption. Inscribed rectangl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619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5" descr="The image consists of a visual representation and a caption. Visual representation. A curve and five adjacent rectangles are graphed in the first quadrant of the x y coordinate plane. The curve is labeled: f(x) = x^2. It is the right half of an upward opening parabola. It begins at the origin, goes up and to the right, and exits the top right of the viewing window. Five adjacent rectangles are circumscribed in the region bounded by the curve, the positive x axis, the positive y axis, and x = 2. They have an equal width and the height is defined by the right side of the respective rectangle. It begins on the positive x axis and goes vertically up till the curve. Caption. Circumscribed rectangl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3150"/>
            <a:ext cx="3514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63491"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Because </a:t>
            </a:r>
            <a:r>
              <a:rPr lang="en-US" altLang="en-US" i="1"/>
              <a:t>f</a:t>
            </a:r>
            <a:r>
              <a:rPr lang="en-US" altLang="en-US"/>
              <a:t> is increasing on the interval [0, 2], the minimum value on each subinterval occurs at the left endpoint, and the maximum value occurs at the right endpoint.</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r>
              <a:rPr lang="en-US" altLang="en-US"/>
              <a:t>Using the left endpoints, the lower sum is</a:t>
            </a:r>
          </a:p>
        </p:txBody>
      </p:sp>
      <p:pic>
        <p:nvPicPr>
          <p:cNvPr id="63495" name="Picture 7" descr="s(n) = sum_(i=1)^n (f(m_i) Delta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22447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 sum_(i=1)^n (f[(2(i minus 1))/n] (2/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4495800"/>
            <a:ext cx="25511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 sum_(i=1)^n ([(2(i minus 1))/n]^2 (2/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25" y="5618163"/>
            <a:ext cx="2460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4" descr="Left endpoints. m_i = 0 + (i minus 1)(2/n) = (2(i minus 1))/n. Right Endpoints. M_i = 0 + i(2/n) = (2 i)/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67000"/>
            <a:ext cx="68103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animEffect transition="in" filter="fade">
                                      <p:cBhvr>
                                        <p:cTn id="7" dur="1000"/>
                                        <p:tgtEl>
                                          <p:spTgt spid="63491">
                                            <p:txEl>
                                              <p:pRg st="5" end="5"/>
                                            </p:txEl>
                                          </p:spTgt>
                                        </p:tgtEl>
                                      </p:cBhvr>
                                    </p:animEffect>
                                    <p:anim calcmode="lin" valueType="num">
                                      <p:cBhvr>
                                        <p:cTn id="8"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3491">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491">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3495"/>
                                        </p:tgtEl>
                                        <p:attrNameLst>
                                          <p:attrName>style.visibility</p:attrName>
                                        </p:attrNameLst>
                                      </p:cBhvr>
                                      <p:to>
                                        <p:strVal val="visible"/>
                                      </p:to>
                                    </p:set>
                                    <p:animEffect transition="in" filter="fade">
                                      <p:cBhvr>
                                        <p:cTn id="13" dur="1000"/>
                                        <p:tgtEl>
                                          <p:spTgt spid="63495"/>
                                        </p:tgtEl>
                                      </p:cBhvr>
                                    </p:animEffect>
                                    <p:anim calcmode="lin" valueType="num">
                                      <p:cBhvr>
                                        <p:cTn id="14" dur="1000" fill="hold"/>
                                        <p:tgtEl>
                                          <p:spTgt spid="63495"/>
                                        </p:tgtEl>
                                        <p:attrNameLst>
                                          <p:attrName>ppt_x</p:attrName>
                                        </p:attrNameLst>
                                      </p:cBhvr>
                                      <p:tavLst>
                                        <p:tav tm="0">
                                          <p:val>
                                            <p:strVal val="#ppt_x"/>
                                          </p:val>
                                        </p:tav>
                                        <p:tav tm="100000">
                                          <p:val>
                                            <p:strVal val="#ppt_x"/>
                                          </p:val>
                                        </p:tav>
                                      </p:tavLst>
                                    </p:anim>
                                    <p:anim calcmode="lin" valueType="num">
                                      <p:cBhvr>
                                        <p:cTn id="15" dur="900" decel="100000" fill="hold"/>
                                        <p:tgtEl>
                                          <p:spTgt spid="6349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349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fade">
                                      <p:cBhvr>
                                        <p:cTn id="19" dur="1000"/>
                                        <p:tgtEl>
                                          <p:spTgt spid="63496"/>
                                        </p:tgtEl>
                                      </p:cBhvr>
                                    </p:animEffect>
                                    <p:anim calcmode="lin" valueType="num">
                                      <p:cBhvr>
                                        <p:cTn id="20" dur="1000" fill="hold"/>
                                        <p:tgtEl>
                                          <p:spTgt spid="63496"/>
                                        </p:tgtEl>
                                        <p:attrNameLst>
                                          <p:attrName>ppt_x</p:attrName>
                                        </p:attrNameLst>
                                      </p:cBhvr>
                                      <p:tavLst>
                                        <p:tav tm="0">
                                          <p:val>
                                            <p:strVal val="#ppt_x"/>
                                          </p:val>
                                        </p:tav>
                                        <p:tav tm="100000">
                                          <p:val>
                                            <p:strVal val="#ppt_x"/>
                                          </p:val>
                                        </p:tav>
                                      </p:tavLst>
                                    </p:anim>
                                    <p:anim calcmode="lin" valueType="num">
                                      <p:cBhvr>
                                        <p:cTn id="21" dur="900" decel="100000" fill="hold"/>
                                        <p:tgtEl>
                                          <p:spTgt spid="6349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3496"/>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63497"/>
                                        </p:tgtEl>
                                        <p:attrNameLst>
                                          <p:attrName>style.visibility</p:attrName>
                                        </p:attrNameLst>
                                      </p:cBhvr>
                                      <p:to>
                                        <p:strVal val="visible"/>
                                      </p:to>
                                    </p:set>
                                    <p:animEffect transition="in" filter="fade">
                                      <p:cBhvr>
                                        <p:cTn id="27" dur="1000"/>
                                        <p:tgtEl>
                                          <p:spTgt spid="63497"/>
                                        </p:tgtEl>
                                      </p:cBhvr>
                                    </p:animEffect>
                                    <p:anim calcmode="lin" valueType="num">
                                      <p:cBhvr>
                                        <p:cTn id="28" dur="1000" fill="hold"/>
                                        <p:tgtEl>
                                          <p:spTgt spid="63497"/>
                                        </p:tgtEl>
                                        <p:attrNameLst>
                                          <p:attrName>ppt_x</p:attrName>
                                        </p:attrNameLst>
                                      </p:cBhvr>
                                      <p:tavLst>
                                        <p:tav tm="0">
                                          <p:val>
                                            <p:strVal val="#ppt_x"/>
                                          </p:val>
                                        </p:tav>
                                        <p:tav tm="100000">
                                          <p:val>
                                            <p:strVal val="#ppt_x"/>
                                          </p:val>
                                        </p:tav>
                                      </p:tavLst>
                                    </p:anim>
                                    <p:anim calcmode="lin" valueType="num">
                                      <p:cBhvr>
                                        <p:cTn id="29" dur="900" decel="100000" fill="hold"/>
                                        <p:tgtEl>
                                          <p:spTgt spid="634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34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pic>
        <p:nvPicPr>
          <p:cNvPr id="38915" name="Picture 10" descr="= sum_(i=1)^n ((8/(n^3))(i^2 minus 2 i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563688"/>
            <a:ext cx="27781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1" descr=" = 8/n^3(sum_(i=1)^n i^2 minus 2 sum_(i=1)^n i + sum_(i=1)^n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2620963"/>
            <a:ext cx="3263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15" descr="= (8/(n^3)){(n(n + 1)(2 n + 1))/6 minus 2[(n(n + 1))/2] + 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3763963"/>
            <a:ext cx="52736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16" descr="= (4/(3 n^3))(2 n^3 minus 3 n^2 + 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4824413"/>
            <a:ext cx="26050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9" name="Picture 17" descr="= 8/3 minus 4/n + 4/(3 n^2). Lower sum.&#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0" y="5638800"/>
            <a:ext cx="38020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4523"/>
                                        </p:tgtEl>
                                        <p:attrNameLst>
                                          <p:attrName>style.visibility</p:attrName>
                                        </p:attrNameLst>
                                      </p:cBhvr>
                                      <p:to>
                                        <p:strVal val="visible"/>
                                      </p:to>
                                    </p:set>
                                    <p:animEffect transition="in" filter="fade">
                                      <p:cBhvr>
                                        <p:cTn id="7" dur="1000"/>
                                        <p:tgtEl>
                                          <p:spTgt spid="64523"/>
                                        </p:tgtEl>
                                      </p:cBhvr>
                                    </p:animEffect>
                                    <p:anim calcmode="lin" valueType="num">
                                      <p:cBhvr>
                                        <p:cTn id="8" dur="1000" fill="hold"/>
                                        <p:tgtEl>
                                          <p:spTgt spid="64523"/>
                                        </p:tgtEl>
                                        <p:attrNameLst>
                                          <p:attrName>ppt_x</p:attrName>
                                        </p:attrNameLst>
                                      </p:cBhvr>
                                      <p:tavLst>
                                        <p:tav tm="0">
                                          <p:val>
                                            <p:strVal val="#ppt_x"/>
                                          </p:val>
                                        </p:tav>
                                        <p:tav tm="100000">
                                          <p:val>
                                            <p:strVal val="#ppt_x"/>
                                          </p:val>
                                        </p:tav>
                                      </p:tavLst>
                                    </p:anim>
                                    <p:anim calcmode="lin" valueType="num">
                                      <p:cBhvr>
                                        <p:cTn id="9" dur="900" decel="100000" fill="hold"/>
                                        <p:tgtEl>
                                          <p:spTgt spid="645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52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4527"/>
                                        </p:tgtEl>
                                        <p:attrNameLst>
                                          <p:attrName>style.visibility</p:attrName>
                                        </p:attrNameLst>
                                      </p:cBhvr>
                                      <p:to>
                                        <p:strVal val="visible"/>
                                      </p:to>
                                    </p:set>
                                    <p:animEffect transition="in" filter="fade">
                                      <p:cBhvr>
                                        <p:cTn id="15" dur="1000"/>
                                        <p:tgtEl>
                                          <p:spTgt spid="64527"/>
                                        </p:tgtEl>
                                      </p:cBhvr>
                                    </p:animEffect>
                                    <p:anim calcmode="lin" valueType="num">
                                      <p:cBhvr>
                                        <p:cTn id="16" dur="1000" fill="hold"/>
                                        <p:tgtEl>
                                          <p:spTgt spid="64527"/>
                                        </p:tgtEl>
                                        <p:attrNameLst>
                                          <p:attrName>ppt_x</p:attrName>
                                        </p:attrNameLst>
                                      </p:cBhvr>
                                      <p:tavLst>
                                        <p:tav tm="0">
                                          <p:val>
                                            <p:strVal val="#ppt_x"/>
                                          </p:val>
                                        </p:tav>
                                        <p:tav tm="100000">
                                          <p:val>
                                            <p:strVal val="#ppt_x"/>
                                          </p:val>
                                        </p:tav>
                                      </p:tavLst>
                                    </p:anim>
                                    <p:anim calcmode="lin" valueType="num">
                                      <p:cBhvr>
                                        <p:cTn id="17" dur="900" decel="100000" fill="hold"/>
                                        <p:tgtEl>
                                          <p:spTgt spid="6452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452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4528"/>
                                        </p:tgtEl>
                                        <p:attrNameLst>
                                          <p:attrName>style.visibility</p:attrName>
                                        </p:attrNameLst>
                                      </p:cBhvr>
                                      <p:to>
                                        <p:strVal val="visible"/>
                                      </p:to>
                                    </p:set>
                                    <p:animEffect transition="in" filter="fade">
                                      <p:cBhvr>
                                        <p:cTn id="23" dur="1000"/>
                                        <p:tgtEl>
                                          <p:spTgt spid="64528"/>
                                        </p:tgtEl>
                                      </p:cBhvr>
                                    </p:animEffect>
                                    <p:anim calcmode="lin" valueType="num">
                                      <p:cBhvr>
                                        <p:cTn id="24" dur="1000" fill="hold"/>
                                        <p:tgtEl>
                                          <p:spTgt spid="64528"/>
                                        </p:tgtEl>
                                        <p:attrNameLst>
                                          <p:attrName>ppt_x</p:attrName>
                                        </p:attrNameLst>
                                      </p:cBhvr>
                                      <p:tavLst>
                                        <p:tav tm="0">
                                          <p:val>
                                            <p:strVal val="#ppt_x"/>
                                          </p:val>
                                        </p:tav>
                                        <p:tav tm="100000">
                                          <p:val>
                                            <p:strVal val="#ppt_x"/>
                                          </p:val>
                                        </p:tav>
                                      </p:tavLst>
                                    </p:anim>
                                    <p:anim calcmode="lin" valueType="num">
                                      <p:cBhvr>
                                        <p:cTn id="25" dur="900" decel="100000" fill="hold"/>
                                        <p:tgtEl>
                                          <p:spTgt spid="6452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4528"/>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64529"/>
                                        </p:tgtEl>
                                        <p:attrNameLst>
                                          <p:attrName>style.visibility</p:attrName>
                                        </p:attrNameLst>
                                      </p:cBhvr>
                                      <p:to>
                                        <p:strVal val="visible"/>
                                      </p:to>
                                    </p:set>
                                    <p:animEffect transition="in" filter="fade">
                                      <p:cBhvr>
                                        <p:cTn id="31" dur="1000"/>
                                        <p:tgtEl>
                                          <p:spTgt spid="64529"/>
                                        </p:tgtEl>
                                      </p:cBhvr>
                                    </p:animEffect>
                                    <p:anim calcmode="lin" valueType="num">
                                      <p:cBhvr>
                                        <p:cTn id="32" dur="1000" fill="hold"/>
                                        <p:tgtEl>
                                          <p:spTgt spid="64529"/>
                                        </p:tgtEl>
                                        <p:attrNameLst>
                                          <p:attrName>ppt_x</p:attrName>
                                        </p:attrNameLst>
                                      </p:cBhvr>
                                      <p:tavLst>
                                        <p:tav tm="0">
                                          <p:val>
                                            <p:strVal val="#ppt_x"/>
                                          </p:val>
                                        </p:tav>
                                        <p:tav tm="100000">
                                          <p:val>
                                            <p:strVal val="#ppt_x"/>
                                          </p:val>
                                        </p:tav>
                                      </p:tavLst>
                                    </p:anim>
                                    <p:anim calcmode="lin" valueType="num">
                                      <p:cBhvr>
                                        <p:cTn id="33" dur="900" decel="100000" fill="hold"/>
                                        <p:tgtEl>
                                          <p:spTgt spid="645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5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39939" name="Rectangle 9"/>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Using the right endpoints, the upper sum is</a:t>
            </a:r>
          </a:p>
        </p:txBody>
      </p:sp>
      <p:pic>
        <p:nvPicPr>
          <p:cNvPr id="39940" name="Picture 10" descr="S(n) = sum_(i=1)^n (f(M_i) Delta x) = sum_(i=1)^n (f((2 i)/n)(2/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057400"/>
            <a:ext cx="44973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1" descr="= sum_(i=1)^n ((((2 i)/n)^2)(2/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63" y="3200400"/>
            <a:ext cx="18462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2" descr="= sum_(i=1)^n ((8/(n^3)) i^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88" y="4283075"/>
            <a:ext cx="15351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3" descr="= (8/(n^3))[(n(n + 1)(2 n +1))/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5334000"/>
            <a:ext cx="30924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5547"/>
                                        </p:tgtEl>
                                        <p:attrNameLst>
                                          <p:attrName>style.visibility</p:attrName>
                                        </p:attrNameLst>
                                      </p:cBhvr>
                                      <p:to>
                                        <p:strVal val="visible"/>
                                      </p:to>
                                    </p:set>
                                    <p:animEffect transition="in" filter="fade">
                                      <p:cBhvr>
                                        <p:cTn id="7" dur="1000"/>
                                        <p:tgtEl>
                                          <p:spTgt spid="65547"/>
                                        </p:tgtEl>
                                      </p:cBhvr>
                                    </p:animEffect>
                                    <p:anim calcmode="lin" valueType="num">
                                      <p:cBhvr>
                                        <p:cTn id="8" dur="1000" fill="hold"/>
                                        <p:tgtEl>
                                          <p:spTgt spid="65547"/>
                                        </p:tgtEl>
                                        <p:attrNameLst>
                                          <p:attrName>ppt_x</p:attrName>
                                        </p:attrNameLst>
                                      </p:cBhvr>
                                      <p:tavLst>
                                        <p:tav tm="0">
                                          <p:val>
                                            <p:strVal val="#ppt_x"/>
                                          </p:val>
                                        </p:tav>
                                        <p:tav tm="100000">
                                          <p:val>
                                            <p:strVal val="#ppt_x"/>
                                          </p:val>
                                        </p:tav>
                                      </p:tavLst>
                                    </p:anim>
                                    <p:anim calcmode="lin" valueType="num">
                                      <p:cBhvr>
                                        <p:cTn id="9" dur="900" decel="100000" fill="hold"/>
                                        <p:tgtEl>
                                          <p:spTgt spid="655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54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5548"/>
                                        </p:tgtEl>
                                        <p:attrNameLst>
                                          <p:attrName>style.visibility</p:attrName>
                                        </p:attrNameLst>
                                      </p:cBhvr>
                                      <p:to>
                                        <p:strVal val="visible"/>
                                      </p:to>
                                    </p:set>
                                    <p:animEffect transition="in" filter="fade">
                                      <p:cBhvr>
                                        <p:cTn id="15" dur="1000"/>
                                        <p:tgtEl>
                                          <p:spTgt spid="65548"/>
                                        </p:tgtEl>
                                      </p:cBhvr>
                                    </p:animEffect>
                                    <p:anim calcmode="lin" valueType="num">
                                      <p:cBhvr>
                                        <p:cTn id="16" dur="1000" fill="hold"/>
                                        <p:tgtEl>
                                          <p:spTgt spid="65548"/>
                                        </p:tgtEl>
                                        <p:attrNameLst>
                                          <p:attrName>ppt_x</p:attrName>
                                        </p:attrNameLst>
                                      </p:cBhvr>
                                      <p:tavLst>
                                        <p:tav tm="0">
                                          <p:val>
                                            <p:strVal val="#ppt_x"/>
                                          </p:val>
                                        </p:tav>
                                        <p:tav tm="100000">
                                          <p:val>
                                            <p:strVal val="#ppt_x"/>
                                          </p:val>
                                        </p:tav>
                                      </p:tavLst>
                                    </p:anim>
                                    <p:anim calcmode="lin" valueType="num">
                                      <p:cBhvr>
                                        <p:cTn id="17" dur="900" decel="100000" fill="hold"/>
                                        <p:tgtEl>
                                          <p:spTgt spid="6554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554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5549"/>
                                        </p:tgtEl>
                                        <p:attrNameLst>
                                          <p:attrName>style.visibility</p:attrName>
                                        </p:attrNameLst>
                                      </p:cBhvr>
                                      <p:to>
                                        <p:strVal val="visible"/>
                                      </p:to>
                                    </p:set>
                                    <p:animEffect transition="in" filter="fade">
                                      <p:cBhvr>
                                        <p:cTn id="23" dur="1000"/>
                                        <p:tgtEl>
                                          <p:spTgt spid="65549"/>
                                        </p:tgtEl>
                                      </p:cBhvr>
                                    </p:animEffect>
                                    <p:anim calcmode="lin" valueType="num">
                                      <p:cBhvr>
                                        <p:cTn id="24" dur="1000" fill="hold"/>
                                        <p:tgtEl>
                                          <p:spTgt spid="65549"/>
                                        </p:tgtEl>
                                        <p:attrNameLst>
                                          <p:attrName>ppt_x</p:attrName>
                                        </p:attrNameLst>
                                      </p:cBhvr>
                                      <p:tavLst>
                                        <p:tav tm="0">
                                          <p:val>
                                            <p:strVal val="#ppt_x"/>
                                          </p:val>
                                        </p:tav>
                                        <p:tav tm="100000">
                                          <p:val>
                                            <p:strVal val="#ppt_x"/>
                                          </p:val>
                                        </p:tav>
                                      </p:tavLst>
                                    </p:anim>
                                    <p:anim calcmode="lin" valueType="num">
                                      <p:cBhvr>
                                        <p:cTn id="25" dur="900" decel="100000" fill="hold"/>
                                        <p:tgtEl>
                                          <p:spTgt spid="6554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55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sp>
        <p:nvSpPr>
          <p:cNvPr id="40963" name="Rectangle 9" descr="= (4/(3 n^3))(2 n^3 + 3 n^2 + n).&#10;= 8/3 + 4/n + 4/(3 n^2). Upper sum.&#10;"/>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 </a:t>
            </a:r>
          </a:p>
        </p:txBody>
      </p:sp>
      <p:pic>
        <p:nvPicPr>
          <p:cNvPr id="40964" name="Picture 16" descr="= (4/(3 n^3))(2 n^3 + 3 n^2 + 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1676400"/>
            <a:ext cx="28590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7" descr="= 8/3 + 4/n + 4/(3 n^2). Upper su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59075"/>
            <a:ext cx="40084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5553"/>
                                        </p:tgtEl>
                                        <p:attrNameLst>
                                          <p:attrName>style.visibility</p:attrName>
                                        </p:attrNameLst>
                                      </p:cBhvr>
                                      <p:to>
                                        <p:strVal val="visible"/>
                                      </p:to>
                                    </p:set>
                                    <p:animEffect transition="in" filter="fade">
                                      <p:cBhvr>
                                        <p:cTn id="7" dur="1000"/>
                                        <p:tgtEl>
                                          <p:spTgt spid="65553"/>
                                        </p:tgtEl>
                                      </p:cBhvr>
                                    </p:animEffect>
                                    <p:anim calcmode="lin" valueType="num">
                                      <p:cBhvr>
                                        <p:cTn id="8" dur="1000" fill="hold"/>
                                        <p:tgtEl>
                                          <p:spTgt spid="65553"/>
                                        </p:tgtEl>
                                        <p:attrNameLst>
                                          <p:attrName>ppt_x</p:attrName>
                                        </p:attrNameLst>
                                      </p:cBhvr>
                                      <p:tavLst>
                                        <p:tav tm="0">
                                          <p:val>
                                            <p:strVal val="#ppt_x"/>
                                          </p:val>
                                        </p:tav>
                                        <p:tav tm="100000">
                                          <p:val>
                                            <p:strVal val="#ppt_x"/>
                                          </p:val>
                                        </p:tav>
                                      </p:tavLst>
                                    </p:anim>
                                    <p:anim calcmode="lin" valueType="num">
                                      <p:cBhvr>
                                        <p:cTn id="9" dur="900" decel="100000" fill="hold"/>
                                        <p:tgtEl>
                                          <p:spTgt spid="655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5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457200" y="13716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next theorem shows that the equivalence of the limits </a:t>
            </a:r>
            <a:br>
              <a:rPr lang="en-US" altLang="en-US"/>
            </a:br>
            <a:r>
              <a:rPr lang="en-US" altLang="en-US"/>
              <a:t>(as </a:t>
            </a:r>
            <a:r>
              <a:rPr lang="en-US" altLang="en-US" i="1"/>
              <a:t>n</a:t>
            </a:r>
            <a:r>
              <a:rPr lang="en-US" altLang="en-US"/>
              <a:t> </a:t>
            </a:r>
            <a:r>
              <a:rPr lang="en-US" altLang="en-US">
                <a:sym typeface="Wingdings" panose="05000000000000000000" pitchFamily="2" charset="2"/>
              </a:rPr>
              <a:t>    </a:t>
            </a:r>
            <a:r>
              <a:rPr lang="en-US" altLang="en-US" sz="200">
                <a:sym typeface="Wingdings" panose="05000000000000000000" pitchFamily="2" charset="2"/>
              </a:rPr>
              <a:t> </a:t>
            </a:r>
            <a:r>
              <a:rPr lang="en-US" altLang="en-US">
                <a:sym typeface="Wingdings" panose="05000000000000000000" pitchFamily="2" charset="2"/>
              </a:rPr>
              <a:t>) of the upper and lower sums is not mere coincidence. It is true for all functions that are continuous </a:t>
            </a:r>
            <a:br>
              <a:rPr lang="en-US" altLang="en-US">
                <a:sym typeface="Wingdings" panose="05000000000000000000" pitchFamily="2" charset="2"/>
              </a:rPr>
            </a:br>
            <a:r>
              <a:rPr lang="en-US" altLang="en-US">
                <a:sym typeface="Wingdings" panose="05000000000000000000" pitchFamily="2" charset="2"/>
              </a:rPr>
              <a:t>and nonnegative on the closed interval [</a:t>
            </a:r>
            <a:r>
              <a:rPr lang="en-US" altLang="en-US" i="1">
                <a:sym typeface="Wingdings" panose="05000000000000000000" pitchFamily="2" charset="2"/>
              </a:rPr>
              <a:t>a</a:t>
            </a:r>
            <a:r>
              <a:rPr lang="en-US" altLang="en-US">
                <a:sym typeface="Wingdings" panose="05000000000000000000" pitchFamily="2" charset="2"/>
              </a:rPr>
              <a:t>, </a:t>
            </a:r>
            <a:r>
              <a:rPr lang="en-US" altLang="en-US" i="1">
                <a:sym typeface="Wingdings" panose="05000000000000000000" pitchFamily="2" charset="2"/>
              </a:rPr>
              <a:t>b</a:t>
            </a:r>
            <a:r>
              <a:rPr lang="en-US" altLang="en-US">
                <a:sym typeface="Wingdings" panose="05000000000000000000" pitchFamily="2" charset="2"/>
              </a:rPr>
              <a:t>]. </a:t>
            </a:r>
            <a:endParaRPr lang="en-US" altLang="en-US"/>
          </a:p>
        </p:txBody>
      </p:sp>
      <p:sp>
        <p:nvSpPr>
          <p:cNvPr id="41987" name="Rectangle 3"/>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pic>
        <p:nvPicPr>
          <p:cNvPr id="41988" name="Picture 6" descr="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866900"/>
            <a:ext cx="342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Theorem 4.3. Limits of the lower and upper sums. Let f be continuous and nonnegative on the interval [a, b]. The limits as n right arrow infinity of both the lower and upper sums exist and are equal to each other. That is, lim_(n right arrow infinity) (s(n)) = lim_(n right arrow infinity) (sum_(i=1)^n (f(m_i) Delta x)) = lim_(n right arrow infinity) (sum_(i=1)^n (f(M_i) Delta x)) = lim_(n right arrow infinity) (S(n)) where Delta x = (b minus a)/n and f(m_i) and f(M_i) are the minimum and maximum values of f on the ith subinterval.&#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971800"/>
            <a:ext cx="7213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43011" name="Text Box 6"/>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In Theorem 4.3, the same limit is attained for both the minimum value </a:t>
            </a:r>
            <a:r>
              <a:rPr lang="en-US" altLang="en-US" i="1"/>
              <a:t>f</a:t>
            </a:r>
            <a:r>
              <a:rPr lang="en-US" altLang="en-US"/>
              <a:t>(</a:t>
            </a:r>
            <a:r>
              <a:rPr lang="en-US" altLang="en-US" i="1"/>
              <a:t>m</a:t>
            </a:r>
            <a:r>
              <a:rPr lang="en-US" altLang="en-US" i="1" baseline="-25000"/>
              <a:t>i</a:t>
            </a:r>
            <a:r>
              <a:rPr lang="en-US" altLang="en-US"/>
              <a:t>) and the maximum value </a:t>
            </a:r>
            <a:r>
              <a:rPr lang="en-US" altLang="en-US" i="1"/>
              <a:t>f</a:t>
            </a:r>
            <a:r>
              <a:rPr lang="en-US" altLang="en-US"/>
              <a:t>(</a:t>
            </a:r>
            <a:r>
              <a:rPr lang="en-US" altLang="en-US" i="1"/>
              <a:t>M</a:t>
            </a:r>
            <a:r>
              <a:rPr lang="en-US" altLang="en-US" i="1" baseline="-25000"/>
              <a:t>i</a:t>
            </a:r>
            <a:r>
              <a:rPr lang="en-US" altLang="en-US"/>
              <a:t>).</a:t>
            </a:r>
          </a:p>
          <a:p>
            <a:pPr eaLnBrk="1" hangingPunct="1">
              <a:spcBef>
                <a:spcPct val="0"/>
              </a:spcBef>
              <a:buFontTx/>
              <a:buNone/>
            </a:pPr>
            <a:endParaRPr lang="en-US" altLang="en-US"/>
          </a:p>
          <a:p>
            <a:pPr eaLnBrk="1" hangingPunct="1">
              <a:spcBef>
                <a:spcPct val="0"/>
              </a:spcBef>
              <a:buFontTx/>
              <a:buNone/>
            </a:pPr>
            <a:r>
              <a:rPr lang="en-US" altLang="en-US"/>
              <a:t>So, it follows from the Squeeze Theorem </a:t>
            </a:r>
            <a:r>
              <a:rPr lang="en-IN" altLang="en-US"/>
              <a:t>(Theorem 1.8)</a:t>
            </a:r>
            <a:r>
              <a:rPr lang="en-US" altLang="en-US"/>
              <a:t> that the choice of </a:t>
            </a:r>
            <a:r>
              <a:rPr lang="en-US" altLang="en-US" i="1"/>
              <a:t>x </a:t>
            </a:r>
            <a:r>
              <a:rPr lang="en-US" altLang="en-US"/>
              <a:t>in the </a:t>
            </a:r>
            <a:r>
              <a:rPr lang="en-US" altLang="en-US" i="1"/>
              <a:t>i</a:t>
            </a:r>
            <a:r>
              <a:rPr lang="en-US" altLang="en-US"/>
              <a:t>th subinterval does not affect </a:t>
            </a:r>
            <a:br>
              <a:rPr lang="en-US" altLang="en-US"/>
            </a:br>
            <a:r>
              <a:rPr lang="en-US" altLang="en-US"/>
              <a:t>the limit.</a:t>
            </a:r>
          </a:p>
        </p:txBody>
      </p:sp>
      <p:pic>
        <p:nvPicPr>
          <p:cNvPr id="43012" name="Picture 2" descr="Theorem 1.8. The Squeeze Theorem. If h(x) &lt;= f(x) &lt;= g(x) for all x in an open interval containing c, except possibly at c itself, and if lim_(x right arrow c) (h(x)) = L = lim_(x right arrow c) (g(x)) then lim_(x right arrow c) (f(x)) exists and is equal to L.&#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3810000"/>
            <a:ext cx="7943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Sigma Notation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44035" name="Text Box 6"/>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This means that you are free to choose an </a:t>
            </a:r>
            <a:r>
              <a:rPr lang="en-US" altLang="en-US" i="1"/>
              <a:t>arbitrary x</a:t>
            </a:r>
            <a:r>
              <a:rPr lang="en-US" altLang="en-US"/>
              <a:t>-value in the </a:t>
            </a:r>
            <a:r>
              <a:rPr lang="en-US" altLang="en-US" i="1"/>
              <a:t>i</a:t>
            </a:r>
            <a:r>
              <a:rPr lang="en-US" altLang="en-US"/>
              <a:t>th  subinterval, as shown in the </a:t>
            </a:r>
            <a:r>
              <a:rPr lang="en-US" altLang="en-US" i="1"/>
              <a:t>definition of the area of a region in the plane</a:t>
            </a:r>
            <a:r>
              <a:rPr lang="en-US" altLang="en-US"/>
              <a:t>.</a:t>
            </a:r>
          </a:p>
        </p:txBody>
      </p:sp>
      <p:pic>
        <p:nvPicPr>
          <p:cNvPr id="44036" name="Picture 1" descr="Definition of the area of a region in the plane. Let f be continuous and nonnegative on the interval [a, b]. See Figure 4.13. The area of the region bounded by the graph of f, the x-axis, and the vertical lines x = a and x = b is, Area = lim_(x right arrow infinity) (sum_(i=1)^n (f(c_i) Delta x)) where x_(i minus 1) &lt;= c_i &lt;= x_i and Delta x = (b minus a)/n. An image consists of a visual representation and a caption. Visual representation. A curve and a rectangle are graphed on the x y coordinate plane. Five points are marked on the positive x axis. They are as follows from left to right: a, x_(i minus 1), c_i, x_i, and b. The curve is labeled f. It enters the bottom of the viewing window in the third quadrant, goes up and to the right, passes through the second quadrant and enters the first quadrant, goes further up and to the right with decreasing steepness, after a point goes slightly down and to the right, passes through the marked point (c_i, f(c_i)), then again goes up and to the right with increasing steepness, and exits the top right of the viewing window. The region under the curve till the positive x axis is shaded in the first quadrant. The left and right boundaries of the shaded region are the vertical lines x = a and x = b respectively. The rectangle represents a subinterval [x_(i minus 1), x_i] in the interval [a, b]. The distance between x_(i minus 1) and x_i is the width of the rectangle. The height of the rectangle f(c_i) is defined by the length of the vertical line that begins from the point x = c_i and goes up till the marked point on the curve (c_i, f(c_i)). Caption. The width of the ith subinterval is Delta x = x_i minus x_(i minus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62238"/>
            <a:ext cx="775335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47688" y="309563"/>
            <a:ext cx="8229600" cy="685800"/>
          </a:xfrm>
          <a:noFill/>
        </p:spPr>
        <p:txBody>
          <a:bodyPr/>
          <a:lstStyle/>
          <a:p>
            <a:pPr eaLnBrk="1" hangingPunct="1"/>
            <a:r>
              <a:rPr lang="en-US" altLang="en-US" sz="2800" smtClean="0">
                <a:solidFill>
                  <a:schemeClr val="bg1"/>
                </a:solidFill>
              </a:rPr>
              <a:t>Example 5 – </a:t>
            </a:r>
            <a:r>
              <a:rPr lang="en-US" altLang="en-US" sz="2800" i="1" smtClean="0">
                <a:solidFill>
                  <a:schemeClr val="bg1"/>
                </a:solidFill>
              </a:rPr>
              <a:t>Finding Area by the Limit Definition</a:t>
            </a:r>
          </a:p>
        </p:txBody>
      </p:sp>
      <p:sp>
        <p:nvSpPr>
          <p:cNvPr id="45059"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Find the area of the region bounded by the graph of </a:t>
            </a:r>
            <a:br>
              <a:rPr lang="en-US" altLang="en-US"/>
            </a:br>
            <a:r>
              <a:rPr lang="en-US" altLang="en-US" i="1"/>
              <a:t>f</a:t>
            </a:r>
            <a:r>
              <a:rPr lang="en-US" altLang="en-US"/>
              <a:t>(</a:t>
            </a:r>
            <a:r>
              <a:rPr lang="en-US" altLang="en-US" i="1"/>
              <a:t>x</a:t>
            </a:r>
            <a:r>
              <a:rPr lang="en-US" altLang="en-US"/>
              <a:t>) = </a:t>
            </a:r>
            <a:r>
              <a:rPr lang="en-US" altLang="en-US" i="1"/>
              <a:t>x</a:t>
            </a:r>
            <a:r>
              <a:rPr lang="en-US" altLang="en-US" baseline="30000"/>
              <a:t>3</a:t>
            </a:r>
            <a:r>
              <a:rPr lang="en-US" altLang="en-US"/>
              <a:t>, the </a:t>
            </a:r>
            <a:r>
              <a:rPr lang="en-US" altLang="en-US" i="1"/>
              <a:t>x</a:t>
            </a:r>
            <a:r>
              <a:rPr lang="en-US" altLang="en-US"/>
              <a:t>-axis, and the vertical lines </a:t>
            </a:r>
            <a:r>
              <a:rPr lang="en-US" altLang="en-US" i="1"/>
              <a:t>x</a:t>
            </a:r>
            <a:r>
              <a:rPr lang="en-US" altLang="en-US"/>
              <a:t> = 0 and </a:t>
            </a:r>
            <a:r>
              <a:rPr lang="en-US" altLang="en-US" i="1"/>
              <a:t>x</a:t>
            </a:r>
            <a:r>
              <a:rPr lang="en-US" altLang="en-US"/>
              <a:t> = 1, </a:t>
            </a:r>
            <a:br>
              <a:rPr lang="en-US" altLang="en-US"/>
            </a:br>
            <a:r>
              <a:rPr lang="en-US" altLang="en-US"/>
              <a:t>as shown in Figure 4.14.</a:t>
            </a:r>
          </a:p>
        </p:txBody>
      </p:sp>
      <p:sp>
        <p:nvSpPr>
          <p:cNvPr id="45060" name="Text Box 6"/>
          <p:cNvSpPr txBox="1">
            <a:spLocks noChangeArrowheads="1"/>
          </p:cNvSpPr>
          <p:nvPr/>
        </p:nvSpPr>
        <p:spPr bwMode="auto">
          <a:xfrm>
            <a:off x="3733800" y="6219825"/>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4.14</a:t>
            </a:r>
          </a:p>
        </p:txBody>
      </p:sp>
      <p:pic>
        <p:nvPicPr>
          <p:cNvPr id="45061" name="Picture 1" descr="The image consists of a visual representation and a caption. Visual representation. A curve and a rectangle are graphed in the first quadrant of the x y coordinate plane. The curve is labeled: f(x) = x^3. It is the right half of an upward opening parabola. It begins at the origin (0, 0), goes up and to the right, and ends at the labeled point (1, 1). The region under the curve till the positive x axis is shaded. The left and right boundaries of the shaded region are the vertical lines x = 0 and x = 1 respectively. The rectangle is circumscribed in a portion of the shaded region. The height of the rectangle is defined by its right side. It begins on the positive x axis and goes vertically up till the curve. Caption. The area of the region is bounded by the graph of f, the x-axis, x = 0, and x = 1 is 1/4.&#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3838"/>
            <a:ext cx="27844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5 – </a:t>
            </a:r>
            <a:r>
              <a:rPr lang="en-US" altLang="en-US" sz="4000" i="1" smtClean="0">
                <a:solidFill>
                  <a:schemeClr val="bg1"/>
                </a:solidFill>
              </a:rPr>
              <a:t>Solution</a:t>
            </a:r>
          </a:p>
        </p:txBody>
      </p:sp>
      <p:sp>
        <p:nvSpPr>
          <p:cNvPr id="70659" name="Rectangle 3"/>
          <p:cNvSpPr>
            <a:spLocks noChangeArrowheads="1"/>
          </p:cNvSpPr>
          <p:nvPr/>
        </p:nvSpPr>
        <p:spPr bwMode="auto">
          <a:xfrm>
            <a:off x="455613" y="1370013"/>
            <a:ext cx="83216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a:t>Begin by noting that </a:t>
            </a:r>
            <a:r>
              <a:rPr lang="en-US" altLang="en-US" i="1"/>
              <a:t>f</a:t>
            </a:r>
            <a:r>
              <a:rPr lang="en-US" altLang="en-US"/>
              <a:t> is continuous and nonnegative on </a:t>
            </a:r>
            <a:br>
              <a:rPr lang="en-US" altLang="en-US"/>
            </a:br>
            <a:r>
              <a:rPr lang="en-US" altLang="en-US"/>
              <a:t>the interval [0, 1]. Next, partition the interval [0, 1] into </a:t>
            </a:r>
            <a:br>
              <a:rPr lang="en-US" altLang="en-US"/>
            </a:br>
            <a:r>
              <a:rPr lang="en-US" altLang="en-US" i="1"/>
              <a:t>n </a:t>
            </a:r>
            <a:r>
              <a:rPr lang="en-US" altLang="en-US"/>
              <a:t>subintervals, each of width </a:t>
            </a:r>
            <a:r>
              <a:rPr lang="el-GR" altLang="en-US">
                <a:cs typeface="Arial" panose="020B0604020202020204" pitchFamily="34" charset="0"/>
              </a:rPr>
              <a:t>Δ</a:t>
            </a:r>
            <a:r>
              <a:rPr lang="en-US" altLang="en-US" i="1">
                <a:cs typeface="Arial" panose="020B0604020202020204" pitchFamily="34" charset="0"/>
              </a:rPr>
              <a:t>x</a:t>
            </a:r>
            <a:r>
              <a:rPr lang="en-US" altLang="en-US">
                <a:cs typeface="Arial" panose="020B0604020202020204" pitchFamily="34" charset="0"/>
              </a:rPr>
              <a:t> = 1/</a:t>
            </a:r>
            <a:r>
              <a:rPr lang="en-US" altLang="en-US" i="1">
                <a:cs typeface="Arial" panose="020B0604020202020204" pitchFamily="34" charset="0"/>
              </a:rPr>
              <a:t>n</a:t>
            </a:r>
            <a:r>
              <a:rPr lang="en-US" altLang="en-US">
                <a:cs typeface="Arial" panose="020B0604020202020204" pitchFamily="34" charset="0"/>
              </a:rPr>
              <a:t>.</a:t>
            </a:r>
            <a:endParaRPr lang="el-GR" altLang="en-US">
              <a:cs typeface="Arial" panose="020B0604020202020204" pitchFamily="34" charset="0"/>
            </a:endParaRPr>
          </a:p>
          <a:p>
            <a:pPr eaLnBrk="1" hangingPunct="1">
              <a:lnSpc>
                <a:spcPct val="110000"/>
              </a:lnSpc>
              <a:spcBef>
                <a:spcPct val="0"/>
              </a:spcBef>
              <a:buFontTx/>
              <a:buNone/>
            </a:pPr>
            <a:endParaRPr lang="en-US" altLang="en-US" sz="2000"/>
          </a:p>
          <a:p>
            <a:pPr eaLnBrk="1" hangingPunct="1">
              <a:lnSpc>
                <a:spcPct val="110000"/>
              </a:lnSpc>
              <a:spcBef>
                <a:spcPct val="0"/>
              </a:spcBef>
              <a:buFontTx/>
              <a:buNone/>
            </a:pPr>
            <a:r>
              <a:rPr lang="en-US" altLang="en-US"/>
              <a:t>According to the definition of area, you can choose any        </a:t>
            </a:r>
            <a:r>
              <a:rPr lang="en-US" altLang="en-US" i="1"/>
              <a:t>x</a:t>
            </a:r>
            <a:r>
              <a:rPr lang="en-US" altLang="en-US"/>
              <a:t>-value in the </a:t>
            </a:r>
            <a:r>
              <a:rPr lang="en-US" altLang="en-US" i="1"/>
              <a:t>i</a:t>
            </a:r>
            <a:r>
              <a:rPr lang="en-US" altLang="en-US"/>
              <a:t>th subinterval.</a:t>
            </a:r>
          </a:p>
          <a:p>
            <a:pPr eaLnBrk="1" hangingPunct="1">
              <a:lnSpc>
                <a:spcPct val="110000"/>
              </a:lnSpc>
              <a:spcBef>
                <a:spcPct val="0"/>
              </a:spcBef>
              <a:buFontTx/>
              <a:buNone/>
            </a:pPr>
            <a:endParaRPr lang="en-US" altLang="en-US" sz="2000"/>
          </a:p>
          <a:p>
            <a:pPr eaLnBrk="1" hangingPunct="1">
              <a:lnSpc>
                <a:spcPct val="110000"/>
              </a:lnSpc>
              <a:spcBef>
                <a:spcPct val="0"/>
              </a:spcBef>
              <a:buFontTx/>
              <a:buNone/>
            </a:pPr>
            <a:r>
              <a:rPr lang="en-US" altLang="en-US"/>
              <a:t>For this example, the right endpoints </a:t>
            </a:r>
            <a:r>
              <a:rPr lang="en-US" altLang="en-US" i="1"/>
              <a:t>c</a:t>
            </a:r>
            <a:r>
              <a:rPr lang="en-US" altLang="en-US" i="1" baseline="-25000"/>
              <a:t>i</a:t>
            </a:r>
            <a:r>
              <a:rPr lang="en-US" altLang="en-US" i="1"/>
              <a:t> </a:t>
            </a:r>
            <a:r>
              <a:rPr lang="en-US" altLang="en-US"/>
              <a:t>= </a:t>
            </a:r>
            <a:r>
              <a:rPr lang="en-US" altLang="en-US" i="1"/>
              <a:t>i</a:t>
            </a:r>
            <a:r>
              <a:rPr lang="en-US" altLang="en-US"/>
              <a:t>/</a:t>
            </a:r>
            <a:r>
              <a:rPr lang="en-US" altLang="en-US" i="1"/>
              <a:t>n</a:t>
            </a:r>
            <a:r>
              <a:rPr lang="en-US" altLang="en-US"/>
              <a:t> are convenient.</a:t>
            </a:r>
          </a:p>
        </p:txBody>
      </p:sp>
      <p:pic>
        <p:nvPicPr>
          <p:cNvPr id="70662" name="Picture 6" descr="Area = lim_(n right arrow infinity) (sum_(i=1)^n (f(c_i) Delta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24400"/>
            <a:ext cx="30353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 lim_(n right arrow infinity) (sum_(i=1)^n (((i/n)^3)(1/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5753100"/>
            <a:ext cx="23955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Right endpoints: c_i = i/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5873750"/>
            <a:ext cx="2422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animEffect transition="in" filter="fade">
                                      <p:cBhvr>
                                        <p:cTn id="7" dur="1000"/>
                                        <p:tgtEl>
                                          <p:spTgt spid="70659">
                                            <p:txEl>
                                              <p:pRg st="2" end="2"/>
                                            </p:txEl>
                                          </p:spTgt>
                                        </p:tgtEl>
                                      </p:cBhvr>
                                    </p:animEffect>
                                    <p:anim calcmode="lin" valueType="num">
                                      <p:cBhvr>
                                        <p:cTn id="8" dur="1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06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06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animEffect transition="in" filter="fade">
                                      <p:cBhvr>
                                        <p:cTn id="15" dur="1000"/>
                                        <p:tgtEl>
                                          <p:spTgt spid="70659">
                                            <p:txEl>
                                              <p:pRg st="4" end="4"/>
                                            </p:txEl>
                                          </p:spTgt>
                                        </p:tgtEl>
                                      </p:cBhvr>
                                    </p:animEffect>
                                    <p:anim calcmode="lin" valueType="num">
                                      <p:cBhvr>
                                        <p:cTn id="16" dur="10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0659">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06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70662"/>
                                        </p:tgtEl>
                                        <p:attrNameLst>
                                          <p:attrName>style.visibility</p:attrName>
                                        </p:attrNameLst>
                                      </p:cBhvr>
                                      <p:to>
                                        <p:strVal val="visible"/>
                                      </p:to>
                                    </p:set>
                                    <p:animEffect transition="in" filter="fade">
                                      <p:cBhvr>
                                        <p:cTn id="23" dur="1000"/>
                                        <p:tgtEl>
                                          <p:spTgt spid="70662"/>
                                        </p:tgtEl>
                                      </p:cBhvr>
                                    </p:animEffect>
                                    <p:anim calcmode="lin" valueType="num">
                                      <p:cBhvr>
                                        <p:cTn id="24" dur="1000" fill="hold"/>
                                        <p:tgtEl>
                                          <p:spTgt spid="70662"/>
                                        </p:tgtEl>
                                        <p:attrNameLst>
                                          <p:attrName>ppt_x</p:attrName>
                                        </p:attrNameLst>
                                      </p:cBhvr>
                                      <p:tavLst>
                                        <p:tav tm="0">
                                          <p:val>
                                            <p:strVal val="#ppt_x"/>
                                          </p:val>
                                        </p:tav>
                                        <p:tav tm="100000">
                                          <p:val>
                                            <p:strVal val="#ppt_x"/>
                                          </p:val>
                                        </p:tav>
                                      </p:tavLst>
                                    </p:anim>
                                    <p:anim calcmode="lin" valueType="num">
                                      <p:cBhvr>
                                        <p:cTn id="25" dur="900" decel="100000" fill="hold"/>
                                        <p:tgtEl>
                                          <p:spTgt spid="7066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0662"/>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70663"/>
                                        </p:tgtEl>
                                        <p:attrNameLst>
                                          <p:attrName>style.visibility</p:attrName>
                                        </p:attrNameLst>
                                      </p:cBhvr>
                                      <p:to>
                                        <p:strVal val="visible"/>
                                      </p:to>
                                    </p:set>
                                    <p:animEffect transition="in" filter="fade">
                                      <p:cBhvr>
                                        <p:cTn id="31" dur="1000"/>
                                        <p:tgtEl>
                                          <p:spTgt spid="70663"/>
                                        </p:tgtEl>
                                      </p:cBhvr>
                                    </p:animEffect>
                                    <p:anim calcmode="lin" valueType="num">
                                      <p:cBhvr>
                                        <p:cTn id="32" dur="1000" fill="hold"/>
                                        <p:tgtEl>
                                          <p:spTgt spid="70663"/>
                                        </p:tgtEl>
                                        <p:attrNameLst>
                                          <p:attrName>ppt_x</p:attrName>
                                        </p:attrNameLst>
                                      </p:cBhvr>
                                      <p:tavLst>
                                        <p:tav tm="0">
                                          <p:val>
                                            <p:strVal val="#ppt_x"/>
                                          </p:val>
                                        </p:tav>
                                        <p:tav tm="100000">
                                          <p:val>
                                            <p:strVal val="#ppt_x"/>
                                          </p:val>
                                        </p:tav>
                                      </p:tavLst>
                                    </p:anim>
                                    <p:anim calcmode="lin" valueType="num">
                                      <p:cBhvr>
                                        <p:cTn id="33" dur="900" decel="100000" fill="hold"/>
                                        <p:tgtEl>
                                          <p:spTgt spid="7066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0663"/>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0664"/>
                                        </p:tgtEl>
                                        <p:attrNameLst>
                                          <p:attrName>style.visibility</p:attrName>
                                        </p:attrNameLst>
                                      </p:cBhvr>
                                      <p:to>
                                        <p:strVal val="visible"/>
                                      </p:to>
                                    </p:set>
                                    <p:animEffect transition="in" filter="fade">
                                      <p:cBhvr>
                                        <p:cTn id="37" dur="1000"/>
                                        <p:tgtEl>
                                          <p:spTgt spid="70664"/>
                                        </p:tgtEl>
                                      </p:cBhvr>
                                    </p:animEffect>
                                    <p:anim calcmode="lin" valueType="num">
                                      <p:cBhvr>
                                        <p:cTn id="38" dur="1000" fill="hold"/>
                                        <p:tgtEl>
                                          <p:spTgt spid="70664"/>
                                        </p:tgtEl>
                                        <p:attrNameLst>
                                          <p:attrName>ppt_x</p:attrName>
                                        </p:attrNameLst>
                                      </p:cBhvr>
                                      <p:tavLst>
                                        <p:tav tm="0">
                                          <p:val>
                                            <p:strVal val="#ppt_x"/>
                                          </p:val>
                                        </p:tav>
                                        <p:tav tm="100000">
                                          <p:val>
                                            <p:strVal val="#ppt_x"/>
                                          </p:val>
                                        </p:tav>
                                      </p:tavLst>
                                    </p:anim>
                                    <p:anim calcmode="lin" valueType="num">
                                      <p:cBhvr>
                                        <p:cTn id="39" dur="900" decel="100000" fill="hold"/>
                                        <p:tgtEl>
                                          <p:spTgt spid="7066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06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5 – </a:t>
            </a:r>
            <a:r>
              <a:rPr lang="en-US" altLang="en-US" sz="4000" i="1" smtClean="0">
                <a:solidFill>
                  <a:schemeClr val="bg1"/>
                </a:solidFill>
              </a:rPr>
              <a:t>Solution</a:t>
            </a:r>
          </a:p>
        </p:txBody>
      </p:sp>
      <p:pic>
        <p:nvPicPr>
          <p:cNvPr id="71688" name="Picture 8" descr="= lim_(n right arrow infinity) ((1/(n^4))[((n^2)((n + 1)^2))/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2362200"/>
            <a:ext cx="26590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9" descr="= lim_(n right arrow infinity) (1/4 + 1/(2 n) + 1/(4 n^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25" y="3429000"/>
            <a:ext cx="27844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0" descr="= 1/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4648200"/>
            <a:ext cx="4810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47111" name="Picture 2" descr="= lim_(n right arrow infinity) ((1/(n^4)) sum_(i=1)^n (i^3)).&#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1387475"/>
            <a:ext cx="16446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descr="The area of the region is (1/4)."/>
          <p:cNvGrpSpPr>
            <a:grpSpLocks/>
          </p:cNvGrpSpPr>
          <p:nvPr/>
        </p:nvGrpSpPr>
        <p:grpSpPr bwMode="auto">
          <a:xfrm>
            <a:off x="455613" y="5514975"/>
            <a:ext cx="4191000" cy="581025"/>
            <a:chOff x="455613" y="5514975"/>
            <a:chExt cx="4191000" cy="581025"/>
          </a:xfrm>
        </p:grpSpPr>
        <p:sp>
          <p:nvSpPr>
            <p:cNvPr id="47113" name="Text Box 13" descr="The area of the region is (1/4)."/>
            <p:cNvSpPr txBox="1">
              <a:spLocks noChangeArrowheads="1"/>
            </p:cNvSpPr>
            <p:nvPr/>
          </p:nvSpPr>
          <p:spPr bwMode="auto">
            <a:xfrm>
              <a:off x="455613" y="5562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t>The area of the region is    .</a:t>
              </a:r>
            </a:p>
          </p:txBody>
        </p:sp>
        <p:pic>
          <p:nvPicPr>
            <p:cNvPr id="47114" name="Picture 1" descr="1/4.&#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514975"/>
              <a:ext cx="295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fade">
                                      <p:cBhvr>
                                        <p:cTn id="7" dur="1000"/>
                                        <p:tgtEl>
                                          <p:spTgt spid="71688"/>
                                        </p:tgtEl>
                                      </p:cBhvr>
                                    </p:animEffect>
                                    <p:anim calcmode="lin" valueType="num">
                                      <p:cBhvr>
                                        <p:cTn id="8" dur="1000" fill="hold"/>
                                        <p:tgtEl>
                                          <p:spTgt spid="71688"/>
                                        </p:tgtEl>
                                        <p:attrNameLst>
                                          <p:attrName>ppt_x</p:attrName>
                                        </p:attrNameLst>
                                      </p:cBhvr>
                                      <p:tavLst>
                                        <p:tav tm="0">
                                          <p:val>
                                            <p:strVal val="#ppt_x"/>
                                          </p:val>
                                        </p:tav>
                                        <p:tav tm="100000">
                                          <p:val>
                                            <p:strVal val="#ppt_x"/>
                                          </p:val>
                                        </p:tav>
                                      </p:tavLst>
                                    </p:anim>
                                    <p:anim calcmode="lin" valueType="num">
                                      <p:cBhvr>
                                        <p:cTn id="9" dur="900" decel="100000" fill="hold"/>
                                        <p:tgtEl>
                                          <p:spTgt spid="7168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8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1689"/>
                                        </p:tgtEl>
                                        <p:attrNameLst>
                                          <p:attrName>style.visibility</p:attrName>
                                        </p:attrNameLst>
                                      </p:cBhvr>
                                      <p:to>
                                        <p:strVal val="visible"/>
                                      </p:to>
                                    </p:set>
                                    <p:animEffect transition="in" filter="fade">
                                      <p:cBhvr>
                                        <p:cTn id="15" dur="1000"/>
                                        <p:tgtEl>
                                          <p:spTgt spid="71689"/>
                                        </p:tgtEl>
                                      </p:cBhvr>
                                    </p:animEffect>
                                    <p:anim calcmode="lin" valueType="num">
                                      <p:cBhvr>
                                        <p:cTn id="16" dur="1000" fill="hold"/>
                                        <p:tgtEl>
                                          <p:spTgt spid="71689"/>
                                        </p:tgtEl>
                                        <p:attrNameLst>
                                          <p:attrName>ppt_x</p:attrName>
                                        </p:attrNameLst>
                                      </p:cBhvr>
                                      <p:tavLst>
                                        <p:tav tm="0">
                                          <p:val>
                                            <p:strVal val="#ppt_x"/>
                                          </p:val>
                                        </p:tav>
                                        <p:tav tm="100000">
                                          <p:val>
                                            <p:strVal val="#ppt_x"/>
                                          </p:val>
                                        </p:tav>
                                      </p:tavLst>
                                    </p:anim>
                                    <p:anim calcmode="lin" valueType="num">
                                      <p:cBhvr>
                                        <p:cTn id="17" dur="900" decel="100000" fill="hold"/>
                                        <p:tgtEl>
                                          <p:spTgt spid="7168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689"/>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71690"/>
                                        </p:tgtEl>
                                        <p:attrNameLst>
                                          <p:attrName>style.visibility</p:attrName>
                                        </p:attrNameLst>
                                      </p:cBhvr>
                                      <p:to>
                                        <p:strVal val="visible"/>
                                      </p:to>
                                    </p:set>
                                    <p:animEffect transition="in" filter="fade">
                                      <p:cBhvr>
                                        <p:cTn id="23" dur="1000"/>
                                        <p:tgtEl>
                                          <p:spTgt spid="71690"/>
                                        </p:tgtEl>
                                      </p:cBhvr>
                                    </p:animEffect>
                                    <p:anim calcmode="lin" valueType="num">
                                      <p:cBhvr>
                                        <p:cTn id="24" dur="1000" fill="hold"/>
                                        <p:tgtEl>
                                          <p:spTgt spid="71690"/>
                                        </p:tgtEl>
                                        <p:attrNameLst>
                                          <p:attrName>ppt_x</p:attrName>
                                        </p:attrNameLst>
                                      </p:cBhvr>
                                      <p:tavLst>
                                        <p:tav tm="0">
                                          <p:val>
                                            <p:strVal val="#ppt_x"/>
                                          </p:val>
                                        </p:tav>
                                        <p:tav tm="100000">
                                          <p:val>
                                            <p:strVal val="#ppt_x"/>
                                          </p:val>
                                        </p:tav>
                                      </p:tavLst>
                                    </p:anim>
                                    <p:anim calcmode="lin" valueType="num">
                                      <p:cBhvr>
                                        <p:cTn id="25" dur="900" decel="100000" fill="hold"/>
                                        <p:tgtEl>
                                          <p:spTgt spid="7169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1690"/>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47688" y="319088"/>
            <a:ext cx="8229600" cy="685800"/>
          </a:xfrm>
          <a:noFill/>
        </p:spPr>
        <p:txBody>
          <a:bodyPr/>
          <a:lstStyle/>
          <a:p>
            <a:pPr eaLnBrk="1" hangingPunct="1"/>
            <a:r>
              <a:rPr lang="en-IN" altLang="en-US" sz="4000" smtClean="0">
                <a:solidFill>
                  <a:schemeClr val="bg1"/>
                </a:solidFill>
              </a:rPr>
              <a:t>Finding Area by the Limit Definition</a:t>
            </a:r>
            <a:endParaRPr lang="en-US" altLang="en-US" sz="4000" smtClean="0">
              <a:solidFill>
                <a:schemeClr val="bg1"/>
              </a:solidFill>
            </a:endParaRPr>
          </a:p>
        </p:txBody>
      </p:sp>
      <p:sp>
        <p:nvSpPr>
          <p:cNvPr id="48131" name="Text Box 6"/>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en-IN" altLang="en-US"/>
              <a:t>In general, a good value to choose is the midpoint of the interval, </a:t>
            </a:r>
            <a:r>
              <a:rPr lang="en-IN" altLang="en-US" i="1"/>
              <a:t>c</a:t>
            </a:r>
            <a:r>
              <a:rPr lang="en-IN" altLang="en-US" i="1" baseline="-25000"/>
              <a:t>i</a:t>
            </a:r>
            <a:r>
              <a:rPr lang="en-IN" altLang="en-US" i="1"/>
              <a:t> </a:t>
            </a:r>
            <a:r>
              <a:rPr lang="en-IN" altLang="en-US"/>
              <a:t>= (</a:t>
            </a:r>
            <a:r>
              <a:rPr lang="en-IN" altLang="en-US" i="1"/>
              <a:t>x</a:t>
            </a:r>
            <a:r>
              <a:rPr lang="en-IN" altLang="en-US" i="1" baseline="-25000"/>
              <a:t>i</a:t>
            </a:r>
            <a:r>
              <a:rPr lang="en-US" altLang="en-US" baseline="-25000">
                <a:solidFill>
                  <a:schemeClr val="tx2"/>
                </a:solidFill>
              </a:rPr>
              <a:t> – </a:t>
            </a:r>
            <a:r>
              <a:rPr lang="en-IN" altLang="en-US" baseline="-25000"/>
              <a:t>1 </a:t>
            </a:r>
            <a:r>
              <a:rPr lang="en-IN" altLang="en-US"/>
              <a:t>+ </a:t>
            </a:r>
            <a:r>
              <a:rPr lang="en-IN" altLang="en-US" i="1"/>
              <a:t>x</a:t>
            </a:r>
            <a:r>
              <a:rPr lang="en-IN" altLang="en-US" i="1" baseline="-25000"/>
              <a:t>i</a:t>
            </a:r>
            <a:r>
              <a:rPr lang="en-IN" altLang="en-US"/>
              <a:t>)</a:t>
            </a:r>
            <a:r>
              <a:rPr lang="en-IN" altLang="en-US" sz="400"/>
              <a:t> </a:t>
            </a:r>
            <a:r>
              <a:rPr lang="en-US" altLang="en-US" b="1">
                <a:sym typeface="Symbol" panose="05050102010706020507" pitchFamily="18" charset="2"/>
              </a:rPr>
              <a:t></a:t>
            </a:r>
            <a:r>
              <a:rPr lang="en-US" altLang="en-US" sz="400" b="1">
                <a:sym typeface="Symbol" panose="05050102010706020507" pitchFamily="18" charset="2"/>
              </a:rPr>
              <a:t> </a:t>
            </a:r>
            <a:r>
              <a:rPr lang="en-IN" altLang="en-US"/>
              <a:t>2, and apply the </a:t>
            </a:r>
            <a:r>
              <a:rPr lang="en-IN" altLang="en-US" b="1"/>
              <a:t>Midpoint Rule.</a:t>
            </a:r>
            <a:endParaRPr lang="en-US" altLang="en-US"/>
          </a:p>
        </p:txBody>
      </p:sp>
      <p:pic>
        <p:nvPicPr>
          <p:cNvPr id="48132" name="Picture 1" descr="Area approximately sum_(i=1)^n (f((x_(i minus 1) + x_i)/2) Delta x). Midpoint Ru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514600"/>
            <a:ext cx="62484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Sigma Notation</a:t>
            </a:r>
          </a:p>
        </p:txBody>
      </p:sp>
      <p:sp>
        <p:nvSpPr>
          <p:cNvPr id="8195"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This section begins by introducing a concise notation for sums. This notation is called </a:t>
            </a:r>
            <a:r>
              <a:rPr lang="en-US" altLang="en-US" b="1" smtClean="0"/>
              <a:t>sigma notation </a:t>
            </a:r>
            <a:r>
              <a:rPr lang="en-US" altLang="en-US" smtClean="0"/>
              <a:t>because it uses the uppercase Greek letter sigma, written as </a:t>
            </a:r>
          </a:p>
        </p:txBody>
      </p:sp>
      <p:pic>
        <p:nvPicPr>
          <p:cNvPr id="8196" name="Picture 1" descr="Sigma notation. The sum of n terms a_1, a_2, a_3, ... , a_n is written as sum_(i=1)^n (a_i) = a_1 + a_2 + a_3 + ... + a_n where i is the index of summation, a_i is the ith term of the sum, and the upper and lower bounds of summation are n and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8775"/>
            <a:ext cx="73326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descr="Sigma.&#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2162175"/>
            <a:ext cx="371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descr="(item a). sum_(i=1)^6 (i) = 1 + 2 + 3+ 4 + 5 + 6.&#10;(item b). sum_(i=0)^5 (i + 1) = 1 + 2 + 3 + 4 + 5 + 6.&#10;(item c). sum_(j=3)^7 (j^2) = 3^2 + 4^2 + 5^2 + 6^2 + 7^2.&#10;(item d). sum_(j=1)^5 (1/sqrt(j)) = 1/sqrt(1) + 1/sqrt(2) + 1/sqrt(3) + 1/sqrt(4) + 1/sqrt(5).&#10;"/>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p:txBody>
      </p:sp>
      <p:sp>
        <p:nvSpPr>
          <p:cNvPr id="9219" name="Rectangle 2"/>
          <p:cNvSpPr>
            <a:spLocks noGrp="1" noChangeArrowheads="1"/>
          </p:cNvSpPr>
          <p:nvPr>
            <p:ph type="title"/>
          </p:nvPr>
        </p:nvSpPr>
        <p:spPr>
          <a:xfrm>
            <a:off x="547688" y="319088"/>
            <a:ext cx="8229600" cy="685800"/>
          </a:xfrm>
          <a:noFill/>
        </p:spPr>
        <p:txBody>
          <a:bodyPr/>
          <a:lstStyle/>
          <a:p>
            <a:pPr eaLnBrk="1" hangingPunct="1"/>
            <a:r>
              <a:rPr lang="en-US" altLang="en-US" sz="3100" smtClean="0">
                <a:solidFill>
                  <a:schemeClr val="bg1"/>
                </a:solidFill>
              </a:rPr>
              <a:t>Example 1 –</a:t>
            </a:r>
            <a:r>
              <a:rPr lang="en-US" altLang="en-US" sz="3100" b="1" smtClean="0">
                <a:solidFill>
                  <a:schemeClr val="bg1"/>
                </a:solidFill>
              </a:rPr>
              <a:t> </a:t>
            </a:r>
            <a:r>
              <a:rPr lang="en-US" altLang="en-US" sz="3100" i="1" smtClean="0">
                <a:solidFill>
                  <a:schemeClr val="bg1"/>
                </a:solidFill>
              </a:rPr>
              <a:t>Examples of Sigma Notation</a:t>
            </a:r>
            <a:r>
              <a:rPr lang="en-US" altLang="en-US" sz="3100" b="1" smtClean="0">
                <a:solidFill>
                  <a:schemeClr val="bg1"/>
                </a:solidFill>
              </a:rPr>
              <a:t> </a:t>
            </a:r>
          </a:p>
        </p:txBody>
      </p:sp>
      <p:pic>
        <p:nvPicPr>
          <p:cNvPr id="9220" name="Picture 1" descr="(item a). sum_(i=1)^6 (i) = 1 + 2 + 3+ 4 + 5 + 6.&#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570038"/>
            <a:ext cx="453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tem b). sum_(i=0)^5 (i + 1) = 1 + 2 + 3 + 4 + 5 + 6.&#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4313"/>
            <a:ext cx="52101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tem c). sum_(j=3)^7 (j^2) = 3^2 + 4^2 + 5^2 + 6^2 + 7^2.&#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725" y="3998913"/>
            <a:ext cx="4514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tem d). sum_(j=1)^5 (1/sqrt(j)) = 1/sqrt(1) + 1/sqrt(2) + 1/sqrt(3) + 1/sqrt(4) + 1/sqrt(5).&#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725" y="5156200"/>
            <a:ext cx="5724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r>
              <a:rPr lang="en-US" altLang="en-US"/>
              <a:t>From parts (a) and (b), notice that the same sum can be represented in different ways using sigma notation.</a:t>
            </a:r>
          </a:p>
        </p:txBody>
      </p:sp>
      <p:sp>
        <p:nvSpPr>
          <p:cNvPr id="10243" name="Rectangle 2"/>
          <p:cNvSpPr>
            <a:spLocks noGrp="1" noChangeArrowheads="1"/>
          </p:cNvSpPr>
          <p:nvPr>
            <p:ph type="title"/>
          </p:nvPr>
        </p:nvSpPr>
        <p:spPr>
          <a:xfrm>
            <a:off x="547688" y="319088"/>
            <a:ext cx="8229600" cy="685800"/>
          </a:xfrm>
          <a:noFill/>
        </p:spPr>
        <p:txBody>
          <a:bodyPr/>
          <a:lstStyle/>
          <a:p>
            <a:pPr eaLnBrk="1" hangingPunct="1"/>
            <a:r>
              <a:rPr lang="en-US" altLang="en-US" sz="3100" smtClean="0">
                <a:solidFill>
                  <a:schemeClr val="bg1"/>
                </a:solidFill>
              </a:rPr>
              <a:t>Example 1 –</a:t>
            </a:r>
            <a:r>
              <a:rPr lang="en-US" altLang="en-US" sz="3100" b="1" smtClean="0">
                <a:solidFill>
                  <a:schemeClr val="bg1"/>
                </a:solidFill>
              </a:rPr>
              <a:t> </a:t>
            </a:r>
            <a:r>
              <a:rPr lang="en-US" altLang="en-US" sz="3100" i="1" smtClean="0">
                <a:solidFill>
                  <a:schemeClr val="bg1"/>
                </a:solidFill>
              </a:rPr>
              <a:t>Examples of Sigma Notation</a:t>
            </a:r>
            <a:r>
              <a:rPr lang="en-US" altLang="en-US" sz="3100" b="1" smtClean="0">
                <a:solidFill>
                  <a:schemeClr val="bg1"/>
                </a:solidFill>
              </a:rPr>
              <a:t> </a:t>
            </a:r>
          </a:p>
        </p:txBody>
      </p:sp>
      <p:pic>
        <p:nvPicPr>
          <p:cNvPr id="10244" name="Picture 5" descr="(item e). sum_(k=1)^n ((1/n)(k^2 + 1)) = (1/n)(1^2 + 1) + (1/n)(2^2 + 1) + … + (1/n)(n^2 +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886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tem f). sum_(i=1)^n (f(x_i) Delta x) = f(x_1) Delta x + f(x_2) Delta x + … + f(x_n) Delta x.&#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847975"/>
            <a:ext cx="6934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218">
                                            <p:txEl>
                                              <p:pRg st="7" end="7"/>
                                            </p:txEl>
                                          </p:spTgt>
                                        </p:tgtEl>
                                        <p:attrNameLst>
                                          <p:attrName>style.visibility</p:attrName>
                                        </p:attrNameLst>
                                      </p:cBhvr>
                                      <p:to>
                                        <p:strVal val="visible"/>
                                      </p:to>
                                    </p:set>
                                    <p:animEffect transition="in" filter="fade">
                                      <p:cBhvr>
                                        <p:cTn id="15" dur="1000"/>
                                        <p:tgtEl>
                                          <p:spTgt spid="9218">
                                            <p:txEl>
                                              <p:pRg st="7" end="7"/>
                                            </p:txEl>
                                          </p:spTgt>
                                        </p:tgtEl>
                                      </p:cBhvr>
                                    </p:animEffect>
                                    <p:anim calcmode="lin" valueType="num">
                                      <p:cBhvr>
                                        <p:cTn id="16"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218">
                                            <p:txEl>
                                              <p:pRg st="7" end="7"/>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21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Sigma Notation</a:t>
            </a:r>
          </a:p>
        </p:txBody>
      </p:sp>
      <p:sp>
        <p:nvSpPr>
          <p:cNvPr id="11267"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properties of summation shown below can be derived using the Associative and Commutative Properties of Addition and the Distributive Property of Addition over Multiplication. (In the first property, </a:t>
            </a:r>
            <a:r>
              <a:rPr lang="en-US" altLang="en-US" i="1" smtClean="0"/>
              <a:t>k</a:t>
            </a:r>
            <a:r>
              <a:rPr lang="en-US" altLang="en-US" smtClean="0"/>
              <a:t> is a constant.)</a:t>
            </a:r>
          </a:p>
        </p:txBody>
      </p:sp>
      <p:pic>
        <p:nvPicPr>
          <p:cNvPr id="11268" name="Picture 6" descr="(item 1). sum_(i=1)^n (k a_i) = k sum_(i=1)^n (a_i).&#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2362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item 2). sum_(i=1)^n (a_i plus-minus b_i) = sum_(i=1)^n (a_i) plus-minus sum_(i=1)^n (b_i).&#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39941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Sigma Notation</a:t>
            </a:r>
          </a:p>
        </p:txBody>
      </p:sp>
      <p:sp>
        <p:nvSpPr>
          <p:cNvPr id="12291" name="TextBox 5"/>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next theorem lists some useful formulas for sums of powers.</a:t>
            </a:r>
          </a:p>
        </p:txBody>
      </p:sp>
      <p:pic>
        <p:nvPicPr>
          <p:cNvPr id="12292" name="Picture 1" descr="Theorem 4.2. Summation formulas. (item 1). sum_(i=1)^n (c) = c n, c is a constant. (item 2). sum_(i=1)^n (i) = (n(n + 1))/2. (item 3). sum_(i=1)^n (i^2) = (n(n + 1)(2 n + 1))/6. (item 4). sum_(i=1)^n (i^3) = ((n^2)((n + 1)^2))/4.&#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72294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1725</TotalTime>
  <Words>1489</Words>
  <Application>Microsoft Office PowerPoint</Application>
  <PresentationFormat>On-screen Show (4:3)</PresentationFormat>
  <Paragraphs>204</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Wingdings</vt:lpstr>
      <vt:lpstr>Symbol</vt:lpstr>
      <vt:lpstr>Larsoen_master slide</vt:lpstr>
      <vt:lpstr>PowerPoint Presentation</vt:lpstr>
      <vt:lpstr>PowerPoint Presentation</vt:lpstr>
      <vt:lpstr>PowerPoint Presentation</vt:lpstr>
      <vt:lpstr>PowerPoint Presentation</vt:lpstr>
      <vt:lpstr>Sigma Notation</vt:lpstr>
      <vt:lpstr>Example 1 – Examples of Sigma Notation </vt:lpstr>
      <vt:lpstr>Example 1 – Examples of Sigma Notation </vt:lpstr>
      <vt:lpstr>Sigma Notation</vt:lpstr>
      <vt:lpstr>Sigma Notation</vt:lpstr>
      <vt:lpstr>Example 2 – Evaluating a Sum</vt:lpstr>
      <vt:lpstr>Example 2 – Solution</vt:lpstr>
      <vt:lpstr>PowerPoint Presentation</vt:lpstr>
      <vt:lpstr>Area</vt:lpstr>
      <vt:lpstr>Area</vt:lpstr>
      <vt:lpstr>Area</vt:lpstr>
      <vt:lpstr>Area</vt:lpstr>
      <vt:lpstr>Area</vt:lpstr>
      <vt:lpstr>Area</vt:lpstr>
      <vt:lpstr>PowerPoint Presentation</vt:lpstr>
      <vt:lpstr>Example 3 – Approximating the Area of a Plane Region</vt:lpstr>
      <vt:lpstr>Example 3(a) – Solution</vt:lpstr>
      <vt:lpstr>Example 3(a) – Solution</vt:lpstr>
      <vt:lpstr>Example 3(b) – Solution</vt:lpstr>
      <vt:lpstr>Example 3(b) – Solution</vt:lpstr>
      <vt:lpstr>PowerPoint Presentation</vt:lpstr>
      <vt:lpstr>Finding Area by the Limit Definition</vt:lpstr>
      <vt:lpstr>Finding Area by the Limit Definition</vt:lpstr>
      <vt:lpstr>Finding Area by the Limit Definition</vt:lpstr>
      <vt:lpstr>Finding Area by the Limit Definition</vt:lpstr>
      <vt:lpstr>Finding Area by the Limit Definition</vt:lpstr>
      <vt:lpstr>Finding Area by the Limit Definition</vt:lpstr>
      <vt:lpstr>Example 4 – Finding Upper and Lower Sums for a Region</vt:lpstr>
      <vt:lpstr>Example 4 – Solution</vt:lpstr>
      <vt:lpstr>Example 4 – Solution</vt:lpstr>
      <vt:lpstr>Example 4 – Solution</vt:lpstr>
      <vt:lpstr>Example 4 – Solution</vt:lpstr>
      <vt:lpstr>Example 4 – Solution</vt:lpstr>
      <vt:lpstr>Finding Area by the Limit Definition</vt:lpstr>
      <vt:lpstr>Finding Area by the Limit Definition</vt:lpstr>
      <vt:lpstr>Finding Area by the Limit Definition</vt:lpstr>
      <vt:lpstr>Example 5 – Finding Area by the Limit Definition</vt:lpstr>
      <vt:lpstr>Example 5 – Solution</vt:lpstr>
      <vt:lpstr>Example 5 – Solution</vt:lpstr>
      <vt:lpstr>Finding Area by the Limit Definition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330</cp:revision>
  <dcterms:created xsi:type="dcterms:W3CDTF">2008-11-21T04:28:28Z</dcterms:created>
  <dcterms:modified xsi:type="dcterms:W3CDTF">2018-08-01T07:59:40Z</dcterms:modified>
</cp:coreProperties>
</file>