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sldIdLst>
    <p:sldId id="302" r:id="rId2"/>
    <p:sldId id="303" r:id="rId3"/>
    <p:sldId id="256" r:id="rId4"/>
    <p:sldId id="260" r:id="rId5"/>
    <p:sldId id="259" r:id="rId6"/>
    <p:sldId id="262" r:id="rId7"/>
    <p:sldId id="265" r:id="rId8"/>
    <p:sldId id="297" r:id="rId9"/>
    <p:sldId id="299" r:id="rId10"/>
    <p:sldId id="298" r:id="rId11"/>
    <p:sldId id="261" r:id="rId12"/>
    <p:sldId id="266" r:id="rId13"/>
    <p:sldId id="267" r:id="rId14"/>
    <p:sldId id="268" r:id="rId15"/>
    <p:sldId id="269" r:id="rId16"/>
    <p:sldId id="270" r:id="rId17"/>
    <p:sldId id="271" r:id="rId18"/>
    <p:sldId id="272" r:id="rId19"/>
    <p:sldId id="273" r:id="rId20"/>
    <p:sldId id="274" r:id="rId21"/>
    <p:sldId id="275" r:id="rId22"/>
    <p:sldId id="304" r:id="rId23"/>
    <p:sldId id="296" r:id="rId24"/>
    <p:sldId id="277" r:id="rId25"/>
    <p:sldId id="278" r:id="rId26"/>
    <p:sldId id="279" r:id="rId27"/>
    <p:sldId id="280" r:id="rId28"/>
    <p:sldId id="281" r:id="rId29"/>
    <p:sldId id="282" r:id="rId30"/>
    <p:sldId id="283" r:id="rId31"/>
    <p:sldId id="305" r:id="rId32"/>
    <p:sldId id="300" r:id="rId33"/>
    <p:sldId id="284" r:id="rId34"/>
    <p:sldId id="285" r:id="rId35"/>
    <p:sldId id="301" r:id="rId36"/>
    <p:sldId id="286" r:id="rId37"/>
    <p:sldId id="287" r:id="rId38"/>
    <p:sldId id="289" r:id="rId39"/>
    <p:sldId id="291" r:id="rId40"/>
    <p:sldId id="292" r:id="rId41"/>
    <p:sldId id="293" r:id="rId42"/>
    <p:sldId id="294" r:id="rId43"/>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FF3399"/>
    <a:srgbClr val="CC0099"/>
    <a:srgbClr val="009BAE"/>
    <a:srgbClr val="0099AC"/>
    <a:srgbClr val="007DBC"/>
    <a:srgbClr val="007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6" autoAdjust="0"/>
    <p:restoredTop sz="94707" autoAdjust="0"/>
  </p:normalViewPr>
  <p:slideViewPr>
    <p:cSldViewPr>
      <p:cViewPr varScale="1">
        <p:scale>
          <a:sx n="107" d="100"/>
          <a:sy n="107" d="100"/>
        </p:scale>
        <p:origin x="102"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D1A2EA2-6989-4E4F-A941-A8D86CC3B705}" type="slidenum">
              <a:rPr lang="en-US" altLang="en-US"/>
              <a:pPr>
                <a:defRPr/>
              </a:pPr>
              <a:t>‹#›</a:t>
            </a:fld>
            <a:endParaRPr lang="en-US" altLang="en-US"/>
          </a:p>
        </p:txBody>
      </p:sp>
    </p:spTree>
    <p:extLst>
      <p:ext uri="{BB962C8B-B14F-4D97-AF65-F5344CB8AC3E}">
        <p14:creationId xmlns:p14="http://schemas.microsoft.com/office/powerpoint/2010/main" val="3580275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B7439F42-7EBE-4075-9447-1560F38AC4C7}" type="slidenum">
              <a:rPr lang="en-US" altLang="en-US" sz="1200"/>
              <a:pPr/>
              <a:t>2</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8931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594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3969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3225"/>
            <a:ext cx="2057400" cy="542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03225"/>
            <a:ext cx="60198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93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380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124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4726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644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44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297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2223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202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ounded Rectangle 11"/>
          <p:cNvSpPr/>
          <p:nvPr userDrawn="1"/>
        </p:nvSpPr>
        <p:spPr bwMode="auto">
          <a:xfrm>
            <a:off x="223838" y="304800"/>
            <a:ext cx="8839200" cy="727075"/>
          </a:xfrm>
          <a:prstGeom prst="roundRect">
            <a:avLst/>
          </a:prstGeom>
          <a:solidFill>
            <a:srgbClr val="F51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p>
        </p:txBody>
      </p:sp>
      <p:sp>
        <p:nvSpPr>
          <p:cNvPr id="1027" name="Rectangle 2"/>
          <p:cNvSpPr>
            <a:spLocks noGrp="1" noChangeArrowheads="1"/>
          </p:cNvSpPr>
          <p:nvPr>
            <p:ph type="body" idx="1"/>
          </p:nvPr>
        </p:nvSpPr>
        <p:spPr bwMode="auto">
          <a:xfrm>
            <a:off x="457200" y="13001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3"/>
          <p:cNvSpPr>
            <a:spLocks noGrp="1" noChangeArrowheads="1"/>
          </p:cNvSpPr>
          <p:nvPr>
            <p:ph type="title"/>
          </p:nvPr>
        </p:nvSpPr>
        <p:spPr bwMode="auto">
          <a:xfrm>
            <a:off x="457200" y="4032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endParaRPr lang="en-US"/>
          </a:p>
        </p:txBody>
      </p:sp>
      <p:sp>
        <p:nvSpPr>
          <p:cNvPr id="13324" name="Text Box 12"/>
          <p:cNvSpPr txBox="1">
            <a:spLocks noChangeArrowheads="1"/>
          </p:cNvSpPr>
          <p:nvPr userDrawn="1"/>
        </p:nvSpPr>
        <p:spPr bwMode="auto">
          <a:xfrm>
            <a:off x="8543925" y="6172200"/>
            <a:ext cx="600075" cy="366713"/>
          </a:xfrm>
          <a:prstGeom prst="rect">
            <a:avLst/>
          </a:prstGeom>
          <a:noFill/>
          <a:ln w="9525">
            <a:noFill/>
            <a:miter lim="800000"/>
            <a:headEnd/>
            <a:tailEnd/>
          </a:ln>
          <a:effec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defRPr/>
            </a:pPr>
            <a:fld id="{81EAA0D4-5784-41F6-9177-560EC9D8BBDC}" type="slidenum">
              <a:rPr lang="en-US" altLang="en-US" sz="1800" smtClean="0"/>
              <a:pPr eaLnBrk="1" hangingPunct="1">
                <a:spcBef>
                  <a:spcPct val="50000"/>
                </a:spcBef>
                <a:defRPr/>
              </a:pPr>
              <a:t>‹#›</a:t>
            </a:fld>
            <a:endParaRPr lang="en-US" altLang="en-US" sz="180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wmf"/><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wmf"/><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4" name="Group 6" descr="Cover page.&#10;"/>
          <p:cNvGrpSpPr>
            <a:grpSpLocks/>
          </p:cNvGrpSpPr>
          <p:nvPr/>
        </p:nvGrpSpPr>
        <p:grpSpPr bwMode="auto">
          <a:xfrm>
            <a:off x="0" y="0"/>
            <a:ext cx="9144000" cy="6324600"/>
            <a:chOff x="0" y="266400"/>
            <a:chExt cx="9144000" cy="6325200"/>
          </a:xfrm>
        </p:grpSpPr>
        <p:sp>
          <p:nvSpPr>
            <p:cNvPr id="8" name="Rectangle 7"/>
            <p:cNvSpPr/>
            <p:nvPr/>
          </p:nvSpPr>
          <p:spPr>
            <a:xfrm>
              <a:off x="0" y="266400"/>
              <a:ext cx="9144000" cy="6325200"/>
            </a:xfrm>
            <a:prstGeom prst="rect">
              <a:avLst/>
            </a:prstGeom>
            <a:solidFill>
              <a:srgbClr val="D7181E"/>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9" name="Round Diagonal Corner Rectangle 8"/>
            <p:cNvSpPr>
              <a:spLocks noChangeAspect="1"/>
            </p:cNvSpPr>
            <p:nvPr/>
          </p:nvSpPr>
          <p:spPr>
            <a:xfrm>
              <a:off x="112713" y="369598"/>
              <a:ext cx="8918575" cy="6118805"/>
            </a:xfrm>
            <a:prstGeom prst="round2Diag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grpSp>
      <p:sp>
        <p:nvSpPr>
          <p:cNvPr id="3075" name="Text Box 3"/>
          <p:cNvSpPr txBox="1">
            <a:spLocks noChangeArrowheads="1"/>
          </p:cNvSpPr>
          <p:nvPr/>
        </p:nvSpPr>
        <p:spPr bwMode="auto">
          <a:xfrm>
            <a:off x="2209800" y="533400"/>
            <a:ext cx="681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IN" altLang="en-US" sz="4000" b="1">
                <a:cs typeface="Arial" panose="020B0604020202020204" pitchFamily="34" charset="0"/>
              </a:rPr>
              <a:t>Integration</a:t>
            </a:r>
            <a:endParaRPr lang="en-US" altLang="en-US" sz="4000" b="1">
              <a:cs typeface="Arial" panose="020B0604020202020204" pitchFamily="34" charset="0"/>
            </a:endParaRPr>
          </a:p>
        </p:txBody>
      </p:sp>
      <p:sp>
        <p:nvSpPr>
          <p:cNvPr id="3076" name="Text Box 4"/>
          <p:cNvSpPr txBox="1">
            <a:spLocks noChangeArrowheads="1"/>
          </p:cNvSpPr>
          <p:nvPr/>
        </p:nvSpPr>
        <p:spPr bwMode="auto">
          <a:xfrm>
            <a:off x="704850" y="292100"/>
            <a:ext cx="10477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0" b="1">
                <a:solidFill>
                  <a:schemeClr val="bg1"/>
                </a:solidFill>
              </a:rPr>
              <a:t>P</a:t>
            </a:r>
          </a:p>
        </p:txBody>
      </p:sp>
      <p:sp>
        <p:nvSpPr>
          <p:cNvPr id="3077" name="Text Box 5"/>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
        <p:nvSpPr>
          <p:cNvPr id="3078" name="Text Box 4"/>
          <p:cNvSpPr txBox="1">
            <a:spLocks noChangeArrowheads="1"/>
          </p:cNvSpPr>
          <p:nvPr/>
        </p:nvSpPr>
        <p:spPr bwMode="auto">
          <a:xfrm>
            <a:off x="1139825" y="295275"/>
            <a:ext cx="5365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E72D36"/>
                </a:solidFill>
              </a:rPr>
              <a:t>4</a:t>
            </a:r>
          </a:p>
        </p:txBody>
      </p:sp>
      <p:pic>
        <p:nvPicPr>
          <p:cNvPr id="3079" name="Picture 1" descr="Cover pag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447800"/>
            <a:ext cx="7939087"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This agrees with the limit found in Example 1, even though that example used a partition having subintervals of unequal widths.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The reason this particular partition gave the proper area is that as </a:t>
            </a:r>
            <a:r>
              <a:rPr lang="en-US" altLang="en-US" i="1" smtClean="0"/>
              <a:t>n</a:t>
            </a:r>
            <a:r>
              <a:rPr lang="en-US" altLang="en-US" smtClean="0"/>
              <a:t> increases, the </a:t>
            </a:r>
            <a:r>
              <a:rPr lang="en-US" altLang="en-US" i="1" smtClean="0"/>
              <a:t>width of the largest subinterval approaches zero</a:t>
            </a:r>
            <a:r>
              <a:rPr lang="en-US" altLang="en-US" smtClean="0"/>
              <a:t>.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This is a key feature of the development of definite integrals.</a:t>
            </a:r>
          </a:p>
        </p:txBody>
      </p:sp>
      <p:sp>
        <p:nvSpPr>
          <p:cNvPr id="13315" name="Rectangle 9"/>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Riemann Sums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Riemann Sums</a:t>
            </a:r>
          </a:p>
        </p:txBody>
      </p:sp>
      <p:sp>
        <p:nvSpPr>
          <p:cNvPr id="14339" name="TextBox 6"/>
          <p:cNvSpPr txBox="1">
            <a:spLocks noChangeArrowheads="1"/>
          </p:cNvSpPr>
          <p:nvPr/>
        </p:nvSpPr>
        <p:spPr bwMode="auto">
          <a:xfrm>
            <a:off x="457200" y="1371600"/>
            <a:ext cx="8139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In the definition of a Riemann sum below, note that the function </a:t>
            </a:r>
            <a:r>
              <a:rPr lang="en-US" altLang="en-US" i="1"/>
              <a:t>f </a:t>
            </a:r>
            <a:r>
              <a:rPr lang="en-US" altLang="en-US"/>
              <a:t>has no restrictions other than being defined on the interval [</a:t>
            </a:r>
            <a:r>
              <a:rPr lang="en-US" altLang="en-US" i="1"/>
              <a:t>a</a:t>
            </a:r>
            <a:r>
              <a:rPr lang="en-US" altLang="en-US"/>
              <a:t>,</a:t>
            </a:r>
            <a:r>
              <a:rPr lang="en-US" altLang="en-US" i="1"/>
              <a:t> b</a:t>
            </a:r>
            <a:r>
              <a:rPr lang="en-US" altLang="en-US"/>
              <a:t>]. </a:t>
            </a:r>
          </a:p>
        </p:txBody>
      </p:sp>
      <p:pic>
        <p:nvPicPr>
          <p:cNvPr id="14340" name="Picture 1" descr="Definition of Riemann sum. Let f be defined on the closed interval [a, b], and let Delta be a partition of [a, b] given by a = x_0 &lt; x_1 &lt; x_2 &lt; … &lt; x_(n minus 1) &lt; x_n = b where Delta x_i is the width of the ith subinterval [x_(i minus 1), x_i]. ith subinterval. If c_i is any point in the ith subinterval, then the sum, sum_(i=1)^n (f(c_i) Delta x_i), x_(i minus 1) &lt;= c_i &lt;= x_i is called a Riemann sum of f for the partition Delta.&#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2749550"/>
            <a:ext cx="68707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body" idx="1"/>
          </p:nvPr>
        </p:nvSpPr>
        <p:spPr>
          <a:xfrm>
            <a:off x="457200" y="1370013"/>
            <a:ext cx="8226425" cy="5256212"/>
          </a:xfrm>
          <a:noFill/>
        </p:spPr>
        <p:txBody>
          <a:bodyPr/>
          <a:lstStyle/>
          <a:p>
            <a:pPr marL="0" indent="0" eaLnBrk="1" hangingPunct="1">
              <a:buFont typeface="Wingdings" panose="05000000000000000000" pitchFamily="2" charset="2"/>
              <a:buNone/>
            </a:pPr>
            <a:r>
              <a:rPr lang="en-US" altLang="en-US" smtClean="0"/>
              <a:t>The width of the largest subinterval of a partition </a:t>
            </a:r>
            <a:r>
              <a:rPr lang="en-US" altLang="en-US" smtClean="0">
                <a:sym typeface="Symbol" panose="05050102010706020507" pitchFamily="18" charset="2"/>
              </a:rPr>
              <a:t> </a:t>
            </a:r>
            <a:r>
              <a:rPr lang="en-US" altLang="en-US" smtClean="0"/>
              <a:t>is the </a:t>
            </a:r>
            <a:r>
              <a:rPr lang="en-US" altLang="en-US" b="1" smtClean="0"/>
              <a:t>norm </a:t>
            </a:r>
            <a:r>
              <a:rPr lang="en-US" altLang="en-US" smtClean="0"/>
              <a:t>of the partition and is denoted by ||</a:t>
            </a:r>
            <a:r>
              <a:rPr lang="en-US" altLang="en-US" smtClean="0">
                <a:sym typeface="Symbol" panose="05050102010706020507" pitchFamily="18" charset="2"/>
              </a:rPr>
              <a:t></a:t>
            </a:r>
            <a:r>
              <a:rPr lang="en-US" altLang="en-US" smtClean="0"/>
              <a:t>||. If every subinterval is of equal width, the partition is </a:t>
            </a:r>
            <a:r>
              <a:rPr lang="en-US" altLang="en-US" b="1" smtClean="0"/>
              <a:t>regular </a:t>
            </a:r>
            <a:r>
              <a:rPr lang="en-US" altLang="en-US" smtClean="0"/>
              <a:t>and </a:t>
            </a:r>
            <a:br>
              <a:rPr lang="en-US" altLang="en-US" smtClean="0"/>
            </a:br>
            <a:r>
              <a:rPr lang="en-US" altLang="en-US" smtClean="0"/>
              <a:t>the norm is denoted by</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For a </a:t>
            </a:r>
            <a:r>
              <a:rPr lang="en-US" altLang="en-US" b="1" smtClean="0"/>
              <a:t>general partition</a:t>
            </a:r>
            <a:r>
              <a:rPr lang="en-US" altLang="en-US" smtClean="0"/>
              <a:t>, the norm is related to the number of subintervals of [</a:t>
            </a:r>
            <a:r>
              <a:rPr lang="en-US" altLang="en-US" i="1" smtClean="0"/>
              <a:t>a</a:t>
            </a:r>
            <a:r>
              <a:rPr lang="en-US" altLang="en-US" smtClean="0"/>
              <a:t>, </a:t>
            </a:r>
            <a:r>
              <a:rPr lang="en-US" altLang="en-US" i="1" smtClean="0"/>
              <a:t>b</a:t>
            </a:r>
            <a:r>
              <a:rPr lang="en-US" altLang="en-US" smtClean="0"/>
              <a:t>] in the following way.</a:t>
            </a:r>
          </a:p>
        </p:txBody>
      </p:sp>
      <p:sp>
        <p:nvSpPr>
          <p:cNvPr id="15363" name="Rectangle 15"/>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Riemann Sums</a:t>
            </a:r>
          </a:p>
        </p:txBody>
      </p:sp>
      <p:pic>
        <p:nvPicPr>
          <p:cNvPr id="15364" name="Picture 1" descr="left double bar Delta right double bar = Delta x = (b minus a)/n. Regular partition.&#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095625"/>
            <a:ext cx="38544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b minus a)/(left double bar Delta right double bar) &lt;= n. General partition.&#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8088" y="5213350"/>
            <a:ext cx="587851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5613" y="1370013"/>
            <a:ext cx="8229600" cy="5256212"/>
          </a:xfrm>
          <a:noFill/>
        </p:spPr>
        <p:txBody>
          <a:bodyPr/>
          <a:lstStyle/>
          <a:p>
            <a:pPr marL="0" indent="0" eaLnBrk="1" hangingPunct="1">
              <a:buFont typeface="Wingdings" panose="05000000000000000000" pitchFamily="2" charset="2"/>
              <a:buNone/>
            </a:pPr>
            <a:r>
              <a:rPr lang="en-US" altLang="en-US" dirty="0" smtClean="0"/>
              <a:t>So, the number of subintervals in a partition approaches infinity as the norm of the partition approaches 0. </a:t>
            </a:r>
          </a:p>
          <a:p>
            <a:pPr marL="0" indent="0" eaLnBrk="1" hangingPunct="1">
              <a:buFont typeface="Wingdings" panose="05000000000000000000" pitchFamily="2" charset="2"/>
              <a:buNone/>
            </a:pPr>
            <a:r>
              <a:rPr lang="en-US" altLang="en-US" dirty="0" smtClean="0"/>
              <a:t>That is, ||</a:t>
            </a:r>
            <a:r>
              <a:rPr lang="en-US" altLang="en-US" dirty="0" smtClean="0">
                <a:sym typeface="Symbol" panose="05050102010706020507" pitchFamily="18" charset="2"/>
              </a:rPr>
              <a:t></a:t>
            </a:r>
            <a:r>
              <a:rPr lang="en-US" altLang="en-US" dirty="0" smtClean="0"/>
              <a:t>||</a:t>
            </a:r>
            <a:r>
              <a:rPr lang="en-US" altLang="en-US" dirty="0" smtClean="0">
                <a:cs typeface="Arial" panose="020B0604020202020204" pitchFamily="34" charset="0"/>
              </a:rPr>
              <a:t>→0 implies that</a:t>
            </a:r>
          </a:p>
          <a:p>
            <a:pPr marL="0" indent="0" eaLnBrk="1" hangingPunct="1">
              <a:buFont typeface="Wingdings" panose="05000000000000000000" pitchFamily="2" charset="2"/>
              <a:buNone/>
            </a:pPr>
            <a:endParaRPr lang="en-US" altLang="en-US" dirty="0" smtClean="0">
              <a:cs typeface="Arial" panose="020B0604020202020204" pitchFamily="34" charset="0"/>
            </a:endParaRPr>
          </a:p>
          <a:p>
            <a:pPr marL="0" indent="0" eaLnBrk="1" hangingPunct="1">
              <a:buFont typeface="Wingdings" panose="05000000000000000000" pitchFamily="2" charset="2"/>
              <a:buNone/>
            </a:pPr>
            <a:r>
              <a:rPr lang="en-US" altLang="en-US" dirty="0" smtClean="0"/>
              <a:t>The converse of this statement is not true. For example,    let </a:t>
            </a:r>
            <a:r>
              <a:rPr lang="en-US" altLang="en-US" dirty="0" smtClean="0">
                <a:sym typeface="Symbol" panose="05050102010706020507" pitchFamily="18" charset="2"/>
              </a:rPr>
              <a:t></a:t>
            </a:r>
            <a:r>
              <a:rPr lang="en-US" altLang="en-US" i="1" baseline="-25000" dirty="0" smtClean="0"/>
              <a:t>n</a:t>
            </a:r>
            <a:r>
              <a:rPr lang="en-US" altLang="en-US" baseline="-25000" dirty="0" smtClean="0"/>
              <a:t> </a:t>
            </a:r>
            <a:r>
              <a:rPr lang="en-US" altLang="en-US" dirty="0" smtClean="0"/>
              <a:t>be the partition of the interval [0, 1] given by</a:t>
            </a:r>
          </a:p>
        </p:txBody>
      </p:sp>
      <p:pic>
        <p:nvPicPr>
          <p:cNvPr id="16387" name="Picture 7" descr="n right arrow infinit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888" y="2243138"/>
            <a:ext cx="122237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descr="0 &lt; 1/(2^n) &lt; 1/(2^(n minus 1)) &lt; … &lt; 1/8 &lt; 1/4 &lt; 1/2 &lt; 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91000"/>
            <a:ext cx="50085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16"/>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Riemann Sums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As shown in Figure 4.20, for any positive value of </a:t>
            </a:r>
            <a:r>
              <a:rPr lang="en-US" altLang="en-US" i="1" smtClean="0"/>
              <a:t>n</a:t>
            </a:r>
            <a:r>
              <a:rPr lang="en-US" altLang="en-US" smtClean="0"/>
              <a:t>, the norm of the partition </a:t>
            </a:r>
            <a:r>
              <a:rPr lang="en-US" altLang="en-US" smtClean="0">
                <a:sym typeface="Symbol" panose="05050102010706020507" pitchFamily="18" charset="2"/>
              </a:rPr>
              <a:t></a:t>
            </a:r>
            <a:r>
              <a:rPr lang="en-US" altLang="en-US" i="1" baseline="-25000" smtClean="0"/>
              <a:t>n</a:t>
            </a:r>
            <a:r>
              <a:rPr lang="en-US" altLang="en-US" baseline="-25000" smtClean="0"/>
              <a:t> </a:t>
            </a:r>
            <a:r>
              <a:rPr lang="en-US" altLang="en-US" smtClean="0"/>
              <a:t>is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So, letting </a:t>
            </a:r>
            <a:r>
              <a:rPr lang="en-US" altLang="en-US" i="1" smtClean="0"/>
              <a:t>n</a:t>
            </a:r>
            <a:r>
              <a:rPr lang="en-US" altLang="en-US" smtClean="0"/>
              <a:t> approach infinity does not force ||</a:t>
            </a:r>
            <a:r>
              <a:rPr lang="en-US" altLang="en-US" smtClean="0">
                <a:sym typeface="Symbol" panose="05050102010706020507" pitchFamily="18" charset="2"/>
              </a:rPr>
              <a:t></a:t>
            </a:r>
            <a:r>
              <a:rPr lang="en-US" altLang="en-US" smtClean="0"/>
              <a:t>||</a:t>
            </a:r>
            <a:r>
              <a:rPr lang="en-US" altLang="en-US" smtClean="0">
                <a:cs typeface="Arial" panose="020B0604020202020204" pitchFamily="34" charset="0"/>
              </a:rPr>
              <a:t> </a:t>
            </a:r>
            <a:r>
              <a:rPr lang="en-US" altLang="en-US" smtClean="0"/>
              <a:t>to approach 0. In a regular partition, however, the statements ||</a:t>
            </a:r>
            <a:r>
              <a:rPr lang="en-US" altLang="en-US" smtClean="0">
                <a:sym typeface="Symbol" panose="05050102010706020507" pitchFamily="18" charset="2"/>
              </a:rPr>
              <a:t></a:t>
            </a:r>
            <a:r>
              <a:rPr lang="en-US" altLang="en-US" smtClean="0"/>
              <a:t>||</a:t>
            </a:r>
            <a:r>
              <a:rPr lang="en-US" altLang="en-US" smtClean="0">
                <a:cs typeface="Arial" panose="020B0604020202020204" pitchFamily="34" charset="0"/>
              </a:rPr>
              <a:t>→</a:t>
            </a:r>
            <a:r>
              <a:rPr lang="en-US" altLang="en-US" smtClean="0"/>
              <a:t>0 and           are equivalent.</a:t>
            </a:r>
            <a:r>
              <a:rPr lang="en-US" altLang="en-US" smtClean="0">
                <a:cs typeface="Arial" panose="020B0604020202020204" pitchFamily="34" charset="0"/>
              </a:rPr>
              <a:t> </a:t>
            </a:r>
          </a:p>
        </p:txBody>
      </p:sp>
      <p:pic>
        <p:nvPicPr>
          <p:cNvPr id="17411" name="Picture 6"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793875"/>
            <a:ext cx="3095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descr="n right arrow infinity.&#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9638" y="3503613"/>
            <a:ext cx="792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The image consists of a visual representation and a caption. Visual representation. On a horizontal axis the following points are marked from left to right: 0, 1/8, 1/4, 1/2, and 1. A point labeled 1/(2^n) is marked in the middle of 0 and 1/8. Left double bar Delta right double bar = 1/2. Caption. n right arrow infinity does not imply that left double bar Delta right double bar right arrow 0.&#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4038600"/>
            <a:ext cx="3697288"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10"/>
          <p:cNvSpPr txBox="1">
            <a:spLocks noChangeArrowheads="1"/>
          </p:cNvSpPr>
          <p:nvPr/>
        </p:nvSpPr>
        <p:spPr bwMode="auto">
          <a:xfrm>
            <a:off x="3276600" y="6172200"/>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Figure 4.20</a:t>
            </a:r>
          </a:p>
        </p:txBody>
      </p:sp>
      <p:sp>
        <p:nvSpPr>
          <p:cNvPr id="17415" name="Rectangle 18"/>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Riemann Sums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5613" y="3200400"/>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Definite Integrals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Definite Integrals</a:t>
            </a:r>
          </a:p>
        </p:txBody>
      </p:sp>
      <p:sp>
        <p:nvSpPr>
          <p:cNvPr id="19459" name="Rectangle 10"/>
          <p:cNvSpPr>
            <a:spLocks noGrp="1" noChangeArrowheads="1"/>
          </p:cNvSpPr>
          <p:nvPr>
            <p:ph type="body" idx="1"/>
          </p:nvPr>
        </p:nvSpPr>
        <p:spPr>
          <a:xfrm>
            <a:off x="455613" y="1370013"/>
            <a:ext cx="8226425" cy="5257800"/>
          </a:xfrm>
          <a:noFill/>
        </p:spPr>
        <p:txBody>
          <a:bodyPr/>
          <a:lstStyle/>
          <a:p>
            <a:pPr marL="0" indent="0" eaLnBrk="1" hangingPunct="1">
              <a:buFont typeface="Wingdings" panose="05000000000000000000" pitchFamily="2" charset="2"/>
              <a:buNone/>
            </a:pPr>
            <a:r>
              <a:rPr lang="en-US" altLang="en-US" smtClean="0"/>
              <a:t>To define the definite integral, consider the limit</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To say that this limit exists means there exists a real number </a:t>
            </a:r>
            <a:r>
              <a:rPr lang="en-US" altLang="en-US" i="1" smtClean="0"/>
              <a:t>L </a:t>
            </a:r>
            <a:r>
              <a:rPr lang="en-US" altLang="en-US" smtClean="0"/>
              <a:t>such that for each </a:t>
            </a:r>
            <a:r>
              <a:rPr lang="el-GR" altLang="en-US" i="1" smtClean="0">
                <a:cs typeface="Arial" panose="020B0604020202020204" pitchFamily="34" charset="0"/>
              </a:rPr>
              <a:t>ε</a:t>
            </a:r>
            <a:r>
              <a:rPr lang="en-US" altLang="en-US" smtClean="0">
                <a:cs typeface="Arial" panose="020B0604020202020204" pitchFamily="34" charset="0"/>
              </a:rPr>
              <a:t> </a:t>
            </a:r>
            <a:r>
              <a:rPr lang="en-US" altLang="en-US" smtClean="0"/>
              <a:t>&gt; 0 there exists a </a:t>
            </a:r>
            <a:r>
              <a:rPr lang="en-US" altLang="en-US" i="1" smtClean="0">
                <a:sym typeface="Symbol" panose="05050102010706020507" pitchFamily="18" charset="2"/>
              </a:rPr>
              <a:t></a:t>
            </a:r>
            <a:r>
              <a:rPr lang="en-US" altLang="en-US" smtClean="0">
                <a:sym typeface="Symbol" panose="05050102010706020507" pitchFamily="18" charset="2"/>
              </a:rPr>
              <a:t> &gt; 0 </a:t>
            </a:r>
            <a:r>
              <a:rPr lang="en-US" altLang="en-US" smtClean="0"/>
              <a:t>such that for every partition with ||</a:t>
            </a:r>
            <a:r>
              <a:rPr lang="en-US" altLang="en-US" smtClean="0">
                <a:sym typeface="Symbol" panose="05050102010706020507" pitchFamily="18" charset="2"/>
              </a:rPr>
              <a:t></a:t>
            </a:r>
            <a:r>
              <a:rPr lang="en-US" altLang="en-US" smtClean="0"/>
              <a:t>||</a:t>
            </a:r>
            <a:r>
              <a:rPr lang="en-US" altLang="en-US" smtClean="0">
                <a:cs typeface="Arial" panose="020B0604020202020204" pitchFamily="34" charset="0"/>
              </a:rPr>
              <a:t> &lt; </a:t>
            </a:r>
            <a:r>
              <a:rPr lang="en-US" altLang="en-US" i="1" smtClean="0">
                <a:sym typeface="Symbol" panose="05050102010706020507" pitchFamily="18" charset="2"/>
              </a:rPr>
              <a:t>,</a:t>
            </a:r>
            <a:r>
              <a:rPr lang="en-US" altLang="en-US" smtClean="0">
                <a:cs typeface="Arial" panose="020B0604020202020204" pitchFamily="34" charset="0"/>
              </a:rPr>
              <a:t> </a:t>
            </a:r>
            <a:r>
              <a:rPr lang="en-US" altLang="en-US" smtClean="0"/>
              <a:t>it follows that</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regardless of the choice of </a:t>
            </a:r>
            <a:r>
              <a:rPr lang="en-US" altLang="en-US" i="1" smtClean="0"/>
              <a:t>c</a:t>
            </a:r>
            <a:r>
              <a:rPr lang="en-US" altLang="en-US" i="1" baseline="-25000" smtClean="0"/>
              <a:t>i</a:t>
            </a:r>
            <a:r>
              <a:rPr lang="en-US" altLang="en-US" smtClean="0"/>
              <a:t> in the </a:t>
            </a:r>
            <a:r>
              <a:rPr lang="en-US" altLang="en-US" i="1" smtClean="0"/>
              <a:t>i</a:t>
            </a:r>
            <a:r>
              <a:rPr lang="en-US" altLang="en-US" sz="800" i="1" smtClean="0"/>
              <a:t> </a:t>
            </a:r>
            <a:r>
              <a:rPr lang="en-US" altLang="en-US" smtClean="0"/>
              <a:t>th subinterval of each partition </a:t>
            </a:r>
            <a:r>
              <a:rPr lang="en-US" altLang="en-US" smtClean="0">
                <a:sym typeface="Symbol" panose="05050102010706020507" pitchFamily="18" charset="2"/>
              </a:rPr>
              <a:t>.</a:t>
            </a:r>
          </a:p>
        </p:txBody>
      </p:sp>
      <p:pic>
        <p:nvPicPr>
          <p:cNvPr id="19460" name="Picture 12" descr="abs(L minus sum_(i=1)^n (f(c_i) Delta x_i)) &lt; epsil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419600"/>
            <a:ext cx="2895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 descr="lim_(left double bar Delta right double bar right arrow 0) (sum_(i=1)^n (f(c_i) Delta x_i)) = L.&#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2438" y="2041525"/>
            <a:ext cx="29845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Definite Integrals</a:t>
            </a:r>
          </a:p>
        </p:txBody>
      </p:sp>
      <p:pic>
        <p:nvPicPr>
          <p:cNvPr id="20483" name="Picture 1" descr="Definition of definite integral. If f is defined on the closed interval [a, b] and the limit of Riemann sums over partitions Delta lim_(left double bar Delta right double bar right arrow 0) (sum_(i=1)^n (f(c_i) Delta x_i)) exists, as described above, then f is said to be integrable on [a, b] and the limit is denoted by lim_(left double bar Delta right double bar right arrow 0) (sum_(i=1)^n (f(c_i) Delta x_i)) = int_a^b (f(x)) d x. The limit is called the definite integral of f from a to b. The number a is the lower limit of integration, and the number b is the upper limit of integration.&#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611313"/>
            <a:ext cx="791845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Definite Integrals</a:t>
            </a:r>
          </a:p>
        </p:txBody>
      </p:sp>
      <p:sp>
        <p:nvSpPr>
          <p:cNvPr id="21507" name="TextBox 6"/>
          <p:cNvSpPr txBox="1">
            <a:spLocks noChangeArrowheads="1"/>
          </p:cNvSpPr>
          <p:nvPr/>
        </p:nvSpPr>
        <p:spPr bwMode="auto">
          <a:xfrm>
            <a:off x="457200" y="1371600"/>
            <a:ext cx="8137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Though Riemann sums were defined for functions with very few restrictions, a sufficient condition for a function </a:t>
            </a:r>
            <a:r>
              <a:rPr lang="en-US" altLang="en-US" i="1"/>
              <a:t>f </a:t>
            </a:r>
            <a:r>
              <a:rPr lang="en-US" altLang="en-US"/>
              <a:t>to be integrable on [</a:t>
            </a:r>
            <a:r>
              <a:rPr lang="en-US" altLang="en-US" i="1"/>
              <a:t>a</a:t>
            </a:r>
            <a:r>
              <a:rPr lang="en-US" altLang="en-US"/>
              <a:t>, </a:t>
            </a:r>
            <a:r>
              <a:rPr lang="en-US" altLang="en-US" i="1"/>
              <a:t>b</a:t>
            </a:r>
            <a:r>
              <a:rPr lang="en-US" altLang="en-US"/>
              <a:t>] is that it is continuous on [</a:t>
            </a:r>
            <a:r>
              <a:rPr lang="en-US" altLang="en-US" i="1"/>
              <a:t>a</a:t>
            </a:r>
            <a:r>
              <a:rPr lang="en-US" altLang="en-US"/>
              <a:t>, </a:t>
            </a:r>
            <a:r>
              <a:rPr lang="en-US" altLang="en-US" i="1"/>
              <a:t>b</a:t>
            </a:r>
            <a:r>
              <a:rPr lang="en-US" altLang="en-US"/>
              <a:t>]. </a:t>
            </a:r>
          </a:p>
        </p:txBody>
      </p:sp>
      <p:pic>
        <p:nvPicPr>
          <p:cNvPr id="21508" name="Picture 1" descr="Theorem 4.4. Continuity implies intergrability. If a function f is continuous on the closed interval [a, b], then f is integrable on [a, b]. That is, int_a^b (f(x)) d x exists.&#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71800"/>
            <a:ext cx="797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47688" y="319088"/>
            <a:ext cx="8229600" cy="685800"/>
          </a:xfrm>
          <a:noFill/>
        </p:spPr>
        <p:txBody>
          <a:bodyPr/>
          <a:lstStyle/>
          <a:p>
            <a:pPr eaLnBrk="1" hangingPunct="1"/>
            <a:r>
              <a:rPr lang="en-US" altLang="en-US" sz="2600" smtClean="0">
                <a:solidFill>
                  <a:schemeClr val="bg1"/>
                </a:solidFill>
              </a:rPr>
              <a:t>Example 2 – </a:t>
            </a:r>
            <a:r>
              <a:rPr lang="en-US" altLang="en-US" sz="2600" i="1" smtClean="0">
                <a:solidFill>
                  <a:schemeClr val="bg1"/>
                </a:solidFill>
              </a:rPr>
              <a:t>Evaluating a Definite Integral as a Limit</a:t>
            </a:r>
          </a:p>
        </p:txBody>
      </p:sp>
      <p:sp>
        <p:nvSpPr>
          <p:cNvPr id="51206" name="Rectangle 6"/>
          <p:cNvSpPr>
            <a:spLocks noGrp="1" noChangeArrowheads="1"/>
          </p:cNvSpPr>
          <p:nvPr>
            <p:ph type="body" idx="1"/>
          </p:nvPr>
        </p:nvSpPr>
        <p:spPr>
          <a:xfrm>
            <a:off x="457200" y="1370013"/>
            <a:ext cx="8226425" cy="5256212"/>
          </a:xfrm>
        </p:spPr>
        <p:txBody>
          <a:bodyPr/>
          <a:lstStyle/>
          <a:p>
            <a:pPr marL="0" indent="0" eaLnBrk="1" hangingPunct="1">
              <a:buFont typeface="Wingdings" panose="05000000000000000000" pitchFamily="2" charset="2"/>
              <a:buNone/>
              <a:defRPr/>
            </a:pPr>
            <a:r>
              <a:rPr lang="en-US" altLang="en-US" dirty="0" smtClean="0"/>
              <a:t>Evaluate the definite integral</a:t>
            </a:r>
            <a:endParaRPr lang="en-US" altLang="en-US" dirty="0" smtClean="0">
              <a:solidFill>
                <a:srgbClr val="0073AE"/>
              </a:solidFill>
            </a:endParaRPr>
          </a:p>
          <a:p>
            <a:pPr marL="0" indent="0" eaLnBrk="1" hangingPunct="1">
              <a:buFont typeface="Wingdings" panose="05000000000000000000" pitchFamily="2" charset="2"/>
              <a:buNone/>
              <a:defRPr/>
            </a:pPr>
            <a:endParaRPr lang="en-US" altLang="en-US" dirty="0" smtClean="0">
              <a:solidFill>
                <a:srgbClr val="0073AE"/>
              </a:solidFill>
            </a:endParaRPr>
          </a:p>
          <a:p>
            <a:pPr marL="0" indent="0" eaLnBrk="1" hangingPunct="1">
              <a:buFont typeface="Wingdings" panose="05000000000000000000" pitchFamily="2" charset="2"/>
              <a:buNone/>
              <a:defRPr/>
            </a:pPr>
            <a:r>
              <a:rPr lang="en-US" altLang="en-US" kern="1200" dirty="0">
                <a:solidFill>
                  <a:srgbClr val="D7181E"/>
                </a:solidFill>
                <a:cs typeface="Arial" panose="020B0604020202020204" pitchFamily="34" charset="0"/>
              </a:rPr>
              <a:t>Solution:</a:t>
            </a:r>
          </a:p>
          <a:p>
            <a:pPr marL="0" indent="0" eaLnBrk="1" hangingPunct="1">
              <a:buFont typeface="Wingdings" panose="05000000000000000000" pitchFamily="2" charset="2"/>
              <a:buNone/>
              <a:defRPr/>
            </a:pPr>
            <a:r>
              <a:rPr lang="en-US" altLang="en-US" dirty="0" smtClean="0"/>
              <a:t>The function </a:t>
            </a:r>
            <a:r>
              <a:rPr lang="en-US" altLang="en-US" i="1" dirty="0" smtClean="0"/>
              <a:t>f</a:t>
            </a:r>
            <a:r>
              <a:rPr lang="en-US" altLang="en-US" dirty="0" smtClean="0"/>
              <a:t>(</a:t>
            </a:r>
            <a:r>
              <a:rPr lang="en-US" altLang="en-US" i="1" dirty="0" smtClean="0"/>
              <a:t>x</a:t>
            </a:r>
            <a:r>
              <a:rPr lang="en-US" altLang="en-US" dirty="0" smtClean="0"/>
              <a:t>) = 2</a:t>
            </a:r>
            <a:r>
              <a:rPr lang="en-US" altLang="en-US" i="1" dirty="0" smtClean="0"/>
              <a:t>x</a:t>
            </a:r>
            <a:r>
              <a:rPr lang="en-US" altLang="en-US" dirty="0" smtClean="0"/>
              <a:t> is </a:t>
            </a:r>
            <a:r>
              <a:rPr lang="en-US" altLang="en-US" dirty="0" err="1" smtClean="0"/>
              <a:t>integrable</a:t>
            </a:r>
            <a:r>
              <a:rPr lang="en-US" altLang="en-US" dirty="0" smtClean="0"/>
              <a:t> on the interval [–2, 1] because it is continuous on [–2, 1]. </a:t>
            </a:r>
          </a:p>
          <a:p>
            <a:pPr marL="0" indent="0" eaLnBrk="1" hangingPunct="1">
              <a:buFont typeface="Wingdings" panose="05000000000000000000" pitchFamily="2" charset="2"/>
              <a:buNone/>
              <a:defRPr/>
            </a:pPr>
            <a:endParaRPr lang="en-US" altLang="en-US" dirty="0" smtClean="0"/>
          </a:p>
          <a:p>
            <a:pPr marL="0" indent="0" eaLnBrk="1" hangingPunct="1">
              <a:buFont typeface="Wingdings" panose="05000000000000000000" pitchFamily="2" charset="2"/>
              <a:buNone/>
              <a:defRPr/>
            </a:pPr>
            <a:r>
              <a:rPr lang="en-US" altLang="en-US" dirty="0" smtClean="0"/>
              <a:t>Moreover, the definition of </a:t>
            </a:r>
            <a:r>
              <a:rPr lang="en-US" altLang="en-US" dirty="0" err="1" smtClean="0"/>
              <a:t>integrability</a:t>
            </a:r>
            <a:r>
              <a:rPr lang="en-US" altLang="en-US" dirty="0" smtClean="0"/>
              <a:t> implies that any partition whose norm approaches 0 can be used to determine the limit. </a:t>
            </a:r>
          </a:p>
        </p:txBody>
      </p:sp>
      <p:pic>
        <p:nvPicPr>
          <p:cNvPr id="22532" name="Picture 7" descr="int_(negative 2)^1 (2 x) d x.&#10;"/>
          <p:cNvPicPr>
            <a:picLocks noChangeAspect="1" noChangeArrowheads="1"/>
          </p:cNvPicPr>
          <p:nvPr/>
        </p:nvPicPr>
        <p:blipFill>
          <a:blip r:embed="rId2">
            <a:extLst>
              <a:ext uri="{28A0092B-C50C-407E-A947-70E740481C1C}">
                <a14:useLocalDpi xmlns:a14="http://schemas.microsoft.com/office/drawing/2010/main" val="0"/>
              </a:ext>
            </a:extLst>
          </a:blip>
          <a:srcRect l="69565"/>
          <a:stretch>
            <a:fillRect/>
          </a:stretch>
        </p:blipFill>
        <p:spPr bwMode="auto">
          <a:xfrm>
            <a:off x="4438650" y="1157288"/>
            <a:ext cx="16002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1206">
                                            <p:txEl>
                                              <p:pRg st="2" end="2"/>
                                            </p:txEl>
                                          </p:spTgt>
                                        </p:tgtEl>
                                        <p:attrNameLst>
                                          <p:attrName>style.visibility</p:attrName>
                                        </p:attrNameLst>
                                      </p:cBhvr>
                                      <p:to>
                                        <p:strVal val="visible"/>
                                      </p:to>
                                    </p:set>
                                    <p:animEffect transition="in" filter="fade">
                                      <p:cBhvr>
                                        <p:cTn id="7" dur="1000"/>
                                        <p:tgtEl>
                                          <p:spTgt spid="51206">
                                            <p:txEl>
                                              <p:pRg st="2" end="2"/>
                                            </p:txEl>
                                          </p:spTgt>
                                        </p:tgtEl>
                                      </p:cBhvr>
                                    </p:animEffect>
                                    <p:anim calcmode="lin" valueType="num">
                                      <p:cBhvr>
                                        <p:cTn id="8" dur="1000" fill="hold"/>
                                        <p:tgtEl>
                                          <p:spTgt spid="51206">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1206">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06">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1206">
                                            <p:txEl>
                                              <p:pRg st="3" end="3"/>
                                            </p:txEl>
                                          </p:spTgt>
                                        </p:tgtEl>
                                        <p:attrNameLst>
                                          <p:attrName>style.visibility</p:attrName>
                                        </p:attrNameLst>
                                      </p:cBhvr>
                                      <p:to>
                                        <p:strVal val="visible"/>
                                      </p:to>
                                    </p:set>
                                    <p:animEffect transition="in" filter="fade">
                                      <p:cBhvr>
                                        <p:cTn id="13" dur="1000"/>
                                        <p:tgtEl>
                                          <p:spTgt spid="51206">
                                            <p:txEl>
                                              <p:pRg st="3" end="3"/>
                                            </p:txEl>
                                          </p:spTgt>
                                        </p:tgtEl>
                                      </p:cBhvr>
                                    </p:animEffect>
                                    <p:anim calcmode="lin" valueType="num">
                                      <p:cBhvr>
                                        <p:cTn id="14" dur="1000" fill="hold"/>
                                        <p:tgtEl>
                                          <p:spTgt spid="51206">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1206">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20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51206">
                                            <p:txEl>
                                              <p:pRg st="5" end="5"/>
                                            </p:txEl>
                                          </p:spTgt>
                                        </p:tgtEl>
                                        <p:attrNameLst>
                                          <p:attrName>style.visibility</p:attrName>
                                        </p:attrNameLst>
                                      </p:cBhvr>
                                      <p:to>
                                        <p:strVal val="visible"/>
                                      </p:to>
                                    </p:set>
                                    <p:animEffect transition="in" filter="fade">
                                      <p:cBhvr>
                                        <p:cTn id="21" dur="1000"/>
                                        <p:tgtEl>
                                          <p:spTgt spid="51206">
                                            <p:txEl>
                                              <p:pRg st="5" end="5"/>
                                            </p:txEl>
                                          </p:spTgt>
                                        </p:tgtEl>
                                      </p:cBhvr>
                                    </p:animEffect>
                                    <p:anim calcmode="lin" valueType="num">
                                      <p:cBhvr>
                                        <p:cTn id="22" dur="1000" fill="hold"/>
                                        <p:tgtEl>
                                          <p:spTgt spid="51206">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51206">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1206">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119313"/>
            <a:ext cx="870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542925" y="2465388"/>
            <a:ext cx="1836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a:t>4.3</a:t>
            </a:r>
          </a:p>
        </p:txBody>
      </p:sp>
      <p:sp>
        <p:nvSpPr>
          <p:cNvPr id="4100" name="Text Box 2"/>
          <p:cNvSpPr txBox="1">
            <a:spLocks noChangeArrowheads="1"/>
          </p:cNvSpPr>
          <p:nvPr/>
        </p:nvSpPr>
        <p:spPr bwMode="auto">
          <a:xfrm>
            <a:off x="2590800" y="2286000"/>
            <a:ext cx="6172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 typeface="Wingdings" panose="05000000000000000000" pitchFamily="2" charset="2"/>
              <a:buNone/>
            </a:pPr>
            <a:r>
              <a:rPr lang="en-US" altLang="en-US" sz="3500">
                <a:solidFill>
                  <a:schemeClr val="bg1"/>
                </a:solidFill>
              </a:rPr>
              <a:t>Riemann Sums and Definite Integrals</a:t>
            </a:r>
          </a:p>
        </p:txBody>
      </p:sp>
      <p:sp>
        <p:nvSpPr>
          <p:cNvPr id="4101"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2 – </a:t>
            </a:r>
            <a:r>
              <a:rPr lang="en-US" altLang="en-US" sz="4000" i="1" smtClean="0">
                <a:solidFill>
                  <a:schemeClr val="bg1"/>
                </a:solidFill>
              </a:rPr>
              <a:t>Solution</a:t>
            </a:r>
          </a:p>
        </p:txBody>
      </p:sp>
      <p:sp>
        <p:nvSpPr>
          <p:cNvPr id="52228" name="Rectangle 4"/>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For computational convenience, define </a:t>
            </a:r>
            <a:r>
              <a:rPr lang="en-US" altLang="en-US" smtClean="0">
                <a:sym typeface="Symbol" panose="05050102010706020507" pitchFamily="18" charset="2"/>
              </a:rPr>
              <a:t></a:t>
            </a:r>
            <a:r>
              <a:rPr lang="en-US" altLang="en-US" smtClean="0"/>
              <a:t> by subdividing     [–2, 1] into </a:t>
            </a:r>
            <a:r>
              <a:rPr lang="en-US" altLang="en-US" i="1" smtClean="0"/>
              <a:t>n</a:t>
            </a:r>
            <a:r>
              <a:rPr lang="en-US" altLang="en-US" smtClean="0"/>
              <a:t> subintervals of equal width</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Choosing </a:t>
            </a:r>
            <a:r>
              <a:rPr lang="en-US" altLang="en-US" sz="2800" i="1" smtClean="0"/>
              <a:t>c</a:t>
            </a:r>
            <a:r>
              <a:rPr lang="en-US" altLang="en-US" sz="2800" i="1" baseline="-25000" smtClean="0"/>
              <a:t>i</a:t>
            </a:r>
            <a:r>
              <a:rPr lang="en-US" altLang="en-US" sz="2800" smtClean="0"/>
              <a:t> </a:t>
            </a:r>
            <a:r>
              <a:rPr lang="en-US" altLang="en-US" smtClean="0"/>
              <a:t>as the right endpoint of each subinterval produces</a:t>
            </a:r>
          </a:p>
        </p:txBody>
      </p:sp>
      <p:pic>
        <p:nvPicPr>
          <p:cNvPr id="23556" name="Picture 5" descr="Delta x_i = Delta x = (b minus a)/n = 3/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2825"/>
            <a:ext cx="40227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c_i = a + i(Delta x) = negative 2 + (3 i)/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495800"/>
            <a:ext cx="472598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2228">
                                            <p:txEl>
                                              <p:pRg st="4" end="4"/>
                                            </p:txEl>
                                          </p:spTgt>
                                        </p:tgtEl>
                                        <p:attrNameLst>
                                          <p:attrName>style.visibility</p:attrName>
                                        </p:attrNameLst>
                                      </p:cBhvr>
                                      <p:to>
                                        <p:strVal val="visible"/>
                                      </p:to>
                                    </p:set>
                                    <p:animEffect transition="in" filter="fade">
                                      <p:cBhvr>
                                        <p:cTn id="7" dur="1000"/>
                                        <p:tgtEl>
                                          <p:spTgt spid="52228">
                                            <p:txEl>
                                              <p:pRg st="4" end="4"/>
                                            </p:txEl>
                                          </p:spTgt>
                                        </p:tgtEl>
                                      </p:cBhvr>
                                    </p:animEffect>
                                    <p:anim calcmode="lin" valueType="num">
                                      <p:cBhvr>
                                        <p:cTn id="8" dur="1000" fill="hold"/>
                                        <p:tgtEl>
                                          <p:spTgt spid="52228">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2228">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2228">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2230"/>
                                        </p:tgtEl>
                                        <p:attrNameLst>
                                          <p:attrName>style.visibility</p:attrName>
                                        </p:attrNameLst>
                                      </p:cBhvr>
                                      <p:to>
                                        <p:strVal val="visible"/>
                                      </p:to>
                                    </p:set>
                                    <p:animEffect transition="in" filter="fade">
                                      <p:cBhvr>
                                        <p:cTn id="13" dur="1000"/>
                                        <p:tgtEl>
                                          <p:spTgt spid="52230"/>
                                        </p:tgtEl>
                                      </p:cBhvr>
                                    </p:animEffect>
                                    <p:anim calcmode="lin" valueType="num">
                                      <p:cBhvr>
                                        <p:cTn id="14" dur="1000" fill="hold"/>
                                        <p:tgtEl>
                                          <p:spTgt spid="52230"/>
                                        </p:tgtEl>
                                        <p:attrNameLst>
                                          <p:attrName>ppt_x</p:attrName>
                                        </p:attrNameLst>
                                      </p:cBhvr>
                                      <p:tavLst>
                                        <p:tav tm="0">
                                          <p:val>
                                            <p:strVal val="#ppt_x"/>
                                          </p:val>
                                        </p:tav>
                                        <p:tav tm="100000">
                                          <p:val>
                                            <p:strVal val="#ppt_x"/>
                                          </p:val>
                                        </p:tav>
                                      </p:tavLst>
                                    </p:anim>
                                    <p:anim calcmode="lin" valueType="num">
                                      <p:cBhvr>
                                        <p:cTn id="15" dur="900" decel="100000" fill="hold"/>
                                        <p:tgtEl>
                                          <p:spTgt spid="5223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22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2 – </a:t>
            </a:r>
            <a:r>
              <a:rPr lang="en-US" altLang="en-US" sz="4000" i="1" smtClean="0">
                <a:solidFill>
                  <a:schemeClr val="bg1"/>
                </a:solidFill>
              </a:rPr>
              <a:t>Solution</a:t>
            </a:r>
          </a:p>
        </p:txBody>
      </p:sp>
      <p:sp>
        <p:nvSpPr>
          <p:cNvPr id="24579"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So, the definite integral is</a:t>
            </a:r>
          </a:p>
        </p:txBody>
      </p:sp>
      <p:pic>
        <p:nvPicPr>
          <p:cNvPr id="24580" name="Picture 19" descr="int_(negative 2)^1 (2 x) d x = lim_(left double bar Delta right double bar right arrow 0) (sum_(i=1)^n (f(c_i) Delta x_i)).&#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1943100"/>
            <a:ext cx="41465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8" name="Picture 20" descr="= lim_(n right arrow infinity) (sum_(i=1)^n (f(c_i) Delta 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124200"/>
            <a:ext cx="262413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9" name="Picture 21" descr="= lim_(n right arrow infinity) (sum_(i=1)^n  (2(negative 2 + (3 i)/n)(3/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0" y="4116388"/>
            <a:ext cx="362585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0" name="Picture 22" descr="= lim_(n right arrow infinity) (6/n) sum_(i=1)^n (negative 2 + (3 i)/n).&#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9075" y="5259388"/>
            <a:ext cx="32956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3268"/>
                                        </p:tgtEl>
                                        <p:attrNameLst>
                                          <p:attrName>style.visibility</p:attrName>
                                        </p:attrNameLst>
                                      </p:cBhvr>
                                      <p:to>
                                        <p:strVal val="visible"/>
                                      </p:to>
                                    </p:set>
                                    <p:animEffect transition="in" filter="fade">
                                      <p:cBhvr>
                                        <p:cTn id="7" dur="1000"/>
                                        <p:tgtEl>
                                          <p:spTgt spid="53268"/>
                                        </p:tgtEl>
                                      </p:cBhvr>
                                    </p:animEffect>
                                    <p:anim calcmode="lin" valueType="num">
                                      <p:cBhvr>
                                        <p:cTn id="8" dur="1000" fill="hold"/>
                                        <p:tgtEl>
                                          <p:spTgt spid="53268"/>
                                        </p:tgtEl>
                                        <p:attrNameLst>
                                          <p:attrName>ppt_x</p:attrName>
                                        </p:attrNameLst>
                                      </p:cBhvr>
                                      <p:tavLst>
                                        <p:tav tm="0">
                                          <p:val>
                                            <p:strVal val="#ppt_x"/>
                                          </p:val>
                                        </p:tav>
                                        <p:tav tm="100000">
                                          <p:val>
                                            <p:strVal val="#ppt_x"/>
                                          </p:val>
                                        </p:tav>
                                      </p:tavLst>
                                    </p:anim>
                                    <p:anim calcmode="lin" valueType="num">
                                      <p:cBhvr>
                                        <p:cTn id="9" dur="900" decel="100000" fill="hold"/>
                                        <p:tgtEl>
                                          <p:spTgt spid="5326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326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53269"/>
                                        </p:tgtEl>
                                        <p:attrNameLst>
                                          <p:attrName>style.visibility</p:attrName>
                                        </p:attrNameLst>
                                      </p:cBhvr>
                                      <p:to>
                                        <p:strVal val="visible"/>
                                      </p:to>
                                    </p:set>
                                    <p:animEffect transition="in" filter="fade">
                                      <p:cBhvr>
                                        <p:cTn id="15" dur="1000"/>
                                        <p:tgtEl>
                                          <p:spTgt spid="53269"/>
                                        </p:tgtEl>
                                      </p:cBhvr>
                                    </p:animEffect>
                                    <p:anim calcmode="lin" valueType="num">
                                      <p:cBhvr>
                                        <p:cTn id="16" dur="1000" fill="hold"/>
                                        <p:tgtEl>
                                          <p:spTgt spid="53269"/>
                                        </p:tgtEl>
                                        <p:attrNameLst>
                                          <p:attrName>ppt_x</p:attrName>
                                        </p:attrNameLst>
                                      </p:cBhvr>
                                      <p:tavLst>
                                        <p:tav tm="0">
                                          <p:val>
                                            <p:strVal val="#ppt_x"/>
                                          </p:val>
                                        </p:tav>
                                        <p:tav tm="100000">
                                          <p:val>
                                            <p:strVal val="#ppt_x"/>
                                          </p:val>
                                        </p:tav>
                                      </p:tavLst>
                                    </p:anim>
                                    <p:anim calcmode="lin" valueType="num">
                                      <p:cBhvr>
                                        <p:cTn id="17" dur="900" decel="100000" fill="hold"/>
                                        <p:tgtEl>
                                          <p:spTgt spid="5326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3269"/>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53270"/>
                                        </p:tgtEl>
                                        <p:attrNameLst>
                                          <p:attrName>style.visibility</p:attrName>
                                        </p:attrNameLst>
                                      </p:cBhvr>
                                      <p:to>
                                        <p:strVal val="visible"/>
                                      </p:to>
                                    </p:set>
                                    <p:animEffect transition="in" filter="fade">
                                      <p:cBhvr>
                                        <p:cTn id="23" dur="1000"/>
                                        <p:tgtEl>
                                          <p:spTgt spid="53270"/>
                                        </p:tgtEl>
                                      </p:cBhvr>
                                    </p:animEffect>
                                    <p:anim calcmode="lin" valueType="num">
                                      <p:cBhvr>
                                        <p:cTn id="24" dur="1000" fill="hold"/>
                                        <p:tgtEl>
                                          <p:spTgt spid="53270"/>
                                        </p:tgtEl>
                                        <p:attrNameLst>
                                          <p:attrName>ppt_x</p:attrName>
                                        </p:attrNameLst>
                                      </p:cBhvr>
                                      <p:tavLst>
                                        <p:tav tm="0">
                                          <p:val>
                                            <p:strVal val="#ppt_x"/>
                                          </p:val>
                                        </p:tav>
                                        <p:tav tm="100000">
                                          <p:val>
                                            <p:strVal val="#ppt_x"/>
                                          </p:val>
                                        </p:tav>
                                      </p:tavLst>
                                    </p:anim>
                                    <p:anim calcmode="lin" valueType="num">
                                      <p:cBhvr>
                                        <p:cTn id="25" dur="900" decel="100000" fill="hold"/>
                                        <p:tgtEl>
                                          <p:spTgt spid="5327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32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2 – </a:t>
            </a:r>
            <a:r>
              <a:rPr lang="en-US" altLang="en-US" sz="4000" i="1" smtClean="0">
                <a:solidFill>
                  <a:schemeClr val="bg1"/>
                </a:solidFill>
              </a:rPr>
              <a:t>Solution</a:t>
            </a:r>
          </a:p>
        </p:txBody>
      </p:sp>
      <p:sp>
        <p:nvSpPr>
          <p:cNvPr id="25603"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 </a:t>
            </a:r>
          </a:p>
        </p:txBody>
      </p:sp>
      <p:pic>
        <p:nvPicPr>
          <p:cNvPr id="25604" name="Picture 23" descr="= lim_(n right arrow infinity) ((6/n)(negative 2 sum_(i=1)^n (1) + 3/n sum_(i=1)^n (i))).&#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524000"/>
            <a:ext cx="418306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2" name="Picture 24" descr="= lim_(n right arrow infinity) ((6/n){negative 2 n + (3/n)[(n(n + 1))/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025" y="2743200"/>
            <a:ext cx="472757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3" name="Picture 25" descr="= lim_(n right arrow infinity) (negative 12 + 9 + 9/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962400"/>
            <a:ext cx="31242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4" name="Picture 26" descr="= negative 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388" y="5029200"/>
            <a:ext cx="1014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3272"/>
                                        </p:tgtEl>
                                        <p:attrNameLst>
                                          <p:attrName>style.visibility</p:attrName>
                                        </p:attrNameLst>
                                      </p:cBhvr>
                                      <p:to>
                                        <p:strVal val="visible"/>
                                      </p:to>
                                    </p:set>
                                    <p:animEffect transition="in" filter="fade">
                                      <p:cBhvr>
                                        <p:cTn id="7" dur="1000"/>
                                        <p:tgtEl>
                                          <p:spTgt spid="53272"/>
                                        </p:tgtEl>
                                      </p:cBhvr>
                                    </p:animEffect>
                                    <p:anim calcmode="lin" valueType="num">
                                      <p:cBhvr>
                                        <p:cTn id="8" dur="1000" fill="hold"/>
                                        <p:tgtEl>
                                          <p:spTgt spid="53272"/>
                                        </p:tgtEl>
                                        <p:attrNameLst>
                                          <p:attrName>ppt_x</p:attrName>
                                        </p:attrNameLst>
                                      </p:cBhvr>
                                      <p:tavLst>
                                        <p:tav tm="0">
                                          <p:val>
                                            <p:strVal val="#ppt_x"/>
                                          </p:val>
                                        </p:tav>
                                        <p:tav tm="100000">
                                          <p:val>
                                            <p:strVal val="#ppt_x"/>
                                          </p:val>
                                        </p:tav>
                                      </p:tavLst>
                                    </p:anim>
                                    <p:anim calcmode="lin" valueType="num">
                                      <p:cBhvr>
                                        <p:cTn id="9" dur="900" decel="100000" fill="hold"/>
                                        <p:tgtEl>
                                          <p:spTgt spid="5327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327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53273"/>
                                        </p:tgtEl>
                                        <p:attrNameLst>
                                          <p:attrName>style.visibility</p:attrName>
                                        </p:attrNameLst>
                                      </p:cBhvr>
                                      <p:to>
                                        <p:strVal val="visible"/>
                                      </p:to>
                                    </p:set>
                                    <p:animEffect transition="in" filter="fade">
                                      <p:cBhvr>
                                        <p:cTn id="15" dur="1000"/>
                                        <p:tgtEl>
                                          <p:spTgt spid="53273"/>
                                        </p:tgtEl>
                                      </p:cBhvr>
                                    </p:animEffect>
                                    <p:anim calcmode="lin" valueType="num">
                                      <p:cBhvr>
                                        <p:cTn id="16" dur="1000" fill="hold"/>
                                        <p:tgtEl>
                                          <p:spTgt spid="53273"/>
                                        </p:tgtEl>
                                        <p:attrNameLst>
                                          <p:attrName>ppt_x</p:attrName>
                                        </p:attrNameLst>
                                      </p:cBhvr>
                                      <p:tavLst>
                                        <p:tav tm="0">
                                          <p:val>
                                            <p:strVal val="#ppt_x"/>
                                          </p:val>
                                        </p:tav>
                                        <p:tav tm="100000">
                                          <p:val>
                                            <p:strVal val="#ppt_x"/>
                                          </p:val>
                                        </p:tav>
                                      </p:tavLst>
                                    </p:anim>
                                    <p:anim calcmode="lin" valueType="num">
                                      <p:cBhvr>
                                        <p:cTn id="17" dur="900" decel="100000" fill="hold"/>
                                        <p:tgtEl>
                                          <p:spTgt spid="5327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3273"/>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53274"/>
                                        </p:tgtEl>
                                        <p:attrNameLst>
                                          <p:attrName>style.visibility</p:attrName>
                                        </p:attrNameLst>
                                      </p:cBhvr>
                                      <p:to>
                                        <p:strVal val="visible"/>
                                      </p:to>
                                    </p:set>
                                    <p:animEffect transition="in" filter="fade">
                                      <p:cBhvr>
                                        <p:cTn id="23" dur="1000"/>
                                        <p:tgtEl>
                                          <p:spTgt spid="53274"/>
                                        </p:tgtEl>
                                      </p:cBhvr>
                                    </p:animEffect>
                                    <p:anim calcmode="lin" valueType="num">
                                      <p:cBhvr>
                                        <p:cTn id="24" dur="1000" fill="hold"/>
                                        <p:tgtEl>
                                          <p:spTgt spid="53274"/>
                                        </p:tgtEl>
                                        <p:attrNameLst>
                                          <p:attrName>ppt_x</p:attrName>
                                        </p:attrNameLst>
                                      </p:cBhvr>
                                      <p:tavLst>
                                        <p:tav tm="0">
                                          <p:val>
                                            <p:strVal val="#ppt_x"/>
                                          </p:val>
                                        </p:tav>
                                        <p:tav tm="100000">
                                          <p:val>
                                            <p:strVal val="#ppt_x"/>
                                          </p:val>
                                        </p:tav>
                                      </p:tavLst>
                                    </p:anim>
                                    <p:anim calcmode="lin" valueType="num">
                                      <p:cBhvr>
                                        <p:cTn id="25" dur="900" decel="100000" fill="hold"/>
                                        <p:tgtEl>
                                          <p:spTgt spid="5327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32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body" idx="1"/>
          </p:nvPr>
        </p:nvSpPr>
        <p:spPr>
          <a:xfrm>
            <a:off x="455613" y="1370013"/>
            <a:ext cx="8226425" cy="5256212"/>
          </a:xfrm>
          <a:noFill/>
        </p:spPr>
        <p:txBody>
          <a:bodyPr/>
          <a:lstStyle/>
          <a:p>
            <a:pPr marL="0" indent="0" eaLnBrk="1" hangingPunct="1">
              <a:buFont typeface="Wingdings" panose="05000000000000000000" pitchFamily="2" charset="2"/>
              <a:buNone/>
            </a:pPr>
            <a:r>
              <a:rPr lang="en-US" altLang="en-US" smtClean="0"/>
              <a:t>Because the definite integral in Example 2 is negative, it </a:t>
            </a:r>
            <a:r>
              <a:rPr lang="en-US" altLang="en-US" i="1" smtClean="0"/>
              <a:t>does not </a:t>
            </a:r>
            <a:r>
              <a:rPr lang="en-US" altLang="en-US" smtClean="0"/>
              <a:t>represent the area of the region shown in </a:t>
            </a:r>
            <a:br>
              <a:rPr lang="en-US" altLang="en-US" smtClean="0"/>
            </a:br>
            <a:r>
              <a:rPr lang="en-US" altLang="en-US" smtClean="0"/>
              <a:t>Figure 4.21.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Definite integrals can be </a:t>
            </a:r>
          </a:p>
          <a:p>
            <a:pPr marL="0" indent="0" eaLnBrk="1" hangingPunct="1">
              <a:buFont typeface="Wingdings" panose="05000000000000000000" pitchFamily="2" charset="2"/>
              <a:buNone/>
            </a:pPr>
            <a:r>
              <a:rPr lang="en-US" altLang="en-US" smtClean="0"/>
              <a:t>positive, negative, or zero.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For a definite integral to be </a:t>
            </a:r>
          </a:p>
          <a:p>
            <a:pPr marL="0" indent="0" eaLnBrk="1" hangingPunct="1">
              <a:buFont typeface="Wingdings" panose="05000000000000000000" pitchFamily="2" charset="2"/>
              <a:buNone/>
            </a:pPr>
            <a:r>
              <a:rPr lang="en-US" altLang="en-US" smtClean="0"/>
              <a:t>interpreted as an area, the </a:t>
            </a:r>
          </a:p>
          <a:p>
            <a:pPr marL="0" indent="0" eaLnBrk="1" hangingPunct="1">
              <a:buFont typeface="Wingdings" panose="05000000000000000000" pitchFamily="2" charset="2"/>
              <a:buNone/>
            </a:pPr>
            <a:r>
              <a:rPr lang="en-US" altLang="en-US" smtClean="0"/>
              <a:t>function </a:t>
            </a:r>
            <a:r>
              <a:rPr lang="en-US" altLang="en-US" i="1" smtClean="0"/>
              <a:t>f </a:t>
            </a:r>
            <a:r>
              <a:rPr lang="en-US" altLang="en-US" smtClean="0"/>
              <a:t>must be continuous </a:t>
            </a:r>
          </a:p>
          <a:p>
            <a:pPr marL="0" indent="0" eaLnBrk="1" hangingPunct="1">
              <a:buFont typeface="Wingdings" panose="05000000000000000000" pitchFamily="2" charset="2"/>
              <a:buNone/>
            </a:pPr>
            <a:r>
              <a:rPr lang="en-US" altLang="en-US" smtClean="0"/>
              <a:t>and nonnegative on [</a:t>
            </a:r>
            <a:r>
              <a:rPr lang="en-US" altLang="en-US" i="1" smtClean="0"/>
              <a:t>a</a:t>
            </a:r>
            <a:r>
              <a:rPr lang="en-US" altLang="en-US" smtClean="0"/>
              <a:t>, </a:t>
            </a:r>
            <a:r>
              <a:rPr lang="en-US" altLang="en-US" i="1" smtClean="0"/>
              <a:t>b</a:t>
            </a:r>
            <a:r>
              <a:rPr lang="en-US" altLang="en-US" smtClean="0"/>
              <a:t>], </a:t>
            </a:r>
          </a:p>
          <a:p>
            <a:pPr marL="0" indent="0" eaLnBrk="1" hangingPunct="1">
              <a:buFont typeface="Wingdings" panose="05000000000000000000" pitchFamily="2" charset="2"/>
              <a:buNone/>
            </a:pPr>
            <a:r>
              <a:rPr lang="en-US" altLang="en-US" smtClean="0"/>
              <a:t>as stated in the next theorem.</a:t>
            </a:r>
          </a:p>
        </p:txBody>
      </p:sp>
      <p:sp>
        <p:nvSpPr>
          <p:cNvPr id="26627" name="Rectangle 11"/>
          <p:cNvSpPr>
            <a:spLocks noChangeArrowheads="1"/>
          </p:cNvSpPr>
          <p:nvPr/>
        </p:nvSpPr>
        <p:spPr bwMode="auto">
          <a:xfrm>
            <a:off x="6858000" y="6400800"/>
            <a:ext cx="989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4.21</a:t>
            </a:r>
          </a:p>
        </p:txBody>
      </p:sp>
      <p:sp>
        <p:nvSpPr>
          <p:cNvPr id="26628" name="Rectangle 16"/>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Definite Integrals</a:t>
            </a:r>
          </a:p>
        </p:txBody>
      </p:sp>
      <p:pic>
        <p:nvPicPr>
          <p:cNvPr id="26629" name="Picture 17" descr="The image consists of a visual representation and a caption. Visual representation. A line and eleven rectangles are graphed on the x y coordinate plane. The line is labeled: f(x) = 2 x. It enters the bottom left of the viewing window in the third quadrant, goes up and to the right, passes through the point (negative 1, negative 2), goes through the origin and enters the first quadrant, passes through the point (1, 2), and exits the top right of the viewing window. Seven adjacent rectangles are inscribed in the third quadrant in the region bounded by the line, the negative x axis, x = negative 2, and negative y axis. They have an equal width and the height is defined by the right side of the respective rectangle. It begins on the negative x axis and goes vertically down till the line. Four adjacent rectangles are circumscribed in the first quadrant in the region bounded by the line, the positive x axis, positive y axis, and x = 1. They have an equal width and the height is defined by the right side of the respective rectangle. It begins on the positive x axis and goes vertically up till the line. Caption. Because the definite integral is negative, it does not represent the area of the regi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195513"/>
            <a:ext cx="2182813"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
          <p:cNvSpPr txBox="1">
            <a:spLocks noChangeArrowheads="1"/>
          </p:cNvSpPr>
          <p:nvPr/>
        </p:nvSpPr>
        <p:spPr bwMode="auto">
          <a:xfrm>
            <a:off x="3657600" y="6354763"/>
            <a:ext cx="1371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Figure 4.22</a:t>
            </a:r>
          </a:p>
        </p:txBody>
      </p:sp>
      <p:sp>
        <p:nvSpPr>
          <p:cNvPr id="27651" name="Rectangle 1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Definite Integrals</a:t>
            </a:r>
          </a:p>
        </p:txBody>
      </p:sp>
      <p:pic>
        <p:nvPicPr>
          <p:cNvPr id="27652" name="Picture 1" descr="Theorem 4.5. The definite integral as the area of a region. If f is continuous and nonnegative on the closed integral [a, b], then the area of the region bounded by the graph of f, the x-axis, and the vertical lines x = a and x = b is Area = int_a^b (f(x)) d x. See Figure 4.22.&#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85900"/>
            <a:ext cx="63246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The image consists of a visual representation and a caption. Visual representation. A curve is graphed on the x y coordinate plane. Two points are marked on the positive x axis labeled a and b. a &lt; b. The curve is labeled f. It enters the bottom of the viewing window in the third quadrant, goes up and to the right, passes through the second quadrant and enters the first quadrant, goes further up and to the right with decreasing steepness, after a point goes slightly down and to the right, then again goes up and to the right with increasing steepness, and exits the top right of the viewing window. The region under the curve till the positive x axis is shaded in the first quadrant. The left and right boundaries of the shaded region are the vertical lines x = a and x = b respectively. Caption. You can use a definite integral to find the area of the region bounded by the graph of f, the x axis, x = a, and x = b.&#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868738"/>
            <a:ext cx="2173288"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body" idx="1"/>
          </p:nvPr>
        </p:nvSpPr>
        <p:spPr>
          <a:xfrm>
            <a:off x="457200" y="1370013"/>
            <a:ext cx="8226425" cy="5256212"/>
          </a:xfrm>
          <a:noFill/>
        </p:spPr>
        <p:txBody>
          <a:bodyPr/>
          <a:lstStyle/>
          <a:p>
            <a:pPr marL="0" indent="0" eaLnBrk="1" hangingPunct="1">
              <a:buFont typeface="Wingdings" panose="05000000000000000000" pitchFamily="2" charset="2"/>
              <a:buNone/>
            </a:pPr>
            <a:r>
              <a:rPr lang="en-US" altLang="en-US" smtClean="0"/>
              <a:t>As an example of Theorem 4.5, consider the region </a:t>
            </a:r>
          </a:p>
          <a:p>
            <a:pPr marL="0" indent="0" eaLnBrk="1" hangingPunct="1">
              <a:buFont typeface="Wingdings" panose="05000000000000000000" pitchFamily="2" charset="2"/>
              <a:buNone/>
            </a:pPr>
            <a:r>
              <a:rPr lang="en-US" altLang="en-US" smtClean="0"/>
              <a:t>bounded by the graph of </a:t>
            </a:r>
            <a:r>
              <a:rPr lang="en-US" altLang="en-US" i="1" smtClean="0"/>
              <a:t>f</a:t>
            </a:r>
            <a:r>
              <a:rPr lang="en-US" altLang="en-US" smtClean="0"/>
              <a:t>(</a:t>
            </a:r>
            <a:r>
              <a:rPr lang="en-US" altLang="en-US" i="1" smtClean="0"/>
              <a:t>x</a:t>
            </a:r>
            <a:r>
              <a:rPr lang="en-US" altLang="en-US" smtClean="0"/>
              <a:t>) = 4</a:t>
            </a:r>
            <a:r>
              <a:rPr lang="en-US" altLang="en-US" i="1" smtClean="0"/>
              <a:t>x</a:t>
            </a:r>
            <a:r>
              <a:rPr lang="en-US" altLang="en-US" smtClean="0"/>
              <a:t> – </a:t>
            </a:r>
            <a:r>
              <a:rPr lang="en-US" altLang="en-US" i="1" smtClean="0"/>
              <a:t>x</a:t>
            </a:r>
            <a:r>
              <a:rPr lang="en-US" altLang="en-US" baseline="30000" smtClean="0"/>
              <a:t>2  </a:t>
            </a:r>
            <a:r>
              <a:rPr lang="en-US" altLang="en-US" smtClean="0"/>
              <a:t>and the </a:t>
            </a:r>
            <a:r>
              <a:rPr lang="en-US" altLang="en-US" i="1" smtClean="0"/>
              <a:t>x</a:t>
            </a:r>
            <a:r>
              <a:rPr lang="en-US" altLang="en-US" smtClean="0"/>
              <a:t>-axis, as </a:t>
            </a:r>
          </a:p>
          <a:p>
            <a:pPr marL="0" indent="0" eaLnBrk="1" hangingPunct="1">
              <a:buFont typeface="Wingdings" panose="05000000000000000000" pitchFamily="2" charset="2"/>
              <a:buNone/>
            </a:pPr>
            <a:r>
              <a:rPr lang="en-US" altLang="en-US" smtClean="0"/>
              <a:t>shown in Figure 4.23.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Because </a:t>
            </a:r>
            <a:r>
              <a:rPr lang="en-US" altLang="en-US" i="1" smtClean="0"/>
              <a:t>f</a:t>
            </a:r>
            <a:r>
              <a:rPr lang="en-US" altLang="en-US" smtClean="0"/>
              <a:t> is continuous and </a:t>
            </a:r>
          </a:p>
          <a:p>
            <a:pPr marL="0" indent="0" eaLnBrk="1" hangingPunct="1">
              <a:buFont typeface="Wingdings" panose="05000000000000000000" pitchFamily="2" charset="2"/>
              <a:buNone/>
            </a:pPr>
            <a:r>
              <a:rPr lang="en-US" altLang="en-US" smtClean="0"/>
              <a:t>nonnegative on the closed </a:t>
            </a:r>
          </a:p>
          <a:p>
            <a:pPr marL="0" indent="0" eaLnBrk="1" hangingPunct="1">
              <a:buFont typeface="Wingdings" panose="05000000000000000000" pitchFamily="2" charset="2"/>
              <a:buNone/>
            </a:pPr>
            <a:r>
              <a:rPr lang="en-US" altLang="en-US" smtClean="0"/>
              <a:t>interval [0, 4], the area of the </a:t>
            </a:r>
          </a:p>
          <a:p>
            <a:pPr marL="0" indent="0" eaLnBrk="1" hangingPunct="1">
              <a:buFont typeface="Wingdings" panose="05000000000000000000" pitchFamily="2" charset="2"/>
              <a:buNone/>
            </a:pPr>
            <a:r>
              <a:rPr lang="en-US" altLang="en-US" smtClean="0"/>
              <a:t>region is</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p:txBody>
      </p:sp>
      <p:pic>
        <p:nvPicPr>
          <p:cNvPr id="28675" name="Picture 5" descr="Area = int_0^4 (4 x minus x^2) d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029200"/>
            <a:ext cx="29495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6226175" y="5867400"/>
            <a:ext cx="99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4.23</a:t>
            </a:r>
          </a:p>
        </p:txBody>
      </p:sp>
      <p:sp>
        <p:nvSpPr>
          <p:cNvPr id="28677" name="Rectangle 10"/>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Definite Integrals</a:t>
            </a:r>
          </a:p>
        </p:txBody>
      </p:sp>
      <p:pic>
        <p:nvPicPr>
          <p:cNvPr id="28678" name="Picture 11" descr="The image consists of a visual representation and a caption. Visual representation. A downward opening parabola is graphed in the first quadrant of the x y coordinate plane. It is labeled f(x) = 4 x minus x^2. It begins at the origin, goes up and to the right, passes through (1, 3), reaches a high point at the vertex (2, 4), goes down and to the right, passes through (3, 3), and ends at the point (4, 0) on the positive x axis. The region under the curve till the positive x axis is shaded. Caption. Area = int_0^4(4 x minus x^2) d 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14600"/>
            <a:ext cx="27717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You can evaluate a definite integral in two ways—you can use the limit definition </a:t>
            </a:r>
            <a:r>
              <a:rPr lang="en-US" altLang="en-US" i="1" smtClean="0"/>
              <a:t>or</a:t>
            </a:r>
            <a:r>
              <a:rPr lang="en-US" altLang="en-US" smtClean="0"/>
              <a:t> you can check to see whether the definite integral represents the area of a common geometric region such as a rectangle, triangle, or semicircle.</a:t>
            </a:r>
          </a:p>
        </p:txBody>
      </p:sp>
      <p:sp>
        <p:nvSpPr>
          <p:cNvPr id="29699" name="Rectangle 6"/>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Definite Integrals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47688" y="319088"/>
            <a:ext cx="8229600" cy="685800"/>
          </a:xfrm>
          <a:noFill/>
        </p:spPr>
        <p:txBody>
          <a:bodyPr/>
          <a:lstStyle/>
          <a:p>
            <a:pPr eaLnBrk="1" hangingPunct="1"/>
            <a:r>
              <a:rPr lang="en-US" altLang="en-US" sz="2800" smtClean="0">
                <a:solidFill>
                  <a:schemeClr val="bg1"/>
                </a:solidFill>
              </a:rPr>
              <a:t>Example 3 – </a:t>
            </a:r>
            <a:r>
              <a:rPr lang="en-US" altLang="en-US" sz="2800" i="1" smtClean="0">
                <a:solidFill>
                  <a:schemeClr val="bg1"/>
                </a:solidFill>
              </a:rPr>
              <a:t>Areas of Common Geometric Figures</a:t>
            </a:r>
          </a:p>
        </p:txBody>
      </p:sp>
      <p:sp>
        <p:nvSpPr>
          <p:cNvPr id="30723"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Sketch the region corresponding to each definite integral. Then evaluate each integral using a geometric formula.</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a.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b.</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c.  </a:t>
            </a:r>
          </a:p>
        </p:txBody>
      </p:sp>
      <p:pic>
        <p:nvPicPr>
          <p:cNvPr id="30724" name="Picture 5" descr="int_1^3 (4) d x.&#10;"/>
          <p:cNvPicPr>
            <a:picLocks noChangeAspect="1" noChangeArrowheads="1"/>
          </p:cNvPicPr>
          <p:nvPr/>
        </p:nvPicPr>
        <p:blipFill>
          <a:blip r:embed="rId2">
            <a:extLst>
              <a:ext uri="{28A0092B-C50C-407E-A947-70E740481C1C}">
                <a14:useLocalDpi xmlns:a14="http://schemas.microsoft.com/office/drawing/2010/main" val="0"/>
              </a:ext>
            </a:extLst>
          </a:blip>
          <a:srcRect l="4579" r="80899"/>
          <a:stretch>
            <a:fillRect/>
          </a:stretch>
        </p:blipFill>
        <p:spPr bwMode="auto">
          <a:xfrm>
            <a:off x="914400" y="2438400"/>
            <a:ext cx="11128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int_0^3 (x + 2) d x.&#10;"/>
          <p:cNvPicPr>
            <a:picLocks noChangeAspect="1" noChangeArrowheads="1"/>
          </p:cNvPicPr>
          <p:nvPr/>
        </p:nvPicPr>
        <p:blipFill>
          <a:blip r:embed="rId2">
            <a:extLst>
              <a:ext uri="{28A0092B-C50C-407E-A947-70E740481C1C}">
                <a14:useLocalDpi xmlns:a14="http://schemas.microsoft.com/office/drawing/2010/main" val="0"/>
              </a:ext>
            </a:extLst>
          </a:blip>
          <a:srcRect l="33231" r="41516"/>
          <a:stretch>
            <a:fillRect/>
          </a:stretch>
        </p:blipFill>
        <p:spPr bwMode="auto">
          <a:xfrm>
            <a:off x="914400" y="3733800"/>
            <a:ext cx="19351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int_(negative 2)^2 (sqrt(4 minus x^2)) d x.&#10;"/>
          <p:cNvPicPr>
            <a:picLocks noChangeAspect="1" noChangeArrowheads="1"/>
          </p:cNvPicPr>
          <p:nvPr/>
        </p:nvPicPr>
        <p:blipFill>
          <a:blip r:embed="rId2">
            <a:extLst>
              <a:ext uri="{28A0092B-C50C-407E-A947-70E740481C1C}">
                <a14:useLocalDpi xmlns:a14="http://schemas.microsoft.com/office/drawing/2010/main" val="0"/>
              </a:ext>
            </a:extLst>
          </a:blip>
          <a:srcRect l="71597"/>
          <a:stretch>
            <a:fillRect/>
          </a:stretch>
        </p:blipFill>
        <p:spPr bwMode="auto">
          <a:xfrm>
            <a:off x="914400" y="5181600"/>
            <a:ext cx="21764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3(a) – </a:t>
            </a:r>
            <a:r>
              <a:rPr lang="en-US" altLang="en-US" sz="4000" i="1" smtClean="0">
                <a:solidFill>
                  <a:schemeClr val="bg1"/>
                </a:solidFill>
              </a:rPr>
              <a:t>Solution</a:t>
            </a:r>
          </a:p>
        </p:txBody>
      </p:sp>
      <p:sp>
        <p:nvSpPr>
          <p:cNvPr id="31747"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This region is a rectangle of height 4 and width 2.</a:t>
            </a:r>
          </a:p>
          <a:p>
            <a:pPr marL="0" indent="0" eaLnBrk="1" hangingPunct="1">
              <a:buFont typeface="Wingdings" panose="05000000000000000000" pitchFamily="2" charset="2"/>
              <a:buNone/>
            </a:pPr>
            <a:endParaRPr lang="en-US" altLang="en-US" smtClean="0"/>
          </a:p>
        </p:txBody>
      </p:sp>
      <p:sp>
        <p:nvSpPr>
          <p:cNvPr id="31748" name="Rectangle 8"/>
          <p:cNvSpPr>
            <a:spLocks noChangeArrowheads="1"/>
          </p:cNvSpPr>
          <p:nvPr/>
        </p:nvSpPr>
        <p:spPr bwMode="auto">
          <a:xfrm>
            <a:off x="3717925" y="6024563"/>
            <a:ext cx="1174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4.24(a)</a:t>
            </a:r>
          </a:p>
        </p:txBody>
      </p:sp>
      <p:pic>
        <p:nvPicPr>
          <p:cNvPr id="31749" name="Picture 10" descr="int_1^3 (4) d x = Area of rectangle = 4(2) = 8.&#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259013"/>
            <a:ext cx="45831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3" descr="A horizontal line is graphed in the first quadrant of the x y coordinate plane. The line is labeled f(x) = 4. It begins at the point (1, 4), goes to the right, and ends at the point (3, 4). The region under the line till the positive x axis is shaded. The left and right boundaries of the shaded region are the vertical lines x = 1 and x = 3 respectivel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352800"/>
            <a:ext cx="27813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3(b) – </a:t>
            </a:r>
            <a:r>
              <a:rPr lang="en-US" altLang="en-US" sz="4000" i="1" smtClean="0">
                <a:solidFill>
                  <a:schemeClr val="bg1"/>
                </a:solidFill>
              </a:rPr>
              <a:t>Solution</a:t>
            </a:r>
          </a:p>
        </p:txBody>
      </p:sp>
      <p:sp>
        <p:nvSpPr>
          <p:cNvPr id="32771"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This region is a trapezoid with an altitude of 3 and parallel bases of lengths 2 and 5. The formula for the area of a trapezoid is    </a:t>
            </a:r>
            <a:r>
              <a:rPr lang="en-US" altLang="en-US" i="1" smtClean="0"/>
              <a:t>h</a:t>
            </a:r>
            <a:r>
              <a:rPr lang="en-US" altLang="en-US" smtClean="0"/>
              <a:t>(</a:t>
            </a:r>
            <a:r>
              <a:rPr lang="en-US" altLang="en-US" i="1" smtClean="0"/>
              <a:t>b</a:t>
            </a:r>
            <a:r>
              <a:rPr lang="en-US" altLang="en-US" baseline="-25000" smtClean="0"/>
              <a:t>1</a:t>
            </a:r>
            <a:r>
              <a:rPr lang="en-US" altLang="en-US" smtClean="0"/>
              <a:t> + </a:t>
            </a:r>
            <a:r>
              <a:rPr lang="en-US" altLang="en-US" i="1" smtClean="0"/>
              <a:t>b</a:t>
            </a:r>
            <a:r>
              <a:rPr lang="en-US" altLang="en-US" baseline="-25000" smtClean="0"/>
              <a:t>2</a:t>
            </a:r>
            <a:r>
              <a:rPr lang="en-US" altLang="en-US" smtClean="0"/>
              <a:t>).</a:t>
            </a:r>
          </a:p>
        </p:txBody>
      </p:sp>
      <p:pic>
        <p:nvPicPr>
          <p:cNvPr id="32772" name="Picture 5" descr="1/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8" y="2182813"/>
            <a:ext cx="14763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int_0^3 (x + 2) d x = Area of trapezoid = (1/2)(3)(2 + 5) = 21/2.&#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743200"/>
            <a:ext cx="60198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9"/>
          <p:cNvSpPr>
            <a:spLocks noChangeArrowheads="1"/>
          </p:cNvSpPr>
          <p:nvPr/>
        </p:nvSpPr>
        <p:spPr bwMode="auto">
          <a:xfrm>
            <a:off x="4054475" y="6278563"/>
            <a:ext cx="1184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4.24(b)</a:t>
            </a:r>
          </a:p>
        </p:txBody>
      </p:sp>
      <p:pic>
        <p:nvPicPr>
          <p:cNvPr id="32775" name="Picture 11" descr="A line is graphed in the first quadrant of the x y coordinate plane. The line is labeled f(x) = x + 2. It begins at the point (0, 2) on the positive y axis, goes up and to the right, and ends at the point (3, 5). The region under the line till the positive x axis is shaded. The left and right boundaries of the shaded region are the vertical lines x = 0 and x = 3 respectively.&#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886200"/>
            <a:ext cx="2262188"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body" idx="1"/>
          </p:nvPr>
        </p:nvSpPr>
        <p:spPr>
          <a:xfrm>
            <a:off x="457200" y="1370013"/>
            <a:ext cx="8226425" cy="5256212"/>
          </a:xfrm>
        </p:spPr>
        <p:txBody>
          <a:bodyPr/>
          <a:lstStyle/>
          <a:p>
            <a:pPr marL="350838" indent="-350838">
              <a:lnSpc>
                <a:spcPct val="90000"/>
              </a:lnSpc>
              <a:spcBef>
                <a:spcPct val="0"/>
              </a:spcBef>
              <a:buClr>
                <a:srgbClr val="D7181E"/>
              </a:buClr>
              <a:buFont typeface="Wingdings" panose="05000000000000000000" pitchFamily="2" charset="2"/>
              <a:buChar char="n"/>
              <a:defRPr/>
            </a:pPr>
            <a:r>
              <a:rPr lang="en-US" altLang="en-US" sz="2800" kern="1200" dirty="0">
                <a:cs typeface="Arial" panose="020B0604020202020204" pitchFamily="34" charset="0"/>
              </a:rPr>
              <a:t>Understand the definition of a Riemann sum.</a:t>
            </a:r>
          </a:p>
          <a:p>
            <a:pPr marL="350838" indent="-350838">
              <a:lnSpc>
                <a:spcPct val="90000"/>
              </a:lnSpc>
              <a:spcBef>
                <a:spcPct val="0"/>
              </a:spcBef>
              <a:buClr>
                <a:srgbClr val="D7181E"/>
              </a:buClr>
              <a:buFont typeface="Wingdings" panose="05000000000000000000" pitchFamily="2" charset="2"/>
              <a:buChar char="n"/>
              <a:defRPr/>
            </a:pPr>
            <a:endParaRPr lang="en-US" altLang="en-US" sz="2800" kern="1200" dirty="0">
              <a:cs typeface="Arial" panose="020B0604020202020204" pitchFamily="34" charset="0"/>
            </a:endParaRPr>
          </a:p>
          <a:p>
            <a:pPr marL="350838" indent="-350838">
              <a:lnSpc>
                <a:spcPct val="90000"/>
              </a:lnSpc>
              <a:spcBef>
                <a:spcPct val="0"/>
              </a:spcBef>
              <a:buClr>
                <a:srgbClr val="D7181E"/>
              </a:buClr>
              <a:buFont typeface="Wingdings" panose="05000000000000000000" pitchFamily="2" charset="2"/>
              <a:buChar char="n"/>
              <a:defRPr/>
            </a:pPr>
            <a:r>
              <a:rPr lang="en-US" altLang="en-US" sz="2800" kern="1200" dirty="0">
                <a:cs typeface="Arial" panose="020B0604020202020204" pitchFamily="34" charset="0"/>
              </a:rPr>
              <a:t>Evaluate a definite integral using </a:t>
            </a:r>
            <a:r>
              <a:rPr lang="en-US" altLang="en-US" sz="2800" kern="1200" dirty="0" smtClean="0">
                <a:cs typeface="Arial" panose="020B0604020202020204" pitchFamily="34" charset="0"/>
              </a:rPr>
              <a:t>limits and geometric formulas.</a:t>
            </a:r>
            <a:endParaRPr lang="en-US" altLang="en-US" sz="2800" kern="1200" dirty="0">
              <a:cs typeface="Arial" panose="020B0604020202020204" pitchFamily="34" charset="0"/>
            </a:endParaRPr>
          </a:p>
          <a:p>
            <a:pPr marL="350838" indent="-350838">
              <a:lnSpc>
                <a:spcPct val="90000"/>
              </a:lnSpc>
              <a:spcBef>
                <a:spcPct val="0"/>
              </a:spcBef>
              <a:buClr>
                <a:srgbClr val="D7181E"/>
              </a:buClr>
              <a:buFont typeface="Wingdings" panose="05000000000000000000" pitchFamily="2" charset="2"/>
              <a:buChar char="n"/>
              <a:defRPr/>
            </a:pPr>
            <a:endParaRPr lang="en-US" altLang="en-US" sz="2800" kern="1200" dirty="0">
              <a:cs typeface="Arial" panose="020B0604020202020204" pitchFamily="34" charset="0"/>
            </a:endParaRPr>
          </a:p>
          <a:p>
            <a:pPr marL="350838" indent="-350838">
              <a:lnSpc>
                <a:spcPct val="90000"/>
              </a:lnSpc>
              <a:spcBef>
                <a:spcPct val="0"/>
              </a:spcBef>
              <a:buClr>
                <a:srgbClr val="D7181E"/>
              </a:buClr>
              <a:buFont typeface="Wingdings" panose="05000000000000000000" pitchFamily="2" charset="2"/>
              <a:buChar char="n"/>
              <a:defRPr/>
            </a:pPr>
            <a:r>
              <a:rPr lang="en-US" altLang="en-US" sz="2800" kern="1200" dirty="0">
                <a:cs typeface="Arial" panose="020B0604020202020204" pitchFamily="34" charset="0"/>
              </a:rPr>
              <a:t>Evaluate a definite integral using properties of definite integrals.</a:t>
            </a:r>
          </a:p>
        </p:txBody>
      </p:sp>
      <p:sp>
        <p:nvSpPr>
          <p:cNvPr id="6147" name="Rectangle 12"/>
          <p:cNvSpPr>
            <a:spLocks noGrp="1" noChangeArrowheads="1"/>
          </p:cNvSpPr>
          <p:nvPr>
            <p:ph type="title"/>
          </p:nvPr>
        </p:nvSpPr>
        <p:spPr>
          <a:xfrm>
            <a:off x="547688" y="319088"/>
            <a:ext cx="8226425" cy="685800"/>
          </a:xfrm>
          <a:noFill/>
        </p:spPr>
        <p:txBody>
          <a:bodyPr/>
          <a:lstStyle/>
          <a:p>
            <a:pPr eaLnBrk="1" hangingPunct="1"/>
            <a:r>
              <a:rPr lang="en-US" altLang="en-US" sz="4000" smtClean="0">
                <a:solidFill>
                  <a:schemeClr val="bg1"/>
                </a:solidFill>
              </a:rPr>
              <a:t>Objectives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47688" y="319088"/>
            <a:ext cx="8226425" cy="685800"/>
          </a:xfrm>
          <a:noFill/>
        </p:spPr>
        <p:txBody>
          <a:bodyPr/>
          <a:lstStyle/>
          <a:p>
            <a:pPr eaLnBrk="1" hangingPunct="1"/>
            <a:r>
              <a:rPr lang="en-US" altLang="en-US" sz="4000" smtClean="0">
                <a:solidFill>
                  <a:schemeClr val="bg1"/>
                </a:solidFill>
              </a:rPr>
              <a:t>Example 3(c) – </a:t>
            </a:r>
            <a:r>
              <a:rPr lang="en-US" altLang="en-US" sz="4000" i="1" smtClean="0">
                <a:solidFill>
                  <a:schemeClr val="bg1"/>
                </a:solidFill>
              </a:rPr>
              <a:t>Solution</a:t>
            </a:r>
          </a:p>
        </p:txBody>
      </p:sp>
      <p:sp>
        <p:nvSpPr>
          <p:cNvPr id="33795"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This region is a semicircle of radius 2. The formula for the area of a semicircle is</a:t>
            </a:r>
            <a:endParaRPr lang="en-US" altLang="en-US" b="1" smtClean="0"/>
          </a:p>
        </p:txBody>
      </p:sp>
      <p:pic>
        <p:nvPicPr>
          <p:cNvPr id="33796" name="Picture 7" descr="(1/2) pi (r^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752600"/>
            <a:ext cx="685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int_(negative 2)^2 (sqrt(4 minus x^2)) d x = Area of semicircle = (1/2) pi (2^2) = 2 pi.&#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438400"/>
            <a:ext cx="5943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11"/>
          <p:cNvSpPr>
            <a:spLocks noChangeArrowheads="1"/>
          </p:cNvSpPr>
          <p:nvPr/>
        </p:nvSpPr>
        <p:spPr bwMode="auto">
          <a:xfrm>
            <a:off x="3816350" y="6235700"/>
            <a:ext cx="1174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4.24(c)</a:t>
            </a:r>
          </a:p>
        </p:txBody>
      </p:sp>
      <p:pic>
        <p:nvPicPr>
          <p:cNvPr id="33799" name="Picture 13" descr="A semicircle is graphed on the x y coordinate plane. The graph has y axis symmetry. The semicircle is labeled f(x) = sqrt(4 minus x^2). It begins at the point (negative 2, 0) on the negative x axis, goes up and to the right in the second quadrant, reaches a high point (0, 2) on the positive y axis, then goes down and to the right in the first quadrant, and ends at the point (2, 0) on the positive x axis. The region under the semicircle till the x axis is shaded.&#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3657600"/>
            <a:ext cx="25003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57200" y="1370013"/>
            <a:ext cx="8229600" cy="5256212"/>
          </a:xfrm>
          <a:noFill/>
        </p:spPr>
        <p:txBody>
          <a:bodyPr/>
          <a:lstStyle/>
          <a:p>
            <a:pPr marL="0" indent="0">
              <a:buFont typeface="Wingdings" panose="05000000000000000000" pitchFamily="2" charset="2"/>
              <a:buNone/>
            </a:pPr>
            <a:r>
              <a:rPr lang="en-IN" altLang="en-US" smtClean="0"/>
              <a:t>The variable of integration in a definite integral is sometimes called a </a:t>
            </a:r>
            <a:r>
              <a:rPr lang="en-IN" altLang="en-US" i="1" smtClean="0"/>
              <a:t>dummy variable </a:t>
            </a:r>
            <a:r>
              <a:rPr lang="en-IN" altLang="en-US" smtClean="0"/>
              <a:t>because it can be replaced by any other variable without changing the value of the integral. </a:t>
            </a:r>
          </a:p>
          <a:p>
            <a:pPr marL="0" indent="0">
              <a:buFont typeface="Wingdings" panose="05000000000000000000" pitchFamily="2" charset="2"/>
              <a:buNone/>
            </a:pPr>
            <a:endParaRPr lang="en-IN" altLang="en-US" smtClean="0"/>
          </a:p>
          <a:p>
            <a:pPr marL="0" indent="0">
              <a:buFont typeface="Wingdings" panose="05000000000000000000" pitchFamily="2" charset="2"/>
              <a:buNone/>
            </a:pPr>
            <a:r>
              <a:rPr lang="en-IN" altLang="en-US" smtClean="0"/>
              <a:t>For instance, the definite integrals</a:t>
            </a:r>
            <a:br>
              <a:rPr lang="en-IN" altLang="en-US" smtClean="0"/>
            </a:br>
            <a:endParaRPr lang="en-IN" altLang="en-US" smtClean="0"/>
          </a:p>
          <a:p>
            <a:pPr marL="0" indent="0">
              <a:buFont typeface="Wingdings" panose="05000000000000000000" pitchFamily="2" charset="2"/>
              <a:buNone/>
            </a:pPr>
            <a:endParaRPr lang="en-US" altLang="en-US" smtClean="0"/>
          </a:p>
          <a:p>
            <a:pPr marL="0" indent="0">
              <a:buFont typeface="Wingdings" panose="05000000000000000000" pitchFamily="2" charset="2"/>
              <a:buNone/>
            </a:pPr>
            <a:endParaRPr lang="en-US" altLang="en-US" smtClean="0"/>
          </a:p>
          <a:p>
            <a:pPr marL="0" indent="0">
              <a:buFont typeface="Wingdings" panose="05000000000000000000" pitchFamily="2" charset="2"/>
              <a:buNone/>
            </a:pPr>
            <a:endParaRPr lang="en-US" altLang="en-US" smtClean="0"/>
          </a:p>
          <a:p>
            <a:pPr marL="0" indent="0">
              <a:buFont typeface="Wingdings" panose="05000000000000000000" pitchFamily="2" charset="2"/>
              <a:buNone/>
            </a:pPr>
            <a:r>
              <a:rPr lang="en-IN" altLang="en-US" smtClean="0"/>
              <a:t>have the same value.</a:t>
            </a:r>
            <a:endParaRPr lang="en-US" altLang="en-US" smtClean="0"/>
          </a:p>
        </p:txBody>
      </p:sp>
      <p:sp>
        <p:nvSpPr>
          <p:cNvPr id="34819" name="Rectangle 6"/>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Definite Integrals</a:t>
            </a:r>
          </a:p>
        </p:txBody>
      </p:sp>
      <p:pic>
        <p:nvPicPr>
          <p:cNvPr id="34820" name="Picture 1" descr="int_0^3 (x + 2) d x and int_0^3 (t + 2) d t.&#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114800"/>
            <a:ext cx="44100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55613" y="3200400"/>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Properties of Definite Integrals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Properties of Definite Integrals</a:t>
            </a:r>
          </a:p>
        </p:txBody>
      </p:sp>
      <p:sp>
        <p:nvSpPr>
          <p:cNvPr id="36867"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The definition of the definite integral of </a:t>
            </a:r>
            <a:r>
              <a:rPr lang="en-US" altLang="en-US" i="1" smtClean="0"/>
              <a:t>f</a:t>
            </a:r>
            <a:r>
              <a:rPr lang="en-US" altLang="en-US" smtClean="0"/>
              <a:t> on the interval     [</a:t>
            </a:r>
            <a:r>
              <a:rPr lang="en-US" altLang="en-US" i="1" smtClean="0"/>
              <a:t>a</a:t>
            </a:r>
            <a:r>
              <a:rPr lang="en-US" altLang="en-US" smtClean="0"/>
              <a:t>, </a:t>
            </a:r>
            <a:r>
              <a:rPr lang="en-US" altLang="en-US" i="1" smtClean="0"/>
              <a:t>b</a:t>
            </a:r>
            <a:r>
              <a:rPr lang="en-US" altLang="en-US" smtClean="0"/>
              <a:t>] specifies that </a:t>
            </a:r>
            <a:r>
              <a:rPr lang="en-US" altLang="en-US" i="1" smtClean="0"/>
              <a:t>a</a:t>
            </a:r>
            <a:r>
              <a:rPr lang="en-US" altLang="en-US" smtClean="0"/>
              <a:t> &lt; </a:t>
            </a:r>
            <a:r>
              <a:rPr lang="en-US" altLang="en-US" i="1" smtClean="0"/>
              <a:t>b</a:t>
            </a:r>
            <a:r>
              <a:rPr lang="en-US" altLang="en-US" smtClean="0"/>
              <a:t>.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Now, however, it is convenient to extend the definition to cover cases in which </a:t>
            </a:r>
            <a:r>
              <a:rPr lang="en-US" altLang="en-US" i="1" smtClean="0"/>
              <a:t>a</a:t>
            </a:r>
            <a:r>
              <a:rPr lang="en-US" altLang="en-US" smtClean="0"/>
              <a:t> = </a:t>
            </a:r>
            <a:r>
              <a:rPr lang="en-US" altLang="en-US" i="1" smtClean="0"/>
              <a:t>b</a:t>
            </a:r>
            <a:r>
              <a:rPr lang="en-US" altLang="en-US" smtClean="0"/>
              <a:t> or </a:t>
            </a:r>
            <a:r>
              <a:rPr lang="en-US" altLang="en-US" i="1" smtClean="0"/>
              <a:t>a</a:t>
            </a:r>
            <a:r>
              <a:rPr lang="en-US" altLang="en-US" smtClean="0"/>
              <a:t> &gt; </a:t>
            </a:r>
            <a:r>
              <a:rPr lang="en-US" altLang="en-US" i="1" smtClean="0"/>
              <a:t>b</a:t>
            </a:r>
            <a:r>
              <a:rPr lang="en-US" altLang="en-US" smtClean="0"/>
              <a:t>.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Geometrically, the next two definitions seem reasonable.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For instance, it makes sense to define the area of a region of zero width and finite height to be 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Properties of Definite Integrals</a:t>
            </a:r>
          </a:p>
        </p:txBody>
      </p:sp>
      <p:pic>
        <p:nvPicPr>
          <p:cNvPr id="37891" name="Picture 1" descr="Definition of two special definite integrals. (item 1). If f is defined at x = a, then int_a^a (f(x)) d x = 0. (item 2). If f is integrable on [a, b], then int_b^a (f(x)) d x = negative int_a^b (f(x)) d x.&#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0" y="1828800"/>
            <a:ext cx="80327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Grp="1" noChangeArrowheads="1"/>
          </p:cNvSpPr>
          <p:nvPr>
            <p:ph type="body" idx="1"/>
          </p:nvPr>
        </p:nvSpPr>
        <p:spPr>
          <a:xfrm>
            <a:off x="457200" y="1370013"/>
            <a:ext cx="8229600" cy="5256212"/>
          </a:xfrm>
        </p:spPr>
        <p:txBody>
          <a:bodyPr/>
          <a:lstStyle/>
          <a:p>
            <a:pPr marL="398463" indent="-398463" eaLnBrk="1" hangingPunct="1">
              <a:buFont typeface="Wingdings" panose="05000000000000000000" pitchFamily="2" charset="2"/>
              <a:buNone/>
              <a:defRPr/>
            </a:pPr>
            <a:r>
              <a:rPr lang="en-US" altLang="en-US" dirty="0" smtClean="0"/>
              <a:t>Evaluate each definite integral.</a:t>
            </a:r>
          </a:p>
          <a:p>
            <a:pPr marL="398463" indent="-398463" eaLnBrk="1" hangingPunct="1">
              <a:buFont typeface="Wingdings" panose="05000000000000000000" pitchFamily="2" charset="2"/>
              <a:buNone/>
              <a:defRPr/>
            </a:pPr>
            <a:endParaRPr lang="en-US" altLang="en-US" dirty="0" smtClean="0"/>
          </a:p>
          <a:p>
            <a:pPr marL="398463" indent="-398463" eaLnBrk="1" hangingPunct="1">
              <a:buFont typeface="Wingdings" panose="05000000000000000000" pitchFamily="2" charset="2"/>
              <a:buNone/>
              <a:defRPr/>
            </a:pPr>
            <a:endParaRPr lang="en-US" altLang="en-US" dirty="0" smtClean="0"/>
          </a:p>
          <a:p>
            <a:pPr marL="398463" indent="-398463" eaLnBrk="1" hangingPunct="1">
              <a:buFont typeface="Wingdings" panose="05000000000000000000" pitchFamily="2" charset="2"/>
              <a:buNone/>
              <a:defRPr/>
            </a:pPr>
            <a:endParaRPr lang="en-US" altLang="en-US" dirty="0" smtClean="0"/>
          </a:p>
          <a:p>
            <a:pPr marL="0" indent="0" eaLnBrk="1" hangingPunct="1">
              <a:buFont typeface="Wingdings" panose="05000000000000000000" pitchFamily="2" charset="2"/>
              <a:buNone/>
              <a:defRPr/>
            </a:pPr>
            <a:r>
              <a:rPr lang="en-US" altLang="en-US" kern="1200" dirty="0">
                <a:solidFill>
                  <a:srgbClr val="D7181E"/>
                </a:solidFill>
                <a:cs typeface="Arial" panose="020B0604020202020204" pitchFamily="34" charset="0"/>
              </a:rPr>
              <a:t>Solution:</a:t>
            </a:r>
          </a:p>
          <a:p>
            <a:pPr marL="0" indent="0" eaLnBrk="1" hangingPunct="1">
              <a:buFont typeface="Wingdings" panose="05000000000000000000" pitchFamily="2" charset="2"/>
              <a:buNone/>
              <a:defRPr/>
            </a:pPr>
            <a:r>
              <a:rPr lang="en-US" altLang="en-US" dirty="0"/>
              <a:t>a. Because </a:t>
            </a:r>
            <a:r>
              <a:rPr lang="en-US" altLang="en-US" dirty="0" smtClean="0"/>
              <a:t>the sine function is defined at </a:t>
            </a:r>
            <a:r>
              <a:rPr lang="en-US" altLang="en-US" i="1" dirty="0" smtClean="0"/>
              <a:t>x</a:t>
            </a:r>
            <a:r>
              <a:rPr lang="en-US" altLang="en-US" dirty="0" smtClean="0"/>
              <a:t> = </a:t>
            </a:r>
            <a:r>
              <a:rPr lang="el-GR" altLang="en-US" i="1" dirty="0" smtClean="0">
                <a:cs typeface="Arial" panose="020B0604020202020204" pitchFamily="34" charset="0"/>
              </a:rPr>
              <a:t>π</a:t>
            </a:r>
            <a:r>
              <a:rPr lang="en-US" altLang="en-US" dirty="0" smtClean="0"/>
              <a:t>, and the   </a:t>
            </a:r>
            <a:br>
              <a:rPr lang="en-US" altLang="en-US" dirty="0" smtClean="0"/>
            </a:br>
            <a:r>
              <a:rPr lang="en-US" altLang="en-US" dirty="0" smtClean="0"/>
              <a:t>    upper and lower limits of integration are equal, you can  </a:t>
            </a:r>
            <a:br>
              <a:rPr lang="en-US" altLang="en-US" dirty="0" smtClean="0"/>
            </a:br>
            <a:r>
              <a:rPr lang="en-US" altLang="en-US" dirty="0" smtClean="0"/>
              <a:t>    write</a:t>
            </a:r>
          </a:p>
          <a:p>
            <a:pPr marL="398463" indent="-398463" eaLnBrk="1" hangingPunct="1">
              <a:buFont typeface="Wingdings" panose="05000000000000000000" pitchFamily="2" charset="2"/>
              <a:buNone/>
              <a:defRPr/>
            </a:pPr>
            <a:endParaRPr lang="en-US" altLang="en-US" dirty="0" smtClean="0"/>
          </a:p>
        </p:txBody>
      </p:sp>
      <p:sp>
        <p:nvSpPr>
          <p:cNvPr id="38915" name="Rectangle 2"/>
          <p:cNvSpPr>
            <a:spLocks noGrp="1" noChangeArrowheads="1"/>
          </p:cNvSpPr>
          <p:nvPr>
            <p:ph type="title"/>
          </p:nvPr>
        </p:nvSpPr>
        <p:spPr>
          <a:xfrm>
            <a:off x="547688" y="319088"/>
            <a:ext cx="8229600" cy="685800"/>
          </a:xfrm>
          <a:noFill/>
        </p:spPr>
        <p:txBody>
          <a:bodyPr/>
          <a:lstStyle/>
          <a:p>
            <a:pPr eaLnBrk="1" hangingPunct="1"/>
            <a:r>
              <a:rPr lang="en-US" altLang="en-US" sz="3400" smtClean="0">
                <a:solidFill>
                  <a:schemeClr val="bg1"/>
                </a:solidFill>
              </a:rPr>
              <a:t>Example 4 – </a:t>
            </a:r>
            <a:r>
              <a:rPr lang="en-US" altLang="en-US" sz="3400" i="1" smtClean="0">
                <a:solidFill>
                  <a:schemeClr val="bg1"/>
                </a:solidFill>
              </a:rPr>
              <a:t>Evaluating Definite Integrals</a:t>
            </a:r>
          </a:p>
        </p:txBody>
      </p:sp>
      <p:pic>
        <p:nvPicPr>
          <p:cNvPr id="38916" name="Picture 2" descr="(item a). int_pi^pi (sin(x)) d x. (item b). int_3^0 (x + 2) d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4329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t_pi^pi (sin(x)) d x = 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8006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4819">
                                            <p:txEl>
                                              <p:pRg st="4" end="4"/>
                                            </p:txEl>
                                          </p:spTgt>
                                        </p:tgtEl>
                                        <p:attrNameLst>
                                          <p:attrName>style.visibility</p:attrName>
                                        </p:attrNameLst>
                                      </p:cBhvr>
                                      <p:to>
                                        <p:strVal val="visible"/>
                                      </p:to>
                                    </p:set>
                                    <p:animEffect transition="in" filter="fade">
                                      <p:cBhvr>
                                        <p:cTn id="7" dur="1000"/>
                                        <p:tgtEl>
                                          <p:spTgt spid="34819">
                                            <p:txEl>
                                              <p:pRg st="4" end="4"/>
                                            </p:txEl>
                                          </p:spTgt>
                                        </p:tgtEl>
                                      </p:cBhvr>
                                    </p:animEffect>
                                    <p:anim calcmode="lin" valueType="num">
                                      <p:cBhvr>
                                        <p:cTn id="8"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4819">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819">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4819">
                                            <p:txEl>
                                              <p:pRg st="5" end="5"/>
                                            </p:txEl>
                                          </p:spTgt>
                                        </p:tgtEl>
                                        <p:attrNameLst>
                                          <p:attrName>style.visibility</p:attrName>
                                        </p:attrNameLst>
                                      </p:cBhvr>
                                      <p:to>
                                        <p:strVal val="visible"/>
                                      </p:to>
                                    </p:set>
                                    <p:animEffect transition="in" filter="fade">
                                      <p:cBhvr>
                                        <p:cTn id="13" dur="1000"/>
                                        <p:tgtEl>
                                          <p:spTgt spid="34819">
                                            <p:txEl>
                                              <p:pRg st="5" end="5"/>
                                            </p:txEl>
                                          </p:spTgt>
                                        </p:tgtEl>
                                      </p:cBhvr>
                                    </p:animEffect>
                                    <p:anim calcmode="lin" valueType="num">
                                      <p:cBhvr>
                                        <p:cTn id="14"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4819">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4819">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4 – </a:t>
            </a:r>
            <a:r>
              <a:rPr lang="en-US" altLang="en-US" sz="4000" i="1" smtClean="0">
                <a:solidFill>
                  <a:schemeClr val="bg1"/>
                </a:solidFill>
              </a:rPr>
              <a:t>Solution</a:t>
            </a:r>
          </a:p>
        </p:txBody>
      </p:sp>
      <p:sp>
        <p:nvSpPr>
          <p:cNvPr id="64516" name="Rectangle 4"/>
          <p:cNvSpPr>
            <a:spLocks noGrp="1" noChangeArrowheads="1"/>
          </p:cNvSpPr>
          <p:nvPr>
            <p:ph type="body" idx="1"/>
          </p:nvPr>
        </p:nvSpPr>
        <p:spPr>
          <a:xfrm>
            <a:off x="457200" y="1370013"/>
            <a:ext cx="8229600" cy="5256212"/>
          </a:xfrm>
          <a:noFill/>
        </p:spPr>
        <p:txBody>
          <a:bodyPr/>
          <a:lstStyle/>
          <a:p>
            <a:pPr marL="398463" indent="-398463" eaLnBrk="1" hangingPunct="1">
              <a:buFont typeface="Wingdings" panose="05000000000000000000" pitchFamily="2" charset="2"/>
              <a:buNone/>
            </a:pPr>
            <a:r>
              <a:rPr lang="en-US" altLang="en-US" b="1" smtClean="0"/>
              <a:t>b. </a:t>
            </a:r>
            <a:r>
              <a:rPr lang="en-US" altLang="en-US" smtClean="0"/>
              <a:t>The integral                   is the same as that given in Example 3(b) except that the upper and lower limits are interchanged. </a:t>
            </a:r>
          </a:p>
          <a:p>
            <a:pPr marL="398463" indent="-398463" eaLnBrk="1" hangingPunct="1">
              <a:buFont typeface="Wingdings" panose="05000000000000000000" pitchFamily="2" charset="2"/>
              <a:buNone/>
            </a:pPr>
            <a:endParaRPr lang="en-US" altLang="en-US" smtClean="0"/>
          </a:p>
          <a:p>
            <a:pPr marL="398463" indent="-398463" eaLnBrk="1" hangingPunct="1">
              <a:buFont typeface="Wingdings" panose="05000000000000000000" pitchFamily="2" charset="2"/>
              <a:buNone/>
            </a:pPr>
            <a:r>
              <a:rPr lang="en-US" altLang="en-US" smtClean="0"/>
              <a:t>    Because the integral in Example 3(b) has a value of      you can write </a:t>
            </a:r>
          </a:p>
        </p:txBody>
      </p:sp>
      <p:pic>
        <p:nvPicPr>
          <p:cNvPr id="39940" name="Picture 10" descr="int_3^0 (x + 2) d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050" y="1371600"/>
            <a:ext cx="147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21/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025" y="3009900"/>
            <a:ext cx="3778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nt_3^0 (x + 2) d x = negative int_0^3 (x + 2) d x.&#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913188"/>
            <a:ext cx="34051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 negative 21/2.&#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5213" y="4953000"/>
            <a:ext cx="89058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4516">
                                            <p:txEl>
                                              <p:pRg st="2" end="2"/>
                                            </p:txEl>
                                          </p:spTgt>
                                        </p:tgtEl>
                                        <p:attrNameLst>
                                          <p:attrName>style.visibility</p:attrName>
                                        </p:attrNameLst>
                                      </p:cBhvr>
                                      <p:to>
                                        <p:strVal val="visible"/>
                                      </p:to>
                                    </p:set>
                                    <p:animEffect transition="in" filter="fade">
                                      <p:cBhvr>
                                        <p:cTn id="7" dur="1000"/>
                                        <p:tgtEl>
                                          <p:spTgt spid="64516">
                                            <p:txEl>
                                              <p:pRg st="2" end="2"/>
                                            </p:txEl>
                                          </p:spTgt>
                                        </p:tgtEl>
                                      </p:cBhvr>
                                    </p:animEffect>
                                    <p:anim calcmode="lin" valueType="num">
                                      <p:cBhvr>
                                        <p:cTn id="8" dur="1000" fill="hold"/>
                                        <p:tgtEl>
                                          <p:spTgt spid="64516">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4516">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4516">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457200" y="1370013"/>
            <a:ext cx="8229600" cy="5256212"/>
          </a:xfrm>
        </p:spPr>
        <p:txBody>
          <a:bodyPr/>
          <a:lstStyle/>
          <a:p>
            <a:pPr marL="0" indent="0" eaLnBrk="1" hangingPunct="1">
              <a:buFont typeface="Wingdings" panose="05000000000000000000" pitchFamily="2" charset="2"/>
              <a:buNone/>
              <a:defRPr/>
            </a:pPr>
            <a:r>
              <a:rPr lang="en-US" altLang="en-US" dirty="0" smtClean="0"/>
              <a:t>In Figure 4.25, the larger region </a:t>
            </a:r>
            <a:br>
              <a:rPr lang="en-US" altLang="en-US" dirty="0" smtClean="0"/>
            </a:br>
            <a:r>
              <a:rPr lang="en-US" altLang="en-US" dirty="0" smtClean="0"/>
              <a:t>can be divided at </a:t>
            </a:r>
            <a:r>
              <a:rPr lang="en-US" altLang="en-US" i="1" dirty="0" smtClean="0"/>
              <a:t>x</a:t>
            </a:r>
            <a:r>
              <a:rPr lang="en-US" altLang="en-US" dirty="0" smtClean="0"/>
              <a:t> = </a:t>
            </a:r>
            <a:r>
              <a:rPr lang="en-US" altLang="en-US" i="1" dirty="0" smtClean="0"/>
              <a:t>c</a:t>
            </a:r>
            <a:r>
              <a:rPr lang="en-US" altLang="en-US" dirty="0" smtClean="0"/>
              <a:t> into two </a:t>
            </a:r>
            <a:br>
              <a:rPr lang="en-US" altLang="en-US" dirty="0" smtClean="0"/>
            </a:br>
            <a:r>
              <a:rPr lang="en-US" altLang="en-US" dirty="0" smtClean="0"/>
              <a:t>subregions whose intersection </a:t>
            </a:r>
            <a:br>
              <a:rPr lang="en-US" altLang="en-US" dirty="0" smtClean="0"/>
            </a:br>
            <a:r>
              <a:rPr lang="en-US" altLang="en-US" dirty="0" smtClean="0"/>
              <a:t>is a line segment. </a:t>
            </a:r>
          </a:p>
          <a:p>
            <a:pPr marL="0" indent="0" eaLnBrk="1" hangingPunct="1">
              <a:buFont typeface="Wingdings" panose="05000000000000000000" pitchFamily="2" charset="2"/>
              <a:buNone/>
              <a:defRPr/>
            </a:pPr>
            <a:endParaRPr lang="en-US" altLang="en-US" sz="1050" dirty="0" smtClean="0"/>
          </a:p>
          <a:p>
            <a:pPr marL="0" indent="0" eaLnBrk="1" hangingPunct="1">
              <a:buFont typeface="Wingdings" panose="05000000000000000000" pitchFamily="2" charset="2"/>
              <a:buNone/>
              <a:defRPr/>
            </a:pPr>
            <a:r>
              <a:rPr lang="en-US" altLang="en-US" dirty="0" smtClean="0"/>
              <a:t>Because the line segment has </a:t>
            </a:r>
            <a:br>
              <a:rPr lang="en-US" altLang="en-US" dirty="0" smtClean="0"/>
            </a:br>
            <a:r>
              <a:rPr lang="en-US" altLang="en-US" dirty="0" smtClean="0"/>
              <a:t>zero area, it follows that the </a:t>
            </a:r>
            <a:br>
              <a:rPr lang="en-US" altLang="en-US" dirty="0" smtClean="0"/>
            </a:br>
            <a:r>
              <a:rPr lang="en-US" altLang="en-US" dirty="0" smtClean="0"/>
              <a:t>area of the larger region is equal</a:t>
            </a:r>
            <a:br>
              <a:rPr lang="en-US" altLang="en-US" dirty="0" smtClean="0"/>
            </a:br>
            <a:r>
              <a:rPr lang="en-US" altLang="en-US" dirty="0" smtClean="0"/>
              <a:t>to the sum of the areas of the </a:t>
            </a:r>
            <a:br>
              <a:rPr lang="en-US" altLang="en-US" dirty="0" smtClean="0"/>
            </a:br>
            <a:r>
              <a:rPr lang="en-US" altLang="en-US" dirty="0" smtClean="0"/>
              <a:t>two smaller regions.</a:t>
            </a:r>
          </a:p>
        </p:txBody>
      </p:sp>
      <p:sp>
        <p:nvSpPr>
          <p:cNvPr id="40963" name="Rectangle 9"/>
          <p:cNvSpPr>
            <a:spLocks noChangeArrowheads="1"/>
          </p:cNvSpPr>
          <p:nvPr/>
        </p:nvSpPr>
        <p:spPr bwMode="auto">
          <a:xfrm>
            <a:off x="6400800" y="4525963"/>
            <a:ext cx="989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200" b="1"/>
              <a:t>Figure 4.25</a:t>
            </a:r>
          </a:p>
        </p:txBody>
      </p:sp>
      <p:pic>
        <p:nvPicPr>
          <p:cNvPr id="40964" name="Picture 11" descr="A curve is graphed in the first quadrant of the x y coordinate plane. Three points are marked on the positive x axis labeled a, b, and c. a &lt; c &lt; b. The curve is labeled f. It begins at a point for which x = a, goes down and to the right, passes through the point for which x = c, reaches a low point, then goes up and to the right, and ends at a high point for which x = b. The region under the curve till the positive x axis is shaded. The left and right boundaries of the shaded region are the vertical lines x = a and x = b respectively. A vertical dashed line begins at the labeled point c on the positive x axis, goes up, and ends on the curve. A curly bracket stretches across two intervals [a, c] and [c, b] with the following equation: int_a^c (f(x)) d x + int_c^b (f(x)) d x. A curly bracket stretches across the interval [a, b] with the following equation: int_a^b (f(x)) d x.&#1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411288"/>
            <a:ext cx="3101975"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11"/>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Properties of Definite Integrals</a:t>
            </a:r>
          </a:p>
        </p:txBody>
      </p:sp>
      <p:pic>
        <p:nvPicPr>
          <p:cNvPr id="40966" name="Picture 2" descr="Theorem 4.6. Additive interval property. If f is integrable on the three closed intervals determined by a, b, and c, then int_a^b (f(x)) d x = int_a^c (f(x)) d x + int_c^b (f(x)) d x. See figure 4.25.&#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086350"/>
            <a:ext cx="66389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47688" y="319088"/>
            <a:ext cx="8229600" cy="685800"/>
          </a:xfrm>
          <a:noFill/>
        </p:spPr>
        <p:txBody>
          <a:bodyPr/>
          <a:lstStyle/>
          <a:p>
            <a:pPr eaLnBrk="1" hangingPunct="1"/>
            <a:r>
              <a:rPr lang="en-US" altLang="en-US" sz="2900" smtClean="0">
                <a:solidFill>
                  <a:schemeClr val="bg1"/>
                </a:solidFill>
              </a:rPr>
              <a:t>Example 5 – </a:t>
            </a:r>
            <a:r>
              <a:rPr lang="en-US" altLang="en-US" sz="2900" i="1" smtClean="0">
                <a:solidFill>
                  <a:schemeClr val="bg1"/>
                </a:solidFill>
              </a:rPr>
              <a:t>Using the Additive Interval Property</a:t>
            </a:r>
          </a:p>
        </p:txBody>
      </p:sp>
      <p:pic>
        <p:nvPicPr>
          <p:cNvPr id="41987" name="Picture 5" descr="int_(negative 1)^1 (abs(x)) d x = int_(negative 1)^0 (negative x) d x + int_0^1 (x) d x. Theorem 4.6.&#1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95325" y="1500188"/>
            <a:ext cx="6819900" cy="1006475"/>
          </a:xfrm>
          <a:noFill/>
        </p:spPr>
      </p:pic>
      <p:pic>
        <p:nvPicPr>
          <p:cNvPr id="67591" name="Picture 7" descr="= 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014788"/>
            <a:ext cx="6667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 1/2 + 1/2. Area of a triangl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975" y="2795588"/>
            <a:ext cx="58674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7592"/>
                                        </p:tgtEl>
                                        <p:attrNameLst>
                                          <p:attrName>style.visibility</p:attrName>
                                        </p:attrNameLst>
                                      </p:cBhvr>
                                      <p:to>
                                        <p:strVal val="visible"/>
                                      </p:to>
                                    </p:set>
                                    <p:animEffect transition="in" filter="fade">
                                      <p:cBhvr>
                                        <p:cTn id="7" dur="1000"/>
                                        <p:tgtEl>
                                          <p:spTgt spid="67592"/>
                                        </p:tgtEl>
                                      </p:cBhvr>
                                    </p:animEffect>
                                    <p:anim calcmode="lin" valueType="num">
                                      <p:cBhvr>
                                        <p:cTn id="8" dur="1000" fill="hold"/>
                                        <p:tgtEl>
                                          <p:spTgt spid="67592"/>
                                        </p:tgtEl>
                                        <p:attrNameLst>
                                          <p:attrName>ppt_x</p:attrName>
                                        </p:attrNameLst>
                                      </p:cBhvr>
                                      <p:tavLst>
                                        <p:tav tm="0">
                                          <p:val>
                                            <p:strVal val="#ppt_x"/>
                                          </p:val>
                                        </p:tav>
                                        <p:tav tm="100000">
                                          <p:val>
                                            <p:strVal val="#ppt_x"/>
                                          </p:val>
                                        </p:tav>
                                      </p:tavLst>
                                    </p:anim>
                                    <p:anim calcmode="lin" valueType="num">
                                      <p:cBhvr>
                                        <p:cTn id="9" dur="900" decel="100000" fill="hold"/>
                                        <p:tgtEl>
                                          <p:spTgt spid="6759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59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7591"/>
                                        </p:tgtEl>
                                        <p:attrNameLst>
                                          <p:attrName>style.visibility</p:attrName>
                                        </p:attrNameLst>
                                      </p:cBhvr>
                                      <p:to>
                                        <p:strVal val="visible"/>
                                      </p:to>
                                    </p:set>
                                    <p:animEffect transition="in" filter="fade">
                                      <p:cBhvr>
                                        <p:cTn id="15" dur="1000"/>
                                        <p:tgtEl>
                                          <p:spTgt spid="67591"/>
                                        </p:tgtEl>
                                      </p:cBhvr>
                                    </p:animEffect>
                                    <p:anim calcmode="lin" valueType="num">
                                      <p:cBhvr>
                                        <p:cTn id="16" dur="1000" fill="hold"/>
                                        <p:tgtEl>
                                          <p:spTgt spid="67591"/>
                                        </p:tgtEl>
                                        <p:attrNameLst>
                                          <p:attrName>ppt_x</p:attrName>
                                        </p:attrNameLst>
                                      </p:cBhvr>
                                      <p:tavLst>
                                        <p:tav tm="0">
                                          <p:val>
                                            <p:strVal val="#ppt_x"/>
                                          </p:val>
                                        </p:tav>
                                        <p:tav tm="100000">
                                          <p:val>
                                            <p:strVal val="#ppt_x"/>
                                          </p:val>
                                        </p:tav>
                                      </p:tavLst>
                                    </p:anim>
                                    <p:anim calcmode="lin" valueType="num">
                                      <p:cBhvr>
                                        <p:cTn id="17" dur="900" decel="100000" fill="hold"/>
                                        <p:tgtEl>
                                          <p:spTgt spid="6759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759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Properties of Definite Integrals</a:t>
            </a:r>
          </a:p>
        </p:txBody>
      </p:sp>
      <p:sp>
        <p:nvSpPr>
          <p:cNvPr id="43011" name="Rectangle 3"/>
          <p:cNvSpPr>
            <a:spLocks noGrp="1" noChangeArrowheads="1"/>
          </p:cNvSpPr>
          <p:nvPr>
            <p:ph type="body" idx="1"/>
          </p:nvPr>
        </p:nvSpPr>
        <p:spPr>
          <a:xfrm>
            <a:off x="457200" y="1300163"/>
            <a:ext cx="8534400" cy="5253037"/>
          </a:xfrm>
        </p:spPr>
        <p:txBody>
          <a:bodyPr/>
          <a:lstStyle/>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Note that Property 2 of Theorem 4.7 can be extended to cover any finite number of functions.</a:t>
            </a:r>
          </a:p>
        </p:txBody>
      </p:sp>
      <p:pic>
        <p:nvPicPr>
          <p:cNvPr id="43012" name="Picture 1" descr="Theorem 4.7. Properties of definite integrals. If f and g are integrable on [a, b] and k is a constant, then the functions k f and f plus-minus g are integrable on [a, b], and. (item 1). int_a^b (k f(x)) d x = k int_a^b (f(x)) d x. (item 2). int_a^b (f(x) plus-minus g(x)) d x = int_a^b (f(x)) d x plus-minus int_a^b (g(x)) d x.&#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100" y="1600200"/>
            <a:ext cx="74707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455613" y="3200400"/>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Riemann Sums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47688" y="319088"/>
            <a:ext cx="8229600" cy="685800"/>
          </a:xfrm>
          <a:noFill/>
        </p:spPr>
        <p:txBody>
          <a:bodyPr/>
          <a:lstStyle/>
          <a:p>
            <a:pPr eaLnBrk="1" hangingPunct="1"/>
            <a:r>
              <a:rPr lang="en-US" altLang="en-US" sz="3200" smtClean="0">
                <a:solidFill>
                  <a:schemeClr val="bg1"/>
                </a:solidFill>
              </a:rPr>
              <a:t>Example 6 – </a:t>
            </a:r>
            <a:r>
              <a:rPr lang="en-US" altLang="en-US" sz="3200" i="1" smtClean="0">
                <a:solidFill>
                  <a:schemeClr val="bg1"/>
                </a:solidFill>
              </a:rPr>
              <a:t>Evaluation of a Definite Integral</a:t>
            </a:r>
          </a:p>
        </p:txBody>
      </p:sp>
      <p:sp>
        <p:nvSpPr>
          <p:cNvPr id="70659" name="Rectangle 3"/>
          <p:cNvSpPr>
            <a:spLocks noGrp="1" noChangeArrowheads="1"/>
          </p:cNvSpPr>
          <p:nvPr>
            <p:ph type="body" idx="1"/>
          </p:nvPr>
        </p:nvSpPr>
        <p:spPr>
          <a:xfrm>
            <a:off x="457200" y="1370013"/>
            <a:ext cx="8229600" cy="5253037"/>
          </a:xfrm>
        </p:spPr>
        <p:txBody>
          <a:bodyPr/>
          <a:lstStyle/>
          <a:p>
            <a:pPr marL="0" indent="0" eaLnBrk="1" hangingPunct="1">
              <a:buFont typeface="Wingdings" panose="05000000000000000000" pitchFamily="2" charset="2"/>
              <a:buNone/>
              <a:defRPr/>
            </a:pPr>
            <a:r>
              <a:rPr lang="en-US" altLang="en-US" dirty="0" smtClean="0"/>
              <a:t>Evaluate                              using each of the following values.</a:t>
            </a:r>
          </a:p>
          <a:p>
            <a:pPr marL="0" indent="0" eaLnBrk="1" hangingPunct="1">
              <a:buFont typeface="Wingdings" panose="05000000000000000000" pitchFamily="2" charset="2"/>
              <a:buNone/>
              <a:defRPr/>
            </a:pPr>
            <a:endParaRPr lang="en-US" altLang="en-US" dirty="0" smtClean="0"/>
          </a:p>
          <a:p>
            <a:pPr marL="0" indent="0" eaLnBrk="1" hangingPunct="1">
              <a:buFont typeface="Wingdings" panose="05000000000000000000" pitchFamily="2" charset="2"/>
              <a:buNone/>
              <a:defRPr/>
            </a:pPr>
            <a:endParaRPr lang="en-US" altLang="en-US" dirty="0" smtClean="0"/>
          </a:p>
          <a:p>
            <a:pPr marL="0" indent="0" eaLnBrk="1" hangingPunct="1">
              <a:buFont typeface="Wingdings" panose="05000000000000000000" pitchFamily="2" charset="2"/>
              <a:buNone/>
              <a:defRPr/>
            </a:pPr>
            <a:r>
              <a:rPr lang="en-US" altLang="en-US" kern="1200" dirty="0">
                <a:solidFill>
                  <a:srgbClr val="D7181E"/>
                </a:solidFill>
                <a:cs typeface="Arial" panose="020B0604020202020204" pitchFamily="34" charset="0"/>
              </a:rPr>
              <a:t>Solution:</a:t>
            </a:r>
          </a:p>
          <a:p>
            <a:pPr marL="0" indent="0" eaLnBrk="1" hangingPunct="1">
              <a:buFont typeface="Wingdings" panose="05000000000000000000" pitchFamily="2" charset="2"/>
              <a:buNone/>
              <a:defRPr/>
            </a:pPr>
            <a:endParaRPr lang="en-US" altLang="en-US" dirty="0" smtClean="0">
              <a:solidFill>
                <a:srgbClr val="0073AE"/>
              </a:solidFill>
            </a:endParaRPr>
          </a:p>
        </p:txBody>
      </p:sp>
      <p:pic>
        <p:nvPicPr>
          <p:cNvPr id="44036" name="Picture 7" descr="int_1^3 (negative x^2 + 4 x minus 3) d x.&#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306513"/>
            <a:ext cx="22352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8" descr="int_1^3 (x^2) d x = 26/3, int_(1^3) (x) d x = 4, int_1^3 (d x) = 2.&#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563" y="2076450"/>
            <a:ext cx="540702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Picture 9" descr="int_1^3 (negative x^2 + 4 x minus 3) d x = int_1^3 (negative x^2) d x + int_1^3 (4 x) d x + int_1^3 (negative 3) d x.&#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429000"/>
            <a:ext cx="63182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Picture 10" descr="= negative int_1^3 (x^2) d x + 4 int_1^3 (x) d x minus 3 int_1^3 (d x).&#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1875" y="4343400"/>
            <a:ext cx="36576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Picture 11" descr="= negative (26/3) + 4(4) minus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1875" y="5208588"/>
            <a:ext cx="23431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8" name="Picture 12" descr="= 4/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1875" y="6034088"/>
            <a:ext cx="474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0659">
                                            <p:txEl>
                                              <p:pRg st="3" end="3"/>
                                            </p:txEl>
                                          </p:spTgt>
                                        </p:tgtEl>
                                        <p:attrNameLst>
                                          <p:attrName>style.visibility</p:attrName>
                                        </p:attrNameLst>
                                      </p:cBhvr>
                                      <p:to>
                                        <p:strVal val="visible"/>
                                      </p:to>
                                    </p:set>
                                    <p:animEffect transition="in" filter="fade">
                                      <p:cBhvr>
                                        <p:cTn id="7" dur="1000"/>
                                        <p:tgtEl>
                                          <p:spTgt spid="70659">
                                            <p:txEl>
                                              <p:pRg st="3" end="3"/>
                                            </p:txEl>
                                          </p:spTgt>
                                        </p:tgtEl>
                                      </p:cBhvr>
                                    </p:animEffect>
                                    <p:anim calcmode="lin" valueType="num">
                                      <p:cBhvr>
                                        <p:cTn id="8" dur="10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0659">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0659">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0665"/>
                                        </p:tgtEl>
                                        <p:attrNameLst>
                                          <p:attrName>style.visibility</p:attrName>
                                        </p:attrNameLst>
                                      </p:cBhvr>
                                      <p:to>
                                        <p:strVal val="visible"/>
                                      </p:to>
                                    </p:set>
                                    <p:animEffect transition="in" filter="fade">
                                      <p:cBhvr>
                                        <p:cTn id="13" dur="1000"/>
                                        <p:tgtEl>
                                          <p:spTgt spid="70665"/>
                                        </p:tgtEl>
                                      </p:cBhvr>
                                    </p:animEffect>
                                    <p:anim calcmode="lin" valueType="num">
                                      <p:cBhvr>
                                        <p:cTn id="14" dur="1000" fill="hold"/>
                                        <p:tgtEl>
                                          <p:spTgt spid="70665"/>
                                        </p:tgtEl>
                                        <p:attrNameLst>
                                          <p:attrName>ppt_x</p:attrName>
                                        </p:attrNameLst>
                                      </p:cBhvr>
                                      <p:tavLst>
                                        <p:tav tm="0">
                                          <p:val>
                                            <p:strVal val="#ppt_x"/>
                                          </p:val>
                                        </p:tav>
                                        <p:tav tm="100000">
                                          <p:val>
                                            <p:strVal val="#ppt_x"/>
                                          </p:val>
                                        </p:tav>
                                      </p:tavLst>
                                    </p:anim>
                                    <p:anim calcmode="lin" valueType="num">
                                      <p:cBhvr>
                                        <p:cTn id="15" dur="900" decel="100000" fill="hold"/>
                                        <p:tgtEl>
                                          <p:spTgt spid="7066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0665"/>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70666"/>
                                        </p:tgtEl>
                                        <p:attrNameLst>
                                          <p:attrName>style.visibility</p:attrName>
                                        </p:attrNameLst>
                                      </p:cBhvr>
                                      <p:to>
                                        <p:strVal val="visible"/>
                                      </p:to>
                                    </p:set>
                                    <p:animEffect transition="in" filter="fade">
                                      <p:cBhvr>
                                        <p:cTn id="21" dur="1000"/>
                                        <p:tgtEl>
                                          <p:spTgt spid="70666"/>
                                        </p:tgtEl>
                                      </p:cBhvr>
                                    </p:animEffect>
                                    <p:anim calcmode="lin" valueType="num">
                                      <p:cBhvr>
                                        <p:cTn id="22" dur="1000" fill="hold"/>
                                        <p:tgtEl>
                                          <p:spTgt spid="70666"/>
                                        </p:tgtEl>
                                        <p:attrNameLst>
                                          <p:attrName>ppt_x</p:attrName>
                                        </p:attrNameLst>
                                      </p:cBhvr>
                                      <p:tavLst>
                                        <p:tav tm="0">
                                          <p:val>
                                            <p:strVal val="#ppt_x"/>
                                          </p:val>
                                        </p:tav>
                                        <p:tav tm="100000">
                                          <p:val>
                                            <p:strVal val="#ppt_x"/>
                                          </p:val>
                                        </p:tav>
                                      </p:tavLst>
                                    </p:anim>
                                    <p:anim calcmode="lin" valueType="num">
                                      <p:cBhvr>
                                        <p:cTn id="23" dur="900" decel="100000" fill="hold"/>
                                        <p:tgtEl>
                                          <p:spTgt spid="7066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0666"/>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70667"/>
                                        </p:tgtEl>
                                        <p:attrNameLst>
                                          <p:attrName>style.visibility</p:attrName>
                                        </p:attrNameLst>
                                      </p:cBhvr>
                                      <p:to>
                                        <p:strVal val="visible"/>
                                      </p:to>
                                    </p:set>
                                    <p:animEffect transition="in" filter="fade">
                                      <p:cBhvr>
                                        <p:cTn id="29" dur="1000"/>
                                        <p:tgtEl>
                                          <p:spTgt spid="70667"/>
                                        </p:tgtEl>
                                      </p:cBhvr>
                                    </p:animEffect>
                                    <p:anim calcmode="lin" valueType="num">
                                      <p:cBhvr>
                                        <p:cTn id="30" dur="1000" fill="hold"/>
                                        <p:tgtEl>
                                          <p:spTgt spid="70667"/>
                                        </p:tgtEl>
                                        <p:attrNameLst>
                                          <p:attrName>ppt_x</p:attrName>
                                        </p:attrNameLst>
                                      </p:cBhvr>
                                      <p:tavLst>
                                        <p:tav tm="0">
                                          <p:val>
                                            <p:strVal val="#ppt_x"/>
                                          </p:val>
                                        </p:tav>
                                        <p:tav tm="100000">
                                          <p:val>
                                            <p:strVal val="#ppt_x"/>
                                          </p:val>
                                        </p:tav>
                                      </p:tavLst>
                                    </p:anim>
                                    <p:anim calcmode="lin" valueType="num">
                                      <p:cBhvr>
                                        <p:cTn id="31" dur="900" decel="100000" fill="hold"/>
                                        <p:tgtEl>
                                          <p:spTgt spid="7066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0667"/>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70668"/>
                                        </p:tgtEl>
                                        <p:attrNameLst>
                                          <p:attrName>style.visibility</p:attrName>
                                        </p:attrNameLst>
                                      </p:cBhvr>
                                      <p:to>
                                        <p:strVal val="visible"/>
                                      </p:to>
                                    </p:set>
                                    <p:animEffect transition="in" filter="fade">
                                      <p:cBhvr>
                                        <p:cTn id="37" dur="1000"/>
                                        <p:tgtEl>
                                          <p:spTgt spid="70668"/>
                                        </p:tgtEl>
                                      </p:cBhvr>
                                    </p:animEffect>
                                    <p:anim calcmode="lin" valueType="num">
                                      <p:cBhvr>
                                        <p:cTn id="38" dur="1000" fill="hold"/>
                                        <p:tgtEl>
                                          <p:spTgt spid="70668"/>
                                        </p:tgtEl>
                                        <p:attrNameLst>
                                          <p:attrName>ppt_x</p:attrName>
                                        </p:attrNameLst>
                                      </p:cBhvr>
                                      <p:tavLst>
                                        <p:tav tm="0">
                                          <p:val>
                                            <p:strVal val="#ppt_x"/>
                                          </p:val>
                                        </p:tav>
                                        <p:tav tm="100000">
                                          <p:val>
                                            <p:strVal val="#ppt_x"/>
                                          </p:val>
                                        </p:tav>
                                      </p:tavLst>
                                    </p:anim>
                                    <p:anim calcmode="lin" valueType="num">
                                      <p:cBhvr>
                                        <p:cTn id="39" dur="900" decel="100000" fill="hold"/>
                                        <p:tgtEl>
                                          <p:spTgt spid="7066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066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57200" y="1370013"/>
            <a:ext cx="8226425" cy="5256212"/>
          </a:xfrm>
          <a:noFill/>
        </p:spPr>
        <p:txBody>
          <a:bodyPr/>
          <a:lstStyle/>
          <a:p>
            <a:pPr marL="0" indent="0" eaLnBrk="1" hangingPunct="1">
              <a:buFont typeface="Wingdings" panose="05000000000000000000" pitchFamily="2" charset="2"/>
              <a:buNone/>
            </a:pPr>
            <a:r>
              <a:rPr lang="en-US" altLang="en-US" smtClean="0"/>
              <a:t>If </a:t>
            </a:r>
            <a:r>
              <a:rPr lang="en-US" altLang="en-US" i="1" smtClean="0"/>
              <a:t>f</a:t>
            </a:r>
            <a:r>
              <a:rPr lang="en-US" altLang="en-US" smtClean="0"/>
              <a:t> and </a:t>
            </a:r>
            <a:r>
              <a:rPr lang="en-US" altLang="en-US" i="1" smtClean="0"/>
              <a:t>g</a:t>
            </a:r>
            <a:r>
              <a:rPr lang="en-US" altLang="en-US" smtClean="0"/>
              <a:t> are continuous on the closed interval [</a:t>
            </a:r>
            <a:r>
              <a:rPr lang="en-US" altLang="en-US" i="1" smtClean="0"/>
              <a:t>a</a:t>
            </a:r>
            <a:r>
              <a:rPr lang="en-US" altLang="en-US" smtClean="0"/>
              <a:t>, </a:t>
            </a:r>
            <a:r>
              <a:rPr lang="en-US" altLang="en-US" i="1" smtClean="0"/>
              <a:t>b</a:t>
            </a:r>
            <a:r>
              <a:rPr lang="en-US" altLang="en-US" smtClean="0"/>
              <a:t>] and </a:t>
            </a:r>
            <a:br>
              <a:rPr lang="en-US" altLang="en-US" smtClean="0"/>
            </a:br>
            <a:r>
              <a:rPr lang="en-US" altLang="en-US" smtClean="0"/>
              <a:t>0 </a:t>
            </a:r>
            <a:r>
              <a:rPr lang="en-US" altLang="en-US" smtClean="0">
                <a:cs typeface="Arial" panose="020B0604020202020204" pitchFamily="34" charset="0"/>
              </a:rPr>
              <a:t>≤ </a:t>
            </a:r>
            <a:r>
              <a:rPr lang="en-US" altLang="en-US" i="1" smtClean="0">
                <a:cs typeface="Arial" panose="020B0604020202020204" pitchFamily="34" charset="0"/>
              </a:rPr>
              <a:t>f</a:t>
            </a:r>
            <a:r>
              <a:rPr lang="en-US" altLang="en-US" smtClean="0">
                <a:cs typeface="Arial" panose="020B0604020202020204" pitchFamily="34" charset="0"/>
              </a:rPr>
              <a:t>(</a:t>
            </a:r>
            <a:r>
              <a:rPr lang="en-US" altLang="en-US" i="1" smtClean="0">
                <a:cs typeface="Arial" panose="020B0604020202020204" pitchFamily="34" charset="0"/>
              </a:rPr>
              <a:t>x</a:t>
            </a:r>
            <a:r>
              <a:rPr lang="en-US" altLang="en-US" smtClean="0">
                <a:cs typeface="Arial" panose="020B0604020202020204" pitchFamily="34" charset="0"/>
              </a:rPr>
              <a:t>) ≤ </a:t>
            </a:r>
            <a:r>
              <a:rPr lang="en-US" altLang="en-US" i="1" smtClean="0">
                <a:cs typeface="Arial" panose="020B0604020202020204" pitchFamily="34" charset="0"/>
              </a:rPr>
              <a:t>g</a:t>
            </a:r>
            <a:r>
              <a:rPr lang="en-US" altLang="en-US" smtClean="0">
                <a:cs typeface="Arial" panose="020B0604020202020204" pitchFamily="34" charset="0"/>
              </a:rPr>
              <a:t>(</a:t>
            </a:r>
            <a:r>
              <a:rPr lang="en-US" altLang="en-US" i="1" smtClean="0">
                <a:cs typeface="Arial" panose="020B0604020202020204" pitchFamily="34" charset="0"/>
              </a:rPr>
              <a:t>x</a:t>
            </a:r>
            <a:r>
              <a:rPr lang="en-US" altLang="en-US" smtClean="0">
                <a:cs typeface="Arial" panose="020B0604020202020204" pitchFamily="34" charset="0"/>
              </a:rPr>
              <a:t>) </a:t>
            </a:r>
            <a:r>
              <a:rPr lang="en-US" altLang="en-US" smtClean="0"/>
              <a:t>for </a:t>
            </a:r>
            <a:r>
              <a:rPr lang="en-US" altLang="en-US" i="1" smtClean="0"/>
              <a:t>a</a:t>
            </a:r>
            <a:r>
              <a:rPr lang="en-US" altLang="en-US" smtClean="0"/>
              <a:t> </a:t>
            </a:r>
            <a:r>
              <a:rPr lang="en-US" altLang="en-US" smtClean="0">
                <a:cs typeface="Arial" panose="020B0604020202020204" pitchFamily="34" charset="0"/>
              </a:rPr>
              <a:t>≤ </a:t>
            </a:r>
            <a:r>
              <a:rPr lang="en-US" altLang="en-US" i="1" smtClean="0">
                <a:cs typeface="Arial" panose="020B0604020202020204" pitchFamily="34" charset="0"/>
              </a:rPr>
              <a:t>x </a:t>
            </a:r>
            <a:r>
              <a:rPr lang="en-US" altLang="en-US" smtClean="0">
                <a:cs typeface="Arial" panose="020B0604020202020204" pitchFamily="34" charset="0"/>
              </a:rPr>
              <a:t>≤ </a:t>
            </a:r>
            <a:r>
              <a:rPr lang="en-US" altLang="en-US" i="1" smtClean="0">
                <a:cs typeface="Arial" panose="020B0604020202020204" pitchFamily="34" charset="0"/>
              </a:rPr>
              <a:t>b</a:t>
            </a:r>
            <a:r>
              <a:rPr lang="en-US" altLang="en-US" smtClean="0">
                <a:cs typeface="Arial" panose="020B0604020202020204" pitchFamily="34" charset="0"/>
              </a:rPr>
              <a:t>, then </a:t>
            </a:r>
            <a:r>
              <a:rPr lang="en-US" altLang="en-US" smtClean="0"/>
              <a:t>the following properties are true. </a:t>
            </a:r>
            <a:br>
              <a:rPr lang="en-US" altLang="en-US" smtClean="0"/>
            </a:br>
            <a:r>
              <a:rPr lang="en-US" altLang="en-US" sz="1800" smtClean="0"/>
              <a:t/>
            </a:r>
            <a:br>
              <a:rPr lang="en-US" altLang="en-US" sz="1800" smtClean="0"/>
            </a:br>
            <a:r>
              <a:rPr lang="en-US" altLang="en-US" smtClean="0"/>
              <a:t>First, the area of the region </a:t>
            </a:r>
            <a:br>
              <a:rPr lang="en-US" altLang="en-US" smtClean="0"/>
            </a:br>
            <a:r>
              <a:rPr lang="en-US" altLang="en-US" smtClean="0"/>
              <a:t>bounded by the graph of </a:t>
            </a:r>
            <a:r>
              <a:rPr lang="en-US" altLang="en-US" i="1" smtClean="0"/>
              <a:t>f</a:t>
            </a:r>
            <a:r>
              <a:rPr lang="en-US" altLang="en-US" smtClean="0"/>
              <a:t> and </a:t>
            </a:r>
            <a:br>
              <a:rPr lang="en-US" altLang="en-US" smtClean="0"/>
            </a:br>
            <a:r>
              <a:rPr lang="en-US" altLang="en-US" smtClean="0"/>
              <a:t>the </a:t>
            </a:r>
            <a:r>
              <a:rPr lang="en-US" altLang="en-US" i="1" smtClean="0"/>
              <a:t>x</a:t>
            </a:r>
            <a:r>
              <a:rPr lang="en-US" altLang="en-US" smtClean="0"/>
              <a:t>-axis (between </a:t>
            </a:r>
            <a:r>
              <a:rPr lang="en-US" altLang="en-US" i="1" smtClean="0"/>
              <a:t>a </a:t>
            </a:r>
            <a:r>
              <a:rPr lang="en-US" altLang="en-US" smtClean="0"/>
              <a:t>and </a:t>
            </a:r>
            <a:r>
              <a:rPr lang="en-US" altLang="en-US" i="1" smtClean="0"/>
              <a:t>b</a:t>
            </a:r>
            <a:r>
              <a:rPr lang="en-US" altLang="en-US" smtClean="0"/>
              <a:t>) </a:t>
            </a:r>
            <a:br>
              <a:rPr lang="en-US" altLang="en-US" smtClean="0"/>
            </a:br>
            <a:r>
              <a:rPr lang="en-US" altLang="en-US" smtClean="0"/>
              <a:t>must be nonnegative. </a:t>
            </a:r>
          </a:p>
          <a:p>
            <a:pPr marL="0" indent="0" eaLnBrk="1" hangingPunct="1">
              <a:buFont typeface="Wingdings" panose="05000000000000000000" pitchFamily="2" charset="2"/>
              <a:buNone/>
            </a:pPr>
            <a:endParaRPr lang="en-US" altLang="en-US" sz="1800" smtClean="0">
              <a:cs typeface="Arial" panose="020B0604020202020204" pitchFamily="34" charset="0"/>
            </a:endParaRPr>
          </a:p>
          <a:p>
            <a:pPr marL="0" indent="0" eaLnBrk="1" hangingPunct="1">
              <a:buFont typeface="Wingdings" panose="05000000000000000000" pitchFamily="2" charset="2"/>
              <a:buNone/>
            </a:pPr>
            <a:r>
              <a:rPr lang="en-US" altLang="en-US" smtClean="0"/>
              <a:t>Second, this area must be less </a:t>
            </a:r>
            <a:br>
              <a:rPr lang="en-US" altLang="en-US" smtClean="0"/>
            </a:br>
            <a:r>
              <a:rPr lang="en-US" altLang="en-US" smtClean="0"/>
              <a:t>than or equal to the area of the </a:t>
            </a:r>
            <a:br>
              <a:rPr lang="en-US" altLang="en-US" smtClean="0"/>
            </a:br>
            <a:r>
              <a:rPr lang="en-US" altLang="en-US" smtClean="0"/>
              <a:t>region bounded by the graph of </a:t>
            </a:r>
            <a:br>
              <a:rPr lang="en-US" altLang="en-US" smtClean="0"/>
            </a:br>
            <a:r>
              <a:rPr lang="en-US" altLang="en-US" i="1" smtClean="0"/>
              <a:t>g</a:t>
            </a:r>
            <a:r>
              <a:rPr lang="en-US" altLang="en-US" smtClean="0"/>
              <a:t> and the </a:t>
            </a:r>
            <a:r>
              <a:rPr lang="en-US" altLang="en-US" i="1" smtClean="0"/>
              <a:t>x</a:t>
            </a:r>
            <a:r>
              <a:rPr lang="en-US" altLang="en-US" smtClean="0"/>
              <a:t>-axis (between </a:t>
            </a:r>
            <a:r>
              <a:rPr lang="en-US" altLang="en-US" i="1" smtClean="0"/>
              <a:t>a</a:t>
            </a:r>
            <a:r>
              <a:rPr lang="en-US" altLang="en-US" smtClean="0"/>
              <a:t> and </a:t>
            </a:r>
            <a:r>
              <a:rPr lang="en-US" altLang="en-US" i="1" smtClean="0"/>
              <a:t>b</a:t>
            </a:r>
            <a:r>
              <a:rPr lang="en-US" altLang="en-US" smtClean="0"/>
              <a:t>), </a:t>
            </a:r>
            <a:br>
              <a:rPr lang="en-US" altLang="en-US" smtClean="0"/>
            </a:br>
            <a:r>
              <a:rPr lang="en-US" altLang="en-US" smtClean="0"/>
              <a:t>as shown in Figure 4.26.</a:t>
            </a:r>
          </a:p>
        </p:txBody>
      </p:sp>
      <p:sp>
        <p:nvSpPr>
          <p:cNvPr id="45059" name="Rectangle 14"/>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Properties of Definite Integrals</a:t>
            </a:r>
          </a:p>
        </p:txBody>
      </p:sp>
      <p:pic>
        <p:nvPicPr>
          <p:cNvPr id="45060" name="Picture 6" descr="The image consists of a visual representation and a caption. Visual representation. Two curves are graphed on the x y coordinate plane. Two points are marked on the positive x axis labeled a and b. a &lt; b. The curves are placed one above the other and do not intersect. The curve on top is labeled g. It enters the left of the viewing window in the second quadrant, goes down and to the right, intersects the positive y axis, enters the first quadrant, goes further down and to the right, after a point goes up and to the right, passes through the point for which x = a, reaches a high point, then goes down and to the right, passes through the point for which x = b, and exits the right of the viewing window. The curve below g is labeled f. It enters the left of the viewing window in the second quadrant, goes up and to the right, intersects the positive y axis, enters the first quadrant, goes further up and to the right, passes through the point for which x = a, reaches a high point, then goes down and to the right, passes through the point for which x = b, and exits the right of the viewing window. The region under the curve g and the curve f till the positive x axis is shaded. The left and right boundaries of the shaded region are the vertical lines x = a and x = b respectively. Caption. int_a^b (f(x)) d x &lt;= int_a^b (g(x)) d x.&#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667000"/>
            <a:ext cx="275590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10"/>
          <p:cNvSpPr>
            <a:spLocks noChangeArrowheads="1"/>
          </p:cNvSpPr>
          <p:nvPr/>
        </p:nvSpPr>
        <p:spPr bwMode="auto">
          <a:xfrm>
            <a:off x="6523038" y="5943600"/>
            <a:ext cx="989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4.26</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sz="half" idx="1"/>
          </p:nvPr>
        </p:nvSpPr>
        <p:spPr>
          <a:xfrm>
            <a:off x="457200" y="1370013"/>
            <a:ext cx="8226425" cy="5256212"/>
          </a:xfrm>
          <a:noFill/>
        </p:spPr>
        <p:txBody>
          <a:bodyPr/>
          <a:lstStyle/>
          <a:p>
            <a:pPr marL="0" indent="0" eaLnBrk="1" hangingPunct="1">
              <a:buFont typeface="Wingdings" panose="05000000000000000000" pitchFamily="2" charset="2"/>
              <a:buNone/>
            </a:pPr>
            <a:r>
              <a:rPr lang="en-US" altLang="en-US" sz="2400" smtClean="0"/>
              <a:t>These two properties are generalized in Theorem 4.8.</a:t>
            </a:r>
            <a:endParaRPr lang="en-US" altLang="en-US" sz="2400" smtClean="0">
              <a:cs typeface="Arial" panose="020B0604020202020204" pitchFamily="34" charset="0"/>
            </a:endParaRPr>
          </a:p>
        </p:txBody>
      </p:sp>
      <p:sp>
        <p:nvSpPr>
          <p:cNvPr id="46083" name="Rectangle 15"/>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Properties of Definite Integrals</a:t>
            </a:r>
          </a:p>
        </p:txBody>
      </p:sp>
      <p:pic>
        <p:nvPicPr>
          <p:cNvPr id="46084" name="Picture 1" descr="Theorem 4.8. Preservation of Inequality. (item 1). If f is integrable and nonnegative on the closed interval [a, b], then 0 &lt;= int_a^b (f(x)) d x. (item 2). If f and g are integrable on the closed interval [a, b] and f(x) &lt;= g(x) for every x in [a, b], then int_a^b (f(x)) d x &lt;= int_a^b (g(x)) d x.&#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73533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47688" y="319088"/>
            <a:ext cx="8229600" cy="685800"/>
          </a:xfrm>
          <a:noFill/>
        </p:spPr>
        <p:txBody>
          <a:bodyPr/>
          <a:lstStyle/>
          <a:p>
            <a:pPr eaLnBrk="1" hangingPunct="1"/>
            <a:r>
              <a:rPr lang="en-US" altLang="en-US" sz="2300" smtClean="0">
                <a:solidFill>
                  <a:schemeClr val="bg1"/>
                </a:solidFill>
              </a:rPr>
              <a:t>Example 1 – </a:t>
            </a:r>
            <a:r>
              <a:rPr lang="en-US" altLang="en-US" sz="2300" i="1" smtClean="0">
                <a:solidFill>
                  <a:schemeClr val="bg1"/>
                </a:solidFill>
              </a:rPr>
              <a:t>A Partition with Subintervals of Unequal Widths</a:t>
            </a:r>
          </a:p>
        </p:txBody>
      </p:sp>
      <p:sp>
        <p:nvSpPr>
          <p:cNvPr id="8195" name="Rectangle 5"/>
          <p:cNvSpPr>
            <a:spLocks noGrp="1" noChangeArrowheads="1"/>
          </p:cNvSpPr>
          <p:nvPr>
            <p:ph type="body" idx="1"/>
          </p:nvPr>
        </p:nvSpPr>
        <p:spPr>
          <a:xfrm>
            <a:off x="455613" y="1370013"/>
            <a:ext cx="8226425" cy="5256212"/>
          </a:xfrm>
          <a:noFill/>
        </p:spPr>
        <p:txBody>
          <a:bodyPr/>
          <a:lstStyle/>
          <a:p>
            <a:pPr marL="0" indent="0" eaLnBrk="1" hangingPunct="1">
              <a:buFont typeface="Wingdings" panose="05000000000000000000" pitchFamily="2" charset="2"/>
              <a:buNone/>
            </a:pPr>
            <a:r>
              <a:rPr lang="en-US" altLang="en-US" smtClean="0"/>
              <a:t>Consider the region bounded by the graph of                and the </a:t>
            </a:r>
            <a:r>
              <a:rPr lang="en-US" altLang="en-US" i="1" smtClean="0"/>
              <a:t>x-</a:t>
            </a:r>
            <a:r>
              <a:rPr lang="en-US" altLang="en-US" smtClean="0"/>
              <a:t>axis for 0 </a:t>
            </a:r>
            <a:r>
              <a:rPr lang="en-US" altLang="en-US" smtClean="0">
                <a:cs typeface="Arial" panose="020B0604020202020204" pitchFamily="34" charset="0"/>
              </a:rPr>
              <a:t>≤ </a:t>
            </a:r>
            <a:r>
              <a:rPr lang="en-US" altLang="en-US" i="1" smtClean="0">
                <a:cs typeface="Arial" panose="020B0604020202020204" pitchFamily="34" charset="0"/>
              </a:rPr>
              <a:t>x </a:t>
            </a:r>
            <a:r>
              <a:rPr lang="en-US" altLang="en-US" smtClean="0">
                <a:cs typeface="Arial" panose="020B0604020202020204" pitchFamily="34" charset="0"/>
              </a:rPr>
              <a:t>≤ 1, </a:t>
            </a:r>
            <a:r>
              <a:rPr lang="en-US" altLang="en-US" smtClean="0"/>
              <a:t>as shown in Figure 4.18. Evaluate the limit</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where </a:t>
            </a:r>
            <a:r>
              <a:rPr lang="en-US" altLang="en-US" i="1" smtClean="0"/>
              <a:t>c</a:t>
            </a:r>
            <a:r>
              <a:rPr lang="en-US" altLang="en-US" i="1" baseline="-25000" smtClean="0"/>
              <a:t>i</a:t>
            </a:r>
            <a:r>
              <a:rPr lang="en-US" altLang="en-US" i="1" smtClean="0"/>
              <a:t> </a:t>
            </a:r>
            <a:r>
              <a:rPr lang="en-US" altLang="en-US" smtClean="0"/>
              <a:t>is the right endpoint </a:t>
            </a:r>
          </a:p>
          <a:p>
            <a:pPr marL="0" indent="0" eaLnBrk="1" hangingPunct="1">
              <a:buFont typeface="Wingdings" panose="05000000000000000000" pitchFamily="2" charset="2"/>
              <a:buNone/>
            </a:pPr>
            <a:r>
              <a:rPr lang="en-US" altLang="en-US" smtClean="0"/>
              <a:t>of the partition given by         </a:t>
            </a:r>
          </a:p>
          <a:p>
            <a:pPr marL="0" indent="0" eaLnBrk="1" hangingPunct="1">
              <a:buFont typeface="Wingdings" panose="05000000000000000000" pitchFamily="2" charset="2"/>
              <a:buNone/>
            </a:pPr>
            <a:r>
              <a:rPr lang="en-US" altLang="en-US" i="1" smtClean="0"/>
              <a:t>c</a:t>
            </a:r>
            <a:r>
              <a:rPr lang="en-US" altLang="en-US" i="1" baseline="-25000" smtClean="0"/>
              <a:t>i</a:t>
            </a:r>
            <a:r>
              <a:rPr lang="en-US" altLang="en-US" i="1" smtClean="0"/>
              <a:t> </a:t>
            </a:r>
            <a:r>
              <a:rPr lang="en-US" altLang="en-US" smtClean="0"/>
              <a:t>= </a:t>
            </a:r>
            <a:r>
              <a:rPr lang="en-US" altLang="en-US" i="1" smtClean="0"/>
              <a:t>i</a:t>
            </a:r>
            <a:r>
              <a:rPr lang="en-US" altLang="en-US" sz="800" i="1" smtClean="0"/>
              <a:t> </a:t>
            </a:r>
            <a:r>
              <a:rPr lang="en-US" altLang="en-US" baseline="30000" smtClean="0"/>
              <a:t>2</a:t>
            </a:r>
            <a:r>
              <a:rPr lang="en-US" altLang="en-US" smtClean="0"/>
              <a:t>/</a:t>
            </a:r>
            <a:r>
              <a:rPr lang="en-US" altLang="en-US" i="1" smtClean="0"/>
              <a:t>n</a:t>
            </a:r>
            <a:r>
              <a:rPr lang="en-US" altLang="en-US" baseline="30000" smtClean="0"/>
              <a:t>2</a:t>
            </a:r>
            <a:r>
              <a:rPr lang="en-US" altLang="en-US" smtClean="0"/>
              <a:t> and </a:t>
            </a:r>
            <a:r>
              <a:rPr lang="en-US" altLang="en-US" smtClean="0">
                <a:sym typeface="Symbol" panose="05050102010706020507" pitchFamily="18" charset="2"/>
              </a:rPr>
              <a:t></a:t>
            </a:r>
            <a:r>
              <a:rPr lang="en-US" altLang="en-US" i="1" smtClean="0">
                <a:sym typeface="Symbol" panose="05050102010706020507" pitchFamily="18" charset="2"/>
              </a:rPr>
              <a:t>x</a:t>
            </a:r>
            <a:r>
              <a:rPr lang="en-US" altLang="en-US" i="1" baseline="-25000" smtClean="0">
                <a:sym typeface="Symbol" panose="05050102010706020507" pitchFamily="18" charset="2"/>
              </a:rPr>
              <a:t>i</a:t>
            </a:r>
            <a:r>
              <a:rPr lang="en-US" altLang="en-US" smtClean="0">
                <a:sym typeface="Symbol" panose="05050102010706020507" pitchFamily="18" charset="2"/>
              </a:rPr>
              <a:t> </a:t>
            </a:r>
            <a:r>
              <a:rPr lang="en-US" altLang="en-US" smtClean="0"/>
              <a:t>is the width </a:t>
            </a:r>
          </a:p>
          <a:p>
            <a:pPr marL="0" indent="0" eaLnBrk="1" hangingPunct="1">
              <a:buFont typeface="Wingdings" panose="05000000000000000000" pitchFamily="2" charset="2"/>
              <a:buNone/>
            </a:pPr>
            <a:r>
              <a:rPr lang="en-US" altLang="en-US" smtClean="0"/>
              <a:t>of the </a:t>
            </a:r>
            <a:r>
              <a:rPr lang="en-US" altLang="en-US" i="1" smtClean="0"/>
              <a:t>i</a:t>
            </a:r>
            <a:r>
              <a:rPr lang="en-US" altLang="en-US" sz="800" i="1" smtClean="0"/>
              <a:t> </a:t>
            </a:r>
            <a:r>
              <a:rPr lang="en-US" altLang="en-US" smtClean="0"/>
              <a:t>th interval.</a:t>
            </a:r>
          </a:p>
        </p:txBody>
      </p:sp>
      <p:pic>
        <p:nvPicPr>
          <p:cNvPr id="8196" name="Picture 6" descr="f(x) = sqrt(x).&#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6550" y="1427163"/>
            <a:ext cx="1143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lim_(n right arrow infinity) (sum_(i=1)^n (f(c_i) Delta x_i)).&#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38400"/>
            <a:ext cx="20304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10"/>
          <p:cNvSpPr txBox="1">
            <a:spLocks noChangeArrowheads="1"/>
          </p:cNvSpPr>
          <p:nvPr/>
        </p:nvSpPr>
        <p:spPr bwMode="auto">
          <a:xfrm>
            <a:off x="5900738" y="5991225"/>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Figure 4.18</a:t>
            </a:r>
          </a:p>
        </p:txBody>
      </p:sp>
      <p:pic>
        <p:nvPicPr>
          <p:cNvPr id="8199" name="Picture 1" descr="The image consists of a visual representation and a caption. Visual representation. A curve and five adjacent rectangles are graphed in the first quadrant of the x y coordinate plane. The curve is labeled: f(x) = sqrt(x). It begins at the origin, goes up and to the right with decreasing steepness, passes through the points (1/(n^2), 1/n), ((2^2)/(n^2), 2/n), (((n minus 1)^2)/(n^2), (n minus 1)/n), and ends at the point (1, 1). Five adjacent rectangles are circumscribed in the region bounded by the curve, the positive x axis, the positive y axis, and x = 1. The width and the height of the rectangles increase as they move to the right. The height is defined by the right side of the respective rectangle. It begins on the positive x axis and goes vertically up till the curve. They are graphed for the following values of x from left to right for the two leftmost rectangles and for the two rightmost rectangles 1/(n^2), (2^2)/(n^2), ((n minus 1)^2)/(n^2), 1. The height of these rectangles is as follows 1/n, 2/n, (n minus 1)/n, and 1 respectively. Caption. The subintervals do not have equal widths.&#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1625" y="2676525"/>
            <a:ext cx="294322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1 – </a:t>
            </a:r>
            <a:r>
              <a:rPr lang="en-US" altLang="en-US" sz="4000" i="1" smtClean="0">
                <a:solidFill>
                  <a:schemeClr val="bg1"/>
                </a:solidFill>
              </a:rPr>
              <a:t>Solution</a:t>
            </a:r>
          </a:p>
        </p:txBody>
      </p:sp>
      <p:sp>
        <p:nvSpPr>
          <p:cNvPr id="9219"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The width of the </a:t>
            </a:r>
            <a:r>
              <a:rPr lang="en-US" altLang="en-US" i="1" smtClean="0"/>
              <a:t>i</a:t>
            </a:r>
            <a:r>
              <a:rPr lang="en-US" altLang="en-US" sz="800" i="1" smtClean="0"/>
              <a:t> </a:t>
            </a:r>
            <a:r>
              <a:rPr lang="en-US" altLang="en-US" smtClean="0"/>
              <a:t>th interval is</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So, the limit is</a:t>
            </a:r>
          </a:p>
        </p:txBody>
      </p:sp>
      <p:pic>
        <p:nvPicPr>
          <p:cNvPr id="34824" name="Picture 8" descr="= (2 i minus 1)/(n^2).&#10;"/>
          <p:cNvPicPr>
            <a:picLocks noChangeAspect="1" noChangeArrowheads="1"/>
          </p:cNvPicPr>
          <p:nvPr/>
        </p:nvPicPr>
        <p:blipFill>
          <a:blip r:embed="rId2">
            <a:extLst>
              <a:ext uri="{28A0092B-C50C-407E-A947-70E740481C1C}">
                <a14:useLocalDpi xmlns:a14="http://schemas.microsoft.com/office/drawing/2010/main" val="0"/>
              </a:ext>
            </a:extLst>
          </a:blip>
          <a:srcRect l="17632" t="63040" r="33884"/>
          <a:stretch>
            <a:fillRect/>
          </a:stretch>
        </p:blipFill>
        <p:spPr bwMode="auto">
          <a:xfrm>
            <a:off x="2514600" y="3938588"/>
            <a:ext cx="16764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 (i^2 minus i^2 + 2 i minus 1)/(n^2).&#10;"/>
          <p:cNvPicPr>
            <a:picLocks noChangeAspect="1" noChangeArrowheads="1"/>
          </p:cNvPicPr>
          <p:nvPr/>
        </p:nvPicPr>
        <p:blipFill>
          <a:blip r:embed="rId2">
            <a:extLst>
              <a:ext uri="{28A0092B-C50C-407E-A947-70E740481C1C}">
                <a14:useLocalDpi xmlns:a14="http://schemas.microsoft.com/office/drawing/2010/main" val="0"/>
              </a:ext>
            </a:extLst>
          </a:blip>
          <a:srcRect t="30019" b="33958"/>
          <a:stretch>
            <a:fillRect/>
          </a:stretch>
        </p:blipFill>
        <p:spPr bwMode="auto">
          <a:xfrm>
            <a:off x="1952625" y="2895600"/>
            <a:ext cx="34575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0" descr="Delta x_i = (i^2)/(n^2) minus ((i minus 1)^2)/(n^2).&#10;"/>
          <p:cNvPicPr>
            <a:picLocks noChangeAspect="1" noChangeArrowheads="1"/>
          </p:cNvPicPr>
          <p:nvPr/>
        </p:nvPicPr>
        <p:blipFill>
          <a:blip r:embed="rId2">
            <a:extLst>
              <a:ext uri="{28A0092B-C50C-407E-A947-70E740481C1C}">
                <a14:useLocalDpi xmlns:a14="http://schemas.microsoft.com/office/drawing/2010/main" val="0"/>
              </a:ext>
            </a:extLst>
          </a:blip>
          <a:srcRect b="66042"/>
          <a:stretch>
            <a:fillRect/>
          </a:stretch>
        </p:blipFill>
        <p:spPr bwMode="auto">
          <a:xfrm>
            <a:off x="1905000" y="1905000"/>
            <a:ext cx="34575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lim_(n right arrow infinity) (sum_(i=1)^n (f(c_i) Delta x_i)) = lim_(n right arrow infinity) (sum_(i=1)^n (sqrt((i^2)/(n^2))((2 i minus 1)/(n^2)))).&#10;"/>
          <p:cNvPicPr>
            <a:picLocks noChangeAspect="1" noChangeArrowheads="1"/>
          </p:cNvPicPr>
          <p:nvPr/>
        </p:nvPicPr>
        <p:blipFill>
          <a:blip r:embed="rId3" cstate="print">
            <a:extLst>
              <a:ext uri="{28A0092B-C50C-407E-A947-70E740481C1C}">
                <a14:useLocalDpi xmlns:a14="http://schemas.microsoft.com/office/drawing/2010/main" val="0"/>
              </a:ext>
            </a:extLst>
          </a:blip>
          <a:srcRect r="27451" b="77692"/>
          <a:stretch>
            <a:fillRect/>
          </a:stretch>
        </p:blipFill>
        <p:spPr bwMode="auto">
          <a:xfrm>
            <a:off x="685800" y="5349875"/>
            <a:ext cx="506571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fade">
                                      <p:cBhvr>
                                        <p:cTn id="7" dur="1000"/>
                                        <p:tgtEl>
                                          <p:spTgt spid="34825"/>
                                        </p:tgtEl>
                                      </p:cBhvr>
                                    </p:animEffect>
                                    <p:anim calcmode="lin" valueType="num">
                                      <p:cBhvr>
                                        <p:cTn id="8" dur="1000" fill="hold"/>
                                        <p:tgtEl>
                                          <p:spTgt spid="34825"/>
                                        </p:tgtEl>
                                        <p:attrNameLst>
                                          <p:attrName>ppt_x</p:attrName>
                                        </p:attrNameLst>
                                      </p:cBhvr>
                                      <p:tavLst>
                                        <p:tav tm="0">
                                          <p:val>
                                            <p:strVal val="#ppt_x"/>
                                          </p:val>
                                        </p:tav>
                                        <p:tav tm="100000">
                                          <p:val>
                                            <p:strVal val="#ppt_x"/>
                                          </p:val>
                                        </p:tav>
                                      </p:tavLst>
                                    </p:anim>
                                    <p:anim calcmode="lin" valueType="num">
                                      <p:cBhvr>
                                        <p:cTn id="9" dur="900" decel="100000" fill="hold"/>
                                        <p:tgtEl>
                                          <p:spTgt spid="3482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82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4824"/>
                                        </p:tgtEl>
                                        <p:attrNameLst>
                                          <p:attrName>style.visibility</p:attrName>
                                        </p:attrNameLst>
                                      </p:cBhvr>
                                      <p:to>
                                        <p:strVal val="visible"/>
                                      </p:to>
                                    </p:set>
                                    <p:animEffect transition="in" filter="fade">
                                      <p:cBhvr>
                                        <p:cTn id="15" dur="1000"/>
                                        <p:tgtEl>
                                          <p:spTgt spid="34824"/>
                                        </p:tgtEl>
                                      </p:cBhvr>
                                    </p:animEffect>
                                    <p:anim calcmode="lin" valueType="num">
                                      <p:cBhvr>
                                        <p:cTn id="16" dur="1000" fill="hold"/>
                                        <p:tgtEl>
                                          <p:spTgt spid="34824"/>
                                        </p:tgtEl>
                                        <p:attrNameLst>
                                          <p:attrName>ppt_x</p:attrName>
                                        </p:attrNameLst>
                                      </p:cBhvr>
                                      <p:tavLst>
                                        <p:tav tm="0">
                                          <p:val>
                                            <p:strVal val="#ppt_x"/>
                                          </p:val>
                                        </p:tav>
                                        <p:tav tm="100000">
                                          <p:val>
                                            <p:strVal val="#ppt_x"/>
                                          </p:val>
                                        </p:tav>
                                      </p:tavLst>
                                    </p:anim>
                                    <p:anim calcmode="lin" valueType="num">
                                      <p:cBhvr>
                                        <p:cTn id="17" dur="900" decel="100000" fill="hold"/>
                                        <p:tgtEl>
                                          <p:spTgt spid="3482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4824"/>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9219">
                                            <p:txEl>
                                              <p:pRg st="8" end="8"/>
                                            </p:txEl>
                                          </p:spTgt>
                                        </p:tgtEl>
                                        <p:attrNameLst>
                                          <p:attrName>style.visibility</p:attrName>
                                        </p:attrNameLst>
                                      </p:cBhvr>
                                      <p:to>
                                        <p:strVal val="visible"/>
                                      </p:to>
                                    </p:set>
                                    <p:animEffect transition="in" filter="fade">
                                      <p:cBhvr>
                                        <p:cTn id="23" dur="1000"/>
                                        <p:tgtEl>
                                          <p:spTgt spid="9219">
                                            <p:txEl>
                                              <p:pRg st="8" end="8"/>
                                            </p:txEl>
                                          </p:spTgt>
                                        </p:tgtEl>
                                      </p:cBhvr>
                                    </p:animEffect>
                                    <p:anim calcmode="lin" valueType="num">
                                      <p:cBhvr>
                                        <p:cTn id="24"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9219">
                                            <p:txEl>
                                              <p:pRg st="8" end="8"/>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219">
                                            <p:txEl>
                                              <p:pRg st="8" end="8"/>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1 – </a:t>
            </a:r>
            <a:r>
              <a:rPr lang="en-US" altLang="en-US" sz="4000" i="1" smtClean="0">
                <a:solidFill>
                  <a:schemeClr val="bg1"/>
                </a:solidFill>
              </a:rPr>
              <a:t>Solution</a:t>
            </a:r>
          </a:p>
        </p:txBody>
      </p:sp>
      <p:sp>
        <p:nvSpPr>
          <p:cNvPr id="10243" name="Rectangle 9"/>
          <p:cNvSpPr>
            <a:spLocks noGrp="1" noChangeArrowheads="1"/>
          </p:cNvSpPr>
          <p:nvPr>
            <p:ph type="body" idx="1"/>
          </p:nvPr>
        </p:nvSpPr>
        <p:spPr>
          <a:xfrm>
            <a:off x="457200" y="1370013"/>
            <a:ext cx="8229600" cy="5256212"/>
          </a:xfrm>
          <a:noFill/>
        </p:spPr>
        <p:txBody>
          <a:bodyPr/>
          <a:lstStyle/>
          <a:p>
            <a:pPr eaLnBrk="1" hangingPunct="1">
              <a:buFont typeface="Wingdings" panose="05000000000000000000" pitchFamily="2" charset="2"/>
              <a:buNone/>
            </a:pPr>
            <a:r>
              <a:rPr lang="en-US" altLang="en-US" smtClean="0"/>
              <a:t> </a:t>
            </a:r>
          </a:p>
        </p:txBody>
      </p:sp>
      <p:pic>
        <p:nvPicPr>
          <p:cNvPr id="10244" name="Picture 11" descr="= lim_(n right arrow infinity) (1/n^3) sum_(i=1)^n (2 i^2 minus i).&#10;"/>
          <p:cNvPicPr>
            <a:picLocks noChangeAspect="1" noChangeArrowheads="1"/>
          </p:cNvPicPr>
          <p:nvPr/>
        </p:nvPicPr>
        <p:blipFill>
          <a:blip r:embed="rId2">
            <a:extLst>
              <a:ext uri="{28A0092B-C50C-407E-A947-70E740481C1C}">
                <a14:useLocalDpi xmlns:a14="http://schemas.microsoft.com/office/drawing/2010/main" val="0"/>
              </a:ext>
            </a:extLst>
          </a:blip>
          <a:srcRect l="23415" t="22194" r="32813" b="58157"/>
          <a:stretch>
            <a:fillRect/>
          </a:stretch>
        </p:blipFill>
        <p:spPr bwMode="auto">
          <a:xfrm>
            <a:off x="2362200" y="1524000"/>
            <a:ext cx="32766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descr="= lim_(n right arrow infinity) ((1/n^3) [2((n(n + 1)(2 n + 1))/6) minus (n(n + 1))/2])&#10;"/>
          <p:cNvPicPr>
            <a:picLocks noChangeAspect="1" noChangeArrowheads="1"/>
          </p:cNvPicPr>
          <p:nvPr/>
        </p:nvPicPr>
        <p:blipFill>
          <a:blip r:embed="rId2">
            <a:extLst>
              <a:ext uri="{28A0092B-C50C-407E-A947-70E740481C1C}">
                <a14:useLocalDpi xmlns:a14="http://schemas.microsoft.com/office/drawing/2010/main" val="0"/>
              </a:ext>
            </a:extLst>
          </a:blip>
          <a:srcRect l="23415" t="41957" b="40359"/>
          <a:stretch>
            <a:fillRect/>
          </a:stretch>
        </p:blipFill>
        <p:spPr bwMode="auto">
          <a:xfrm>
            <a:off x="2362200" y="2590800"/>
            <a:ext cx="57324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 lim_(n right arrow infinity) ((4 n^3 + 3 n^2 minus n)/(6 n^3)).&#10;"/>
          <p:cNvPicPr>
            <a:picLocks noChangeAspect="1" noChangeArrowheads="1"/>
          </p:cNvPicPr>
          <p:nvPr/>
        </p:nvPicPr>
        <p:blipFill>
          <a:blip r:embed="rId2">
            <a:extLst>
              <a:ext uri="{28A0092B-C50C-407E-A947-70E740481C1C}">
                <a14:useLocalDpi xmlns:a14="http://schemas.microsoft.com/office/drawing/2010/main" val="0"/>
              </a:ext>
            </a:extLst>
          </a:blip>
          <a:srcRect l="24432" t="59641" r="30775" b="20712"/>
          <a:stretch>
            <a:fillRect/>
          </a:stretch>
        </p:blipFill>
        <p:spPr bwMode="auto">
          <a:xfrm>
            <a:off x="2438400" y="3581400"/>
            <a:ext cx="3352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4" descr="= 2/3.&#10;"/>
          <p:cNvPicPr>
            <a:picLocks noChangeAspect="1" noChangeArrowheads="1"/>
          </p:cNvPicPr>
          <p:nvPr/>
        </p:nvPicPr>
        <p:blipFill>
          <a:blip r:embed="rId2" cstate="print">
            <a:extLst>
              <a:ext uri="{28A0092B-C50C-407E-A947-70E740481C1C}">
                <a14:useLocalDpi xmlns:a14="http://schemas.microsoft.com/office/drawing/2010/main" val="0"/>
              </a:ext>
            </a:extLst>
          </a:blip>
          <a:srcRect l="22961" t="79288" r="57726"/>
          <a:stretch>
            <a:fillRect/>
          </a:stretch>
        </p:blipFill>
        <p:spPr bwMode="auto">
          <a:xfrm>
            <a:off x="2362200" y="5562600"/>
            <a:ext cx="1314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 lim_(n right arrow infinity) (2/3 + 1/(2 n) minus 1/(6 n^2)).&#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572000"/>
            <a:ext cx="27273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7900"/>
                                        </p:tgtEl>
                                        <p:attrNameLst>
                                          <p:attrName>style.visibility</p:attrName>
                                        </p:attrNameLst>
                                      </p:cBhvr>
                                      <p:to>
                                        <p:strVal val="visible"/>
                                      </p:to>
                                    </p:set>
                                    <p:animEffect transition="in" filter="fade">
                                      <p:cBhvr>
                                        <p:cTn id="7" dur="1000"/>
                                        <p:tgtEl>
                                          <p:spTgt spid="37900"/>
                                        </p:tgtEl>
                                      </p:cBhvr>
                                    </p:animEffect>
                                    <p:anim calcmode="lin" valueType="num">
                                      <p:cBhvr>
                                        <p:cTn id="8" dur="1000" fill="hold"/>
                                        <p:tgtEl>
                                          <p:spTgt spid="37900"/>
                                        </p:tgtEl>
                                        <p:attrNameLst>
                                          <p:attrName>ppt_x</p:attrName>
                                        </p:attrNameLst>
                                      </p:cBhvr>
                                      <p:tavLst>
                                        <p:tav tm="0">
                                          <p:val>
                                            <p:strVal val="#ppt_x"/>
                                          </p:val>
                                        </p:tav>
                                        <p:tav tm="100000">
                                          <p:val>
                                            <p:strVal val="#ppt_x"/>
                                          </p:val>
                                        </p:tav>
                                      </p:tavLst>
                                    </p:anim>
                                    <p:anim calcmode="lin" valueType="num">
                                      <p:cBhvr>
                                        <p:cTn id="9" dur="900" decel="100000" fill="hold"/>
                                        <p:tgtEl>
                                          <p:spTgt spid="3790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90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7901"/>
                                        </p:tgtEl>
                                        <p:attrNameLst>
                                          <p:attrName>style.visibility</p:attrName>
                                        </p:attrNameLst>
                                      </p:cBhvr>
                                      <p:to>
                                        <p:strVal val="visible"/>
                                      </p:to>
                                    </p:set>
                                    <p:animEffect transition="in" filter="fade">
                                      <p:cBhvr>
                                        <p:cTn id="15" dur="1000"/>
                                        <p:tgtEl>
                                          <p:spTgt spid="37901"/>
                                        </p:tgtEl>
                                      </p:cBhvr>
                                    </p:animEffect>
                                    <p:anim calcmode="lin" valueType="num">
                                      <p:cBhvr>
                                        <p:cTn id="16" dur="1000" fill="hold"/>
                                        <p:tgtEl>
                                          <p:spTgt spid="37901"/>
                                        </p:tgtEl>
                                        <p:attrNameLst>
                                          <p:attrName>ppt_x</p:attrName>
                                        </p:attrNameLst>
                                      </p:cBhvr>
                                      <p:tavLst>
                                        <p:tav tm="0">
                                          <p:val>
                                            <p:strVal val="#ppt_x"/>
                                          </p:val>
                                        </p:tav>
                                        <p:tav tm="100000">
                                          <p:val>
                                            <p:strVal val="#ppt_x"/>
                                          </p:val>
                                        </p:tav>
                                      </p:tavLst>
                                    </p:anim>
                                    <p:anim calcmode="lin" valueType="num">
                                      <p:cBhvr>
                                        <p:cTn id="17" dur="900" decel="100000" fill="hold"/>
                                        <p:tgtEl>
                                          <p:spTgt spid="3790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7901"/>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900" decel="100000" fill="hold"/>
                                        <p:tgtEl>
                                          <p:spTgt spid="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37902"/>
                                        </p:tgtEl>
                                        <p:attrNameLst>
                                          <p:attrName>style.visibility</p:attrName>
                                        </p:attrNameLst>
                                      </p:cBhvr>
                                      <p:to>
                                        <p:strVal val="visible"/>
                                      </p:to>
                                    </p:set>
                                    <p:animEffect transition="in" filter="fade">
                                      <p:cBhvr>
                                        <p:cTn id="31" dur="1000"/>
                                        <p:tgtEl>
                                          <p:spTgt spid="37902"/>
                                        </p:tgtEl>
                                      </p:cBhvr>
                                    </p:animEffect>
                                    <p:anim calcmode="lin" valueType="num">
                                      <p:cBhvr>
                                        <p:cTn id="32" dur="1000" fill="hold"/>
                                        <p:tgtEl>
                                          <p:spTgt spid="37902"/>
                                        </p:tgtEl>
                                        <p:attrNameLst>
                                          <p:attrName>ppt_x</p:attrName>
                                        </p:attrNameLst>
                                      </p:cBhvr>
                                      <p:tavLst>
                                        <p:tav tm="0">
                                          <p:val>
                                            <p:strVal val="#ppt_x"/>
                                          </p:val>
                                        </p:tav>
                                        <p:tav tm="100000">
                                          <p:val>
                                            <p:strVal val="#ppt_x"/>
                                          </p:val>
                                        </p:tav>
                                      </p:tavLst>
                                    </p:anim>
                                    <p:anim calcmode="lin" valueType="num">
                                      <p:cBhvr>
                                        <p:cTn id="33" dur="900" decel="100000" fill="hold"/>
                                        <p:tgtEl>
                                          <p:spTgt spid="3790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790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Riemann Sums</a:t>
            </a:r>
          </a:p>
        </p:txBody>
      </p:sp>
      <p:sp>
        <p:nvSpPr>
          <p:cNvPr id="11267" name="Rectangle 4"/>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We know that the region shown in Figure 4.19 has an area of   . </a:t>
            </a:r>
          </a:p>
        </p:txBody>
      </p:sp>
      <p:pic>
        <p:nvPicPr>
          <p:cNvPr id="11268" name="Picture 10" descr="1/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747838"/>
            <a:ext cx="1730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13"/>
          <p:cNvSpPr>
            <a:spLocks noChangeArrowheads="1"/>
          </p:cNvSpPr>
          <p:nvPr/>
        </p:nvSpPr>
        <p:spPr bwMode="auto">
          <a:xfrm>
            <a:off x="4110038" y="6172200"/>
            <a:ext cx="998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4.19</a:t>
            </a:r>
          </a:p>
        </p:txBody>
      </p:sp>
      <p:pic>
        <p:nvPicPr>
          <p:cNvPr id="11270" name="Picture 15" descr="The image consists of a visual representation and a caption. Visual representation. A curve is graphed in the first quadrant of the x y coordinate plane. The curve is labeled: x = y^2. It begins at the origin, goes up and to the right with decreasing steepness, passes through the point (0.25, 0.5), and ends at the labeled point (1, 1). The region above the curve till y = 1 is shaded. The left and right boundaries of the shaded region are the vertical lines x = 0 and x = 1 respectively. The area of the shaded region is 1/3. Caption. The area of the region bounded by the graph of x = y^2 and the y axis for 0 &lt;= y &lt;= 1 is 1/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09800"/>
            <a:ext cx="364807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Because the square bounded by 0 </a:t>
            </a:r>
            <a:r>
              <a:rPr lang="en-US" altLang="en-US" smtClean="0">
                <a:cs typeface="Arial" panose="020B0604020202020204" pitchFamily="34" charset="0"/>
              </a:rPr>
              <a:t>≤</a:t>
            </a:r>
            <a:r>
              <a:rPr lang="en-US" altLang="en-US" i="1" smtClean="0">
                <a:cs typeface="Arial" panose="020B0604020202020204" pitchFamily="34" charset="0"/>
              </a:rPr>
              <a:t> x </a:t>
            </a:r>
            <a:r>
              <a:rPr lang="en-US" altLang="en-US" smtClean="0">
                <a:cs typeface="Arial" panose="020B0604020202020204" pitchFamily="34" charset="0"/>
              </a:rPr>
              <a:t>≤ 1</a:t>
            </a:r>
            <a:r>
              <a:rPr lang="en-US" altLang="en-US" smtClean="0"/>
              <a:t> and 0 </a:t>
            </a:r>
            <a:r>
              <a:rPr lang="en-US" altLang="en-US" smtClean="0">
                <a:cs typeface="Arial" panose="020B0604020202020204" pitchFamily="34" charset="0"/>
              </a:rPr>
              <a:t>≤ </a:t>
            </a:r>
            <a:r>
              <a:rPr lang="en-US" altLang="en-US" i="1" smtClean="0">
                <a:cs typeface="Arial" panose="020B0604020202020204" pitchFamily="34" charset="0"/>
              </a:rPr>
              <a:t>y </a:t>
            </a:r>
            <a:r>
              <a:rPr lang="en-US" altLang="en-US" smtClean="0">
                <a:cs typeface="Arial" panose="020B0604020202020204" pitchFamily="34" charset="0"/>
              </a:rPr>
              <a:t>≤ 1</a:t>
            </a:r>
            <a:r>
              <a:rPr lang="en-US" altLang="en-US" smtClean="0"/>
              <a:t> </a:t>
            </a:r>
          </a:p>
          <a:p>
            <a:pPr marL="0" indent="0" eaLnBrk="1" hangingPunct="1">
              <a:buFont typeface="Wingdings" panose="05000000000000000000" pitchFamily="2" charset="2"/>
              <a:buNone/>
            </a:pPr>
            <a:r>
              <a:rPr lang="en-US" altLang="en-US" smtClean="0"/>
              <a:t>has an area of 1, you can conclude that the area of the </a:t>
            </a:r>
          </a:p>
          <a:p>
            <a:pPr marL="0" indent="0" eaLnBrk="1" hangingPunct="1">
              <a:buFont typeface="Wingdings" panose="05000000000000000000" pitchFamily="2" charset="2"/>
              <a:buNone/>
            </a:pPr>
            <a:r>
              <a:rPr lang="en-US" altLang="en-US" smtClean="0"/>
              <a:t>region shown in Figure 4.18 has an area of    . </a:t>
            </a:r>
          </a:p>
        </p:txBody>
      </p:sp>
      <p:pic>
        <p:nvPicPr>
          <p:cNvPr id="12291" name="Picture 5" descr="2/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425" y="2282825"/>
            <a:ext cx="196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8"/>
          <p:cNvSpPr>
            <a:spLocks noChangeArrowheads="1"/>
          </p:cNvSpPr>
          <p:nvPr/>
        </p:nvSpPr>
        <p:spPr bwMode="auto">
          <a:xfrm>
            <a:off x="3582988" y="6278563"/>
            <a:ext cx="989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4.18</a:t>
            </a:r>
          </a:p>
        </p:txBody>
      </p:sp>
      <p:sp>
        <p:nvSpPr>
          <p:cNvPr id="12293" name="Rectangle 17"/>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Riemann Sums</a:t>
            </a:r>
          </a:p>
        </p:txBody>
      </p:sp>
      <p:pic>
        <p:nvPicPr>
          <p:cNvPr id="12294" name="Picture 18" descr="The image consists of a visual representation and a caption. Visual representation. A curve and five adjacent rectangles are graphed in the first quadrant of the x y coordinate plane. The curve is labeled: f(x) = sqrt(x). It begins at the origin, goes up and to the right with decreasing steepness, passes through the points (1/(n^2), 1/n), ((2^2)/(n^2), 2/n), (((n minus 1)^2)/(n^2), (n minus 1)/n), and ends at the point (1, 1). Five adjacent rectangles are circumscribed in the region bounded by the curve, the positive x axis, the positive y axis, and x = 1. The width and the height of the rectangles increase as they move to the right. The height is defined by the right side of the respective rectangle. It begins on the positive x axis and goes vertically up till the curve. They are graphed for the following values of x from left to right for the two leftmost rectangles and for the two rightmost rectangles 1/(n^2), (2^2)/(n^2), ((n minus 1)^2)/(n^2), 1. The height of these rectangles is as follows 1/n, 2/n, (n minus 1)/n, and 1 respectively. Caption. The subintervals do not have equal width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743200"/>
            <a:ext cx="35718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soen_master slide">
  <a:themeElements>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soen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soen_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soen_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soen_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soen_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soen_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soen_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soen_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soen_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soen_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soen_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soen_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Larsoen_master slide</Template>
  <TotalTime>2556</TotalTime>
  <Words>1233</Words>
  <Application>Microsoft Office PowerPoint</Application>
  <PresentationFormat>On-screen Show (4:3)</PresentationFormat>
  <Paragraphs>208</Paragraphs>
  <Slides>42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Symbol</vt:lpstr>
      <vt:lpstr>Wingdings</vt:lpstr>
      <vt:lpstr>Larsoen_master slide</vt:lpstr>
      <vt:lpstr>PowerPoint Presentation</vt:lpstr>
      <vt:lpstr>PowerPoint Presentation</vt:lpstr>
      <vt:lpstr>Objectives</vt:lpstr>
      <vt:lpstr>PowerPoint Presentation</vt:lpstr>
      <vt:lpstr>Example 1 – A Partition with Subintervals of Unequal Widths</vt:lpstr>
      <vt:lpstr>Example 1 – Solution</vt:lpstr>
      <vt:lpstr>Example 1 – Solution</vt:lpstr>
      <vt:lpstr>Riemann Sums</vt:lpstr>
      <vt:lpstr>Riemann Sums</vt:lpstr>
      <vt:lpstr>Riemann Sums</vt:lpstr>
      <vt:lpstr>Riemann Sums</vt:lpstr>
      <vt:lpstr>Riemann Sums</vt:lpstr>
      <vt:lpstr>Riemann Sums</vt:lpstr>
      <vt:lpstr>Riemann Sums</vt:lpstr>
      <vt:lpstr>PowerPoint Presentation</vt:lpstr>
      <vt:lpstr>Definite Integrals</vt:lpstr>
      <vt:lpstr>Definite Integrals</vt:lpstr>
      <vt:lpstr>Definite Integrals</vt:lpstr>
      <vt:lpstr>Example 2 – Evaluating a Definite Integral as a Limit</vt:lpstr>
      <vt:lpstr>Example 2 – Solution</vt:lpstr>
      <vt:lpstr>Example 2 – Solution</vt:lpstr>
      <vt:lpstr>Example 2 – Solution</vt:lpstr>
      <vt:lpstr>Definite Integrals</vt:lpstr>
      <vt:lpstr>Definite Integrals</vt:lpstr>
      <vt:lpstr>Definite Integrals</vt:lpstr>
      <vt:lpstr>Definite Integrals</vt:lpstr>
      <vt:lpstr>Example 3 – Areas of Common Geometric Figures</vt:lpstr>
      <vt:lpstr>Example 3(a) – Solution</vt:lpstr>
      <vt:lpstr>Example 3(b) – Solution</vt:lpstr>
      <vt:lpstr>Example 3(c) – Solution</vt:lpstr>
      <vt:lpstr>Definite Integrals</vt:lpstr>
      <vt:lpstr>PowerPoint Presentation</vt:lpstr>
      <vt:lpstr>Properties of Definite Integrals</vt:lpstr>
      <vt:lpstr>Properties of Definite Integrals</vt:lpstr>
      <vt:lpstr>Example 4 – Evaluating Definite Integrals</vt:lpstr>
      <vt:lpstr>Example 4 – Solution</vt:lpstr>
      <vt:lpstr>Properties of Definite Integrals</vt:lpstr>
      <vt:lpstr>Example 5 – Using the Additive Interval Property</vt:lpstr>
      <vt:lpstr>Properties of Definite Integrals</vt:lpstr>
      <vt:lpstr>Example 6 – Evaluation of a Definite Integral</vt:lpstr>
      <vt:lpstr>Properties of Definite Integrals</vt:lpstr>
      <vt:lpstr>Properties of Definite Integrals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Sivasubramanian, Venkatesan</cp:lastModifiedBy>
  <cp:revision>433</cp:revision>
  <dcterms:created xsi:type="dcterms:W3CDTF">2008-11-21T04:28:28Z</dcterms:created>
  <dcterms:modified xsi:type="dcterms:W3CDTF">2018-08-01T08:09:37Z</dcterms:modified>
</cp:coreProperties>
</file>