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5"/>
  </p:notesMasterIdLst>
  <p:sldIdLst>
    <p:sldId id="326" r:id="rId2"/>
    <p:sldId id="327" r:id="rId3"/>
    <p:sldId id="261" r:id="rId4"/>
    <p:sldId id="260" r:id="rId5"/>
    <p:sldId id="259" r:id="rId6"/>
    <p:sldId id="262" r:id="rId7"/>
    <p:sldId id="323" r:id="rId8"/>
    <p:sldId id="263" r:id="rId9"/>
    <p:sldId id="264" r:id="rId10"/>
    <p:sldId id="265" r:id="rId11"/>
    <p:sldId id="266" r:id="rId12"/>
    <p:sldId id="267" r:id="rId13"/>
    <p:sldId id="268" r:id="rId14"/>
    <p:sldId id="269" r:id="rId15"/>
    <p:sldId id="297" r:id="rId16"/>
    <p:sldId id="270" r:id="rId17"/>
    <p:sldId id="298" r:id="rId18"/>
    <p:sldId id="299" r:id="rId19"/>
    <p:sldId id="325" r:id="rId20"/>
    <p:sldId id="300" r:id="rId21"/>
    <p:sldId id="301" r:id="rId22"/>
    <p:sldId id="328" r:id="rId23"/>
    <p:sldId id="302" r:id="rId24"/>
    <p:sldId id="303" r:id="rId25"/>
    <p:sldId id="304" r:id="rId26"/>
    <p:sldId id="305" r:id="rId27"/>
    <p:sldId id="324"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1" r:id="rId43"/>
    <p:sldId id="322" r:id="rId4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008C"/>
    <a:srgbClr val="88008C"/>
    <a:srgbClr val="CC0099"/>
    <a:srgbClr val="CC0066"/>
    <a:srgbClr val="FF0066"/>
    <a:srgbClr val="FF3399"/>
    <a:srgbClr val="009BAE"/>
    <a:srgbClr val="0099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04" autoAdjust="0"/>
    <p:restoredTop sz="94526" autoAdjust="0"/>
  </p:normalViewPr>
  <p:slideViewPr>
    <p:cSldViewPr>
      <p:cViewPr varScale="1">
        <p:scale>
          <a:sx n="107" d="100"/>
          <a:sy n="107" d="100"/>
        </p:scale>
        <p:origin x="108" y="3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88"/>
    </p:cViewPr>
  </p:sorter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20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EAFE7E0-ACA5-4E7E-A0A1-D646607C35D7}" type="slidenum">
              <a:rPr lang="en-US" altLang="en-US"/>
              <a:pPr>
                <a:defRPr/>
              </a:pPr>
              <a:t>‹#›</a:t>
            </a:fld>
            <a:endParaRPr lang="en-US" altLang="en-US"/>
          </a:p>
        </p:txBody>
      </p:sp>
    </p:spTree>
    <p:extLst>
      <p:ext uri="{BB962C8B-B14F-4D97-AF65-F5344CB8AC3E}">
        <p14:creationId xmlns:p14="http://schemas.microsoft.com/office/powerpoint/2010/main" val="39381148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728CA08-3277-4AAF-988B-3B6EC858F6A7}" type="slidenum">
              <a:rPr lang="en-US" altLang="en-US" smtClean="0"/>
              <a:pPr/>
              <a:t>2</a:t>
            </a:fld>
            <a:endParaRPr lang="en-US" altLang="en-US" smtClean="0"/>
          </a:p>
        </p:txBody>
      </p:sp>
      <p:sp>
        <p:nvSpPr>
          <p:cNvPr id="5123" name="Rectangle 2"/>
          <p:cNvSpPr>
            <a:spLocks noRo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643626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16593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82493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03225"/>
            <a:ext cx="2057400" cy="5422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03225"/>
            <a:ext cx="6019800" cy="542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22595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66270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20912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001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001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2382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78226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66433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0828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5677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98629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ounded Rectangle 11"/>
          <p:cNvSpPr/>
          <p:nvPr userDrawn="1"/>
        </p:nvSpPr>
        <p:spPr bwMode="auto">
          <a:xfrm>
            <a:off x="223838" y="304800"/>
            <a:ext cx="8839200" cy="727075"/>
          </a:xfrm>
          <a:prstGeom prst="roundRect">
            <a:avLst/>
          </a:prstGeom>
          <a:solidFill>
            <a:srgbClr val="F51F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27" name="Rectangle 2"/>
          <p:cNvSpPr>
            <a:spLocks noGrp="1" noChangeArrowheads="1"/>
          </p:cNvSpPr>
          <p:nvPr>
            <p:ph type="body" idx="1"/>
          </p:nvPr>
        </p:nvSpPr>
        <p:spPr bwMode="auto">
          <a:xfrm>
            <a:off x="457200" y="13001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3"/>
          <p:cNvSpPr>
            <a:spLocks noGrp="1" noChangeArrowheads="1"/>
          </p:cNvSpPr>
          <p:nvPr>
            <p:ph type="title"/>
          </p:nvPr>
        </p:nvSpPr>
        <p:spPr bwMode="auto">
          <a:xfrm>
            <a:off x="457200" y="403225"/>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US"/>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defRPr>
            </a:lvl1pPr>
          </a:lstStyle>
          <a:p>
            <a:pPr>
              <a:defRPr/>
            </a:pPr>
            <a:endParaRPr lang="en-US"/>
          </a:p>
        </p:txBody>
      </p:sp>
      <p:sp>
        <p:nvSpPr>
          <p:cNvPr id="1035" name="Text Box 12"/>
          <p:cNvSpPr txBox="1">
            <a:spLocks noChangeArrowheads="1"/>
          </p:cNvSpPr>
          <p:nvPr userDrawn="1"/>
        </p:nvSpPr>
        <p:spPr bwMode="auto">
          <a:xfrm>
            <a:off x="8543925" y="6172200"/>
            <a:ext cx="600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fld id="{9AA1845F-E9F2-46E9-946D-36746C25D0D6}" type="slidenum">
              <a:rPr lang="en-US" altLang="en-US" smtClean="0"/>
              <a:pPr eaLnBrk="1" hangingPunct="1">
                <a:spcBef>
                  <a:spcPct val="50000"/>
                </a:spcBef>
                <a:defRPr/>
              </a:pPr>
              <a:t>‹#›</a:t>
            </a:fld>
            <a:endParaRPr lang="en-US" altLang="en-US" smtClean="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itchFamily="34" charset="0"/>
        </a:defRPr>
      </a:lvl2pPr>
      <a:lvl3pPr algn="l" rtl="0" eaLnBrk="0" fontAlgn="base" hangingPunct="0">
        <a:spcBef>
          <a:spcPct val="0"/>
        </a:spcBef>
        <a:spcAft>
          <a:spcPct val="0"/>
        </a:spcAft>
        <a:defRPr sz="4400">
          <a:solidFill>
            <a:schemeClr val="tx2"/>
          </a:solidFill>
          <a:latin typeface="Arial" pitchFamily="34" charset="0"/>
        </a:defRPr>
      </a:lvl3pPr>
      <a:lvl4pPr algn="l" rtl="0" eaLnBrk="0" fontAlgn="base" hangingPunct="0">
        <a:spcBef>
          <a:spcPct val="0"/>
        </a:spcBef>
        <a:spcAft>
          <a:spcPct val="0"/>
        </a:spcAft>
        <a:defRPr sz="4400">
          <a:solidFill>
            <a:schemeClr val="tx2"/>
          </a:solidFill>
          <a:latin typeface="Arial" pitchFamily="34" charset="0"/>
        </a:defRPr>
      </a:lvl4pPr>
      <a:lvl5pPr algn="l" rtl="0" eaLnBrk="0" fontAlgn="base" hangingPunct="0">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Arial" pitchFamily="34" charset="0"/>
        </a:defRPr>
      </a:lvl6pPr>
      <a:lvl7pPr marL="914400" algn="l" rtl="0" fontAlgn="base">
        <a:spcBef>
          <a:spcPct val="0"/>
        </a:spcBef>
        <a:spcAft>
          <a:spcPct val="0"/>
        </a:spcAft>
        <a:defRPr sz="4400">
          <a:solidFill>
            <a:schemeClr val="tx2"/>
          </a:solidFill>
          <a:latin typeface="Arial" pitchFamily="34" charset="0"/>
        </a:defRPr>
      </a:lvl7pPr>
      <a:lvl8pPr marL="1371600" algn="l" rtl="0" fontAlgn="base">
        <a:spcBef>
          <a:spcPct val="0"/>
        </a:spcBef>
        <a:spcAft>
          <a:spcPct val="0"/>
        </a:spcAft>
        <a:defRPr sz="4400">
          <a:solidFill>
            <a:schemeClr val="tx2"/>
          </a:solidFill>
          <a:latin typeface="Arial" pitchFamily="34" charset="0"/>
        </a:defRPr>
      </a:lvl8pPr>
      <a:lvl9pPr marL="1828800" algn="l"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wmf"/></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slideLayout" Target="../slideLayouts/slideLayout2.xml"/><Relationship Id="rId4" Type="http://schemas.openxmlformats.org/officeDocument/2006/relationships/image" Target="../media/image49.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slideLayout" Target="../slideLayouts/slideLayout2.xml"/><Relationship Id="rId4" Type="http://schemas.openxmlformats.org/officeDocument/2006/relationships/image" Target="../media/image55.wmf"/></Relationships>
</file>

<file path=ppt/slides/_rels/slide37.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1.wmf"/><Relationship Id="rId7" Type="http://schemas.openxmlformats.org/officeDocument/2006/relationships/image" Target="../media/image65.wmf"/><Relationship Id="rId2" Type="http://schemas.openxmlformats.org/officeDocument/2006/relationships/image" Target="../media/image60.wmf"/><Relationship Id="rId1" Type="http://schemas.openxmlformats.org/officeDocument/2006/relationships/slideLayout" Target="../slideLayouts/slideLayout2.xml"/><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png"/></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wmf"/><Relationship Id="rId5" Type="http://schemas.openxmlformats.org/officeDocument/2006/relationships/image" Target="../media/image71.wmf"/><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074" name="Group 6" descr="Cover page.&#10;"/>
          <p:cNvGrpSpPr>
            <a:grpSpLocks/>
          </p:cNvGrpSpPr>
          <p:nvPr/>
        </p:nvGrpSpPr>
        <p:grpSpPr bwMode="auto">
          <a:xfrm>
            <a:off x="0" y="0"/>
            <a:ext cx="9144000" cy="6324600"/>
            <a:chOff x="0" y="266400"/>
            <a:chExt cx="9144000" cy="6325200"/>
          </a:xfrm>
        </p:grpSpPr>
        <p:sp>
          <p:nvSpPr>
            <p:cNvPr id="8" name="Rectangle 7"/>
            <p:cNvSpPr/>
            <p:nvPr/>
          </p:nvSpPr>
          <p:spPr>
            <a:xfrm>
              <a:off x="0" y="266400"/>
              <a:ext cx="9144000" cy="6325200"/>
            </a:xfrm>
            <a:prstGeom prst="rect">
              <a:avLst/>
            </a:prstGeom>
            <a:solidFill>
              <a:srgbClr val="D7181E"/>
            </a:solid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9" name="Round Diagonal Corner Rectangle 8"/>
            <p:cNvSpPr>
              <a:spLocks noChangeAspect="1"/>
            </p:cNvSpPr>
            <p:nvPr/>
          </p:nvSpPr>
          <p:spPr>
            <a:xfrm>
              <a:off x="112713" y="369598"/>
              <a:ext cx="8918575" cy="6118805"/>
            </a:xfrm>
            <a:prstGeom prst="round2Diag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grpSp>
      <p:sp>
        <p:nvSpPr>
          <p:cNvPr id="3075" name="Text Box 3"/>
          <p:cNvSpPr txBox="1">
            <a:spLocks noChangeArrowheads="1"/>
          </p:cNvSpPr>
          <p:nvPr/>
        </p:nvSpPr>
        <p:spPr bwMode="auto">
          <a:xfrm>
            <a:off x="2209800" y="533400"/>
            <a:ext cx="6819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IN" altLang="en-US" sz="4000" b="1">
                <a:cs typeface="Arial" panose="020B0604020202020204" pitchFamily="34" charset="0"/>
              </a:rPr>
              <a:t>Integration</a:t>
            </a:r>
            <a:endParaRPr lang="en-US" altLang="en-US" sz="4000" b="1">
              <a:cs typeface="Arial" panose="020B0604020202020204" pitchFamily="34" charset="0"/>
            </a:endParaRPr>
          </a:p>
        </p:txBody>
      </p:sp>
      <p:sp>
        <p:nvSpPr>
          <p:cNvPr id="3076" name="Text Box 4"/>
          <p:cNvSpPr txBox="1">
            <a:spLocks noChangeArrowheads="1"/>
          </p:cNvSpPr>
          <p:nvPr/>
        </p:nvSpPr>
        <p:spPr bwMode="auto">
          <a:xfrm>
            <a:off x="704850" y="292100"/>
            <a:ext cx="10477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8000" b="1">
                <a:solidFill>
                  <a:schemeClr val="bg1"/>
                </a:solidFill>
              </a:rPr>
              <a:t>P</a:t>
            </a:r>
          </a:p>
        </p:txBody>
      </p:sp>
      <p:sp>
        <p:nvSpPr>
          <p:cNvPr id="3077" name="Text Box 5"/>
          <p:cNvSpPr txBox="1">
            <a:spLocks noChangeArrowheads="1"/>
          </p:cNvSpPr>
          <p:nvPr/>
        </p:nvSpPr>
        <p:spPr bwMode="auto">
          <a:xfrm>
            <a:off x="2133600" y="6248400"/>
            <a:ext cx="548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00"/>
              <a:t>Copyright © Cengage Learning. All rights reserved.</a:t>
            </a:r>
            <a:r>
              <a:rPr lang="en-US" altLang="en-US" sz="1800"/>
              <a:t> </a:t>
            </a:r>
          </a:p>
        </p:txBody>
      </p:sp>
      <p:sp>
        <p:nvSpPr>
          <p:cNvPr id="3078" name="Text Box 4"/>
          <p:cNvSpPr txBox="1">
            <a:spLocks noChangeArrowheads="1"/>
          </p:cNvSpPr>
          <p:nvPr/>
        </p:nvSpPr>
        <p:spPr bwMode="auto">
          <a:xfrm>
            <a:off x="1139825" y="295275"/>
            <a:ext cx="5365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8000" b="1">
                <a:solidFill>
                  <a:srgbClr val="E72D36"/>
                </a:solidFill>
              </a:rPr>
              <a:t>4</a:t>
            </a:r>
          </a:p>
        </p:txBody>
      </p:sp>
      <p:pic>
        <p:nvPicPr>
          <p:cNvPr id="3079" name="Picture 1" descr="Cover page.&#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663" y="1447800"/>
            <a:ext cx="7939087"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20675"/>
            <a:ext cx="8229600" cy="639763"/>
          </a:xfrm>
        </p:spPr>
        <p:txBody>
          <a:bodyPr/>
          <a:lstStyle/>
          <a:p>
            <a:pPr eaLnBrk="1" hangingPunct="1"/>
            <a:r>
              <a:rPr lang="en-US" altLang="en-US" sz="3400" smtClean="0">
                <a:solidFill>
                  <a:schemeClr val="bg1"/>
                </a:solidFill>
              </a:rPr>
              <a:t>Example 1 – </a:t>
            </a:r>
            <a:r>
              <a:rPr lang="en-US" altLang="en-US" sz="3400" i="1" smtClean="0">
                <a:solidFill>
                  <a:schemeClr val="bg1"/>
                </a:solidFill>
              </a:rPr>
              <a:t>Evaluating a Definite Integral</a:t>
            </a:r>
          </a:p>
        </p:txBody>
      </p:sp>
      <p:sp>
        <p:nvSpPr>
          <p:cNvPr id="13315" name="Rectangle 13"/>
          <p:cNvSpPr>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t>Evaluate each definite integral.</a:t>
            </a:r>
          </a:p>
        </p:txBody>
      </p:sp>
      <p:pic>
        <p:nvPicPr>
          <p:cNvPr id="13316" name="Picture 14" descr="(item a). int_1^2 (x^2 minus 3) d x.&#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3" y="2286000"/>
            <a:ext cx="197485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5" descr="(item b). int_1^4 (3 sqrt(x)) d x.&#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 y="3886200"/>
            <a:ext cx="16002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6" descr="(item c). int_0^(pi/4) (sec^2(x)) d x.&#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13" y="5476875"/>
            <a:ext cx="1901825"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49275" y="320675"/>
            <a:ext cx="8229600" cy="639763"/>
          </a:xfrm>
        </p:spPr>
        <p:txBody>
          <a:bodyPr/>
          <a:lstStyle/>
          <a:p>
            <a:pPr eaLnBrk="1" hangingPunct="1"/>
            <a:r>
              <a:rPr lang="en-US" altLang="en-US" sz="4000" smtClean="0">
                <a:solidFill>
                  <a:schemeClr val="bg1"/>
                </a:solidFill>
              </a:rPr>
              <a:t>Example 1 – </a:t>
            </a:r>
            <a:r>
              <a:rPr lang="en-US" altLang="en-US" sz="4000" i="1" smtClean="0">
                <a:solidFill>
                  <a:schemeClr val="bg1"/>
                </a:solidFill>
              </a:rPr>
              <a:t>Solution</a:t>
            </a:r>
          </a:p>
        </p:txBody>
      </p:sp>
      <p:pic>
        <p:nvPicPr>
          <p:cNvPr id="38933" name="Picture 21" descr="= (8/3 minus 6) minus (1/3 minus 3).&#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25" y="1643063"/>
            <a:ext cx="2632075"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6" name="Picture 24" descr="= 3[(x^(3/2))/(3/2)]_1^4.&#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1963" y="3454400"/>
            <a:ext cx="1306512"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8" name="Picture 26" descr="= 14.&#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3724275"/>
            <a:ext cx="5937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4" descr="(item a). int_1^2 (x^2 minus 3) d x = [(x^3)/3 minus 3 x]_1^2.&#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613" y="1612900"/>
            <a:ext cx="40290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4" name="Picture 16" descr="(item b). int_1^4 (3 sqrt(x)) d x = 3 int_1^4 (x^(1/2)) d x.&#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 y="3451225"/>
            <a:ext cx="348615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5" name="Picture 17" descr="= 2((4)^(3/2)) minus 2((1)^(3/2)).&#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3238" y="3563938"/>
            <a:ext cx="237172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6" name="Picture 18" descr="(item c). int_0^(pi/4) (sec^2(x)) d x = [tan(x)]_0^(pi/4).&#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1975" y="5270500"/>
            <a:ext cx="355282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7" name="Picture 19" descr="= 1 minus 0.&#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44963" y="5270500"/>
            <a:ext cx="10668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8" name="Picture 20" descr="= 1.&#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46700" y="5338763"/>
            <a:ext cx="504825"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9" name="Picture 21" descr="= negative 2/3.&#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39013" y="1687513"/>
            <a:ext cx="923925"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8933"/>
                                        </p:tgtEl>
                                        <p:attrNameLst>
                                          <p:attrName>style.visibility</p:attrName>
                                        </p:attrNameLst>
                                      </p:cBhvr>
                                      <p:to>
                                        <p:strVal val="visible"/>
                                      </p:to>
                                    </p:set>
                                    <p:animEffect transition="in" filter="fade">
                                      <p:cBhvr>
                                        <p:cTn id="7" dur="1000"/>
                                        <p:tgtEl>
                                          <p:spTgt spid="38933"/>
                                        </p:tgtEl>
                                      </p:cBhvr>
                                    </p:animEffect>
                                    <p:anim calcmode="lin" valueType="num">
                                      <p:cBhvr>
                                        <p:cTn id="8" dur="1000" fill="hold"/>
                                        <p:tgtEl>
                                          <p:spTgt spid="38933"/>
                                        </p:tgtEl>
                                        <p:attrNameLst>
                                          <p:attrName>ppt_x</p:attrName>
                                        </p:attrNameLst>
                                      </p:cBhvr>
                                      <p:tavLst>
                                        <p:tav tm="0">
                                          <p:val>
                                            <p:strVal val="#ppt_x"/>
                                          </p:val>
                                        </p:tav>
                                        <p:tav tm="100000">
                                          <p:val>
                                            <p:strVal val="#ppt_x"/>
                                          </p:val>
                                        </p:tav>
                                      </p:tavLst>
                                    </p:anim>
                                    <p:anim calcmode="lin" valueType="num">
                                      <p:cBhvr>
                                        <p:cTn id="9" dur="900" decel="100000" fill="hold"/>
                                        <p:tgtEl>
                                          <p:spTgt spid="3893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8933"/>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2309"/>
                                        </p:tgtEl>
                                        <p:attrNameLst>
                                          <p:attrName>style.visibility</p:attrName>
                                        </p:attrNameLst>
                                      </p:cBhvr>
                                      <p:to>
                                        <p:strVal val="visible"/>
                                      </p:to>
                                    </p:set>
                                    <p:animEffect transition="in" filter="fade">
                                      <p:cBhvr>
                                        <p:cTn id="15" dur="1000"/>
                                        <p:tgtEl>
                                          <p:spTgt spid="12309"/>
                                        </p:tgtEl>
                                      </p:cBhvr>
                                    </p:animEffect>
                                    <p:anim calcmode="lin" valueType="num">
                                      <p:cBhvr>
                                        <p:cTn id="16" dur="1000" fill="hold"/>
                                        <p:tgtEl>
                                          <p:spTgt spid="12309"/>
                                        </p:tgtEl>
                                        <p:attrNameLst>
                                          <p:attrName>ppt_x</p:attrName>
                                        </p:attrNameLst>
                                      </p:cBhvr>
                                      <p:tavLst>
                                        <p:tav tm="0">
                                          <p:val>
                                            <p:strVal val="#ppt_x"/>
                                          </p:val>
                                        </p:tav>
                                        <p:tav tm="100000">
                                          <p:val>
                                            <p:strVal val="#ppt_x"/>
                                          </p:val>
                                        </p:tav>
                                      </p:tavLst>
                                    </p:anim>
                                    <p:anim calcmode="lin" valueType="num">
                                      <p:cBhvr>
                                        <p:cTn id="17" dur="900" decel="100000" fill="hold"/>
                                        <p:tgtEl>
                                          <p:spTgt spid="1230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2309"/>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12304"/>
                                        </p:tgtEl>
                                        <p:attrNameLst>
                                          <p:attrName>style.visibility</p:attrName>
                                        </p:attrNameLst>
                                      </p:cBhvr>
                                      <p:to>
                                        <p:strVal val="visible"/>
                                      </p:to>
                                    </p:set>
                                    <p:animEffect transition="in" filter="fade">
                                      <p:cBhvr>
                                        <p:cTn id="23" dur="1000"/>
                                        <p:tgtEl>
                                          <p:spTgt spid="12304"/>
                                        </p:tgtEl>
                                      </p:cBhvr>
                                    </p:animEffect>
                                    <p:anim calcmode="lin" valueType="num">
                                      <p:cBhvr>
                                        <p:cTn id="24" dur="1000" fill="hold"/>
                                        <p:tgtEl>
                                          <p:spTgt spid="12304"/>
                                        </p:tgtEl>
                                        <p:attrNameLst>
                                          <p:attrName>ppt_x</p:attrName>
                                        </p:attrNameLst>
                                      </p:cBhvr>
                                      <p:tavLst>
                                        <p:tav tm="0">
                                          <p:val>
                                            <p:strVal val="#ppt_x"/>
                                          </p:val>
                                        </p:tav>
                                        <p:tav tm="100000">
                                          <p:val>
                                            <p:strVal val="#ppt_x"/>
                                          </p:val>
                                        </p:tav>
                                      </p:tavLst>
                                    </p:anim>
                                    <p:anim calcmode="lin" valueType="num">
                                      <p:cBhvr>
                                        <p:cTn id="25" dur="900" decel="100000" fill="hold"/>
                                        <p:tgtEl>
                                          <p:spTgt spid="1230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2304"/>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nodeType="clickEffect">
                                  <p:stCondLst>
                                    <p:cond delay="0"/>
                                  </p:stCondLst>
                                  <p:childTnLst>
                                    <p:set>
                                      <p:cBhvr>
                                        <p:cTn id="30" dur="1" fill="hold">
                                          <p:stCondLst>
                                            <p:cond delay="0"/>
                                          </p:stCondLst>
                                        </p:cTn>
                                        <p:tgtEl>
                                          <p:spTgt spid="38936"/>
                                        </p:tgtEl>
                                        <p:attrNameLst>
                                          <p:attrName>style.visibility</p:attrName>
                                        </p:attrNameLst>
                                      </p:cBhvr>
                                      <p:to>
                                        <p:strVal val="visible"/>
                                      </p:to>
                                    </p:set>
                                    <p:animEffect transition="in" filter="fade">
                                      <p:cBhvr>
                                        <p:cTn id="31" dur="1000"/>
                                        <p:tgtEl>
                                          <p:spTgt spid="38936"/>
                                        </p:tgtEl>
                                      </p:cBhvr>
                                    </p:animEffect>
                                    <p:anim calcmode="lin" valueType="num">
                                      <p:cBhvr>
                                        <p:cTn id="32" dur="1000" fill="hold"/>
                                        <p:tgtEl>
                                          <p:spTgt spid="38936"/>
                                        </p:tgtEl>
                                        <p:attrNameLst>
                                          <p:attrName>ppt_x</p:attrName>
                                        </p:attrNameLst>
                                      </p:cBhvr>
                                      <p:tavLst>
                                        <p:tav tm="0">
                                          <p:val>
                                            <p:strVal val="#ppt_x"/>
                                          </p:val>
                                        </p:tav>
                                        <p:tav tm="100000">
                                          <p:val>
                                            <p:strVal val="#ppt_x"/>
                                          </p:val>
                                        </p:tav>
                                      </p:tavLst>
                                    </p:anim>
                                    <p:anim calcmode="lin" valueType="num">
                                      <p:cBhvr>
                                        <p:cTn id="33" dur="900" decel="100000" fill="hold"/>
                                        <p:tgtEl>
                                          <p:spTgt spid="3893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8936"/>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nodeType="clickEffect">
                                  <p:stCondLst>
                                    <p:cond delay="0"/>
                                  </p:stCondLst>
                                  <p:childTnLst>
                                    <p:set>
                                      <p:cBhvr>
                                        <p:cTn id="38" dur="1" fill="hold">
                                          <p:stCondLst>
                                            <p:cond delay="0"/>
                                          </p:stCondLst>
                                        </p:cTn>
                                        <p:tgtEl>
                                          <p:spTgt spid="12305"/>
                                        </p:tgtEl>
                                        <p:attrNameLst>
                                          <p:attrName>style.visibility</p:attrName>
                                        </p:attrNameLst>
                                      </p:cBhvr>
                                      <p:to>
                                        <p:strVal val="visible"/>
                                      </p:to>
                                    </p:set>
                                    <p:animEffect transition="in" filter="fade">
                                      <p:cBhvr>
                                        <p:cTn id="39" dur="1000"/>
                                        <p:tgtEl>
                                          <p:spTgt spid="12305"/>
                                        </p:tgtEl>
                                      </p:cBhvr>
                                    </p:animEffect>
                                    <p:anim calcmode="lin" valueType="num">
                                      <p:cBhvr>
                                        <p:cTn id="40" dur="1000" fill="hold"/>
                                        <p:tgtEl>
                                          <p:spTgt spid="12305"/>
                                        </p:tgtEl>
                                        <p:attrNameLst>
                                          <p:attrName>ppt_x</p:attrName>
                                        </p:attrNameLst>
                                      </p:cBhvr>
                                      <p:tavLst>
                                        <p:tav tm="0">
                                          <p:val>
                                            <p:strVal val="#ppt_x"/>
                                          </p:val>
                                        </p:tav>
                                        <p:tav tm="100000">
                                          <p:val>
                                            <p:strVal val="#ppt_x"/>
                                          </p:val>
                                        </p:tav>
                                      </p:tavLst>
                                    </p:anim>
                                    <p:anim calcmode="lin" valueType="num">
                                      <p:cBhvr>
                                        <p:cTn id="41" dur="900" decel="100000" fill="hold"/>
                                        <p:tgtEl>
                                          <p:spTgt spid="12305"/>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305"/>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nodeType="clickEffect">
                                  <p:stCondLst>
                                    <p:cond delay="0"/>
                                  </p:stCondLst>
                                  <p:childTnLst>
                                    <p:set>
                                      <p:cBhvr>
                                        <p:cTn id="46" dur="1" fill="hold">
                                          <p:stCondLst>
                                            <p:cond delay="0"/>
                                          </p:stCondLst>
                                        </p:cTn>
                                        <p:tgtEl>
                                          <p:spTgt spid="38938"/>
                                        </p:tgtEl>
                                        <p:attrNameLst>
                                          <p:attrName>style.visibility</p:attrName>
                                        </p:attrNameLst>
                                      </p:cBhvr>
                                      <p:to>
                                        <p:strVal val="visible"/>
                                      </p:to>
                                    </p:set>
                                    <p:animEffect transition="in" filter="fade">
                                      <p:cBhvr>
                                        <p:cTn id="47" dur="1000"/>
                                        <p:tgtEl>
                                          <p:spTgt spid="38938"/>
                                        </p:tgtEl>
                                      </p:cBhvr>
                                    </p:animEffect>
                                    <p:anim calcmode="lin" valueType="num">
                                      <p:cBhvr>
                                        <p:cTn id="48" dur="1000" fill="hold"/>
                                        <p:tgtEl>
                                          <p:spTgt spid="38938"/>
                                        </p:tgtEl>
                                        <p:attrNameLst>
                                          <p:attrName>ppt_x</p:attrName>
                                        </p:attrNameLst>
                                      </p:cBhvr>
                                      <p:tavLst>
                                        <p:tav tm="0">
                                          <p:val>
                                            <p:strVal val="#ppt_x"/>
                                          </p:val>
                                        </p:tav>
                                        <p:tav tm="100000">
                                          <p:val>
                                            <p:strVal val="#ppt_x"/>
                                          </p:val>
                                        </p:tav>
                                      </p:tavLst>
                                    </p:anim>
                                    <p:anim calcmode="lin" valueType="num">
                                      <p:cBhvr>
                                        <p:cTn id="49" dur="900" decel="100000" fill="hold"/>
                                        <p:tgtEl>
                                          <p:spTgt spid="3893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8938"/>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nodeType="clickEffect">
                                  <p:stCondLst>
                                    <p:cond delay="0"/>
                                  </p:stCondLst>
                                  <p:childTnLst>
                                    <p:set>
                                      <p:cBhvr>
                                        <p:cTn id="54" dur="1" fill="hold">
                                          <p:stCondLst>
                                            <p:cond delay="0"/>
                                          </p:stCondLst>
                                        </p:cTn>
                                        <p:tgtEl>
                                          <p:spTgt spid="12306"/>
                                        </p:tgtEl>
                                        <p:attrNameLst>
                                          <p:attrName>style.visibility</p:attrName>
                                        </p:attrNameLst>
                                      </p:cBhvr>
                                      <p:to>
                                        <p:strVal val="visible"/>
                                      </p:to>
                                    </p:set>
                                    <p:animEffect transition="in" filter="fade">
                                      <p:cBhvr>
                                        <p:cTn id="55" dur="1000"/>
                                        <p:tgtEl>
                                          <p:spTgt spid="12306"/>
                                        </p:tgtEl>
                                      </p:cBhvr>
                                    </p:animEffect>
                                    <p:anim calcmode="lin" valueType="num">
                                      <p:cBhvr>
                                        <p:cTn id="56" dur="1000" fill="hold"/>
                                        <p:tgtEl>
                                          <p:spTgt spid="12306"/>
                                        </p:tgtEl>
                                        <p:attrNameLst>
                                          <p:attrName>ppt_x</p:attrName>
                                        </p:attrNameLst>
                                      </p:cBhvr>
                                      <p:tavLst>
                                        <p:tav tm="0">
                                          <p:val>
                                            <p:strVal val="#ppt_x"/>
                                          </p:val>
                                        </p:tav>
                                        <p:tav tm="100000">
                                          <p:val>
                                            <p:strVal val="#ppt_x"/>
                                          </p:val>
                                        </p:tav>
                                      </p:tavLst>
                                    </p:anim>
                                    <p:anim calcmode="lin" valueType="num">
                                      <p:cBhvr>
                                        <p:cTn id="57" dur="900" decel="100000" fill="hold"/>
                                        <p:tgtEl>
                                          <p:spTgt spid="1230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2306"/>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nodeType="clickEffect">
                                  <p:stCondLst>
                                    <p:cond delay="0"/>
                                  </p:stCondLst>
                                  <p:childTnLst>
                                    <p:set>
                                      <p:cBhvr>
                                        <p:cTn id="62" dur="1" fill="hold">
                                          <p:stCondLst>
                                            <p:cond delay="0"/>
                                          </p:stCondLst>
                                        </p:cTn>
                                        <p:tgtEl>
                                          <p:spTgt spid="12307"/>
                                        </p:tgtEl>
                                        <p:attrNameLst>
                                          <p:attrName>style.visibility</p:attrName>
                                        </p:attrNameLst>
                                      </p:cBhvr>
                                      <p:to>
                                        <p:strVal val="visible"/>
                                      </p:to>
                                    </p:set>
                                    <p:animEffect transition="in" filter="fade">
                                      <p:cBhvr>
                                        <p:cTn id="63" dur="1000"/>
                                        <p:tgtEl>
                                          <p:spTgt spid="12307"/>
                                        </p:tgtEl>
                                      </p:cBhvr>
                                    </p:animEffect>
                                    <p:anim calcmode="lin" valueType="num">
                                      <p:cBhvr>
                                        <p:cTn id="64" dur="1000" fill="hold"/>
                                        <p:tgtEl>
                                          <p:spTgt spid="12307"/>
                                        </p:tgtEl>
                                        <p:attrNameLst>
                                          <p:attrName>ppt_x</p:attrName>
                                        </p:attrNameLst>
                                      </p:cBhvr>
                                      <p:tavLst>
                                        <p:tav tm="0">
                                          <p:val>
                                            <p:strVal val="#ppt_x"/>
                                          </p:val>
                                        </p:tav>
                                        <p:tav tm="100000">
                                          <p:val>
                                            <p:strVal val="#ppt_x"/>
                                          </p:val>
                                        </p:tav>
                                      </p:tavLst>
                                    </p:anim>
                                    <p:anim calcmode="lin" valueType="num">
                                      <p:cBhvr>
                                        <p:cTn id="65" dur="900" decel="100000" fill="hold"/>
                                        <p:tgtEl>
                                          <p:spTgt spid="1230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2307"/>
                                        </p:tgtEl>
                                        <p:attrNameLst>
                                          <p:attrName>ppt_y</p:attrName>
                                        </p:attrNameLst>
                                      </p:cBhvr>
                                      <p:tavLst>
                                        <p:tav tm="0">
                                          <p:val>
                                            <p:strVal val="#ppt_y-.03"/>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7" presetClass="entr" presetSubtype="0" fill="hold" nodeType="clickEffect">
                                  <p:stCondLst>
                                    <p:cond delay="0"/>
                                  </p:stCondLst>
                                  <p:childTnLst>
                                    <p:set>
                                      <p:cBhvr>
                                        <p:cTn id="70" dur="1" fill="hold">
                                          <p:stCondLst>
                                            <p:cond delay="0"/>
                                          </p:stCondLst>
                                        </p:cTn>
                                        <p:tgtEl>
                                          <p:spTgt spid="12308"/>
                                        </p:tgtEl>
                                        <p:attrNameLst>
                                          <p:attrName>style.visibility</p:attrName>
                                        </p:attrNameLst>
                                      </p:cBhvr>
                                      <p:to>
                                        <p:strVal val="visible"/>
                                      </p:to>
                                    </p:set>
                                    <p:animEffect transition="in" filter="fade">
                                      <p:cBhvr>
                                        <p:cTn id="71" dur="1000"/>
                                        <p:tgtEl>
                                          <p:spTgt spid="12308"/>
                                        </p:tgtEl>
                                      </p:cBhvr>
                                    </p:animEffect>
                                    <p:anim calcmode="lin" valueType="num">
                                      <p:cBhvr>
                                        <p:cTn id="72" dur="1000" fill="hold"/>
                                        <p:tgtEl>
                                          <p:spTgt spid="12308"/>
                                        </p:tgtEl>
                                        <p:attrNameLst>
                                          <p:attrName>ppt_x</p:attrName>
                                        </p:attrNameLst>
                                      </p:cBhvr>
                                      <p:tavLst>
                                        <p:tav tm="0">
                                          <p:val>
                                            <p:strVal val="#ppt_x"/>
                                          </p:val>
                                        </p:tav>
                                        <p:tav tm="100000">
                                          <p:val>
                                            <p:strVal val="#ppt_x"/>
                                          </p:val>
                                        </p:tav>
                                      </p:tavLst>
                                    </p:anim>
                                    <p:anim calcmode="lin" valueType="num">
                                      <p:cBhvr>
                                        <p:cTn id="73" dur="900" decel="100000" fill="hold"/>
                                        <p:tgtEl>
                                          <p:spTgt spid="1230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230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57200" y="3198813"/>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a:t>The Mean Value Theorem for Integrals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47688" y="319088"/>
            <a:ext cx="8229600" cy="685800"/>
          </a:xfrm>
          <a:noFill/>
        </p:spPr>
        <p:txBody>
          <a:bodyPr/>
          <a:lstStyle/>
          <a:p>
            <a:pPr eaLnBrk="1" hangingPunct="1"/>
            <a:r>
              <a:rPr lang="en-US" altLang="en-US" sz="3600" smtClean="0">
                <a:solidFill>
                  <a:schemeClr val="bg1"/>
                </a:solidFill>
              </a:rPr>
              <a:t>The Mean Value Theorem for Integrals</a:t>
            </a:r>
          </a:p>
        </p:txBody>
      </p:sp>
      <p:sp>
        <p:nvSpPr>
          <p:cNvPr id="16387" name="Rectangle 3"/>
          <p:cNvSpPr>
            <a:spLocks noGrp="1" noChangeArrowheads="1"/>
          </p:cNvSpPr>
          <p:nvPr>
            <p:ph type="body" idx="1"/>
          </p:nvPr>
        </p:nvSpPr>
        <p:spPr>
          <a:xfrm>
            <a:off x="455613" y="1370013"/>
            <a:ext cx="8229600" cy="5256212"/>
          </a:xfrm>
          <a:noFill/>
        </p:spPr>
        <p:txBody>
          <a:bodyPr/>
          <a:lstStyle/>
          <a:p>
            <a:pPr marL="0" indent="0" eaLnBrk="1" hangingPunct="1">
              <a:buFont typeface="Wingdings" panose="05000000000000000000" pitchFamily="2" charset="2"/>
              <a:buNone/>
            </a:pPr>
            <a:r>
              <a:rPr lang="en-US" altLang="en-US" smtClean="0"/>
              <a:t>You saw that the area of a region under a curve is greater than the area of an inscribed rectangle and less than the area of a circumscribed rectangle. </a:t>
            </a:r>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smtClean="0"/>
              <a:t>The Mean Value Theorem for </a:t>
            </a:r>
            <a:br>
              <a:rPr lang="en-US" altLang="en-US" smtClean="0"/>
            </a:br>
            <a:r>
              <a:rPr lang="en-US" altLang="en-US" smtClean="0"/>
              <a:t>Integrals states that somewhere </a:t>
            </a:r>
            <a:br>
              <a:rPr lang="en-US" altLang="en-US" smtClean="0"/>
            </a:br>
            <a:r>
              <a:rPr lang="en-US" altLang="en-US" smtClean="0"/>
              <a:t>“between” the inscribed and </a:t>
            </a:r>
            <a:br>
              <a:rPr lang="en-US" altLang="en-US" smtClean="0"/>
            </a:br>
            <a:r>
              <a:rPr lang="en-US" altLang="en-US" smtClean="0"/>
              <a:t>circumscribed rectangles, there is </a:t>
            </a:r>
            <a:br>
              <a:rPr lang="en-US" altLang="en-US" smtClean="0"/>
            </a:br>
            <a:r>
              <a:rPr lang="en-US" altLang="en-US" smtClean="0"/>
              <a:t>a rectangle whose area is precisely </a:t>
            </a:r>
            <a:br>
              <a:rPr lang="en-US" altLang="en-US" smtClean="0"/>
            </a:br>
            <a:r>
              <a:rPr lang="en-US" altLang="en-US" smtClean="0"/>
              <a:t>equal to the area of the region under </a:t>
            </a:r>
            <a:br>
              <a:rPr lang="en-US" altLang="en-US" smtClean="0"/>
            </a:br>
            <a:r>
              <a:rPr lang="en-US" altLang="en-US" smtClean="0"/>
              <a:t>the curve, as shown in Figure 4.30.</a:t>
            </a:r>
          </a:p>
        </p:txBody>
      </p:sp>
      <p:sp>
        <p:nvSpPr>
          <p:cNvPr id="16388" name="Text Box 8"/>
          <p:cNvSpPr txBox="1">
            <a:spLocks noChangeArrowheads="1"/>
          </p:cNvSpPr>
          <p:nvPr/>
        </p:nvSpPr>
        <p:spPr bwMode="auto">
          <a:xfrm>
            <a:off x="6616700" y="5773738"/>
            <a:ext cx="998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t>Figure 4.30</a:t>
            </a:r>
          </a:p>
        </p:txBody>
      </p:sp>
      <p:pic>
        <p:nvPicPr>
          <p:cNvPr id="16389" name="Picture 9" descr="The image consists of a visual representation and a caption. Visual representation. A curve and a rectangle are graphed in the first quadrant of the x y coordinate plane. Three points are marked on the positive x axis labeled a, b and c. a &lt; b and c is a point at the center of a and b. The curve is labeled f. It is symmetric with respect to the point (c, f(c)). It begins to the right of the positive y axis, goes slightly down and to the right, passes through the point (a, f(a)), reaches a low point, then goes up and to the right, passes through the point (c, f(c)), goes further up and to the right, reaches a high point, then goes slightly down and to the right, passes through the point (b, f(b)), and ends. The left and the right sides of the rectangle are the vertical lines x = a and x = b respectively. The horizontal length of the rectangle stretches from the x = a to x = b. The vertical length of the rectangle is f(c). It is defined by the vertical dashed line that begins from the point x = c and goes up till the point on the curve (c, f(c)). The upper side of the rectangle intersects the curve at the point (c, f(c)). On the left of (c, f(c)) the curve is below the upper side of the rectangle and on the right it is vice versa. Caption. Mean value rectangle: f(c)(b minus a) = int_a^b (f(x)) d x.&#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8963" y="2697163"/>
            <a:ext cx="2652712"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
          <p:cNvSpPr>
            <a:spLocks noGrp="1" noChangeArrowheads="1"/>
          </p:cNvSpPr>
          <p:nvPr>
            <p:ph type="title"/>
          </p:nvPr>
        </p:nvSpPr>
        <p:spPr>
          <a:xfrm>
            <a:off x="547688" y="319088"/>
            <a:ext cx="8229600" cy="685800"/>
          </a:xfrm>
          <a:noFill/>
        </p:spPr>
        <p:txBody>
          <a:bodyPr/>
          <a:lstStyle/>
          <a:p>
            <a:pPr eaLnBrk="1" hangingPunct="1"/>
            <a:r>
              <a:rPr lang="en-US" altLang="en-US" sz="3600" smtClean="0">
                <a:solidFill>
                  <a:schemeClr val="bg1"/>
                </a:solidFill>
              </a:rPr>
              <a:t>The Mean Value Theorem for Integrals</a:t>
            </a:r>
          </a:p>
        </p:txBody>
      </p:sp>
      <p:pic>
        <p:nvPicPr>
          <p:cNvPr id="17411" name="Picture 6" descr="Theorem 4.10. Mean value theorem for integrals. If f is continuous on the closed interval [a, b] then there exists a number c in the closed interval [a, b] such that int_a^b (f(x)) d x = f(c)(b minus a).&#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763" y="1443038"/>
            <a:ext cx="782955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457200" y="3198813"/>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a:t>Average Value of a Function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457200" y="1370013"/>
            <a:ext cx="8229600" cy="5256212"/>
          </a:xfrm>
          <a:noFill/>
        </p:spPr>
        <p:txBody>
          <a:bodyPr/>
          <a:lstStyle/>
          <a:p>
            <a:pPr marL="0" indent="0" eaLnBrk="1" hangingPunct="1">
              <a:buFont typeface="Wingdings" panose="05000000000000000000" pitchFamily="2" charset="2"/>
              <a:buNone/>
            </a:pPr>
            <a:r>
              <a:rPr lang="en-US" altLang="en-US" smtClean="0"/>
              <a:t>The value of </a:t>
            </a:r>
            <a:r>
              <a:rPr lang="en-US" altLang="en-US" i="1" smtClean="0"/>
              <a:t>f</a:t>
            </a:r>
            <a:r>
              <a:rPr lang="en-US" altLang="en-US" smtClean="0"/>
              <a:t>(</a:t>
            </a:r>
            <a:r>
              <a:rPr lang="en-US" altLang="en-US" i="1" smtClean="0"/>
              <a:t>c</a:t>
            </a:r>
            <a:r>
              <a:rPr lang="en-US" altLang="en-US" smtClean="0"/>
              <a:t>) given in the Mean Value Theorem for Integrals is called the </a:t>
            </a:r>
            <a:r>
              <a:rPr lang="en-US" altLang="en-US" b="1" smtClean="0"/>
              <a:t>average value </a:t>
            </a:r>
            <a:r>
              <a:rPr lang="en-US" altLang="en-US" smtClean="0"/>
              <a:t>of </a:t>
            </a:r>
            <a:r>
              <a:rPr lang="en-US" altLang="en-US" i="1" smtClean="0"/>
              <a:t>f</a:t>
            </a:r>
            <a:r>
              <a:rPr lang="en-US" altLang="en-US" smtClean="0"/>
              <a:t> on the          interval [</a:t>
            </a:r>
            <a:r>
              <a:rPr lang="en-US" altLang="en-US" i="1" smtClean="0"/>
              <a:t>a</a:t>
            </a:r>
            <a:r>
              <a:rPr lang="en-US" altLang="en-US" smtClean="0"/>
              <a:t>, </a:t>
            </a:r>
            <a:r>
              <a:rPr lang="en-US" altLang="en-US" i="1" smtClean="0"/>
              <a:t>b</a:t>
            </a:r>
            <a:r>
              <a:rPr lang="en-US" altLang="en-US" smtClean="0"/>
              <a:t>].</a:t>
            </a:r>
          </a:p>
        </p:txBody>
      </p:sp>
      <p:sp>
        <p:nvSpPr>
          <p:cNvPr id="19459" name="Rectangle 7"/>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Average Value of a Function</a:t>
            </a:r>
          </a:p>
        </p:txBody>
      </p:sp>
      <p:pic>
        <p:nvPicPr>
          <p:cNvPr id="19460" name="Picture 5" descr="Define of the average value of a function on an interval. If f is integrable on the closed interval [a, b], then the average value of f on the interval is 1/(b minus a) int_ a^b (f(x)) d x. See Figure 4.32.&#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70225"/>
            <a:ext cx="777240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457200" y="1370013"/>
            <a:ext cx="8229600" cy="5256212"/>
          </a:xfrm>
          <a:noFill/>
        </p:spPr>
        <p:txBody>
          <a:bodyPr/>
          <a:lstStyle/>
          <a:p>
            <a:pPr marL="0" indent="0" eaLnBrk="1" hangingPunct="1">
              <a:buFont typeface="Wingdings" panose="05000000000000000000" pitchFamily="2" charset="2"/>
              <a:buNone/>
            </a:pPr>
            <a:r>
              <a:rPr lang="en-US" altLang="en-US" smtClean="0"/>
              <a:t>In Figure 4.32, the area of the region under the graph of </a:t>
            </a:r>
            <a:r>
              <a:rPr lang="en-US" altLang="en-US" i="1" smtClean="0"/>
              <a:t>f</a:t>
            </a:r>
            <a:r>
              <a:rPr lang="en-US" altLang="en-US" smtClean="0"/>
              <a:t> is equal to the area of the rectangle whose height is the average value.</a:t>
            </a:r>
          </a:p>
        </p:txBody>
      </p:sp>
      <p:sp>
        <p:nvSpPr>
          <p:cNvPr id="20483" name="Rectangle 3"/>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Average Value of a Function</a:t>
            </a:r>
          </a:p>
        </p:txBody>
      </p:sp>
      <p:sp>
        <p:nvSpPr>
          <p:cNvPr id="20484" name="Text Box 6"/>
          <p:cNvSpPr txBox="1">
            <a:spLocks noChangeArrowheads="1"/>
          </p:cNvSpPr>
          <p:nvPr/>
        </p:nvSpPr>
        <p:spPr bwMode="auto">
          <a:xfrm>
            <a:off x="3957638" y="5897563"/>
            <a:ext cx="9985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t>Figure 4.32</a:t>
            </a:r>
          </a:p>
        </p:txBody>
      </p:sp>
      <p:pic>
        <p:nvPicPr>
          <p:cNvPr id="20485" name="Picture 6" descr="The image consists of a visual representation and a caption. Visual representation. An oscillating curve and a rectangle are graphed in the first quadrant of the x y coordinate plane. Two points are marked on the positive x axis labeled a and b. a &lt; b. The curve is labeled f. It begins at a point on the vertical line x = a, goes up and to the right, reaches a high point, then goes down and to the right, reaches a low point, then goes up and to the right, and ends at a point on the vertical line x = b. A horizontal dashed line is labeled average value. It passes through the curve and intersects the curve at three points. It is the upper side of the rectangle and the lower side is on the positive x axis. The left and the right sides of the rectangle are the vertical lines x = a and x = b respectively. Caption. Average value = 1/(b minus a) int_a^b (f(x)) d x.&#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2406650"/>
            <a:ext cx="3143250"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457200" y="1370013"/>
            <a:ext cx="8229600" cy="5256212"/>
          </a:xfrm>
          <a:noFill/>
        </p:spPr>
        <p:txBody>
          <a:bodyPr/>
          <a:lstStyle/>
          <a:p>
            <a:pPr marL="0" indent="0" eaLnBrk="1" hangingPunct="1">
              <a:buFont typeface="Wingdings" panose="05000000000000000000" pitchFamily="2" charset="2"/>
              <a:buNone/>
            </a:pPr>
            <a:r>
              <a:rPr lang="en-US" altLang="en-US" smtClean="0"/>
              <a:t>To see why the average value of </a:t>
            </a:r>
            <a:r>
              <a:rPr lang="en-US" altLang="en-US" i="1" smtClean="0"/>
              <a:t>f</a:t>
            </a:r>
            <a:r>
              <a:rPr lang="en-US" altLang="en-US" smtClean="0"/>
              <a:t> is defined in this way, partition [</a:t>
            </a:r>
            <a:r>
              <a:rPr lang="en-US" altLang="en-US" i="1" smtClean="0"/>
              <a:t>a</a:t>
            </a:r>
            <a:r>
              <a:rPr lang="en-US" altLang="en-US" smtClean="0"/>
              <a:t>, </a:t>
            </a:r>
            <a:r>
              <a:rPr lang="en-US" altLang="en-US" i="1" smtClean="0"/>
              <a:t>b</a:t>
            </a:r>
            <a:r>
              <a:rPr lang="en-US" altLang="en-US" smtClean="0"/>
              <a:t>] into </a:t>
            </a:r>
            <a:r>
              <a:rPr lang="en-US" altLang="en-US" i="1" smtClean="0"/>
              <a:t>n</a:t>
            </a:r>
            <a:r>
              <a:rPr lang="en-US" altLang="en-US" smtClean="0"/>
              <a:t> subintervals of equal width</a:t>
            </a:r>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smtClean="0"/>
              <a:t>If </a:t>
            </a:r>
            <a:r>
              <a:rPr lang="en-US" altLang="en-US" i="1" smtClean="0"/>
              <a:t>c</a:t>
            </a:r>
            <a:r>
              <a:rPr lang="en-US" altLang="en-US" i="1" baseline="-25000" smtClean="0"/>
              <a:t>i</a:t>
            </a:r>
            <a:r>
              <a:rPr lang="en-US" altLang="en-US" smtClean="0"/>
              <a:t> is any point in the </a:t>
            </a:r>
            <a:r>
              <a:rPr lang="en-US" altLang="en-US" i="1" smtClean="0"/>
              <a:t>i</a:t>
            </a:r>
            <a:r>
              <a:rPr lang="en-US" altLang="en-US" smtClean="0"/>
              <a:t>th subinterval, then the arithmetic average (or mean) of the function values at the </a:t>
            </a:r>
            <a:r>
              <a:rPr lang="en-US" altLang="en-US" i="1" smtClean="0"/>
              <a:t>c</a:t>
            </a:r>
            <a:r>
              <a:rPr lang="en-US" altLang="en-US" i="1" baseline="-25000" smtClean="0"/>
              <a:t>i</a:t>
            </a:r>
            <a:r>
              <a:rPr lang="en-US" altLang="en-US" smtClean="0"/>
              <a:t>’s is</a:t>
            </a:r>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endParaRPr lang="en-US" altLang="en-US" sz="1200" smtClean="0"/>
          </a:p>
        </p:txBody>
      </p:sp>
      <p:sp>
        <p:nvSpPr>
          <p:cNvPr id="21507" name="Rectangle 3"/>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Average Value of a Function</a:t>
            </a:r>
          </a:p>
        </p:txBody>
      </p:sp>
      <p:pic>
        <p:nvPicPr>
          <p:cNvPr id="21508" name="Picture 9" descr="Delta x = (b minus a)/n.&#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4175" y="2286000"/>
            <a:ext cx="182086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0" descr="a_n = (1/n)[f(c_1) + f(c_2) + … + f(c_n)]. Average of f(c_1) + … + f(c_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418013"/>
            <a:ext cx="7497763"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descr="By writing the sum using summation notation and then multiplying and dividing by (b – a), you can write the average as&#10;&#10;(item 1). a_n = 1/n sum_(i=1)^n (f(c_i)). Caption. Rewrite using summation notation. (item 2). = 1/n sum_(i=1)^n (f(c_i)((b minus a)/(b minus a))). Caption. Multiply and divide by b minus a. (item 3). = 1/(b minus a) sum_(i=1)^n (f(c_i)((b minus a)/n)). Caption. Rewrite. (item 4). = 1/(b minus a) sum_(i=1)^n (f(c_i) Delta x). Caption. Delta x = (b minus a)/n."/>
          <p:cNvSpPr>
            <a:spLocks noGrp="1" noChangeArrowheads="1"/>
          </p:cNvSpPr>
          <p:nvPr>
            <p:ph type="body" idx="1"/>
          </p:nvPr>
        </p:nvSpPr>
        <p:spPr>
          <a:xfrm>
            <a:off x="457200" y="1370013"/>
            <a:ext cx="8229600" cy="5256212"/>
          </a:xfrm>
          <a:noFill/>
        </p:spPr>
        <p:txBody>
          <a:bodyPr/>
          <a:lstStyle/>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endParaRPr lang="en-US" altLang="en-US" sz="1200" smtClean="0"/>
          </a:p>
        </p:txBody>
      </p:sp>
      <p:sp>
        <p:nvSpPr>
          <p:cNvPr id="22531" name="Rectangle 3"/>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Average Value of a Function</a:t>
            </a:r>
          </a:p>
        </p:txBody>
      </p:sp>
      <p:sp>
        <p:nvSpPr>
          <p:cNvPr id="22532" name="TextBox 5"/>
          <p:cNvSpPr txBox="1">
            <a:spLocks noChangeArrowheads="1"/>
          </p:cNvSpPr>
          <p:nvPr/>
        </p:nvSpPr>
        <p:spPr bwMode="auto">
          <a:xfrm>
            <a:off x="457200" y="1371600"/>
            <a:ext cx="815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IN" altLang="en-US" dirty="0"/>
              <a:t>By writing the sum using summation notation and then multiplying and dividing by (</a:t>
            </a:r>
            <a:r>
              <a:rPr lang="en-IN" altLang="en-US" i="1" dirty="0"/>
              <a:t>b </a:t>
            </a:r>
            <a:r>
              <a:rPr lang="en-US" altLang="en-US" dirty="0"/>
              <a:t>–</a:t>
            </a:r>
            <a:r>
              <a:rPr lang="en-IN" altLang="en-US" dirty="0"/>
              <a:t> </a:t>
            </a:r>
            <a:r>
              <a:rPr lang="en-IN" altLang="en-US" i="1" dirty="0"/>
              <a:t>a</a:t>
            </a:r>
            <a:r>
              <a:rPr lang="en-IN" altLang="en-US" dirty="0"/>
              <a:t>), you can write the average as</a:t>
            </a:r>
            <a:endParaRPr lang="en-US" altLang="en-US" dirty="0"/>
          </a:p>
        </p:txBody>
      </p:sp>
      <p:pic>
        <p:nvPicPr>
          <p:cNvPr id="22533" name="Picture 9" descr="(item 1). a_n = 1/n sum_(i=1)^n (f(c_i)). Caption. Rewrite using summation notation. (item 2). = 1/n sum_(i=1)^n (f(c_i)((b minus a)/(b minus a))). Caption. Multiply and divide by b minus a. (item 3). = 1/(b minus a) sum_(i=1)^n (f(c_i)((b minus a)/n)). Caption. Rewrite. (item 4). = 1/(b minus a) sum_(i=1)^n (f(c_i) Delta x). Caption. Delta x = (b minus a)/n.&#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075" y="2795588"/>
            <a:ext cx="8340725" cy="294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2119313"/>
            <a:ext cx="87026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2"/>
          <p:cNvSpPr txBox="1">
            <a:spLocks noChangeArrowheads="1"/>
          </p:cNvSpPr>
          <p:nvPr/>
        </p:nvSpPr>
        <p:spPr bwMode="auto">
          <a:xfrm>
            <a:off x="542925" y="2465388"/>
            <a:ext cx="18367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400" b="1"/>
              <a:t>4.4</a:t>
            </a:r>
          </a:p>
        </p:txBody>
      </p:sp>
      <p:sp>
        <p:nvSpPr>
          <p:cNvPr id="4100" name="Text Box 2"/>
          <p:cNvSpPr txBox="1">
            <a:spLocks noChangeArrowheads="1"/>
          </p:cNvSpPr>
          <p:nvPr/>
        </p:nvSpPr>
        <p:spPr bwMode="auto">
          <a:xfrm>
            <a:off x="2362200" y="2197100"/>
            <a:ext cx="6172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a:solidFill>
                  <a:schemeClr val="bg1"/>
                </a:solidFill>
              </a:rPr>
              <a:t>The Fundamental Theorem of Calculus</a:t>
            </a:r>
          </a:p>
        </p:txBody>
      </p:sp>
      <p:sp>
        <p:nvSpPr>
          <p:cNvPr id="4101" name="Text Box 3"/>
          <p:cNvSpPr txBox="1">
            <a:spLocks noChangeArrowheads="1"/>
          </p:cNvSpPr>
          <p:nvPr/>
        </p:nvSpPr>
        <p:spPr bwMode="auto">
          <a:xfrm>
            <a:off x="2133600" y="6248400"/>
            <a:ext cx="548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00"/>
              <a:t>Copyright © Cengage Learning. All rights reserved.</a:t>
            </a:r>
            <a:r>
              <a:rPr lang="en-US" altLang="en-US" sz="180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457200" y="1370013"/>
            <a:ext cx="8229600" cy="5256212"/>
          </a:xfrm>
          <a:noFill/>
        </p:spPr>
        <p:txBody>
          <a:bodyPr/>
          <a:lstStyle/>
          <a:p>
            <a:pPr marL="0" indent="0" eaLnBrk="1" hangingPunct="1">
              <a:buFont typeface="Wingdings" panose="05000000000000000000" pitchFamily="2" charset="2"/>
              <a:buNone/>
            </a:pPr>
            <a:r>
              <a:rPr lang="en-US" altLang="en-US" smtClean="0"/>
              <a:t>Finally, taking the limit as             produces the average value of </a:t>
            </a:r>
            <a:r>
              <a:rPr lang="en-US" altLang="en-US" i="1" smtClean="0"/>
              <a:t>f</a:t>
            </a:r>
            <a:r>
              <a:rPr lang="en-US" altLang="en-US" smtClean="0"/>
              <a:t> on the interval [</a:t>
            </a:r>
            <a:r>
              <a:rPr lang="en-US" altLang="en-US" i="1" smtClean="0"/>
              <a:t>a</a:t>
            </a:r>
            <a:r>
              <a:rPr lang="en-US" altLang="en-US" smtClean="0"/>
              <a:t>, </a:t>
            </a:r>
            <a:r>
              <a:rPr lang="en-US" altLang="en-US" i="1" smtClean="0"/>
              <a:t>b</a:t>
            </a:r>
            <a:r>
              <a:rPr lang="en-US" altLang="en-US" smtClean="0"/>
              <a:t>], as given in the definition above. </a:t>
            </a:r>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smtClean="0"/>
              <a:t>In Figure 4.32, notice that the </a:t>
            </a:r>
          </a:p>
          <a:p>
            <a:pPr marL="0" indent="0" eaLnBrk="1" hangingPunct="1">
              <a:buFont typeface="Wingdings" panose="05000000000000000000" pitchFamily="2" charset="2"/>
              <a:buNone/>
            </a:pPr>
            <a:r>
              <a:rPr lang="en-US" altLang="en-US" smtClean="0"/>
              <a:t>area of the region under the </a:t>
            </a:r>
          </a:p>
          <a:p>
            <a:pPr marL="0" indent="0" eaLnBrk="1" hangingPunct="1">
              <a:buFont typeface="Wingdings" panose="05000000000000000000" pitchFamily="2" charset="2"/>
              <a:buNone/>
            </a:pPr>
            <a:r>
              <a:rPr lang="en-US" altLang="en-US" smtClean="0"/>
              <a:t>graph of </a:t>
            </a:r>
            <a:r>
              <a:rPr lang="en-US" altLang="en-US" i="1" smtClean="0"/>
              <a:t>f</a:t>
            </a:r>
            <a:r>
              <a:rPr lang="en-US" altLang="en-US" smtClean="0"/>
              <a:t> is equal to the area of </a:t>
            </a:r>
          </a:p>
          <a:p>
            <a:pPr marL="0" indent="0" eaLnBrk="1" hangingPunct="1">
              <a:buFont typeface="Wingdings" panose="05000000000000000000" pitchFamily="2" charset="2"/>
              <a:buNone/>
            </a:pPr>
            <a:r>
              <a:rPr lang="en-US" altLang="en-US" smtClean="0"/>
              <a:t>the rectangle whose height is </a:t>
            </a:r>
          </a:p>
          <a:p>
            <a:pPr marL="0" indent="0" eaLnBrk="1" hangingPunct="1">
              <a:buFont typeface="Wingdings" panose="05000000000000000000" pitchFamily="2" charset="2"/>
              <a:buNone/>
            </a:pPr>
            <a:r>
              <a:rPr lang="en-US" altLang="en-US" smtClean="0"/>
              <a:t>the average value.</a:t>
            </a:r>
          </a:p>
        </p:txBody>
      </p:sp>
      <p:sp>
        <p:nvSpPr>
          <p:cNvPr id="23555" name="Rectangle 3"/>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Average Value of a Function</a:t>
            </a:r>
          </a:p>
        </p:txBody>
      </p:sp>
      <p:pic>
        <p:nvPicPr>
          <p:cNvPr id="23556" name="Picture 7" descr="n right arrow infinity.&#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4950" y="1485900"/>
            <a:ext cx="8382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8" descr="The image consists of a visual representation and a caption. Visual representation. An oscillating curve and a rectangle are graphed in the first quadrant of the x y coordinate plane. Two points are marked on the positive x axis labeled a and b. a &lt; b. The curve is labeled f. It begins at a point on the vertical line x = a, goes up and to the right, reaches a high point, then goes down and to the right, reaches a low point, then goes up and to the right, and ends at a point on the vertical line x = b. A horizontal dashed line is labeled average value. It passes through the curve and intersects the curve at three points. It is the upper side of the rectangle and the lower side is on the positive x axis. The left and the right sides of the rectangle are the vertical lines x = a and x = b respectively. Caption. Average value = 1/(b minus a) int_a^b (f(x)) d x.&#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667000"/>
            <a:ext cx="28178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254750" y="5638800"/>
            <a:ext cx="996950" cy="276225"/>
          </a:xfrm>
          <a:prstGeom prst="rect">
            <a:avLst/>
          </a:prstGeom>
        </p:spPr>
        <p:txBody>
          <a:bodyPr wrap="none">
            <a:spAutoFit/>
          </a:bodyPr>
          <a:lstStyle/>
          <a:p>
            <a:pPr algn="ctr" eaLnBrk="1" hangingPunct="1">
              <a:defRPr/>
            </a:pPr>
            <a:r>
              <a:rPr lang="en-US" sz="1200" b="1" dirty="0">
                <a:latin typeface="+mj-lt"/>
              </a:rPr>
              <a:t>Figure 4.32</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49275" y="320675"/>
            <a:ext cx="8229600" cy="639763"/>
          </a:xfrm>
        </p:spPr>
        <p:txBody>
          <a:bodyPr/>
          <a:lstStyle/>
          <a:p>
            <a:pPr eaLnBrk="1" hangingPunct="1"/>
            <a:r>
              <a:rPr lang="en-US" altLang="en-US" sz="2600" smtClean="0">
                <a:solidFill>
                  <a:schemeClr val="bg1"/>
                </a:solidFill>
              </a:rPr>
              <a:t>Example 4 – </a:t>
            </a:r>
            <a:r>
              <a:rPr lang="en-US" altLang="en-US" sz="2600" i="1" smtClean="0">
                <a:solidFill>
                  <a:schemeClr val="bg1"/>
                </a:solidFill>
              </a:rPr>
              <a:t>Finding the Average Value of a Function</a:t>
            </a:r>
          </a:p>
        </p:txBody>
      </p:sp>
      <p:sp>
        <p:nvSpPr>
          <p:cNvPr id="77827" name="Rectangle 3"/>
          <p:cNvSpPr>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t>Find the average value of </a:t>
            </a:r>
            <a:r>
              <a:rPr lang="en-US" altLang="en-US" i="1"/>
              <a:t>f</a:t>
            </a:r>
            <a:r>
              <a:rPr lang="en-US" altLang="en-US"/>
              <a:t>(</a:t>
            </a:r>
            <a:r>
              <a:rPr lang="en-US" altLang="en-US" i="1"/>
              <a:t>x</a:t>
            </a:r>
            <a:r>
              <a:rPr lang="en-US" altLang="en-US"/>
              <a:t>) = 3</a:t>
            </a:r>
            <a:r>
              <a:rPr lang="en-US" altLang="en-US" i="1"/>
              <a:t>x</a:t>
            </a:r>
            <a:r>
              <a:rPr lang="en-US" altLang="en-US" baseline="30000"/>
              <a:t>2</a:t>
            </a:r>
            <a:r>
              <a:rPr lang="en-US" altLang="en-US"/>
              <a:t> – 2</a:t>
            </a:r>
            <a:r>
              <a:rPr lang="en-US" altLang="en-US" i="1"/>
              <a:t>x</a:t>
            </a:r>
            <a:r>
              <a:rPr lang="en-US" altLang="en-US"/>
              <a:t> on the interval              [1, 4].</a:t>
            </a:r>
          </a:p>
          <a:p>
            <a:pPr eaLnBrk="1" hangingPunct="1">
              <a:spcBef>
                <a:spcPct val="0"/>
              </a:spcBef>
              <a:buFontTx/>
              <a:buNone/>
            </a:pPr>
            <a:endParaRPr lang="en-US" altLang="en-US" sz="2800"/>
          </a:p>
          <a:p>
            <a:pPr eaLnBrk="1" hangingPunct="1">
              <a:spcBef>
                <a:spcPct val="0"/>
              </a:spcBef>
              <a:buFontTx/>
              <a:buNone/>
            </a:pPr>
            <a:r>
              <a:rPr lang="en-US" altLang="en-US">
                <a:solidFill>
                  <a:srgbClr val="D7181E"/>
                </a:solidFill>
                <a:cs typeface="Arial" panose="020B0604020202020204" pitchFamily="34" charset="0"/>
              </a:rPr>
              <a:t>Solution:</a:t>
            </a:r>
          </a:p>
          <a:p>
            <a:pPr eaLnBrk="1" hangingPunct="1">
              <a:spcBef>
                <a:spcPct val="0"/>
              </a:spcBef>
              <a:buFontTx/>
              <a:buNone/>
            </a:pPr>
            <a:endParaRPr lang="en-US" altLang="en-US" sz="1200">
              <a:solidFill>
                <a:srgbClr val="D7181E"/>
              </a:solidFill>
              <a:cs typeface="Arial" panose="020B0604020202020204" pitchFamily="34" charset="0"/>
            </a:endParaRPr>
          </a:p>
          <a:p>
            <a:pPr eaLnBrk="1" hangingPunct="1">
              <a:spcBef>
                <a:spcPct val="0"/>
              </a:spcBef>
              <a:buFontTx/>
              <a:buNone/>
            </a:pPr>
            <a:r>
              <a:rPr lang="en-US" altLang="en-US"/>
              <a:t>The average value is</a:t>
            </a:r>
            <a:endParaRPr lang="en-US" altLang="en-US" sz="1200"/>
          </a:p>
        </p:txBody>
      </p:sp>
      <p:pic>
        <p:nvPicPr>
          <p:cNvPr id="77832" name="Picture 8" descr="= (1/3) [x^3 minus x^2]_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0163" y="5040313"/>
            <a:ext cx="1727200"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13" descr="1/(b minus a) int_a^b (f(x)) d x = 1/(4 minus 1) int_1^4 (3 x^2 minus 2) d x.&#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5" y="3886200"/>
            <a:ext cx="533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77827">
                                            <p:txEl>
                                              <p:pRg st="2" end="2"/>
                                            </p:txEl>
                                          </p:spTgt>
                                        </p:tgtEl>
                                        <p:attrNameLst>
                                          <p:attrName>style.visibility</p:attrName>
                                        </p:attrNameLst>
                                      </p:cBhvr>
                                      <p:to>
                                        <p:strVal val="visible"/>
                                      </p:to>
                                    </p:set>
                                    <p:animEffect transition="in" filter="fade">
                                      <p:cBhvr>
                                        <p:cTn id="7" dur="1000"/>
                                        <p:tgtEl>
                                          <p:spTgt spid="77827">
                                            <p:txEl>
                                              <p:pRg st="2" end="2"/>
                                            </p:txEl>
                                          </p:spTgt>
                                        </p:tgtEl>
                                      </p:cBhvr>
                                    </p:animEffect>
                                    <p:anim calcmode="lin" valueType="num">
                                      <p:cBhvr>
                                        <p:cTn id="8" dur="1000" fill="hold"/>
                                        <p:tgtEl>
                                          <p:spTgt spid="77827">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7827">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7827">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2541"/>
                                        </p:tgtEl>
                                        <p:attrNameLst>
                                          <p:attrName>style.visibility</p:attrName>
                                        </p:attrNameLst>
                                      </p:cBhvr>
                                      <p:to>
                                        <p:strVal val="visible"/>
                                      </p:to>
                                    </p:set>
                                    <p:animEffect transition="in" filter="fade">
                                      <p:cBhvr>
                                        <p:cTn id="13" dur="1000"/>
                                        <p:tgtEl>
                                          <p:spTgt spid="22541"/>
                                        </p:tgtEl>
                                      </p:cBhvr>
                                    </p:animEffect>
                                    <p:anim calcmode="lin" valueType="num">
                                      <p:cBhvr>
                                        <p:cTn id="14" dur="1000" fill="hold"/>
                                        <p:tgtEl>
                                          <p:spTgt spid="22541"/>
                                        </p:tgtEl>
                                        <p:attrNameLst>
                                          <p:attrName>ppt_x</p:attrName>
                                        </p:attrNameLst>
                                      </p:cBhvr>
                                      <p:tavLst>
                                        <p:tav tm="0">
                                          <p:val>
                                            <p:strVal val="#ppt_x"/>
                                          </p:val>
                                        </p:tav>
                                        <p:tav tm="100000">
                                          <p:val>
                                            <p:strVal val="#ppt_x"/>
                                          </p:val>
                                        </p:tav>
                                      </p:tavLst>
                                    </p:anim>
                                    <p:anim calcmode="lin" valueType="num">
                                      <p:cBhvr>
                                        <p:cTn id="15" dur="900" decel="100000" fill="hold"/>
                                        <p:tgtEl>
                                          <p:spTgt spid="2254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2541"/>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77827">
                                            <p:txEl>
                                              <p:pRg st="4" end="4"/>
                                            </p:txEl>
                                          </p:spTgt>
                                        </p:tgtEl>
                                        <p:attrNameLst>
                                          <p:attrName>style.visibility</p:attrName>
                                        </p:attrNameLst>
                                      </p:cBhvr>
                                      <p:to>
                                        <p:strVal val="visible"/>
                                      </p:to>
                                    </p:set>
                                    <p:animEffect transition="in" filter="fade">
                                      <p:cBhvr>
                                        <p:cTn id="19" dur="1000"/>
                                        <p:tgtEl>
                                          <p:spTgt spid="77827">
                                            <p:txEl>
                                              <p:pRg st="4" end="4"/>
                                            </p:txEl>
                                          </p:spTgt>
                                        </p:tgtEl>
                                      </p:cBhvr>
                                    </p:animEffect>
                                    <p:anim calcmode="lin" valueType="num">
                                      <p:cBhvr>
                                        <p:cTn id="20" dur="1000" fill="hold"/>
                                        <p:tgtEl>
                                          <p:spTgt spid="77827">
                                            <p:txEl>
                                              <p:pRg st="4" end="4"/>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77827">
                                            <p:txEl>
                                              <p:pRg st="4" end="4"/>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782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nodeType="clickEffect">
                                  <p:stCondLst>
                                    <p:cond delay="0"/>
                                  </p:stCondLst>
                                  <p:childTnLst>
                                    <p:set>
                                      <p:cBhvr>
                                        <p:cTn id="26" dur="1" fill="hold">
                                          <p:stCondLst>
                                            <p:cond delay="0"/>
                                          </p:stCondLst>
                                        </p:cTn>
                                        <p:tgtEl>
                                          <p:spTgt spid="77832"/>
                                        </p:tgtEl>
                                        <p:attrNameLst>
                                          <p:attrName>style.visibility</p:attrName>
                                        </p:attrNameLst>
                                      </p:cBhvr>
                                      <p:to>
                                        <p:strVal val="visible"/>
                                      </p:to>
                                    </p:set>
                                    <p:animEffect transition="in" filter="fade">
                                      <p:cBhvr>
                                        <p:cTn id="27" dur="1000"/>
                                        <p:tgtEl>
                                          <p:spTgt spid="77832"/>
                                        </p:tgtEl>
                                      </p:cBhvr>
                                    </p:animEffect>
                                    <p:anim calcmode="lin" valueType="num">
                                      <p:cBhvr>
                                        <p:cTn id="28" dur="1000" fill="hold"/>
                                        <p:tgtEl>
                                          <p:spTgt spid="77832"/>
                                        </p:tgtEl>
                                        <p:attrNameLst>
                                          <p:attrName>ppt_x</p:attrName>
                                        </p:attrNameLst>
                                      </p:cBhvr>
                                      <p:tavLst>
                                        <p:tav tm="0">
                                          <p:val>
                                            <p:strVal val="#ppt_x"/>
                                          </p:val>
                                        </p:tav>
                                        <p:tav tm="100000">
                                          <p:val>
                                            <p:strVal val="#ppt_x"/>
                                          </p:val>
                                        </p:tav>
                                      </p:tavLst>
                                    </p:anim>
                                    <p:anim calcmode="lin" valueType="num">
                                      <p:cBhvr>
                                        <p:cTn id="29" dur="900" decel="100000" fill="hold"/>
                                        <p:tgtEl>
                                          <p:spTgt spid="7783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7783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34" name="Picture 10" descr="= 48/3.&#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063" y="3011488"/>
            <a:ext cx="65881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Grp="1" noChangeArrowheads="1"/>
          </p:cNvSpPr>
          <p:nvPr>
            <p:ph type="title"/>
          </p:nvPr>
        </p:nvSpPr>
        <p:spPr>
          <a:xfrm>
            <a:off x="457200" y="320675"/>
            <a:ext cx="8229600" cy="639763"/>
          </a:xfrm>
        </p:spPr>
        <p:txBody>
          <a:bodyPr/>
          <a:lstStyle/>
          <a:p>
            <a:pPr>
              <a:spcBef>
                <a:spcPct val="50000"/>
              </a:spcBef>
            </a:pPr>
            <a:r>
              <a:rPr lang="en-US" altLang="en-US" sz="4000" smtClean="0">
                <a:solidFill>
                  <a:schemeClr val="bg1"/>
                </a:solidFill>
              </a:rPr>
              <a:t>Example 4 – </a:t>
            </a:r>
            <a:r>
              <a:rPr lang="en-US" altLang="en-US" sz="4000" i="1" smtClean="0">
                <a:solidFill>
                  <a:schemeClr val="bg1"/>
                </a:solidFill>
              </a:rPr>
              <a:t>Solution</a:t>
            </a:r>
          </a:p>
        </p:txBody>
      </p:sp>
      <p:pic>
        <p:nvPicPr>
          <p:cNvPr id="25605" name="Picture 9" descr="= 1/3[64 minus 16 minus (1 minus 1)].&#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1275" y="1600200"/>
            <a:ext cx="287972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5" name="Picture 11" descr="=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4763" y="4292600"/>
            <a:ext cx="6762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8" name="Text Box 14"/>
          <p:cNvSpPr txBox="1">
            <a:spLocks noChangeArrowheads="1"/>
          </p:cNvSpPr>
          <p:nvPr/>
        </p:nvSpPr>
        <p:spPr bwMode="auto">
          <a:xfrm>
            <a:off x="6923088" y="4949825"/>
            <a:ext cx="9985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t>Figure 4.33</a:t>
            </a:r>
          </a:p>
        </p:txBody>
      </p:sp>
      <p:pic>
        <p:nvPicPr>
          <p:cNvPr id="22539" name="Picture 11" descr="A curve and a rectangle are graphed in the first quadrant of the x y coordinate plane. The curve is labeled f(x) = 3 x^2 minus 2 x. It begins at the labeled point (1, 1), goes up and to the right, and ends at the labeled point (4, 40). The left and the right sides of the rectangle are the vertical lines x = 1 and x = 4 respectively. The horizontal length of the rectangle stretches from x = 1 to x = 4. The vertical length of the rectangle is defined by the vertical dashed line that begins at a point on the positive x axis just on the left of x = 3, goes up, and ends at a marked point on the curve. It is labeled: average value = 16. The upper side of the rectangle intersects the curve at the marked point. On the left of (c, f(c)) the curve is below the upper side of the rectangle and on the right it is vice versa.&#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1525" y="1931988"/>
            <a:ext cx="299085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3749675" y="4248150"/>
            <a:ext cx="2043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EC008C"/>
                </a:solidFill>
              </a:rPr>
              <a:t>(See Figure 4.33.)</a:t>
            </a:r>
          </a:p>
        </p:txBody>
      </p:sp>
      <p:sp>
        <p:nvSpPr>
          <p:cNvPr id="25610" name="Text Box 9"/>
          <p:cNvSpPr txBox="1">
            <a:spLocks noChangeArrowheads="1"/>
          </p:cNvSpPr>
          <p:nvPr/>
        </p:nvSpPr>
        <p:spPr bwMode="auto">
          <a:xfrm>
            <a:off x="8229600" y="685800"/>
            <a:ext cx="822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solidFill>
                  <a:schemeClr val="bg1"/>
                </a:solidFill>
              </a:rPr>
              <a:t>cont’d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77834"/>
                                        </p:tgtEl>
                                        <p:attrNameLst>
                                          <p:attrName>style.visibility</p:attrName>
                                        </p:attrNameLst>
                                      </p:cBhvr>
                                      <p:to>
                                        <p:strVal val="visible"/>
                                      </p:to>
                                    </p:set>
                                    <p:animEffect transition="in" filter="fade">
                                      <p:cBhvr>
                                        <p:cTn id="7" dur="1000"/>
                                        <p:tgtEl>
                                          <p:spTgt spid="77834"/>
                                        </p:tgtEl>
                                      </p:cBhvr>
                                    </p:animEffect>
                                    <p:anim calcmode="lin" valueType="num">
                                      <p:cBhvr>
                                        <p:cTn id="8" dur="1000" fill="hold"/>
                                        <p:tgtEl>
                                          <p:spTgt spid="77834"/>
                                        </p:tgtEl>
                                        <p:attrNameLst>
                                          <p:attrName>ppt_x</p:attrName>
                                        </p:attrNameLst>
                                      </p:cBhvr>
                                      <p:tavLst>
                                        <p:tav tm="0">
                                          <p:val>
                                            <p:strVal val="#ppt_x"/>
                                          </p:val>
                                        </p:tav>
                                        <p:tav tm="100000">
                                          <p:val>
                                            <p:strVal val="#ppt_x"/>
                                          </p:val>
                                        </p:tav>
                                      </p:tavLst>
                                    </p:anim>
                                    <p:anim calcmode="lin" valueType="num">
                                      <p:cBhvr>
                                        <p:cTn id="9" dur="900" decel="100000" fill="hold"/>
                                        <p:tgtEl>
                                          <p:spTgt spid="7783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783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77835"/>
                                        </p:tgtEl>
                                        <p:attrNameLst>
                                          <p:attrName>style.visibility</p:attrName>
                                        </p:attrNameLst>
                                      </p:cBhvr>
                                      <p:to>
                                        <p:strVal val="visible"/>
                                      </p:to>
                                    </p:set>
                                    <p:animEffect transition="in" filter="fade">
                                      <p:cBhvr>
                                        <p:cTn id="15" dur="1000"/>
                                        <p:tgtEl>
                                          <p:spTgt spid="77835"/>
                                        </p:tgtEl>
                                      </p:cBhvr>
                                    </p:animEffect>
                                    <p:anim calcmode="lin" valueType="num">
                                      <p:cBhvr>
                                        <p:cTn id="16" dur="1000" fill="hold"/>
                                        <p:tgtEl>
                                          <p:spTgt spid="77835"/>
                                        </p:tgtEl>
                                        <p:attrNameLst>
                                          <p:attrName>ppt_x</p:attrName>
                                        </p:attrNameLst>
                                      </p:cBhvr>
                                      <p:tavLst>
                                        <p:tav tm="0">
                                          <p:val>
                                            <p:strVal val="#ppt_x"/>
                                          </p:val>
                                        </p:tav>
                                        <p:tav tm="100000">
                                          <p:val>
                                            <p:strVal val="#ppt_x"/>
                                          </p:val>
                                        </p:tav>
                                      </p:tavLst>
                                    </p:anim>
                                    <p:anim calcmode="lin" valueType="num">
                                      <p:cBhvr>
                                        <p:cTn id="17" dur="900" decel="100000" fill="hold"/>
                                        <p:tgtEl>
                                          <p:spTgt spid="7783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7835"/>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77838"/>
                                        </p:tgtEl>
                                        <p:attrNameLst>
                                          <p:attrName>style.visibility</p:attrName>
                                        </p:attrNameLst>
                                      </p:cBhvr>
                                      <p:to>
                                        <p:strVal val="visible"/>
                                      </p:to>
                                    </p:set>
                                    <p:animEffect transition="in" filter="fade">
                                      <p:cBhvr>
                                        <p:cTn id="27" dur="1000"/>
                                        <p:tgtEl>
                                          <p:spTgt spid="77838"/>
                                        </p:tgtEl>
                                      </p:cBhvr>
                                    </p:animEffect>
                                    <p:anim calcmode="lin" valueType="num">
                                      <p:cBhvr>
                                        <p:cTn id="28" dur="1000" fill="hold"/>
                                        <p:tgtEl>
                                          <p:spTgt spid="77838"/>
                                        </p:tgtEl>
                                        <p:attrNameLst>
                                          <p:attrName>ppt_x</p:attrName>
                                        </p:attrNameLst>
                                      </p:cBhvr>
                                      <p:tavLst>
                                        <p:tav tm="0">
                                          <p:val>
                                            <p:strVal val="#ppt_x"/>
                                          </p:val>
                                        </p:tav>
                                        <p:tav tm="100000">
                                          <p:val>
                                            <p:strVal val="#ppt_x"/>
                                          </p:val>
                                        </p:tav>
                                      </p:tavLst>
                                    </p:anim>
                                    <p:anim calcmode="lin" valueType="num">
                                      <p:cBhvr>
                                        <p:cTn id="29" dur="900" decel="100000" fill="hold"/>
                                        <p:tgtEl>
                                          <p:spTgt spid="7783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77838"/>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22539"/>
                                        </p:tgtEl>
                                        <p:attrNameLst>
                                          <p:attrName>style.visibility</p:attrName>
                                        </p:attrNameLst>
                                      </p:cBhvr>
                                      <p:to>
                                        <p:strVal val="visible"/>
                                      </p:to>
                                    </p:set>
                                    <p:animEffect transition="in" filter="fade">
                                      <p:cBhvr>
                                        <p:cTn id="33" dur="1000"/>
                                        <p:tgtEl>
                                          <p:spTgt spid="22539"/>
                                        </p:tgtEl>
                                      </p:cBhvr>
                                    </p:animEffect>
                                    <p:anim calcmode="lin" valueType="num">
                                      <p:cBhvr>
                                        <p:cTn id="34" dur="1000" fill="hold"/>
                                        <p:tgtEl>
                                          <p:spTgt spid="22539"/>
                                        </p:tgtEl>
                                        <p:attrNameLst>
                                          <p:attrName>ppt_x</p:attrName>
                                        </p:attrNameLst>
                                      </p:cBhvr>
                                      <p:tavLst>
                                        <p:tav tm="0">
                                          <p:val>
                                            <p:strVal val="#ppt_x"/>
                                          </p:val>
                                        </p:tav>
                                        <p:tav tm="100000">
                                          <p:val>
                                            <p:strVal val="#ppt_x"/>
                                          </p:val>
                                        </p:tav>
                                      </p:tavLst>
                                    </p:anim>
                                    <p:anim calcmode="lin" valueType="num">
                                      <p:cBhvr>
                                        <p:cTn id="35" dur="900" decel="100000" fill="hold"/>
                                        <p:tgtEl>
                                          <p:spTgt spid="2253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25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8"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457200" y="3198813"/>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a:t>The Second Fundamental Theorem of Calculus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457200" y="1370013"/>
            <a:ext cx="8229600" cy="5256212"/>
          </a:xfrm>
          <a:noFill/>
        </p:spPr>
        <p:txBody>
          <a:bodyPr/>
          <a:lstStyle/>
          <a:p>
            <a:pPr marL="0" indent="0" eaLnBrk="1" hangingPunct="1">
              <a:buFont typeface="Wingdings" panose="05000000000000000000" pitchFamily="2" charset="2"/>
              <a:buNone/>
            </a:pPr>
            <a:r>
              <a:rPr lang="en-US" altLang="en-US" smtClean="0"/>
              <a:t>Earlier you saw that the definite integral of </a:t>
            </a:r>
            <a:r>
              <a:rPr lang="en-US" altLang="en-US" i="1" smtClean="0"/>
              <a:t>f</a:t>
            </a:r>
            <a:r>
              <a:rPr lang="en-US" altLang="en-US" smtClean="0"/>
              <a:t> on the interval [</a:t>
            </a:r>
            <a:r>
              <a:rPr lang="en-US" altLang="en-US" i="1" smtClean="0"/>
              <a:t>a</a:t>
            </a:r>
            <a:r>
              <a:rPr lang="en-US" altLang="en-US" smtClean="0"/>
              <a:t>, </a:t>
            </a:r>
            <a:r>
              <a:rPr lang="en-US" altLang="en-US" i="1" smtClean="0"/>
              <a:t>b</a:t>
            </a:r>
            <a:r>
              <a:rPr lang="en-US" altLang="en-US" smtClean="0"/>
              <a:t>] was defined using the constant </a:t>
            </a:r>
            <a:r>
              <a:rPr lang="en-US" altLang="en-US" i="1" smtClean="0"/>
              <a:t>b</a:t>
            </a:r>
            <a:r>
              <a:rPr lang="en-US" altLang="en-US" smtClean="0"/>
              <a:t> as the upper limit of integration and </a:t>
            </a:r>
            <a:r>
              <a:rPr lang="en-US" altLang="en-US" i="1" smtClean="0"/>
              <a:t>x</a:t>
            </a:r>
            <a:r>
              <a:rPr lang="en-US" altLang="en-US" smtClean="0"/>
              <a:t> as the variable of integration.</a:t>
            </a:r>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smtClean="0"/>
              <a:t>However, a slightly different situation may arise in which the variable </a:t>
            </a:r>
            <a:r>
              <a:rPr lang="en-US" altLang="en-US" i="1" smtClean="0"/>
              <a:t>x</a:t>
            </a:r>
            <a:r>
              <a:rPr lang="en-US" altLang="en-US" smtClean="0"/>
              <a:t> is used in the upper limit of integration.</a:t>
            </a:r>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smtClean="0"/>
              <a:t>To avoid the confusion of using </a:t>
            </a:r>
            <a:r>
              <a:rPr lang="en-US" altLang="en-US" i="1" smtClean="0"/>
              <a:t>x</a:t>
            </a:r>
            <a:r>
              <a:rPr lang="en-US" altLang="en-US" smtClean="0"/>
              <a:t> in two different ways, </a:t>
            </a:r>
            <a:r>
              <a:rPr lang="en-US" altLang="en-US" i="1" smtClean="0"/>
              <a:t>t </a:t>
            </a:r>
            <a:r>
              <a:rPr lang="en-US" altLang="en-US" smtClean="0"/>
              <a:t>is temporarily used as the variable of integration. (Remember that the definite integral is </a:t>
            </a:r>
            <a:r>
              <a:rPr lang="en-US" altLang="en-US" i="1" smtClean="0"/>
              <a:t>not </a:t>
            </a:r>
            <a:r>
              <a:rPr lang="en-US" altLang="en-US" smtClean="0"/>
              <a:t>a function of its variable of integration.)</a:t>
            </a:r>
          </a:p>
        </p:txBody>
      </p:sp>
      <p:sp>
        <p:nvSpPr>
          <p:cNvPr id="27651" name="Rectangle 3"/>
          <p:cNvSpPr>
            <a:spLocks noGrp="1" noChangeArrowheads="1"/>
          </p:cNvSpPr>
          <p:nvPr>
            <p:ph type="title"/>
          </p:nvPr>
        </p:nvSpPr>
        <p:spPr>
          <a:xfrm>
            <a:off x="457200" y="320675"/>
            <a:ext cx="8229600" cy="639763"/>
          </a:xfrm>
          <a:noFill/>
        </p:spPr>
        <p:txBody>
          <a:bodyPr/>
          <a:lstStyle/>
          <a:p>
            <a:pPr eaLnBrk="1" hangingPunct="1"/>
            <a:r>
              <a:rPr lang="en-US" altLang="en-US" sz="3000" smtClean="0">
                <a:solidFill>
                  <a:schemeClr val="bg1"/>
                </a:solidFill>
              </a:rPr>
              <a:t>The Second Fundamental Theorem of Calculus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title"/>
          </p:nvPr>
        </p:nvSpPr>
        <p:spPr>
          <a:xfrm>
            <a:off x="457200" y="320675"/>
            <a:ext cx="8229600" cy="639763"/>
          </a:xfrm>
          <a:noFill/>
        </p:spPr>
        <p:txBody>
          <a:bodyPr/>
          <a:lstStyle/>
          <a:p>
            <a:pPr eaLnBrk="1" hangingPunct="1"/>
            <a:r>
              <a:rPr lang="en-US" altLang="en-US" sz="3000" smtClean="0">
                <a:solidFill>
                  <a:schemeClr val="bg1"/>
                </a:solidFill>
              </a:rPr>
              <a:t>The Second Fundamental Theorem of Calculus</a:t>
            </a:r>
          </a:p>
        </p:txBody>
      </p:sp>
      <p:pic>
        <p:nvPicPr>
          <p:cNvPr id="28675" name="Picture 7" descr="The definite integral as a number: int_a^b (f(x)) d x. a and b are constants and f is a function of x. The definite integral as a function of x. F(x) = int_a^x (f(t)) d t. a is constant, F is a function of x, and f is a function of t.&#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38" y="1325563"/>
            <a:ext cx="747712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20675"/>
            <a:ext cx="8229600" cy="639763"/>
          </a:xfrm>
        </p:spPr>
        <p:txBody>
          <a:bodyPr/>
          <a:lstStyle/>
          <a:p>
            <a:pPr eaLnBrk="1" hangingPunct="1"/>
            <a:r>
              <a:rPr lang="en-US" altLang="en-US" sz="3000" smtClean="0">
                <a:solidFill>
                  <a:schemeClr val="bg1"/>
                </a:solidFill>
              </a:rPr>
              <a:t>Example 6 – </a:t>
            </a:r>
            <a:r>
              <a:rPr lang="en-US" altLang="en-US" sz="3000" i="1" smtClean="0">
                <a:solidFill>
                  <a:schemeClr val="bg1"/>
                </a:solidFill>
              </a:rPr>
              <a:t>The Definite Integral as a Function</a:t>
            </a:r>
          </a:p>
        </p:txBody>
      </p:sp>
      <p:sp>
        <p:nvSpPr>
          <p:cNvPr id="81923" name="Rectangle 3"/>
          <p:cNvSpPr>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t>Evaluate the function</a:t>
            </a:r>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solidFill>
                <a:srgbClr val="0073AE"/>
              </a:solidFill>
            </a:endParaRPr>
          </a:p>
          <a:p>
            <a:pPr eaLnBrk="1" hangingPunct="1">
              <a:spcBef>
                <a:spcPct val="0"/>
              </a:spcBef>
              <a:buFontTx/>
              <a:buNone/>
            </a:pPr>
            <a:endParaRPr lang="en-US" altLang="en-US" sz="1200">
              <a:solidFill>
                <a:srgbClr val="0073AE"/>
              </a:solidFill>
            </a:endParaRPr>
          </a:p>
          <a:p>
            <a:pPr eaLnBrk="1" hangingPunct="1">
              <a:spcBef>
                <a:spcPct val="0"/>
              </a:spcBef>
              <a:buFontTx/>
              <a:buNone/>
            </a:pPr>
            <a:r>
              <a:rPr lang="en-US" altLang="en-US">
                <a:solidFill>
                  <a:srgbClr val="D7181E"/>
                </a:solidFill>
                <a:cs typeface="Arial" panose="020B0604020202020204" pitchFamily="34" charset="0"/>
              </a:rPr>
              <a:t>Solution:</a:t>
            </a:r>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p:txBody>
      </p:sp>
      <p:sp>
        <p:nvSpPr>
          <p:cNvPr id="81932" name="Rectangle 12"/>
          <p:cNvSpPr>
            <a:spLocks noChangeArrowheads="1"/>
          </p:cNvSpPr>
          <p:nvPr/>
        </p:nvSpPr>
        <p:spPr bwMode="auto">
          <a:xfrm>
            <a:off x="460375" y="3741738"/>
            <a:ext cx="81549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t>You could evaluate five different definite integrals, one for each of the given upper limits.</a:t>
            </a:r>
          </a:p>
        </p:txBody>
      </p:sp>
      <p:pic>
        <p:nvPicPr>
          <p:cNvPr id="81933" name="Picture 13" descr="int_0^x (cos(t)) d t= [sin(t)]_0^x.&#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9038" y="5602288"/>
            <a:ext cx="20653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4" name="Picture 14" descr="= sin(x) minus sin(0).&#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6438" y="5783263"/>
            <a:ext cx="161766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5" name="Picture 15" descr="= sin(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6650" y="5829300"/>
            <a:ext cx="812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6" name="Rectangle 16"/>
          <p:cNvSpPr>
            <a:spLocks noChangeArrowheads="1"/>
          </p:cNvSpPr>
          <p:nvPr/>
        </p:nvSpPr>
        <p:spPr bwMode="auto">
          <a:xfrm>
            <a:off x="460375" y="4627563"/>
            <a:ext cx="83835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t>However, it is much simpler to fix </a:t>
            </a:r>
            <a:r>
              <a:rPr lang="en-US" altLang="en-US" i="1"/>
              <a:t>x</a:t>
            </a:r>
            <a:r>
              <a:rPr lang="en-US" altLang="en-US"/>
              <a:t> (as a constant) temporarily to obtain</a:t>
            </a:r>
          </a:p>
        </p:txBody>
      </p:sp>
      <p:pic>
        <p:nvPicPr>
          <p:cNvPr id="29705" name="Picture 13" descr="F(x) = int_0^x (cos(t)) d t at x = 0, pi/6, pi/4, pi/3, and pi/2.&#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874838"/>
            <a:ext cx="219075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81923">
                                            <p:txEl>
                                              <p:pRg st="6" end="6"/>
                                            </p:txEl>
                                          </p:spTgt>
                                        </p:tgtEl>
                                        <p:attrNameLst>
                                          <p:attrName>style.visibility</p:attrName>
                                        </p:attrNameLst>
                                      </p:cBhvr>
                                      <p:to>
                                        <p:strVal val="visible"/>
                                      </p:to>
                                    </p:set>
                                    <p:animEffect transition="in" filter="fade">
                                      <p:cBhvr>
                                        <p:cTn id="7" dur="1000"/>
                                        <p:tgtEl>
                                          <p:spTgt spid="81923">
                                            <p:txEl>
                                              <p:pRg st="6" end="6"/>
                                            </p:txEl>
                                          </p:spTgt>
                                        </p:tgtEl>
                                      </p:cBhvr>
                                    </p:animEffect>
                                    <p:anim calcmode="lin" valueType="num">
                                      <p:cBhvr>
                                        <p:cTn id="8" dur="1000" fill="hold"/>
                                        <p:tgtEl>
                                          <p:spTgt spid="81923">
                                            <p:txEl>
                                              <p:pRg st="6" end="6"/>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81923">
                                            <p:txEl>
                                              <p:pRg st="6" end="6"/>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1923">
                                            <p:txEl>
                                              <p:pRg st="6" end="6"/>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81932"/>
                                        </p:tgtEl>
                                        <p:attrNameLst>
                                          <p:attrName>style.visibility</p:attrName>
                                        </p:attrNameLst>
                                      </p:cBhvr>
                                      <p:to>
                                        <p:strVal val="visible"/>
                                      </p:to>
                                    </p:set>
                                    <p:animEffect transition="in" filter="fade">
                                      <p:cBhvr>
                                        <p:cTn id="13" dur="1000"/>
                                        <p:tgtEl>
                                          <p:spTgt spid="81932"/>
                                        </p:tgtEl>
                                      </p:cBhvr>
                                    </p:animEffect>
                                    <p:anim calcmode="lin" valueType="num">
                                      <p:cBhvr>
                                        <p:cTn id="14" dur="1000" fill="hold"/>
                                        <p:tgtEl>
                                          <p:spTgt spid="81932"/>
                                        </p:tgtEl>
                                        <p:attrNameLst>
                                          <p:attrName>ppt_x</p:attrName>
                                        </p:attrNameLst>
                                      </p:cBhvr>
                                      <p:tavLst>
                                        <p:tav tm="0">
                                          <p:val>
                                            <p:strVal val="#ppt_x"/>
                                          </p:val>
                                        </p:tav>
                                        <p:tav tm="100000">
                                          <p:val>
                                            <p:strVal val="#ppt_x"/>
                                          </p:val>
                                        </p:tav>
                                      </p:tavLst>
                                    </p:anim>
                                    <p:anim calcmode="lin" valueType="num">
                                      <p:cBhvr>
                                        <p:cTn id="15" dur="900" decel="100000" fill="hold"/>
                                        <p:tgtEl>
                                          <p:spTgt spid="8193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1932"/>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81936"/>
                                        </p:tgtEl>
                                        <p:attrNameLst>
                                          <p:attrName>style.visibility</p:attrName>
                                        </p:attrNameLst>
                                      </p:cBhvr>
                                      <p:to>
                                        <p:strVal val="visible"/>
                                      </p:to>
                                    </p:set>
                                    <p:animEffect transition="in" filter="fade">
                                      <p:cBhvr>
                                        <p:cTn id="21" dur="1000"/>
                                        <p:tgtEl>
                                          <p:spTgt spid="81936"/>
                                        </p:tgtEl>
                                      </p:cBhvr>
                                    </p:animEffect>
                                    <p:anim calcmode="lin" valueType="num">
                                      <p:cBhvr>
                                        <p:cTn id="22" dur="1000" fill="hold"/>
                                        <p:tgtEl>
                                          <p:spTgt spid="81936"/>
                                        </p:tgtEl>
                                        <p:attrNameLst>
                                          <p:attrName>ppt_x</p:attrName>
                                        </p:attrNameLst>
                                      </p:cBhvr>
                                      <p:tavLst>
                                        <p:tav tm="0">
                                          <p:val>
                                            <p:strVal val="#ppt_x"/>
                                          </p:val>
                                        </p:tav>
                                        <p:tav tm="100000">
                                          <p:val>
                                            <p:strVal val="#ppt_x"/>
                                          </p:val>
                                        </p:tav>
                                      </p:tavLst>
                                    </p:anim>
                                    <p:anim calcmode="lin" valueType="num">
                                      <p:cBhvr>
                                        <p:cTn id="23" dur="900" decel="100000" fill="hold"/>
                                        <p:tgtEl>
                                          <p:spTgt spid="8193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8193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81933"/>
                                        </p:tgtEl>
                                        <p:attrNameLst>
                                          <p:attrName>style.visibility</p:attrName>
                                        </p:attrNameLst>
                                      </p:cBhvr>
                                      <p:to>
                                        <p:strVal val="visible"/>
                                      </p:to>
                                    </p:set>
                                    <p:animEffect transition="in" filter="fade">
                                      <p:cBhvr>
                                        <p:cTn id="27" dur="1000"/>
                                        <p:tgtEl>
                                          <p:spTgt spid="81933"/>
                                        </p:tgtEl>
                                      </p:cBhvr>
                                    </p:animEffect>
                                    <p:anim calcmode="lin" valueType="num">
                                      <p:cBhvr>
                                        <p:cTn id="28" dur="1000" fill="hold"/>
                                        <p:tgtEl>
                                          <p:spTgt spid="81933"/>
                                        </p:tgtEl>
                                        <p:attrNameLst>
                                          <p:attrName>ppt_x</p:attrName>
                                        </p:attrNameLst>
                                      </p:cBhvr>
                                      <p:tavLst>
                                        <p:tav tm="0">
                                          <p:val>
                                            <p:strVal val="#ppt_x"/>
                                          </p:val>
                                        </p:tav>
                                        <p:tav tm="100000">
                                          <p:val>
                                            <p:strVal val="#ppt_x"/>
                                          </p:val>
                                        </p:tav>
                                      </p:tavLst>
                                    </p:anim>
                                    <p:anim calcmode="lin" valueType="num">
                                      <p:cBhvr>
                                        <p:cTn id="29" dur="900" decel="100000" fill="hold"/>
                                        <p:tgtEl>
                                          <p:spTgt spid="81933"/>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81933"/>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nodeType="clickEffect">
                                  <p:stCondLst>
                                    <p:cond delay="0"/>
                                  </p:stCondLst>
                                  <p:childTnLst>
                                    <p:set>
                                      <p:cBhvr>
                                        <p:cTn id="34" dur="1" fill="hold">
                                          <p:stCondLst>
                                            <p:cond delay="0"/>
                                          </p:stCondLst>
                                        </p:cTn>
                                        <p:tgtEl>
                                          <p:spTgt spid="81934"/>
                                        </p:tgtEl>
                                        <p:attrNameLst>
                                          <p:attrName>style.visibility</p:attrName>
                                        </p:attrNameLst>
                                      </p:cBhvr>
                                      <p:to>
                                        <p:strVal val="visible"/>
                                      </p:to>
                                    </p:set>
                                    <p:animEffect transition="in" filter="fade">
                                      <p:cBhvr>
                                        <p:cTn id="35" dur="1000"/>
                                        <p:tgtEl>
                                          <p:spTgt spid="81934"/>
                                        </p:tgtEl>
                                      </p:cBhvr>
                                    </p:animEffect>
                                    <p:anim calcmode="lin" valueType="num">
                                      <p:cBhvr>
                                        <p:cTn id="36" dur="1000" fill="hold"/>
                                        <p:tgtEl>
                                          <p:spTgt spid="81934"/>
                                        </p:tgtEl>
                                        <p:attrNameLst>
                                          <p:attrName>ppt_x</p:attrName>
                                        </p:attrNameLst>
                                      </p:cBhvr>
                                      <p:tavLst>
                                        <p:tav tm="0">
                                          <p:val>
                                            <p:strVal val="#ppt_x"/>
                                          </p:val>
                                        </p:tav>
                                        <p:tav tm="100000">
                                          <p:val>
                                            <p:strVal val="#ppt_x"/>
                                          </p:val>
                                        </p:tav>
                                      </p:tavLst>
                                    </p:anim>
                                    <p:anim calcmode="lin" valueType="num">
                                      <p:cBhvr>
                                        <p:cTn id="37" dur="900" decel="100000" fill="hold"/>
                                        <p:tgtEl>
                                          <p:spTgt spid="8193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81934"/>
                                        </p:tgtEl>
                                        <p:attrNameLst>
                                          <p:attrName>ppt_y</p:attrName>
                                        </p:attrNameLst>
                                      </p:cBhvr>
                                      <p:tavLst>
                                        <p:tav tm="0">
                                          <p:val>
                                            <p:strVal val="#ppt_y-.03"/>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7" presetClass="entr" presetSubtype="0" fill="hold" nodeType="clickEffect">
                                  <p:stCondLst>
                                    <p:cond delay="0"/>
                                  </p:stCondLst>
                                  <p:childTnLst>
                                    <p:set>
                                      <p:cBhvr>
                                        <p:cTn id="42" dur="1" fill="hold">
                                          <p:stCondLst>
                                            <p:cond delay="0"/>
                                          </p:stCondLst>
                                        </p:cTn>
                                        <p:tgtEl>
                                          <p:spTgt spid="81935"/>
                                        </p:tgtEl>
                                        <p:attrNameLst>
                                          <p:attrName>style.visibility</p:attrName>
                                        </p:attrNameLst>
                                      </p:cBhvr>
                                      <p:to>
                                        <p:strVal val="visible"/>
                                      </p:to>
                                    </p:set>
                                    <p:animEffect transition="in" filter="fade">
                                      <p:cBhvr>
                                        <p:cTn id="43" dur="1000"/>
                                        <p:tgtEl>
                                          <p:spTgt spid="81935"/>
                                        </p:tgtEl>
                                      </p:cBhvr>
                                    </p:animEffect>
                                    <p:anim calcmode="lin" valueType="num">
                                      <p:cBhvr>
                                        <p:cTn id="44" dur="1000" fill="hold"/>
                                        <p:tgtEl>
                                          <p:spTgt spid="81935"/>
                                        </p:tgtEl>
                                        <p:attrNameLst>
                                          <p:attrName>ppt_x</p:attrName>
                                        </p:attrNameLst>
                                      </p:cBhvr>
                                      <p:tavLst>
                                        <p:tav tm="0">
                                          <p:val>
                                            <p:strVal val="#ppt_x"/>
                                          </p:val>
                                        </p:tav>
                                        <p:tav tm="100000">
                                          <p:val>
                                            <p:strVal val="#ppt_x"/>
                                          </p:val>
                                        </p:tav>
                                      </p:tavLst>
                                    </p:anim>
                                    <p:anim calcmode="lin" valueType="num">
                                      <p:cBhvr>
                                        <p:cTn id="45" dur="900" decel="100000" fill="hold"/>
                                        <p:tgtEl>
                                          <p:spTgt spid="81935"/>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819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2" grpId="0"/>
      <p:bldP spid="8193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320675"/>
            <a:ext cx="8229600" cy="639763"/>
          </a:xfrm>
        </p:spPr>
        <p:txBody>
          <a:bodyPr/>
          <a:lstStyle/>
          <a:p>
            <a:pPr eaLnBrk="1" hangingPunct="1"/>
            <a:r>
              <a:rPr lang="en-US" altLang="en-US" sz="4000" smtClean="0">
                <a:solidFill>
                  <a:schemeClr val="bg1"/>
                </a:solidFill>
              </a:rPr>
              <a:t>Example 6 – </a:t>
            </a:r>
            <a:r>
              <a:rPr lang="en-US" altLang="en-US" sz="4000" i="1" smtClean="0">
                <a:solidFill>
                  <a:schemeClr val="bg1"/>
                </a:solidFill>
              </a:rPr>
              <a:t>Solution</a:t>
            </a:r>
          </a:p>
        </p:txBody>
      </p:sp>
      <p:sp>
        <p:nvSpPr>
          <p:cNvPr id="30723" name="Text Box 7"/>
          <p:cNvSpPr txBox="1">
            <a:spLocks noChangeArrowheads="1"/>
          </p:cNvSpPr>
          <p:nvPr/>
        </p:nvSpPr>
        <p:spPr bwMode="auto">
          <a:xfrm>
            <a:off x="4038600" y="4752975"/>
            <a:ext cx="996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a:t>Figure 4.35</a:t>
            </a:r>
          </a:p>
        </p:txBody>
      </p:sp>
      <p:sp>
        <p:nvSpPr>
          <p:cNvPr id="30724" name="Rectangle 10"/>
          <p:cNvSpPr>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t>Now, using </a:t>
            </a:r>
            <a:r>
              <a:rPr lang="en-US" altLang="en-US" i="1"/>
              <a:t>F</a:t>
            </a:r>
            <a:r>
              <a:rPr lang="en-US" altLang="en-US"/>
              <a:t>(</a:t>
            </a:r>
            <a:r>
              <a:rPr lang="en-US" altLang="en-US" i="1"/>
              <a:t>x</a:t>
            </a:r>
            <a:r>
              <a:rPr lang="en-US" altLang="en-US"/>
              <a:t>) = sin </a:t>
            </a:r>
            <a:r>
              <a:rPr lang="en-US" altLang="en-US" i="1"/>
              <a:t>x</a:t>
            </a:r>
            <a:r>
              <a:rPr lang="en-US" altLang="en-US"/>
              <a:t>, you can obtain the results shown in</a:t>
            </a:r>
          </a:p>
          <a:p>
            <a:pPr eaLnBrk="1" hangingPunct="1">
              <a:spcBef>
                <a:spcPct val="0"/>
              </a:spcBef>
              <a:buFontTx/>
              <a:buNone/>
            </a:pPr>
            <a:r>
              <a:rPr lang="en-US" altLang="en-US"/>
              <a:t>Figure 4.35</a:t>
            </a:r>
            <a:r>
              <a:rPr lang="en-US" altLang="en-US" sz="1800"/>
              <a:t>.</a:t>
            </a:r>
          </a:p>
        </p:txBody>
      </p:sp>
      <p:sp>
        <p:nvSpPr>
          <p:cNvPr id="30725" name="Text Box 12"/>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altLang="en-US" sz="1800">
                <a:solidFill>
                  <a:schemeClr val="bg1"/>
                </a:solidFill>
              </a:rPr>
              <a:t>cont’d</a:t>
            </a:r>
          </a:p>
        </p:txBody>
      </p:sp>
      <p:pic>
        <p:nvPicPr>
          <p:cNvPr id="30726" name="Picture 7" descr="Five graphs. A curve F is graphed in the first quadrant of the coordinate plane. The horizontal axis is labeled t. The vertical axis is labeled y. The curve begins at a point on the positive y axis, goes down and to the right with increasing steepness, and ends at a point (pi/2, 0) on the positive t axis. A point x is marked on the positive t axis. The region under the curve till the positive t axis is shaded. The left and right boundaries of the shaded region are the y axis and t = x respectively. (graph 1). x is marked at t = 0. For x = 0, F(0) = 0. (graph 2). x is marked at t = pi/6. For x = pi/6, F(pi/6) = 1/2. (graph 3). x is marked at t = pi/4. For x = pi/4, F(pi/4) = sqrt(2)/2. (graph 4). x is marked at t = pi/3. For x = pi/3, F(pi/3) = sqrt(3)/2. (graph 5). x is marked at t = pi/2. For x = pi/2, F(pi/2) = 1.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63" y="2520950"/>
            <a:ext cx="8283575"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7" name="Picture 1" descr="F(x) = int_0^x (cos(t)) d t is the area under the curve f(t) = cos(t) from 0 to x.&#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0900" y="4225925"/>
            <a:ext cx="48323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457200" y="1370013"/>
            <a:ext cx="8229600" cy="5256212"/>
          </a:xfrm>
          <a:noFill/>
        </p:spPr>
        <p:txBody>
          <a:bodyPr/>
          <a:lstStyle/>
          <a:p>
            <a:pPr marL="0" indent="0" eaLnBrk="1" hangingPunct="1">
              <a:buFont typeface="Wingdings" panose="05000000000000000000" pitchFamily="2" charset="2"/>
              <a:buNone/>
            </a:pPr>
            <a:r>
              <a:rPr lang="en-US" altLang="en-US" smtClean="0"/>
              <a:t>You can think of the function </a:t>
            </a:r>
            <a:r>
              <a:rPr lang="en-US" altLang="en-US" i="1" smtClean="0"/>
              <a:t>F</a:t>
            </a:r>
            <a:r>
              <a:rPr lang="en-US" altLang="en-US" smtClean="0"/>
              <a:t>(</a:t>
            </a:r>
            <a:r>
              <a:rPr lang="en-US" altLang="en-US" i="1" smtClean="0"/>
              <a:t>x</a:t>
            </a:r>
            <a:r>
              <a:rPr lang="en-US" altLang="en-US" smtClean="0"/>
              <a:t>) as </a:t>
            </a:r>
            <a:r>
              <a:rPr lang="en-US" altLang="en-US" i="1" smtClean="0"/>
              <a:t>accumulating</a:t>
            </a:r>
            <a:r>
              <a:rPr lang="en-US" altLang="en-US" smtClean="0"/>
              <a:t> the area under the curve </a:t>
            </a:r>
            <a:r>
              <a:rPr lang="en-US" altLang="en-US" i="1" smtClean="0"/>
              <a:t>f</a:t>
            </a:r>
            <a:r>
              <a:rPr lang="en-US" altLang="en-US" smtClean="0"/>
              <a:t>(</a:t>
            </a:r>
            <a:r>
              <a:rPr lang="en-US" altLang="en-US" i="1" smtClean="0"/>
              <a:t>t</a:t>
            </a:r>
            <a:r>
              <a:rPr lang="en-US" altLang="en-US" smtClean="0"/>
              <a:t>) = </a:t>
            </a:r>
            <a:r>
              <a:rPr lang="en-US" altLang="en-US" i="1" smtClean="0"/>
              <a:t>cos</a:t>
            </a:r>
            <a:r>
              <a:rPr lang="en-US" altLang="en-US" smtClean="0"/>
              <a:t> </a:t>
            </a:r>
            <a:r>
              <a:rPr lang="en-US" altLang="en-US" i="1" smtClean="0"/>
              <a:t>t</a:t>
            </a:r>
            <a:r>
              <a:rPr lang="en-US" altLang="en-US" smtClean="0"/>
              <a:t> from </a:t>
            </a:r>
            <a:r>
              <a:rPr lang="en-US" altLang="en-US" i="1" smtClean="0"/>
              <a:t>t</a:t>
            </a:r>
            <a:r>
              <a:rPr lang="en-US" altLang="en-US" smtClean="0"/>
              <a:t> = 0 to </a:t>
            </a:r>
            <a:r>
              <a:rPr lang="en-US" altLang="en-US" i="1" smtClean="0"/>
              <a:t>t</a:t>
            </a:r>
            <a:r>
              <a:rPr lang="en-US" altLang="en-US" smtClean="0"/>
              <a:t> = </a:t>
            </a:r>
            <a:r>
              <a:rPr lang="en-US" altLang="en-US" i="1" smtClean="0"/>
              <a:t>x</a:t>
            </a:r>
            <a:r>
              <a:rPr lang="en-US" altLang="en-US" smtClean="0"/>
              <a:t>.</a:t>
            </a:r>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smtClean="0"/>
              <a:t>For </a:t>
            </a:r>
            <a:r>
              <a:rPr lang="en-US" altLang="en-US" i="1" smtClean="0"/>
              <a:t>x</a:t>
            </a:r>
            <a:r>
              <a:rPr lang="en-US" altLang="en-US" smtClean="0"/>
              <a:t> = 0, the area is 0 and </a:t>
            </a:r>
            <a:r>
              <a:rPr lang="en-US" altLang="en-US" i="1" smtClean="0"/>
              <a:t>F</a:t>
            </a:r>
            <a:r>
              <a:rPr lang="en-US" altLang="en-US" smtClean="0"/>
              <a:t>(0) = 0. For </a:t>
            </a:r>
            <a:r>
              <a:rPr lang="en-US" altLang="en-US" i="1" smtClean="0"/>
              <a:t>x</a:t>
            </a:r>
            <a:r>
              <a:rPr lang="en-US" altLang="en-US" smtClean="0"/>
              <a:t> = </a:t>
            </a:r>
            <a:r>
              <a:rPr lang="el-GR" altLang="en-US" i="1" smtClean="0">
                <a:cs typeface="Arial" panose="020B0604020202020204" pitchFamily="34" charset="0"/>
              </a:rPr>
              <a:t>π</a:t>
            </a:r>
            <a:r>
              <a:rPr lang="en-US" altLang="en-US" smtClean="0">
                <a:cs typeface="Arial" panose="020B0604020202020204" pitchFamily="34" charset="0"/>
              </a:rPr>
              <a:t>/2, </a:t>
            </a:r>
            <a:r>
              <a:rPr lang="en-US" altLang="en-US" i="1" smtClean="0">
                <a:cs typeface="Arial" panose="020B0604020202020204" pitchFamily="34" charset="0"/>
              </a:rPr>
              <a:t>F</a:t>
            </a:r>
            <a:r>
              <a:rPr lang="en-US" altLang="en-US" smtClean="0">
                <a:cs typeface="Arial" panose="020B0604020202020204" pitchFamily="34" charset="0"/>
              </a:rPr>
              <a:t>(</a:t>
            </a:r>
            <a:r>
              <a:rPr lang="el-GR" altLang="en-US" i="1" smtClean="0">
                <a:cs typeface="Arial" panose="020B0604020202020204" pitchFamily="34" charset="0"/>
              </a:rPr>
              <a:t>π</a:t>
            </a:r>
            <a:r>
              <a:rPr lang="en-US" altLang="en-US" smtClean="0">
                <a:cs typeface="Arial" panose="020B0604020202020204" pitchFamily="34" charset="0"/>
              </a:rPr>
              <a:t>/2) = 1</a:t>
            </a:r>
            <a:r>
              <a:rPr lang="en-US" altLang="en-US" i="1" smtClean="0">
                <a:cs typeface="Arial" panose="020B0604020202020204" pitchFamily="34" charset="0"/>
              </a:rPr>
              <a:t> </a:t>
            </a:r>
            <a:r>
              <a:rPr lang="en-US" altLang="en-US" smtClean="0"/>
              <a:t>gives the accumulated area under the cosine curve on the entire interval [0, </a:t>
            </a:r>
            <a:r>
              <a:rPr lang="el-GR" altLang="en-US" i="1" smtClean="0">
                <a:cs typeface="Arial" panose="020B0604020202020204" pitchFamily="34" charset="0"/>
              </a:rPr>
              <a:t>π</a:t>
            </a:r>
            <a:r>
              <a:rPr lang="en-US" altLang="en-US" smtClean="0">
                <a:cs typeface="Arial" panose="020B0604020202020204" pitchFamily="34" charset="0"/>
              </a:rPr>
              <a:t>/2</a:t>
            </a:r>
            <a:r>
              <a:rPr lang="en-US" altLang="en-US" smtClean="0"/>
              <a:t>].</a:t>
            </a:r>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smtClean="0"/>
              <a:t>This interpretation of an integral as an </a:t>
            </a:r>
            <a:r>
              <a:rPr lang="en-US" altLang="en-US" b="1" smtClean="0"/>
              <a:t>accumulation function</a:t>
            </a:r>
            <a:r>
              <a:rPr lang="en-US" altLang="en-US" smtClean="0"/>
              <a:t> is used often in applications of integration.</a:t>
            </a:r>
          </a:p>
        </p:txBody>
      </p:sp>
      <p:sp>
        <p:nvSpPr>
          <p:cNvPr id="31747" name="Rectangle 3"/>
          <p:cNvSpPr>
            <a:spLocks noGrp="1" noChangeArrowheads="1"/>
          </p:cNvSpPr>
          <p:nvPr>
            <p:ph type="title"/>
          </p:nvPr>
        </p:nvSpPr>
        <p:spPr>
          <a:xfrm>
            <a:off x="457200" y="320675"/>
            <a:ext cx="8229600" cy="639763"/>
          </a:xfrm>
          <a:noFill/>
        </p:spPr>
        <p:txBody>
          <a:bodyPr/>
          <a:lstStyle/>
          <a:p>
            <a:pPr eaLnBrk="1" hangingPunct="1"/>
            <a:r>
              <a:rPr lang="en-US" altLang="en-US" sz="3000" smtClean="0">
                <a:solidFill>
                  <a:schemeClr val="bg1"/>
                </a:solidFill>
              </a:rPr>
              <a:t>The Second Fundamental Theorem of Calculus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457200" y="1370013"/>
            <a:ext cx="8229600" cy="5256212"/>
          </a:xfrm>
          <a:noFill/>
        </p:spPr>
        <p:txBody>
          <a:bodyPr/>
          <a:lstStyle/>
          <a:p>
            <a:pPr marL="0" indent="0" eaLnBrk="1" hangingPunct="1">
              <a:buFont typeface="Wingdings" panose="05000000000000000000" pitchFamily="2" charset="2"/>
              <a:buNone/>
            </a:pPr>
            <a:r>
              <a:rPr lang="en-US" altLang="en-US" smtClean="0"/>
              <a:t>In Example 6, note that the derivative of </a:t>
            </a:r>
            <a:r>
              <a:rPr lang="en-US" altLang="en-US" i="1" smtClean="0"/>
              <a:t>F</a:t>
            </a:r>
            <a:r>
              <a:rPr lang="en-US" altLang="en-US" smtClean="0"/>
              <a:t> is the original integrand (with only the variable changed). That is,</a:t>
            </a:r>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endParaRPr lang="en-US" altLang="en-US" sz="1100" smtClean="0"/>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smtClean="0"/>
              <a:t>This result is generalized in the following theorem, called the </a:t>
            </a:r>
            <a:r>
              <a:rPr lang="en-US" altLang="en-US" b="1" smtClean="0"/>
              <a:t>Second Fundamental Theorem of Calculus.</a:t>
            </a:r>
          </a:p>
        </p:txBody>
      </p:sp>
      <p:sp>
        <p:nvSpPr>
          <p:cNvPr id="32771" name="Rectangle 3"/>
          <p:cNvSpPr>
            <a:spLocks noGrp="1" noChangeArrowheads="1"/>
          </p:cNvSpPr>
          <p:nvPr>
            <p:ph type="title"/>
          </p:nvPr>
        </p:nvSpPr>
        <p:spPr>
          <a:xfrm>
            <a:off x="457200" y="320675"/>
            <a:ext cx="8229600" cy="639763"/>
          </a:xfrm>
          <a:noFill/>
        </p:spPr>
        <p:txBody>
          <a:bodyPr/>
          <a:lstStyle/>
          <a:p>
            <a:pPr eaLnBrk="1" hangingPunct="1"/>
            <a:r>
              <a:rPr lang="en-US" altLang="en-US" sz="3000" smtClean="0">
                <a:solidFill>
                  <a:schemeClr val="bg1"/>
                </a:solidFill>
              </a:rPr>
              <a:t>The Second Fundamental Theorem of Calculus</a:t>
            </a:r>
          </a:p>
        </p:txBody>
      </p:sp>
      <p:pic>
        <p:nvPicPr>
          <p:cNvPr id="32772" name="Picture 4" descr="(d/(d x))[F(x)] = (d/(d x))[sin(x)] = (d/(d x))[int_0^x (cos(t)) d t] = cos(x).&#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362200"/>
            <a:ext cx="457993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7" descr="Theorem 4.11. The second fundamental theorem of Calculus. If f is continuous on an open interval I containing a, then, for every x in the interval, (d/(d x))[int_a^x (f(t)) d t] = f(x).&#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8" y="4333875"/>
            <a:ext cx="774382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457200" y="1370013"/>
            <a:ext cx="8229600" cy="5256212"/>
          </a:xfrm>
        </p:spPr>
        <p:txBody>
          <a:bodyPr/>
          <a:lstStyle/>
          <a:p>
            <a:pPr marL="350838" indent="-350838">
              <a:lnSpc>
                <a:spcPct val="90000"/>
              </a:lnSpc>
              <a:spcBef>
                <a:spcPct val="0"/>
              </a:spcBef>
              <a:buClr>
                <a:srgbClr val="D7181E"/>
              </a:buClr>
              <a:buFont typeface="Wingdings" panose="05000000000000000000" pitchFamily="2" charset="2"/>
              <a:buChar char="n"/>
              <a:defRPr/>
            </a:pPr>
            <a:r>
              <a:rPr lang="en-US" sz="2800" kern="1200" dirty="0">
                <a:cs typeface="Arial" pitchFamily="34" charset="0"/>
              </a:rPr>
              <a:t>Evaluate a definite integral using the Fundamental Theorem of Calculus</a:t>
            </a:r>
            <a:r>
              <a:rPr lang="en-US" sz="2800" kern="1200" dirty="0" smtClean="0">
                <a:cs typeface="Arial" pitchFamily="34" charset="0"/>
              </a:rPr>
              <a:t>.</a:t>
            </a:r>
          </a:p>
          <a:p>
            <a:pPr marL="350838" indent="-350838">
              <a:lnSpc>
                <a:spcPct val="90000"/>
              </a:lnSpc>
              <a:spcBef>
                <a:spcPct val="0"/>
              </a:spcBef>
              <a:buClr>
                <a:srgbClr val="D7181E"/>
              </a:buClr>
              <a:buFont typeface="Wingdings" panose="05000000000000000000" pitchFamily="2" charset="2"/>
              <a:buChar char="n"/>
              <a:defRPr/>
            </a:pPr>
            <a:endParaRPr lang="en-US" sz="2800" kern="1200" dirty="0">
              <a:cs typeface="Arial" pitchFamily="34" charset="0"/>
            </a:endParaRPr>
          </a:p>
          <a:p>
            <a:pPr marL="350838" indent="-350838">
              <a:lnSpc>
                <a:spcPct val="90000"/>
              </a:lnSpc>
              <a:spcBef>
                <a:spcPct val="0"/>
              </a:spcBef>
              <a:buClr>
                <a:srgbClr val="D7181E"/>
              </a:buClr>
              <a:buFont typeface="Wingdings" panose="05000000000000000000" pitchFamily="2" charset="2"/>
              <a:buChar char="n"/>
              <a:defRPr/>
            </a:pPr>
            <a:r>
              <a:rPr lang="en-US" sz="2800" kern="1200" dirty="0">
                <a:cs typeface="Arial" pitchFamily="34" charset="0"/>
              </a:rPr>
              <a:t>Understand and use the Mean Value Theorem for Integrals</a:t>
            </a:r>
            <a:r>
              <a:rPr lang="en-US" sz="2800" kern="1200" dirty="0" smtClean="0">
                <a:cs typeface="Arial" pitchFamily="34" charset="0"/>
              </a:rPr>
              <a:t>.</a:t>
            </a:r>
          </a:p>
          <a:p>
            <a:pPr marL="350838" indent="-350838">
              <a:lnSpc>
                <a:spcPct val="90000"/>
              </a:lnSpc>
              <a:spcBef>
                <a:spcPct val="0"/>
              </a:spcBef>
              <a:buClr>
                <a:srgbClr val="D7181E"/>
              </a:buClr>
              <a:buFont typeface="Wingdings" panose="05000000000000000000" pitchFamily="2" charset="2"/>
              <a:buChar char="n"/>
              <a:defRPr/>
            </a:pPr>
            <a:endParaRPr lang="en-US" sz="2800" kern="1200" dirty="0">
              <a:cs typeface="Arial" pitchFamily="34" charset="0"/>
            </a:endParaRPr>
          </a:p>
          <a:p>
            <a:pPr marL="350838" indent="-350838">
              <a:lnSpc>
                <a:spcPct val="90000"/>
              </a:lnSpc>
              <a:spcBef>
                <a:spcPct val="0"/>
              </a:spcBef>
              <a:buClr>
                <a:srgbClr val="D7181E"/>
              </a:buClr>
              <a:buFont typeface="Wingdings" panose="05000000000000000000" pitchFamily="2" charset="2"/>
              <a:buChar char="n"/>
              <a:defRPr/>
            </a:pPr>
            <a:r>
              <a:rPr lang="en-US" sz="2800" kern="1200" dirty="0">
                <a:cs typeface="Arial" pitchFamily="34" charset="0"/>
              </a:rPr>
              <a:t>Find the average value of a function over a closed interval</a:t>
            </a:r>
            <a:r>
              <a:rPr lang="en-US" sz="2800" kern="1200" dirty="0" smtClean="0">
                <a:cs typeface="Arial" pitchFamily="34" charset="0"/>
              </a:rPr>
              <a:t>.</a:t>
            </a:r>
          </a:p>
          <a:p>
            <a:pPr marL="350838" indent="-350838">
              <a:lnSpc>
                <a:spcPct val="90000"/>
              </a:lnSpc>
              <a:spcBef>
                <a:spcPct val="0"/>
              </a:spcBef>
              <a:buClr>
                <a:srgbClr val="D7181E"/>
              </a:buClr>
              <a:buFont typeface="Wingdings" panose="05000000000000000000" pitchFamily="2" charset="2"/>
              <a:buChar char="n"/>
              <a:defRPr/>
            </a:pPr>
            <a:endParaRPr lang="en-US" sz="2800" kern="1200" dirty="0">
              <a:cs typeface="Arial" pitchFamily="34" charset="0"/>
            </a:endParaRPr>
          </a:p>
          <a:p>
            <a:pPr marL="350838" indent="-350838">
              <a:lnSpc>
                <a:spcPct val="90000"/>
              </a:lnSpc>
              <a:spcBef>
                <a:spcPct val="0"/>
              </a:spcBef>
              <a:buClr>
                <a:srgbClr val="D7181E"/>
              </a:buClr>
              <a:buFont typeface="Wingdings" panose="05000000000000000000" pitchFamily="2" charset="2"/>
              <a:buChar char="n"/>
              <a:defRPr/>
            </a:pPr>
            <a:r>
              <a:rPr lang="en-US" sz="2800" kern="1200" dirty="0">
                <a:cs typeface="Arial" pitchFamily="34" charset="0"/>
              </a:rPr>
              <a:t>Understand and use the Second Fundamental Theorem of Calculus</a:t>
            </a:r>
            <a:r>
              <a:rPr lang="en-US" sz="2800" kern="1200" dirty="0" smtClean="0">
                <a:cs typeface="Arial" pitchFamily="34" charset="0"/>
              </a:rPr>
              <a:t>.</a:t>
            </a:r>
          </a:p>
          <a:p>
            <a:pPr marL="350838" indent="-350838">
              <a:lnSpc>
                <a:spcPct val="90000"/>
              </a:lnSpc>
              <a:spcBef>
                <a:spcPct val="0"/>
              </a:spcBef>
              <a:buClr>
                <a:srgbClr val="D7181E"/>
              </a:buClr>
              <a:buFont typeface="Wingdings" panose="05000000000000000000" pitchFamily="2" charset="2"/>
              <a:buChar char="n"/>
              <a:defRPr/>
            </a:pPr>
            <a:endParaRPr lang="en-US" sz="2800" kern="1200" dirty="0">
              <a:cs typeface="Arial" pitchFamily="34" charset="0"/>
            </a:endParaRPr>
          </a:p>
          <a:p>
            <a:pPr marL="350838" indent="-350838">
              <a:lnSpc>
                <a:spcPct val="90000"/>
              </a:lnSpc>
              <a:spcBef>
                <a:spcPct val="0"/>
              </a:spcBef>
              <a:buClr>
                <a:srgbClr val="D7181E"/>
              </a:buClr>
              <a:buFont typeface="Wingdings" panose="05000000000000000000" pitchFamily="2" charset="2"/>
              <a:buChar char="n"/>
              <a:defRPr/>
            </a:pPr>
            <a:r>
              <a:rPr lang="en-US" sz="2800" kern="1200" dirty="0">
                <a:cs typeface="Arial" pitchFamily="34" charset="0"/>
              </a:rPr>
              <a:t>Understand and use the Net Change Theorem.</a:t>
            </a:r>
          </a:p>
        </p:txBody>
      </p:sp>
      <p:sp>
        <p:nvSpPr>
          <p:cNvPr id="6147" name="Text Box 3"/>
          <p:cNvSpPr txBox="1">
            <a:spLocks noChangeArrowheads="1"/>
          </p:cNvSpPr>
          <p:nvPr/>
        </p:nvSpPr>
        <p:spPr bwMode="auto">
          <a:xfrm>
            <a:off x="604838" y="304800"/>
            <a:ext cx="83105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a:solidFill>
                  <a:schemeClr val="bg1"/>
                </a:solidFill>
              </a:rPr>
              <a:t>Objectives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457200" y="1370013"/>
            <a:ext cx="8229600" cy="5256212"/>
          </a:xfrm>
          <a:noFill/>
        </p:spPr>
        <p:txBody>
          <a:bodyPr/>
          <a:lstStyle/>
          <a:p>
            <a:pPr marL="0" indent="0" eaLnBrk="1" hangingPunct="1">
              <a:buFont typeface="Wingdings" panose="05000000000000000000" pitchFamily="2" charset="2"/>
              <a:buNone/>
            </a:pPr>
            <a:r>
              <a:rPr lang="en-US" altLang="en-US" smtClean="0"/>
              <a:t>Using the area model for definite integrals, the approximation</a:t>
            </a:r>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smtClean="0"/>
              <a:t>can be viewed as saying that the area of the rectangle of height </a:t>
            </a:r>
            <a:r>
              <a:rPr lang="en-US" altLang="en-US" i="1" smtClean="0"/>
              <a:t>f</a:t>
            </a:r>
            <a:r>
              <a:rPr lang="en-US" altLang="en-US" smtClean="0"/>
              <a:t>(</a:t>
            </a:r>
            <a:r>
              <a:rPr lang="en-US" altLang="en-US" i="1" smtClean="0"/>
              <a:t>x</a:t>
            </a:r>
            <a:r>
              <a:rPr lang="en-US" altLang="en-US" smtClean="0"/>
              <a:t>) and width </a:t>
            </a:r>
            <a:r>
              <a:rPr lang="el-GR" altLang="en-US" smtClean="0">
                <a:cs typeface="Arial" panose="020B0604020202020204" pitchFamily="34" charset="0"/>
              </a:rPr>
              <a:t>Δ</a:t>
            </a:r>
            <a:r>
              <a:rPr lang="en-US" altLang="en-US" i="1" smtClean="0">
                <a:cs typeface="Arial" panose="020B0604020202020204" pitchFamily="34" charset="0"/>
              </a:rPr>
              <a:t>x</a:t>
            </a:r>
            <a:r>
              <a:rPr lang="en-US" altLang="en-US" smtClean="0">
                <a:cs typeface="Arial" panose="020B0604020202020204" pitchFamily="34" charset="0"/>
              </a:rPr>
              <a:t> </a:t>
            </a:r>
            <a:r>
              <a:rPr lang="en-US" altLang="en-US" smtClean="0"/>
              <a:t>is approximately equal to the area of the region lying between the graph of </a:t>
            </a:r>
            <a:r>
              <a:rPr lang="en-US" altLang="en-US" i="1" smtClean="0"/>
              <a:t>f</a:t>
            </a:r>
            <a:r>
              <a:rPr lang="en-US" altLang="en-US" smtClean="0"/>
              <a:t> and the </a:t>
            </a:r>
            <a:r>
              <a:rPr lang="en-US" altLang="en-US" i="1" smtClean="0"/>
              <a:t>x</a:t>
            </a:r>
            <a:r>
              <a:rPr lang="en-US" altLang="en-US" smtClean="0"/>
              <a:t>-axis on the interval [</a:t>
            </a:r>
            <a:r>
              <a:rPr lang="en-US" altLang="en-US" i="1" smtClean="0"/>
              <a:t>x</a:t>
            </a:r>
            <a:r>
              <a:rPr lang="en-US" altLang="en-US" smtClean="0"/>
              <a:t>, </a:t>
            </a:r>
            <a:r>
              <a:rPr lang="en-US" altLang="en-US" i="1" smtClean="0"/>
              <a:t>x</a:t>
            </a:r>
            <a:r>
              <a:rPr lang="en-US" altLang="en-US" smtClean="0"/>
              <a:t> + </a:t>
            </a:r>
            <a:r>
              <a:rPr lang="el-GR" altLang="en-US" smtClean="0">
                <a:cs typeface="Arial" panose="020B0604020202020204" pitchFamily="34" charset="0"/>
              </a:rPr>
              <a:t>Δ</a:t>
            </a:r>
            <a:r>
              <a:rPr lang="en-US" altLang="en-US" i="1" smtClean="0">
                <a:cs typeface="Arial" panose="020B0604020202020204" pitchFamily="34" charset="0"/>
              </a:rPr>
              <a:t>x</a:t>
            </a:r>
            <a:r>
              <a:rPr lang="en-US" altLang="en-US" smtClean="0"/>
              <a:t>] as shown in the figure below.</a:t>
            </a:r>
          </a:p>
        </p:txBody>
      </p:sp>
      <p:sp>
        <p:nvSpPr>
          <p:cNvPr id="33795" name="Rectangle 3"/>
          <p:cNvSpPr>
            <a:spLocks noGrp="1" noChangeArrowheads="1"/>
          </p:cNvSpPr>
          <p:nvPr>
            <p:ph type="title"/>
          </p:nvPr>
        </p:nvSpPr>
        <p:spPr>
          <a:xfrm>
            <a:off x="457200" y="320675"/>
            <a:ext cx="8229600" cy="639763"/>
          </a:xfrm>
          <a:noFill/>
        </p:spPr>
        <p:txBody>
          <a:bodyPr/>
          <a:lstStyle/>
          <a:p>
            <a:pPr eaLnBrk="1" hangingPunct="1"/>
            <a:r>
              <a:rPr lang="en-US" altLang="en-US" sz="3000" smtClean="0">
                <a:solidFill>
                  <a:schemeClr val="bg1"/>
                </a:solidFill>
              </a:rPr>
              <a:t>The Second Fundamental Theorem of Calculus</a:t>
            </a:r>
          </a:p>
        </p:txBody>
      </p:sp>
      <p:pic>
        <p:nvPicPr>
          <p:cNvPr id="33796" name="Picture 6" descr="f(x) Delta x approximately int_x^(x + Delta x) (f(t)) d t.&#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828800"/>
            <a:ext cx="24860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9" descr="The image consists of a visual representation and a caption. Visual representation. An oscillating curve f and a rectangle are graphed on the coordinate plane. The horizontal axis is labeled t. The vertical axis is labeled f(t). Two points are marked on the positive t axis labeled x and x + Delta x. The curve enters the left of the viewing window in the second quadrant, goes up and to the right, enters the first quadrant, reaches a high point, then goes down and to the right, reaches a low point, then goes up and to the right, passes through the point (x, f(x)) then through the point (x + Delta x, f(x + Delta x)), and exits the right of the viewing window. The rectangle is inscribed in the region bounded by the curve, the positive t axis, t = x, and t = x + Delta x. The horizontal length of the rectangle is Delta x and the vertical length is f(x) which is defined by the left side of the rectangle. It begins at the point (x, 0) on the positive t axis, and goes vertically up till the curve. Caption. f(x) Delta x approximately int_x^(x + Delta x) (f(t)) d 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191000"/>
            <a:ext cx="26368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11188" y="320675"/>
            <a:ext cx="8532812" cy="639763"/>
          </a:xfrm>
          <a:noFill/>
        </p:spPr>
        <p:txBody>
          <a:bodyPr/>
          <a:lstStyle/>
          <a:p>
            <a:pPr eaLnBrk="1" hangingPunct="1"/>
            <a:r>
              <a:rPr lang="en-US" altLang="en-US" sz="2400" smtClean="0">
                <a:solidFill>
                  <a:schemeClr val="bg1"/>
                </a:solidFill>
              </a:rPr>
              <a:t>Example 7 – </a:t>
            </a:r>
            <a:r>
              <a:rPr lang="en-US" altLang="en-US" sz="2400" i="1" smtClean="0">
                <a:solidFill>
                  <a:schemeClr val="bg1"/>
                </a:solidFill>
              </a:rPr>
              <a:t>The Second Fundamental Theorem of Calculus</a:t>
            </a:r>
          </a:p>
        </p:txBody>
      </p:sp>
      <p:sp>
        <p:nvSpPr>
          <p:cNvPr id="87043" name="Rectangle 3"/>
          <p:cNvSpPr>
            <a:spLocks noGrp="1" noChangeArrowheads="1"/>
          </p:cNvSpPr>
          <p:nvPr>
            <p:ph type="body" idx="1"/>
          </p:nvPr>
        </p:nvSpPr>
        <p:spPr>
          <a:xfrm>
            <a:off x="457200" y="1370013"/>
            <a:ext cx="8229600" cy="5256212"/>
          </a:xfrm>
          <a:noFill/>
        </p:spPr>
        <p:txBody>
          <a:bodyPr/>
          <a:lstStyle/>
          <a:p>
            <a:pPr marL="0" indent="0" eaLnBrk="1" hangingPunct="1">
              <a:buFont typeface="Wingdings" panose="05000000000000000000" pitchFamily="2" charset="2"/>
              <a:buNone/>
            </a:pPr>
            <a:r>
              <a:rPr lang="en-US" altLang="en-US" smtClean="0"/>
              <a:t>Evaluate</a:t>
            </a:r>
          </a:p>
          <a:p>
            <a:pPr marL="0" indent="0" eaLnBrk="1" hangingPunct="1">
              <a:buFont typeface="Wingdings" panose="05000000000000000000" pitchFamily="2" charset="2"/>
              <a:buNone/>
            </a:pPr>
            <a:endParaRPr lang="en-US" altLang="en-US" smtClean="0"/>
          </a:p>
          <a:p>
            <a:pPr marL="0" indent="0" eaLnBrk="1" hangingPunct="1">
              <a:buFontTx/>
              <a:buNone/>
            </a:pPr>
            <a:r>
              <a:rPr lang="en-US" altLang="en-US" smtClean="0">
                <a:solidFill>
                  <a:srgbClr val="D7181E"/>
                </a:solidFill>
                <a:cs typeface="Arial" panose="020B0604020202020204" pitchFamily="34" charset="0"/>
              </a:rPr>
              <a:t>Solution:</a:t>
            </a:r>
          </a:p>
          <a:p>
            <a:pPr marL="0" indent="0" eaLnBrk="1" hangingPunct="1">
              <a:buFont typeface="Wingdings" panose="05000000000000000000" pitchFamily="2" charset="2"/>
              <a:buNone/>
            </a:pPr>
            <a:r>
              <a:rPr lang="en-US" altLang="en-US" smtClean="0"/>
              <a:t>Note that                          is continuous on the entire real </a:t>
            </a:r>
            <a:r>
              <a:rPr lang="en-IN" altLang="en-US" smtClean="0"/>
              <a:t>number </a:t>
            </a:r>
            <a:r>
              <a:rPr lang="en-US" altLang="en-US" smtClean="0"/>
              <a:t>line. </a:t>
            </a:r>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smtClean="0"/>
              <a:t>So, using the Second Fundamental Theorem of Calculus, you can write</a:t>
            </a:r>
          </a:p>
        </p:txBody>
      </p:sp>
      <p:pic>
        <p:nvPicPr>
          <p:cNvPr id="34820" name="Picture 4" descr="(d/(d x))[int_0^x (sqrt(t^2 + 1)) d t].&#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41425"/>
            <a:ext cx="23145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5" descr="f(t) = sqrt(t^2 + 1).&#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75" y="2728913"/>
            <a:ext cx="205105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Picture 6" descr="(d/(d x))[int_0^x (sqrt(t^2 + 1)) d t] = sqrt(x^2 + 1).&#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891088"/>
            <a:ext cx="42672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87043">
                                            <p:txEl>
                                              <p:pRg st="3" end="3"/>
                                            </p:txEl>
                                          </p:spTgt>
                                        </p:tgtEl>
                                        <p:attrNameLst>
                                          <p:attrName>style.visibility</p:attrName>
                                        </p:attrNameLst>
                                      </p:cBhvr>
                                      <p:to>
                                        <p:strVal val="visible"/>
                                      </p:to>
                                    </p:set>
                                    <p:animEffect transition="in" filter="fade">
                                      <p:cBhvr>
                                        <p:cTn id="7" dur="1000"/>
                                        <p:tgtEl>
                                          <p:spTgt spid="87043">
                                            <p:txEl>
                                              <p:pRg st="3" end="3"/>
                                            </p:txEl>
                                          </p:spTgt>
                                        </p:tgtEl>
                                      </p:cBhvr>
                                    </p:animEffect>
                                    <p:anim calcmode="lin" valueType="num">
                                      <p:cBhvr>
                                        <p:cTn id="8" dur="1000" fill="hold"/>
                                        <p:tgtEl>
                                          <p:spTgt spid="87043">
                                            <p:txEl>
                                              <p:pRg st="3" end="3"/>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87043">
                                            <p:txEl>
                                              <p:pRg st="3" end="3"/>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7043">
                                            <p:txEl>
                                              <p:pRg st="3" end="3"/>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87043">
                                            <p:txEl>
                                              <p:pRg st="2" end="2"/>
                                            </p:txEl>
                                          </p:spTgt>
                                        </p:tgtEl>
                                        <p:attrNameLst>
                                          <p:attrName>style.visibility</p:attrName>
                                        </p:attrNameLst>
                                      </p:cBhvr>
                                      <p:to>
                                        <p:strVal val="visible"/>
                                      </p:to>
                                    </p:set>
                                    <p:animEffect transition="in" filter="fade">
                                      <p:cBhvr>
                                        <p:cTn id="13" dur="1000"/>
                                        <p:tgtEl>
                                          <p:spTgt spid="87043">
                                            <p:txEl>
                                              <p:pRg st="2" end="2"/>
                                            </p:txEl>
                                          </p:spTgt>
                                        </p:tgtEl>
                                      </p:cBhvr>
                                    </p:animEffect>
                                    <p:anim calcmode="lin" valueType="num">
                                      <p:cBhvr>
                                        <p:cTn id="14" dur="1000" fill="hold"/>
                                        <p:tgtEl>
                                          <p:spTgt spid="87043">
                                            <p:txEl>
                                              <p:pRg st="2" end="2"/>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87043">
                                            <p:txEl>
                                              <p:pRg st="2" end="2"/>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7043">
                                            <p:txEl>
                                              <p:pRg st="2" end="2"/>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87045"/>
                                        </p:tgtEl>
                                        <p:attrNameLst>
                                          <p:attrName>style.visibility</p:attrName>
                                        </p:attrNameLst>
                                      </p:cBhvr>
                                      <p:to>
                                        <p:strVal val="visible"/>
                                      </p:to>
                                    </p:set>
                                    <p:animEffect transition="in" filter="fade">
                                      <p:cBhvr>
                                        <p:cTn id="19" dur="1000"/>
                                        <p:tgtEl>
                                          <p:spTgt spid="87045"/>
                                        </p:tgtEl>
                                      </p:cBhvr>
                                    </p:animEffect>
                                    <p:anim calcmode="lin" valueType="num">
                                      <p:cBhvr>
                                        <p:cTn id="20" dur="1000" fill="hold"/>
                                        <p:tgtEl>
                                          <p:spTgt spid="87045"/>
                                        </p:tgtEl>
                                        <p:attrNameLst>
                                          <p:attrName>ppt_x</p:attrName>
                                        </p:attrNameLst>
                                      </p:cBhvr>
                                      <p:tavLst>
                                        <p:tav tm="0">
                                          <p:val>
                                            <p:strVal val="#ppt_x"/>
                                          </p:val>
                                        </p:tav>
                                        <p:tav tm="100000">
                                          <p:val>
                                            <p:strVal val="#ppt_x"/>
                                          </p:val>
                                        </p:tav>
                                      </p:tavLst>
                                    </p:anim>
                                    <p:anim calcmode="lin" valueType="num">
                                      <p:cBhvr>
                                        <p:cTn id="21" dur="900" decel="100000" fill="hold"/>
                                        <p:tgtEl>
                                          <p:spTgt spid="8704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87045"/>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nodeType="clickEffect">
                                  <p:stCondLst>
                                    <p:cond delay="0"/>
                                  </p:stCondLst>
                                  <p:childTnLst>
                                    <p:set>
                                      <p:cBhvr>
                                        <p:cTn id="26" dur="1" fill="hold">
                                          <p:stCondLst>
                                            <p:cond delay="0"/>
                                          </p:stCondLst>
                                        </p:cTn>
                                        <p:tgtEl>
                                          <p:spTgt spid="87043">
                                            <p:txEl>
                                              <p:pRg st="5" end="5"/>
                                            </p:txEl>
                                          </p:spTgt>
                                        </p:tgtEl>
                                        <p:attrNameLst>
                                          <p:attrName>style.visibility</p:attrName>
                                        </p:attrNameLst>
                                      </p:cBhvr>
                                      <p:to>
                                        <p:strVal val="visible"/>
                                      </p:to>
                                    </p:set>
                                    <p:animEffect transition="in" filter="fade">
                                      <p:cBhvr>
                                        <p:cTn id="27" dur="1000"/>
                                        <p:tgtEl>
                                          <p:spTgt spid="87043">
                                            <p:txEl>
                                              <p:pRg st="5" end="5"/>
                                            </p:txEl>
                                          </p:spTgt>
                                        </p:tgtEl>
                                      </p:cBhvr>
                                    </p:animEffect>
                                    <p:anim calcmode="lin" valueType="num">
                                      <p:cBhvr>
                                        <p:cTn id="28" dur="1000" fill="hold"/>
                                        <p:tgtEl>
                                          <p:spTgt spid="87043">
                                            <p:txEl>
                                              <p:pRg st="5" end="5"/>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87043">
                                            <p:txEl>
                                              <p:pRg st="5" end="5"/>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87043">
                                            <p:txEl>
                                              <p:pRg st="5" end="5"/>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87046"/>
                                        </p:tgtEl>
                                        <p:attrNameLst>
                                          <p:attrName>style.visibility</p:attrName>
                                        </p:attrNameLst>
                                      </p:cBhvr>
                                      <p:to>
                                        <p:strVal val="visible"/>
                                      </p:to>
                                    </p:set>
                                    <p:animEffect transition="in" filter="fade">
                                      <p:cBhvr>
                                        <p:cTn id="33" dur="1000"/>
                                        <p:tgtEl>
                                          <p:spTgt spid="87046"/>
                                        </p:tgtEl>
                                      </p:cBhvr>
                                    </p:animEffect>
                                    <p:anim calcmode="lin" valueType="num">
                                      <p:cBhvr>
                                        <p:cTn id="34" dur="1000" fill="hold"/>
                                        <p:tgtEl>
                                          <p:spTgt spid="87046"/>
                                        </p:tgtEl>
                                        <p:attrNameLst>
                                          <p:attrName>ppt_x</p:attrName>
                                        </p:attrNameLst>
                                      </p:cBhvr>
                                      <p:tavLst>
                                        <p:tav tm="0">
                                          <p:val>
                                            <p:strVal val="#ppt_x"/>
                                          </p:val>
                                        </p:tav>
                                        <p:tav tm="100000">
                                          <p:val>
                                            <p:strVal val="#ppt_x"/>
                                          </p:val>
                                        </p:tav>
                                      </p:tavLst>
                                    </p:anim>
                                    <p:anim calcmode="lin" valueType="num">
                                      <p:cBhvr>
                                        <p:cTn id="35" dur="900" decel="100000" fill="hold"/>
                                        <p:tgtEl>
                                          <p:spTgt spid="8704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8704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455613" y="3200400"/>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a:t>Net Change Theorem</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Net Change Theorem</a:t>
            </a:r>
          </a:p>
        </p:txBody>
      </p:sp>
      <p:sp>
        <p:nvSpPr>
          <p:cNvPr id="36867" name="Rectangle 3"/>
          <p:cNvSpPr>
            <a:spLocks noGrp="1" noChangeArrowheads="1"/>
          </p:cNvSpPr>
          <p:nvPr>
            <p:ph type="body" idx="1"/>
          </p:nvPr>
        </p:nvSpPr>
        <p:spPr>
          <a:xfrm>
            <a:off x="457200" y="1371600"/>
            <a:ext cx="8229600" cy="5256213"/>
          </a:xfrm>
          <a:noFill/>
        </p:spPr>
        <p:txBody>
          <a:bodyPr/>
          <a:lstStyle/>
          <a:p>
            <a:pPr marL="0" indent="0" eaLnBrk="1" hangingPunct="1">
              <a:buFont typeface="Wingdings" panose="05000000000000000000" pitchFamily="2" charset="2"/>
              <a:buNone/>
            </a:pPr>
            <a:r>
              <a:rPr lang="en-US" altLang="en-US" smtClean="0"/>
              <a:t>The Fundamental Theorem of Calculus states that if </a:t>
            </a:r>
            <a:r>
              <a:rPr lang="en-US" altLang="en-US" i="1" smtClean="0"/>
              <a:t>f</a:t>
            </a:r>
            <a:r>
              <a:rPr lang="en-US" altLang="en-US" smtClean="0"/>
              <a:t> is continuous on the closed interval [</a:t>
            </a:r>
            <a:r>
              <a:rPr lang="en-US" altLang="en-US" i="1" smtClean="0"/>
              <a:t>a</a:t>
            </a:r>
            <a:r>
              <a:rPr lang="en-US" altLang="en-US" smtClean="0"/>
              <a:t>, </a:t>
            </a:r>
            <a:r>
              <a:rPr lang="en-US" altLang="en-US" i="1" smtClean="0"/>
              <a:t>b</a:t>
            </a:r>
            <a:r>
              <a:rPr lang="en-US" altLang="en-US" smtClean="0"/>
              <a:t>] and </a:t>
            </a:r>
            <a:r>
              <a:rPr lang="en-US" altLang="en-US" i="1" smtClean="0"/>
              <a:t>F </a:t>
            </a:r>
            <a:r>
              <a:rPr lang="en-US" altLang="en-US" smtClean="0"/>
              <a:t>is an antiderivative of </a:t>
            </a:r>
            <a:r>
              <a:rPr lang="en-US" altLang="en-US" i="1" smtClean="0"/>
              <a:t>f</a:t>
            </a:r>
            <a:r>
              <a:rPr lang="en-US" altLang="en-US" smtClean="0"/>
              <a:t> on [</a:t>
            </a:r>
            <a:r>
              <a:rPr lang="en-US" altLang="en-US" i="1" smtClean="0"/>
              <a:t>a</a:t>
            </a:r>
            <a:r>
              <a:rPr lang="en-US" altLang="en-US" smtClean="0"/>
              <a:t>, </a:t>
            </a:r>
            <a:r>
              <a:rPr lang="en-US" altLang="en-US" i="1" smtClean="0"/>
              <a:t>b</a:t>
            </a:r>
            <a:r>
              <a:rPr lang="en-US" altLang="en-US" smtClean="0"/>
              <a:t>], then</a:t>
            </a:r>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smtClean="0"/>
              <a:t>But because </a:t>
            </a:r>
            <a:r>
              <a:rPr lang="en-US" altLang="en-US" i="1" smtClean="0"/>
              <a:t>F'</a:t>
            </a:r>
            <a:r>
              <a:rPr lang="en-US" altLang="en-US" smtClean="0"/>
              <a:t>(</a:t>
            </a:r>
            <a:r>
              <a:rPr lang="en-US" altLang="en-US" i="1" smtClean="0"/>
              <a:t>x</a:t>
            </a:r>
            <a:r>
              <a:rPr lang="en-US" altLang="en-US" smtClean="0"/>
              <a:t>) = </a:t>
            </a:r>
            <a:r>
              <a:rPr lang="en-US" altLang="en-US" i="1" smtClean="0"/>
              <a:t>f</a:t>
            </a:r>
            <a:r>
              <a:rPr lang="en-US" altLang="en-US" smtClean="0"/>
              <a:t>(</a:t>
            </a:r>
            <a:r>
              <a:rPr lang="en-US" altLang="en-US" i="1" smtClean="0"/>
              <a:t>x</a:t>
            </a:r>
            <a:r>
              <a:rPr lang="en-US" altLang="en-US" smtClean="0"/>
              <a:t>), this statement can be rewritten as</a:t>
            </a:r>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smtClean="0"/>
              <a:t>where the quantity </a:t>
            </a:r>
            <a:r>
              <a:rPr lang="en-US" altLang="en-US" i="1" smtClean="0"/>
              <a:t>F</a:t>
            </a:r>
            <a:r>
              <a:rPr lang="en-US" altLang="en-US" smtClean="0"/>
              <a:t>(</a:t>
            </a:r>
            <a:r>
              <a:rPr lang="en-US" altLang="en-US" i="1" smtClean="0"/>
              <a:t>b</a:t>
            </a:r>
            <a:r>
              <a:rPr lang="en-US" altLang="en-US" smtClean="0"/>
              <a:t>) – </a:t>
            </a:r>
            <a:r>
              <a:rPr lang="en-US" altLang="en-US" i="1" smtClean="0"/>
              <a:t>F</a:t>
            </a:r>
            <a:r>
              <a:rPr lang="en-US" altLang="en-US" smtClean="0"/>
              <a:t>(</a:t>
            </a:r>
            <a:r>
              <a:rPr lang="en-US" altLang="en-US" i="1" smtClean="0"/>
              <a:t>a</a:t>
            </a:r>
            <a:r>
              <a:rPr lang="en-US" altLang="en-US" smtClean="0"/>
              <a:t>) represents the </a:t>
            </a:r>
            <a:r>
              <a:rPr lang="en-US" altLang="en-US" i="1" smtClean="0"/>
              <a:t>net change of F</a:t>
            </a:r>
            <a:r>
              <a:rPr lang="en-US" altLang="en-US" smtClean="0"/>
              <a:t>(</a:t>
            </a:r>
            <a:r>
              <a:rPr lang="en-US" altLang="en-US" i="1" smtClean="0"/>
              <a:t>x</a:t>
            </a:r>
            <a:r>
              <a:rPr lang="en-US" altLang="en-US" smtClean="0"/>
              <a:t>)</a:t>
            </a:r>
            <a:r>
              <a:rPr lang="en-US" altLang="en-US" i="1" smtClean="0"/>
              <a:t> </a:t>
            </a:r>
            <a:r>
              <a:rPr lang="en-US" altLang="en-US" smtClean="0"/>
              <a:t>on the interval [</a:t>
            </a:r>
            <a:r>
              <a:rPr lang="en-US" altLang="en-US" i="1" smtClean="0"/>
              <a:t>a</a:t>
            </a:r>
            <a:r>
              <a:rPr lang="en-US" altLang="en-US" smtClean="0"/>
              <a:t>, </a:t>
            </a:r>
            <a:r>
              <a:rPr lang="en-US" altLang="en-US" i="1" smtClean="0"/>
              <a:t>b</a:t>
            </a:r>
            <a:r>
              <a:rPr lang="en-US" altLang="en-US" smtClean="0"/>
              <a:t>].</a:t>
            </a:r>
          </a:p>
        </p:txBody>
      </p:sp>
      <p:pic>
        <p:nvPicPr>
          <p:cNvPr id="36868" name="Picture 4" descr="int_a^b (f(x)) d x = F(b) minus F(a).&#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514600"/>
            <a:ext cx="38576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descr="int_a^b (F prime (x)) d x = F(b) minus F(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38600"/>
            <a:ext cx="342900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Net Change Theorem</a:t>
            </a:r>
          </a:p>
        </p:txBody>
      </p:sp>
      <p:pic>
        <p:nvPicPr>
          <p:cNvPr id="37891" name="Picture 5" descr="Theorem 4.12. The net change theorem. If F prime (x) is the rate of change of a quantity F(x), then the definite integral of F prime(x) from a to b gives the total change, or net change, of F(x) on the interval [a, b]. int_a^b (F prime (x)) d x = F(b) minus F(a). Net change of F(x).&#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8" y="1479550"/>
            <a:ext cx="7781925"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49275" y="320675"/>
            <a:ext cx="8229600" cy="639763"/>
          </a:xfrm>
          <a:noFill/>
        </p:spPr>
        <p:txBody>
          <a:bodyPr/>
          <a:lstStyle/>
          <a:p>
            <a:pPr eaLnBrk="1" hangingPunct="1"/>
            <a:r>
              <a:rPr lang="en-US" altLang="en-US" sz="3100" smtClean="0">
                <a:solidFill>
                  <a:schemeClr val="bg1"/>
                </a:solidFill>
              </a:rPr>
              <a:t>Example 9 – </a:t>
            </a:r>
            <a:r>
              <a:rPr lang="en-US" altLang="en-US" sz="3100" i="1" smtClean="0">
                <a:solidFill>
                  <a:schemeClr val="bg1"/>
                </a:solidFill>
              </a:rPr>
              <a:t>Using the Net Change Theorem</a:t>
            </a:r>
          </a:p>
        </p:txBody>
      </p:sp>
      <p:sp>
        <p:nvSpPr>
          <p:cNvPr id="91139" name="Rectangle 3"/>
          <p:cNvSpPr>
            <a:spLocks noGrp="1" noChangeArrowheads="1"/>
          </p:cNvSpPr>
          <p:nvPr>
            <p:ph type="body" idx="1"/>
          </p:nvPr>
        </p:nvSpPr>
        <p:spPr>
          <a:xfrm>
            <a:off x="457200" y="1370013"/>
            <a:ext cx="8229600" cy="5256212"/>
          </a:xfrm>
          <a:noFill/>
        </p:spPr>
        <p:txBody>
          <a:bodyPr/>
          <a:lstStyle/>
          <a:p>
            <a:pPr marL="0" indent="0">
              <a:buFont typeface="Wingdings" panose="05000000000000000000" pitchFamily="2" charset="2"/>
              <a:buNone/>
            </a:pPr>
            <a:r>
              <a:rPr lang="en-IN" altLang="en-US" smtClean="0"/>
              <a:t>A chemical flows into a storage tank at a rate of (180 + 3</a:t>
            </a:r>
            <a:r>
              <a:rPr lang="en-IN" altLang="en-US" i="1" smtClean="0"/>
              <a:t>t</a:t>
            </a:r>
            <a:r>
              <a:rPr lang="en-IN" altLang="en-US" smtClean="0"/>
              <a:t>) liters per minute, where </a:t>
            </a:r>
            <a:r>
              <a:rPr lang="en-IN" altLang="en-US" i="1" smtClean="0"/>
              <a:t>t </a:t>
            </a:r>
            <a:r>
              <a:rPr lang="en-IN" altLang="en-US" smtClean="0"/>
              <a:t>is the time in minutes and </a:t>
            </a:r>
            <a:br>
              <a:rPr lang="en-IN" altLang="en-US" smtClean="0"/>
            </a:br>
            <a:r>
              <a:rPr lang="en-US" altLang="en-US" smtClean="0"/>
              <a:t>0 </a:t>
            </a:r>
            <a:r>
              <a:rPr lang="en-US" altLang="en-US" smtClean="0">
                <a:cs typeface="Arial" panose="020B0604020202020204" pitchFamily="34" charset="0"/>
              </a:rPr>
              <a:t>≤</a:t>
            </a:r>
            <a:r>
              <a:rPr lang="en-US" altLang="en-US" smtClean="0"/>
              <a:t> </a:t>
            </a:r>
            <a:r>
              <a:rPr lang="en-US" altLang="en-US" i="1" smtClean="0"/>
              <a:t>t</a:t>
            </a:r>
            <a:r>
              <a:rPr lang="en-US" altLang="en-US" smtClean="0"/>
              <a:t> </a:t>
            </a:r>
            <a:r>
              <a:rPr lang="en-US" altLang="en-US" smtClean="0">
                <a:cs typeface="Arial" panose="020B0604020202020204" pitchFamily="34" charset="0"/>
              </a:rPr>
              <a:t>≤</a:t>
            </a:r>
            <a:r>
              <a:rPr lang="en-US" altLang="en-US" smtClean="0"/>
              <a:t> 60. Find the amount of the chemical that flows into the tank during the first 20 minutes.</a:t>
            </a:r>
          </a:p>
          <a:p>
            <a:pPr marL="0" indent="0" eaLnBrk="1" hangingPunct="1">
              <a:buFont typeface="Wingdings" panose="05000000000000000000" pitchFamily="2" charset="2"/>
              <a:buNone/>
            </a:pPr>
            <a:endParaRPr lang="en-US" altLang="en-US" sz="2200" smtClean="0"/>
          </a:p>
          <a:p>
            <a:pPr marL="0" indent="0" eaLnBrk="1" hangingPunct="1">
              <a:buFontTx/>
              <a:buNone/>
            </a:pPr>
            <a:r>
              <a:rPr lang="en-US" altLang="en-US" smtClean="0">
                <a:solidFill>
                  <a:srgbClr val="D7181E"/>
                </a:solidFill>
                <a:cs typeface="Arial" panose="020B0604020202020204" pitchFamily="34" charset="0"/>
              </a:rPr>
              <a:t>Solution:</a:t>
            </a:r>
          </a:p>
          <a:p>
            <a:pPr marL="0" indent="0" eaLnBrk="1" hangingPunct="1">
              <a:buFont typeface="Wingdings" panose="05000000000000000000" pitchFamily="2" charset="2"/>
              <a:buNone/>
            </a:pPr>
            <a:r>
              <a:rPr lang="en-US" altLang="en-US" smtClean="0"/>
              <a:t>Let </a:t>
            </a:r>
            <a:r>
              <a:rPr lang="en-US" altLang="en-US" i="1" smtClean="0"/>
              <a:t>c</a:t>
            </a:r>
            <a:r>
              <a:rPr lang="en-US" altLang="en-US" smtClean="0"/>
              <a:t>(</a:t>
            </a:r>
            <a:r>
              <a:rPr lang="en-US" altLang="en-US" i="1" smtClean="0"/>
              <a:t>t</a:t>
            </a:r>
            <a:r>
              <a:rPr lang="en-US" altLang="en-US" smtClean="0"/>
              <a:t>) be the amount of the chemical in the tank at time </a:t>
            </a:r>
            <a:r>
              <a:rPr lang="en-US" altLang="en-US" i="1" smtClean="0"/>
              <a:t>t</a:t>
            </a:r>
            <a:r>
              <a:rPr lang="en-US" altLang="en-US" smtClean="0"/>
              <a:t>. </a:t>
            </a:r>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smtClean="0"/>
              <a:t>Then </a:t>
            </a:r>
            <a:r>
              <a:rPr lang="en-US" altLang="en-US" i="1" smtClean="0"/>
              <a:t>c'</a:t>
            </a:r>
            <a:r>
              <a:rPr lang="en-US" altLang="en-US" smtClean="0"/>
              <a:t>(</a:t>
            </a:r>
            <a:r>
              <a:rPr lang="en-US" altLang="en-US" i="1" smtClean="0"/>
              <a:t>t</a:t>
            </a:r>
            <a:r>
              <a:rPr lang="en-US" altLang="en-US" smtClean="0"/>
              <a:t>) represents the rate at which the chemical flows into the tank at time </a:t>
            </a:r>
            <a:r>
              <a:rPr lang="en-US" altLang="en-US" i="1" smtClean="0"/>
              <a:t>t</a:t>
            </a:r>
            <a:r>
              <a:rPr lang="en-US" altLang="en-US"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91139">
                                            <p:txEl>
                                              <p:pRg st="2" end="2"/>
                                            </p:txEl>
                                          </p:spTgt>
                                        </p:tgtEl>
                                        <p:attrNameLst>
                                          <p:attrName>style.visibility</p:attrName>
                                        </p:attrNameLst>
                                      </p:cBhvr>
                                      <p:to>
                                        <p:strVal val="visible"/>
                                      </p:to>
                                    </p:set>
                                    <p:animEffect transition="in" filter="fade">
                                      <p:cBhvr>
                                        <p:cTn id="7" dur="1000"/>
                                        <p:tgtEl>
                                          <p:spTgt spid="91139">
                                            <p:txEl>
                                              <p:pRg st="2" end="2"/>
                                            </p:txEl>
                                          </p:spTgt>
                                        </p:tgtEl>
                                      </p:cBhvr>
                                    </p:animEffect>
                                    <p:anim calcmode="lin" valueType="num">
                                      <p:cBhvr>
                                        <p:cTn id="8" dur="1000" fill="hold"/>
                                        <p:tgtEl>
                                          <p:spTgt spid="91139">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91139">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1139">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91139">
                                            <p:txEl>
                                              <p:pRg st="3" end="3"/>
                                            </p:txEl>
                                          </p:spTgt>
                                        </p:tgtEl>
                                        <p:attrNameLst>
                                          <p:attrName>style.visibility</p:attrName>
                                        </p:attrNameLst>
                                      </p:cBhvr>
                                      <p:to>
                                        <p:strVal val="visible"/>
                                      </p:to>
                                    </p:set>
                                    <p:animEffect transition="in" filter="fade">
                                      <p:cBhvr>
                                        <p:cTn id="13" dur="1000"/>
                                        <p:tgtEl>
                                          <p:spTgt spid="91139">
                                            <p:txEl>
                                              <p:pRg st="3" end="3"/>
                                            </p:txEl>
                                          </p:spTgt>
                                        </p:tgtEl>
                                      </p:cBhvr>
                                    </p:animEffect>
                                    <p:anim calcmode="lin" valueType="num">
                                      <p:cBhvr>
                                        <p:cTn id="14" dur="1000" fill="hold"/>
                                        <p:tgtEl>
                                          <p:spTgt spid="91139">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91139">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113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91139">
                                            <p:txEl>
                                              <p:pRg st="5" end="5"/>
                                            </p:txEl>
                                          </p:spTgt>
                                        </p:tgtEl>
                                        <p:attrNameLst>
                                          <p:attrName>style.visibility</p:attrName>
                                        </p:attrNameLst>
                                      </p:cBhvr>
                                      <p:to>
                                        <p:strVal val="visible"/>
                                      </p:to>
                                    </p:set>
                                    <p:animEffect transition="in" filter="fade">
                                      <p:cBhvr>
                                        <p:cTn id="21" dur="1000"/>
                                        <p:tgtEl>
                                          <p:spTgt spid="91139">
                                            <p:txEl>
                                              <p:pRg st="5" end="5"/>
                                            </p:txEl>
                                          </p:spTgt>
                                        </p:tgtEl>
                                      </p:cBhvr>
                                    </p:animEffect>
                                    <p:anim calcmode="lin" valueType="num">
                                      <p:cBhvr>
                                        <p:cTn id="22" dur="1000" fill="hold"/>
                                        <p:tgtEl>
                                          <p:spTgt spid="91139">
                                            <p:txEl>
                                              <p:pRg st="5" end="5"/>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91139">
                                            <p:txEl>
                                              <p:pRg st="5" end="5"/>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91139">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49275" y="346075"/>
            <a:ext cx="8229600" cy="639763"/>
          </a:xfrm>
          <a:noFill/>
        </p:spPr>
        <p:txBody>
          <a:bodyPr/>
          <a:lstStyle/>
          <a:p>
            <a:pPr eaLnBrk="1" hangingPunct="1"/>
            <a:r>
              <a:rPr lang="en-US" altLang="en-US" sz="4000" smtClean="0">
                <a:solidFill>
                  <a:schemeClr val="bg1"/>
                </a:solidFill>
              </a:rPr>
              <a:t>Example 9 – </a:t>
            </a:r>
            <a:r>
              <a:rPr lang="en-US" altLang="en-US" sz="4000" i="1" smtClean="0">
                <a:solidFill>
                  <a:schemeClr val="bg1"/>
                </a:solidFill>
              </a:rPr>
              <a:t>Solution</a:t>
            </a:r>
          </a:p>
        </p:txBody>
      </p:sp>
      <p:sp>
        <p:nvSpPr>
          <p:cNvPr id="92163" name="Rectangle 3"/>
          <p:cNvSpPr>
            <a:spLocks noGrp="1" noChangeArrowheads="1"/>
          </p:cNvSpPr>
          <p:nvPr>
            <p:ph type="body" idx="1"/>
          </p:nvPr>
        </p:nvSpPr>
        <p:spPr>
          <a:xfrm>
            <a:off x="457200" y="1370013"/>
            <a:ext cx="8226425" cy="5256212"/>
          </a:xfrm>
          <a:noFill/>
        </p:spPr>
        <p:txBody>
          <a:bodyPr/>
          <a:lstStyle/>
          <a:p>
            <a:pPr marL="0" indent="0" eaLnBrk="1" hangingPunct="1">
              <a:buFont typeface="Wingdings" panose="05000000000000000000" pitchFamily="2" charset="2"/>
              <a:buNone/>
            </a:pPr>
            <a:r>
              <a:rPr lang="en-US" altLang="en-US" smtClean="0"/>
              <a:t>During the first 20 minutes, the amount that flows into the tank is</a:t>
            </a:r>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smtClean="0"/>
              <a:t>So, the amount </a:t>
            </a:r>
            <a:r>
              <a:rPr lang="en-IN" altLang="en-US" smtClean="0"/>
              <a:t>of the chemical </a:t>
            </a:r>
            <a:r>
              <a:rPr lang="en-US" altLang="en-US" smtClean="0"/>
              <a:t>that flows into the tank during the first 20 minutes is 4200 liters.</a:t>
            </a:r>
            <a:endParaRPr lang="en-US" altLang="en-US" sz="2000" smtClean="0"/>
          </a:p>
        </p:txBody>
      </p:sp>
      <p:pic>
        <p:nvPicPr>
          <p:cNvPr id="39940" name="Picture 4" descr="int_0^20 (c prime(t)) d t = int_0^20 (180 + 3 t) d t.&#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276475"/>
            <a:ext cx="3738563"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5" descr="= [180 t + 3/2 t^2]_0^2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267075"/>
            <a:ext cx="21844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6" name="Picture 6" descr="= 3600 + 600 = 4200.&#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333875"/>
            <a:ext cx="28432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Text Box 9"/>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altLang="en-US" sz="1800">
                <a:solidFill>
                  <a:schemeClr val="bg1"/>
                </a:solidFill>
              </a:rPr>
              <a:t>cont’d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92165"/>
                                        </p:tgtEl>
                                        <p:attrNameLst>
                                          <p:attrName>style.visibility</p:attrName>
                                        </p:attrNameLst>
                                      </p:cBhvr>
                                      <p:to>
                                        <p:strVal val="visible"/>
                                      </p:to>
                                    </p:set>
                                    <p:animEffect transition="in" filter="fade">
                                      <p:cBhvr>
                                        <p:cTn id="7" dur="1000"/>
                                        <p:tgtEl>
                                          <p:spTgt spid="92165"/>
                                        </p:tgtEl>
                                      </p:cBhvr>
                                    </p:animEffect>
                                    <p:anim calcmode="lin" valueType="num">
                                      <p:cBhvr>
                                        <p:cTn id="8" dur="1000" fill="hold"/>
                                        <p:tgtEl>
                                          <p:spTgt spid="92165"/>
                                        </p:tgtEl>
                                        <p:attrNameLst>
                                          <p:attrName>ppt_x</p:attrName>
                                        </p:attrNameLst>
                                      </p:cBhvr>
                                      <p:tavLst>
                                        <p:tav tm="0">
                                          <p:val>
                                            <p:strVal val="#ppt_x"/>
                                          </p:val>
                                        </p:tav>
                                        <p:tav tm="100000">
                                          <p:val>
                                            <p:strVal val="#ppt_x"/>
                                          </p:val>
                                        </p:tav>
                                      </p:tavLst>
                                    </p:anim>
                                    <p:anim calcmode="lin" valueType="num">
                                      <p:cBhvr>
                                        <p:cTn id="9" dur="900" decel="100000" fill="hold"/>
                                        <p:tgtEl>
                                          <p:spTgt spid="9216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2165"/>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92166"/>
                                        </p:tgtEl>
                                        <p:attrNameLst>
                                          <p:attrName>style.visibility</p:attrName>
                                        </p:attrNameLst>
                                      </p:cBhvr>
                                      <p:to>
                                        <p:strVal val="visible"/>
                                      </p:to>
                                    </p:set>
                                    <p:animEffect transition="in" filter="fade">
                                      <p:cBhvr>
                                        <p:cTn id="15" dur="1000"/>
                                        <p:tgtEl>
                                          <p:spTgt spid="92166"/>
                                        </p:tgtEl>
                                      </p:cBhvr>
                                    </p:animEffect>
                                    <p:anim calcmode="lin" valueType="num">
                                      <p:cBhvr>
                                        <p:cTn id="16" dur="1000" fill="hold"/>
                                        <p:tgtEl>
                                          <p:spTgt spid="92166"/>
                                        </p:tgtEl>
                                        <p:attrNameLst>
                                          <p:attrName>ppt_x</p:attrName>
                                        </p:attrNameLst>
                                      </p:cBhvr>
                                      <p:tavLst>
                                        <p:tav tm="0">
                                          <p:val>
                                            <p:strVal val="#ppt_x"/>
                                          </p:val>
                                        </p:tav>
                                        <p:tav tm="100000">
                                          <p:val>
                                            <p:strVal val="#ppt_x"/>
                                          </p:val>
                                        </p:tav>
                                      </p:tavLst>
                                    </p:anim>
                                    <p:anim calcmode="lin" valueType="num">
                                      <p:cBhvr>
                                        <p:cTn id="17" dur="900" decel="100000" fill="hold"/>
                                        <p:tgtEl>
                                          <p:spTgt spid="9216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2166"/>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92163">
                                            <p:txEl>
                                              <p:pRg st="8" end="8"/>
                                            </p:txEl>
                                          </p:spTgt>
                                        </p:tgtEl>
                                        <p:attrNameLst>
                                          <p:attrName>style.visibility</p:attrName>
                                        </p:attrNameLst>
                                      </p:cBhvr>
                                      <p:to>
                                        <p:strVal val="visible"/>
                                      </p:to>
                                    </p:set>
                                    <p:animEffect transition="in" filter="fade">
                                      <p:cBhvr>
                                        <p:cTn id="23" dur="1000"/>
                                        <p:tgtEl>
                                          <p:spTgt spid="92163">
                                            <p:txEl>
                                              <p:pRg st="8" end="8"/>
                                            </p:txEl>
                                          </p:spTgt>
                                        </p:tgtEl>
                                      </p:cBhvr>
                                    </p:animEffect>
                                    <p:anim calcmode="lin" valueType="num">
                                      <p:cBhvr>
                                        <p:cTn id="24" dur="1000" fill="hold"/>
                                        <p:tgtEl>
                                          <p:spTgt spid="92163">
                                            <p:txEl>
                                              <p:pRg st="8" end="8"/>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92163">
                                            <p:txEl>
                                              <p:pRg st="8" end="8"/>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2163">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Net Change Theorem</a:t>
            </a:r>
          </a:p>
        </p:txBody>
      </p:sp>
      <p:sp>
        <p:nvSpPr>
          <p:cNvPr id="40963" name="Rectangle 3"/>
          <p:cNvSpPr>
            <a:spLocks noGrp="1" noChangeArrowheads="1"/>
          </p:cNvSpPr>
          <p:nvPr>
            <p:ph type="body" idx="1"/>
          </p:nvPr>
        </p:nvSpPr>
        <p:spPr>
          <a:xfrm>
            <a:off x="457200" y="1370013"/>
            <a:ext cx="8229600" cy="5256212"/>
          </a:xfrm>
          <a:noFill/>
        </p:spPr>
        <p:txBody>
          <a:bodyPr/>
          <a:lstStyle/>
          <a:p>
            <a:pPr marL="0" indent="0" eaLnBrk="1" hangingPunct="1">
              <a:buFont typeface="Wingdings" panose="05000000000000000000" pitchFamily="2" charset="2"/>
              <a:buNone/>
            </a:pPr>
            <a:r>
              <a:rPr lang="en-US" altLang="en-US" smtClean="0"/>
              <a:t>Another way to illustrate the Net Change Theorem is to examine the velocity of a particle moving along a straight line, where </a:t>
            </a:r>
            <a:r>
              <a:rPr lang="en-US" altLang="en-US" i="1" smtClean="0"/>
              <a:t>s</a:t>
            </a:r>
            <a:r>
              <a:rPr lang="en-US" altLang="en-US" smtClean="0"/>
              <a:t>(</a:t>
            </a:r>
            <a:r>
              <a:rPr lang="en-US" altLang="en-US" i="1" smtClean="0"/>
              <a:t>t</a:t>
            </a:r>
            <a:r>
              <a:rPr lang="en-US" altLang="en-US" smtClean="0"/>
              <a:t>) is the position at time </a:t>
            </a:r>
            <a:r>
              <a:rPr lang="en-US" altLang="en-US" i="1" smtClean="0"/>
              <a:t>t</a:t>
            </a:r>
            <a:r>
              <a:rPr lang="en-US" altLang="en-US" smtClean="0"/>
              <a:t>. Then its velocity is </a:t>
            </a:r>
            <a:r>
              <a:rPr lang="en-US" altLang="en-US" i="1" smtClean="0"/>
              <a:t>v</a:t>
            </a:r>
            <a:r>
              <a:rPr lang="en-US" altLang="en-US" smtClean="0"/>
              <a:t>(</a:t>
            </a:r>
            <a:r>
              <a:rPr lang="en-US" altLang="en-US" i="1" smtClean="0"/>
              <a:t>t</a:t>
            </a:r>
            <a:r>
              <a:rPr lang="en-US" altLang="en-US" smtClean="0"/>
              <a:t>) = </a:t>
            </a:r>
            <a:r>
              <a:rPr lang="en-US" altLang="en-US" i="1" smtClean="0"/>
              <a:t>s'</a:t>
            </a:r>
            <a:r>
              <a:rPr lang="en-US" altLang="en-US" smtClean="0"/>
              <a:t>(</a:t>
            </a:r>
            <a:r>
              <a:rPr lang="en-US" altLang="en-US" i="1" smtClean="0"/>
              <a:t>t</a:t>
            </a:r>
            <a:r>
              <a:rPr lang="en-US" altLang="en-US" smtClean="0"/>
              <a:t>) and</a:t>
            </a:r>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smtClean="0"/>
              <a:t>This definite integral represents the net change in position, or </a:t>
            </a:r>
            <a:r>
              <a:rPr lang="en-US" altLang="en-US" b="1" smtClean="0"/>
              <a:t>displacement, </a:t>
            </a:r>
            <a:r>
              <a:rPr lang="en-US" altLang="en-US" smtClean="0"/>
              <a:t>of the particle.</a:t>
            </a:r>
          </a:p>
        </p:txBody>
      </p:sp>
      <p:pic>
        <p:nvPicPr>
          <p:cNvPr id="40964" name="Picture 4" descr="int_a^b (v(t)) d t = s(b) minus s(a).&#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048000"/>
            <a:ext cx="33845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Net Change Theorem</a:t>
            </a:r>
          </a:p>
        </p:txBody>
      </p:sp>
      <p:sp>
        <p:nvSpPr>
          <p:cNvPr id="41987" name="Rectangle 3"/>
          <p:cNvSpPr>
            <a:spLocks noGrp="1" noChangeArrowheads="1"/>
          </p:cNvSpPr>
          <p:nvPr>
            <p:ph type="body" idx="1"/>
          </p:nvPr>
        </p:nvSpPr>
        <p:spPr>
          <a:xfrm>
            <a:off x="457200" y="1370013"/>
            <a:ext cx="8229600" cy="5256212"/>
          </a:xfrm>
          <a:noFill/>
        </p:spPr>
        <p:txBody>
          <a:bodyPr/>
          <a:lstStyle/>
          <a:p>
            <a:pPr marL="0" indent="0" eaLnBrk="1" hangingPunct="1">
              <a:buFont typeface="Wingdings" panose="05000000000000000000" pitchFamily="2" charset="2"/>
              <a:buNone/>
            </a:pPr>
            <a:r>
              <a:rPr lang="en-US" altLang="en-US" smtClean="0"/>
              <a:t>When calculating the </a:t>
            </a:r>
            <a:r>
              <a:rPr lang="en-US" altLang="en-US" i="1" smtClean="0"/>
              <a:t>total </a:t>
            </a:r>
            <a:r>
              <a:rPr lang="en-US" altLang="en-US" smtClean="0"/>
              <a:t>distance traveled by the particle, you must consider the intervals where </a:t>
            </a:r>
            <a:r>
              <a:rPr lang="en-US" altLang="en-US" i="1" smtClean="0"/>
              <a:t>v</a:t>
            </a:r>
            <a:r>
              <a:rPr lang="en-US" altLang="en-US" smtClean="0"/>
              <a:t>(</a:t>
            </a:r>
            <a:r>
              <a:rPr lang="en-US" altLang="en-US" i="1" smtClean="0"/>
              <a:t>t</a:t>
            </a:r>
            <a:r>
              <a:rPr lang="en-US" altLang="en-US" smtClean="0"/>
              <a:t>) </a:t>
            </a:r>
            <a:r>
              <a:rPr lang="en-US" altLang="en-US" smtClean="0">
                <a:cs typeface="Arial" panose="020B0604020202020204" pitchFamily="34" charset="0"/>
              </a:rPr>
              <a:t>≤</a:t>
            </a:r>
            <a:r>
              <a:rPr lang="en-US" altLang="en-US" smtClean="0"/>
              <a:t> 0 and the intervals where </a:t>
            </a:r>
            <a:r>
              <a:rPr lang="en-US" altLang="en-US" i="1" smtClean="0"/>
              <a:t>v</a:t>
            </a:r>
            <a:r>
              <a:rPr lang="en-US" altLang="en-US" smtClean="0"/>
              <a:t>(</a:t>
            </a:r>
            <a:r>
              <a:rPr lang="en-US" altLang="en-US" i="1" smtClean="0"/>
              <a:t>t</a:t>
            </a:r>
            <a:r>
              <a:rPr lang="en-US" altLang="en-US" smtClean="0"/>
              <a:t>) </a:t>
            </a:r>
            <a:r>
              <a:rPr lang="en-US" altLang="en-US" smtClean="0">
                <a:cs typeface="Arial" panose="020B0604020202020204" pitchFamily="34" charset="0"/>
              </a:rPr>
              <a:t>≥</a:t>
            </a:r>
            <a:r>
              <a:rPr lang="en-US" altLang="en-US" smtClean="0"/>
              <a:t> 0. </a:t>
            </a:r>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smtClean="0"/>
              <a:t>When </a:t>
            </a:r>
            <a:r>
              <a:rPr lang="en-US" altLang="en-US" i="1" smtClean="0"/>
              <a:t>v</a:t>
            </a:r>
            <a:r>
              <a:rPr lang="en-US" altLang="en-US" smtClean="0"/>
              <a:t>(</a:t>
            </a:r>
            <a:r>
              <a:rPr lang="en-US" altLang="en-US" i="1" smtClean="0"/>
              <a:t>t</a:t>
            </a:r>
            <a:r>
              <a:rPr lang="en-US" altLang="en-US" smtClean="0"/>
              <a:t>) </a:t>
            </a:r>
            <a:r>
              <a:rPr lang="en-US" altLang="en-US" smtClean="0">
                <a:cs typeface="Arial" panose="020B0604020202020204" pitchFamily="34" charset="0"/>
              </a:rPr>
              <a:t>≤</a:t>
            </a:r>
            <a:r>
              <a:rPr lang="en-US" altLang="en-US" smtClean="0"/>
              <a:t> 0, the particle moves to the left, and when     </a:t>
            </a:r>
            <a:r>
              <a:rPr lang="en-US" altLang="en-US" i="1" smtClean="0"/>
              <a:t>v</a:t>
            </a:r>
            <a:r>
              <a:rPr lang="en-US" altLang="en-US" smtClean="0"/>
              <a:t>(</a:t>
            </a:r>
            <a:r>
              <a:rPr lang="en-US" altLang="en-US" i="1" smtClean="0"/>
              <a:t>t</a:t>
            </a:r>
            <a:r>
              <a:rPr lang="en-US" altLang="en-US" smtClean="0"/>
              <a:t>) </a:t>
            </a:r>
            <a:r>
              <a:rPr lang="en-US" altLang="en-US" smtClean="0">
                <a:cs typeface="Arial" panose="020B0604020202020204" pitchFamily="34" charset="0"/>
              </a:rPr>
              <a:t>≥</a:t>
            </a:r>
            <a:r>
              <a:rPr lang="en-US" altLang="en-US" smtClean="0"/>
              <a:t> 0, the particle moves to the right. </a:t>
            </a:r>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smtClean="0"/>
              <a:t>To calculate the total distance traveled, integrate the absolute value of velocity |</a:t>
            </a:r>
            <a:r>
              <a:rPr lang="en-US" altLang="en-US" i="1" smtClean="0"/>
              <a:t>v</a:t>
            </a:r>
            <a:r>
              <a:rPr lang="en-US" altLang="en-US" smtClean="0"/>
              <a:t>(</a:t>
            </a:r>
            <a:r>
              <a:rPr lang="en-US" altLang="en-US" i="1" smtClean="0"/>
              <a:t>t</a:t>
            </a:r>
            <a:r>
              <a:rPr lang="en-US" altLang="en-US" smtClean="0"/>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Net Change Theorem</a:t>
            </a:r>
          </a:p>
        </p:txBody>
      </p:sp>
      <p:sp>
        <p:nvSpPr>
          <p:cNvPr id="43011" name="Rectangle 3"/>
          <p:cNvSpPr>
            <a:spLocks noGrp="1" noChangeArrowheads="1"/>
          </p:cNvSpPr>
          <p:nvPr>
            <p:ph type="body" idx="1"/>
          </p:nvPr>
        </p:nvSpPr>
        <p:spPr>
          <a:xfrm>
            <a:off x="457200" y="1371600"/>
            <a:ext cx="8229600" cy="5256213"/>
          </a:xfrm>
          <a:noFill/>
        </p:spPr>
        <p:txBody>
          <a:bodyPr/>
          <a:lstStyle/>
          <a:p>
            <a:pPr marL="0" indent="0">
              <a:buFont typeface="Wingdings" panose="05000000000000000000" pitchFamily="2" charset="2"/>
              <a:buNone/>
            </a:pPr>
            <a:r>
              <a:rPr lang="en-IN" altLang="en-US" smtClean="0"/>
              <a:t>So, the </a:t>
            </a:r>
            <a:r>
              <a:rPr lang="en-IN" altLang="en-US" b="1" smtClean="0"/>
              <a:t>displacement </a:t>
            </a:r>
            <a:r>
              <a:rPr lang="en-IN" altLang="en-US" smtClean="0"/>
              <a:t>of the particle on the interval [</a:t>
            </a:r>
            <a:r>
              <a:rPr lang="en-IN" altLang="en-US" i="1" smtClean="0"/>
              <a:t>a</a:t>
            </a:r>
            <a:r>
              <a:rPr lang="en-IN" altLang="en-US" smtClean="0"/>
              <a:t>, </a:t>
            </a:r>
            <a:r>
              <a:rPr lang="en-IN" altLang="en-US" i="1" smtClean="0"/>
              <a:t>b</a:t>
            </a:r>
            <a:r>
              <a:rPr lang="en-IN" altLang="en-US" smtClean="0"/>
              <a:t>] is</a:t>
            </a:r>
            <a:endParaRPr lang="en-US" altLang="en-US" smtClean="0"/>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endParaRPr lang="en-US" altLang="en-US" sz="1400" smtClean="0"/>
          </a:p>
          <a:p>
            <a:pPr marL="0" indent="0" eaLnBrk="1" hangingPunct="1">
              <a:buFont typeface="Wingdings" panose="05000000000000000000" pitchFamily="2" charset="2"/>
              <a:buNone/>
            </a:pPr>
            <a:r>
              <a:rPr lang="en-IN" altLang="en-US" smtClean="0"/>
              <a:t>and the </a:t>
            </a:r>
            <a:r>
              <a:rPr lang="en-IN" altLang="en-US" b="1" smtClean="0"/>
              <a:t>total distance traveled </a:t>
            </a:r>
            <a:r>
              <a:rPr lang="en-IN" altLang="en-US" smtClean="0"/>
              <a:t>by the particle on [</a:t>
            </a:r>
            <a:r>
              <a:rPr lang="en-IN" altLang="en-US" i="1" smtClean="0"/>
              <a:t>a</a:t>
            </a:r>
            <a:r>
              <a:rPr lang="en-IN" altLang="en-US" smtClean="0"/>
              <a:t>, </a:t>
            </a:r>
            <a:r>
              <a:rPr lang="en-IN" altLang="en-US" i="1" smtClean="0"/>
              <a:t>b</a:t>
            </a:r>
            <a:r>
              <a:rPr lang="en-IN" altLang="en-US" smtClean="0"/>
              <a:t>] is</a:t>
            </a:r>
            <a:endParaRPr lang="en-US" altLang="en-US" smtClean="0"/>
          </a:p>
          <a:p>
            <a:pPr marL="0" indent="0" eaLnBrk="1" hangingPunct="1"/>
            <a:endParaRPr lang="en-US" altLang="en-US" smtClean="0"/>
          </a:p>
          <a:p>
            <a:pPr marL="0" indent="0" eaLnBrk="1" hangingPunct="1">
              <a:buFont typeface="Wingdings" panose="05000000000000000000" pitchFamily="2" charset="2"/>
              <a:buNone/>
            </a:pPr>
            <a:endParaRPr lang="en-US" altLang="en-US" sz="2000" smtClean="0"/>
          </a:p>
          <a:p>
            <a:pPr marL="0" indent="0" eaLnBrk="1" hangingPunct="1">
              <a:buFont typeface="Wingdings" panose="05000000000000000000" pitchFamily="2" charset="2"/>
              <a:buNone/>
            </a:pPr>
            <a:r>
              <a:rPr lang="en-US" altLang="en-US" smtClean="0"/>
              <a:t>(See Figure 4.36).</a:t>
            </a:r>
          </a:p>
        </p:txBody>
      </p:sp>
      <p:sp>
        <p:nvSpPr>
          <p:cNvPr id="43012" name="Rectangle 7"/>
          <p:cNvSpPr>
            <a:spLocks noChangeArrowheads="1"/>
          </p:cNvSpPr>
          <p:nvPr/>
        </p:nvSpPr>
        <p:spPr bwMode="auto">
          <a:xfrm>
            <a:off x="3814763" y="6413500"/>
            <a:ext cx="9985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t>Figure 4.36</a:t>
            </a:r>
          </a:p>
        </p:txBody>
      </p:sp>
      <p:pic>
        <p:nvPicPr>
          <p:cNvPr id="43013" name="Picture 8" descr="Displacement on [a, b] = int_a^b (v(t)) d t = A_1 minus A_2 + A_3.&#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75" y="1782763"/>
            <a:ext cx="51784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8" descr="The image consists of a visual representation and a caption. Visual representation. An oscillating curve and a rectangle are graphed on the coordinate plane. The horizontal axis is labeled t. The vertical axis is labeled v(t). Two points are marked on the positive t axis labeled a and b. a &lt; b. The curve is labeled v. It begins at the point (a, v(a)) in the first quadrant, goes up and to the right, reaches a high point, then goes down and to the right, intersects the positive t axis and enters the fourth quadrant, reaches a low point, then goes up and to the right, intersects the positive t axis and again enters the first quadrant, goes further up and to the right, and ends at the point (b, v(b)). The region between the curve and the t axis is shaded. The left and right boundaries of the shaded region are the vertical lines t = a and t = b respectively. The shaded region is divided into three areas labeled as follows from left to right: A_1, A_2, and A_3. A_1 is the region under the curve till the positive t axis in the first quadrant on the left of the curve where it enters the fourth quadrant. A_2 is the region under the positive t axis till the curve in the fourth quadrant. A_3 is the region under the curve till the positive t axis in the first quadrant on the right of the curve where it exits the fourth quadrant. Caption. A_1, A_2, and A_3 are the areas of the shaded region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5163" y="3765550"/>
            <a:ext cx="2646362"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5" name="Picture 9" descr="Total distance traveled on [a, b] = int_a^b (abs(v(t))) d t = A_1 + A_2 + A_3.&#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011488"/>
            <a:ext cx="57531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p:cNvSpPr txBox="1">
            <a:spLocks noChangeArrowheads="1"/>
          </p:cNvSpPr>
          <p:nvPr/>
        </p:nvSpPr>
        <p:spPr bwMode="auto">
          <a:xfrm>
            <a:off x="455613" y="3198813"/>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a:t>The Fundamental Theorem of Calculus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3400" y="376238"/>
            <a:ext cx="8229600" cy="639762"/>
          </a:xfrm>
          <a:noFill/>
        </p:spPr>
        <p:txBody>
          <a:bodyPr/>
          <a:lstStyle/>
          <a:p>
            <a:pPr eaLnBrk="1" hangingPunct="1"/>
            <a:r>
              <a:rPr lang="en-US" altLang="en-US" sz="2900" smtClean="0">
                <a:solidFill>
                  <a:schemeClr val="bg1"/>
                </a:solidFill>
              </a:rPr>
              <a:t>Example 10 – </a:t>
            </a:r>
            <a:r>
              <a:rPr lang="en-US" altLang="en-US" sz="2900" i="1" smtClean="0">
                <a:solidFill>
                  <a:schemeClr val="bg1"/>
                </a:solidFill>
              </a:rPr>
              <a:t>Solving a Particle Motion Problem</a:t>
            </a:r>
          </a:p>
        </p:txBody>
      </p:sp>
      <p:sp>
        <p:nvSpPr>
          <p:cNvPr id="40963" name="Rectangle 3"/>
          <p:cNvSpPr>
            <a:spLocks noGrp="1" noChangeArrowheads="1"/>
          </p:cNvSpPr>
          <p:nvPr>
            <p:ph type="body" idx="1"/>
          </p:nvPr>
        </p:nvSpPr>
        <p:spPr>
          <a:xfrm>
            <a:off x="457200" y="1371600"/>
            <a:ext cx="8229600" cy="5256213"/>
          </a:xfrm>
        </p:spPr>
        <p:txBody>
          <a:bodyPr/>
          <a:lstStyle/>
          <a:p>
            <a:pPr marL="0" indent="0" eaLnBrk="1" hangingPunct="1">
              <a:buFont typeface="Wingdings" panose="05000000000000000000" pitchFamily="2" charset="2"/>
              <a:buNone/>
              <a:defRPr/>
            </a:pPr>
            <a:r>
              <a:rPr lang="en-US" dirty="0" smtClean="0"/>
              <a:t>The velocity (in feet per second) of a particle moving along a line is</a:t>
            </a:r>
          </a:p>
          <a:p>
            <a:pPr marL="0" indent="0" eaLnBrk="1" hangingPunct="1">
              <a:buFont typeface="Wingdings" panose="05000000000000000000" pitchFamily="2" charset="2"/>
              <a:buNone/>
              <a:defRPr/>
            </a:pPr>
            <a:r>
              <a:rPr lang="en-US" i="1" dirty="0" smtClean="0"/>
              <a:t>	v</a:t>
            </a:r>
            <a:r>
              <a:rPr lang="en-US" dirty="0" smtClean="0"/>
              <a:t>(</a:t>
            </a:r>
            <a:r>
              <a:rPr lang="en-US" i="1" dirty="0" smtClean="0"/>
              <a:t>t</a:t>
            </a:r>
            <a:r>
              <a:rPr lang="en-US" dirty="0" smtClean="0"/>
              <a:t>) = </a:t>
            </a:r>
            <a:r>
              <a:rPr lang="en-US" i="1" dirty="0" smtClean="0"/>
              <a:t>t</a:t>
            </a:r>
            <a:r>
              <a:rPr lang="en-US" baseline="30000" dirty="0" smtClean="0"/>
              <a:t>3</a:t>
            </a:r>
            <a:r>
              <a:rPr lang="en-US" dirty="0" smtClean="0"/>
              <a:t> – 10</a:t>
            </a:r>
            <a:r>
              <a:rPr lang="en-US" i="1" dirty="0" smtClean="0"/>
              <a:t>t</a:t>
            </a:r>
            <a:r>
              <a:rPr lang="en-US" baseline="30000" dirty="0" smtClean="0"/>
              <a:t>2</a:t>
            </a:r>
            <a:r>
              <a:rPr lang="en-US" dirty="0" smtClean="0"/>
              <a:t> + 29</a:t>
            </a:r>
            <a:r>
              <a:rPr lang="en-US" i="1" dirty="0" smtClean="0"/>
              <a:t>t</a:t>
            </a:r>
            <a:r>
              <a:rPr lang="en-US" dirty="0" smtClean="0"/>
              <a:t> – 20 </a:t>
            </a:r>
          </a:p>
          <a:p>
            <a:pPr marL="0" indent="0" eaLnBrk="1" hangingPunct="1">
              <a:buFont typeface="Wingdings" panose="05000000000000000000" pitchFamily="2" charset="2"/>
              <a:buNone/>
              <a:defRPr/>
            </a:pPr>
            <a:r>
              <a:rPr lang="en-US" dirty="0" smtClean="0"/>
              <a:t>where </a:t>
            </a:r>
            <a:r>
              <a:rPr lang="en-US" i="1" dirty="0" smtClean="0"/>
              <a:t>t </a:t>
            </a:r>
            <a:r>
              <a:rPr lang="en-US" dirty="0" smtClean="0"/>
              <a:t>is the time in seconds.</a:t>
            </a:r>
          </a:p>
          <a:p>
            <a:pPr marL="0" indent="0" eaLnBrk="1" hangingPunct="1">
              <a:buFont typeface="Wingdings" panose="05000000000000000000" pitchFamily="2" charset="2"/>
              <a:buNone/>
              <a:defRPr/>
            </a:pPr>
            <a:endParaRPr lang="en-US" dirty="0" smtClean="0"/>
          </a:p>
          <a:p>
            <a:pPr marL="0" indent="0" eaLnBrk="1" hangingPunct="1">
              <a:buFont typeface="Wingdings" panose="05000000000000000000" pitchFamily="2" charset="2"/>
              <a:buNone/>
              <a:defRPr/>
            </a:pPr>
            <a:r>
              <a:rPr lang="en-US" b="1" dirty="0" smtClean="0"/>
              <a:t>a</a:t>
            </a:r>
            <a:r>
              <a:rPr lang="en-US" dirty="0" smtClean="0"/>
              <a:t>. What is the displacement of the particle on the time</a:t>
            </a:r>
            <a:br>
              <a:rPr lang="en-US" dirty="0" smtClean="0"/>
            </a:br>
            <a:r>
              <a:rPr lang="en-US" dirty="0" smtClean="0"/>
              <a:t>    interval 1 </a:t>
            </a:r>
            <a:r>
              <a:rPr lang="en-US" dirty="0" smtClean="0">
                <a:cs typeface="Arial" pitchFamily="34" charset="0"/>
              </a:rPr>
              <a:t>≤</a:t>
            </a:r>
            <a:r>
              <a:rPr lang="en-US" dirty="0" smtClean="0"/>
              <a:t> </a:t>
            </a:r>
            <a:r>
              <a:rPr lang="en-US" i="1" dirty="0" smtClean="0"/>
              <a:t>t</a:t>
            </a:r>
            <a:r>
              <a:rPr lang="en-US" dirty="0" smtClean="0"/>
              <a:t> </a:t>
            </a:r>
            <a:r>
              <a:rPr lang="en-US" dirty="0" smtClean="0">
                <a:cs typeface="Arial" pitchFamily="34" charset="0"/>
              </a:rPr>
              <a:t>≤</a:t>
            </a:r>
            <a:r>
              <a:rPr lang="en-US" dirty="0" smtClean="0"/>
              <a:t> 5?</a:t>
            </a:r>
          </a:p>
          <a:p>
            <a:pPr marL="0" indent="0" eaLnBrk="1" hangingPunct="1">
              <a:defRPr/>
            </a:pPr>
            <a:endParaRPr lang="en-US" dirty="0" smtClean="0"/>
          </a:p>
          <a:p>
            <a:pPr eaLnBrk="1" hangingPunct="1">
              <a:buFont typeface="Wingdings" panose="05000000000000000000" pitchFamily="2" charset="2"/>
              <a:buNone/>
              <a:defRPr/>
            </a:pPr>
            <a:r>
              <a:rPr lang="en-US" b="1" dirty="0" smtClean="0"/>
              <a:t>b</a:t>
            </a:r>
            <a:r>
              <a:rPr lang="en-US" dirty="0" smtClean="0"/>
              <a:t>.</a:t>
            </a:r>
            <a:r>
              <a:rPr lang="en-US" b="1" dirty="0" smtClean="0"/>
              <a:t> </a:t>
            </a:r>
            <a:r>
              <a:rPr lang="en-US" dirty="0" smtClean="0"/>
              <a:t>What is the total distance traveled by the particle on the    time interval 1 </a:t>
            </a:r>
            <a:r>
              <a:rPr lang="en-US" dirty="0" smtClean="0">
                <a:cs typeface="Arial" pitchFamily="34" charset="0"/>
              </a:rPr>
              <a:t>≤</a:t>
            </a:r>
            <a:r>
              <a:rPr lang="en-US" dirty="0" smtClean="0"/>
              <a:t> </a:t>
            </a:r>
            <a:r>
              <a:rPr lang="en-US" i="1" dirty="0" smtClean="0"/>
              <a:t>t</a:t>
            </a:r>
            <a:r>
              <a:rPr lang="en-US" dirty="0" smtClean="0"/>
              <a:t> </a:t>
            </a:r>
            <a:r>
              <a:rPr lang="en-US" dirty="0" smtClean="0">
                <a:cs typeface="Arial" pitchFamily="34" charset="0"/>
              </a:rPr>
              <a:t>≤</a:t>
            </a:r>
            <a:r>
              <a:rPr lang="en-US" dirty="0" smtClean="0"/>
              <a:t> 5?</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33400" y="347663"/>
            <a:ext cx="8229600" cy="639762"/>
          </a:xfrm>
          <a:noFill/>
        </p:spPr>
        <p:txBody>
          <a:bodyPr/>
          <a:lstStyle/>
          <a:p>
            <a:pPr eaLnBrk="1" hangingPunct="1"/>
            <a:r>
              <a:rPr lang="en-US" altLang="en-US" sz="4000" smtClean="0">
                <a:solidFill>
                  <a:schemeClr val="bg1"/>
                </a:solidFill>
              </a:rPr>
              <a:t>Example 10(a) – </a:t>
            </a:r>
            <a:r>
              <a:rPr lang="en-US" altLang="en-US" sz="4000" i="1" smtClean="0">
                <a:solidFill>
                  <a:schemeClr val="bg1"/>
                </a:solidFill>
              </a:rPr>
              <a:t>Solution</a:t>
            </a:r>
          </a:p>
        </p:txBody>
      </p:sp>
      <p:sp>
        <p:nvSpPr>
          <p:cNvPr id="97283" name="Rectangle 3"/>
          <p:cNvSpPr>
            <a:spLocks noGrp="1" noChangeArrowheads="1"/>
          </p:cNvSpPr>
          <p:nvPr>
            <p:ph type="body" idx="1"/>
          </p:nvPr>
        </p:nvSpPr>
        <p:spPr>
          <a:xfrm>
            <a:off x="455613" y="1371600"/>
            <a:ext cx="8226425" cy="5256213"/>
          </a:xfrm>
          <a:noFill/>
        </p:spPr>
        <p:txBody>
          <a:bodyPr/>
          <a:lstStyle/>
          <a:p>
            <a:pPr marL="0" indent="0" eaLnBrk="1" hangingPunct="1">
              <a:lnSpc>
                <a:spcPct val="90000"/>
              </a:lnSpc>
              <a:buFont typeface="Wingdings" panose="05000000000000000000" pitchFamily="2" charset="2"/>
              <a:buNone/>
            </a:pPr>
            <a:r>
              <a:rPr lang="en-US" altLang="en-US" dirty="0" smtClean="0"/>
              <a:t>By definition, you know that the displacement is</a:t>
            </a:r>
          </a:p>
          <a:p>
            <a:pPr marL="0" indent="0" eaLnBrk="1" hangingPunct="1">
              <a:lnSpc>
                <a:spcPct val="90000"/>
              </a:lnSpc>
              <a:buFont typeface="Wingdings" panose="05000000000000000000" pitchFamily="2" charset="2"/>
              <a:buNone/>
            </a:pPr>
            <a:endParaRPr lang="en-US" altLang="en-US" dirty="0" smtClean="0"/>
          </a:p>
          <a:p>
            <a:pPr marL="0" indent="0" eaLnBrk="1" hangingPunct="1">
              <a:lnSpc>
                <a:spcPct val="90000"/>
              </a:lnSpc>
              <a:buFont typeface="Wingdings" panose="05000000000000000000" pitchFamily="2" charset="2"/>
              <a:buNone/>
            </a:pPr>
            <a:endParaRPr lang="en-US" altLang="en-US" dirty="0" smtClean="0"/>
          </a:p>
          <a:p>
            <a:pPr marL="0" indent="0" eaLnBrk="1" hangingPunct="1">
              <a:lnSpc>
                <a:spcPct val="90000"/>
              </a:lnSpc>
              <a:buFont typeface="Wingdings" panose="05000000000000000000" pitchFamily="2" charset="2"/>
              <a:buNone/>
            </a:pPr>
            <a:endParaRPr lang="en-US" altLang="en-US" dirty="0" smtClean="0"/>
          </a:p>
          <a:p>
            <a:pPr marL="0" indent="0" eaLnBrk="1" hangingPunct="1">
              <a:lnSpc>
                <a:spcPct val="90000"/>
              </a:lnSpc>
              <a:buFont typeface="Wingdings" panose="05000000000000000000" pitchFamily="2" charset="2"/>
              <a:buNone/>
            </a:pPr>
            <a:endParaRPr lang="en-US" altLang="en-US" dirty="0" smtClean="0"/>
          </a:p>
          <a:p>
            <a:pPr marL="0" indent="0" eaLnBrk="1" hangingPunct="1">
              <a:lnSpc>
                <a:spcPct val="90000"/>
              </a:lnSpc>
              <a:buFont typeface="Wingdings" panose="05000000000000000000" pitchFamily="2" charset="2"/>
              <a:buNone/>
            </a:pPr>
            <a:endParaRPr lang="en-US" altLang="en-US" dirty="0" smtClean="0"/>
          </a:p>
          <a:p>
            <a:pPr marL="0" indent="0" eaLnBrk="1" hangingPunct="1">
              <a:lnSpc>
                <a:spcPct val="90000"/>
              </a:lnSpc>
              <a:buFont typeface="Wingdings" panose="05000000000000000000" pitchFamily="2" charset="2"/>
              <a:buNone/>
            </a:pPr>
            <a:endParaRPr lang="en-US" altLang="en-US" dirty="0" smtClean="0"/>
          </a:p>
          <a:p>
            <a:pPr marL="0" indent="0" eaLnBrk="1" hangingPunct="1">
              <a:lnSpc>
                <a:spcPct val="90000"/>
              </a:lnSpc>
              <a:buFont typeface="Wingdings" panose="05000000000000000000" pitchFamily="2" charset="2"/>
              <a:buNone/>
            </a:pPr>
            <a:endParaRPr lang="en-US" altLang="en-US" dirty="0" smtClean="0"/>
          </a:p>
          <a:p>
            <a:pPr marL="0" indent="0" eaLnBrk="1" hangingPunct="1">
              <a:lnSpc>
                <a:spcPct val="90000"/>
              </a:lnSpc>
              <a:buFont typeface="Wingdings" panose="05000000000000000000" pitchFamily="2" charset="2"/>
              <a:buNone/>
            </a:pPr>
            <a:endParaRPr lang="en-US" altLang="en-US" dirty="0" smtClean="0"/>
          </a:p>
          <a:p>
            <a:pPr marL="0" indent="0" eaLnBrk="1" hangingPunct="1">
              <a:lnSpc>
                <a:spcPct val="90000"/>
              </a:lnSpc>
              <a:buFont typeface="Wingdings" panose="05000000000000000000" pitchFamily="2" charset="2"/>
              <a:buNone/>
            </a:pPr>
            <a:endParaRPr lang="en-US" altLang="en-US" dirty="0" smtClean="0"/>
          </a:p>
          <a:p>
            <a:pPr marL="0" indent="0" eaLnBrk="1" hangingPunct="1">
              <a:lnSpc>
                <a:spcPct val="90000"/>
              </a:lnSpc>
              <a:buFont typeface="Wingdings" panose="05000000000000000000" pitchFamily="2" charset="2"/>
              <a:buNone/>
            </a:pPr>
            <a:endParaRPr lang="en-US" altLang="en-US" dirty="0" smtClean="0"/>
          </a:p>
          <a:p>
            <a:pPr marL="0" indent="0" eaLnBrk="1" hangingPunct="1">
              <a:lnSpc>
                <a:spcPct val="90000"/>
              </a:lnSpc>
              <a:buFont typeface="Wingdings" panose="05000000000000000000" pitchFamily="2" charset="2"/>
              <a:buNone/>
            </a:pPr>
            <a:r>
              <a:rPr lang="en-US" altLang="en-US" dirty="0" smtClean="0"/>
              <a:t>So, the particle moves      feet to the right.</a:t>
            </a:r>
          </a:p>
        </p:txBody>
      </p:sp>
      <p:pic>
        <p:nvPicPr>
          <p:cNvPr id="45060" name="Picture 4" descr="int_1^5 (v(t)) d t = int_1^5 (t^3 minus 10 t^2 + 29 t minus 20) d t.&#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752600"/>
            <a:ext cx="45942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Picture 5" descr="= [(t^4)/4 minus (10/3) t^3 + (29/2) t^2 minus 20 t]_1^5.&#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732088"/>
            <a:ext cx="34925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6" name="Picture 6" descr="= (25/12) minus (negative 103/12).&#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0" y="3568700"/>
            <a:ext cx="18891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7" name="Picture 7" descr="= 128/12.&#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9750" y="4402138"/>
            <a:ext cx="6985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8" name="Picture 8" descr="= 32/3.&#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5073650"/>
            <a:ext cx="66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9" name="Picture 9" descr="32/3.&#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9500" y="5791200"/>
            <a:ext cx="388938"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97285"/>
                                        </p:tgtEl>
                                        <p:attrNameLst>
                                          <p:attrName>style.visibility</p:attrName>
                                        </p:attrNameLst>
                                      </p:cBhvr>
                                      <p:to>
                                        <p:strVal val="visible"/>
                                      </p:to>
                                    </p:set>
                                    <p:animEffect transition="in" filter="fade">
                                      <p:cBhvr>
                                        <p:cTn id="7" dur="1000"/>
                                        <p:tgtEl>
                                          <p:spTgt spid="97285"/>
                                        </p:tgtEl>
                                      </p:cBhvr>
                                    </p:animEffect>
                                    <p:anim calcmode="lin" valueType="num">
                                      <p:cBhvr>
                                        <p:cTn id="8" dur="1000" fill="hold"/>
                                        <p:tgtEl>
                                          <p:spTgt spid="97285"/>
                                        </p:tgtEl>
                                        <p:attrNameLst>
                                          <p:attrName>ppt_x</p:attrName>
                                        </p:attrNameLst>
                                      </p:cBhvr>
                                      <p:tavLst>
                                        <p:tav tm="0">
                                          <p:val>
                                            <p:strVal val="#ppt_x"/>
                                          </p:val>
                                        </p:tav>
                                        <p:tav tm="100000">
                                          <p:val>
                                            <p:strVal val="#ppt_x"/>
                                          </p:val>
                                        </p:tav>
                                      </p:tavLst>
                                    </p:anim>
                                    <p:anim calcmode="lin" valueType="num">
                                      <p:cBhvr>
                                        <p:cTn id="9" dur="900" decel="100000" fill="hold"/>
                                        <p:tgtEl>
                                          <p:spTgt spid="9728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7285"/>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97286"/>
                                        </p:tgtEl>
                                        <p:attrNameLst>
                                          <p:attrName>style.visibility</p:attrName>
                                        </p:attrNameLst>
                                      </p:cBhvr>
                                      <p:to>
                                        <p:strVal val="visible"/>
                                      </p:to>
                                    </p:set>
                                    <p:animEffect transition="in" filter="fade">
                                      <p:cBhvr>
                                        <p:cTn id="15" dur="1000"/>
                                        <p:tgtEl>
                                          <p:spTgt spid="97286"/>
                                        </p:tgtEl>
                                      </p:cBhvr>
                                    </p:animEffect>
                                    <p:anim calcmode="lin" valueType="num">
                                      <p:cBhvr>
                                        <p:cTn id="16" dur="1000" fill="hold"/>
                                        <p:tgtEl>
                                          <p:spTgt spid="97286"/>
                                        </p:tgtEl>
                                        <p:attrNameLst>
                                          <p:attrName>ppt_x</p:attrName>
                                        </p:attrNameLst>
                                      </p:cBhvr>
                                      <p:tavLst>
                                        <p:tav tm="0">
                                          <p:val>
                                            <p:strVal val="#ppt_x"/>
                                          </p:val>
                                        </p:tav>
                                        <p:tav tm="100000">
                                          <p:val>
                                            <p:strVal val="#ppt_x"/>
                                          </p:val>
                                        </p:tav>
                                      </p:tavLst>
                                    </p:anim>
                                    <p:anim calcmode="lin" valueType="num">
                                      <p:cBhvr>
                                        <p:cTn id="17" dur="900" decel="100000" fill="hold"/>
                                        <p:tgtEl>
                                          <p:spTgt spid="9728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7286"/>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97287"/>
                                        </p:tgtEl>
                                        <p:attrNameLst>
                                          <p:attrName>style.visibility</p:attrName>
                                        </p:attrNameLst>
                                      </p:cBhvr>
                                      <p:to>
                                        <p:strVal val="visible"/>
                                      </p:to>
                                    </p:set>
                                    <p:animEffect transition="in" filter="fade">
                                      <p:cBhvr>
                                        <p:cTn id="23" dur="1000"/>
                                        <p:tgtEl>
                                          <p:spTgt spid="97287"/>
                                        </p:tgtEl>
                                      </p:cBhvr>
                                    </p:animEffect>
                                    <p:anim calcmode="lin" valueType="num">
                                      <p:cBhvr>
                                        <p:cTn id="24" dur="1000" fill="hold"/>
                                        <p:tgtEl>
                                          <p:spTgt spid="97287"/>
                                        </p:tgtEl>
                                        <p:attrNameLst>
                                          <p:attrName>ppt_x</p:attrName>
                                        </p:attrNameLst>
                                      </p:cBhvr>
                                      <p:tavLst>
                                        <p:tav tm="0">
                                          <p:val>
                                            <p:strVal val="#ppt_x"/>
                                          </p:val>
                                        </p:tav>
                                        <p:tav tm="100000">
                                          <p:val>
                                            <p:strVal val="#ppt_x"/>
                                          </p:val>
                                        </p:tav>
                                      </p:tavLst>
                                    </p:anim>
                                    <p:anim calcmode="lin" valueType="num">
                                      <p:cBhvr>
                                        <p:cTn id="25" dur="900" decel="100000" fill="hold"/>
                                        <p:tgtEl>
                                          <p:spTgt spid="9728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7287"/>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nodeType="clickEffect">
                                  <p:stCondLst>
                                    <p:cond delay="0"/>
                                  </p:stCondLst>
                                  <p:childTnLst>
                                    <p:set>
                                      <p:cBhvr>
                                        <p:cTn id="30" dur="1" fill="hold">
                                          <p:stCondLst>
                                            <p:cond delay="0"/>
                                          </p:stCondLst>
                                        </p:cTn>
                                        <p:tgtEl>
                                          <p:spTgt spid="97288"/>
                                        </p:tgtEl>
                                        <p:attrNameLst>
                                          <p:attrName>style.visibility</p:attrName>
                                        </p:attrNameLst>
                                      </p:cBhvr>
                                      <p:to>
                                        <p:strVal val="visible"/>
                                      </p:to>
                                    </p:set>
                                    <p:animEffect transition="in" filter="fade">
                                      <p:cBhvr>
                                        <p:cTn id="31" dur="1000"/>
                                        <p:tgtEl>
                                          <p:spTgt spid="97288"/>
                                        </p:tgtEl>
                                      </p:cBhvr>
                                    </p:animEffect>
                                    <p:anim calcmode="lin" valueType="num">
                                      <p:cBhvr>
                                        <p:cTn id="32" dur="1000" fill="hold"/>
                                        <p:tgtEl>
                                          <p:spTgt spid="97288"/>
                                        </p:tgtEl>
                                        <p:attrNameLst>
                                          <p:attrName>ppt_x</p:attrName>
                                        </p:attrNameLst>
                                      </p:cBhvr>
                                      <p:tavLst>
                                        <p:tav tm="0">
                                          <p:val>
                                            <p:strVal val="#ppt_x"/>
                                          </p:val>
                                        </p:tav>
                                        <p:tav tm="100000">
                                          <p:val>
                                            <p:strVal val="#ppt_x"/>
                                          </p:val>
                                        </p:tav>
                                      </p:tavLst>
                                    </p:anim>
                                    <p:anim calcmode="lin" valueType="num">
                                      <p:cBhvr>
                                        <p:cTn id="33" dur="900" decel="100000" fill="hold"/>
                                        <p:tgtEl>
                                          <p:spTgt spid="9728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97288"/>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nodeType="clickEffect">
                                  <p:stCondLst>
                                    <p:cond delay="0"/>
                                  </p:stCondLst>
                                  <p:childTnLst>
                                    <p:set>
                                      <p:cBhvr>
                                        <p:cTn id="38" dur="1" fill="hold">
                                          <p:stCondLst>
                                            <p:cond delay="0"/>
                                          </p:stCondLst>
                                        </p:cTn>
                                        <p:tgtEl>
                                          <p:spTgt spid="97283">
                                            <p:txEl>
                                              <p:pRg st="11" end="11"/>
                                            </p:txEl>
                                          </p:spTgt>
                                        </p:tgtEl>
                                        <p:attrNameLst>
                                          <p:attrName>style.visibility</p:attrName>
                                        </p:attrNameLst>
                                      </p:cBhvr>
                                      <p:to>
                                        <p:strVal val="visible"/>
                                      </p:to>
                                    </p:set>
                                    <p:animEffect transition="in" filter="fade">
                                      <p:cBhvr>
                                        <p:cTn id="39" dur="1000"/>
                                        <p:tgtEl>
                                          <p:spTgt spid="97283">
                                            <p:txEl>
                                              <p:pRg st="11" end="11"/>
                                            </p:txEl>
                                          </p:spTgt>
                                        </p:tgtEl>
                                      </p:cBhvr>
                                    </p:animEffect>
                                    <p:anim calcmode="lin" valueType="num">
                                      <p:cBhvr>
                                        <p:cTn id="40" dur="1000" fill="hold"/>
                                        <p:tgtEl>
                                          <p:spTgt spid="97283">
                                            <p:txEl>
                                              <p:pRg st="11" end="11"/>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97283">
                                            <p:txEl>
                                              <p:pRg st="11" end="11"/>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7283">
                                            <p:txEl>
                                              <p:pRg st="11" end="11"/>
                                            </p:txEl>
                                          </p:spTgt>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97289"/>
                                        </p:tgtEl>
                                        <p:attrNameLst>
                                          <p:attrName>style.visibility</p:attrName>
                                        </p:attrNameLst>
                                      </p:cBhvr>
                                      <p:to>
                                        <p:strVal val="visible"/>
                                      </p:to>
                                    </p:set>
                                    <p:animEffect transition="in" filter="fade">
                                      <p:cBhvr>
                                        <p:cTn id="45" dur="1000"/>
                                        <p:tgtEl>
                                          <p:spTgt spid="97289"/>
                                        </p:tgtEl>
                                      </p:cBhvr>
                                    </p:animEffect>
                                    <p:anim calcmode="lin" valueType="num">
                                      <p:cBhvr>
                                        <p:cTn id="46" dur="1000" fill="hold"/>
                                        <p:tgtEl>
                                          <p:spTgt spid="97289"/>
                                        </p:tgtEl>
                                        <p:attrNameLst>
                                          <p:attrName>ppt_x</p:attrName>
                                        </p:attrNameLst>
                                      </p:cBhvr>
                                      <p:tavLst>
                                        <p:tav tm="0">
                                          <p:val>
                                            <p:strVal val="#ppt_x"/>
                                          </p:val>
                                        </p:tav>
                                        <p:tav tm="100000">
                                          <p:val>
                                            <p:strVal val="#ppt_x"/>
                                          </p:val>
                                        </p:tav>
                                      </p:tavLst>
                                    </p:anim>
                                    <p:anim calcmode="lin" valueType="num">
                                      <p:cBhvr>
                                        <p:cTn id="47" dur="900" decel="100000" fill="hold"/>
                                        <p:tgtEl>
                                          <p:spTgt spid="9728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9728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33400" y="347663"/>
            <a:ext cx="8229600" cy="639762"/>
          </a:xfrm>
          <a:noFill/>
        </p:spPr>
        <p:txBody>
          <a:bodyPr/>
          <a:lstStyle/>
          <a:p>
            <a:pPr eaLnBrk="1" hangingPunct="1"/>
            <a:r>
              <a:rPr lang="en-US" altLang="en-US" sz="4000" smtClean="0">
                <a:solidFill>
                  <a:schemeClr val="bg1"/>
                </a:solidFill>
              </a:rPr>
              <a:t>Example 10(b) – </a:t>
            </a:r>
            <a:r>
              <a:rPr lang="en-US" altLang="en-US" sz="4000" i="1" smtClean="0">
                <a:solidFill>
                  <a:schemeClr val="bg1"/>
                </a:solidFill>
              </a:rPr>
              <a:t>Solution</a:t>
            </a:r>
          </a:p>
        </p:txBody>
      </p:sp>
      <p:sp>
        <p:nvSpPr>
          <p:cNvPr id="46083" name="Rectangle 3"/>
          <p:cNvSpPr>
            <a:spLocks noGrp="1" noChangeArrowheads="1"/>
          </p:cNvSpPr>
          <p:nvPr>
            <p:ph type="body" idx="1"/>
          </p:nvPr>
        </p:nvSpPr>
        <p:spPr>
          <a:xfrm>
            <a:off x="457200" y="1371600"/>
            <a:ext cx="8229600" cy="5256213"/>
          </a:xfrm>
          <a:noFill/>
        </p:spPr>
        <p:txBody>
          <a:bodyPr/>
          <a:lstStyle/>
          <a:p>
            <a:pPr marL="0" indent="0" eaLnBrk="1" hangingPunct="1">
              <a:buFont typeface="Wingdings" panose="05000000000000000000" pitchFamily="2" charset="2"/>
              <a:buNone/>
            </a:pPr>
            <a:r>
              <a:rPr lang="en-US" altLang="en-US" smtClean="0"/>
              <a:t>To find the total distance traveled, calculate </a:t>
            </a:r>
          </a:p>
          <a:p>
            <a:pPr marL="0" indent="0" eaLnBrk="1" hangingPunct="1">
              <a:buFont typeface="Wingdings" panose="05000000000000000000" pitchFamily="2" charset="2"/>
              <a:buNone/>
            </a:pPr>
            <a:endParaRPr lang="en-US" altLang="en-US" sz="1200" smtClean="0"/>
          </a:p>
          <a:p>
            <a:pPr marL="0" indent="0" eaLnBrk="1" hangingPunct="1">
              <a:buFont typeface="Wingdings" panose="05000000000000000000" pitchFamily="2" charset="2"/>
              <a:buNone/>
            </a:pPr>
            <a:r>
              <a:rPr lang="en-US" altLang="en-US" smtClean="0"/>
              <a:t>Using Figure 4.37 and the fact that </a:t>
            </a:r>
            <a:r>
              <a:rPr lang="en-US" altLang="en-US" i="1" smtClean="0"/>
              <a:t>v</a:t>
            </a:r>
            <a:r>
              <a:rPr lang="en-US" altLang="en-US" smtClean="0"/>
              <a:t>(</a:t>
            </a:r>
            <a:r>
              <a:rPr lang="en-US" altLang="en-US" i="1" smtClean="0"/>
              <a:t>t</a:t>
            </a:r>
            <a:r>
              <a:rPr lang="en-US" altLang="en-US" smtClean="0"/>
              <a:t>) can be factored as (</a:t>
            </a:r>
            <a:r>
              <a:rPr lang="en-US" altLang="en-US" i="1" smtClean="0"/>
              <a:t>t</a:t>
            </a:r>
            <a:r>
              <a:rPr lang="en-US" altLang="en-US" smtClean="0"/>
              <a:t> – 1)(</a:t>
            </a:r>
            <a:r>
              <a:rPr lang="en-US" altLang="en-US" i="1" smtClean="0"/>
              <a:t>t</a:t>
            </a:r>
            <a:r>
              <a:rPr lang="en-US" altLang="en-US" smtClean="0"/>
              <a:t> – 4)(</a:t>
            </a:r>
            <a:r>
              <a:rPr lang="en-US" altLang="en-US" i="1" smtClean="0"/>
              <a:t>t</a:t>
            </a:r>
            <a:r>
              <a:rPr lang="en-US" altLang="en-US" smtClean="0"/>
              <a:t> – 5), you can determine that </a:t>
            </a:r>
            <a:r>
              <a:rPr lang="en-US" altLang="en-US" i="1" smtClean="0"/>
              <a:t>v</a:t>
            </a:r>
            <a:r>
              <a:rPr lang="en-US" altLang="en-US" smtClean="0"/>
              <a:t>(</a:t>
            </a:r>
            <a:r>
              <a:rPr lang="en-US" altLang="en-US" i="1" smtClean="0"/>
              <a:t>t</a:t>
            </a:r>
            <a:r>
              <a:rPr lang="en-US" altLang="en-US" smtClean="0"/>
              <a:t>) </a:t>
            </a:r>
            <a:r>
              <a:rPr lang="en-US" altLang="en-US" smtClean="0">
                <a:cs typeface="Arial" panose="020B0604020202020204" pitchFamily="34" charset="0"/>
              </a:rPr>
              <a:t>≥</a:t>
            </a:r>
            <a:r>
              <a:rPr lang="en-US" altLang="en-US" smtClean="0"/>
              <a:t> 0 on [1, 4] and </a:t>
            </a:r>
            <a:r>
              <a:rPr lang="en-US" altLang="en-US" i="1" smtClean="0"/>
              <a:t>v</a:t>
            </a:r>
            <a:r>
              <a:rPr lang="en-US" altLang="en-US" smtClean="0"/>
              <a:t>(</a:t>
            </a:r>
            <a:r>
              <a:rPr lang="en-US" altLang="en-US" i="1" smtClean="0"/>
              <a:t>t</a:t>
            </a:r>
            <a:r>
              <a:rPr lang="en-US" altLang="en-US" smtClean="0"/>
              <a:t>) </a:t>
            </a:r>
            <a:r>
              <a:rPr lang="en-US" altLang="en-US" smtClean="0">
                <a:cs typeface="Arial" panose="020B0604020202020204" pitchFamily="34" charset="0"/>
              </a:rPr>
              <a:t>≤</a:t>
            </a:r>
            <a:r>
              <a:rPr lang="en-US" altLang="en-US" smtClean="0"/>
              <a:t> 0 on [4, 5].</a:t>
            </a:r>
          </a:p>
        </p:txBody>
      </p:sp>
      <p:pic>
        <p:nvPicPr>
          <p:cNvPr id="46084" name="Picture 4" descr="int_1^5 (abs(v(t))) d t.&#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2550" y="1200150"/>
            <a:ext cx="1749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 descr="A curve is graphed on the coordinate plane. The horizontal axis is labeled t. The vertical axis is labeled v. The curve is labeled v(t). It begins at the point (1, 0) on the positive t axis, goes up and to the right in the first quadrant, reaches a high point, then goes down and to the right, intersects the positive t axis at (4, 0) and enters the fourth quadrant, reaches a low point, then goes up and to the right, and ends at the point (5, 0) on the positive t axis.&#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3276600"/>
            <a:ext cx="3200400" cy="317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Rectangle 7"/>
          <p:cNvSpPr>
            <a:spLocks noChangeArrowheads="1"/>
          </p:cNvSpPr>
          <p:nvPr/>
        </p:nvSpPr>
        <p:spPr bwMode="auto">
          <a:xfrm>
            <a:off x="3810000" y="6373813"/>
            <a:ext cx="989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t>Figure 4.37</a:t>
            </a:r>
          </a:p>
        </p:txBody>
      </p:sp>
      <p:sp>
        <p:nvSpPr>
          <p:cNvPr id="46087" name="Text Box 9"/>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altLang="en-US" sz="1800">
                <a:solidFill>
                  <a:schemeClr val="bg1"/>
                </a:solidFill>
              </a:rPr>
              <a:t>cont’d</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533400" y="347663"/>
            <a:ext cx="8229600" cy="639762"/>
          </a:xfrm>
          <a:noFill/>
        </p:spPr>
        <p:txBody>
          <a:bodyPr/>
          <a:lstStyle/>
          <a:p>
            <a:pPr eaLnBrk="1" hangingPunct="1"/>
            <a:r>
              <a:rPr lang="en-US" altLang="en-US" sz="4000" smtClean="0">
                <a:solidFill>
                  <a:schemeClr val="bg1"/>
                </a:solidFill>
              </a:rPr>
              <a:t>Example 10(b) – </a:t>
            </a:r>
            <a:r>
              <a:rPr lang="en-US" altLang="en-US" sz="4000" i="1" smtClean="0">
                <a:solidFill>
                  <a:schemeClr val="bg1"/>
                </a:solidFill>
              </a:rPr>
              <a:t>Solution</a:t>
            </a:r>
          </a:p>
        </p:txBody>
      </p:sp>
      <p:sp>
        <p:nvSpPr>
          <p:cNvPr id="47107" name="Rectangle 3"/>
          <p:cNvSpPr>
            <a:spLocks noGrp="1" noChangeArrowheads="1"/>
          </p:cNvSpPr>
          <p:nvPr>
            <p:ph type="body" idx="1"/>
          </p:nvPr>
        </p:nvSpPr>
        <p:spPr>
          <a:xfrm>
            <a:off x="457200" y="1371600"/>
            <a:ext cx="8229600" cy="5256213"/>
          </a:xfrm>
          <a:noFill/>
        </p:spPr>
        <p:txBody>
          <a:bodyPr/>
          <a:lstStyle/>
          <a:p>
            <a:pPr marL="0" indent="0" eaLnBrk="1" hangingPunct="1">
              <a:buFont typeface="Wingdings" panose="05000000000000000000" pitchFamily="2" charset="2"/>
              <a:buNone/>
            </a:pPr>
            <a:r>
              <a:rPr lang="en-US" altLang="en-US" smtClean="0"/>
              <a:t>So, the total distance traveled is</a:t>
            </a:r>
          </a:p>
        </p:txBody>
      </p:sp>
      <p:pic>
        <p:nvPicPr>
          <p:cNvPr id="47108" name="Picture 4" descr="int_1^5 (abs(v(t))) d t = int_1^4 (v(t)) d t minus int_4^5 (v(t)) d t.&#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905000"/>
            <a:ext cx="416877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3" name="Picture 5" descr="= int_1^4 (t^3 minus 10 t^2 + 29 t minus 20) d t minus int_4^5 (t^3 minus 10 t^2 + 29 t minus 20) d t.&#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0363" y="2889250"/>
            <a:ext cx="648335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4" name="Picture 6" descr="= [(t^4)/4 minus (10/3) t^3 + (29/2) t^2 minus 20 t]_1^4 minus [(t^4)/4 minus (10/3) t^3 + (29/2) t^2 minus 20 t]_4^5.&#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3063" y="3727450"/>
            <a:ext cx="6105525"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5" name="Picture 7" descr="= 45/4 minus (negative 7/12).&#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7663" y="4718050"/>
            <a:ext cx="17129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6" name="Picture 8" descr="= 71/6 feet.&#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6075" y="5708650"/>
            <a:ext cx="111442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3" name="Text Box 9"/>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altLang="en-US" sz="1800">
                <a:solidFill>
                  <a:schemeClr val="bg1"/>
                </a:solidFill>
              </a:rPr>
              <a:t>cont’d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99333"/>
                                        </p:tgtEl>
                                        <p:attrNameLst>
                                          <p:attrName>style.visibility</p:attrName>
                                        </p:attrNameLst>
                                      </p:cBhvr>
                                      <p:to>
                                        <p:strVal val="visible"/>
                                      </p:to>
                                    </p:set>
                                    <p:animEffect transition="in" filter="fade">
                                      <p:cBhvr>
                                        <p:cTn id="7" dur="1000"/>
                                        <p:tgtEl>
                                          <p:spTgt spid="99333"/>
                                        </p:tgtEl>
                                      </p:cBhvr>
                                    </p:animEffect>
                                    <p:anim calcmode="lin" valueType="num">
                                      <p:cBhvr>
                                        <p:cTn id="8" dur="1000" fill="hold"/>
                                        <p:tgtEl>
                                          <p:spTgt spid="99333"/>
                                        </p:tgtEl>
                                        <p:attrNameLst>
                                          <p:attrName>ppt_x</p:attrName>
                                        </p:attrNameLst>
                                      </p:cBhvr>
                                      <p:tavLst>
                                        <p:tav tm="0">
                                          <p:val>
                                            <p:strVal val="#ppt_x"/>
                                          </p:val>
                                        </p:tav>
                                        <p:tav tm="100000">
                                          <p:val>
                                            <p:strVal val="#ppt_x"/>
                                          </p:val>
                                        </p:tav>
                                      </p:tavLst>
                                    </p:anim>
                                    <p:anim calcmode="lin" valueType="num">
                                      <p:cBhvr>
                                        <p:cTn id="9" dur="900" decel="100000" fill="hold"/>
                                        <p:tgtEl>
                                          <p:spTgt spid="9933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9333"/>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99334"/>
                                        </p:tgtEl>
                                        <p:attrNameLst>
                                          <p:attrName>style.visibility</p:attrName>
                                        </p:attrNameLst>
                                      </p:cBhvr>
                                      <p:to>
                                        <p:strVal val="visible"/>
                                      </p:to>
                                    </p:set>
                                    <p:animEffect transition="in" filter="fade">
                                      <p:cBhvr>
                                        <p:cTn id="15" dur="1000"/>
                                        <p:tgtEl>
                                          <p:spTgt spid="99334"/>
                                        </p:tgtEl>
                                      </p:cBhvr>
                                    </p:animEffect>
                                    <p:anim calcmode="lin" valueType="num">
                                      <p:cBhvr>
                                        <p:cTn id="16" dur="1000" fill="hold"/>
                                        <p:tgtEl>
                                          <p:spTgt spid="99334"/>
                                        </p:tgtEl>
                                        <p:attrNameLst>
                                          <p:attrName>ppt_x</p:attrName>
                                        </p:attrNameLst>
                                      </p:cBhvr>
                                      <p:tavLst>
                                        <p:tav tm="0">
                                          <p:val>
                                            <p:strVal val="#ppt_x"/>
                                          </p:val>
                                        </p:tav>
                                        <p:tav tm="100000">
                                          <p:val>
                                            <p:strVal val="#ppt_x"/>
                                          </p:val>
                                        </p:tav>
                                      </p:tavLst>
                                    </p:anim>
                                    <p:anim calcmode="lin" valueType="num">
                                      <p:cBhvr>
                                        <p:cTn id="17" dur="900" decel="100000" fill="hold"/>
                                        <p:tgtEl>
                                          <p:spTgt spid="9933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9334"/>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99335"/>
                                        </p:tgtEl>
                                        <p:attrNameLst>
                                          <p:attrName>style.visibility</p:attrName>
                                        </p:attrNameLst>
                                      </p:cBhvr>
                                      <p:to>
                                        <p:strVal val="visible"/>
                                      </p:to>
                                    </p:set>
                                    <p:animEffect transition="in" filter="fade">
                                      <p:cBhvr>
                                        <p:cTn id="23" dur="1000"/>
                                        <p:tgtEl>
                                          <p:spTgt spid="99335"/>
                                        </p:tgtEl>
                                      </p:cBhvr>
                                    </p:animEffect>
                                    <p:anim calcmode="lin" valueType="num">
                                      <p:cBhvr>
                                        <p:cTn id="24" dur="1000" fill="hold"/>
                                        <p:tgtEl>
                                          <p:spTgt spid="99335"/>
                                        </p:tgtEl>
                                        <p:attrNameLst>
                                          <p:attrName>ppt_x</p:attrName>
                                        </p:attrNameLst>
                                      </p:cBhvr>
                                      <p:tavLst>
                                        <p:tav tm="0">
                                          <p:val>
                                            <p:strVal val="#ppt_x"/>
                                          </p:val>
                                        </p:tav>
                                        <p:tav tm="100000">
                                          <p:val>
                                            <p:strVal val="#ppt_x"/>
                                          </p:val>
                                        </p:tav>
                                      </p:tavLst>
                                    </p:anim>
                                    <p:anim calcmode="lin" valueType="num">
                                      <p:cBhvr>
                                        <p:cTn id="25" dur="900" decel="100000" fill="hold"/>
                                        <p:tgtEl>
                                          <p:spTgt spid="9933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9335"/>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nodeType="clickEffect">
                                  <p:stCondLst>
                                    <p:cond delay="0"/>
                                  </p:stCondLst>
                                  <p:childTnLst>
                                    <p:set>
                                      <p:cBhvr>
                                        <p:cTn id="30" dur="1" fill="hold">
                                          <p:stCondLst>
                                            <p:cond delay="0"/>
                                          </p:stCondLst>
                                        </p:cTn>
                                        <p:tgtEl>
                                          <p:spTgt spid="99336"/>
                                        </p:tgtEl>
                                        <p:attrNameLst>
                                          <p:attrName>style.visibility</p:attrName>
                                        </p:attrNameLst>
                                      </p:cBhvr>
                                      <p:to>
                                        <p:strVal val="visible"/>
                                      </p:to>
                                    </p:set>
                                    <p:animEffect transition="in" filter="fade">
                                      <p:cBhvr>
                                        <p:cTn id="31" dur="1000"/>
                                        <p:tgtEl>
                                          <p:spTgt spid="99336"/>
                                        </p:tgtEl>
                                      </p:cBhvr>
                                    </p:animEffect>
                                    <p:anim calcmode="lin" valueType="num">
                                      <p:cBhvr>
                                        <p:cTn id="32" dur="1000" fill="hold"/>
                                        <p:tgtEl>
                                          <p:spTgt spid="99336"/>
                                        </p:tgtEl>
                                        <p:attrNameLst>
                                          <p:attrName>ppt_x</p:attrName>
                                        </p:attrNameLst>
                                      </p:cBhvr>
                                      <p:tavLst>
                                        <p:tav tm="0">
                                          <p:val>
                                            <p:strVal val="#ppt_x"/>
                                          </p:val>
                                        </p:tav>
                                        <p:tav tm="100000">
                                          <p:val>
                                            <p:strVal val="#ppt_x"/>
                                          </p:val>
                                        </p:tav>
                                      </p:tavLst>
                                    </p:anim>
                                    <p:anim calcmode="lin" valueType="num">
                                      <p:cBhvr>
                                        <p:cTn id="33" dur="900" decel="100000" fill="hold"/>
                                        <p:tgtEl>
                                          <p:spTgt spid="9933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9933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47688" y="319088"/>
            <a:ext cx="8229600" cy="685800"/>
          </a:xfrm>
          <a:noFill/>
        </p:spPr>
        <p:txBody>
          <a:bodyPr/>
          <a:lstStyle/>
          <a:p>
            <a:pPr eaLnBrk="1" hangingPunct="1"/>
            <a:r>
              <a:rPr lang="en-US" altLang="en-US" sz="3600" smtClean="0">
                <a:solidFill>
                  <a:schemeClr val="bg1"/>
                </a:solidFill>
              </a:rPr>
              <a:t>The Fundamental Theorem of Calculus</a:t>
            </a:r>
          </a:p>
        </p:txBody>
      </p:sp>
      <p:sp>
        <p:nvSpPr>
          <p:cNvPr id="8195" name="Rectangle 3"/>
          <p:cNvSpPr>
            <a:spLocks noGrp="1" noChangeArrowheads="1"/>
          </p:cNvSpPr>
          <p:nvPr>
            <p:ph type="body" idx="1"/>
          </p:nvPr>
        </p:nvSpPr>
        <p:spPr>
          <a:xfrm>
            <a:off x="457200" y="1370013"/>
            <a:ext cx="8229600" cy="5256212"/>
          </a:xfrm>
          <a:noFill/>
        </p:spPr>
        <p:txBody>
          <a:bodyPr/>
          <a:lstStyle/>
          <a:p>
            <a:pPr marL="0" indent="0" eaLnBrk="1" hangingPunct="1">
              <a:buFont typeface="Wingdings" panose="05000000000000000000" pitchFamily="2" charset="2"/>
              <a:buNone/>
            </a:pPr>
            <a:r>
              <a:rPr lang="en-US" altLang="en-US" smtClean="0"/>
              <a:t>You have now been introduced to the two major branches of calculus: differential calculus and integral calculus. At this point, these two problems might seem unrelated—but there is a very close connection. </a:t>
            </a:r>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smtClean="0"/>
              <a:t>The connection was discovered independently by Isaac Newton and Gottfried Leibniz and is stated in the </a:t>
            </a:r>
            <a:r>
              <a:rPr lang="en-US" altLang="en-US" b="1" smtClean="0"/>
              <a:t>Fundamental Theorem of Calculus.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 descr="Two graphs captioned: A, Differentiation. Each graph consists of a visual representation and a caption. In the visual representation of both the graphs a curve and a line are graphed in a rectangular viewing window. The vertical length of the rectangle is Delta y and the horizontal length is Delta x. Delta y &gt; Delta x. (graph 1). Visual representation. The curve begins at the bottom left corner of the rectangular viewing window, goes up and to the right with decreasing steepness, and ends at the top right corner of the rectangular viewing window. The line is labeled secant line. It begins at the bottom left corner of the rectangular viewing window at the same point as the curve begins, goes up and to the right under the curve, and ends at the top right corner of the rectangular viewing window at the same point as the curve ends. Caption. Slope = (Delta y)/(Delta x). (graph 2). Visual representation. The curve begins at the bottom left corner of the rectangular viewing window, goes up and to the right with decreasing steepness, and exits the top right corner of the rectangular viewing window. The line is labeled tangent line. It begins at the bottom left corner of the rectangular viewing window at the same point as the curve begins, goes up and to the right above the curve, and exits the top of the rectangular viewing window. Caption. Slope = (Delta y)/(Delta x).&#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4238" y="3286125"/>
            <a:ext cx="25876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9"/>
          <p:cNvSpPr>
            <a:spLocks noGrp="1" noChangeArrowheads="1"/>
          </p:cNvSpPr>
          <p:nvPr>
            <p:ph type="body" idx="1"/>
          </p:nvPr>
        </p:nvSpPr>
        <p:spPr>
          <a:xfrm>
            <a:off x="457200" y="1370013"/>
            <a:ext cx="8226425" cy="5256212"/>
          </a:xfrm>
          <a:noFill/>
        </p:spPr>
        <p:txBody>
          <a:bodyPr/>
          <a:lstStyle/>
          <a:p>
            <a:pPr marL="0" indent="0" eaLnBrk="1" hangingPunct="1">
              <a:buFont typeface="Wingdings" panose="05000000000000000000" pitchFamily="2" charset="2"/>
              <a:buNone/>
            </a:pPr>
            <a:r>
              <a:rPr lang="en-US" altLang="en-US" smtClean="0"/>
              <a:t>Informally, the theorem states that differentiation and (definite) integration are inverse operations, in the same sense that division and multiplication are inverse operations. To see how Newton and Leibniz might have anticipated this relationship, consider the approximations shown in Figure 4.27.</a:t>
            </a:r>
          </a:p>
        </p:txBody>
      </p:sp>
      <p:pic>
        <p:nvPicPr>
          <p:cNvPr id="9220" name="Picture 13" descr="Differentiation and definite integration have an inverse relationship.&#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5238" y="6215063"/>
            <a:ext cx="46482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14"/>
          <p:cNvSpPr txBox="1">
            <a:spLocks noChangeArrowheads="1"/>
          </p:cNvSpPr>
          <p:nvPr/>
        </p:nvSpPr>
        <p:spPr bwMode="auto">
          <a:xfrm>
            <a:off x="5916613" y="6445250"/>
            <a:ext cx="9985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t>Figure 4.27</a:t>
            </a:r>
          </a:p>
        </p:txBody>
      </p:sp>
      <p:pic>
        <p:nvPicPr>
          <p:cNvPr id="9222" name="Picture 15" descr="Two graphs captioned: B, Definite integration. Each graph consists of a visual representation and a caption. In the visual representation of both the graphs a curve is graphed in a rectangular viewing window. The vertical length of the rectangle is Delta y and the horizontal length is Delta x. Delta y &gt; Delta x. The curve begins at the bottom left corner of the rectangular viewing window, goes up and to the right with decreasing steepness, and ends at the top right corner of the rectangular viewing window. (graph 1). Visual representation. The addition of area above and under the curve, which are shaded, is the area of rectangle. Caption. Area = (Delta y)(Delta x). (graph 2). Visual representation. The region under the curve is shaded and has the following text: area of region under the curve. Caption. Area = (Delta y)(Delta x).&#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451225"/>
            <a:ext cx="2435225"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18"/>
          <p:cNvSpPr>
            <a:spLocks noGrp="1" noChangeArrowheads="1"/>
          </p:cNvSpPr>
          <p:nvPr>
            <p:ph type="title"/>
          </p:nvPr>
        </p:nvSpPr>
        <p:spPr>
          <a:xfrm>
            <a:off x="547688" y="319088"/>
            <a:ext cx="8229600" cy="685800"/>
          </a:xfrm>
          <a:noFill/>
        </p:spPr>
        <p:txBody>
          <a:bodyPr/>
          <a:lstStyle/>
          <a:p>
            <a:pPr eaLnBrk="1" hangingPunct="1"/>
            <a:r>
              <a:rPr lang="en-US" altLang="en-US" sz="3600" smtClean="0">
                <a:solidFill>
                  <a:schemeClr val="bg1"/>
                </a:solidFill>
              </a:rPr>
              <a:t>The Fundamental Theorem of Calculus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47688" y="319088"/>
            <a:ext cx="8229600" cy="685800"/>
          </a:xfrm>
          <a:noFill/>
        </p:spPr>
        <p:txBody>
          <a:bodyPr/>
          <a:lstStyle/>
          <a:p>
            <a:pPr eaLnBrk="1" hangingPunct="1"/>
            <a:r>
              <a:rPr lang="en-US" altLang="en-US" sz="3600" smtClean="0">
                <a:solidFill>
                  <a:schemeClr val="bg1"/>
                </a:solidFill>
              </a:rPr>
              <a:t>The Fundamental Theorem of Calculus</a:t>
            </a:r>
          </a:p>
        </p:txBody>
      </p:sp>
      <p:sp>
        <p:nvSpPr>
          <p:cNvPr id="10243" name="Rectangle 3"/>
          <p:cNvSpPr>
            <a:spLocks noGrp="1" noChangeArrowheads="1"/>
          </p:cNvSpPr>
          <p:nvPr>
            <p:ph type="body" idx="1"/>
          </p:nvPr>
        </p:nvSpPr>
        <p:spPr>
          <a:xfrm>
            <a:off x="457200" y="1370013"/>
            <a:ext cx="8229600" cy="5256212"/>
          </a:xfrm>
          <a:noFill/>
        </p:spPr>
        <p:txBody>
          <a:bodyPr/>
          <a:lstStyle/>
          <a:p>
            <a:pPr marL="0" indent="0" eaLnBrk="1" hangingPunct="1">
              <a:buFont typeface="Wingdings" panose="05000000000000000000" pitchFamily="2" charset="2"/>
              <a:buNone/>
            </a:pPr>
            <a:r>
              <a:rPr lang="en-US" altLang="en-US" smtClean="0"/>
              <a:t>The slope of the tangent line was defined using the </a:t>
            </a:r>
            <a:r>
              <a:rPr lang="en-US" altLang="en-US" i="1" smtClean="0"/>
              <a:t>quotient</a:t>
            </a:r>
            <a:r>
              <a:rPr lang="en-US" altLang="en-US" smtClean="0"/>
              <a:t> </a:t>
            </a:r>
            <a:r>
              <a:rPr lang="el-GR" altLang="en-US" smtClean="0">
                <a:cs typeface="Arial" panose="020B0604020202020204" pitchFamily="34" charset="0"/>
              </a:rPr>
              <a:t>Δ</a:t>
            </a:r>
            <a:r>
              <a:rPr lang="en-US" altLang="en-US" i="1" smtClean="0">
                <a:cs typeface="Arial" panose="020B0604020202020204" pitchFamily="34" charset="0"/>
              </a:rPr>
              <a:t>y</a:t>
            </a:r>
            <a:r>
              <a:rPr lang="en-US" altLang="en-US" smtClean="0">
                <a:cs typeface="Arial" panose="020B0604020202020204" pitchFamily="34" charset="0"/>
              </a:rPr>
              <a:t>/</a:t>
            </a:r>
            <a:r>
              <a:rPr lang="el-GR" altLang="en-US" smtClean="0">
                <a:cs typeface="Arial" panose="020B0604020202020204" pitchFamily="34" charset="0"/>
              </a:rPr>
              <a:t>Δ</a:t>
            </a:r>
            <a:r>
              <a:rPr lang="en-US" altLang="en-US" i="1" smtClean="0">
                <a:cs typeface="Arial" panose="020B0604020202020204" pitchFamily="34" charset="0"/>
              </a:rPr>
              <a:t>x</a:t>
            </a:r>
            <a:r>
              <a:rPr lang="en-US" altLang="en-US" smtClean="0"/>
              <a:t> (the slope of the secant line).</a:t>
            </a:r>
          </a:p>
          <a:p>
            <a:pPr marL="0" indent="0" eaLnBrk="1" hangingPunct="1">
              <a:buFont typeface="Wingdings" panose="05000000000000000000" pitchFamily="2" charset="2"/>
              <a:buNone/>
            </a:pPr>
            <a:endParaRPr lang="en-US" altLang="en-US" sz="1500" smtClean="0"/>
          </a:p>
          <a:p>
            <a:pPr marL="0" indent="0" eaLnBrk="1" hangingPunct="1">
              <a:buFont typeface="Wingdings" panose="05000000000000000000" pitchFamily="2" charset="2"/>
              <a:buNone/>
            </a:pPr>
            <a:r>
              <a:rPr lang="en-US" altLang="en-US" smtClean="0"/>
              <a:t>Similarly, the area of a region under a curve was defined using the </a:t>
            </a:r>
            <a:r>
              <a:rPr lang="en-US" altLang="en-US" i="1" smtClean="0"/>
              <a:t>product </a:t>
            </a:r>
            <a:r>
              <a:rPr lang="el-GR" altLang="en-US" smtClean="0">
                <a:cs typeface="Arial" panose="020B0604020202020204" pitchFamily="34" charset="0"/>
              </a:rPr>
              <a:t>Δ</a:t>
            </a:r>
            <a:r>
              <a:rPr lang="en-US" altLang="en-US" i="1" smtClean="0">
                <a:cs typeface="Arial" panose="020B0604020202020204" pitchFamily="34" charset="0"/>
              </a:rPr>
              <a:t>y</a:t>
            </a:r>
            <a:r>
              <a:rPr lang="el-GR" altLang="en-US" smtClean="0">
                <a:cs typeface="Arial" panose="020B0604020202020204" pitchFamily="34" charset="0"/>
              </a:rPr>
              <a:t>Δ</a:t>
            </a:r>
            <a:r>
              <a:rPr lang="en-US" altLang="en-US" i="1" smtClean="0">
                <a:cs typeface="Arial" panose="020B0604020202020204" pitchFamily="34" charset="0"/>
              </a:rPr>
              <a:t>x </a:t>
            </a:r>
            <a:r>
              <a:rPr lang="en-US" altLang="en-US" smtClean="0">
                <a:cs typeface="Arial" panose="020B0604020202020204" pitchFamily="34" charset="0"/>
              </a:rPr>
              <a:t>(the area of a rectangle).</a:t>
            </a:r>
            <a:endParaRPr lang="en-US" altLang="en-US" i="1" smtClean="0">
              <a:cs typeface="Arial" panose="020B0604020202020204" pitchFamily="34" charset="0"/>
            </a:endParaRPr>
          </a:p>
          <a:p>
            <a:pPr marL="0" indent="0" eaLnBrk="1" hangingPunct="1">
              <a:buFont typeface="Wingdings" panose="05000000000000000000" pitchFamily="2" charset="2"/>
              <a:buNone/>
            </a:pPr>
            <a:endParaRPr lang="en-US" altLang="en-US" sz="1500" i="1" smtClean="0">
              <a:cs typeface="Arial" panose="020B0604020202020204" pitchFamily="34" charset="0"/>
            </a:endParaRPr>
          </a:p>
          <a:p>
            <a:pPr marL="0" indent="0" eaLnBrk="1" hangingPunct="1">
              <a:buFont typeface="Wingdings" panose="05000000000000000000" pitchFamily="2" charset="2"/>
              <a:buNone/>
            </a:pPr>
            <a:r>
              <a:rPr lang="en-US" altLang="en-US" smtClean="0"/>
              <a:t>So, at least in the primitive approximation stage, the operations of differentiation and definite integration appear to have an inverse relationship in the same sense that division and multiplication are inverse operations.</a:t>
            </a:r>
          </a:p>
          <a:p>
            <a:pPr marL="0" indent="0" eaLnBrk="1" hangingPunct="1">
              <a:buFont typeface="Wingdings" panose="05000000000000000000" pitchFamily="2" charset="2"/>
              <a:buNone/>
            </a:pPr>
            <a:endParaRPr lang="en-US" altLang="en-US" sz="1500" smtClean="0"/>
          </a:p>
          <a:p>
            <a:pPr marL="0" indent="0" eaLnBrk="1" hangingPunct="1">
              <a:buFont typeface="Wingdings" panose="05000000000000000000" pitchFamily="2" charset="2"/>
              <a:buNone/>
            </a:pPr>
            <a:r>
              <a:rPr lang="en-US" altLang="en-US" smtClean="0"/>
              <a:t>The Fundamental Theorem of Calculus states that the limit processes (used to define the derivative and definite integral) preserve this inverse relationship.</a:t>
            </a:r>
            <a:endParaRPr lang="en-US" altLang="en-US" i="1" smtClean="0"/>
          </a:p>
          <a:p>
            <a:pPr marL="0" indent="0" eaLnBrk="1" hangingPunct="1">
              <a:buFont typeface="Wingdings" panose="05000000000000000000" pitchFamily="2" charset="2"/>
              <a:buNone/>
            </a:pPr>
            <a:endParaRPr lang="en-US" alt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47688" y="319088"/>
            <a:ext cx="8229600" cy="685800"/>
          </a:xfrm>
          <a:noFill/>
        </p:spPr>
        <p:txBody>
          <a:bodyPr/>
          <a:lstStyle/>
          <a:p>
            <a:pPr eaLnBrk="1" hangingPunct="1"/>
            <a:r>
              <a:rPr lang="en-US" altLang="en-US" sz="3600" smtClean="0">
                <a:solidFill>
                  <a:schemeClr val="bg1"/>
                </a:solidFill>
              </a:rPr>
              <a:t>The Fundamental Theorem of Calculus</a:t>
            </a:r>
          </a:p>
        </p:txBody>
      </p:sp>
      <p:pic>
        <p:nvPicPr>
          <p:cNvPr id="11267" name="Picture 5" descr="Theorem 4.9. The fundamental theorem of Calculus. If a function f is continuous on the closed interval [a, b], and F is an antiderivative of f on the interval [a, b] then int_a^b (f(x)) d x = F(b) minus F(a).&#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 y="1455738"/>
            <a:ext cx="787717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9"/>
          <p:cNvSpPr>
            <a:spLocks noGrp="1" noChangeArrowheads="1"/>
          </p:cNvSpPr>
          <p:nvPr>
            <p:ph type="title"/>
          </p:nvPr>
        </p:nvSpPr>
        <p:spPr>
          <a:xfrm>
            <a:off x="547688" y="319088"/>
            <a:ext cx="8229600" cy="685800"/>
          </a:xfrm>
          <a:noFill/>
        </p:spPr>
        <p:txBody>
          <a:bodyPr/>
          <a:lstStyle/>
          <a:p>
            <a:pPr eaLnBrk="1" hangingPunct="1"/>
            <a:r>
              <a:rPr lang="en-US" altLang="en-US" sz="3600" smtClean="0">
                <a:solidFill>
                  <a:schemeClr val="bg1"/>
                </a:solidFill>
              </a:rPr>
              <a:t>The Fundamental Theorem of Calculus</a:t>
            </a:r>
          </a:p>
        </p:txBody>
      </p:sp>
      <p:sp>
        <p:nvSpPr>
          <p:cNvPr id="12291" name="Rectangle 11"/>
          <p:cNvSpPr>
            <a:spLocks noChangeArrowheads="1"/>
          </p:cNvSpPr>
          <p:nvPr/>
        </p:nvSpPr>
        <p:spPr bwMode="auto">
          <a:xfrm>
            <a:off x="457200" y="1371600"/>
            <a:ext cx="8226425"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t>The following guidelines can help you understand the use of the Fundamental Theorem of Calculus.</a:t>
            </a:r>
          </a:p>
        </p:txBody>
      </p:sp>
      <p:pic>
        <p:nvPicPr>
          <p:cNvPr id="12292" name="Picture 5" descr="Guidelines for using the fundamental theorem of Calculus. (item 1). Provided you can find an antiderivative of f, you now have a way to evaluate a definite integral without having to use the limit of a sum. (item 2). When applying the Fundamental Theorem of Calculus, the following notation is convenient. int_a^b (f(x)) d x = [F(x)]_a^b = F(b) minus F(a). For instance, to evaluate int_1^3 (x^3) d x, you can write int_1^3 (x^3) d x = [(x^4)/4]_1^3 = (3^4)/4 minus (1^4)/4 = 81/4 minus 1/4 = 20. (item 3). It is not necessary to include a constant of integration C in the antiderivative. int_a^b (f(x)) d x = [F(x) + C]_a^b = [F(b) + C] minus [F(a) + C] = F(b) minus F(a).&#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038" y="2286000"/>
            <a:ext cx="6583362"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arsoen_master slide">
  <a:themeElements>
    <a:clrScheme name="Larsoen_mast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soen_mast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rsoen_mast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soen_mast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soen_mast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soen_mast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soen_mast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soen_mast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soen_mast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soen_mast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soen_mast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soen_mast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soen_mast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soen_mast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Larsoen_master slide</Template>
  <TotalTime>2009</TotalTime>
  <Words>1590</Words>
  <Application>Microsoft Office PowerPoint</Application>
  <PresentationFormat>On-screen Show (4:3)</PresentationFormat>
  <Paragraphs>213</Paragraphs>
  <Slides>43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Wingdings</vt:lpstr>
      <vt:lpstr>Larsoen_master slide</vt:lpstr>
      <vt:lpstr>PowerPoint Presentation</vt:lpstr>
      <vt:lpstr>PowerPoint Presentation</vt:lpstr>
      <vt:lpstr>PowerPoint Presentation</vt:lpstr>
      <vt:lpstr>PowerPoint Presentation</vt:lpstr>
      <vt:lpstr>The Fundamental Theorem of Calculus</vt:lpstr>
      <vt:lpstr>The Fundamental Theorem of Calculus</vt:lpstr>
      <vt:lpstr>The Fundamental Theorem of Calculus</vt:lpstr>
      <vt:lpstr>The Fundamental Theorem of Calculus</vt:lpstr>
      <vt:lpstr>The Fundamental Theorem of Calculus</vt:lpstr>
      <vt:lpstr>Example 1 – Evaluating a Definite Integral</vt:lpstr>
      <vt:lpstr>Example 1 – Solution</vt:lpstr>
      <vt:lpstr>PowerPoint Presentation</vt:lpstr>
      <vt:lpstr>The Mean Value Theorem for Integrals</vt:lpstr>
      <vt:lpstr>The Mean Value Theorem for Integrals</vt:lpstr>
      <vt:lpstr>PowerPoint Presentation</vt:lpstr>
      <vt:lpstr>Average Value of a Function</vt:lpstr>
      <vt:lpstr>Average Value of a Function</vt:lpstr>
      <vt:lpstr>Average Value of a Function</vt:lpstr>
      <vt:lpstr>Average Value of a Function</vt:lpstr>
      <vt:lpstr>Average Value of a Function</vt:lpstr>
      <vt:lpstr>Example 4 – Finding the Average Value of a Function</vt:lpstr>
      <vt:lpstr>Example 4 – Solution</vt:lpstr>
      <vt:lpstr>PowerPoint Presentation</vt:lpstr>
      <vt:lpstr>The Second Fundamental Theorem of Calculus</vt:lpstr>
      <vt:lpstr>The Second Fundamental Theorem of Calculus</vt:lpstr>
      <vt:lpstr>Example 6 – The Definite Integral as a Function</vt:lpstr>
      <vt:lpstr>Example 6 – Solution</vt:lpstr>
      <vt:lpstr>The Second Fundamental Theorem of Calculus</vt:lpstr>
      <vt:lpstr>The Second Fundamental Theorem of Calculus</vt:lpstr>
      <vt:lpstr>The Second Fundamental Theorem of Calculus</vt:lpstr>
      <vt:lpstr>Example 7 – The Second Fundamental Theorem of Calculus</vt:lpstr>
      <vt:lpstr>PowerPoint Presentation</vt:lpstr>
      <vt:lpstr>Net Change Theorem</vt:lpstr>
      <vt:lpstr>Net Change Theorem</vt:lpstr>
      <vt:lpstr>Example 9 – Using the Net Change Theorem</vt:lpstr>
      <vt:lpstr>Example 9 – Solution</vt:lpstr>
      <vt:lpstr>Net Change Theorem</vt:lpstr>
      <vt:lpstr>Net Change Theorem</vt:lpstr>
      <vt:lpstr>Net Change Theorem</vt:lpstr>
      <vt:lpstr>Example 10 – Solving a Particle Motion Problem</vt:lpstr>
      <vt:lpstr>Example 10(a) – Solution</vt:lpstr>
      <vt:lpstr>Example 10(b) – Solution</vt:lpstr>
      <vt:lpstr>Example 10(b) – Solution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ssharma</dc:creator>
  <cp:lastModifiedBy>Sivasubramanian, Venkatesan</cp:lastModifiedBy>
  <cp:revision>439</cp:revision>
  <dcterms:created xsi:type="dcterms:W3CDTF">2008-11-21T04:28:28Z</dcterms:created>
  <dcterms:modified xsi:type="dcterms:W3CDTF">2018-08-01T08:26:54Z</dcterms:modified>
</cp:coreProperties>
</file>