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sldIdLst>
    <p:sldId id="294" r:id="rId2"/>
    <p:sldId id="295" r:id="rId3"/>
    <p:sldId id="256" r:id="rId4"/>
    <p:sldId id="259"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5" r:id="rId18"/>
    <p:sldId id="276" r:id="rId19"/>
    <p:sldId id="277" r:id="rId20"/>
    <p:sldId id="278" r:id="rId21"/>
    <p:sldId id="279" r:id="rId22"/>
    <p:sldId id="292" r:id="rId23"/>
    <p:sldId id="280" r:id="rId24"/>
    <p:sldId id="281" r:id="rId25"/>
    <p:sldId id="282" r:id="rId26"/>
    <p:sldId id="283" r:id="rId27"/>
    <p:sldId id="284" r:id="rId28"/>
    <p:sldId id="285" r:id="rId29"/>
    <p:sldId id="286" r:id="rId30"/>
    <p:sldId id="287" r:id="rId31"/>
    <p:sldId id="293" r:id="rId32"/>
    <p:sldId id="288" r:id="rId33"/>
    <p:sldId id="290" r:id="rId34"/>
    <p:sldId id="291"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08C"/>
    <a:srgbClr val="CC0066"/>
    <a:srgbClr val="FF0066"/>
    <a:srgbClr val="FF3399"/>
    <a:srgbClr val="CC0099"/>
    <a:srgbClr val="009BAE"/>
    <a:srgbClr val="0099AC"/>
    <a:srgbClr val="007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6" autoAdjust="0"/>
    <p:restoredTop sz="94660"/>
  </p:normalViewPr>
  <p:slideViewPr>
    <p:cSldViewPr>
      <p:cViewPr varScale="1">
        <p:scale>
          <a:sx n="107" d="100"/>
          <a:sy n="107" d="100"/>
        </p:scale>
        <p:origin x="10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F7E762-793A-4539-8440-A7E5BD7132CB}" type="slidenum">
              <a:rPr lang="en-US" altLang="en-US"/>
              <a:pPr>
                <a:defRPr/>
              </a:pPr>
              <a:t>‹#›</a:t>
            </a:fld>
            <a:endParaRPr lang="en-US" altLang="en-US"/>
          </a:p>
        </p:txBody>
      </p:sp>
    </p:spTree>
    <p:extLst>
      <p:ext uri="{BB962C8B-B14F-4D97-AF65-F5344CB8AC3E}">
        <p14:creationId xmlns:p14="http://schemas.microsoft.com/office/powerpoint/2010/main" val="1131178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212CE4-BAFF-4E0E-B178-667D5AF1157B}" type="slidenum">
              <a:rPr lang="en-US" altLang="en-US" smtClean="0"/>
              <a:pPr/>
              <a:t>2</a:t>
            </a:fld>
            <a:endParaRPr lang="en-US" altLang="en-US" smtClean="0"/>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8893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6462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7341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3225"/>
            <a:ext cx="2057400" cy="542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03225"/>
            <a:ext cx="60198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3802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3931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8229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4832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3751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441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6957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388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9003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ounded Rectangle 11"/>
          <p:cNvSpPr/>
          <p:nvPr userDrawn="1"/>
        </p:nvSpPr>
        <p:spPr bwMode="auto">
          <a:xfrm>
            <a:off x="223838" y="304800"/>
            <a:ext cx="8839200" cy="727075"/>
          </a:xfrm>
          <a:prstGeom prst="roundRect">
            <a:avLst/>
          </a:prstGeom>
          <a:solidFill>
            <a:srgbClr val="F51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7" name="Rectangle 2"/>
          <p:cNvSpPr>
            <a:spLocks noGrp="1" noChangeArrowheads="1"/>
          </p:cNvSpPr>
          <p:nvPr>
            <p:ph type="body" idx="1"/>
          </p:nvPr>
        </p:nvSpPr>
        <p:spPr bwMode="auto">
          <a:xfrm>
            <a:off x="457200" y="13001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3"/>
          <p:cNvSpPr>
            <a:spLocks noGrp="1" noChangeArrowheads="1"/>
          </p:cNvSpPr>
          <p:nvPr>
            <p:ph type="title"/>
          </p:nvPr>
        </p:nvSpPr>
        <p:spPr bwMode="auto">
          <a:xfrm>
            <a:off x="457200" y="4032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endParaRPr lang="en-US"/>
          </a:p>
        </p:txBody>
      </p:sp>
      <p:sp>
        <p:nvSpPr>
          <p:cNvPr id="1032" name="Text Box 12"/>
          <p:cNvSpPr txBox="1">
            <a:spLocks noChangeArrowheads="1"/>
          </p:cNvSpPr>
          <p:nvPr userDrawn="1"/>
        </p:nvSpPr>
        <p:spPr bwMode="auto">
          <a:xfrm>
            <a:off x="8543925" y="6172200"/>
            <a:ext cx="600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fld id="{023BB4D5-190C-42C9-90CF-B3CFA6CC0D92}" type="slidenum">
              <a:rPr lang="en-US" altLang="en-US" smtClean="0"/>
              <a:pPr eaLnBrk="1" hangingPunct="1">
                <a:spcBef>
                  <a:spcPct val="50000"/>
                </a:spcBef>
                <a:defRPr/>
              </a:pPr>
              <a:t>‹#›</a:t>
            </a:fld>
            <a:endParaRPr lang="en-US" altLang="en-US"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wmf"/><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wmf"/><Relationship Id="rId4" Type="http://schemas.openxmlformats.org/officeDocument/2006/relationships/image" Target="../media/image55.wmf"/></Relationships>
</file>

<file path=ppt/slides/_rels/slide3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4" name="Group 6" descr="Cover page.&#10;"/>
          <p:cNvGrpSpPr>
            <a:grpSpLocks/>
          </p:cNvGrpSpPr>
          <p:nvPr/>
        </p:nvGrpSpPr>
        <p:grpSpPr bwMode="auto">
          <a:xfrm>
            <a:off x="0" y="0"/>
            <a:ext cx="9144000" cy="6324600"/>
            <a:chOff x="0" y="266400"/>
            <a:chExt cx="9144000" cy="6325200"/>
          </a:xfrm>
        </p:grpSpPr>
        <p:sp>
          <p:nvSpPr>
            <p:cNvPr id="8" name="Rectangle 7"/>
            <p:cNvSpPr/>
            <p:nvPr/>
          </p:nvSpPr>
          <p:spPr>
            <a:xfrm>
              <a:off x="0" y="266400"/>
              <a:ext cx="9144000" cy="6325200"/>
            </a:xfrm>
            <a:prstGeom prst="rect">
              <a:avLst/>
            </a:prstGeom>
            <a:solidFill>
              <a:srgbClr val="D7181E"/>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9" name="Round Diagonal Corner Rectangle 8"/>
            <p:cNvSpPr>
              <a:spLocks noChangeAspect="1"/>
            </p:cNvSpPr>
            <p:nvPr/>
          </p:nvSpPr>
          <p:spPr>
            <a:xfrm>
              <a:off x="112713" y="369598"/>
              <a:ext cx="8918575" cy="6118805"/>
            </a:xfrm>
            <a:prstGeom prst="round2Diag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grpSp>
      <p:sp>
        <p:nvSpPr>
          <p:cNvPr id="3075" name="Text Box 4"/>
          <p:cNvSpPr txBox="1">
            <a:spLocks noChangeArrowheads="1"/>
          </p:cNvSpPr>
          <p:nvPr/>
        </p:nvSpPr>
        <p:spPr bwMode="auto">
          <a:xfrm>
            <a:off x="704850" y="292100"/>
            <a:ext cx="10477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0" b="1">
                <a:solidFill>
                  <a:schemeClr val="bg1"/>
                </a:solidFill>
              </a:rPr>
              <a:t>P</a:t>
            </a:r>
          </a:p>
        </p:txBody>
      </p:sp>
      <p:sp>
        <p:nvSpPr>
          <p:cNvPr id="3076" name="Text Box 5"/>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
        <p:nvSpPr>
          <p:cNvPr id="3077" name="Text Box 4"/>
          <p:cNvSpPr txBox="1">
            <a:spLocks noChangeArrowheads="1"/>
          </p:cNvSpPr>
          <p:nvPr/>
        </p:nvSpPr>
        <p:spPr bwMode="auto">
          <a:xfrm>
            <a:off x="1139825" y="228600"/>
            <a:ext cx="5365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E72D36"/>
                </a:solidFill>
              </a:rPr>
              <a:t>5</a:t>
            </a:r>
          </a:p>
        </p:txBody>
      </p:sp>
      <p:pic>
        <p:nvPicPr>
          <p:cNvPr id="3078" name="Picture 1" descr="Cover pag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447800"/>
            <a:ext cx="7939087"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2057400" y="228600"/>
            <a:ext cx="6858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Arial" panose="020B0604020202020204" pitchFamily="34" charset="0"/>
              <a:buNone/>
              <a:defRPr/>
            </a:pPr>
            <a:r>
              <a:rPr lang="en-IN" altLang="en-US" sz="3400" b="1" dirty="0" smtClean="0">
                <a:latin typeface="+mj-lt"/>
              </a:rPr>
              <a:t>Logarithmic, Exponential, and Other Transcendental Functions</a:t>
            </a:r>
            <a:endParaRPr lang="en-US" altLang="en-US" sz="3400" b="1" dirty="0" smtClean="0">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1370013"/>
            <a:ext cx="8229600" cy="5256212"/>
          </a:xfrm>
          <a:noFill/>
        </p:spPr>
        <p:txBody>
          <a:bodyPr/>
          <a:lstStyle/>
          <a:p>
            <a:pPr marL="0" indent="0" eaLnBrk="1" hangingPunct="1">
              <a:lnSpc>
                <a:spcPct val="90000"/>
              </a:lnSpc>
              <a:buFont typeface="Wingdings" panose="05000000000000000000" pitchFamily="2" charset="2"/>
              <a:buNone/>
            </a:pPr>
            <a:endParaRPr lang="en-US" altLang="en-US" smtClean="0"/>
          </a:p>
          <a:p>
            <a:pPr marL="0" indent="0" eaLnBrk="1" hangingPunct="1">
              <a:lnSpc>
                <a:spcPct val="90000"/>
              </a:lnSpc>
              <a:buFont typeface="Wingdings" panose="05000000000000000000" pitchFamily="2" charset="2"/>
              <a:buNone/>
            </a:pPr>
            <a:endParaRPr lang="en-US" altLang="en-US" smtClean="0"/>
          </a:p>
          <a:p>
            <a:pPr marL="0" indent="0" eaLnBrk="1" hangingPunct="1">
              <a:lnSpc>
                <a:spcPct val="90000"/>
              </a:lnSpc>
              <a:buFont typeface="Wingdings" panose="05000000000000000000" pitchFamily="2" charset="2"/>
              <a:buNone/>
            </a:pPr>
            <a:endParaRPr lang="en-US" altLang="en-US" smtClean="0"/>
          </a:p>
          <a:p>
            <a:pPr marL="0" indent="0" eaLnBrk="1" hangingPunct="1">
              <a:lnSpc>
                <a:spcPct val="90000"/>
              </a:lnSpc>
              <a:buFont typeface="Wingdings" panose="05000000000000000000" pitchFamily="2" charset="2"/>
              <a:buNone/>
            </a:pPr>
            <a:r>
              <a:rPr lang="en-US" altLang="en-US" smtClean="0"/>
              <a:t>The composition of </a:t>
            </a:r>
            <a:r>
              <a:rPr lang="en-US" altLang="en-US" i="1" smtClean="0"/>
              <a:t>g</a:t>
            </a:r>
            <a:r>
              <a:rPr lang="en-US" altLang="en-US" smtClean="0"/>
              <a:t> with </a:t>
            </a:r>
            <a:r>
              <a:rPr lang="en-US" altLang="en-US" i="1" smtClean="0"/>
              <a:t>f</a:t>
            </a:r>
            <a:r>
              <a:rPr lang="en-US" altLang="en-US" smtClean="0"/>
              <a:t> is</a:t>
            </a:r>
          </a:p>
        </p:txBody>
      </p:sp>
      <p:sp>
        <p:nvSpPr>
          <p:cNvPr id="13315" name="Text Box 10"/>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pic>
        <p:nvPicPr>
          <p:cNvPr id="38923" name="Picture 11" descr="g(f(x)) = root3(((2 x^3 - 1) + 1)/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95625"/>
            <a:ext cx="3336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2" descr="= root3((2 x^3)/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175" y="4049713"/>
            <a:ext cx="11890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3" descr="= root3(x^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5040313"/>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4" descr="= x.&#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4275" y="5802313"/>
            <a:ext cx="47466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17"/>
          <p:cNvSpPr>
            <a:spLocks noGrp="1" noChangeArrowheads="1"/>
          </p:cNvSpPr>
          <p:nvPr>
            <p:ph type="title"/>
          </p:nvPr>
        </p:nvSpPr>
        <p:spPr>
          <a:xfrm>
            <a:off x="547688" y="319088"/>
            <a:ext cx="8226425" cy="685800"/>
          </a:xfrm>
          <a:noFill/>
        </p:spPr>
        <p:txBody>
          <a:bodyPr/>
          <a:lstStyle/>
          <a:p>
            <a:pPr eaLnBrk="1" hangingPunct="1"/>
            <a:r>
              <a:rPr lang="en-US" altLang="en-US" sz="4000" smtClean="0">
                <a:solidFill>
                  <a:schemeClr val="bg1"/>
                </a:solidFill>
              </a:rPr>
              <a:t>Example 1 – </a:t>
            </a:r>
            <a:r>
              <a:rPr lang="en-US" altLang="en-US" sz="4000" i="1" smtClean="0">
                <a:solidFill>
                  <a:schemeClr val="bg1"/>
                </a:solidFill>
              </a:rPr>
              <a:t>Solution</a:t>
            </a:r>
          </a:p>
        </p:txBody>
      </p:sp>
      <p:pic>
        <p:nvPicPr>
          <p:cNvPr id="13321" name="Picture 18" descr="= x + 1 minus 1.&#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1088" y="1355725"/>
            <a:ext cx="16367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19" descr="= x.&#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3313" y="2011363"/>
            <a:ext cx="593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8931"/>
                                        </p:tgtEl>
                                        <p:attrNameLst>
                                          <p:attrName>style.visibility</p:attrName>
                                        </p:attrNameLst>
                                      </p:cBhvr>
                                      <p:to>
                                        <p:strVal val="visible"/>
                                      </p:to>
                                    </p:set>
                                    <p:animEffect transition="in" filter="fade">
                                      <p:cBhvr>
                                        <p:cTn id="7" dur="1000"/>
                                        <p:tgtEl>
                                          <p:spTgt spid="38931"/>
                                        </p:tgtEl>
                                      </p:cBhvr>
                                    </p:animEffect>
                                    <p:anim calcmode="lin" valueType="num">
                                      <p:cBhvr>
                                        <p:cTn id="8" dur="1000" fill="hold"/>
                                        <p:tgtEl>
                                          <p:spTgt spid="38931"/>
                                        </p:tgtEl>
                                        <p:attrNameLst>
                                          <p:attrName>ppt_x</p:attrName>
                                        </p:attrNameLst>
                                      </p:cBhvr>
                                      <p:tavLst>
                                        <p:tav tm="0">
                                          <p:val>
                                            <p:strVal val="#ppt_x"/>
                                          </p:val>
                                        </p:tav>
                                        <p:tav tm="100000">
                                          <p:val>
                                            <p:strVal val="#ppt_x"/>
                                          </p:val>
                                        </p:tav>
                                      </p:tavLst>
                                    </p:anim>
                                    <p:anim calcmode="lin" valueType="num">
                                      <p:cBhvr>
                                        <p:cTn id="9" dur="900" decel="100000" fill="hold"/>
                                        <p:tgtEl>
                                          <p:spTgt spid="3893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93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animEffect transition="in" filter="fade">
                                      <p:cBhvr>
                                        <p:cTn id="15" dur="1000"/>
                                        <p:tgtEl>
                                          <p:spTgt spid="38915">
                                            <p:txEl>
                                              <p:pRg st="3" end="3"/>
                                            </p:txEl>
                                          </p:spTgt>
                                        </p:tgtEl>
                                      </p:cBhvr>
                                    </p:animEffect>
                                    <p:anim calcmode="lin" valueType="num">
                                      <p:cBhvr>
                                        <p:cTn id="16"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8915">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8915">
                                            <p:txEl>
                                              <p:pRg st="3" end="3"/>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8923"/>
                                        </p:tgtEl>
                                        <p:attrNameLst>
                                          <p:attrName>style.visibility</p:attrName>
                                        </p:attrNameLst>
                                      </p:cBhvr>
                                      <p:to>
                                        <p:strVal val="visible"/>
                                      </p:to>
                                    </p:set>
                                    <p:animEffect transition="in" filter="fade">
                                      <p:cBhvr>
                                        <p:cTn id="21" dur="1000"/>
                                        <p:tgtEl>
                                          <p:spTgt spid="38923"/>
                                        </p:tgtEl>
                                      </p:cBhvr>
                                    </p:animEffect>
                                    <p:anim calcmode="lin" valueType="num">
                                      <p:cBhvr>
                                        <p:cTn id="22" dur="1000" fill="hold"/>
                                        <p:tgtEl>
                                          <p:spTgt spid="38923"/>
                                        </p:tgtEl>
                                        <p:attrNameLst>
                                          <p:attrName>ppt_x</p:attrName>
                                        </p:attrNameLst>
                                      </p:cBhvr>
                                      <p:tavLst>
                                        <p:tav tm="0">
                                          <p:val>
                                            <p:strVal val="#ppt_x"/>
                                          </p:val>
                                        </p:tav>
                                        <p:tav tm="100000">
                                          <p:val>
                                            <p:strVal val="#ppt_x"/>
                                          </p:val>
                                        </p:tav>
                                      </p:tavLst>
                                    </p:anim>
                                    <p:anim calcmode="lin" valueType="num">
                                      <p:cBhvr>
                                        <p:cTn id="23" dur="900" decel="100000" fill="hold"/>
                                        <p:tgtEl>
                                          <p:spTgt spid="3892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8923"/>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38924"/>
                                        </p:tgtEl>
                                        <p:attrNameLst>
                                          <p:attrName>style.visibility</p:attrName>
                                        </p:attrNameLst>
                                      </p:cBhvr>
                                      <p:to>
                                        <p:strVal val="visible"/>
                                      </p:to>
                                    </p:set>
                                    <p:animEffect transition="in" filter="fade">
                                      <p:cBhvr>
                                        <p:cTn id="29" dur="1000"/>
                                        <p:tgtEl>
                                          <p:spTgt spid="38924"/>
                                        </p:tgtEl>
                                      </p:cBhvr>
                                    </p:animEffect>
                                    <p:anim calcmode="lin" valueType="num">
                                      <p:cBhvr>
                                        <p:cTn id="30" dur="1000" fill="hold"/>
                                        <p:tgtEl>
                                          <p:spTgt spid="38924"/>
                                        </p:tgtEl>
                                        <p:attrNameLst>
                                          <p:attrName>ppt_x</p:attrName>
                                        </p:attrNameLst>
                                      </p:cBhvr>
                                      <p:tavLst>
                                        <p:tav tm="0">
                                          <p:val>
                                            <p:strVal val="#ppt_x"/>
                                          </p:val>
                                        </p:tav>
                                        <p:tav tm="100000">
                                          <p:val>
                                            <p:strVal val="#ppt_x"/>
                                          </p:val>
                                        </p:tav>
                                      </p:tavLst>
                                    </p:anim>
                                    <p:anim calcmode="lin" valueType="num">
                                      <p:cBhvr>
                                        <p:cTn id="31" dur="900" decel="100000" fill="hold"/>
                                        <p:tgtEl>
                                          <p:spTgt spid="389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8924"/>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38925"/>
                                        </p:tgtEl>
                                        <p:attrNameLst>
                                          <p:attrName>style.visibility</p:attrName>
                                        </p:attrNameLst>
                                      </p:cBhvr>
                                      <p:to>
                                        <p:strVal val="visible"/>
                                      </p:to>
                                    </p:set>
                                    <p:animEffect transition="in" filter="fade">
                                      <p:cBhvr>
                                        <p:cTn id="37" dur="1000"/>
                                        <p:tgtEl>
                                          <p:spTgt spid="38925"/>
                                        </p:tgtEl>
                                      </p:cBhvr>
                                    </p:animEffect>
                                    <p:anim calcmode="lin" valueType="num">
                                      <p:cBhvr>
                                        <p:cTn id="38" dur="1000" fill="hold"/>
                                        <p:tgtEl>
                                          <p:spTgt spid="38925"/>
                                        </p:tgtEl>
                                        <p:attrNameLst>
                                          <p:attrName>ppt_x</p:attrName>
                                        </p:attrNameLst>
                                      </p:cBhvr>
                                      <p:tavLst>
                                        <p:tav tm="0">
                                          <p:val>
                                            <p:strVal val="#ppt_x"/>
                                          </p:val>
                                        </p:tav>
                                        <p:tav tm="100000">
                                          <p:val>
                                            <p:strVal val="#ppt_x"/>
                                          </p:val>
                                        </p:tav>
                                      </p:tavLst>
                                    </p:anim>
                                    <p:anim calcmode="lin" valueType="num">
                                      <p:cBhvr>
                                        <p:cTn id="39" dur="900" decel="100000" fill="hold"/>
                                        <p:tgtEl>
                                          <p:spTgt spid="3892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8925"/>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38926"/>
                                        </p:tgtEl>
                                        <p:attrNameLst>
                                          <p:attrName>style.visibility</p:attrName>
                                        </p:attrNameLst>
                                      </p:cBhvr>
                                      <p:to>
                                        <p:strVal val="visible"/>
                                      </p:to>
                                    </p:set>
                                    <p:animEffect transition="in" filter="fade">
                                      <p:cBhvr>
                                        <p:cTn id="45" dur="1000"/>
                                        <p:tgtEl>
                                          <p:spTgt spid="38926"/>
                                        </p:tgtEl>
                                      </p:cBhvr>
                                    </p:animEffect>
                                    <p:anim calcmode="lin" valueType="num">
                                      <p:cBhvr>
                                        <p:cTn id="46" dur="1000" fill="hold"/>
                                        <p:tgtEl>
                                          <p:spTgt spid="38926"/>
                                        </p:tgtEl>
                                        <p:attrNameLst>
                                          <p:attrName>ppt_x</p:attrName>
                                        </p:attrNameLst>
                                      </p:cBhvr>
                                      <p:tavLst>
                                        <p:tav tm="0">
                                          <p:val>
                                            <p:strVal val="#ppt_x"/>
                                          </p:val>
                                        </p:tav>
                                        <p:tav tm="100000">
                                          <p:val>
                                            <p:strVal val="#ppt_x"/>
                                          </p:val>
                                        </p:tav>
                                      </p:tavLst>
                                    </p:anim>
                                    <p:anim calcmode="lin" valueType="num">
                                      <p:cBhvr>
                                        <p:cTn id="47" dur="900" decel="100000" fill="hold"/>
                                        <p:tgtEl>
                                          <p:spTgt spid="38926"/>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89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
        <p:nvSpPr>
          <p:cNvPr id="14339" name="Rectangle 3"/>
          <p:cNvSpPr>
            <a:spLocks noGrp="1" noChangeArrowheads="1"/>
          </p:cNvSpPr>
          <p:nvPr>
            <p:ph type="body" idx="1"/>
          </p:nvPr>
        </p:nvSpPr>
        <p:spPr>
          <a:xfrm>
            <a:off x="457200" y="1370013"/>
            <a:ext cx="8226425" cy="5253037"/>
          </a:xfrm>
          <a:noFill/>
        </p:spPr>
        <p:txBody>
          <a:bodyPr/>
          <a:lstStyle/>
          <a:p>
            <a:pPr marL="0" indent="0" eaLnBrk="1" hangingPunct="1">
              <a:buFont typeface="Wingdings" panose="05000000000000000000" pitchFamily="2" charset="2"/>
              <a:buNone/>
            </a:pPr>
            <a:r>
              <a:rPr lang="en-US" altLang="en-US" smtClean="0"/>
              <a:t>Because </a:t>
            </a:r>
            <a:r>
              <a:rPr lang="en-US" altLang="en-US" i="1" smtClean="0"/>
              <a:t>f</a:t>
            </a:r>
            <a:r>
              <a:rPr lang="en-US" altLang="en-US" sz="800" i="1" smtClean="0"/>
              <a:t> </a:t>
            </a:r>
            <a:r>
              <a:rPr lang="en-US" altLang="en-US" smtClean="0"/>
              <a:t>(</a:t>
            </a:r>
            <a:r>
              <a:rPr lang="en-US" altLang="en-US" i="1" smtClean="0"/>
              <a:t>g</a:t>
            </a:r>
            <a:r>
              <a:rPr lang="en-US" altLang="en-US" smtClean="0"/>
              <a:t>(</a:t>
            </a:r>
            <a:r>
              <a:rPr lang="en-US" altLang="en-US" i="1" smtClean="0"/>
              <a:t>x</a:t>
            </a:r>
            <a:r>
              <a:rPr lang="en-US" altLang="en-US" smtClean="0"/>
              <a:t>)) = </a:t>
            </a:r>
            <a:r>
              <a:rPr lang="en-US" altLang="en-US" i="1" smtClean="0"/>
              <a:t>x</a:t>
            </a:r>
            <a:r>
              <a:rPr lang="en-US" altLang="en-US" smtClean="0"/>
              <a:t> and </a:t>
            </a:r>
            <a:r>
              <a:rPr lang="en-US" altLang="en-US" i="1" smtClean="0"/>
              <a:t>g</a:t>
            </a:r>
            <a:r>
              <a:rPr lang="en-US" altLang="en-US" smtClean="0"/>
              <a:t>(</a:t>
            </a:r>
            <a:r>
              <a:rPr lang="en-US" altLang="en-US" i="1" smtClean="0"/>
              <a:t>f</a:t>
            </a:r>
            <a:r>
              <a:rPr lang="en-US" altLang="en-US" smtClean="0"/>
              <a:t> (</a:t>
            </a:r>
            <a:r>
              <a:rPr lang="en-US" altLang="en-US" i="1" smtClean="0"/>
              <a:t>x</a:t>
            </a:r>
            <a:r>
              <a:rPr lang="en-US" altLang="en-US" smtClean="0"/>
              <a:t>)) = </a:t>
            </a:r>
            <a:r>
              <a:rPr lang="en-US" altLang="en-US" i="1" smtClean="0"/>
              <a:t>x</a:t>
            </a:r>
            <a:r>
              <a:rPr lang="en-US" altLang="en-US" smtClean="0"/>
              <a:t>, you can conclude </a:t>
            </a:r>
            <a:r>
              <a:rPr lang="en-US" altLang="en-US" i="1" smtClean="0"/>
              <a:t>f</a:t>
            </a:r>
            <a:r>
              <a:rPr lang="en-US" altLang="en-US" smtClean="0"/>
              <a:t> and </a:t>
            </a:r>
            <a:r>
              <a:rPr lang="en-US" altLang="en-US" i="1" smtClean="0"/>
              <a:t>g</a:t>
            </a:r>
            <a:r>
              <a:rPr lang="en-US" altLang="en-US" smtClean="0"/>
              <a:t> are inverse functions of each other (see Figure 5.10).</a:t>
            </a:r>
          </a:p>
        </p:txBody>
      </p:sp>
      <p:sp>
        <p:nvSpPr>
          <p:cNvPr id="14340" name="Text Box 10"/>
          <p:cNvSpPr txBox="1">
            <a:spLocks noChangeArrowheads="1"/>
          </p:cNvSpPr>
          <p:nvPr/>
        </p:nvSpPr>
        <p:spPr bwMode="auto">
          <a:xfrm>
            <a:off x="4260850" y="5835650"/>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Figure 5.10</a:t>
            </a:r>
          </a:p>
        </p:txBody>
      </p:sp>
      <p:sp>
        <p:nvSpPr>
          <p:cNvPr id="14341" name="Rectangle 15"/>
          <p:cNvSpPr>
            <a:spLocks noGrp="1" noChangeArrowheads="1"/>
          </p:cNvSpPr>
          <p:nvPr>
            <p:ph type="title"/>
          </p:nvPr>
        </p:nvSpPr>
        <p:spPr>
          <a:xfrm>
            <a:off x="547688" y="319088"/>
            <a:ext cx="8226425" cy="685800"/>
          </a:xfrm>
          <a:noFill/>
        </p:spPr>
        <p:txBody>
          <a:bodyPr/>
          <a:lstStyle/>
          <a:p>
            <a:pPr eaLnBrk="1" hangingPunct="1"/>
            <a:r>
              <a:rPr lang="en-US" altLang="en-US" sz="4000" smtClean="0">
                <a:solidFill>
                  <a:schemeClr val="bg1"/>
                </a:solidFill>
              </a:rPr>
              <a:t>Example 1 – </a:t>
            </a:r>
            <a:r>
              <a:rPr lang="en-US" altLang="en-US" sz="4000" i="1" smtClean="0">
                <a:solidFill>
                  <a:schemeClr val="bg1"/>
                </a:solidFill>
              </a:rPr>
              <a:t>Solution</a:t>
            </a:r>
          </a:p>
        </p:txBody>
      </p:sp>
      <p:pic>
        <p:nvPicPr>
          <p:cNvPr id="14342" name="Picture 7" descr="The image consists of a visual representation and a caption. Visual representation. Two curves and a dashed line are graphed on the x y coordinate plane. The graph is symmetric with respect to the dashed line labeled y = x. It enters the bottom left of the viewing window in the third quadrant, passes through (negative 1, negative 1), goes up and to the right, passes through the origin, enters the first quadrant, then passes through (1, 1), and exits the top right of the viewing window. One curve is labeled g(x) = root3((x + 1)/2). It enters the left of the viewing window in the third quadrant above the dashed line y = x, goes up to the right, passes through (negative 2, root3(negative 1/2)), after a point goes up almost vertically, intersects the negative x axis at (negative 1, 0), goes further up in the second quadrant almost vertically till a point, then goes up and to the right, intersects the positive y axis at (0, root3(1/2)), goes further up and to the right in the first quadrant, intersects the dashed line y = x at (1, 1), then goes up and to the right under y = x, and exits the right of the viewing window. The second curve is labeled f(x) = 2 x^3 minus 1. It enters the bottom of the viewing window in the third quadrant under the dashed line y = x, goes up to the right, passes through (negative 0.5, negative 1.25), after a point goes to the right almost horizontally, intersects the negative y axis at (0, negative 1), goes further to the right in the fourth quadrant almost horizontally till a point, then goes up and to the right, intersects the positive x axis at (root3(1/2), 0), goes further up and to the right in the first quadrant, intersects the dashed line y = x and the first curve at (1, 1), goes up and to the right above the dashed line y = x, and exits the top of the viewing window. Caption. f and g are inverse functions of each othe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2514600"/>
            <a:ext cx="38481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In Figure 5.10, the graphs of </a:t>
            </a:r>
            <a:r>
              <a:rPr lang="en-US" altLang="en-US" i="1" smtClean="0"/>
              <a:t>f </a:t>
            </a:r>
            <a:r>
              <a:rPr lang="en-US" altLang="en-US" smtClean="0"/>
              <a:t>and </a:t>
            </a:r>
            <a:r>
              <a:rPr lang="en-US" altLang="en-US" i="1" smtClean="0"/>
              <a:t>g</a:t>
            </a:r>
            <a:r>
              <a:rPr lang="en-US" altLang="en-US" smtClean="0"/>
              <a:t> = </a:t>
            </a:r>
            <a:r>
              <a:rPr lang="en-US" altLang="en-US" i="1" smtClean="0"/>
              <a:t>f</a:t>
            </a:r>
            <a:r>
              <a:rPr lang="en-US" altLang="en-US" sz="1000" smtClean="0"/>
              <a:t> </a:t>
            </a:r>
            <a:r>
              <a:rPr lang="en-US" altLang="en-US" sz="800" smtClean="0"/>
              <a:t> </a:t>
            </a:r>
            <a:r>
              <a:rPr lang="en-US" altLang="en-US" baseline="30000" smtClean="0"/>
              <a:t>–1 </a:t>
            </a:r>
            <a:r>
              <a:rPr lang="en-US" altLang="en-US" smtClean="0"/>
              <a:t>appear to be mirror images of each other with respect to the line </a:t>
            </a:r>
            <a:r>
              <a:rPr lang="en-US" altLang="en-US" i="1" smtClean="0"/>
              <a:t>y</a:t>
            </a:r>
            <a:r>
              <a:rPr lang="en-US" altLang="en-US" smtClean="0"/>
              <a:t> = </a:t>
            </a:r>
            <a:r>
              <a:rPr lang="en-US" altLang="en-US" i="1" smtClean="0"/>
              <a:t>x</a:t>
            </a:r>
            <a:r>
              <a:rPr lang="en-US" altLang="en-US" smtClean="0"/>
              <a:t>. The graph of </a:t>
            </a:r>
            <a:r>
              <a:rPr lang="en-US" altLang="en-US" i="1" smtClean="0"/>
              <a:t>f</a:t>
            </a:r>
            <a:r>
              <a:rPr lang="en-US" altLang="en-US" sz="800" smtClean="0"/>
              <a:t> </a:t>
            </a:r>
            <a:r>
              <a:rPr lang="en-US" altLang="en-US" sz="1000" smtClean="0"/>
              <a:t> </a:t>
            </a:r>
            <a:r>
              <a:rPr lang="en-US" altLang="en-US" baseline="30000" smtClean="0"/>
              <a:t>–1</a:t>
            </a:r>
            <a:r>
              <a:rPr lang="en-US" altLang="en-US" smtClean="0"/>
              <a:t> is a </a:t>
            </a:r>
            <a:r>
              <a:rPr lang="en-US" altLang="en-US" b="1" smtClean="0"/>
              <a:t>reflection </a:t>
            </a:r>
            <a:r>
              <a:rPr lang="en-US" altLang="en-US" smtClean="0"/>
              <a:t>of the graph of </a:t>
            </a:r>
            <a:r>
              <a:rPr lang="en-US" altLang="en-US" i="1" smtClean="0"/>
              <a:t>f</a:t>
            </a:r>
            <a:r>
              <a:rPr lang="en-US" altLang="en-US" smtClean="0"/>
              <a:t> in the line  </a:t>
            </a:r>
            <a:r>
              <a:rPr lang="en-US" altLang="en-US" i="1" smtClean="0"/>
              <a:t>y =</a:t>
            </a:r>
            <a:r>
              <a:rPr lang="en-US" altLang="en-US" smtClean="0"/>
              <a:t> </a:t>
            </a:r>
            <a:r>
              <a:rPr lang="en-US" altLang="en-US" i="1" smtClean="0"/>
              <a:t>x</a:t>
            </a:r>
            <a:r>
              <a:rPr lang="en-US" altLang="en-US" smtClean="0"/>
              <a:t>.</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This idea is generalized in the next theorem.</a:t>
            </a:r>
          </a:p>
        </p:txBody>
      </p:sp>
      <p:sp>
        <p:nvSpPr>
          <p:cNvPr id="15363" name="Rectangle 11"/>
          <p:cNvSpPr>
            <a:spLocks noGrp="1" noChangeArrowheads="1"/>
          </p:cNvSpPr>
          <p:nvPr>
            <p:ph type="title"/>
          </p:nvPr>
        </p:nvSpPr>
        <p:spPr>
          <a:xfrm>
            <a:off x="547688" y="319088"/>
            <a:ext cx="8226425" cy="685800"/>
          </a:xfrm>
          <a:noFill/>
        </p:spPr>
        <p:txBody>
          <a:bodyPr/>
          <a:lstStyle/>
          <a:p>
            <a:pPr eaLnBrk="1" hangingPunct="1"/>
            <a:r>
              <a:rPr lang="en-US" altLang="en-US" sz="4000" smtClean="0">
                <a:solidFill>
                  <a:schemeClr val="bg1"/>
                </a:solidFill>
              </a:rPr>
              <a:t>Inverse Functions</a:t>
            </a:r>
          </a:p>
        </p:txBody>
      </p:sp>
      <p:pic>
        <p:nvPicPr>
          <p:cNvPr id="15364" name="Picture 5" descr="Theorem 5.6. Reflective property of inverse functions. The graph of f contains the point (a, b) if and only if the graph of f^(negative 1) contains the point (b, a).&#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3911600"/>
            <a:ext cx="840263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Existence of an Inverse Function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Existence of an Inverse Function</a:t>
            </a:r>
          </a:p>
        </p:txBody>
      </p:sp>
      <p:sp>
        <p:nvSpPr>
          <p:cNvPr id="17411" name="Rectangle 3"/>
          <p:cNvSpPr>
            <a:spLocks noGrp="1" noChangeArrowheads="1"/>
          </p:cNvSpPr>
          <p:nvPr>
            <p:ph type="body" idx="1"/>
          </p:nvPr>
        </p:nvSpPr>
        <p:spPr>
          <a:xfrm>
            <a:off x="455613" y="1371600"/>
            <a:ext cx="8226425" cy="5256213"/>
          </a:xfrm>
          <a:noFill/>
        </p:spPr>
        <p:txBody>
          <a:bodyPr/>
          <a:lstStyle/>
          <a:p>
            <a:pPr marL="0" indent="0" eaLnBrk="1" hangingPunct="1">
              <a:buFont typeface="Wingdings" panose="05000000000000000000" pitchFamily="2" charset="2"/>
              <a:buNone/>
            </a:pPr>
            <a:r>
              <a:rPr lang="en-US" altLang="en-US" smtClean="0"/>
              <a:t>Not every function has an inverse function, and Theorem 5.6 suggests a graphical test for those that do—the </a:t>
            </a:r>
            <a:r>
              <a:rPr lang="en-US" altLang="en-US" b="1" smtClean="0"/>
              <a:t>Horizontal Line Test </a:t>
            </a:r>
            <a:r>
              <a:rPr lang="en-US" altLang="en-US" smtClean="0"/>
              <a:t>for an inverse function.</a:t>
            </a:r>
          </a:p>
          <a:p>
            <a:pPr marL="0" indent="0" eaLnBrk="1" hangingPunct="1">
              <a:buFont typeface="Wingdings" panose="05000000000000000000" pitchFamily="2" charset="2"/>
              <a:buNone/>
            </a:pPr>
            <a:endParaRPr lang="en-US" altLang="en-US" sz="1200" smtClean="0"/>
          </a:p>
          <a:p>
            <a:pPr marL="0" indent="0" eaLnBrk="1" hangingPunct="1">
              <a:buFont typeface="Wingdings" panose="05000000000000000000" pitchFamily="2" charset="2"/>
              <a:buNone/>
            </a:pPr>
            <a:r>
              <a:rPr lang="en-US" altLang="en-US" smtClean="0"/>
              <a:t>This test states that a function </a:t>
            </a:r>
            <a:r>
              <a:rPr lang="en-US" altLang="en-US" i="1" smtClean="0"/>
              <a:t>f</a:t>
            </a:r>
            <a:r>
              <a:rPr lang="en-US" altLang="en-US" smtClean="0"/>
              <a:t> has an inverse function if and only if every horizontal line intersects the graph of </a:t>
            </a:r>
            <a:r>
              <a:rPr lang="en-US" altLang="en-US" i="1" smtClean="0"/>
              <a:t>f</a:t>
            </a:r>
            <a:r>
              <a:rPr lang="en-US" altLang="en-US" smtClean="0"/>
              <a:t> at most once (see Figure 5.12).</a:t>
            </a:r>
          </a:p>
        </p:txBody>
      </p:sp>
      <p:sp>
        <p:nvSpPr>
          <p:cNvPr id="17412" name="Text Box 5"/>
          <p:cNvSpPr txBox="1">
            <a:spLocks noChangeArrowheads="1"/>
          </p:cNvSpPr>
          <p:nvPr/>
        </p:nvSpPr>
        <p:spPr bwMode="auto">
          <a:xfrm>
            <a:off x="5791200" y="6400800"/>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Figure 5.12</a:t>
            </a:r>
          </a:p>
        </p:txBody>
      </p:sp>
      <p:pic>
        <p:nvPicPr>
          <p:cNvPr id="17413" name="Picture 6" descr="The image consists of a visual representation and a caption. Visual representation. A curve is graphed on the x y coordinate plane. The curve is labeled y = f(x). It enters the left of the viewing window in the second quadrant, goes up and to the right, intersects the positive y axis, goes further up and to the right in the first quadrant, reaches a high point, then goes down and to the right, and ends above the positive x axis. A horizontal dashed line intersects the curve at two points. A vertical line is graphed from the two points on the curve till the positive x axis where they are labeled a and b. a &lt; b. f(a) = f(b). Caption. If a horizontal line intersects the graph of f twice, then f is not one-to-on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57600"/>
            <a:ext cx="31908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5613" y="1370013"/>
            <a:ext cx="8226425" cy="5256212"/>
          </a:xfrm>
          <a:noFill/>
        </p:spPr>
        <p:txBody>
          <a:bodyPr/>
          <a:lstStyle/>
          <a:p>
            <a:pPr marL="0" indent="0" eaLnBrk="1" hangingPunct="1">
              <a:lnSpc>
                <a:spcPct val="125000"/>
              </a:lnSpc>
              <a:buFont typeface="Wingdings" panose="05000000000000000000" pitchFamily="2" charset="2"/>
              <a:buNone/>
            </a:pPr>
            <a:r>
              <a:rPr lang="en-US" altLang="en-US" smtClean="0"/>
              <a:t>The next theorem formally states why the Horizontal Line</a:t>
            </a:r>
            <a:br>
              <a:rPr lang="en-US" altLang="en-US" smtClean="0"/>
            </a:br>
            <a:r>
              <a:rPr lang="en-US" altLang="en-US" smtClean="0"/>
              <a:t>Test is valid.</a:t>
            </a:r>
          </a:p>
        </p:txBody>
      </p:sp>
      <p:sp>
        <p:nvSpPr>
          <p:cNvPr id="18435" name="Rectangle 7"/>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Existence of an Inverse Function</a:t>
            </a:r>
          </a:p>
        </p:txBody>
      </p:sp>
      <p:pic>
        <p:nvPicPr>
          <p:cNvPr id="18436" name="Picture 6" descr="Theorem 5.7. The existence of an Inverse function. (item 1). A function has an inverse function if and only if it is one-to-one. (item 2). If f is strictly monotonic on its entire domain, then it is one-to-one and therefore has an inverse functi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43175"/>
            <a:ext cx="831215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47688" y="304800"/>
            <a:ext cx="8229600" cy="685800"/>
          </a:xfrm>
          <a:noFill/>
        </p:spPr>
        <p:txBody>
          <a:bodyPr/>
          <a:lstStyle/>
          <a:p>
            <a:pPr eaLnBrk="1" hangingPunct="1"/>
            <a:r>
              <a:rPr lang="en-US" altLang="en-US" sz="2500" smtClean="0">
                <a:solidFill>
                  <a:schemeClr val="bg1"/>
                </a:solidFill>
              </a:rPr>
              <a:t>Example 2(a) – </a:t>
            </a:r>
            <a:r>
              <a:rPr lang="en-US" altLang="en-US" sz="2500" i="1" smtClean="0">
                <a:solidFill>
                  <a:schemeClr val="bg1"/>
                </a:solidFill>
              </a:rPr>
              <a:t>The Existence of an Inverse Function</a:t>
            </a:r>
          </a:p>
        </p:txBody>
      </p:sp>
      <p:sp>
        <p:nvSpPr>
          <p:cNvPr id="19459" name="TextBox 6"/>
          <p:cNvSpPr txBox="1">
            <a:spLocks noChangeAspect="1" noChangeArrowheads="1"/>
          </p:cNvSpPr>
          <p:nvPr/>
        </p:nvSpPr>
        <p:spPr bwMode="auto">
          <a:xfrm>
            <a:off x="457200" y="1371600"/>
            <a:ext cx="82296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From the graph of </a:t>
            </a:r>
            <a:r>
              <a:rPr lang="en-US" altLang="en-US" i="1"/>
              <a:t>f</a:t>
            </a:r>
            <a:r>
              <a:rPr lang="en-US" altLang="en-US"/>
              <a:t> (</a:t>
            </a:r>
            <a:r>
              <a:rPr lang="en-US" altLang="en-US" i="1"/>
              <a:t>x</a:t>
            </a:r>
            <a:r>
              <a:rPr lang="en-US" altLang="en-US"/>
              <a:t>) = </a:t>
            </a:r>
            <a:r>
              <a:rPr lang="en-US" altLang="en-US" i="1"/>
              <a:t>x</a:t>
            </a:r>
            <a:r>
              <a:rPr lang="en-US" altLang="en-US" i="1" baseline="30000"/>
              <a:t>3</a:t>
            </a:r>
            <a:r>
              <a:rPr lang="en-US" altLang="en-US" i="1"/>
              <a:t> + x </a:t>
            </a:r>
            <a:r>
              <a:rPr lang="en-US" altLang="en-US"/>
              <a:t> – 1 </a:t>
            </a:r>
          </a:p>
          <a:p>
            <a:pPr eaLnBrk="1" hangingPunct="1">
              <a:spcBef>
                <a:spcPct val="0"/>
              </a:spcBef>
              <a:buFontTx/>
              <a:buNone/>
            </a:pPr>
            <a:r>
              <a:rPr lang="en-US" altLang="en-US"/>
              <a:t>shown in Figure 5.13(a), it appears </a:t>
            </a:r>
            <a:br>
              <a:rPr lang="en-US" altLang="en-US"/>
            </a:br>
            <a:r>
              <a:rPr lang="en-US" altLang="en-US"/>
              <a:t>that </a:t>
            </a:r>
            <a:r>
              <a:rPr lang="en-US" altLang="en-US" i="1"/>
              <a:t>f </a:t>
            </a:r>
            <a:r>
              <a:rPr lang="en-US" altLang="en-US"/>
              <a:t>is increasing over its entire </a:t>
            </a:r>
            <a:br>
              <a:rPr lang="en-US" altLang="en-US"/>
            </a:br>
            <a:r>
              <a:rPr lang="en-US" altLang="en-US"/>
              <a:t>domain. </a:t>
            </a:r>
          </a:p>
          <a:p>
            <a:pPr eaLnBrk="1" hangingPunct="1">
              <a:spcBef>
                <a:spcPct val="0"/>
              </a:spcBef>
              <a:buFontTx/>
              <a:buNone/>
            </a:pPr>
            <a:endParaRPr lang="en-US" altLang="en-US" sz="2800"/>
          </a:p>
          <a:p>
            <a:pPr eaLnBrk="1" hangingPunct="1">
              <a:spcBef>
                <a:spcPct val="0"/>
              </a:spcBef>
              <a:buFontTx/>
              <a:buNone/>
            </a:pPr>
            <a:r>
              <a:rPr lang="en-US" altLang="en-US"/>
              <a:t>To verify this, note that the </a:t>
            </a:r>
          </a:p>
          <a:p>
            <a:pPr eaLnBrk="1" hangingPunct="1">
              <a:spcBef>
                <a:spcPct val="0"/>
              </a:spcBef>
              <a:buFontTx/>
              <a:buNone/>
            </a:pPr>
            <a:r>
              <a:rPr lang="en-US" altLang="en-US"/>
              <a:t>derivative, </a:t>
            </a:r>
            <a:r>
              <a:rPr lang="en-US" altLang="en-US" i="1"/>
              <a:t>f'</a:t>
            </a:r>
            <a:r>
              <a:rPr lang="en-US" altLang="en-US"/>
              <a:t>(</a:t>
            </a:r>
            <a:r>
              <a:rPr lang="en-US" altLang="en-US" i="1"/>
              <a:t>x</a:t>
            </a:r>
            <a:r>
              <a:rPr lang="en-US" altLang="en-US"/>
              <a:t>) = 3</a:t>
            </a:r>
            <a:r>
              <a:rPr lang="en-US" altLang="en-US" i="1"/>
              <a:t>x</a:t>
            </a:r>
            <a:r>
              <a:rPr lang="en-US" altLang="en-US" i="1" baseline="30000"/>
              <a:t>2</a:t>
            </a:r>
            <a:r>
              <a:rPr lang="en-US" altLang="en-US" i="1"/>
              <a:t> + </a:t>
            </a:r>
            <a:r>
              <a:rPr lang="en-US" altLang="en-US"/>
              <a:t>1, is </a:t>
            </a:r>
          </a:p>
          <a:p>
            <a:pPr eaLnBrk="1" hangingPunct="1">
              <a:spcBef>
                <a:spcPct val="0"/>
              </a:spcBef>
              <a:buFontTx/>
              <a:buNone/>
            </a:pPr>
            <a:r>
              <a:rPr lang="en-US" altLang="en-US"/>
              <a:t>positive for all real values of </a:t>
            </a:r>
            <a:r>
              <a:rPr lang="en-US" altLang="en-US" i="1"/>
              <a:t>x</a:t>
            </a:r>
            <a:r>
              <a:rPr lang="en-US" altLang="en-US"/>
              <a:t>. </a:t>
            </a:r>
          </a:p>
          <a:p>
            <a:pPr eaLnBrk="1" hangingPunct="1">
              <a:spcBef>
                <a:spcPct val="0"/>
              </a:spcBef>
              <a:buFontTx/>
              <a:buNone/>
            </a:pPr>
            <a:endParaRPr lang="en-US" altLang="en-US" sz="2800"/>
          </a:p>
          <a:p>
            <a:pPr eaLnBrk="1" hangingPunct="1">
              <a:spcBef>
                <a:spcPct val="0"/>
              </a:spcBef>
              <a:buFontTx/>
              <a:buNone/>
            </a:pPr>
            <a:r>
              <a:rPr lang="en-US" altLang="en-US"/>
              <a:t>So, </a:t>
            </a:r>
            <a:r>
              <a:rPr lang="en-US" altLang="en-US" i="1"/>
              <a:t>f </a:t>
            </a:r>
            <a:r>
              <a:rPr lang="en-US" altLang="en-US"/>
              <a:t>is strictly monotonic, and it</a:t>
            </a:r>
          </a:p>
          <a:p>
            <a:pPr eaLnBrk="1" hangingPunct="1">
              <a:spcBef>
                <a:spcPct val="0"/>
              </a:spcBef>
              <a:buFontTx/>
              <a:buNone/>
            </a:pPr>
            <a:r>
              <a:rPr lang="en-US" altLang="en-US"/>
              <a:t>must have an inverse function.</a:t>
            </a:r>
          </a:p>
        </p:txBody>
      </p:sp>
      <p:sp>
        <p:nvSpPr>
          <p:cNvPr id="19460" name="Rectangle 8"/>
          <p:cNvSpPr>
            <a:spLocks noChangeArrowheads="1"/>
          </p:cNvSpPr>
          <p:nvPr/>
        </p:nvSpPr>
        <p:spPr bwMode="auto">
          <a:xfrm>
            <a:off x="6342063" y="5715000"/>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5.13</a:t>
            </a:r>
          </a:p>
        </p:txBody>
      </p:sp>
      <p:pic>
        <p:nvPicPr>
          <p:cNvPr id="19461" name="Picture 6" descr="The image consists of a visual representation and a caption. Visual representation. A curve is graphed on the x y coordinate plane. The graph is symmetric with respect to the point (0, negative 1) on the negative y axis. The curve is labeled f(x) = x^3 + x minus 1. It enters the bottom of the viewing window in the third quadrant, goes up and to the right, passes through the point (negative 1, negative 3), gets less steep close to the negative y axis, intersects the negative y axis at (0, negative 1), goes up and to the right in the fourth quadrant getting more steep, intersects the positive x axis on the left of the point (1, 0), goes up and to the right in the first quadrant, passes through the point (1, 1), and exits the top of the viewing window. Caption. A. Because f is increasing over its entire domain, it has an inverse function.&#10;"/>
          <p:cNvPicPr>
            <a:picLocks noChangeAspect="1" noChangeArrowheads="1"/>
          </p:cNvPicPr>
          <p:nvPr/>
        </p:nvPicPr>
        <p:blipFill>
          <a:blip r:embed="rId2">
            <a:extLst>
              <a:ext uri="{28A0092B-C50C-407E-A947-70E740481C1C}">
                <a14:useLocalDpi xmlns:a14="http://schemas.microsoft.com/office/drawing/2010/main" val="0"/>
              </a:ext>
            </a:extLst>
          </a:blip>
          <a:srcRect l="5608"/>
          <a:stretch>
            <a:fillRect/>
          </a:stretch>
        </p:blipFill>
        <p:spPr bwMode="auto">
          <a:xfrm>
            <a:off x="5410200" y="1371600"/>
            <a:ext cx="3429000" cy="424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9459">
                                            <p:txEl>
                                              <p:pRg st="3" end="3"/>
                                            </p:txEl>
                                          </p:spTgt>
                                        </p:tgtEl>
                                        <p:attrNameLst>
                                          <p:attrName>style.visibility</p:attrName>
                                        </p:attrNameLst>
                                      </p:cBhvr>
                                      <p:to>
                                        <p:strVal val="visible"/>
                                      </p:to>
                                    </p:set>
                                    <p:animEffect transition="in" filter="fade">
                                      <p:cBhvr>
                                        <p:cTn id="7" dur="1000"/>
                                        <p:tgtEl>
                                          <p:spTgt spid="19459">
                                            <p:txEl>
                                              <p:pRg st="3" end="3"/>
                                            </p:txEl>
                                          </p:spTgt>
                                        </p:tgtEl>
                                      </p:cBhvr>
                                    </p:animEffect>
                                    <p:anim calcmode="lin" valueType="num">
                                      <p:cBhvr>
                                        <p:cTn id="8"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459">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9">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9459">
                                            <p:txEl>
                                              <p:pRg st="4" end="4"/>
                                            </p:txEl>
                                          </p:spTgt>
                                        </p:tgtEl>
                                        <p:attrNameLst>
                                          <p:attrName>style.visibility</p:attrName>
                                        </p:attrNameLst>
                                      </p:cBhvr>
                                      <p:to>
                                        <p:strVal val="visible"/>
                                      </p:to>
                                    </p:set>
                                    <p:animEffect transition="in" filter="fade">
                                      <p:cBhvr>
                                        <p:cTn id="13" dur="1000"/>
                                        <p:tgtEl>
                                          <p:spTgt spid="19459">
                                            <p:txEl>
                                              <p:pRg st="4" end="4"/>
                                            </p:txEl>
                                          </p:spTgt>
                                        </p:tgtEl>
                                      </p:cBhvr>
                                    </p:animEffect>
                                    <p:anim calcmode="lin" valueType="num">
                                      <p:cBhvr>
                                        <p:cTn id="14"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9459">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459">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animEffect transition="in" filter="fade">
                                      <p:cBhvr>
                                        <p:cTn id="19" dur="1000"/>
                                        <p:tgtEl>
                                          <p:spTgt spid="19459">
                                            <p:txEl>
                                              <p:pRg st="5" end="5"/>
                                            </p:txEl>
                                          </p:spTgt>
                                        </p:tgtEl>
                                      </p:cBhvr>
                                    </p:animEffect>
                                    <p:anim calcmode="lin" valueType="num">
                                      <p:cBhvr>
                                        <p:cTn id="20" dur="10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9459">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45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19459">
                                            <p:txEl>
                                              <p:pRg st="7" end="7"/>
                                            </p:txEl>
                                          </p:spTgt>
                                        </p:tgtEl>
                                        <p:attrNameLst>
                                          <p:attrName>style.visibility</p:attrName>
                                        </p:attrNameLst>
                                      </p:cBhvr>
                                      <p:to>
                                        <p:strVal val="visible"/>
                                      </p:to>
                                    </p:set>
                                    <p:animEffect transition="in" filter="fade">
                                      <p:cBhvr>
                                        <p:cTn id="27" dur="1000"/>
                                        <p:tgtEl>
                                          <p:spTgt spid="19459">
                                            <p:txEl>
                                              <p:pRg st="7" end="7"/>
                                            </p:txEl>
                                          </p:spTgt>
                                        </p:tgtEl>
                                      </p:cBhvr>
                                    </p:animEffect>
                                    <p:anim calcmode="lin" valueType="num">
                                      <p:cBhvr>
                                        <p:cTn id="28" dur="1000" fill="hold"/>
                                        <p:tgtEl>
                                          <p:spTgt spid="19459">
                                            <p:txEl>
                                              <p:pRg st="7" end="7"/>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9459">
                                            <p:txEl>
                                              <p:pRg st="7" end="7"/>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9459">
                                            <p:txEl>
                                              <p:pRg st="7" end="7"/>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9459">
                                            <p:txEl>
                                              <p:pRg st="8" end="8"/>
                                            </p:txEl>
                                          </p:spTgt>
                                        </p:tgtEl>
                                        <p:attrNameLst>
                                          <p:attrName>style.visibility</p:attrName>
                                        </p:attrNameLst>
                                      </p:cBhvr>
                                      <p:to>
                                        <p:strVal val="visible"/>
                                      </p:to>
                                    </p:set>
                                    <p:animEffect transition="in" filter="fade">
                                      <p:cBhvr>
                                        <p:cTn id="33" dur="1000"/>
                                        <p:tgtEl>
                                          <p:spTgt spid="19459">
                                            <p:txEl>
                                              <p:pRg st="8" end="8"/>
                                            </p:txEl>
                                          </p:spTgt>
                                        </p:tgtEl>
                                      </p:cBhvr>
                                    </p:animEffect>
                                    <p:anim calcmode="lin" valueType="num">
                                      <p:cBhvr>
                                        <p:cTn id="34" dur="1000" fill="hold"/>
                                        <p:tgtEl>
                                          <p:spTgt spid="19459">
                                            <p:txEl>
                                              <p:pRg st="8" end="8"/>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9459">
                                            <p:txEl>
                                              <p:pRg st="8" end="8"/>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45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371600"/>
            <a:ext cx="8226425" cy="5256213"/>
          </a:xfrm>
          <a:noFill/>
        </p:spPr>
        <p:txBody>
          <a:bodyPr/>
          <a:lstStyle/>
          <a:p>
            <a:pPr marL="0" indent="0" eaLnBrk="1" hangingPunct="1">
              <a:buFont typeface="Wingdings" panose="05000000000000000000" pitchFamily="2" charset="2"/>
              <a:buNone/>
            </a:pPr>
            <a:r>
              <a:rPr lang="en-US" altLang="en-US" smtClean="0"/>
              <a:t>From the graph of </a:t>
            </a:r>
            <a:r>
              <a:rPr lang="en-US" altLang="en-US" i="1" smtClean="0"/>
              <a:t>f</a:t>
            </a:r>
            <a:r>
              <a:rPr lang="en-US" altLang="en-US" smtClean="0"/>
              <a:t> (</a:t>
            </a:r>
            <a:r>
              <a:rPr lang="en-US" altLang="en-US" i="1" smtClean="0"/>
              <a:t>x</a:t>
            </a:r>
            <a:r>
              <a:rPr lang="en-US" altLang="en-US" smtClean="0"/>
              <a:t>) = </a:t>
            </a:r>
            <a:r>
              <a:rPr lang="en-US" altLang="en-US" i="1" smtClean="0"/>
              <a:t>x</a:t>
            </a:r>
            <a:r>
              <a:rPr lang="en-US" altLang="en-US" i="1" baseline="30000" smtClean="0"/>
              <a:t>3</a:t>
            </a:r>
            <a:r>
              <a:rPr lang="en-US" altLang="en-US" i="1" smtClean="0"/>
              <a:t> </a:t>
            </a:r>
            <a:r>
              <a:rPr lang="en-US" altLang="en-US" smtClean="0"/>
              <a:t>–</a:t>
            </a:r>
            <a:r>
              <a:rPr lang="en-US" altLang="en-US" i="1" smtClean="0"/>
              <a:t> x + </a:t>
            </a:r>
            <a:r>
              <a:rPr lang="en-US" altLang="en-US" smtClean="0"/>
              <a:t>1 </a:t>
            </a:r>
            <a:br>
              <a:rPr lang="en-US" altLang="en-US" smtClean="0"/>
            </a:br>
            <a:r>
              <a:rPr lang="en-US" altLang="en-US" smtClean="0"/>
              <a:t>shown in Figure 5.13(b), you can </a:t>
            </a:r>
            <a:br>
              <a:rPr lang="en-US" altLang="en-US" smtClean="0"/>
            </a:br>
            <a:r>
              <a:rPr lang="en-US" altLang="en-US" smtClean="0"/>
              <a:t>see that the function does not pass </a:t>
            </a:r>
            <a:br>
              <a:rPr lang="en-US" altLang="en-US" smtClean="0"/>
            </a:br>
            <a:r>
              <a:rPr lang="en-US" altLang="en-US" smtClean="0"/>
              <a:t>the Horizontal Line Test. </a:t>
            </a:r>
          </a:p>
          <a:p>
            <a:pPr marL="0" indent="0" eaLnBrk="1" hangingPunct="1">
              <a:buFont typeface="Wingdings" panose="05000000000000000000" pitchFamily="2" charset="2"/>
              <a:buNone/>
            </a:pPr>
            <a:endParaRPr lang="en-US" altLang="en-US" sz="2800" smtClean="0"/>
          </a:p>
          <a:p>
            <a:pPr marL="0" indent="0" eaLnBrk="1" hangingPunct="1">
              <a:buFont typeface="Wingdings" panose="05000000000000000000" pitchFamily="2" charset="2"/>
              <a:buNone/>
            </a:pPr>
            <a:r>
              <a:rPr lang="en-US" altLang="en-US" smtClean="0"/>
              <a:t>In other words, it is not one-to-one. </a:t>
            </a:r>
            <a:br>
              <a:rPr lang="en-US" altLang="en-US" smtClean="0"/>
            </a:br>
            <a:r>
              <a:rPr lang="en-US" altLang="en-US" smtClean="0"/>
              <a:t>For instance, </a:t>
            </a:r>
            <a:r>
              <a:rPr lang="en-US" altLang="en-US" i="1" smtClean="0"/>
              <a:t>f </a:t>
            </a:r>
            <a:r>
              <a:rPr lang="en-US" altLang="en-US" smtClean="0"/>
              <a:t> has the same value </a:t>
            </a:r>
            <a:br>
              <a:rPr lang="en-US" altLang="en-US" smtClean="0"/>
            </a:br>
            <a:r>
              <a:rPr lang="en-US" altLang="en-US" smtClean="0"/>
              <a:t>when </a:t>
            </a:r>
            <a:r>
              <a:rPr lang="en-US" altLang="en-US" i="1" smtClean="0"/>
              <a:t>x</a:t>
            </a:r>
            <a:r>
              <a:rPr lang="en-US" altLang="en-US" smtClean="0"/>
              <a:t> = </a:t>
            </a:r>
            <a:r>
              <a:rPr lang="en-US" altLang="en-US" sz="2000" smtClean="0"/>
              <a:t>  </a:t>
            </a:r>
            <a:r>
              <a:rPr lang="en-US" altLang="en-US" smtClean="0"/>
              <a:t>–1, 0, and 1.</a:t>
            </a:r>
          </a:p>
          <a:p>
            <a:pPr marL="0" indent="0" eaLnBrk="1" hangingPunct="1">
              <a:buFont typeface="Wingdings" panose="05000000000000000000" pitchFamily="2" charset="2"/>
              <a:buNone/>
            </a:pPr>
            <a:endParaRPr lang="en-US" altLang="en-US" sz="2800" smtClean="0"/>
          </a:p>
          <a:p>
            <a:pPr marL="0" indent="0" eaLnBrk="1" hangingPunct="1">
              <a:buFont typeface="Wingdings" panose="05000000000000000000" pitchFamily="2" charset="2"/>
              <a:buNone/>
            </a:pPr>
            <a:endParaRPr lang="en-US" altLang="en-US" sz="2800" smtClean="0"/>
          </a:p>
          <a:p>
            <a:pPr marL="0" indent="0" eaLnBrk="1" hangingPunct="1">
              <a:buFont typeface="Wingdings" panose="05000000000000000000" pitchFamily="2" charset="2"/>
              <a:buNone/>
            </a:pPr>
            <a:r>
              <a:rPr lang="en-US" altLang="en-US" smtClean="0"/>
              <a:t>So, by Theorem 5.7, </a:t>
            </a:r>
            <a:r>
              <a:rPr lang="en-US" altLang="en-US" i="1" smtClean="0"/>
              <a:t>f </a:t>
            </a:r>
            <a:r>
              <a:rPr lang="en-US" altLang="en-US" smtClean="0"/>
              <a:t>does not have an inverse function.</a:t>
            </a:r>
          </a:p>
        </p:txBody>
      </p:sp>
      <p:sp>
        <p:nvSpPr>
          <p:cNvPr id="20483" name="Text Box 5"/>
          <p:cNvSpPr txBox="1">
            <a:spLocks noChangeArrowheads="1"/>
          </p:cNvSpPr>
          <p:nvPr/>
        </p:nvSpPr>
        <p:spPr bwMode="auto">
          <a:xfrm>
            <a:off x="6283325" y="5235575"/>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Figure 5.13</a:t>
            </a:r>
          </a:p>
        </p:txBody>
      </p:sp>
      <p:sp>
        <p:nvSpPr>
          <p:cNvPr id="20484" name="Text Box 15"/>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pic>
        <p:nvPicPr>
          <p:cNvPr id="20488" name="Picture 17" descr="f(negative 1) = f(1) = f(0) = 1. Not one-to-one.&#10;"/>
          <p:cNvPicPr>
            <a:picLocks noChangeAspect="1" noChangeArrowheads="1"/>
          </p:cNvPicPr>
          <p:nvPr/>
        </p:nvPicPr>
        <p:blipFill>
          <a:blip r:embed="rId2">
            <a:extLst>
              <a:ext uri="{28A0092B-C50C-407E-A947-70E740481C1C}">
                <a14:useLocalDpi xmlns:a14="http://schemas.microsoft.com/office/drawing/2010/main" val="0"/>
              </a:ext>
            </a:extLst>
          </a:blip>
          <a:srcRect l="3680" r="3088"/>
          <a:stretch>
            <a:fillRect/>
          </a:stretch>
        </p:blipFill>
        <p:spPr bwMode="auto">
          <a:xfrm>
            <a:off x="609600" y="4876800"/>
            <a:ext cx="45878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descr="The image consists of a visual representation and a caption. Visual representation. A curve and a horizontal dashed line are graphed on the x y coordinate plane. The graph is symmetric with respect to the point (0, 1) on the positive y axis. The curve is labeled f(x) = x^3 minus x + 1. It enters the bottom of the viewing window in the third quadrant, goes up and to the right, passes through the point (negative 1.5, negative 0.875), intersects the negative x axis, enters the second quadrant, passes through the labeled point (negative 1, 1), goes further up and to the right till a point, then goes down and to the right, intersects the positive y axis at (0, 1), goes further down and to the right in the first quadrant, after a point goes up and to the right, passes through the labeled point (1, 1), and exits the top of the viewing window. The horizontal dashed line is graphed for y = 1. It intersects the curve at the following three points from left to right (negative 1, 1), (0, 1), (1, 1). Caption. B. Because f is not one-to-one, it does not have an inverse function.&#10;"/>
          <p:cNvPicPr>
            <a:picLocks noChangeAspect="1" noChangeArrowheads="1"/>
          </p:cNvPicPr>
          <p:nvPr/>
        </p:nvPicPr>
        <p:blipFill>
          <a:blip r:embed="rId3">
            <a:extLst>
              <a:ext uri="{28A0092B-C50C-407E-A947-70E740481C1C}">
                <a14:useLocalDpi xmlns:a14="http://schemas.microsoft.com/office/drawing/2010/main" val="0"/>
              </a:ext>
            </a:extLst>
          </a:blip>
          <a:srcRect l="4094"/>
          <a:stretch>
            <a:fillRect/>
          </a:stretch>
        </p:blipFill>
        <p:spPr bwMode="auto">
          <a:xfrm>
            <a:off x="5472113" y="1295400"/>
            <a:ext cx="3224212"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7" name="Rectangle 2"/>
          <p:cNvSpPr>
            <a:spLocks noGrp="1" noChangeArrowheads="1"/>
          </p:cNvSpPr>
          <p:nvPr>
            <p:ph type="title"/>
          </p:nvPr>
        </p:nvSpPr>
        <p:spPr>
          <a:xfrm>
            <a:off x="547688" y="304800"/>
            <a:ext cx="8229600" cy="685800"/>
          </a:xfrm>
          <a:noFill/>
        </p:spPr>
        <p:txBody>
          <a:bodyPr/>
          <a:lstStyle/>
          <a:p>
            <a:pPr eaLnBrk="1" hangingPunct="1"/>
            <a:r>
              <a:rPr lang="en-US" altLang="en-US" sz="2500" smtClean="0">
                <a:solidFill>
                  <a:schemeClr val="bg1"/>
                </a:solidFill>
              </a:rPr>
              <a:t>Example 2(b) – </a:t>
            </a:r>
            <a:r>
              <a:rPr lang="en-US" altLang="en-US" sz="2500" i="1" smtClean="0">
                <a:solidFill>
                  <a:schemeClr val="bg1"/>
                </a:solidFill>
              </a:rPr>
              <a:t>The Existence of an Inverse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animEffect transition="in" filter="fade">
                                      <p:cBhvr>
                                        <p:cTn id="7" dur="1000"/>
                                        <p:tgtEl>
                                          <p:spTgt spid="20482">
                                            <p:txEl>
                                              <p:pRg st="2" end="2"/>
                                            </p:txEl>
                                          </p:spTgt>
                                        </p:tgtEl>
                                      </p:cBhvr>
                                    </p:animEffect>
                                    <p:anim calcmode="lin" valueType="num">
                                      <p:cBhvr>
                                        <p:cTn id="8" dur="10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482">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482">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0488"/>
                                        </p:tgtEl>
                                        <p:attrNameLst>
                                          <p:attrName>style.visibility</p:attrName>
                                        </p:attrNameLst>
                                      </p:cBhvr>
                                      <p:to>
                                        <p:strVal val="visible"/>
                                      </p:to>
                                    </p:set>
                                    <p:animEffect transition="in" filter="fade">
                                      <p:cBhvr>
                                        <p:cTn id="13" dur="1000"/>
                                        <p:tgtEl>
                                          <p:spTgt spid="20488"/>
                                        </p:tgtEl>
                                      </p:cBhvr>
                                    </p:animEffect>
                                    <p:anim calcmode="lin" valueType="num">
                                      <p:cBhvr>
                                        <p:cTn id="14" dur="1000" fill="hold"/>
                                        <p:tgtEl>
                                          <p:spTgt spid="20488"/>
                                        </p:tgtEl>
                                        <p:attrNameLst>
                                          <p:attrName>ppt_x</p:attrName>
                                        </p:attrNameLst>
                                      </p:cBhvr>
                                      <p:tavLst>
                                        <p:tav tm="0">
                                          <p:val>
                                            <p:strVal val="#ppt_x"/>
                                          </p:val>
                                        </p:tav>
                                        <p:tav tm="100000">
                                          <p:val>
                                            <p:strVal val="#ppt_x"/>
                                          </p:val>
                                        </p:tav>
                                      </p:tavLst>
                                    </p:anim>
                                    <p:anim calcmode="lin" valueType="num">
                                      <p:cBhvr>
                                        <p:cTn id="15" dur="900" decel="100000" fill="hold"/>
                                        <p:tgtEl>
                                          <p:spTgt spid="2048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488"/>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0482">
                                            <p:txEl>
                                              <p:pRg st="5" end="5"/>
                                            </p:txEl>
                                          </p:spTgt>
                                        </p:tgtEl>
                                        <p:attrNameLst>
                                          <p:attrName>style.visibility</p:attrName>
                                        </p:attrNameLst>
                                      </p:cBhvr>
                                      <p:to>
                                        <p:strVal val="visible"/>
                                      </p:to>
                                    </p:set>
                                    <p:animEffect transition="in" filter="fade">
                                      <p:cBhvr>
                                        <p:cTn id="21" dur="1000"/>
                                        <p:tgtEl>
                                          <p:spTgt spid="20482">
                                            <p:txEl>
                                              <p:pRg st="5" end="5"/>
                                            </p:txEl>
                                          </p:spTgt>
                                        </p:tgtEl>
                                      </p:cBhvr>
                                    </p:animEffect>
                                    <p:anim calcmode="lin" valueType="num">
                                      <p:cBhvr>
                                        <p:cTn id="22" dur="1000" fill="hold"/>
                                        <p:tgtEl>
                                          <p:spTgt spid="20482">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0482">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048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1370013"/>
            <a:ext cx="8229600" cy="5256212"/>
          </a:xfrm>
          <a:noFill/>
        </p:spPr>
        <p:txBody>
          <a:bodyPr/>
          <a:lstStyle/>
          <a:p>
            <a:pPr marL="0" indent="0" eaLnBrk="1" hangingPunct="1">
              <a:lnSpc>
                <a:spcPct val="90000"/>
              </a:lnSpc>
              <a:buFont typeface="Wingdings" panose="05000000000000000000" pitchFamily="2" charset="2"/>
              <a:buNone/>
            </a:pPr>
            <a:r>
              <a:rPr lang="en-US" altLang="en-US" smtClean="0"/>
              <a:t>The following guidelines suggest a procedure for finding an inverse function.</a:t>
            </a:r>
          </a:p>
        </p:txBody>
      </p:sp>
      <p:sp>
        <p:nvSpPr>
          <p:cNvPr id="21507" name="Rectangle 8"/>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Existence of an Inverse Function</a:t>
            </a:r>
          </a:p>
        </p:txBody>
      </p:sp>
      <p:pic>
        <p:nvPicPr>
          <p:cNvPr id="21508" name="Picture 5" descr="Guidelines for finding an inverse function. (item 1). Use Theorem 5.7 to determine whether the function y = f(x) has an inverse function. (item 2). Solve for x as a function of y: x = g(y) = f^(negative 1)(y). (item 3). Interchange x and y. The resulting equation is y = f^(negative 1)(x). (item 4). Define the domain of f^(negative 1) as the range of f. 5. Verify that f(f^(negative 1)(x)) = x and f^(negative 1)(f(x)) =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286000"/>
            <a:ext cx="805815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47688" y="320675"/>
            <a:ext cx="8229600" cy="685800"/>
          </a:xfrm>
          <a:noFill/>
        </p:spPr>
        <p:txBody>
          <a:bodyPr/>
          <a:lstStyle/>
          <a:p>
            <a:pPr eaLnBrk="1" hangingPunct="1"/>
            <a:r>
              <a:rPr lang="en-US" altLang="en-US" sz="3400" smtClean="0">
                <a:solidFill>
                  <a:schemeClr val="bg1"/>
                </a:solidFill>
              </a:rPr>
              <a:t>Example 3 – </a:t>
            </a:r>
            <a:r>
              <a:rPr lang="en-US" altLang="en-US" sz="3400" i="1" smtClean="0">
                <a:solidFill>
                  <a:schemeClr val="bg1"/>
                </a:solidFill>
              </a:rPr>
              <a:t>Finding an Inverse Function</a:t>
            </a:r>
          </a:p>
        </p:txBody>
      </p:sp>
      <p:sp>
        <p:nvSpPr>
          <p:cNvPr id="50179" name="Rectangle 3"/>
          <p:cNvSpPr>
            <a:spLocks noGrp="1" noChangeArrowheads="1"/>
          </p:cNvSpPr>
          <p:nvPr>
            <p:ph type="body" idx="1"/>
          </p:nvPr>
        </p:nvSpPr>
        <p:spPr>
          <a:xfrm>
            <a:off x="457200" y="1370013"/>
            <a:ext cx="8226425" cy="5256212"/>
          </a:xfrm>
        </p:spPr>
        <p:txBody>
          <a:bodyPr/>
          <a:lstStyle/>
          <a:p>
            <a:pPr marL="0" indent="0" eaLnBrk="1" hangingPunct="1">
              <a:lnSpc>
                <a:spcPct val="110000"/>
              </a:lnSpc>
              <a:buFont typeface="Wingdings" pitchFamily="28" charset="2"/>
              <a:buNone/>
              <a:defRPr/>
            </a:pPr>
            <a:r>
              <a:rPr lang="en-US" dirty="0" smtClean="0"/>
              <a:t>Find the inverse function of</a:t>
            </a:r>
          </a:p>
          <a:p>
            <a:pPr marL="0" indent="0" eaLnBrk="1" hangingPunct="1">
              <a:lnSpc>
                <a:spcPct val="110000"/>
              </a:lnSpc>
              <a:buFont typeface="Wingdings" pitchFamily="28" charset="2"/>
              <a:buNone/>
              <a:defRPr/>
            </a:pPr>
            <a:endParaRPr lang="en-US" sz="1000" dirty="0" smtClean="0"/>
          </a:p>
          <a:p>
            <a:pPr marL="0" indent="0" eaLnBrk="1" hangingPunct="1">
              <a:lnSpc>
                <a:spcPct val="110000"/>
              </a:lnSpc>
              <a:buFont typeface="Wingdings" pitchFamily="28" charset="2"/>
              <a:buNone/>
              <a:defRPr/>
            </a:pPr>
            <a:r>
              <a:rPr lang="en-US" kern="1200" dirty="0" smtClean="0">
                <a:solidFill>
                  <a:srgbClr val="D7181E"/>
                </a:solidFill>
                <a:cs typeface="Arial" charset="0"/>
              </a:rPr>
              <a:t>Solution:</a:t>
            </a:r>
            <a:br>
              <a:rPr lang="en-US" kern="1200" dirty="0" smtClean="0">
                <a:solidFill>
                  <a:srgbClr val="D7181E"/>
                </a:solidFill>
                <a:cs typeface="Arial" charset="0"/>
              </a:rPr>
            </a:br>
            <a:r>
              <a:rPr lang="en-US" dirty="0" smtClean="0"/>
              <a:t>From the graph of </a:t>
            </a:r>
            <a:r>
              <a:rPr lang="en-US" i="1" dirty="0" smtClean="0"/>
              <a:t>f</a:t>
            </a:r>
            <a:r>
              <a:rPr lang="en-US" dirty="0" smtClean="0"/>
              <a:t> in Figure 5.14,</a:t>
            </a:r>
            <a:r>
              <a:rPr lang="en-US" dirty="0"/>
              <a:t/>
            </a:r>
            <a:br>
              <a:rPr lang="en-US" dirty="0"/>
            </a:br>
            <a:r>
              <a:rPr lang="en-US" dirty="0" smtClean="0"/>
              <a:t>it appears that </a:t>
            </a:r>
            <a:r>
              <a:rPr lang="en-US" i="1" dirty="0" smtClean="0"/>
              <a:t>f</a:t>
            </a:r>
            <a:r>
              <a:rPr lang="en-US" dirty="0" smtClean="0"/>
              <a:t> is increasing over</a:t>
            </a:r>
            <a:br>
              <a:rPr lang="en-US" dirty="0" smtClean="0"/>
            </a:br>
            <a:r>
              <a:rPr lang="en-US" dirty="0" smtClean="0"/>
              <a:t>its entire domain,            .</a:t>
            </a:r>
          </a:p>
          <a:p>
            <a:pPr marL="0" indent="0" eaLnBrk="1" hangingPunct="1">
              <a:lnSpc>
                <a:spcPct val="110000"/>
              </a:lnSpc>
              <a:buFont typeface="Wingdings" pitchFamily="28" charset="2"/>
              <a:buNone/>
              <a:defRPr/>
            </a:pPr>
            <a:endParaRPr lang="en-US" sz="1000" dirty="0" smtClean="0"/>
          </a:p>
          <a:p>
            <a:pPr marL="0" indent="0" eaLnBrk="1" hangingPunct="1">
              <a:lnSpc>
                <a:spcPct val="110000"/>
              </a:lnSpc>
              <a:buFont typeface="Wingdings" pitchFamily="28" charset="2"/>
              <a:buNone/>
              <a:defRPr/>
            </a:pPr>
            <a:r>
              <a:rPr lang="en-US" dirty="0" smtClean="0"/>
              <a:t>To verify this, note that</a:t>
            </a:r>
          </a:p>
          <a:p>
            <a:pPr marL="0" indent="0" eaLnBrk="1" hangingPunct="1">
              <a:lnSpc>
                <a:spcPct val="110000"/>
              </a:lnSpc>
              <a:buFont typeface="Wingdings" pitchFamily="28" charset="2"/>
              <a:buNone/>
              <a:defRPr/>
            </a:pPr>
            <a:endParaRPr lang="en-US" dirty="0" smtClean="0"/>
          </a:p>
          <a:p>
            <a:pPr marL="0" indent="0" eaLnBrk="1" hangingPunct="1">
              <a:lnSpc>
                <a:spcPct val="110000"/>
              </a:lnSpc>
              <a:buFont typeface="Wingdings" pitchFamily="28" charset="2"/>
              <a:buNone/>
              <a:defRPr/>
            </a:pPr>
            <a:r>
              <a:rPr lang="en-US" dirty="0" smtClean="0"/>
              <a:t>is positive on the domain of </a:t>
            </a:r>
            <a:r>
              <a:rPr lang="en-US" i="1" dirty="0" smtClean="0"/>
              <a:t>f</a:t>
            </a:r>
            <a:r>
              <a:rPr lang="en-US" dirty="0" smtClean="0"/>
              <a:t>.</a:t>
            </a:r>
          </a:p>
          <a:p>
            <a:pPr marL="0" indent="0" eaLnBrk="1" hangingPunct="1">
              <a:lnSpc>
                <a:spcPct val="110000"/>
              </a:lnSpc>
              <a:buFont typeface="Wingdings" pitchFamily="28" charset="2"/>
              <a:buNone/>
              <a:defRPr/>
            </a:pPr>
            <a:endParaRPr lang="en-US" sz="1000" dirty="0" smtClean="0"/>
          </a:p>
          <a:p>
            <a:pPr marL="0" indent="0" eaLnBrk="1" hangingPunct="1">
              <a:lnSpc>
                <a:spcPct val="110000"/>
              </a:lnSpc>
              <a:buFont typeface="Wingdings" pitchFamily="28" charset="2"/>
              <a:buNone/>
              <a:defRPr/>
            </a:pPr>
            <a:r>
              <a:rPr lang="en-US" dirty="0" smtClean="0"/>
              <a:t>So, </a:t>
            </a:r>
            <a:r>
              <a:rPr lang="en-US" i="1" dirty="0" smtClean="0"/>
              <a:t>f</a:t>
            </a:r>
            <a:r>
              <a:rPr lang="en-US" dirty="0" smtClean="0"/>
              <a:t> is strictly monotonic and </a:t>
            </a:r>
            <a:r>
              <a:rPr lang="en-US" dirty="0"/>
              <a:t/>
            </a:r>
            <a:br>
              <a:rPr lang="en-US" dirty="0"/>
            </a:br>
            <a:r>
              <a:rPr lang="en-US" dirty="0" smtClean="0"/>
              <a:t>it must have an inverse function.</a:t>
            </a:r>
          </a:p>
        </p:txBody>
      </p:sp>
      <p:pic>
        <p:nvPicPr>
          <p:cNvPr id="22532" name="Picture 4" descr="f(x) = sqrt(2 x minus 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838" y="1403350"/>
            <a:ext cx="23590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f prime (x) = 1/sqrt(2 x minus 3).&#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8738" y="4343400"/>
            <a:ext cx="19034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Text Box 9"/>
          <p:cNvSpPr txBox="1">
            <a:spLocks noChangeArrowheads="1"/>
          </p:cNvSpPr>
          <p:nvPr/>
        </p:nvSpPr>
        <p:spPr bwMode="auto">
          <a:xfrm>
            <a:off x="6588125" y="6048375"/>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Figure 5.14</a:t>
            </a:r>
          </a:p>
        </p:txBody>
      </p:sp>
      <p:pic>
        <p:nvPicPr>
          <p:cNvPr id="50186" name="Picture 10" descr="The image consists of a visual representation and a caption. Visual representation. Two curves and a dashed line are graphed on the x y coordinate plane. They do not intersect each other. The graph is symmetric with respect to the dashed line labeled y = x. It enters the bottom left of the viewing window in the third quadrant, passes through (negative 1, negative 1), goes up and to the right, passes through the origin, enters the first quadrant, then passes through (1, 1), and exits the top right of the viewing window. Both the curves are graphed in the first quadrant. One curve is labeled f(x) = sqrt(2 x minus 3). It remains under the dashed line y = x. It begins at the labeled point (3/2, 0) on the positive x axis, goes up and to the right with decreasing steepness, passes through the labeled point (2, 1), and exits the right of the viewing window. The second curve is labeled f^(negative 1)(x) = (x^2 + 3)/2. It remains above the dashed line y = x. It begins at the labeled point (0, 3/2) on the positive y axis, goes up and to the right with increasing steepness, passes through the labeled point (1, 2), and exits the top of the viewing window. Caption. The domain of f^(negative 1), [0, infinity), is the range of f.&#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667000"/>
            <a:ext cx="2895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descr="[3/2, infinity).&#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319463"/>
            <a:ext cx="990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animEffect transition="in" filter="fade">
                                      <p:cBhvr>
                                        <p:cTn id="7" dur="1000"/>
                                        <p:tgtEl>
                                          <p:spTgt spid="50179">
                                            <p:txEl>
                                              <p:pRg st="2" end="2"/>
                                            </p:txEl>
                                          </p:spTgt>
                                        </p:tgtEl>
                                      </p:cBhvr>
                                    </p:animEffect>
                                    <p:anim calcmode="lin" valueType="num">
                                      <p:cBhvr>
                                        <p:cTn id="8" dur="10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017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17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0185"/>
                                        </p:tgtEl>
                                        <p:attrNameLst>
                                          <p:attrName>style.visibility</p:attrName>
                                        </p:attrNameLst>
                                      </p:cBhvr>
                                      <p:to>
                                        <p:strVal val="visible"/>
                                      </p:to>
                                    </p:set>
                                    <p:animEffect transition="in" filter="fade">
                                      <p:cBhvr>
                                        <p:cTn id="13" dur="1000"/>
                                        <p:tgtEl>
                                          <p:spTgt spid="50185"/>
                                        </p:tgtEl>
                                      </p:cBhvr>
                                    </p:animEffect>
                                    <p:anim calcmode="lin" valueType="num">
                                      <p:cBhvr>
                                        <p:cTn id="14" dur="1000" fill="hold"/>
                                        <p:tgtEl>
                                          <p:spTgt spid="50185"/>
                                        </p:tgtEl>
                                        <p:attrNameLst>
                                          <p:attrName>ppt_x</p:attrName>
                                        </p:attrNameLst>
                                      </p:cBhvr>
                                      <p:tavLst>
                                        <p:tav tm="0">
                                          <p:val>
                                            <p:strVal val="#ppt_x"/>
                                          </p:val>
                                        </p:tav>
                                        <p:tav tm="100000">
                                          <p:val>
                                            <p:strVal val="#ppt_x"/>
                                          </p:val>
                                        </p:tav>
                                      </p:tavLst>
                                    </p:anim>
                                    <p:anim calcmode="lin" valueType="num">
                                      <p:cBhvr>
                                        <p:cTn id="15" dur="900" decel="100000" fill="hold"/>
                                        <p:tgtEl>
                                          <p:spTgt spid="5018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018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0186"/>
                                        </p:tgtEl>
                                        <p:attrNameLst>
                                          <p:attrName>style.visibility</p:attrName>
                                        </p:attrNameLst>
                                      </p:cBhvr>
                                      <p:to>
                                        <p:strVal val="visible"/>
                                      </p:to>
                                    </p:set>
                                    <p:animEffect transition="in" filter="fade">
                                      <p:cBhvr>
                                        <p:cTn id="19" dur="1000"/>
                                        <p:tgtEl>
                                          <p:spTgt spid="50186"/>
                                        </p:tgtEl>
                                      </p:cBhvr>
                                    </p:animEffect>
                                    <p:anim calcmode="lin" valueType="num">
                                      <p:cBhvr>
                                        <p:cTn id="20" dur="1000" fill="hold"/>
                                        <p:tgtEl>
                                          <p:spTgt spid="50186"/>
                                        </p:tgtEl>
                                        <p:attrNameLst>
                                          <p:attrName>ppt_x</p:attrName>
                                        </p:attrNameLst>
                                      </p:cBhvr>
                                      <p:tavLst>
                                        <p:tav tm="0">
                                          <p:val>
                                            <p:strVal val="#ppt_x"/>
                                          </p:val>
                                        </p:tav>
                                        <p:tav tm="100000">
                                          <p:val>
                                            <p:strVal val="#ppt_x"/>
                                          </p:val>
                                        </p:tav>
                                      </p:tavLst>
                                    </p:anim>
                                    <p:anim calcmode="lin" valueType="num">
                                      <p:cBhvr>
                                        <p:cTn id="21" dur="900" decel="100000" fill="hold"/>
                                        <p:tgtEl>
                                          <p:spTgt spid="5018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0186"/>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2538"/>
                                        </p:tgtEl>
                                        <p:attrNameLst>
                                          <p:attrName>style.visibility</p:attrName>
                                        </p:attrNameLst>
                                      </p:cBhvr>
                                      <p:to>
                                        <p:strVal val="visible"/>
                                      </p:to>
                                    </p:set>
                                    <p:animEffect transition="in" filter="fade">
                                      <p:cBhvr>
                                        <p:cTn id="25" dur="1000"/>
                                        <p:tgtEl>
                                          <p:spTgt spid="22538"/>
                                        </p:tgtEl>
                                      </p:cBhvr>
                                    </p:animEffect>
                                    <p:anim calcmode="lin" valueType="num">
                                      <p:cBhvr>
                                        <p:cTn id="26" dur="1000" fill="hold"/>
                                        <p:tgtEl>
                                          <p:spTgt spid="22538"/>
                                        </p:tgtEl>
                                        <p:attrNameLst>
                                          <p:attrName>ppt_x</p:attrName>
                                        </p:attrNameLst>
                                      </p:cBhvr>
                                      <p:tavLst>
                                        <p:tav tm="0">
                                          <p:val>
                                            <p:strVal val="#ppt_x"/>
                                          </p:val>
                                        </p:tav>
                                        <p:tav tm="100000">
                                          <p:val>
                                            <p:strVal val="#ppt_x"/>
                                          </p:val>
                                        </p:tav>
                                      </p:tavLst>
                                    </p:anim>
                                    <p:anim calcmode="lin" valueType="num">
                                      <p:cBhvr>
                                        <p:cTn id="27" dur="900" decel="100000" fill="hold"/>
                                        <p:tgtEl>
                                          <p:spTgt spid="2253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2538"/>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nodeType="clickEffect">
                                  <p:stCondLst>
                                    <p:cond delay="0"/>
                                  </p:stCondLst>
                                  <p:childTnLst>
                                    <p:set>
                                      <p:cBhvr>
                                        <p:cTn id="32" dur="1" fill="hold">
                                          <p:stCondLst>
                                            <p:cond delay="0"/>
                                          </p:stCondLst>
                                        </p:cTn>
                                        <p:tgtEl>
                                          <p:spTgt spid="50179">
                                            <p:txEl>
                                              <p:pRg st="4" end="4"/>
                                            </p:txEl>
                                          </p:spTgt>
                                        </p:tgtEl>
                                        <p:attrNameLst>
                                          <p:attrName>style.visibility</p:attrName>
                                        </p:attrNameLst>
                                      </p:cBhvr>
                                      <p:to>
                                        <p:strVal val="visible"/>
                                      </p:to>
                                    </p:set>
                                    <p:animEffect transition="in" filter="fade">
                                      <p:cBhvr>
                                        <p:cTn id="33" dur="1000"/>
                                        <p:tgtEl>
                                          <p:spTgt spid="50179">
                                            <p:txEl>
                                              <p:pRg st="4" end="4"/>
                                            </p:txEl>
                                          </p:spTgt>
                                        </p:tgtEl>
                                      </p:cBhvr>
                                    </p:animEffect>
                                    <p:anim calcmode="lin" valueType="num">
                                      <p:cBhvr>
                                        <p:cTn id="34" dur="10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50179">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0179">
                                            <p:txEl>
                                              <p:pRg st="4" end="4"/>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50183"/>
                                        </p:tgtEl>
                                        <p:attrNameLst>
                                          <p:attrName>style.visibility</p:attrName>
                                        </p:attrNameLst>
                                      </p:cBhvr>
                                      <p:to>
                                        <p:strVal val="visible"/>
                                      </p:to>
                                    </p:set>
                                    <p:animEffect transition="in" filter="fade">
                                      <p:cBhvr>
                                        <p:cTn id="39" dur="1000"/>
                                        <p:tgtEl>
                                          <p:spTgt spid="50183"/>
                                        </p:tgtEl>
                                      </p:cBhvr>
                                    </p:animEffect>
                                    <p:anim calcmode="lin" valueType="num">
                                      <p:cBhvr>
                                        <p:cTn id="40" dur="1000" fill="hold"/>
                                        <p:tgtEl>
                                          <p:spTgt spid="50183"/>
                                        </p:tgtEl>
                                        <p:attrNameLst>
                                          <p:attrName>ppt_x</p:attrName>
                                        </p:attrNameLst>
                                      </p:cBhvr>
                                      <p:tavLst>
                                        <p:tav tm="0">
                                          <p:val>
                                            <p:strVal val="#ppt_x"/>
                                          </p:val>
                                        </p:tav>
                                        <p:tav tm="100000">
                                          <p:val>
                                            <p:strVal val="#ppt_x"/>
                                          </p:val>
                                        </p:tav>
                                      </p:tavLst>
                                    </p:anim>
                                    <p:anim calcmode="lin" valueType="num">
                                      <p:cBhvr>
                                        <p:cTn id="41" dur="900" decel="100000" fill="hold"/>
                                        <p:tgtEl>
                                          <p:spTgt spid="5018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0183"/>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50179">
                                            <p:txEl>
                                              <p:pRg st="6" end="6"/>
                                            </p:txEl>
                                          </p:spTgt>
                                        </p:tgtEl>
                                        <p:attrNameLst>
                                          <p:attrName>style.visibility</p:attrName>
                                        </p:attrNameLst>
                                      </p:cBhvr>
                                      <p:to>
                                        <p:strVal val="visible"/>
                                      </p:to>
                                    </p:set>
                                    <p:animEffect transition="in" filter="fade">
                                      <p:cBhvr>
                                        <p:cTn id="45" dur="1000"/>
                                        <p:tgtEl>
                                          <p:spTgt spid="50179">
                                            <p:txEl>
                                              <p:pRg st="6" end="6"/>
                                            </p:txEl>
                                          </p:spTgt>
                                        </p:tgtEl>
                                      </p:cBhvr>
                                    </p:animEffect>
                                    <p:anim calcmode="lin" valueType="num">
                                      <p:cBhvr>
                                        <p:cTn id="46" dur="1000" fill="hold"/>
                                        <p:tgtEl>
                                          <p:spTgt spid="50179">
                                            <p:txEl>
                                              <p:pRg st="6" end="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50179">
                                            <p:txEl>
                                              <p:pRg st="6" end="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5017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7" presetClass="entr" presetSubtype="0" fill="hold" nodeType="clickEffect">
                                  <p:stCondLst>
                                    <p:cond delay="0"/>
                                  </p:stCondLst>
                                  <p:childTnLst>
                                    <p:set>
                                      <p:cBhvr>
                                        <p:cTn id="52" dur="1" fill="hold">
                                          <p:stCondLst>
                                            <p:cond delay="0"/>
                                          </p:stCondLst>
                                        </p:cTn>
                                        <p:tgtEl>
                                          <p:spTgt spid="50179">
                                            <p:txEl>
                                              <p:pRg st="8" end="8"/>
                                            </p:txEl>
                                          </p:spTgt>
                                        </p:tgtEl>
                                        <p:attrNameLst>
                                          <p:attrName>style.visibility</p:attrName>
                                        </p:attrNameLst>
                                      </p:cBhvr>
                                      <p:to>
                                        <p:strVal val="visible"/>
                                      </p:to>
                                    </p:set>
                                    <p:animEffect transition="in" filter="fade">
                                      <p:cBhvr>
                                        <p:cTn id="53" dur="1000"/>
                                        <p:tgtEl>
                                          <p:spTgt spid="50179">
                                            <p:txEl>
                                              <p:pRg st="8" end="8"/>
                                            </p:txEl>
                                          </p:spTgt>
                                        </p:tgtEl>
                                      </p:cBhvr>
                                    </p:animEffect>
                                    <p:anim calcmode="lin" valueType="num">
                                      <p:cBhvr>
                                        <p:cTn id="54" dur="1000" fill="hold"/>
                                        <p:tgtEl>
                                          <p:spTgt spid="50179">
                                            <p:txEl>
                                              <p:pRg st="8" end="8"/>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50179">
                                            <p:txEl>
                                              <p:pRg st="8" end="8"/>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5017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119313"/>
            <a:ext cx="870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528638" y="2465388"/>
            <a:ext cx="18367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a:t>5.3</a:t>
            </a:r>
          </a:p>
        </p:txBody>
      </p:sp>
      <p:sp>
        <p:nvSpPr>
          <p:cNvPr id="4100" name="Text Box 2"/>
          <p:cNvSpPr txBox="1">
            <a:spLocks noChangeArrowheads="1"/>
          </p:cNvSpPr>
          <p:nvPr/>
        </p:nvSpPr>
        <p:spPr bwMode="auto">
          <a:xfrm>
            <a:off x="2209800" y="2498725"/>
            <a:ext cx="617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solidFill>
                  <a:schemeClr val="bg1"/>
                </a:solidFill>
              </a:rPr>
              <a:t>Inverse Functions</a:t>
            </a:r>
          </a:p>
        </p:txBody>
      </p:sp>
      <p:sp>
        <p:nvSpPr>
          <p:cNvPr id="4101"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7"/>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
        <p:nvSpPr>
          <p:cNvPr id="23555" name="Rectangle 2"/>
          <p:cNvSpPr>
            <a:spLocks noGrp="1" noChangeArrowheads="1"/>
          </p:cNvSpPr>
          <p:nvPr>
            <p:ph type="title"/>
          </p:nvPr>
        </p:nvSpPr>
        <p:spPr>
          <a:xfrm>
            <a:off x="547688" y="319088"/>
            <a:ext cx="8226425" cy="685800"/>
          </a:xfrm>
          <a:noFill/>
        </p:spPr>
        <p:txBody>
          <a:bodyPr/>
          <a:lstStyle/>
          <a:p>
            <a:pPr eaLnBrk="1" hangingPunct="1"/>
            <a:r>
              <a:rPr lang="en-US" altLang="en-US" sz="4000" smtClean="0">
                <a:solidFill>
                  <a:schemeClr val="bg1"/>
                </a:solidFill>
              </a:rPr>
              <a:t>Example 3 – </a:t>
            </a:r>
            <a:r>
              <a:rPr lang="en-US" altLang="en-US" sz="4000" i="1" smtClean="0">
                <a:solidFill>
                  <a:schemeClr val="bg1"/>
                </a:solidFill>
              </a:rPr>
              <a:t>Solution</a:t>
            </a:r>
          </a:p>
        </p:txBody>
      </p:sp>
      <p:sp>
        <p:nvSpPr>
          <p:cNvPr id="23557" name="Rectangle 10"/>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en-US" altLang="en-US"/>
              <a:t>To find an equation for the inverse function, let </a:t>
            </a:r>
            <a:r>
              <a:rPr lang="en-US" altLang="en-US" i="1"/>
              <a:t>y</a:t>
            </a:r>
            <a:r>
              <a:rPr lang="en-US" altLang="en-US"/>
              <a:t> = </a:t>
            </a:r>
            <a:r>
              <a:rPr lang="en-US" altLang="en-US" i="1"/>
              <a:t>f</a:t>
            </a:r>
            <a:r>
              <a:rPr lang="en-US" altLang="en-US" sz="1000"/>
              <a:t> </a:t>
            </a:r>
            <a:r>
              <a:rPr lang="en-US" altLang="en-US"/>
              <a:t>(</a:t>
            </a:r>
            <a:r>
              <a:rPr lang="en-US" altLang="en-US" i="1"/>
              <a:t>x</a:t>
            </a:r>
            <a:r>
              <a:rPr lang="en-US" altLang="en-US"/>
              <a:t>), and solve for </a:t>
            </a:r>
            <a:r>
              <a:rPr lang="en-US" altLang="en-US" i="1"/>
              <a:t>x</a:t>
            </a:r>
            <a:r>
              <a:rPr lang="en-US" altLang="en-US"/>
              <a:t> in terms of </a:t>
            </a:r>
            <a:r>
              <a:rPr lang="en-US" altLang="en-US" i="1"/>
              <a:t>y</a:t>
            </a:r>
            <a:r>
              <a:rPr lang="en-US" altLang="en-US"/>
              <a:t>.</a:t>
            </a:r>
            <a:endParaRPr lang="en-US" altLang="en-US" i="1"/>
          </a:p>
        </p:txBody>
      </p:sp>
      <p:pic>
        <p:nvPicPr>
          <p:cNvPr id="23558" name="Picture 11" descr="sqrt(2 x minus 3) = y. Let y = f(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2474913"/>
            <a:ext cx="46720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2" descr="2 x minus 3 = y^2. Square each sid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3200400"/>
            <a:ext cx="48228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13" descr="x = (y^2 + 3)/2. Solve for x.&#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288" y="3886200"/>
            <a:ext cx="34940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4" descr="y = (x^2 + 3)/2. Interchange x and y.&#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013" y="4832350"/>
            <a:ext cx="43799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15" descr="f^(negative 1)(x) = (x^2 + 3)/2. Replace y by f^(negative 1)(x).&#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5746750"/>
            <a:ext cx="48958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1212"/>
                                        </p:tgtEl>
                                        <p:attrNameLst>
                                          <p:attrName>style.visibility</p:attrName>
                                        </p:attrNameLst>
                                      </p:cBhvr>
                                      <p:to>
                                        <p:strVal val="visible"/>
                                      </p:to>
                                    </p:set>
                                    <p:animEffect transition="in" filter="fade">
                                      <p:cBhvr>
                                        <p:cTn id="7" dur="1000"/>
                                        <p:tgtEl>
                                          <p:spTgt spid="51212"/>
                                        </p:tgtEl>
                                      </p:cBhvr>
                                    </p:animEffect>
                                    <p:anim calcmode="lin" valueType="num">
                                      <p:cBhvr>
                                        <p:cTn id="8" dur="1000" fill="hold"/>
                                        <p:tgtEl>
                                          <p:spTgt spid="51212"/>
                                        </p:tgtEl>
                                        <p:attrNameLst>
                                          <p:attrName>ppt_x</p:attrName>
                                        </p:attrNameLst>
                                      </p:cBhvr>
                                      <p:tavLst>
                                        <p:tav tm="0">
                                          <p:val>
                                            <p:strVal val="#ppt_x"/>
                                          </p:val>
                                        </p:tav>
                                        <p:tav tm="100000">
                                          <p:val>
                                            <p:strVal val="#ppt_x"/>
                                          </p:val>
                                        </p:tav>
                                      </p:tavLst>
                                    </p:anim>
                                    <p:anim calcmode="lin" valueType="num">
                                      <p:cBhvr>
                                        <p:cTn id="9" dur="900" decel="100000" fill="hold"/>
                                        <p:tgtEl>
                                          <p:spTgt spid="512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1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51213"/>
                                        </p:tgtEl>
                                        <p:attrNameLst>
                                          <p:attrName>style.visibility</p:attrName>
                                        </p:attrNameLst>
                                      </p:cBhvr>
                                      <p:to>
                                        <p:strVal val="visible"/>
                                      </p:to>
                                    </p:set>
                                    <p:animEffect transition="in" filter="fade">
                                      <p:cBhvr>
                                        <p:cTn id="15" dur="1000"/>
                                        <p:tgtEl>
                                          <p:spTgt spid="51213"/>
                                        </p:tgtEl>
                                      </p:cBhvr>
                                    </p:animEffect>
                                    <p:anim calcmode="lin" valueType="num">
                                      <p:cBhvr>
                                        <p:cTn id="16" dur="1000" fill="hold"/>
                                        <p:tgtEl>
                                          <p:spTgt spid="51213"/>
                                        </p:tgtEl>
                                        <p:attrNameLst>
                                          <p:attrName>ppt_x</p:attrName>
                                        </p:attrNameLst>
                                      </p:cBhvr>
                                      <p:tavLst>
                                        <p:tav tm="0">
                                          <p:val>
                                            <p:strVal val="#ppt_x"/>
                                          </p:val>
                                        </p:tav>
                                        <p:tav tm="100000">
                                          <p:val>
                                            <p:strVal val="#ppt_x"/>
                                          </p:val>
                                        </p:tav>
                                      </p:tavLst>
                                    </p:anim>
                                    <p:anim calcmode="lin" valueType="num">
                                      <p:cBhvr>
                                        <p:cTn id="17" dur="900" decel="100000" fill="hold"/>
                                        <p:tgtEl>
                                          <p:spTgt spid="512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213"/>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51214"/>
                                        </p:tgtEl>
                                        <p:attrNameLst>
                                          <p:attrName>style.visibility</p:attrName>
                                        </p:attrNameLst>
                                      </p:cBhvr>
                                      <p:to>
                                        <p:strVal val="visible"/>
                                      </p:to>
                                    </p:set>
                                    <p:animEffect transition="in" filter="fade">
                                      <p:cBhvr>
                                        <p:cTn id="23" dur="1000"/>
                                        <p:tgtEl>
                                          <p:spTgt spid="51214"/>
                                        </p:tgtEl>
                                      </p:cBhvr>
                                    </p:animEffect>
                                    <p:anim calcmode="lin" valueType="num">
                                      <p:cBhvr>
                                        <p:cTn id="24" dur="1000" fill="hold"/>
                                        <p:tgtEl>
                                          <p:spTgt spid="51214"/>
                                        </p:tgtEl>
                                        <p:attrNameLst>
                                          <p:attrName>ppt_x</p:attrName>
                                        </p:attrNameLst>
                                      </p:cBhvr>
                                      <p:tavLst>
                                        <p:tav tm="0">
                                          <p:val>
                                            <p:strVal val="#ppt_x"/>
                                          </p:val>
                                        </p:tav>
                                        <p:tav tm="100000">
                                          <p:val>
                                            <p:strVal val="#ppt_x"/>
                                          </p:val>
                                        </p:tav>
                                      </p:tavLst>
                                    </p:anim>
                                    <p:anim calcmode="lin" valueType="num">
                                      <p:cBhvr>
                                        <p:cTn id="25" dur="900" decel="100000" fill="hold"/>
                                        <p:tgtEl>
                                          <p:spTgt spid="512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214"/>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51215"/>
                                        </p:tgtEl>
                                        <p:attrNameLst>
                                          <p:attrName>style.visibility</p:attrName>
                                        </p:attrNameLst>
                                      </p:cBhvr>
                                      <p:to>
                                        <p:strVal val="visible"/>
                                      </p:to>
                                    </p:set>
                                    <p:animEffect transition="in" filter="fade">
                                      <p:cBhvr>
                                        <p:cTn id="31" dur="1000"/>
                                        <p:tgtEl>
                                          <p:spTgt spid="51215"/>
                                        </p:tgtEl>
                                      </p:cBhvr>
                                    </p:animEffect>
                                    <p:anim calcmode="lin" valueType="num">
                                      <p:cBhvr>
                                        <p:cTn id="32" dur="1000" fill="hold"/>
                                        <p:tgtEl>
                                          <p:spTgt spid="51215"/>
                                        </p:tgtEl>
                                        <p:attrNameLst>
                                          <p:attrName>ppt_x</p:attrName>
                                        </p:attrNameLst>
                                      </p:cBhvr>
                                      <p:tavLst>
                                        <p:tav tm="0">
                                          <p:val>
                                            <p:strVal val="#ppt_x"/>
                                          </p:val>
                                        </p:tav>
                                        <p:tav tm="100000">
                                          <p:val>
                                            <p:strVal val="#ppt_x"/>
                                          </p:val>
                                        </p:tav>
                                      </p:tavLst>
                                    </p:anim>
                                    <p:anim calcmode="lin" valueType="num">
                                      <p:cBhvr>
                                        <p:cTn id="33" dur="900" decel="100000" fill="hold"/>
                                        <p:tgtEl>
                                          <p:spTgt spid="5121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12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The domain of </a:t>
            </a:r>
            <a:r>
              <a:rPr lang="en-US" altLang="en-US" i="1"/>
              <a:t>f</a:t>
            </a:r>
            <a:r>
              <a:rPr lang="en-US" altLang="en-US" sz="800"/>
              <a:t>  </a:t>
            </a:r>
            <a:r>
              <a:rPr lang="en-US" altLang="en-US" baseline="30000"/>
              <a:t>–1</a:t>
            </a:r>
            <a:r>
              <a:rPr lang="en-US" altLang="en-US"/>
              <a:t> is the range of </a:t>
            </a:r>
            <a:r>
              <a:rPr lang="en-US" altLang="en-US" i="1"/>
              <a:t>f,</a:t>
            </a:r>
            <a:r>
              <a:rPr lang="en-US" altLang="en-US"/>
              <a:t> which is          .</a:t>
            </a:r>
          </a:p>
          <a:p>
            <a:pPr eaLnBrk="1" hangingPunct="1">
              <a:spcBef>
                <a:spcPct val="0"/>
              </a:spcBef>
              <a:buFontTx/>
              <a:buNone/>
            </a:pPr>
            <a:endParaRPr lang="en-US" altLang="en-US"/>
          </a:p>
          <a:p>
            <a:pPr eaLnBrk="1" hangingPunct="1">
              <a:spcBef>
                <a:spcPct val="0"/>
              </a:spcBef>
              <a:buFontTx/>
              <a:buNone/>
            </a:pPr>
            <a:r>
              <a:rPr lang="en-US" altLang="en-US"/>
              <a:t>You can verify this result as shown.</a:t>
            </a:r>
          </a:p>
          <a:p>
            <a:pPr eaLnBrk="1" hangingPunct="1">
              <a:spcBef>
                <a:spcPct val="0"/>
              </a:spcBef>
              <a:buFontTx/>
              <a:buNone/>
            </a:pPr>
            <a:endParaRPr lang="en-US" altLang="en-US" sz="1800"/>
          </a:p>
        </p:txBody>
      </p:sp>
      <p:pic>
        <p:nvPicPr>
          <p:cNvPr id="52235" name="Picture 11" descr="f(f^(negative 1)(x)) = sqrt(2((x^2 + 3)/2) minus 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22588"/>
            <a:ext cx="445135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2" descr="= sqrt(x^2) = x, x &gt;= 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128963"/>
            <a:ext cx="28606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13" descr="f^(negative 1)(f(x))= ((sqrt(2 x minus 3)^2) + 3)/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00538"/>
            <a:ext cx="4003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14" descr="= (2 x minus 3 + 3)/2 = x, x &gt;= 3/2.&#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550" y="4286250"/>
            <a:ext cx="388937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5" descr="[0, infinity).&#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1125" y="1447800"/>
            <a:ext cx="758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21"/>
          <p:cNvSpPr>
            <a:spLocks noGrp="1" noChangeArrowheads="1"/>
          </p:cNvSpPr>
          <p:nvPr>
            <p:ph type="title"/>
          </p:nvPr>
        </p:nvSpPr>
        <p:spPr>
          <a:xfrm>
            <a:off x="547688" y="319088"/>
            <a:ext cx="8226425" cy="685800"/>
          </a:xfrm>
          <a:noFill/>
        </p:spPr>
        <p:txBody>
          <a:bodyPr/>
          <a:lstStyle/>
          <a:p>
            <a:pPr eaLnBrk="1" hangingPunct="1"/>
            <a:r>
              <a:rPr lang="en-US" altLang="en-US" sz="4000" smtClean="0">
                <a:solidFill>
                  <a:schemeClr val="bg1"/>
                </a:solidFill>
              </a:rPr>
              <a:t>Example 3 – </a:t>
            </a:r>
            <a:r>
              <a:rPr lang="en-US" altLang="en-US" sz="4000" i="1" smtClean="0">
                <a:solidFill>
                  <a:schemeClr val="bg1"/>
                </a:solidFill>
              </a:rPr>
              <a:t>Solution</a:t>
            </a:r>
          </a:p>
        </p:txBody>
      </p:sp>
      <p:sp>
        <p:nvSpPr>
          <p:cNvPr id="24586" name="Text Box 27"/>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2229">
                                            <p:txEl>
                                              <p:pRg st="2" end="2"/>
                                            </p:txEl>
                                          </p:spTgt>
                                        </p:tgtEl>
                                        <p:attrNameLst>
                                          <p:attrName>style.visibility</p:attrName>
                                        </p:attrNameLst>
                                      </p:cBhvr>
                                      <p:to>
                                        <p:strVal val="visible"/>
                                      </p:to>
                                    </p:set>
                                    <p:animEffect transition="in" filter="fade">
                                      <p:cBhvr>
                                        <p:cTn id="7" dur="1000"/>
                                        <p:tgtEl>
                                          <p:spTgt spid="52229">
                                            <p:txEl>
                                              <p:pRg st="2" end="2"/>
                                            </p:txEl>
                                          </p:spTgt>
                                        </p:tgtEl>
                                      </p:cBhvr>
                                    </p:animEffect>
                                    <p:anim calcmode="lin" valueType="num">
                                      <p:cBhvr>
                                        <p:cTn id="8" dur="1000" fill="hold"/>
                                        <p:tgtEl>
                                          <p:spTgt spid="5222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222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222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2235"/>
                                        </p:tgtEl>
                                        <p:attrNameLst>
                                          <p:attrName>style.visibility</p:attrName>
                                        </p:attrNameLst>
                                      </p:cBhvr>
                                      <p:to>
                                        <p:strVal val="visible"/>
                                      </p:to>
                                    </p:set>
                                    <p:animEffect transition="in" filter="fade">
                                      <p:cBhvr>
                                        <p:cTn id="13" dur="1000"/>
                                        <p:tgtEl>
                                          <p:spTgt spid="52235"/>
                                        </p:tgtEl>
                                      </p:cBhvr>
                                    </p:animEffect>
                                    <p:anim calcmode="lin" valueType="num">
                                      <p:cBhvr>
                                        <p:cTn id="14" dur="1000" fill="hold"/>
                                        <p:tgtEl>
                                          <p:spTgt spid="52235"/>
                                        </p:tgtEl>
                                        <p:attrNameLst>
                                          <p:attrName>ppt_x</p:attrName>
                                        </p:attrNameLst>
                                      </p:cBhvr>
                                      <p:tavLst>
                                        <p:tav tm="0">
                                          <p:val>
                                            <p:strVal val="#ppt_x"/>
                                          </p:val>
                                        </p:tav>
                                        <p:tav tm="100000">
                                          <p:val>
                                            <p:strVal val="#ppt_x"/>
                                          </p:val>
                                        </p:tav>
                                      </p:tavLst>
                                    </p:anim>
                                    <p:anim calcmode="lin" valueType="num">
                                      <p:cBhvr>
                                        <p:cTn id="15" dur="900" decel="100000" fill="hold"/>
                                        <p:tgtEl>
                                          <p:spTgt spid="5223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2235"/>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52236"/>
                                        </p:tgtEl>
                                        <p:attrNameLst>
                                          <p:attrName>style.visibility</p:attrName>
                                        </p:attrNameLst>
                                      </p:cBhvr>
                                      <p:to>
                                        <p:strVal val="visible"/>
                                      </p:to>
                                    </p:set>
                                    <p:animEffect transition="in" filter="fade">
                                      <p:cBhvr>
                                        <p:cTn id="21" dur="1000"/>
                                        <p:tgtEl>
                                          <p:spTgt spid="52236"/>
                                        </p:tgtEl>
                                      </p:cBhvr>
                                    </p:animEffect>
                                    <p:anim calcmode="lin" valueType="num">
                                      <p:cBhvr>
                                        <p:cTn id="22" dur="1000" fill="hold"/>
                                        <p:tgtEl>
                                          <p:spTgt spid="52236"/>
                                        </p:tgtEl>
                                        <p:attrNameLst>
                                          <p:attrName>ppt_x</p:attrName>
                                        </p:attrNameLst>
                                      </p:cBhvr>
                                      <p:tavLst>
                                        <p:tav tm="0">
                                          <p:val>
                                            <p:strVal val="#ppt_x"/>
                                          </p:val>
                                        </p:tav>
                                        <p:tav tm="100000">
                                          <p:val>
                                            <p:strVal val="#ppt_x"/>
                                          </p:val>
                                        </p:tav>
                                      </p:tavLst>
                                    </p:anim>
                                    <p:anim calcmode="lin" valueType="num">
                                      <p:cBhvr>
                                        <p:cTn id="23" dur="900" decel="100000" fill="hold"/>
                                        <p:tgtEl>
                                          <p:spTgt spid="5223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2236"/>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52237"/>
                                        </p:tgtEl>
                                        <p:attrNameLst>
                                          <p:attrName>style.visibility</p:attrName>
                                        </p:attrNameLst>
                                      </p:cBhvr>
                                      <p:to>
                                        <p:strVal val="visible"/>
                                      </p:to>
                                    </p:set>
                                    <p:animEffect transition="in" filter="fade">
                                      <p:cBhvr>
                                        <p:cTn id="29" dur="1000"/>
                                        <p:tgtEl>
                                          <p:spTgt spid="52237"/>
                                        </p:tgtEl>
                                      </p:cBhvr>
                                    </p:animEffect>
                                    <p:anim calcmode="lin" valueType="num">
                                      <p:cBhvr>
                                        <p:cTn id="30" dur="1000" fill="hold"/>
                                        <p:tgtEl>
                                          <p:spTgt spid="52237"/>
                                        </p:tgtEl>
                                        <p:attrNameLst>
                                          <p:attrName>ppt_x</p:attrName>
                                        </p:attrNameLst>
                                      </p:cBhvr>
                                      <p:tavLst>
                                        <p:tav tm="0">
                                          <p:val>
                                            <p:strVal val="#ppt_x"/>
                                          </p:val>
                                        </p:tav>
                                        <p:tav tm="100000">
                                          <p:val>
                                            <p:strVal val="#ppt_x"/>
                                          </p:val>
                                        </p:tav>
                                      </p:tavLst>
                                    </p:anim>
                                    <p:anim calcmode="lin" valueType="num">
                                      <p:cBhvr>
                                        <p:cTn id="31" dur="900" decel="100000" fill="hold"/>
                                        <p:tgtEl>
                                          <p:spTgt spid="5223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2237"/>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52238"/>
                                        </p:tgtEl>
                                        <p:attrNameLst>
                                          <p:attrName>style.visibility</p:attrName>
                                        </p:attrNameLst>
                                      </p:cBhvr>
                                      <p:to>
                                        <p:strVal val="visible"/>
                                      </p:to>
                                    </p:set>
                                    <p:animEffect transition="in" filter="fade">
                                      <p:cBhvr>
                                        <p:cTn id="37" dur="1000"/>
                                        <p:tgtEl>
                                          <p:spTgt spid="52238"/>
                                        </p:tgtEl>
                                      </p:cBhvr>
                                    </p:animEffect>
                                    <p:anim calcmode="lin" valueType="num">
                                      <p:cBhvr>
                                        <p:cTn id="38" dur="1000" fill="hold"/>
                                        <p:tgtEl>
                                          <p:spTgt spid="52238"/>
                                        </p:tgtEl>
                                        <p:attrNameLst>
                                          <p:attrName>ppt_x</p:attrName>
                                        </p:attrNameLst>
                                      </p:cBhvr>
                                      <p:tavLst>
                                        <p:tav tm="0">
                                          <p:val>
                                            <p:strVal val="#ppt_x"/>
                                          </p:val>
                                        </p:tav>
                                        <p:tav tm="100000">
                                          <p:val>
                                            <p:strVal val="#ppt_x"/>
                                          </p:val>
                                        </p:tav>
                                      </p:tavLst>
                                    </p:anim>
                                    <p:anim calcmode="lin" valueType="num">
                                      <p:cBhvr>
                                        <p:cTn id="39" dur="900" decel="100000" fill="hold"/>
                                        <p:tgtEl>
                                          <p:spTgt spid="5223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22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You are given a function that is </a:t>
            </a:r>
            <a:r>
              <a:rPr lang="en-US" altLang="en-US" i="1"/>
              <a:t>not</a:t>
            </a:r>
            <a:r>
              <a:rPr lang="en-US" altLang="en-US"/>
              <a:t> one-to-one on its domain. </a:t>
            </a:r>
          </a:p>
          <a:p>
            <a:pPr eaLnBrk="1" hangingPunct="1">
              <a:spcBef>
                <a:spcPct val="0"/>
              </a:spcBef>
              <a:buFontTx/>
              <a:buNone/>
            </a:pPr>
            <a:endParaRPr lang="en-US" altLang="en-US" sz="1200"/>
          </a:p>
          <a:p>
            <a:pPr eaLnBrk="1" hangingPunct="1">
              <a:spcBef>
                <a:spcPct val="0"/>
              </a:spcBef>
              <a:buFontTx/>
              <a:buNone/>
            </a:pPr>
            <a:endParaRPr lang="en-US" altLang="en-US" sz="1200"/>
          </a:p>
          <a:p>
            <a:pPr eaLnBrk="1" hangingPunct="1">
              <a:spcBef>
                <a:spcPct val="0"/>
              </a:spcBef>
              <a:buFontTx/>
              <a:buNone/>
            </a:pPr>
            <a:r>
              <a:rPr lang="en-US" altLang="en-US"/>
              <a:t>By restricting the domain to an interval on which the function is strictly monotonic, you can conclude that the new function </a:t>
            </a:r>
            <a:r>
              <a:rPr lang="en-US" altLang="en-US" i="1"/>
              <a:t>is</a:t>
            </a:r>
            <a:r>
              <a:rPr lang="en-US" altLang="en-US"/>
              <a:t> one-to-one on the restricted domain.</a:t>
            </a:r>
          </a:p>
        </p:txBody>
      </p:sp>
      <p:sp>
        <p:nvSpPr>
          <p:cNvPr id="25603" name="Rectangle 11"/>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Existence of an Inverse Function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47688" y="228600"/>
            <a:ext cx="8229600" cy="685800"/>
          </a:xfrm>
          <a:noFill/>
        </p:spPr>
        <p:txBody>
          <a:bodyPr tIns="228600"/>
          <a:lstStyle/>
          <a:p>
            <a:pPr eaLnBrk="1" hangingPunct="1"/>
            <a:r>
              <a:rPr lang="en-US" altLang="en-US" sz="2500" smtClean="0">
                <a:solidFill>
                  <a:schemeClr val="bg1"/>
                </a:solidFill>
              </a:rPr>
              <a:t>Example 4 – </a:t>
            </a:r>
            <a:r>
              <a:rPr lang="en-US" altLang="en-US" sz="2500" i="1" smtClean="0">
                <a:solidFill>
                  <a:schemeClr val="bg1"/>
                </a:solidFill>
              </a:rPr>
              <a:t>Testing Whether a Function Is One-to-One</a:t>
            </a:r>
          </a:p>
        </p:txBody>
      </p:sp>
      <p:sp>
        <p:nvSpPr>
          <p:cNvPr id="26627" name="Rectangle 3"/>
          <p:cNvSpPr>
            <a:spLocks noGrp="1" noChangeArrowheads="1"/>
          </p:cNvSpPr>
          <p:nvPr>
            <p:ph type="body" idx="1"/>
          </p:nvPr>
        </p:nvSpPr>
        <p:spPr>
          <a:xfrm>
            <a:off x="455613" y="1370013"/>
            <a:ext cx="8226425" cy="5253037"/>
          </a:xfrm>
          <a:noFill/>
        </p:spPr>
        <p:txBody>
          <a:bodyPr/>
          <a:lstStyle/>
          <a:p>
            <a:pPr marL="0" indent="0" eaLnBrk="1" hangingPunct="1">
              <a:lnSpc>
                <a:spcPct val="125000"/>
              </a:lnSpc>
              <a:buFont typeface="Wingdings" panose="05000000000000000000" pitchFamily="2" charset="2"/>
              <a:buNone/>
            </a:pPr>
            <a:r>
              <a:rPr lang="en-US" altLang="en-US" smtClean="0"/>
              <a:t>Show that the sine function </a:t>
            </a:r>
          </a:p>
          <a:p>
            <a:pPr marL="0" indent="0" eaLnBrk="1" hangingPunct="1">
              <a:lnSpc>
                <a:spcPct val="125000"/>
              </a:lnSpc>
              <a:buFont typeface="Wingdings" panose="05000000000000000000" pitchFamily="2" charset="2"/>
              <a:buNone/>
            </a:pPr>
            <a:r>
              <a:rPr lang="en-US" altLang="en-US" smtClean="0"/>
              <a:t>	</a:t>
            </a:r>
            <a:r>
              <a:rPr lang="en-US" altLang="en-US" i="1" smtClean="0"/>
              <a:t>f</a:t>
            </a:r>
            <a:r>
              <a:rPr lang="en-US" altLang="en-US" smtClean="0"/>
              <a:t>(</a:t>
            </a:r>
            <a:r>
              <a:rPr lang="en-US" altLang="en-US" i="1" smtClean="0"/>
              <a:t>x</a:t>
            </a:r>
            <a:r>
              <a:rPr lang="en-US" altLang="en-US" smtClean="0"/>
              <a:t>) = sin </a:t>
            </a:r>
            <a:r>
              <a:rPr lang="en-US" altLang="en-US" i="1" smtClean="0"/>
              <a:t>x</a:t>
            </a:r>
            <a:endParaRPr lang="en-US" altLang="en-US" smtClean="0"/>
          </a:p>
          <a:p>
            <a:pPr marL="0" indent="0" eaLnBrk="1" hangingPunct="1">
              <a:lnSpc>
                <a:spcPct val="125000"/>
              </a:lnSpc>
              <a:buFont typeface="Wingdings" panose="05000000000000000000" pitchFamily="2" charset="2"/>
              <a:buNone/>
            </a:pPr>
            <a:r>
              <a:rPr lang="en-US" altLang="en-US" smtClean="0"/>
              <a:t>is not one-to-one on the entire </a:t>
            </a:r>
            <a:r>
              <a:rPr lang="en-IN" altLang="en-US" smtClean="0"/>
              <a:t>real number line</a:t>
            </a:r>
            <a:r>
              <a:rPr lang="en-US" altLang="en-US" smtClean="0"/>
              <a:t>. Then show that [</a:t>
            </a:r>
            <a:r>
              <a:rPr lang="en-US" altLang="en-US" i="1" smtClean="0"/>
              <a:t>–</a:t>
            </a:r>
            <a:r>
              <a:rPr lang="el-GR" altLang="en-US" i="1" smtClean="0">
                <a:cs typeface="Arial" panose="020B0604020202020204" pitchFamily="34" charset="0"/>
              </a:rPr>
              <a:t>π</a:t>
            </a:r>
            <a:r>
              <a:rPr lang="en-US" altLang="en-US" smtClean="0">
                <a:cs typeface="Arial" panose="020B0604020202020204" pitchFamily="34" charset="0"/>
              </a:rPr>
              <a:t>/2, </a:t>
            </a:r>
            <a:r>
              <a:rPr lang="el-GR" altLang="en-US" i="1" smtClean="0">
                <a:cs typeface="Arial" panose="020B0604020202020204" pitchFamily="34" charset="0"/>
              </a:rPr>
              <a:t>π</a:t>
            </a:r>
            <a:r>
              <a:rPr lang="en-US" altLang="en-US" smtClean="0">
                <a:cs typeface="Arial" panose="020B0604020202020204" pitchFamily="34" charset="0"/>
              </a:rPr>
              <a:t>/2</a:t>
            </a:r>
            <a:r>
              <a:rPr lang="en-US" altLang="en-US" smtClean="0"/>
              <a:t>] is the largest interval, centered at the origin, on which </a:t>
            </a:r>
            <a:r>
              <a:rPr lang="en-US" altLang="en-US" i="1" smtClean="0"/>
              <a:t>f</a:t>
            </a:r>
            <a:r>
              <a:rPr lang="en-US" altLang="en-US" smtClean="0"/>
              <a:t> is strictly monotonic.</a:t>
            </a:r>
            <a:endParaRPr lang="en-US" altLang="en-US" sz="2000" i="1"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4 – </a:t>
            </a:r>
            <a:r>
              <a:rPr lang="en-US" altLang="en-US" sz="4000" i="1" smtClean="0">
                <a:solidFill>
                  <a:schemeClr val="bg1"/>
                </a:solidFill>
              </a:rPr>
              <a:t>Solution</a:t>
            </a:r>
          </a:p>
        </p:txBody>
      </p:sp>
      <p:sp>
        <p:nvSpPr>
          <p:cNvPr id="54277" name="Rectangle 5"/>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en-US" altLang="en-US"/>
              <a:t>It is clear that </a:t>
            </a:r>
            <a:r>
              <a:rPr lang="en-US" altLang="en-US" i="1"/>
              <a:t>f</a:t>
            </a:r>
            <a:r>
              <a:rPr lang="en-US" altLang="en-US"/>
              <a:t> is not one-to-one, because many different         </a:t>
            </a:r>
            <a:r>
              <a:rPr lang="en-US" altLang="en-US" i="1"/>
              <a:t>x</a:t>
            </a:r>
            <a:r>
              <a:rPr lang="en-US" altLang="en-US"/>
              <a:t>-values yield the same </a:t>
            </a:r>
            <a:r>
              <a:rPr lang="en-US" altLang="en-US" i="1"/>
              <a:t>y</a:t>
            </a:r>
            <a:r>
              <a:rPr lang="en-US" altLang="en-US"/>
              <a:t>-value.</a:t>
            </a:r>
          </a:p>
          <a:p>
            <a:pPr eaLnBrk="1" hangingPunct="1">
              <a:lnSpc>
                <a:spcPct val="110000"/>
              </a:lnSpc>
              <a:spcBef>
                <a:spcPct val="0"/>
              </a:spcBef>
              <a:buFontTx/>
              <a:buNone/>
            </a:pPr>
            <a:endParaRPr lang="en-US" altLang="en-US"/>
          </a:p>
          <a:p>
            <a:pPr eaLnBrk="1" hangingPunct="1">
              <a:lnSpc>
                <a:spcPct val="110000"/>
              </a:lnSpc>
              <a:spcBef>
                <a:spcPct val="0"/>
              </a:spcBef>
              <a:buFontTx/>
              <a:buNone/>
            </a:pPr>
            <a:r>
              <a:rPr lang="en-US" altLang="en-US"/>
              <a:t>For instance,</a:t>
            </a:r>
          </a:p>
          <a:p>
            <a:pPr eaLnBrk="1" hangingPunct="1">
              <a:lnSpc>
                <a:spcPct val="110000"/>
              </a:lnSpc>
              <a:spcBef>
                <a:spcPct val="0"/>
              </a:spcBef>
              <a:buFontTx/>
              <a:buNone/>
            </a:pPr>
            <a:endParaRPr lang="en-US" altLang="en-US" sz="900"/>
          </a:p>
          <a:p>
            <a:pPr eaLnBrk="1" hangingPunct="1">
              <a:lnSpc>
                <a:spcPct val="110000"/>
              </a:lnSpc>
              <a:spcBef>
                <a:spcPct val="0"/>
              </a:spcBef>
              <a:buFontTx/>
              <a:buNone/>
            </a:pPr>
            <a:r>
              <a:rPr lang="en-US" altLang="en-US"/>
              <a:t>	sin(0) = 0 = sin(</a:t>
            </a:r>
            <a:r>
              <a:rPr lang="el-GR" altLang="en-US" i="1"/>
              <a:t>π</a:t>
            </a:r>
            <a:r>
              <a:rPr lang="en-US" altLang="en-US"/>
              <a:t>)</a:t>
            </a:r>
          </a:p>
          <a:p>
            <a:pPr eaLnBrk="1" hangingPunct="1">
              <a:lnSpc>
                <a:spcPct val="110000"/>
              </a:lnSpc>
              <a:spcBef>
                <a:spcPct val="0"/>
              </a:spcBef>
              <a:buFontTx/>
              <a:buNone/>
            </a:pPr>
            <a:endParaRPr lang="en-US" altLang="en-US"/>
          </a:p>
          <a:p>
            <a:pPr eaLnBrk="1" hangingPunct="1">
              <a:lnSpc>
                <a:spcPct val="110000"/>
              </a:lnSpc>
              <a:spcBef>
                <a:spcPct val="0"/>
              </a:spcBef>
              <a:buFontTx/>
              <a:buNone/>
            </a:pPr>
            <a:r>
              <a:rPr lang="en-US" altLang="en-US"/>
              <a:t>Moreover, </a:t>
            </a:r>
            <a:r>
              <a:rPr lang="en-US" altLang="en-US" i="1"/>
              <a:t>f</a:t>
            </a:r>
            <a:r>
              <a:rPr lang="en-US" altLang="en-US"/>
              <a:t> is increasing on the open interval (–</a:t>
            </a:r>
            <a:r>
              <a:rPr lang="el-GR" altLang="en-US" i="1"/>
              <a:t>π</a:t>
            </a:r>
            <a:r>
              <a:rPr lang="en-US" altLang="en-US"/>
              <a:t>/2</a:t>
            </a:r>
            <a:r>
              <a:rPr lang="en-US" altLang="en-US" i="1"/>
              <a:t>, </a:t>
            </a:r>
            <a:r>
              <a:rPr lang="el-GR" altLang="en-US" i="1"/>
              <a:t>π</a:t>
            </a:r>
            <a:r>
              <a:rPr lang="en-US" altLang="en-US"/>
              <a:t>/2), because its derivative</a:t>
            </a:r>
          </a:p>
          <a:p>
            <a:pPr eaLnBrk="1" hangingPunct="1">
              <a:lnSpc>
                <a:spcPct val="110000"/>
              </a:lnSpc>
              <a:spcBef>
                <a:spcPct val="0"/>
              </a:spcBef>
              <a:buFontTx/>
              <a:buNone/>
            </a:pPr>
            <a:r>
              <a:rPr lang="en-US" altLang="en-US" sz="1200"/>
              <a:t>	</a:t>
            </a:r>
          </a:p>
          <a:p>
            <a:pPr eaLnBrk="1" hangingPunct="1">
              <a:lnSpc>
                <a:spcPct val="110000"/>
              </a:lnSpc>
              <a:spcBef>
                <a:spcPct val="0"/>
              </a:spcBef>
              <a:buFontTx/>
              <a:buNone/>
            </a:pPr>
            <a:r>
              <a:rPr lang="en-US" altLang="en-US"/>
              <a:t>	</a:t>
            </a:r>
            <a:r>
              <a:rPr lang="en-US" altLang="en-US" i="1"/>
              <a:t>f'</a:t>
            </a:r>
            <a:r>
              <a:rPr lang="en-US" altLang="en-US"/>
              <a:t>(</a:t>
            </a:r>
            <a:r>
              <a:rPr lang="en-US" altLang="en-US" i="1"/>
              <a:t>x</a:t>
            </a:r>
            <a:r>
              <a:rPr lang="en-US" altLang="en-US"/>
              <a:t>) = cos </a:t>
            </a:r>
            <a:r>
              <a:rPr lang="en-US" altLang="en-US" i="1"/>
              <a:t>x</a:t>
            </a:r>
            <a:endParaRPr lang="en-US" altLang="en-US"/>
          </a:p>
          <a:p>
            <a:pPr eaLnBrk="1" hangingPunct="1">
              <a:lnSpc>
                <a:spcPct val="110000"/>
              </a:lnSpc>
              <a:spcBef>
                <a:spcPct val="0"/>
              </a:spcBef>
              <a:buFontTx/>
              <a:buNone/>
            </a:pPr>
            <a:endParaRPr lang="en-US" altLang="en-US" sz="1200"/>
          </a:p>
          <a:p>
            <a:pPr eaLnBrk="1" hangingPunct="1">
              <a:lnSpc>
                <a:spcPct val="110000"/>
              </a:lnSpc>
              <a:spcBef>
                <a:spcPct val="0"/>
              </a:spcBef>
              <a:buFontTx/>
              <a:buNone/>
            </a:pPr>
            <a:r>
              <a:rPr lang="en-US" altLang="en-US"/>
              <a:t>is positive there.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4277">
                                            <p:txEl>
                                              <p:pRg st="6" end="6"/>
                                            </p:txEl>
                                          </p:spTgt>
                                        </p:tgtEl>
                                        <p:attrNameLst>
                                          <p:attrName>style.visibility</p:attrName>
                                        </p:attrNameLst>
                                      </p:cBhvr>
                                      <p:to>
                                        <p:strVal val="visible"/>
                                      </p:to>
                                    </p:set>
                                    <p:animEffect transition="in" filter="fade">
                                      <p:cBhvr>
                                        <p:cTn id="7" dur="1000"/>
                                        <p:tgtEl>
                                          <p:spTgt spid="54277">
                                            <p:txEl>
                                              <p:pRg st="6" end="6"/>
                                            </p:txEl>
                                          </p:spTgt>
                                        </p:tgtEl>
                                      </p:cBhvr>
                                    </p:animEffect>
                                    <p:anim calcmode="lin" valueType="num">
                                      <p:cBhvr>
                                        <p:cTn id="8" dur="1000" fill="hold"/>
                                        <p:tgtEl>
                                          <p:spTgt spid="54277">
                                            <p:txEl>
                                              <p:pRg st="6" end="6"/>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4277">
                                            <p:txEl>
                                              <p:pRg st="6" end="6"/>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4277">
                                            <p:txEl>
                                              <p:pRg st="6" end="6"/>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4277">
                                            <p:txEl>
                                              <p:pRg st="7" end="7"/>
                                            </p:txEl>
                                          </p:spTgt>
                                        </p:tgtEl>
                                        <p:attrNameLst>
                                          <p:attrName>style.visibility</p:attrName>
                                        </p:attrNameLst>
                                      </p:cBhvr>
                                      <p:to>
                                        <p:strVal val="visible"/>
                                      </p:to>
                                    </p:set>
                                    <p:animEffect transition="in" filter="fade">
                                      <p:cBhvr>
                                        <p:cTn id="13" dur="1000"/>
                                        <p:tgtEl>
                                          <p:spTgt spid="54277">
                                            <p:txEl>
                                              <p:pRg st="7" end="7"/>
                                            </p:txEl>
                                          </p:spTgt>
                                        </p:tgtEl>
                                      </p:cBhvr>
                                    </p:animEffect>
                                    <p:anim calcmode="lin" valueType="num">
                                      <p:cBhvr>
                                        <p:cTn id="14" dur="1000" fill="hold"/>
                                        <p:tgtEl>
                                          <p:spTgt spid="54277">
                                            <p:txEl>
                                              <p:pRg st="7" end="7"/>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4277">
                                            <p:txEl>
                                              <p:pRg st="7" end="7"/>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4277">
                                            <p:txEl>
                                              <p:pRg st="7" end="7"/>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4277">
                                            <p:txEl>
                                              <p:pRg st="8" end="8"/>
                                            </p:txEl>
                                          </p:spTgt>
                                        </p:tgtEl>
                                        <p:attrNameLst>
                                          <p:attrName>style.visibility</p:attrName>
                                        </p:attrNameLst>
                                      </p:cBhvr>
                                      <p:to>
                                        <p:strVal val="visible"/>
                                      </p:to>
                                    </p:set>
                                    <p:animEffect transition="in" filter="fade">
                                      <p:cBhvr>
                                        <p:cTn id="19" dur="1000"/>
                                        <p:tgtEl>
                                          <p:spTgt spid="54277">
                                            <p:txEl>
                                              <p:pRg st="8" end="8"/>
                                            </p:txEl>
                                          </p:spTgt>
                                        </p:tgtEl>
                                      </p:cBhvr>
                                    </p:animEffect>
                                    <p:anim calcmode="lin" valueType="num">
                                      <p:cBhvr>
                                        <p:cTn id="20" dur="1000" fill="hold"/>
                                        <p:tgtEl>
                                          <p:spTgt spid="54277">
                                            <p:txEl>
                                              <p:pRg st="8" end="8"/>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4277">
                                            <p:txEl>
                                              <p:pRg st="8" end="8"/>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4277">
                                            <p:txEl>
                                              <p:pRg st="8" end="8"/>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4277">
                                            <p:txEl>
                                              <p:pRg st="10" end="10"/>
                                            </p:txEl>
                                          </p:spTgt>
                                        </p:tgtEl>
                                        <p:attrNameLst>
                                          <p:attrName>style.visibility</p:attrName>
                                        </p:attrNameLst>
                                      </p:cBhvr>
                                      <p:to>
                                        <p:strVal val="visible"/>
                                      </p:to>
                                    </p:set>
                                    <p:animEffect transition="in" filter="fade">
                                      <p:cBhvr>
                                        <p:cTn id="25" dur="1000"/>
                                        <p:tgtEl>
                                          <p:spTgt spid="54277">
                                            <p:txEl>
                                              <p:pRg st="10" end="10"/>
                                            </p:txEl>
                                          </p:spTgt>
                                        </p:tgtEl>
                                      </p:cBhvr>
                                    </p:animEffect>
                                    <p:anim calcmode="lin" valueType="num">
                                      <p:cBhvr>
                                        <p:cTn id="26" dur="1000" fill="hold"/>
                                        <p:tgtEl>
                                          <p:spTgt spid="54277">
                                            <p:txEl>
                                              <p:pRg st="10" end="1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4277">
                                            <p:txEl>
                                              <p:pRg st="10" end="1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4277">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5"/>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en-US" altLang="en-US"/>
              <a:t>Finally, because the left and right endpoints correspond to relative extrema of the sine function, you can conclude that </a:t>
            </a:r>
            <a:r>
              <a:rPr lang="en-US" altLang="en-US" i="1"/>
              <a:t>f</a:t>
            </a:r>
            <a:r>
              <a:rPr lang="en-US" altLang="en-US"/>
              <a:t> is increasing on the closed interval [–</a:t>
            </a:r>
            <a:r>
              <a:rPr lang="el-GR" altLang="en-US" i="1"/>
              <a:t>π</a:t>
            </a:r>
            <a:r>
              <a:rPr lang="en-US" altLang="en-US"/>
              <a:t>/2</a:t>
            </a:r>
            <a:r>
              <a:rPr lang="en-US" altLang="en-US" i="1"/>
              <a:t>, </a:t>
            </a:r>
            <a:r>
              <a:rPr lang="el-GR" altLang="en-US" i="1"/>
              <a:t>π</a:t>
            </a:r>
            <a:r>
              <a:rPr lang="en-US" altLang="en-US"/>
              <a:t>/2] </a:t>
            </a:r>
            <a:r>
              <a:rPr lang="en-US" altLang="en-US" i="1"/>
              <a:t>and</a:t>
            </a:r>
            <a:r>
              <a:rPr lang="en-US" altLang="en-US"/>
              <a:t> that on any larger interval the function is not strictly monotonic </a:t>
            </a:r>
          </a:p>
          <a:p>
            <a:pPr eaLnBrk="1" hangingPunct="1">
              <a:lnSpc>
                <a:spcPct val="110000"/>
              </a:lnSpc>
              <a:spcBef>
                <a:spcPct val="0"/>
              </a:spcBef>
              <a:buFontTx/>
              <a:buNone/>
            </a:pPr>
            <a:r>
              <a:rPr lang="en-US" altLang="en-US"/>
              <a:t>(see Figure 5.15).</a:t>
            </a:r>
          </a:p>
        </p:txBody>
      </p:sp>
      <p:sp>
        <p:nvSpPr>
          <p:cNvPr id="28676" name="Text Box 7"/>
          <p:cNvSpPr txBox="1">
            <a:spLocks noChangeArrowheads="1"/>
          </p:cNvSpPr>
          <p:nvPr/>
        </p:nvSpPr>
        <p:spPr bwMode="auto">
          <a:xfrm>
            <a:off x="4191000" y="6200775"/>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Figure 5.15</a:t>
            </a:r>
          </a:p>
        </p:txBody>
      </p:sp>
      <p:sp>
        <p:nvSpPr>
          <p:cNvPr id="28677" name="Rectangle 10"/>
          <p:cNvSpPr>
            <a:spLocks noGrp="1" noChangeArrowheads="1"/>
          </p:cNvSpPr>
          <p:nvPr>
            <p:ph type="title"/>
          </p:nvPr>
        </p:nvSpPr>
        <p:spPr>
          <a:xfrm>
            <a:off x="547688" y="319088"/>
            <a:ext cx="8226425" cy="685800"/>
          </a:xfrm>
          <a:noFill/>
        </p:spPr>
        <p:txBody>
          <a:bodyPr/>
          <a:lstStyle/>
          <a:p>
            <a:pPr eaLnBrk="1" hangingPunct="1"/>
            <a:r>
              <a:rPr lang="en-US" altLang="en-US" sz="4000" smtClean="0">
                <a:solidFill>
                  <a:schemeClr val="bg1"/>
                </a:solidFill>
              </a:rPr>
              <a:t>Example 4 – </a:t>
            </a:r>
            <a:r>
              <a:rPr lang="en-US" altLang="en-US" sz="4000" i="1" smtClean="0">
                <a:solidFill>
                  <a:schemeClr val="bg1"/>
                </a:solidFill>
              </a:rPr>
              <a:t>Solution</a:t>
            </a:r>
          </a:p>
        </p:txBody>
      </p:sp>
      <p:sp>
        <p:nvSpPr>
          <p:cNvPr id="28678" name="Text Box 11"/>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pic>
        <p:nvPicPr>
          <p:cNvPr id="28679" name="Picture 8" descr="The image consists of a visual representation and a caption. Visual representation. An oscillating curve is graphed on the x y coordinate plane. It is labeled f(x) = sin(x). The curve oscillates from left to right about y = 0, with amplitude 1, and period 2 pi. The curve intersects the x axis at the following points: (negative pi, 0), (0, 0), and (pi, 0). Two vertical dashed lines graphed for x = negative pi/2 and x = pi/2 intersect the curve at one point each labeled (negative pi/2, negative 1) in the third quadrant and (pi/2, 1) in the first quadrant respectively. Caption. f is one-to-one on the interval [negative pi/2, pi/2].&#10;"/>
          <p:cNvPicPr>
            <a:picLocks noChangeAspect="1" noChangeArrowheads="1"/>
          </p:cNvPicPr>
          <p:nvPr/>
        </p:nvPicPr>
        <p:blipFill>
          <a:blip r:embed="rId2">
            <a:extLst>
              <a:ext uri="{28A0092B-C50C-407E-A947-70E740481C1C}">
                <a14:useLocalDpi xmlns:a14="http://schemas.microsoft.com/office/drawing/2010/main" val="0"/>
              </a:ext>
            </a:extLst>
          </a:blip>
          <a:srcRect r="4173"/>
          <a:stretch>
            <a:fillRect/>
          </a:stretch>
        </p:blipFill>
        <p:spPr bwMode="auto">
          <a:xfrm>
            <a:off x="3028950" y="3314700"/>
            <a:ext cx="3157538"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57200"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Derivative of an Inverse Function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Derivative of an Inverse Function</a:t>
            </a:r>
          </a:p>
        </p:txBody>
      </p:sp>
      <p:sp>
        <p:nvSpPr>
          <p:cNvPr id="30723" name="Rectangle 5"/>
          <p:cNvSpPr>
            <a:spLocks noChangeArrowheads="1"/>
          </p:cNvSpPr>
          <p:nvPr/>
        </p:nvSpPr>
        <p:spPr bwMode="auto">
          <a:xfrm>
            <a:off x="455613" y="1370013"/>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The next two theorems discuss the derivative of an inverse function.</a:t>
            </a:r>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p:txBody>
      </p:sp>
      <p:pic>
        <p:nvPicPr>
          <p:cNvPr id="30724" name="Picture 1" descr="Theorem 5.8. Continuity and differentiability of inverse functions. Let f be a function whose domain is an interval I. If f has an inverse function, then the following statements are true. (item 1). If f is continuous on its domain, then f^(negative 1) is continuous on its domain. (item 2). If f is increasing on its domain, then f^(negative 1) is increasing on its domain. (item 3). If f is decreasing on its domain, then f^(negative 1) is decreasing on its domain. (item 4). If f is differentiable on an interval containing c and f prime (c) != 0, then f^(negative 1) is differentiable at f(c).&#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8" y="2362200"/>
            <a:ext cx="78200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Derivative of an Inverse Function</a:t>
            </a:r>
          </a:p>
        </p:txBody>
      </p:sp>
      <p:pic>
        <p:nvPicPr>
          <p:cNvPr id="31748" name="Picture 1" descr="Theorem 5.9. The derivative of an inverse function. Let f be a function that is differentiable on an interval I. If f has an inverse function g, then g is differentiable at any x for which f prime (g(x)) != 0. Moreover, g prime (x) = 1/(f prime (g(x))), f prime (g(x)) != 0.&#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275" y="1762125"/>
            <a:ext cx="79343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47688" y="228600"/>
            <a:ext cx="8229600" cy="685800"/>
          </a:xfrm>
          <a:noFill/>
        </p:spPr>
        <p:txBody>
          <a:bodyPr tIns="228600"/>
          <a:lstStyle/>
          <a:p>
            <a:pPr eaLnBrk="1" hangingPunct="1"/>
            <a:r>
              <a:rPr lang="en-US" altLang="en-US" sz="2300" smtClean="0">
                <a:solidFill>
                  <a:schemeClr val="bg1"/>
                </a:solidFill>
              </a:rPr>
              <a:t>Example 5 – </a:t>
            </a:r>
            <a:r>
              <a:rPr lang="en-US" altLang="en-US" sz="2300" i="1" smtClean="0">
                <a:solidFill>
                  <a:schemeClr val="bg1"/>
                </a:solidFill>
              </a:rPr>
              <a:t>Evaluating the Derivative of an Inverse Function</a:t>
            </a:r>
          </a:p>
        </p:txBody>
      </p:sp>
      <p:sp>
        <p:nvSpPr>
          <p:cNvPr id="59395" name="Rectangle 3"/>
          <p:cNvSpPr>
            <a:spLocks noGrp="1" noChangeArrowheads="1"/>
          </p:cNvSpPr>
          <p:nvPr>
            <p:ph type="body" idx="1"/>
          </p:nvPr>
        </p:nvSpPr>
        <p:spPr>
          <a:xfrm>
            <a:off x="455613" y="1370013"/>
            <a:ext cx="8226425" cy="5256212"/>
          </a:xfrm>
        </p:spPr>
        <p:txBody>
          <a:bodyPr/>
          <a:lstStyle/>
          <a:p>
            <a:pPr marL="0" indent="0" eaLnBrk="1" hangingPunct="1">
              <a:buFont typeface="Wingdings" pitchFamily="28" charset="2"/>
              <a:buNone/>
              <a:defRPr/>
            </a:pPr>
            <a:r>
              <a:rPr lang="en-US" dirty="0" smtClean="0"/>
              <a:t>Let</a:t>
            </a:r>
          </a:p>
          <a:p>
            <a:pPr marL="0" indent="0" eaLnBrk="1" hangingPunct="1">
              <a:buFont typeface="Wingdings" pitchFamily="28" charset="2"/>
              <a:buNone/>
              <a:defRPr/>
            </a:pPr>
            <a:endParaRPr lang="en-US" sz="800" dirty="0" smtClean="0"/>
          </a:p>
          <a:p>
            <a:pPr marL="0" indent="0" eaLnBrk="1" hangingPunct="1">
              <a:buFont typeface="Wingdings" pitchFamily="28" charset="2"/>
              <a:buNone/>
              <a:defRPr/>
            </a:pPr>
            <a:r>
              <a:rPr lang="en-US" b="1" dirty="0" smtClean="0"/>
              <a:t>a.</a:t>
            </a:r>
            <a:r>
              <a:rPr lang="en-US" dirty="0" smtClean="0"/>
              <a:t> What is the value of </a:t>
            </a:r>
            <a:r>
              <a:rPr lang="en-US" i="1" dirty="0" smtClean="0"/>
              <a:t>f</a:t>
            </a:r>
            <a:r>
              <a:rPr lang="en-US" sz="800" dirty="0" smtClean="0"/>
              <a:t> </a:t>
            </a:r>
            <a:r>
              <a:rPr lang="en-US" sz="1000" dirty="0" smtClean="0"/>
              <a:t> </a:t>
            </a:r>
            <a:r>
              <a:rPr lang="en-US" baseline="30000" dirty="0" smtClean="0"/>
              <a:t>–1</a:t>
            </a:r>
            <a:r>
              <a:rPr lang="en-US" dirty="0" smtClean="0"/>
              <a:t>(</a:t>
            </a:r>
            <a:r>
              <a:rPr lang="en-US" i="1" dirty="0" smtClean="0"/>
              <a:t>x</a:t>
            </a:r>
            <a:r>
              <a:rPr lang="en-US" dirty="0" smtClean="0"/>
              <a:t>) when </a:t>
            </a:r>
            <a:r>
              <a:rPr lang="en-US" i="1" dirty="0" smtClean="0"/>
              <a:t>x</a:t>
            </a:r>
            <a:r>
              <a:rPr lang="en-US" dirty="0" smtClean="0"/>
              <a:t> = 3?</a:t>
            </a:r>
          </a:p>
          <a:p>
            <a:pPr marL="0" indent="0" eaLnBrk="1" hangingPunct="1">
              <a:buFont typeface="Wingdings" pitchFamily="28" charset="2"/>
              <a:buChar char="§"/>
              <a:defRPr/>
            </a:pPr>
            <a:endParaRPr lang="en-US" sz="1200" dirty="0" smtClean="0"/>
          </a:p>
          <a:p>
            <a:pPr marL="0" indent="0" eaLnBrk="1" hangingPunct="1">
              <a:buFont typeface="Wingdings" pitchFamily="28" charset="2"/>
              <a:buNone/>
              <a:defRPr/>
            </a:pPr>
            <a:r>
              <a:rPr lang="en-US" b="1" dirty="0" smtClean="0"/>
              <a:t>b.</a:t>
            </a:r>
            <a:r>
              <a:rPr lang="en-US" dirty="0" smtClean="0"/>
              <a:t> What is the value of (</a:t>
            </a:r>
            <a:r>
              <a:rPr lang="en-US" i="1" dirty="0" smtClean="0"/>
              <a:t>f</a:t>
            </a:r>
            <a:r>
              <a:rPr lang="en-US" sz="400" dirty="0" smtClean="0"/>
              <a:t> </a:t>
            </a:r>
            <a:r>
              <a:rPr lang="en-US" sz="1000" dirty="0" smtClean="0"/>
              <a:t> </a:t>
            </a:r>
            <a:r>
              <a:rPr lang="en-US" baseline="30000" dirty="0" smtClean="0"/>
              <a:t>–1</a:t>
            </a:r>
            <a:r>
              <a:rPr lang="en-US" dirty="0" smtClean="0"/>
              <a:t>)</a:t>
            </a:r>
            <a:r>
              <a:rPr lang="en-US" i="1" dirty="0" smtClean="0"/>
              <a:t>'</a:t>
            </a:r>
            <a:r>
              <a:rPr lang="en-US" dirty="0" smtClean="0"/>
              <a:t>(</a:t>
            </a:r>
            <a:r>
              <a:rPr lang="en-US" i="1" dirty="0" smtClean="0"/>
              <a:t>x</a:t>
            </a:r>
            <a:r>
              <a:rPr lang="en-US" dirty="0" smtClean="0"/>
              <a:t>) when </a:t>
            </a:r>
            <a:r>
              <a:rPr lang="en-US" i="1" dirty="0" smtClean="0"/>
              <a:t>x</a:t>
            </a:r>
            <a:r>
              <a:rPr lang="en-US" dirty="0" smtClean="0"/>
              <a:t> = 3?</a:t>
            </a:r>
          </a:p>
          <a:p>
            <a:pPr marL="0" indent="0" eaLnBrk="1" hangingPunct="1">
              <a:buFont typeface="Wingdings" pitchFamily="28" charset="2"/>
              <a:buNone/>
              <a:defRPr/>
            </a:pPr>
            <a:endParaRPr lang="en-US" dirty="0" smtClean="0"/>
          </a:p>
          <a:p>
            <a:pPr marL="0" indent="0" eaLnBrk="1" hangingPunct="1">
              <a:buFont typeface="Wingdings" pitchFamily="28" charset="2"/>
              <a:buNone/>
              <a:defRPr/>
            </a:pPr>
            <a:r>
              <a:rPr lang="en-US" kern="1200" dirty="0">
                <a:solidFill>
                  <a:srgbClr val="D7181E"/>
                </a:solidFill>
                <a:cs typeface="Arial" charset="0"/>
              </a:rPr>
              <a:t>Solution:</a:t>
            </a:r>
          </a:p>
          <a:p>
            <a:pPr marL="0" indent="0" eaLnBrk="1" hangingPunct="1">
              <a:buFont typeface="Wingdings" pitchFamily="28" charset="2"/>
              <a:buNone/>
              <a:defRPr/>
            </a:pPr>
            <a:r>
              <a:rPr lang="en-US" dirty="0" smtClean="0"/>
              <a:t>Notice that </a:t>
            </a:r>
            <a:r>
              <a:rPr lang="en-US" i="1" dirty="0" smtClean="0"/>
              <a:t>f</a:t>
            </a:r>
            <a:r>
              <a:rPr lang="en-US" dirty="0" smtClean="0"/>
              <a:t> is one-to-one and therefore has an inverse function.</a:t>
            </a:r>
          </a:p>
          <a:p>
            <a:pPr marL="0" indent="0" eaLnBrk="1" hangingPunct="1">
              <a:buFont typeface="Wingdings" pitchFamily="28" charset="2"/>
              <a:buNone/>
              <a:defRPr/>
            </a:pPr>
            <a:endParaRPr lang="en-US" sz="1200" dirty="0" smtClean="0"/>
          </a:p>
          <a:p>
            <a:pPr marL="0" indent="0" eaLnBrk="1" hangingPunct="1">
              <a:buFont typeface="Wingdings" pitchFamily="28" charset="2"/>
              <a:buNone/>
              <a:defRPr/>
            </a:pPr>
            <a:r>
              <a:rPr lang="en-US" b="1" dirty="0" smtClean="0"/>
              <a:t>a.</a:t>
            </a:r>
            <a:r>
              <a:rPr lang="en-US" dirty="0" smtClean="0"/>
              <a:t> Because </a:t>
            </a:r>
            <a:r>
              <a:rPr lang="en-US" i="1" dirty="0" smtClean="0"/>
              <a:t>f</a:t>
            </a:r>
            <a:r>
              <a:rPr lang="en-US" sz="400" dirty="0" smtClean="0"/>
              <a:t> </a:t>
            </a:r>
            <a:r>
              <a:rPr lang="en-US" dirty="0" smtClean="0"/>
              <a:t>(</a:t>
            </a:r>
            <a:r>
              <a:rPr lang="en-US" i="1" dirty="0" smtClean="0"/>
              <a:t>x</a:t>
            </a:r>
            <a:r>
              <a:rPr lang="en-US" dirty="0" smtClean="0"/>
              <a:t>) = 3 when </a:t>
            </a:r>
            <a:r>
              <a:rPr lang="en-US" i="1" dirty="0" smtClean="0"/>
              <a:t>x</a:t>
            </a:r>
            <a:r>
              <a:rPr lang="en-US" dirty="0" smtClean="0"/>
              <a:t> = 2, you know that </a:t>
            </a:r>
            <a:r>
              <a:rPr lang="en-US" i="1" dirty="0" smtClean="0"/>
              <a:t>f</a:t>
            </a:r>
            <a:r>
              <a:rPr lang="en-US" sz="1200" dirty="0" smtClean="0"/>
              <a:t> </a:t>
            </a:r>
            <a:r>
              <a:rPr lang="en-US" baseline="30000" dirty="0" smtClean="0"/>
              <a:t>–1</a:t>
            </a:r>
            <a:r>
              <a:rPr lang="en-US" dirty="0" smtClean="0"/>
              <a:t>(3) = 2.</a:t>
            </a:r>
          </a:p>
        </p:txBody>
      </p:sp>
      <p:grpSp>
        <p:nvGrpSpPr>
          <p:cNvPr id="32772" name="Group 8" descr="f(x) = (1/4) x^3 + x minus 1.&#10;"/>
          <p:cNvGrpSpPr>
            <a:grpSpLocks noChangeAspect="1"/>
          </p:cNvGrpSpPr>
          <p:nvPr/>
        </p:nvGrpSpPr>
        <p:grpSpPr bwMode="auto">
          <a:xfrm>
            <a:off x="1106488" y="1206500"/>
            <a:ext cx="2551112" cy="622300"/>
            <a:chOff x="1488" y="672"/>
            <a:chExt cx="1772" cy="432"/>
          </a:xfrm>
        </p:grpSpPr>
        <p:sp>
          <p:nvSpPr>
            <p:cNvPr id="32773" name="AutoShape 7"/>
            <p:cNvSpPr>
              <a:spLocks noChangeAspect="1" noChangeArrowheads="1" noTextEdit="1"/>
            </p:cNvSpPr>
            <p:nvPr/>
          </p:nvSpPr>
          <p:spPr bwMode="auto">
            <a:xfrm>
              <a:off x="1488" y="672"/>
              <a:ext cx="17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2774" name="Picture 9" descr="f(x) = (1/4) x^3 + x minus 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672"/>
              <a:ext cx="1775"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9395">
                                            <p:txEl>
                                              <p:pRg st="6" end="6"/>
                                            </p:txEl>
                                          </p:spTgt>
                                        </p:tgtEl>
                                        <p:attrNameLst>
                                          <p:attrName>style.visibility</p:attrName>
                                        </p:attrNameLst>
                                      </p:cBhvr>
                                      <p:to>
                                        <p:strVal val="visible"/>
                                      </p:to>
                                    </p:set>
                                    <p:animEffect transition="in" filter="fade">
                                      <p:cBhvr>
                                        <p:cTn id="7" dur="1000"/>
                                        <p:tgtEl>
                                          <p:spTgt spid="59395">
                                            <p:txEl>
                                              <p:pRg st="6" end="6"/>
                                            </p:txEl>
                                          </p:spTgt>
                                        </p:tgtEl>
                                      </p:cBhvr>
                                    </p:animEffect>
                                    <p:anim calcmode="lin" valueType="num">
                                      <p:cBhvr>
                                        <p:cTn id="8" dur="10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9395">
                                            <p:txEl>
                                              <p:pRg st="6" end="6"/>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9395">
                                            <p:txEl>
                                              <p:pRg st="6" end="6"/>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9395">
                                            <p:txEl>
                                              <p:pRg st="7" end="7"/>
                                            </p:txEl>
                                          </p:spTgt>
                                        </p:tgtEl>
                                        <p:attrNameLst>
                                          <p:attrName>style.visibility</p:attrName>
                                        </p:attrNameLst>
                                      </p:cBhvr>
                                      <p:to>
                                        <p:strVal val="visible"/>
                                      </p:to>
                                    </p:set>
                                    <p:animEffect transition="in" filter="fade">
                                      <p:cBhvr>
                                        <p:cTn id="13" dur="1000"/>
                                        <p:tgtEl>
                                          <p:spTgt spid="59395">
                                            <p:txEl>
                                              <p:pRg st="7" end="7"/>
                                            </p:txEl>
                                          </p:spTgt>
                                        </p:tgtEl>
                                      </p:cBhvr>
                                    </p:animEffect>
                                    <p:anim calcmode="lin" valueType="num">
                                      <p:cBhvr>
                                        <p:cTn id="14" dur="1000" fill="hold"/>
                                        <p:tgtEl>
                                          <p:spTgt spid="59395">
                                            <p:txEl>
                                              <p:pRg st="7" end="7"/>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9395">
                                            <p:txEl>
                                              <p:pRg st="7" end="7"/>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9395">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59395">
                                            <p:txEl>
                                              <p:pRg st="9" end="9"/>
                                            </p:txEl>
                                          </p:spTgt>
                                        </p:tgtEl>
                                        <p:attrNameLst>
                                          <p:attrName>style.visibility</p:attrName>
                                        </p:attrNameLst>
                                      </p:cBhvr>
                                      <p:to>
                                        <p:strVal val="visible"/>
                                      </p:to>
                                    </p:set>
                                    <p:animEffect transition="in" filter="fade">
                                      <p:cBhvr>
                                        <p:cTn id="21" dur="1000"/>
                                        <p:tgtEl>
                                          <p:spTgt spid="59395">
                                            <p:txEl>
                                              <p:pRg st="9" end="9"/>
                                            </p:txEl>
                                          </p:spTgt>
                                        </p:tgtEl>
                                      </p:cBhvr>
                                    </p:animEffect>
                                    <p:anim calcmode="lin" valueType="num">
                                      <p:cBhvr>
                                        <p:cTn id="22" dur="1000" fill="hold"/>
                                        <p:tgtEl>
                                          <p:spTgt spid="59395">
                                            <p:txEl>
                                              <p:pRg st="9" end="9"/>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59395">
                                            <p:txEl>
                                              <p:pRg st="9" end="9"/>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9395">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body" idx="1"/>
          </p:nvPr>
        </p:nvSpPr>
        <p:spPr>
          <a:xfrm>
            <a:off x="457200" y="1300163"/>
            <a:ext cx="8458200" cy="5329237"/>
          </a:xfrm>
        </p:spPr>
        <p:txBody>
          <a:bodyPr/>
          <a:lstStyle/>
          <a:p>
            <a:pPr marL="350838" indent="-350838">
              <a:lnSpc>
                <a:spcPct val="90000"/>
              </a:lnSpc>
              <a:spcBef>
                <a:spcPct val="0"/>
              </a:spcBef>
              <a:buClr>
                <a:srgbClr val="D7181E"/>
              </a:buClr>
              <a:buFont typeface="Wingdings" pitchFamily="28" charset="2"/>
              <a:buChar char="n"/>
              <a:defRPr/>
            </a:pPr>
            <a:r>
              <a:rPr lang="en-US" sz="2800" kern="1200" dirty="0">
                <a:cs typeface="Arial" charset="0"/>
              </a:rPr>
              <a:t>Verify that one function is the inverse function of another function.</a:t>
            </a:r>
          </a:p>
          <a:p>
            <a:pPr marL="350838" indent="-350838">
              <a:lnSpc>
                <a:spcPct val="90000"/>
              </a:lnSpc>
              <a:spcBef>
                <a:spcPct val="0"/>
              </a:spcBef>
              <a:buClr>
                <a:srgbClr val="D7181E"/>
              </a:buClr>
              <a:buFont typeface="Wingdings" pitchFamily="28" charset="2"/>
              <a:buChar char="n"/>
              <a:defRPr/>
            </a:pPr>
            <a:endParaRPr lang="en-US" sz="3200" kern="1200" dirty="0">
              <a:cs typeface="Arial" charset="0"/>
            </a:endParaRPr>
          </a:p>
          <a:p>
            <a:pPr marL="350838" indent="-350838">
              <a:lnSpc>
                <a:spcPct val="90000"/>
              </a:lnSpc>
              <a:spcBef>
                <a:spcPct val="0"/>
              </a:spcBef>
              <a:buClr>
                <a:srgbClr val="D7181E"/>
              </a:buClr>
              <a:buFont typeface="Wingdings" pitchFamily="28" charset="2"/>
              <a:buChar char="n"/>
              <a:defRPr/>
            </a:pPr>
            <a:r>
              <a:rPr lang="en-US" sz="2800" kern="1200" dirty="0">
                <a:cs typeface="Arial" charset="0"/>
              </a:rPr>
              <a:t>Determine whether a function has an inverse function.</a:t>
            </a:r>
          </a:p>
          <a:p>
            <a:pPr marL="350838" indent="-350838">
              <a:lnSpc>
                <a:spcPct val="90000"/>
              </a:lnSpc>
              <a:spcBef>
                <a:spcPct val="0"/>
              </a:spcBef>
              <a:buClr>
                <a:srgbClr val="D7181E"/>
              </a:buClr>
              <a:buFont typeface="Wingdings" pitchFamily="28" charset="2"/>
              <a:buChar char="n"/>
              <a:defRPr/>
            </a:pPr>
            <a:endParaRPr lang="en-US" sz="3200" kern="1200" dirty="0">
              <a:cs typeface="Arial" charset="0"/>
            </a:endParaRPr>
          </a:p>
          <a:p>
            <a:pPr marL="350838" indent="-350838">
              <a:lnSpc>
                <a:spcPct val="90000"/>
              </a:lnSpc>
              <a:spcBef>
                <a:spcPct val="0"/>
              </a:spcBef>
              <a:buClr>
                <a:srgbClr val="D7181E"/>
              </a:buClr>
              <a:buFont typeface="Wingdings" pitchFamily="28" charset="2"/>
              <a:buChar char="n"/>
              <a:defRPr/>
            </a:pPr>
            <a:r>
              <a:rPr lang="en-US" sz="2800" kern="1200" dirty="0">
                <a:cs typeface="Arial" charset="0"/>
              </a:rPr>
              <a:t>Find the derivative of an inverse function.</a:t>
            </a:r>
          </a:p>
        </p:txBody>
      </p:sp>
      <p:sp>
        <p:nvSpPr>
          <p:cNvPr id="6147" name="Text Box 5"/>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Objectives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47688" y="319088"/>
            <a:ext cx="8226425" cy="685800"/>
          </a:xfrm>
          <a:noFill/>
        </p:spPr>
        <p:txBody>
          <a:bodyPr/>
          <a:lstStyle/>
          <a:p>
            <a:pPr eaLnBrk="1" hangingPunct="1"/>
            <a:r>
              <a:rPr lang="en-US" altLang="en-US" sz="4000" smtClean="0">
                <a:solidFill>
                  <a:schemeClr val="bg1"/>
                </a:solidFill>
              </a:rPr>
              <a:t>Example 5 – </a:t>
            </a:r>
            <a:r>
              <a:rPr lang="en-US" altLang="en-US" sz="4000" i="1" smtClean="0">
                <a:solidFill>
                  <a:schemeClr val="bg1"/>
                </a:solidFill>
              </a:rPr>
              <a:t>Solution</a:t>
            </a:r>
          </a:p>
        </p:txBody>
      </p:sp>
      <p:sp>
        <p:nvSpPr>
          <p:cNvPr id="60429" name="Text Box 13"/>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b="1"/>
              <a:t>b. </a:t>
            </a:r>
            <a:r>
              <a:rPr lang="en-US" altLang="en-US"/>
              <a:t>Because the function </a:t>
            </a:r>
            <a:r>
              <a:rPr lang="en-US" altLang="en-US" i="1"/>
              <a:t>f</a:t>
            </a:r>
            <a:r>
              <a:rPr lang="en-US" altLang="en-US"/>
              <a:t> is differentiable and has an   </a:t>
            </a:r>
            <a:br>
              <a:rPr lang="en-US" altLang="en-US"/>
            </a:br>
            <a:r>
              <a:rPr lang="en-US" altLang="en-US"/>
              <a:t>    inverse function, you can apply Theorem 5.9                         </a:t>
            </a:r>
          </a:p>
          <a:p>
            <a:pPr eaLnBrk="1" hangingPunct="1">
              <a:buFont typeface="Wingdings" panose="05000000000000000000" pitchFamily="2" charset="2"/>
              <a:buNone/>
            </a:pPr>
            <a:r>
              <a:rPr lang="en-US" altLang="en-US"/>
              <a:t>    (with </a:t>
            </a:r>
            <a:r>
              <a:rPr lang="en-US" altLang="en-US" i="1"/>
              <a:t>g</a:t>
            </a:r>
            <a:r>
              <a:rPr lang="en-US" altLang="en-US"/>
              <a:t> = </a:t>
            </a:r>
            <a:r>
              <a:rPr lang="en-US" altLang="en-US" i="1"/>
              <a:t>f</a:t>
            </a:r>
            <a:r>
              <a:rPr lang="en-US" altLang="en-US" sz="800"/>
              <a:t>  </a:t>
            </a:r>
            <a:r>
              <a:rPr lang="en-US" altLang="en-US" baseline="30000"/>
              <a:t>–1</a:t>
            </a:r>
            <a:r>
              <a:rPr lang="en-US" altLang="en-US"/>
              <a:t>) to write</a:t>
            </a:r>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r>
              <a:rPr lang="en-US" altLang="en-US"/>
              <a:t>    Moreover, using                              you can conclude that</a:t>
            </a:r>
          </a:p>
        </p:txBody>
      </p:sp>
      <p:pic>
        <p:nvPicPr>
          <p:cNvPr id="60430" name="Picture 14" descr="f prime (x) = (3/4) x^2 + 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75" y="4022725"/>
            <a:ext cx="2359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15" descr="f^(negative 1) prime (3) = 1/(f prime (2)).&#10;"/>
          <p:cNvPicPr>
            <a:picLocks noChangeAspect="1" noChangeArrowheads="1"/>
          </p:cNvPicPr>
          <p:nvPr/>
        </p:nvPicPr>
        <p:blipFill>
          <a:blip r:embed="rId3">
            <a:extLst>
              <a:ext uri="{28A0092B-C50C-407E-A947-70E740481C1C}">
                <a14:useLocalDpi xmlns:a14="http://schemas.microsoft.com/office/drawing/2010/main" val="0"/>
              </a:ext>
            </a:extLst>
          </a:blip>
          <a:srcRect t="-13062" r="51389"/>
          <a:stretch>
            <a:fillRect/>
          </a:stretch>
        </p:blipFill>
        <p:spPr bwMode="auto">
          <a:xfrm>
            <a:off x="2320925" y="4724400"/>
            <a:ext cx="19462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16" descr="= 1/((3/4)(2^2) + 1).&#10;"/>
          <p:cNvPicPr>
            <a:picLocks noChangeAspect="1" noChangeArrowheads="1"/>
          </p:cNvPicPr>
          <p:nvPr/>
        </p:nvPicPr>
        <p:blipFill>
          <a:blip r:embed="rId3">
            <a:extLst>
              <a:ext uri="{28A0092B-C50C-407E-A947-70E740481C1C}">
                <a14:useLocalDpi xmlns:a14="http://schemas.microsoft.com/office/drawing/2010/main" val="0"/>
              </a:ext>
            </a:extLst>
          </a:blip>
          <a:srcRect l="48611" t="-2783" r="15227"/>
          <a:stretch>
            <a:fillRect/>
          </a:stretch>
        </p:blipFill>
        <p:spPr bwMode="auto">
          <a:xfrm>
            <a:off x="4267200" y="4800600"/>
            <a:ext cx="144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3" name="Picture 17" descr="= 1/4.&#10;"/>
          <p:cNvPicPr>
            <a:picLocks noChangeAspect="1" noChangeArrowheads="1"/>
          </p:cNvPicPr>
          <p:nvPr/>
        </p:nvPicPr>
        <p:blipFill>
          <a:blip r:embed="rId3">
            <a:extLst>
              <a:ext uri="{28A0092B-C50C-407E-A947-70E740481C1C}">
                <a14:useLocalDpi xmlns:a14="http://schemas.microsoft.com/office/drawing/2010/main" val="0"/>
              </a:ext>
            </a:extLst>
          </a:blip>
          <a:srcRect l="84773" t="-2783"/>
          <a:stretch>
            <a:fillRect/>
          </a:stretch>
        </p:blipFill>
        <p:spPr bwMode="auto">
          <a:xfrm>
            <a:off x="5715000" y="4800600"/>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8" descr="f^(negative 1) prime (3) = 1/(f prime (f^(negative 1)(3))) = 1/(f prime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050" y="2868613"/>
            <a:ext cx="37655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1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0429">
                                            <p:txEl>
                                              <p:pRg st="6" end="6"/>
                                            </p:txEl>
                                          </p:spTgt>
                                        </p:tgtEl>
                                        <p:attrNameLst>
                                          <p:attrName>style.visibility</p:attrName>
                                        </p:attrNameLst>
                                      </p:cBhvr>
                                      <p:to>
                                        <p:strVal val="visible"/>
                                      </p:to>
                                    </p:set>
                                    <p:animEffect transition="in" filter="fade">
                                      <p:cBhvr>
                                        <p:cTn id="7" dur="1000"/>
                                        <p:tgtEl>
                                          <p:spTgt spid="60429">
                                            <p:txEl>
                                              <p:pRg st="6" end="6"/>
                                            </p:txEl>
                                          </p:spTgt>
                                        </p:tgtEl>
                                      </p:cBhvr>
                                    </p:animEffect>
                                    <p:anim calcmode="lin" valueType="num">
                                      <p:cBhvr>
                                        <p:cTn id="8" dur="1000" fill="hold"/>
                                        <p:tgtEl>
                                          <p:spTgt spid="60429">
                                            <p:txEl>
                                              <p:pRg st="6" end="6"/>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0429">
                                            <p:txEl>
                                              <p:pRg st="6" end="6"/>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0429">
                                            <p:txEl>
                                              <p:pRg st="6" end="6"/>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0430"/>
                                        </p:tgtEl>
                                        <p:attrNameLst>
                                          <p:attrName>style.visibility</p:attrName>
                                        </p:attrNameLst>
                                      </p:cBhvr>
                                      <p:to>
                                        <p:strVal val="visible"/>
                                      </p:to>
                                    </p:set>
                                    <p:animEffect transition="in" filter="fade">
                                      <p:cBhvr>
                                        <p:cTn id="13" dur="1000"/>
                                        <p:tgtEl>
                                          <p:spTgt spid="60430"/>
                                        </p:tgtEl>
                                      </p:cBhvr>
                                    </p:animEffect>
                                    <p:anim calcmode="lin" valueType="num">
                                      <p:cBhvr>
                                        <p:cTn id="14" dur="1000" fill="hold"/>
                                        <p:tgtEl>
                                          <p:spTgt spid="60430"/>
                                        </p:tgtEl>
                                        <p:attrNameLst>
                                          <p:attrName>ppt_x</p:attrName>
                                        </p:attrNameLst>
                                      </p:cBhvr>
                                      <p:tavLst>
                                        <p:tav tm="0">
                                          <p:val>
                                            <p:strVal val="#ppt_x"/>
                                          </p:val>
                                        </p:tav>
                                        <p:tav tm="100000">
                                          <p:val>
                                            <p:strVal val="#ppt_x"/>
                                          </p:val>
                                        </p:tav>
                                      </p:tavLst>
                                    </p:anim>
                                    <p:anim calcmode="lin" valueType="num">
                                      <p:cBhvr>
                                        <p:cTn id="15" dur="900" decel="100000" fill="hold"/>
                                        <p:tgtEl>
                                          <p:spTgt spid="6043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043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0431"/>
                                        </p:tgtEl>
                                        <p:attrNameLst>
                                          <p:attrName>style.visibility</p:attrName>
                                        </p:attrNameLst>
                                      </p:cBhvr>
                                      <p:to>
                                        <p:strVal val="visible"/>
                                      </p:to>
                                    </p:set>
                                    <p:animEffect transition="in" filter="fade">
                                      <p:cBhvr>
                                        <p:cTn id="19" dur="1000"/>
                                        <p:tgtEl>
                                          <p:spTgt spid="60431"/>
                                        </p:tgtEl>
                                      </p:cBhvr>
                                    </p:animEffect>
                                    <p:anim calcmode="lin" valueType="num">
                                      <p:cBhvr>
                                        <p:cTn id="20" dur="1000" fill="hold"/>
                                        <p:tgtEl>
                                          <p:spTgt spid="60431"/>
                                        </p:tgtEl>
                                        <p:attrNameLst>
                                          <p:attrName>ppt_x</p:attrName>
                                        </p:attrNameLst>
                                      </p:cBhvr>
                                      <p:tavLst>
                                        <p:tav tm="0">
                                          <p:val>
                                            <p:strVal val="#ppt_x"/>
                                          </p:val>
                                        </p:tav>
                                        <p:tav tm="100000">
                                          <p:val>
                                            <p:strVal val="#ppt_x"/>
                                          </p:val>
                                        </p:tav>
                                      </p:tavLst>
                                    </p:anim>
                                    <p:anim calcmode="lin" valueType="num">
                                      <p:cBhvr>
                                        <p:cTn id="21" dur="900" decel="100000" fill="hold"/>
                                        <p:tgtEl>
                                          <p:spTgt spid="6043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0431"/>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60432"/>
                                        </p:tgtEl>
                                        <p:attrNameLst>
                                          <p:attrName>style.visibility</p:attrName>
                                        </p:attrNameLst>
                                      </p:cBhvr>
                                      <p:to>
                                        <p:strVal val="visible"/>
                                      </p:to>
                                    </p:set>
                                    <p:animEffect transition="in" filter="fade">
                                      <p:cBhvr>
                                        <p:cTn id="27" dur="1000"/>
                                        <p:tgtEl>
                                          <p:spTgt spid="60432"/>
                                        </p:tgtEl>
                                      </p:cBhvr>
                                    </p:animEffect>
                                    <p:anim calcmode="lin" valueType="num">
                                      <p:cBhvr>
                                        <p:cTn id="28" dur="1000" fill="hold"/>
                                        <p:tgtEl>
                                          <p:spTgt spid="60432"/>
                                        </p:tgtEl>
                                        <p:attrNameLst>
                                          <p:attrName>ppt_x</p:attrName>
                                        </p:attrNameLst>
                                      </p:cBhvr>
                                      <p:tavLst>
                                        <p:tav tm="0">
                                          <p:val>
                                            <p:strVal val="#ppt_x"/>
                                          </p:val>
                                        </p:tav>
                                        <p:tav tm="100000">
                                          <p:val>
                                            <p:strVal val="#ppt_x"/>
                                          </p:val>
                                        </p:tav>
                                      </p:tavLst>
                                    </p:anim>
                                    <p:anim calcmode="lin" valueType="num">
                                      <p:cBhvr>
                                        <p:cTn id="29" dur="900" decel="100000" fill="hold"/>
                                        <p:tgtEl>
                                          <p:spTgt spid="6043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0432"/>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60433"/>
                                        </p:tgtEl>
                                        <p:attrNameLst>
                                          <p:attrName>style.visibility</p:attrName>
                                        </p:attrNameLst>
                                      </p:cBhvr>
                                      <p:to>
                                        <p:strVal val="visible"/>
                                      </p:to>
                                    </p:set>
                                    <p:animEffect transition="in" filter="fade">
                                      <p:cBhvr>
                                        <p:cTn id="35" dur="1000"/>
                                        <p:tgtEl>
                                          <p:spTgt spid="60433"/>
                                        </p:tgtEl>
                                      </p:cBhvr>
                                    </p:animEffect>
                                    <p:anim calcmode="lin" valueType="num">
                                      <p:cBhvr>
                                        <p:cTn id="36" dur="1000" fill="hold"/>
                                        <p:tgtEl>
                                          <p:spTgt spid="60433"/>
                                        </p:tgtEl>
                                        <p:attrNameLst>
                                          <p:attrName>ppt_x</p:attrName>
                                        </p:attrNameLst>
                                      </p:cBhvr>
                                      <p:tavLst>
                                        <p:tav tm="0">
                                          <p:val>
                                            <p:strVal val="#ppt_x"/>
                                          </p:val>
                                        </p:tav>
                                        <p:tav tm="100000">
                                          <p:val>
                                            <p:strVal val="#ppt_x"/>
                                          </p:val>
                                        </p:tav>
                                      </p:tavLst>
                                    </p:anim>
                                    <p:anim calcmode="lin" valueType="num">
                                      <p:cBhvr>
                                        <p:cTn id="37" dur="900" decel="100000" fill="hold"/>
                                        <p:tgtEl>
                                          <p:spTgt spid="6043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04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7"/>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en-US" altLang="en-US"/>
              <a:t>In Example 5, note that at the point (2, 3), the slope of the graph of </a:t>
            </a:r>
            <a:r>
              <a:rPr lang="en-US" altLang="en-US" i="1"/>
              <a:t>f</a:t>
            </a:r>
            <a:r>
              <a:rPr lang="en-US" altLang="en-US"/>
              <a:t> is </a:t>
            </a:r>
            <a:r>
              <a:rPr lang="en-US" altLang="en-US" i="1"/>
              <a:t>m</a:t>
            </a:r>
            <a:r>
              <a:rPr lang="en-US" altLang="en-US"/>
              <a:t> = 4, and at the point (3, 2), the slope of the graph of  </a:t>
            </a:r>
            <a:r>
              <a:rPr lang="en-US" altLang="en-US" i="1"/>
              <a:t>f</a:t>
            </a:r>
            <a:r>
              <a:rPr lang="en-US" altLang="en-US" sz="400"/>
              <a:t>   </a:t>
            </a:r>
            <a:r>
              <a:rPr lang="en-US" altLang="en-US" baseline="30000"/>
              <a:t>–1</a:t>
            </a:r>
            <a:r>
              <a:rPr lang="en-US" altLang="en-US"/>
              <a:t> is </a:t>
            </a:r>
            <a:r>
              <a:rPr lang="en-US" altLang="en-US" i="1"/>
              <a:t>m</a:t>
            </a:r>
            <a:r>
              <a:rPr lang="en-US" altLang="en-US"/>
              <a:t> =     as shown in Figure 5.16.</a:t>
            </a:r>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p:txBody>
      </p:sp>
      <p:pic>
        <p:nvPicPr>
          <p:cNvPr id="34820" name="Picture 8"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188" y="2192338"/>
            <a:ext cx="2016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13"/>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Derivative of an Inverse Function</a:t>
            </a:r>
          </a:p>
        </p:txBody>
      </p:sp>
      <p:sp>
        <p:nvSpPr>
          <p:cNvPr id="34822" name="Rectangle 19"/>
          <p:cNvSpPr>
            <a:spLocks noChangeArrowheads="1"/>
          </p:cNvSpPr>
          <p:nvPr/>
        </p:nvSpPr>
        <p:spPr bwMode="auto">
          <a:xfrm>
            <a:off x="4114800" y="6407150"/>
            <a:ext cx="996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Figure 5.16</a:t>
            </a:r>
          </a:p>
        </p:txBody>
      </p:sp>
      <p:pic>
        <p:nvPicPr>
          <p:cNvPr id="34823" name="Picture 8" descr="The image consists of a visual representation and a caption. Visual representation. Two curves and a dashed line are graphed on the x y coordinate plane. The graph is symmetric with respect to the dashed line. It enters the bottom left of the viewing window in the third quadrant, passes through the origin, enters the first quadrant, and exits the top right of the viewing window. One curve is labeled y = f(x). It enters the bottom of the viewing window in the third quadrant under the dashed line, goes up and to the right with decreasing steepness, intersects the negative y axis at (0, negative 1), then goes up and to the right with increasing steepness, passes through the fourth quadrant and enters the first quadrant, intersects the dashed line, goes further up and to the right above the dashed line, passes through the labeled point (2, 3) where the slope of the curve is m = 4, and exits the top of the viewing window. The second curve is labeled y = f^(negative 1)(x). It enters the left of the viewing window in the third quadrant above the dashed line, goes up and to the right with increasing steepness, intersects the negative x axis at (negative 1, 0), then goes up and to the right with decreasing steepness, passes through the second quadrant and enters the first quadrant, intersects the dashed line at the same point as the first curve, goes further up and to the right under the dashed line, passes through the labeled point (3, 2) where the slope of the curve is m = 1/4, and exits the right of the viewing window. Caption. The graphs of the inverse functions f and f^(negative 1) have reciprocal slopes at points (a, b) and (b, a).&#10;"/>
          <p:cNvPicPr>
            <a:picLocks noChangeAspect="1" noChangeArrowheads="1"/>
          </p:cNvPicPr>
          <p:nvPr/>
        </p:nvPicPr>
        <p:blipFill>
          <a:blip r:embed="rId3">
            <a:extLst>
              <a:ext uri="{28A0092B-C50C-407E-A947-70E740481C1C}">
                <a14:useLocalDpi xmlns:a14="http://schemas.microsoft.com/office/drawing/2010/main" val="0"/>
              </a:ext>
            </a:extLst>
          </a:blip>
          <a:srcRect b="6160"/>
          <a:stretch>
            <a:fillRect/>
          </a:stretch>
        </p:blipFill>
        <p:spPr bwMode="auto">
          <a:xfrm>
            <a:off x="3048000" y="2874963"/>
            <a:ext cx="2974975"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7"/>
          <p:cNvSpPr>
            <a:spLocks noChangeArrowheads="1"/>
          </p:cNvSpPr>
          <p:nvPr/>
        </p:nvSpPr>
        <p:spPr bwMode="auto">
          <a:xfrm>
            <a:off x="455613" y="1371600"/>
            <a:ext cx="82264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defRPr/>
            </a:pPr>
            <a:r>
              <a:rPr lang="en-US" sz="2400" dirty="0">
                <a:latin typeface="Arial" charset="0"/>
              </a:rPr>
              <a:t>In general, if </a:t>
            </a:r>
            <a:r>
              <a:rPr lang="en-US" sz="2400" i="1" dirty="0">
                <a:latin typeface="Arial" charset="0"/>
              </a:rPr>
              <a:t>y</a:t>
            </a:r>
            <a:r>
              <a:rPr lang="en-US" sz="2400" dirty="0">
                <a:latin typeface="Arial" charset="0"/>
              </a:rPr>
              <a:t> = </a:t>
            </a:r>
            <a:r>
              <a:rPr lang="en-US" sz="2400" i="1" dirty="0">
                <a:latin typeface="Arial" charset="0"/>
              </a:rPr>
              <a:t>g</a:t>
            </a:r>
            <a:r>
              <a:rPr lang="en-US" sz="2400" dirty="0">
                <a:latin typeface="Arial" charset="0"/>
              </a:rPr>
              <a:t>(</a:t>
            </a:r>
            <a:r>
              <a:rPr lang="en-US" sz="2400" i="1" dirty="0">
                <a:latin typeface="Arial" charset="0"/>
              </a:rPr>
              <a:t>x</a:t>
            </a:r>
            <a:r>
              <a:rPr lang="en-US" sz="2400" dirty="0">
                <a:latin typeface="Arial" charset="0"/>
              </a:rPr>
              <a:t>) = </a:t>
            </a:r>
            <a:r>
              <a:rPr lang="en-US" sz="2400" i="1" dirty="0">
                <a:latin typeface="Arial" charset="0"/>
              </a:rPr>
              <a:t>f</a:t>
            </a:r>
            <a:r>
              <a:rPr lang="en-US" sz="800" i="1" dirty="0">
                <a:latin typeface="Arial" charset="0"/>
              </a:rPr>
              <a:t> </a:t>
            </a:r>
            <a:r>
              <a:rPr lang="en-US" sz="800" dirty="0">
                <a:latin typeface="Arial" charset="0"/>
              </a:rPr>
              <a:t> </a:t>
            </a:r>
            <a:r>
              <a:rPr lang="en-US" sz="2400" baseline="30000" dirty="0">
                <a:latin typeface="Arial" charset="0"/>
              </a:rPr>
              <a:t>–1</a:t>
            </a:r>
            <a:r>
              <a:rPr lang="en-US" sz="2400" dirty="0">
                <a:latin typeface="Arial" charset="0"/>
              </a:rPr>
              <a:t>(</a:t>
            </a:r>
            <a:r>
              <a:rPr lang="en-US" sz="2400" i="1" dirty="0">
                <a:latin typeface="Arial" charset="0"/>
              </a:rPr>
              <a:t>x</a:t>
            </a:r>
            <a:r>
              <a:rPr lang="en-US" sz="2400" dirty="0">
                <a:latin typeface="Arial" charset="0"/>
              </a:rPr>
              <a:t>), then </a:t>
            </a:r>
            <a:r>
              <a:rPr lang="en-US" sz="2400" i="1" dirty="0">
                <a:latin typeface="Arial" charset="0"/>
              </a:rPr>
              <a:t>f</a:t>
            </a:r>
            <a:r>
              <a:rPr lang="en-US" sz="400" dirty="0">
                <a:latin typeface="Arial" charset="0"/>
              </a:rPr>
              <a:t> </a:t>
            </a:r>
            <a:r>
              <a:rPr lang="en-US" sz="2400" dirty="0">
                <a:latin typeface="Arial" charset="0"/>
              </a:rPr>
              <a:t>(</a:t>
            </a:r>
            <a:r>
              <a:rPr lang="en-US" sz="2400" i="1" dirty="0">
                <a:latin typeface="Arial" charset="0"/>
              </a:rPr>
              <a:t>y</a:t>
            </a:r>
            <a:r>
              <a:rPr lang="en-US" sz="2400" dirty="0">
                <a:latin typeface="Arial" charset="0"/>
              </a:rPr>
              <a:t>) = </a:t>
            </a:r>
            <a:r>
              <a:rPr lang="en-US" sz="2400" i="1" dirty="0">
                <a:latin typeface="Arial" charset="0"/>
              </a:rPr>
              <a:t>x</a:t>
            </a:r>
            <a:r>
              <a:rPr lang="en-US" sz="2400" dirty="0">
                <a:latin typeface="Arial" charset="0"/>
              </a:rPr>
              <a:t> and </a:t>
            </a:r>
            <a:r>
              <a:rPr lang="en-US" sz="2400" i="1" dirty="0">
                <a:latin typeface="Arial" charset="0"/>
              </a:rPr>
              <a:t>f'</a:t>
            </a:r>
            <a:r>
              <a:rPr lang="en-US" sz="2400" dirty="0">
                <a:latin typeface="Arial" charset="0"/>
              </a:rPr>
              <a:t>(</a:t>
            </a:r>
            <a:r>
              <a:rPr lang="en-US" sz="2400" i="1" dirty="0">
                <a:latin typeface="Arial" charset="0"/>
              </a:rPr>
              <a:t>y</a:t>
            </a:r>
            <a:r>
              <a:rPr lang="en-US" sz="2400" dirty="0">
                <a:latin typeface="Arial" charset="0"/>
              </a:rPr>
              <a:t>) =    </a:t>
            </a:r>
            <a:r>
              <a:rPr lang="en-US" sz="1050" dirty="0">
                <a:latin typeface="Arial" charset="0"/>
              </a:rPr>
              <a:t> </a:t>
            </a:r>
            <a:r>
              <a:rPr lang="en-US" sz="2400" dirty="0">
                <a:latin typeface="Arial" charset="0"/>
              </a:rPr>
              <a:t>. </a:t>
            </a:r>
            <a:r>
              <a:rPr lang="en-IN" sz="2400" dirty="0">
                <a:latin typeface="Arial" charset="0"/>
              </a:rPr>
              <a:t>It follows from Theorem 5.9 that</a:t>
            </a:r>
            <a:endParaRPr lang="en-US" sz="2400" dirty="0">
              <a:latin typeface="Arial" charset="0"/>
            </a:endParaRPr>
          </a:p>
          <a:p>
            <a:pPr eaLnBrk="1" hangingPunct="1">
              <a:lnSpc>
                <a:spcPct val="120000"/>
              </a:lnSpc>
              <a:defRPr/>
            </a:pPr>
            <a:endParaRPr lang="en-US" sz="2400" dirty="0">
              <a:latin typeface="Arial" charset="0"/>
            </a:endParaRPr>
          </a:p>
          <a:p>
            <a:pPr eaLnBrk="1" hangingPunct="1">
              <a:lnSpc>
                <a:spcPct val="120000"/>
              </a:lnSpc>
              <a:defRPr/>
            </a:pPr>
            <a:endParaRPr lang="en-US" sz="2400" dirty="0">
              <a:latin typeface="Arial" charset="0"/>
            </a:endParaRPr>
          </a:p>
          <a:p>
            <a:pPr eaLnBrk="1" hangingPunct="1">
              <a:lnSpc>
                <a:spcPct val="120000"/>
              </a:lnSpc>
              <a:defRPr/>
            </a:pPr>
            <a:endParaRPr lang="en-US" sz="2400" dirty="0">
              <a:latin typeface="Arial" charset="0"/>
            </a:endParaRPr>
          </a:p>
          <a:p>
            <a:pPr eaLnBrk="1" hangingPunct="1">
              <a:lnSpc>
                <a:spcPct val="120000"/>
              </a:lnSpc>
              <a:defRPr/>
            </a:pPr>
            <a:r>
              <a:rPr lang="en-US" sz="2400" dirty="0">
                <a:latin typeface="Arial" charset="0"/>
              </a:rPr>
              <a:t>This reciprocal relationship is sometimes written as </a:t>
            </a:r>
          </a:p>
        </p:txBody>
      </p:sp>
      <p:pic>
        <p:nvPicPr>
          <p:cNvPr id="35844" name="Picture 11" descr="(d x)/(d 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371600"/>
            <a:ext cx="35718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17"/>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Derivative of an Inverse Function</a:t>
            </a:r>
          </a:p>
        </p:txBody>
      </p:sp>
      <p:pic>
        <p:nvPicPr>
          <p:cNvPr id="35846" name="Picture 18" descr="g prime (x) = (d y)/(d x) = 1/(f prime (g(x))) = 1/(f prime (y)) = 1/((d x)/(d 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436813"/>
            <a:ext cx="462756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8" descr="(d y)/(d x) = 1/((d x)/(d y)).&#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4373563"/>
            <a:ext cx="1689100"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457200" y="1370013"/>
            <a:ext cx="8226425" cy="5256212"/>
          </a:xfrm>
        </p:spPr>
        <p:txBody>
          <a:bodyPr/>
          <a:lstStyle/>
          <a:p>
            <a:pPr marL="0" indent="0" eaLnBrk="1" hangingPunct="1">
              <a:lnSpc>
                <a:spcPct val="110000"/>
              </a:lnSpc>
              <a:buFont typeface="Wingdings" pitchFamily="28" charset="2"/>
              <a:buNone/>
              <a:defRPr/>
            </a:pPr>
            <a:r>
              <a:rPr lang="en-US" dirty="0" smtClean="0"/>
              <a:t>Let </a:t>
            </a:r>
            <a:r>
              <a:rPr lang="en-US" i="1" dirty="0" smtClean="0"/>
              <a:t>f</a:t>
            </a:r>
            <a:r>
              <a:rPr lang="en-US" dirty="0" smtClean="0"/>
              <a:t>(</a:t>
            </a:r>
            <a:r>
              <a:rPr lang="en-US" i="1" dirty="0" smtClean="0"/>
              <a:t>x</a:t>
            </a:r>
            <a:r>
              <a:rPr lang="en-US" dirty="0" smtClean="0"/>
              <a:t>) = </a:t>
            </a:r>
            <a:r>
              <a:rPr lang="en-US" i="1" dirty="0" smtClean="0"/>
              <a:t>x</a:t>
            </a:r>
            <a:r>
              <a:rPr lang="en-US" baseline="30000" dirty="0" smtClean="0"/>
              <a:t>2</a:t>
            </a:r>
            <a:r>
              <a:rPr lang="en-US" dirty="0" smtClean="0"/>
              <a:t> (for </a:t>
            </a:r>
            <a:r>
              <a:rPr lang="en-US" i="1" dirty="0" smtClean="0"/>
              <a:t>x </a:t>
            </a:r>
            <a:r>
              <a:rPr lang="en-US" dirty="0" smtClean="0">
                <a:cs typeface="Arial" charset="0"/>
              </a:rPr>
              <a:t>≥ 0</a:t>
            </a:r>
            <a:r>
              <a:rPr lang="en-US" dirty="0" smtClean="0"/>
              <a:t>), and let                    . Show that the slopes of the graphs of </a:t>
            </a:r>
            <a:r>
              <a:rPr lang="en-US" i="1" dirty="0" smtClean="0"/>
              <a:t>f</a:t>
            </a:r>
            <a:r>
              <a:rPr lang="en-US" dirty="0" smtClean="0"/>
              <a:t> and </a:t>
            </a:r>
            <a:r>
              <a:rPr lang="en-US" i="1" dirty="0" smtClean="0"/>
              <a:t>f</a:t>
            </a:r>
            <a:r>
              <a:rPr lang="en-US" sz="1000" i="1" dirty="0" smtClean="0"/>
              <a:t> </a:t>
            </a:r>
            <a:r>
              <a:rPr lang="en-US" sz="800" dirty="0" smtClean="0"/>
              <a:t> </a:t>
            </a:r>
            <a:r>
              <a:rPr lang="en-US" baseline="30000" dirty="0" smtClean="0"/>
              <a:t>–1</a:t>
            </a:r>
            <a:r>
              <a:rPr lang="en-US" dirty="0" smtClean="0"/>
              <a:t> are reciprocals at each of the following points.</a:t>
            </a:r>
          </a:p>
          <a:p>
            <a:pPr marL="0" indent="0" eaLnBrk="1" hangingPunct="1">
              <a:lnSpc>
                <a:spcPct val="110000"/>
              </a:lnSpc>
              <a:buFont typeface="Wingdings" pitchFamily="28" charset="2"/>
              <a:buNone/>
              <a:defRPr/>
            </a:pPr>
            <a:r>
              <a:rPr lang="en-US" b="1" dirty="0" smtClean="0"/>
              <a:t>a.</a:t>
            </a:r>
            <a:r>
              <a:rPr lang="en-US" dirty="0" smtClean="0"/>
              <a:t> (2, 4) and (4, 2)		</a:t>
            </a:r>
            <a:r>
              <a:rPr lang="en-US" b="1" dirty="0" smtClean="0"/>
              <a:t>b.</a:t>
            </a:r>
            <a:r>
              <a:rPr lang="en-US" dirty="0" smtClean="0"/>
              <a:t> (3, 9) and (9, 3)</a:t>
            </a:r>
          </a:p>
          <a:p>
            <a:pPr marL="0" indent="0" eaLnBrk="1" hangingPunct="1">
              <a:lnSpc>
                <a:spcPct val="110000"/>
              </a:lnSpc>
              <a:buFont typeface="Wingdings" pitchFamily="28" charset="2"/>
              <a:buNone/>
              <a:defRPr/>
            </a:pPr>
            <a:endParaRPr lang="en-US" sz="1100" dirty="0" smtClean="0">
              <a:solidFill>
                <a:srgbClr val="0073AE"/>
              </a:solidFill>
            </a:endParaRPr>
          </a:p>
          <a:p>
            <a:pPr marL="0" indent="0" eaLnBrk="1" hangingPunct="1">
              <a:lnSpc>
                <a:spcPct val="110000"/>
              </a:lnSpc>
              <a:buFont typeface="Wingdings" pitchFamily="28" charset="2"/>
              <a:buNone/>
              <a:defRPr/>
            </a:pPr>
            <a:r>
              <a:rPr lang="en-US" kern="1200" dirty="0" smtClean="0">
                <a:solidFill>
                  <a:srgbClr val="D7181E"/>
                </a:solidFill>
                <a:cs typeface="Arial" charset="0"/>
              </a:rPr>
              <a:t>Solution:</a:t>
            </a:r>
            <a:br>
              <a:rPr lang="en-US" kern="1200" dirty="0" smtClean="0">
                <a:solidFill>
                  <a:srgbClr val="D7181E"/>
                </a:solidFill>
                <a:cs typeface="Arial" charset="0"/>
              </a:rPr>
            </a:br>
            <a:r>
              <a:rPr lang="en-US" dirty="0" smtClean="0"/>
              <a:t>The derivative of </a:t>
            </a:r>
            <a:r>
              <a:rPr lang="en-US" i="1" dirty="0" smtClean="0"/>
              <a:t>f</a:t>
            </a:r>
            <a:r>
              <a:rPr lang="en-US" dirty="0" smtClean="0"/>
              <a:t> and</a:t>
            </a:r>
            <a:r>
              <a:rPr lang="en-US" dirty="0" smtClean="0">
                <a:solidFill>
                  <a:srgbClr val="0073AE"/>
                </a:solidFill>
              </a:rPr>
              <a:t> </a:t>
            </a:r>
            <a:r>
              <a:rPr lang="en-US" i="1" dirty="0" smtClean="0"/>
              <a:t>f</a:t>
            </a:r>
            <a:r>
              <a:rPr lang="en-US" sz="400" dirty="0" smtClean="0"/>
              <a:t>  </a:t>
            </a:r>
            <a:r>
              <a:rPr lang="en-US" baseline="30000" dirty="0" smtClean="0"/>
              <a:t>–1 </a:t>
            </a:r>
            <a:r>
              <a:rPr lang="en-US" dirty="0" smtClean="0"/>
              <a:t>are</a:t>
            </a:r>
            <a:br>
              <a:rPr lang="en-US" dirty="0" smtClean="0"/>
            </a:br>
            <a:endParaRPr lang="en-US" sz="100" dirty="0" smtClean="0"/>
          </a:p>
          <a:p>
            <a:pPr marL="0" indent="0" eaLnBrk="1" hangingPunct="1">
              <a:lnSpc>
                <a:spcPct val="110000"/>
              </a:lnSpc>
              <a:buFont typeface="Wingdings" pitchFamily="28" charset="2"/>
              <a:buNone/>
              <a:defRPr/>
            </a:pPr>
            <a:r>
              <a:rPr lang="en-US" i="1" dirty="0" smtClean="0"/>
              <a:t>f'</a:t>
            </a:r>
            <a:r>
              <a:rPr lang="en-US" dirty="0" smtClean="0"/>
              <a:t>(</a:t>
            </a:r>
            <a:r>
              <a:rPr lang="en-US" i="1" dirty="0" smtClean="0"/>
              <a:t>x</a:t>
            </a:r>
            <a:r>
              <a:rPr lang="en-US" dirty="0" smtClean="0"/>
              <a:t>) = 2</a:t>
            </a:r>
            <a:r>
              <a:rPr lang="en-US" i="1" dirty="0" smtClean="0"/>
              <a:t>x</a:t>
            </a:r>
            <a:r>
              <a:rPr lang="en-US" dirty="0"/>
              <a:t> </a:t>
            </a:r>
            <a:r>
              <a:rPr lang="en-US" dirty="0" smtClean="0"/>
              <a:t>     and </a:t>
            </a:r>
          </a:p>
          <a:p>
            <a:pPr marL="0" indent="0" eaLnBrk="1" hangingPunct="1">
              <a:lnSpc>
                <a:spcPct val="110000"/>
              </a:lnSpc>
              <a:buFont typeface="Wingdings" pitchFamily="28" charset="2"/>
              <a:buNone/>
              <a:defRPr/>
            </a:pPr>
            <a:endParaRPr lang="en-US" sz="1100" dirty="0" smtClean="0"/>
          </a:p>
          <a:p>
            <a:pPr marL="0" indent="0" eaLnBrk="1" hangingPunct="1">
              <a:lnSpc>
                <a:spcPct val="110000"/>
              </a:lnSpc>
              <a:buFont typeface="Wingdings" pitchFamily="28" charset="2"/>
              <a:buNone/>
              <a:defRPr/>
            </a:pPr>
            <a:r>
              <a:rPr lang="en-US" b="1" dirty="0" smtClean="0"/>
              <a:t>a.</a:t>
            </a:r>
            <a:r>
              <a:rPr lang="en-US" dirty="0" smtClean="0"/>
              <a:t> At (2, 4), the slope of the graph of </a:t>
            </a:r>
            <a:r>
              <a:rPr lang="en-US" i="1" dirty="0" smtClean="0"/>
              <a:t>f</a:t>
            </a:r>
            <a:r>
              <a:rPr lang="en-US" dirty="0" smtClean="0"/>
              <a:t> is </a:t>
            </a:r>
            <a:r>
              <a:rPr lang="en-US" i="1" dirty="0"/>
              <a:t> </a:t>
            </a:r>
            <a:r>
              <a:rPr lang="en-US" i="1" dirty="0" smtClean="0"/>
              <a:t>                   </a:t>
            </a:r>
            <a:r>
              <a:rPr lang="en-US" dirty="0" smtClean="0"/>
              <a:t>.</a:t>
            </a:r>
            <a:r>
              <a:rPr lang="en-US" dirty="0"/>
              <a:t> </a:t>
            </a:r>
            <a:r>
              <a:rPr lang="en-US" dirty="0" smtClean="0"/>
              <a:t/>
            </a:r>
            <a:br>
              <a:rPr lang="en-US" dirty="0" smtClean="0"/>
            </a:br>
            <a:endParaRPr lang="en-US" sz="500" dirty="0" smtClean="0"/>
          </a:p>
          <a:p>
            <a:pPr marL="0" indent="0" eaLnBrk="1" hangingPunct="1">
              <a:lnSpc>
                <a:spcPct val="110000"/>
              </a:lnSpc>
              <a:buFont typeface="Wingdings" pitchFamily="28" charset="2"/>
              <a:buNone/>
              <a:defRPr/>
            </a:pPr>
            <a:r>
              <a:rPr lang="en-US" dirty="0" smtClean="0"/>
              <a:t>    At (4, 2), the slope of the graph of </a:t>
            </a:r>
            <a:r>
              <a:rPr lang="en-US" i="1" dirty="0" smtClean="0"/>
              <a:t>f</a:t>
            </a:r>
            <a:r>
              <a:rPr lang="en-US" sz="800" i="1" dirty="0" smtClean="0"/>
              <a:t> </a:t>
            </a:r>
            <a:r>
              <a:rPr lang="en-US" sz="800" dirty="0" smtClean="0"/>
              <a:t> </a:t>
            </a:r>
            <a:r>
              <a:rPr lang="en-US" baseline="30000" dirty="0" smtClean="0"/>
              <a:t>–1</a:t>
            </a:r>
            <a:r>
              <a:rPr lang="en-US" dirty="0" smtClean="0"/>
              <a:t> is</a:t>
            </a:r>
          </a:p>
        </p:txBody>
      </p:sp>
      <p:pic>
        <p:nvPicPr>
          <p:cNvPr id="63493" name="Picture 5" descr="f^(negative 1) prime (x) = 1/(2 sqrt(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114800"/>
            <a:ext cx="223043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title"/>
          </p:nvPr>
        </p:nvSpPr>
        <p:spPr>
          <a:xfrm>
            <a:off x="547688" y="228600"/>
            <a:ext cx="8229600" cy="685800"/>
          </a:xfrm>
          <a:noFill/>
        </p:spPr>
        <p:txBody>
          <a:bodyPr tIns="228600"/>
          <a:lstStyle/>
          <a:p>
            <a:pPr eaLnBrk="1" hangingPunct="1"/>
            <a:r>
              <a:rPr lang="en-US" altLang="en-US" sz="2100" smtClean="0">
                <a:solidFill>
                  <a:schemeClr val="bg1"/>
                </a:solidFill>
              </a:rPr>
              <a:t>Example 6 – </a:t>
            </a:r>
            <a:r>
              <a:rPr lang="en-US" altLang="en-US" sz="2100" i="1" smtClean="0">
                <a:solidFill>
                  <a:schemeClr val="bg1"/>
                </a:solidFill>
              </a:rPr>
              <a:t>Graphs of Inverse Functions Have Reciprocal Slopes</a:t>
            </a:r>
          </a:p>
        </p:txBody>
      </p:sp>
      <p:pic>
        <p:nvPicPr>
          <p:cNvPr id="36869" name="Picture 4" descr="f^(negative 1)(x) = sqrt(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5" y="1395413"/>
            <a:ext cx="149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descr="f^(negative 1) prime (4) = 1/(2 sqrt(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062663"/>
            <a:ext cx="194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descr="= 1/(2(2)).&#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4725" y="6092825"/>
            <a:ext cx="8223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8" descr="= 1/4.&#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6125" y="6092825"/>
            <a:ext cx="5699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9" descr="f prime (2) = 2(2) = 4.&#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1700" y="5029200"/>
            <a:ext cx="16383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3491">
                                            <p:txEl>
                                              <p:pRg st="3" end="3"/>
                                            </p:txEl>
                                          </p:spTgt>
                                        </p:tgtEl>
                                        <p:attrNameLst>
                                          <p:attrName>style.visibility</p:attrName>
                                        </p:attrNameLst>
                                      </p:cBhvr>
                                      <p:to>
                                        <p:strVal val="visible"/>
                                      </p:to>
                                    </p:set>
                                    <p:animEffect transition="in" filter="fade">
                                      <p:cBhvr>
                                        <p:cTn id="7" dur="1000"/>
                                        <p:tgtEl>
                                          <p:spTgt spid="63491">
                                            <p:txEl>
                                              <p:pRg st="3" end="3"/>
                                            </p:txEl>
                                          </p:spTgt>
                                        </p:tgtEl>
                                      </p:cBhvr>
                                    </p:animEffect>
                                    <p:anim calcmode="lin" valueType="num">
                                      <p:cBhvr>
                                        <p:cTn id="8" dur="10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3491">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3491">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3491">
                                            <p:txEl>
                                              <p:pRg st="4" end="4"/>
                                            </p:txEl>
                                          </p:spTgt>
                                        </p:tgtEl>
                                        <p:attrNameLst>
                                          <p:attrName>style.visibility</p:attrName>
                                        </p:attrNameLst>
                                      </p:cBhvr>
                                      <p:to>
                                        <p:strVal val="visible"/>
                                      </p:to>
                                    </p:set>
                                    <p:animEffect transition="in" filter="fade">
                                      <p:cBhvr>
                                        <p:cTn id="13" dur="1000"/>
                                        <p:tgtEl>
                                          <p:spTgt spid="63491">
                                            <p:txEl>
                                              <p:pRg st="4" end="4"/>
                                            </p:txEl>
                                          </p:spTgt>
                                        </p:tgtEl>
                                      </p:cBhvr>
                                    </p:animEffect>
                                    <p:anim calcmode="lin" valueType="num">
                                      <p:cBhvr>
                                        <p:cTn id="14"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63491">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3491">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3493"/>
                                        </p:tgtEl>
                                        <p:attrNameLst>
                                          <p:attrName>style.visibility</p:attrName>
                                        </p:attrNameLst>
                                      </p:cBhvr>
                                      <p:to>
                                        <p:strVal val="visible"/>
                                      </p:to>
                                    </p:set>
                                    <p:animEffect transition="in" filter="fade">
                                      <p:cBhvr>
                                        <p:cTn id="19" dur="1000"/>
                                        <p:tgtEl>
                                          <p:spTgt spid="63493"/>
                                        </p:tgtEl>
                                      </p:cBhvr>
                                    </p:animEffect>
                                    <p:anim calcmode="lin" valueType="num">
                                      <p:cBhvr>
                                        <p:cTn id="20" dur="1000" fill="hold"/>
                                        <p:tgtEl>
                                          <p:spTgt spid="63493"/>
                                        </p:tgtEl>
                                        <p:attrNameLst>
                                          <p:attrName>ppt_x</p:attrName>
                                        </p:attrNameLst>
                                      </p:cBhvr>
                                      <p:tavLst>
                                        <p:tav tm="0">
                                          <p:val>
                                            <p:strVal val="#ppt_x"/>
                                          </p:val>
                                        </p:tav>
                                        <p:tav tm="100000">
                                          <p:val>
                                            <p:strVal val="#ppt_x"/>
                                          </p:val>
                                        </p:tav>
                                      </p:tavLst>
                                    </p:anim>
                                    <p:anim calcmode="lin" valueType="num">
                                      <p:cBhvr>
                                        <p:cTn id="21" dur="900" decel="100000" fill="hold"/>
                                        <p:tgtEl>
                                          <p:spTgt spid="6349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3493"/>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63491">
                                            <p:txEl>
                                              <p:pRg st="6" end="6"/>
                                            </p:txEl>
                                          </p:spTgt>
                                        </p:tgtEl>
                                        <p:attrNameLst>
                                          <p:attrName>style.visibility</p:attrName>
                                        </p:attrNameLst>
                                      </p:cBhvr>
                                      <p:to>
                                        <p:strVal val="visible"/>
                                      </p:to>
                                    </p:set>
                                    <p:animEffect transition="in" filter="fade">
                                      <p:cBhvr>
                                        <p:cTn id="27" dur="1000"/>
                                        <p:tgtEl>
                                          <p:spTgt spid="63491">
                                            <p:txEl>
                                              <p:pRg st="6" end="6"/>
                                            </p:txEl>
                                          </p:spTgt>
                                        </p:tgtEl>
                                      </p:cBhvr>
                                    </p:animEffect>
                                    <p:anim calcmode="lin" valueType="num">
                                      <p:cBhvr>
                                        <p:cTn id="28" dur="10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63491">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3491">
                                            <p:txEl>
                                              <p:pRg st="6" end="6"/>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6873"/>
                                        </p:tgtEl>
                                        <p:attrNameLst>
                                          <p:attrName>style.visibility</p:attrName>
                                        </p:attrNameLst>
                                      </p:cBhvr>
                                      <p:to>
                                        <p:strVal val="visible"/>
                                      </p:to>
                                    </p:set>
                                    <p:animEffect transition="in" filter="fade">
                                      <p:cBhvr>
                                        <p:cTn id="33" dur="1000"/>
                                        <p:tgtEl>
                                          <p:spTgt spid="36873"/>
                                        </p:tgtEl>
                                      </p:cBhvr>
                                    </p:animEffect>
                                    <p:anim calcmode="lin" valueType="num">
                                      <p:cBhvr>
                                        <p:cTn id="34" dur="1000" fill="hold"/>
                                        <p:tgtEl>
                                          <p:spTgt spid="36873"/>
                                        </p:tgtEl>
                                        <p:attrNameLst>
                                          <p:attrName>ppt_x</p:attrName>
                                        </p:attrNameLst>
                                      </p:cBhvr>
                                      <p:tavLst>
                                        <p:tav tm="0">
                                          <p:val>
                                            <p:strVal val="#ppt_x"/>
                                          </p:val>
                                        </p:tav>
                                        <p:tav tm="100000">
                                          <p:val>
                                            <p:strVal val="#ppt_x"/>
                                          </p:val>
                                        </p:tav>
                                      </p:tavLst>
                                    </p:anim>
                                    <p:anim calcmode="lin" valueType="num">
                                      <p:cBhvr>
                                        <p:cTn id="35" dur="900" decel="100000" fill="hold"/>
                                        <p:tgtEl>
                                          <p:spTgt spid="3687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6873"/>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63491">
                                            <p:txEl>
                                              <p:pRg st="7" end="7"/>
                                            </p:txEl>
                                          </p:spTgt>
                                        </p:tgtEl>
                                        <p:attrNameLst>
                                          <p:attrName>style.visibility</p:attrName>
                                        </p:attrNameLst>
                                      </p:cBhvr>
                                      <p:to>
                                        <p:strVal val="visible"/>
                                      </p:to>
                                    </p:set>
                                    <p:animEffect transition="in" filter="fade">
                                      <p:cBhvr>
                                        <p:cTn id="41" dur="1000"/>
                                        <p:tgtEl>
                                          <p:spTgt spid="63491">
                                            <p:txEl>
                                              <p:pRg st="7" end="7"/>
                                            </p:txEl>
                                          </p:spTgt>
                                        </p:tgtEl>
                                      </p:cBhvr>
                                    </p:animEffect>
                                    <p:anim calcmode="lin" valueType="num">
                                      <p:cBhvr>
                                        <p:cTn id="42" dur="1000" fill="hold"/>
                                        <p:tgtEl>
                                          <p:spTgt spid="63491">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63491">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63491">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63494"/>
                                        </p:tgtEl>
                                        <p:attrNameLst>
                                          <p:attrName>style.visibility</p:attrName>
                                        </p:attrNameLst>
                                      </p:cBhvr>
                                      <p:to>
                                        <p:strVal val="visible"/>
                                      </p:to>
                                    </p:set>
                                    <p:animEffect transition="in" filter="fade">
                                      <p:cBhvr>
                                        <p:cTn id="47" dur="1000"/>
                                        <p:tgtEl>
                                          <p:spTgt spid="63494"/>
                                        </p:tgtEl>
                                      </p:cBhvr>
                                    </p:animEffect>
                                    <p:anim calcmode="lin" valueType="num">
                                      <p:cBhvr>
                                        <p:cTn id="48" dur="1000" fill="hold"/>
                                        <p:tgtEl>
                                          <p:spTgt spid="63494"/>
                                        </p:tgtEl>
                                        <p:attrNameLst>
                                          <p:attrName>ppt_x</p:attrName>
                                        </p:attrNameLst>
                                      </p:cBhvr>
                                      <p:tavLst>
                                        <p:tav tm="0">
                                          <p:val>
                                            <p:strVal val="#ppt_x"/>
                                          </p:val>
                                        </p:tav>
                                        <p:tav tm="100000">
                                          <p:val>
                                            <p:strVal val="#ppt_x"/>
                                          </p:val>
                                        </p:tav>
                                      </p:tavLst>
                                    </p:anim>
                                    <p:anim calcmode="lin" valueType="num">
                                      <p:cBhvr>
                                        <p:cTn id="49" dur="900" decel="100000" fill="hold"/>
                                        <p:tgtEl>
                                          <p:spTgt spid="6349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3494"/>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nodeType="clickEffect">
                                  <p:stCondLst>
                                    <p:cond delay="0"/>
                                  </p:stCondLst>
                                  <p:childTnLst>
                                    <p:set>
                                      <p:cBhvr>
                                        <p:cTn id="54" dur="1" fill="hold">
                                          <p:stCondLst>
                                            <p:cond delay="0"/>
                                          </p:stCondLst>
                                        </p:cTn>
                                        <p:tgtEl>
                                          <p:spTgt spid="63495"/>
                                        </p:tgtEl>
                                        <p:attrNameLst>
                                          <p:attrName>style.visibility</p:attrName>
                                        </p:attrNameLst>
                                      </p:cBhvr>
                                      <p:to>
                                        <p:strVal val="visible"/>
                                      </p:to>
                                    </p:set>
                                    <p:animEffect transition="in" filter="fade">
                                      <p:cBhvr>
                                        <p:cTn id="55" dur="1000"/>
                                        <p:tgtEl>
                                          <p:spTgt spid="63495"/>
                                        </p:tgtEl>
                                      </p:cBhvr>
                                    </p:animEffect>
                                    <p:anim calcmode="lin" valueType="num">
                                      <p:cBhvr>
                                        <p:cTn id="56" dur="1000" fill="hold"/>
                                        <p:tgtEl>
                                          <p:spTgt spid="63495"/>
                                        </p:tgtEl>
                                        <p:attrNameLst>
                                          <p:attrName>ppt_x</p:attrName>
                                        </p:attrNameLst>
                                      </p:cBhvr>
                                      <p:tavLst>
                                        <p:tav tm="0">
                                          <p:val>
                                            <p:strVal val="#ppt_x"/>
                                          </p:val>
                                        </p:tav>
                                        <p:tav tm="100000">
                                          <p:val>
                                            <p:strVal val="#ppt_x"/>
                                          </p:val>
                                        </p:tav>
                                      </p:tavLst>
                                    </p:anim>
                                    <p:anim calcmode="lin" valueType="num">
                                      <p:cBhvr>
                                        <p:cTn id="57" dur="900" decel="100000" fill="hold"/>
                                        <p:tgtEl>
                                          <p:spTgt spid="6349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3495"/>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nodeType="clickEffect">
                                  <p:stCondLst>
                                    <p:cond delay="0"/>
                                  </p:stCondLst>
                                  <p:childTnLst>
                                    <p:set>
                                      <p:cBhvr>
                                        <p:cTn id="62" dur="1" fill="hold">
                                          <p:stCondLst>
                                            <p:cond delay="0"/>
                                          </p:stCondLst>
                                        </p:cTn>
                                        <p:tgtEl>
                                          <p:spTgt spid="63496"/>
                                        </p:tgtEl>
                                        <p:attrNameLst>
                                          <p:attrName>style.visibility</p:attrName>
                                        </p:attrNameLst>
                                      </p:cBhvr>
                                      <p:to>
                                        <p:strVal val="visible"/>
                                      </p:to>
                                    </p:set>
                                    <p:animEffect transition="in" filter="fade">
                                      <p:cBhvr>
                                        <p:cTn id="63" dur="1000"/>
                                        <p:tgtEl>
                                          <p:spTgt spid="63496"/>
                                        </p:tgtEl>
                                      </p:cBhvr>
                                    </p:animEffect>
                                    <p:anim calcmode="lin" valueType="num">
                                      <p:cBhvr>
                                        <p:cTn id="64" dur="1000" fill="hold"/>
                                        <p:tgtEl>
                                          <p:spTgt spid="63496"/>
                                        </p:tgtEl>
                                        <p:attrNameLst>
                                          <p:attrName>ppt_x</p:attrName>
                                        </p:attrNameLst>
                                      </p:cBhvr>
                                      <p:tavLst>
                                        <p:tav tm="0">
                                          <p:val>
                                            <p:strVal val="#ppt_x"/>
                                          </p:val>
                                        </p:tav>
                                        <p:tav tm="100000">
                                          <p:val>
                                            <p:strVal val="#ppt_x"/>
                                          </p:val>
                                        </p:tav>
                                      </p:tavLst>
                                    </p:anim>
                                    <p:anim calcmode="lin" valueType="num">
                                      <p:cBhvr>
                                        <p:cTn id="65" dur="900" decel="100000" fill="hold"/>
                                        <p:tgtEl>
                                          <p:spTgt spid="6349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349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04800"/>
            <a:ext cx="7467600" cy="639763"/>
          </a:xfrm>
        </p:spPr>
        <p:txBody>
          <a:bodyPr/>
          <a:lstStyle/>
          <a:p>
            <a:pPr eaLnBrk="1" hangingPunct="1"/>
            <a:r>
              <a:rPr lang="en-US" altLang="en-US" sz="4000" smtClean="0">
                <a:solidFill>
                  <a:schemeClr val="bg1"/>
                </a:solidFill>
              </a:rPr>
              <a:t>Example 6 – </a:t>
            </a:r>
            <a:r>
              <a:rPr lang="en-US" altLang="en-US" sz="4000" i="1" smtClean="0">
                <a:solidFill>
                  <a:schemeClr val="bg1"/>
                </a:solidFill>
              </a:rPr>
              <a:t>Solution</a:t>
            </a:r>
          </a:p>
        </p:txBody>
      </p:sp>
      <p:sp>
        <p:nvSpPr>
          <p:cNvPr id="64516" name="Rectangle 4"/>
          <p:cNvSpPr>
            <a:spLocks noChangeArrowheads="1"/>
          </p:cNvSpPr>
          <p:nvPr/>
        </p:nvSpPr>
        <p:spPr bwMode="auto">
          <a:xfrm>
            <a:off x="455613" y="1371600"/>
            <a:ext cx="82264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en-US" altLang="en-US" b="1"/>
              <a:t>b.</a:t>
            </a:r>
            <a:r>
              <a:rPr lang="en-US" altLang="en-US"/>
              <a:t> At (3, 9), the slope of the graph of </a:t>
            </a:r>
            <a:r>
              <a:rPr lang="en-US" altLang="en-US" i="1"/>
              <a:t>f</a:t>
            </a:r>
            <a:r>
              <a:rPr lang="en-US" altLang="en-US"/>
              <a:t> is </a:t>
            </a:r>
            <a:r>
              <a:rPr lang="en-US" altLang="en-US" i="1"/>
              <a:t>f'</a:t>
            </a:r>
            <a:r>
              <a:rPr lang="en-US" altLang="en-US"/>
              <a:t>(</a:t>
            </a:r>
            <a:r>
              <a:rPr lang="en-US" altLang="en-US">
                <a:solidFill>
                  <a:srgbClr val="EC008C"/>
                </a:solidFill>
              </a:rPr>
              <a:t>3</a:t>
            </a:r>
            <a:r>
              <a:rPr lang="en-US" altLang="en-US"/>
              <a:t>) = 2(</a:t>
            </a:r>
            <a:r>
              <a:rPr lang="en-US" altLang="en-US">
                <a:solidFill>
                  <a:srgbClr val="EC008C"/>
                </a:solidFill>
              </a:rPr>
              <a:t>3</a:t>
            </a:r>
            <a:r>
              <a:rPr lang="en-US" altLang="en-US"/>
              <a:t>) = 6.</a:t>
            </a:r>
          </a:p>
          <a:p>
            <a:pPr eaLnBrk="1" hangingPunct="1">
              <a:lnSpc>
                <a:spcPct val="110000"/>
              </a:lnSpc>
              <a:spcBef>
                <a:spcPct val="0"/>
              </a:spcBef>
              <a:buFontTx/>
              <a:buNone/>
            </a:pPr>
            <a:endParaRPr lang="en-US" altLang="en-US" sz="1200"/>
          </a:p>
          <a:p>
            <a:pPr eaLnBrk="1" hangingPunct="1">
              <a:lnSpc>
                <a:spcPct val="110000"/>
              </a:lnSpc>
              <a:spcBef>
                <a:spcPct val="0"/>
              </a:spcBef>
              <a:buFontTx/>
              <a:buNone/>
            </a:pPr>
            <a:r>
              <a:rPr lang="en-US" altLang="en-US"/>
              <a:t>    At (9, 3), the slope of the graph of </a:t>
            </a:r>
            <a:r>
              <a:rPr lang="en-US" altLang="en-US" i="1"/>
              <a:t>f </a:t>
            </a:r>
            <a:r>
              <a:rPr lang="en-US" altLang="en-US" baseline="30000"/>
              <a:t>–1</a:t>
            </a:r>
            <a:r>
              <a:rPr lang="en-US" altLang="en-US"/>
              <a:t> is</a:t>
            </a:r>
          </a:p>
          <a:p>
            <a:pPr eaLnBrk="1" hangingPunct="1">
              <a:lnSpc>
                <a:spcPct val="110000"/>
              </a:lnSpc>
              <a:spcBef>
                <a:spcPct val="0"/>
              </a:spcBef>
              <a:buFontTx/>
              <a:buNone/>
            </a:pPr>
            <a:endParaRPr lang="en-US" altLang="en-US"/>
          </a:p>
          <a:p>
            <a:pPr eaLnBrk="1" hangingPunct="1">
              <a:lnSpc>
                <a:spcPct val="110000"/>
              </a:lnSpc>
              <a:spcBef>
                <a:spcPct val="0"/>
              </a:spcBef>
              <a:buFontTx/>
              <a:buNone/>
            </a:pPr>
            <a:endParaRPr lang="en-US" altLang="en-US"/>
          </a:p>
          <a:p>
            <a:pPr eaLnBrk="1" hangingPunct="1">
              <a:lnSpc>
                <a:spcPct val="110000"/>
              </a:lnSpc>
              <a:spcBef>
                <a:spcPct val="0"/>
              </a:spcBef>
              <a:buFontTx/>
              <a:buNone/>
            </a:pPr>
            <a:endParaRPr lang="en-US" altLang="en-US"/>
          </a:p>
          <a:p>
            <a:pPr eaLnBrk="1" hangingPunct="1">
              <a:lnSpc>
                <a:spcPct val="110000"/>
              </a:lnSpc>
              <a:spcBef>
                <a:spcPct val="0"/>
              </a:spcBef>
              <a:buFontTx/>
              <a:buNone/>
            </a:pPr>
            <a:r>
              <a:rPr lang="en-US" altLang="en-US"/>
              <a:t>So, in both cases, the slopes are</a:t>
            </a:r>
          </a:p>
          <a:p>
            <a:pPr eaLnBrk="1" hangingPunct="1">
              <a:lnSpc>
                <a:spcPct val="110000"/>
              </a:lnSpc>
              <a:spcBef>
                <a:spcPct val="0"/>
              </a:spcBef>
              <a:buFontTx/>
              <a:buNone/>
            </a:pPr>
            <a:r>
              <a:rPr lang="en-US" altLang="en-US"/>
              <a:t>reciprocals, as shown in Figure 5.17.</a:t>
            </a:r>
          </a:p>
        </p:txBody>
      </p:sp>
      <p:pic>
        <p:nvPicPr>
          <p:cNvPr id="64523" name="Picture 11" descr="f^(negative 1) prime (9) = 1/(2 sqrt(9)).&#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90800"/>
            <a:ext cx="19653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12" descr="= 1/(2(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90800"/>
            <a:ext cx="8223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Picture 13" descr="= 1/6.&#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590800"/>
            <a:ext cx="5937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7" name="Text Box 15"/>
          <p:cNvSpPr txBox="1">
            <a:spLocks noChangeArrowheads="1"/>
          </p:cNvSpPr>
          <p:nvPr/>
        </p:nvSpPr>
        <p:spPr bwMode="auto">
          <a:xfrm>
            <a:off x="6781800" y="5972175"/>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Figure 5.17</a:t>
            </a:r>
          </a:p>
        </p:txBody>
      </p:sp>
      <p:sp>
        <p:nvSpPr>
          <p:cNvPr id="37896" name="Text Box 18"/>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pic>
        <p:nvPicPr>
          <p:cNvPr id="64531" name="Picture 19" descr="The image consists of a visual representation and a caption. Visual representation. Two curves are graphed in the first quadrant of the x y coordinate plane. The graph is symmetric with respect to a line y = x. One curve is labeled f(x) = x^2. It begins at the origin, goes up and to the right with increasing steepness, passes through the labeled point (2, 4) where the slope of the curve is m = 4, then passes through the labeled point (3, 9) where the slope of the curve is m = 6, and exits the top of the viewing window. The second curve is labeled f^(negative 1)(x) = sqrt(x). It begins at the origin, goes up and to the right with decreasing steepness above the first curve, intersects the first curve, then goes further up and to the right under the it, passes through the labeled point (4, 2) where the slope of the curve is m = 1/4, then passes through the labeled point (9, 3) where the slope of the curve is m = 1/6, and exits the right of the viewing window. Caption. At (0, 0), the derivative of f is 0, and the derivative of f^(negative 1) does not exist.&#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601913"/>
            <a:ext cx="2890838"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4516">
                                            <p:txEl>
                                              <p:pRg st="2" end="2"/>
                                            </p:txEl>
                                          </p:spTgt>
                                        </p:tgtEl>
                                        <p:attrNameLst>
                                          <p:attrName>style.visibility</p:attrName>
                                        </p:attrNameLst>
                                      </p:cBhvr>
                                      <p:to>
                                        <p:strVal val="visible"/>
                                      </p:to>
                                    </p:set>
                                    <p:animEffect transition="in" filter="fade">
                                      <p:cBhvr>
                                        <p:cTn id="7" dur="1000"/>
                                        <p:tgtEl>
                                          <p:spTgt spid="64516">
                                            <p:txEl>
                                              <p:pRg st="2" end="2"/>
                                            </p:txEl>
                                          </p:spTgt>
                                        </p:tgtEl>
                                      </p:cBhvr>
                                    </p:animEffect>
                                    <p:anim calcmode="lin" valueType="num">
                                      <p:cBhvr>
                                        <p:cTn id="8" dur="1000" fill="hold"/>
                                        <p:tgtEl>
                                          <p:spTgt spid="64516">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4516">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4516">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4523"/>
                                        </p:tgtEl>
                                        <p:attrNameLst>
                                          <p:attrName>style.visibility</p:attrName>
                                        </p:attrNameLst>
                                      </p:cBhvr>
                                      <p:to>
                                        <p:strVal val="visible"/>
                                      </p:to>
                                    </p:set>
                                    <p:animEffect transition="in" filter="fade">
                                      <p:cBhvr>
                                        <p:cTn id="13" dur="1000"/>
                                        <p:tgtEl>
                                          <p:spTgt spid="64523"/>
                                        </p:tgtEl>
                                      </p:cBhvr>
                                    </p:animEffect>
                                    <p:anim calcmode="lin" valueType="num">
                                      <p:cBhvr>
                                        <p:cTn id="14" dur="1000" fill="hold"/>
                                        <p:tgtEl>
                                          <p:spTgt spid="64523"/>
                                        </p:tgtEl>
                                        <p:attrNameLst>
                                          <p:attrName>ppt_x</p:attrName>
                                        </p:attrNameLst>
                                      </p:cBhvr>
                                      <p:tavLst>
                                        <p:tav tm="0">
                                          <p:val>
                                            <p:strVal val="#ppt_x"/>
                                          </p:val>
                                        </p:tav>
                                        <p:tav tm="100000">
                                          <p:val>
                                            <p:strVal val="#ppt_x"/>
                                          </p:val>
                                        </p:tav>
                                      </p:tavLst>
                                    </p:anim>
                                    <p:anim calcmode="lin" valueType="num">
                                      <p:cBhvr>
                                        <p:cTn id="15" dur="900" decel="100000" fill="hold"/>
                                        <p:tgtEl>
                                          <p:spTgt spid="6452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4523"/>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64524"/>
                                        </p:tgtEl>
                                        <p:attrNameLst>
                                          <p:attrName>style.visibility</p:attrName>
                                        </p:attrNameLst>
                                      </p:cBhvr>
                                      <p:to>
                                        <p:strVal val="visible"/>
                                      </p:to>
                                    </p:set>
                                    <p:animEffect transition="in" filter="fade">
                                      <p:cBhvr>
                                        <p:cTn id="21" dur="1000"/>
                                        <p:tgtEl>
                                          <p:spTgt spid="64524"/>
                                        </p:tgtEl>
                                      </p:cBhvr>
                                    </p:animEffect>
                                    <p:anim calcmode="lin" valueType="num">
                                      <p:cBhvr>
                                        <p:cTn id="22" dur="1000" fill="hold"/>
                                        <p:tgtEl>
                                          <p:spTgt spid="64524"/>
                                        </p:tgtEl>
                                        <p:attrNameLst>
                                          <p:attrName>ppt_x</p:attrName>
                                        </p:attrNameLst>
                                      </p:cBhvr>
                                      <p:tavLst>
                                        <p:tav tm="0">
                                          <p:val>
                                            <p:strVal val="#ppt_x"/>
                                          </p:val>
                                        </p:tav>
                                        <p:tav tm="100000">
                                          <p:val>
                                            <p:strVal val="#ppt_x"/>
                                          </p:val>
                                        </p:tav>
                                      </p:tavLst>
                                    </p:anim>
                                    <p:anim calcmode="lin" valueType="num">
                                      <p:cBhvr>
                                        <p:cTn id="23" dur="900" decel="100000" fill="hold"/>
                                        <p:tgtEl>
                                          <p:spTgt spid="6452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4524"/>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64525"/>
                                        </p:tgtEl>
                                        <p:attrNameLst>
                                          <p:attrName>style.visibility</p:attrName>
                                        </p:attrNameLst>
                                      </p:cBhvr>
                                      <p:to>
                                        <p:strVal val="visible"/>
                                      </p:to>
                                    </p:set>
                                    <p:animEffect transition="in" filter="fade">
                                      <p:cBhvr>
                                        <p:cTn id="29" dur="1000"/>
                                        <p:tgtEl>
                                          <p:spTgt spid="64525"/>
                                        </p:tgtEl>
                                      </p:cBhvr>
                                    </p:animEffect>
                                    <p:anim calcmode="lin" valueType="num">
                                      <p:cBhvr>
                                        <p:cTn id="30" dur="1000" fill="hold"/>
                                        <p:tgtEl>
                                          <p:spTgt spid="64525"/>
                                        </p:tgtEl>
                                        <p:attrNameLst>
                                          <p:attrName>ppt_x</p:attrName>
                                        </p:attrNameLst>
                                      </p:cBhvr>
                                      <p:tavLst>
                                        <p:tav tm="0">
                                          <p:val>
                                            <p:strVal val="#ppt_x"/>
                                          </p:val>
                                        </p:tav>
                                        <p:tav tm="100000">
                                          <p:val>
                                            <p:strVal val="#ppt_x"/>
                                          </p:val>
                                        </p:tav>
                                      </p:tavLst>
                                    </p:anim>
                                    <p:anim calcmode="lin" valueType="num">
                                      <p:cBhvr>
                                        <p:cTn id="31" dur="900" decel="100000" fill="hold"/>
                                        <p:tgtEl>
                                          <p:spTgt spid="6452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4525"/>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64516">
                                            <p:txEl>
                                              <p:pRg st="6" end="6"/>
                                            </p:txEl>
                                          </p:spTgt>
                                        </p:tgtEl>
                                        <p:attrNameLst>
                                          <p:attrName>style.visibility</p:attrName>
                                        </p:attrNameLst>
                                      </p:cBhvr>
                                      <p:to>
                                        <p:strVal val="visible"/>
                                      </p:to>
                                    </p:set>
                                    <p:animEffect transition="in" filter="fade">
                                      <p:cBhvr>
                                        <p:cTn id="37" dur="1000"/>
                                        <p:tgtEl>
                                          <p:spTgt spid="64516">
                                            <p:txEl>
                                              <p:pRg st="6" end="6"/>
                                            </p:txEl>
                                          </p:spTgt>
                                        </p:tgtEl>
                                      </p:cBhvr>
                                    </p:animEffect>
                                    <p:anim calcmode="lin" valueType="num">
                                      <p:cBhvr>
                                        <p:cTn id="38" dur="1000" fill="hold"/>
                                        <p:tgtEl>
                                          <p:spTgt spid="64516">
                                            <p:txEl>
                                              <p:pRg st="6" end="6"/>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64516">
                                            <p:txEl>
                                              <p:pRg st="6" end="6"/>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4516">
                                            <p:txEl>
                                              <p:pRg st="6" end="6"/>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64516">
                                            <p:txEl>
                                              <p:pRg st="7" end="7"/>
                                            </p:txEl>
                                          </p:spTgt>
                                        </p:tgtEl>
                                        <p:attrNameLst>
                                          <p:attrName>style.visibility</p:attrName>
                                        </p:attrNameLst>
                                      </p:cBhvr>
                                      <p:to>
                                        <p:strVal val="visible"/>
                                      </p:to>
                                    </p:set>
                                    <p:animEffect transition="in" filter="fade">
                                      <p:cBhvr>
                                        <p:cTn id="43" dur="1000"/>
                                        <p:tgtEl>
                                          <p:spTgt spid="64516">
                                            <p:txEl>
                                              <p:pRg st="7" end="7"/>
                                            </p:txEl>
                                          </p:spTgt>
                                        </p:tgtEl>
                                      </p:cBhvr>
                                    </p:animEffect>
                                    <p:anim calcmode="lin" valueType="num">
                                      <p:cBhvr>
                                        <p:cTn id="44" dur="1000" fill="hold"/>
                                        <p:tgtEl>
                                          <p:spTgt spid="64516">
                                            <p:txEl>
                                              <p:pRg st="7" end="7"/>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64516">
                                            <p:txEl>
                                              <p:pRg st="7" end="7"/>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64516">
                                            <p:txEl>
                                              <p:pRg st="7" end="7"/>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64527"/>
                                        </p:tgtEl>
                                        <p:attrNameLst>
                                          <p:attrName>style.visibility</p:attrName>
                                        </p:attrNameLst>
                                      </p:cBhvr>
                                      <p:to>
                                        <p:strVal val="visible"/>
                                      </p:to>
                                    </p:set>
                                    <p:animEffect transition="in" filter="fade">
                                      <p:cBhvr>
                                        <p:cTn id="49" dur="1000"/>
                                        <p:tgtEl>
                                          <p:spTgt spid="64527"/>
                                        </p:tgtEl>
                                      </p:cBhvr>
                                    </p:animEffect>
                                    <p:anim calcmode="lin" valueType="num">
                                      <p:cBhvr>
                                        <p:cTn id="50" dur="1000" fill="hold"/>
                                        <p:tgtEl>
                                          <p:spTgt spid="64527"/>
                                        </p:tgtEl>
                                        <p:attrNameLst>
                                          <p:attrName>ppt_x</p:attrName>
                                        </p:attrNameLst>
                                      </p:cBhvr>
                                      <p:tavLst>
                                        <p:tav tm="0">
                                          <p:val>
                                            <p:strVal val="#ppt_x"/>
                                          </p:val>
                                        </p:tav>
                                        <p:tav tm="100000">
                                          <p:val>
                                            <p:strVal val="#ppt_x"/>
                                          </p:val>
                                        </p:tav>
                                      </p:tavLst>
                                    </p:anim>
                                    <p:anim calcmode="lin" valueType="num">
                                      <p:cBhvr>
                                        <p:cTn id="51" dur="900" decel="100000" fill="hold"/>
                                        <p:tgtEl>
                                          <p:spTgt spid="6452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6452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4531"/>
                                        </p:tgtEl>
                                        <p:attrNameLst>
                                          <p:attrName>style.visibility</p:attrName>
                                        </p:attrNameLst>
                                      </p:cBhvr>
                                      <p:to>
                                        <p:strVal val="visible"/>
                                      </p:to>
                                    </p:set>
                                    <p:animEffect transition="in" filter="fade">
                                      <p:cBhvr>
                                        <p:cTn id="55" dur="1000"/>
                                        <p:tgtEl>
                                          <p:spTgt spid="64531"/>
                                        </p:tgtEl>
                                      </p:cBhvr>
                                    </p:animEffect>
                                    <p:anim calcmode="lin" valueType="num">
                                      <p:cBhvr>
                                        <p:cTn id="56" dur="1000" fill="hold"/>
                                        <p:tgtEl>
                                          <p:spTgt spid="64531"/>
                                        </p:tgtEl>
                                        <p:attrNameLst>
                                          <p:attrName>ppt_x</p:attrName>
                                        </p:attrNameLst>
                                      </p:cBhvr>
                                      <p:tavLst>
                                        <p:tav tm="0">
                                          <p:val>
                                            <p:strVal val="#ppt_x"/>
                                          </p:val>
                                        </p:tav>
                                        <p:tav tm="100000">
                                          <p:val>
                                            <p:strVal val="#ppt_x"/>
                                          </p:val>
                                        </p:tav>
                                      </p:tavLst>
                                    </p:anim>
                                    <p:anim calcmode="lin" valueType="num">
                                      <p:cBhvr>
                                        <p:cTn id="57" dur="900" decel="100000" fill="hold"/>
                                        <p:tgtEl>
                                          <p:spTgt spid="6453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45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Inverse Functions</a:t>
            </a:r>
          </a:p>
        </p:txBody>
      </p:sp>
      <p:sp>
        <p:nvSpPr>
          <p:cNvPr id="7171" name="Rectangle 3"/>
          <p:cNvSpPr>
            <a:spLocks noGrp="1" noChangeArrowheads="1"/>
          </p:cNvSpPr>
          <p:nvPr>
            <p:ph type="body" idx="1"/>
          </p:nvPr>
        </p:nvSpPr>
        <p:spPr>
          <a:xfrm>
            <a:off x="455613" y="1370013"/>
            <a:ext cx="8535987" cy="5256212"/>
          </a:xfrm>
          <a:noFill/>
        </p:spPr>
        <p:txBody>
          <a:bodyPr/>
          <a:lstStyle/>
          <a:p>
            <a:pPr marL="0" indent="0" eaLnBrk="1" hangingPunct="1">
              <a:buFont typeface="Wingdings" panose="05000000000000000000" pitchFamily="2" charset="2"/>
              <a:buNone/>
            </a:pPr>
            <a:r>
              <a:rPr lang="en-US" altLang="en-US" smtClean="0"/>
              <a:t>The function </a:t>
            </a:r>
            <a:r>
              <a:rPr lang="en-US" altLang="en-US" i="1" smtClean="0"/>
              <a:t>f</a:t>
            </a:r>
            <a:r>
              <a:rPr lang="en-US" altLang="en-US" sz="400" smtClean="0"/>
              <a:t> </a:t>
            </a:r>
            <a:r>
              <a:rPr lang="en-US" altLang="en-US" smtClean="0"/>
              <a:t>(</a:t>
            </a:r>
            <a:r>
              <a:rPr lang="en-US" altLang="en-US" i="1" smtClean="0"/>
              <a:t>x</a:t>
            </a:r>
            <a:r>
              <a:rPr lang="en-US" altLang="en-US" smtClean="0"/>
              <a:t>) = </a:t>
            </a:r>
            <a:r>
              <a:rPr lang="en-US" altLang="en-US" i="1" smtClean="0"/>
              <a:t>x</a:t>
            </a:r>
            <a:r>
              <a:rPr lang="en-US" altLang="en-US" smtClean="0"/>
              <a:t> + 3 from </a:t>
            </a:r>
            <a:r>
              <a:rPr lang="en-US" altLang="en-US" i="1" smtClean="0"/>
              <a:t>A =</a:t>
            </a:r>
            <a:r>
              <a:rPr lang="en-US" altLang="en-US" smtClean="0"/>
              <a:t> {1, 2, 3, 4} to </a:t>
            </a:r>
            <a:r>
              <a:rPr lang="en-US" altLang="en-US" i="1" smtClean="0"/>
              <a:t>B</a:t>
            </a:r>
            <a:r>
              <a:rPr lang="en-US" altLang="en-US" smtClean="0"/>
              <a:t> </a:t>
            </a:r>
            <a:r>
              <a:rPr lang="en-US" altLang="en-US" i="1" smtClean="0"/>
              <a:t>=</a:t>
            </a:r>
            <a:r>
              <a:rPr lang="en-US" altLang="en-US" smtClean="0"/>
              <a:t> {4, 5, 6, 7} can be written as</a:t>
            </a:r>
          </a:p>
          <a:p>
            <a:pPr marL="0" indent="0" eaLnBrk="1" hangingPunct="1">
              <a:lnSpc>
                <a:spcPct val="120000"/>
              </a:lnSpc>
              <a:buFont typeface="Wingdings" panose="05000000000000000000" pitchFamily="2" charset="2"/>
              <a:buNone/>
            </a:pPr>
            <a:r>
              <a:rPr lang="en-US" altLang="en-US" smtClean="0"/>
              <a:t>	</a:t>
            </a:r>
          </a:p>
          <a:p>
            <a:pPr marL="0" indent="0" eaLnBrk="1" hangingPunct="1">
              <a:lnSpc>
                <a:spcPct val="120000"/>
              </a:lnSpc>
              <a:buFont typeface="Wingdings" panose="05000000000000000000" pitchFamily="2" charset="2"/>
              <a:buNone/>
            </a:pPr>
            <a:endParaRPr lang="en-US" altLang="en-US" smtClean="0"/>
          </a:p>
          <a:p>
            <a:pPr marL="0" indent="0" eaLnBrk="1" hangingPunct="1">
              <a:lnSpc>
                <a:spcPct val="120000"/>
              </a:lnSpc>
              <a:buFont typeface="Wingdings" panose="05000000000000000000" pitchFamily="2" charset="2"/>
              <a:buNone/>
            </a:pPr>
            <a:r>
              <a:rPr lang="en-US" altLang="en-US" smtClean="0"/>
              <a:t>By interchanging the first and second coordinates of each ordered pair, you can form the </a:t>
            </a:r>
            <a:r>
              <a:rPr lang="en-US" altLang="en-US" b="1" smtClean="0"/>
              <a:t>inverse function </a:t>
            </a:r>
            <a:r>
              <a:rPr lang="en-US" altLang="en-US" smtClean="0"/>
              <a:t>of </a:t>
            </a:r>
            <a:r>
              <a:rPr lang="en-US" altLang="en-US" i="1" smtClean="0"/>
              <a:t>f</a:t>
            </a:r>
            <a:r>
              <a:rPr lang="en-US" altLang="en-US" smtClean="0"/>
              <a:t>. This function is denoted by </a:t>
            </a:r>
            <a:r>
              <a:rPr lang="en-US" altLang="en-US" i="1" smtClean="0"/>
              <a:t>f </a:t>
            </a:r>
            <a:r>
              <a:rPr lang="en-US" altLang="en-US" baseline="30000" smtClean="0"/>
              <a:t>–1</a:t>
            </a:r>
            <a:r>
              <a:rPr lang="en-US" altLang="en-US" smtClean="0"/>
              <a:t>. It is a function from </a:t>
            </a:r>
            <a:r>
              <a:rPr lang="en-US" altLang="en-US" i="1" smtClean="0"/>
              <a:t>B</a:t>
            </a:r>
            <a:r>
              <a:rPr lang="en-US" altLang="en-US" smtClean="0"/>
              <a:t> to </a:t>
            </a:r>
            <a:r>
              <a:rPr lang="en-US" altLang="en-US" i="1" smtClean="0"/>
              <a:t>A</a:t>
            </a:r>
            <a:r>
              <a:rPr lang="en-US" altLang="en-US" smtClean="0"/>
              <a:t> and </a:t>
            </a:r>
            <a:br>
              <a:rPr lang="en-US" altLang="en-US" smtClean="0"/>
            </a:br>
            <a:r>
              <a:rPr lang="en-US" altLang="en-US" smtClean="0"/>
              <a:t>can be written as</a:t>
            </a:r>
          </a:p>
        </p:txBody>
      </p:sp>
      <p:pic>
        <p:nvPicPr>
          <p:cNvPr id="7172" name="Picture 6" descr="f^(negative 1): {(4, 1), (5, 2), (6, 3), (7, 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62575"/>
            <a:ext cx="47561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f: {(1, 4), (2, 5), (3, 6) and (4, 7)}.&#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344738"/>
            <a:ext cx="43878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57200" y="1370013"/>
            <a:ext cx="8226425" cy="5256212"/>
          </a:xfrm>
          <a:noFill/>
        </p:spPr>
        <p:txBody>
          <a:bodyPr/>
          <a:lstStyle/>
          <a:p>
            <a:pPr marL="0" indent="0" eaLnBrk="1" hangingPunct="1">
              <a:lnSpc>
                <a:spcPct val="110000"/>
              </a:lnSpc>
              <a:buFont typeface="Wingdings" panose="05000000000000000000" pitchFamily="2" charset="2"/>
              <a:buNone/>
            </a:pPr>
            <a:r>
              <a:rPr lang="en-US" altLang="en-US" smtClean="0"/>
              <a:t>Note that the domain of </a:t>
            </a:r>
            <a:r>
              <a:rPr lang="en-US" altLang="en-US" i="1" smtClean="0"/>
              <a:t>f</a:t>
            </a:r>
            <a:r>
              <a:rPr lang="en-US" altLang="en-US" smtClean="0"/>
              <a:t> is equal to the range of </a:t>
            </a:r>
            <a:r>
              <a:rPr lang="en-US" altLang="en-US" i="1" smtClean="0"/>
              <a:t>f</a:t>
            </a:r>
            <a:r>
              <a:rPr lang="en-US" altLang="en-US" sz="1000" i="1" smtClean="0"/>
              <a:t> </a:t>
            </a:r>
            <a:r>
              <a:rPr lang="en-US" altLang="en-US" baseline="30000" smtClean="0"/>
              <a:t>–1</a:t>
            </a:r>
            <a:r>
              <a:rPr lang="en-US" altLang="en-US" smtClean="0"/>
              <a:t>, and vice versa, as shown in Figure 5.9. The functions </a:t>
            </a:r>
            <a:r>
              <a:rPr lang="en-US" altLang="en-US" i="1" smtClean="0"/>
              <a:t>f</a:t>
            </a:r>
            <a:r>
              <a:rPr lang="en-US" altLang="en-US" smtClean="0"/>
              <a:t> and </a:t>
            </a:r>
            <a:r>
              <a:rPr lang="en-US" altLang="en-US" i="1" smtClean="0"/>
              <a:t>f</a:t>
            </a:r>
            <a:r>
              <a:rPr lang="en-US" altLang="en-US" sz="1000" i="1" smtClean="0"/>
              <a:t> </a:t>
            </a:r>
            <a:r>
              <a:rPr lang="en-US" altLang="en-US" baseline="30000" smtClean="0"/>
              <a:t>–1</a:t>
            </a:r>
            <a:r>
              <a:rPr lang="en-US" altLang="en-US" smtClean="0"/>
              <a:t> have the effect of “undoing” each other. That is, when you form the composition of </a:t>
            </a:r>
            <a:r>
              <a:rPr lang="en-US" altLang="en-US" i="1" smtClean="0"/>
              <a:t>f</a:t>
            </a:r>
            <a:r>
              <a:rPr lang="en-US" altLang="en-US" smtClean="0"/>
              <a:t> with </a:t>
            </a:r>
            <a:r>
              <a:rPr lang="en-US" altLang="en-US" i="1" smtClean="0"/>
              <a:t>f </a:t>
            </a:r>
            <a:r>
              <a:rPr lang="en-US" altLang="en-US" baseline="30000" smtClean="0"/>
              <a:t>–1</a:t>
            </a:r>
            <a:r>
              <a:rPr lang="en-US" altLang="en-US" smtClean="0"/>
              <a:t> or the composition of </a:t>
            </a:r>
            <a:r>
              <a:rPr lang="en-US" altLang="en-US" i="1" smtClean="0"/>
              <a:t>f</a:t>
            </a:r>
            <a:r>
              <a:rPr lang="en-US" altLang="en-US" sz="1000" i="1" smtClean="0"/>
              <a:t> </a:t>
            </a:r>
            <a:r>
              <a:rPr lang="en-US" altLang="en-US" baseline="30000" smtClean="0"/>
              <a:t>–1 </a:t>
            </a:r>
            <a:r>
              <a:rPr lang="en-US" altLang="en-US" smtClean="0"/>
              <a:t>with </a:t>
            </a:r>
            <a:r>
              <a:rPr lang="en-US" altLang="en-US" i="1" smtClean="0"/>
              <a:t>f</a:t>
            </a:r>
            <a:r>
              <a:rPr lang="en-US" altLang="en-US" smtClean="0"/>
              <a:t>, you obtain the identity function.</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i="1" smtClean="0"/>
              <a:t>f</a:t>
            </a:r>
            <a:r>
              <a:rPr lang="en-US" altLang="en-US" sz="400" smtClean="0"/>
              <a:t> </a:t>
            </a:r>
            <a:r>
              <a:rPr lang="en-US" altLang="en-US" smtClean="0"/>
              <a:t>(</a:t>
            </a:r>
            <a:r>
              <a:rPr lang="en-US" altLang="en-US" i="1" smtClean="0"/>
              <a:t>f</a:t>
            </a:r>
            <a:r>
              <a:rPr lang="en-US" altLang="en-US" sz="800" smtClean="0"/>
              <a:t> </a:t>
            </a:r>
            <a:r>
              <a:rPr lang="en-US" altLang="en-US" baseline="30000" smtClean="0"/>
              <a:t>–1</a:t>
            </a:r>
            <a:r>
              <a:rPr lang="en-US" altLang="en-US" smtClean="0"/>
              <a:t>(</a:t>
            </a:r>
            <a:r>
              <a:rPr lang="en-US" altLang="en-US" i="1" smtClean="0"/>
              <a:t>x</a:t>
            </a:r>
            <a:r>
              <a:rPr lang="en-US" altLang="en-US" smtClean="0"/>
              <a:t>)) = </a:t>
            </a:r>
            <a:r>
              <a:rPr lang="en-US" altLang="en-US" i="1" smtClean="0"/>
              <a:t>x	</a:t>
            </a:r>
            <a:r>
              <a:rPr lang="en-US" altLang="en-US" smtClean="0"/>
              <a:t>and	</a:t>
            </a:r>
            <a:r>
              <a:rPr lang="en-US" altLang="en-US" i="1" smtClean="0"/>
              <a:t>f</a:t>
            </a:r>
            <a:r>
              <a:rPr lang="en-US" altLang="en-US" sz="800" smtClean="0"/>
              <a:t> </a:t>
            </a:r>
            <a:r>
              <a:rPr lang="en-US" altLang="en-US" baseline="30000" smtClean="0"/>
              <a:t>–1</a:t>
            </a:r>
            <a:r>
              <a:rPr lang="en-US" altLang="en-US" smtClean="0"/>
              <a:t>(</a:t>
            </a:r>
            <a:r>
              <a:rPr lang="en-US" altLang="en-US" i="1" smtClean="0"/>
              <a:t>f</a:t>
            </a:r>
            <a:r>
              <a:rPr lang="en-US" altLang="en-US" sz="400" smtClean="0"/>
              <a:t> </a:t>
            </a:r>
            <a:r>
              <a:rPr lang="en-US" altLang="en-US" smtClean="0"/>
              <a:t>(</a:t>
            </a:r>
            <a:r>
              <a:rPr lang="en-US" altLang="en-US" i="1" smtClean="0"/>
              <a:t>x</a:t>
            </a:r>
            <a:r>
              <a:rPr lang="en-US" altLang="en-US" smtClean="0"/>
              <a:t>)) = </a:t>
            </a:r>
            <a:r>
              <a:rPr lang="en-US" altLang="en-US" i="1" smtClean="0"/>
              <a:t>x</a:t>
            </a:r>
          </a:p>
        </p:txBody>
      </p:sp>
      <p:sp>
        <p:nvSpPr>
          <p:cNvPr id="8195" name="Text Box 5"/>
          <p:cNvSpPr txBox="1">
            <a:spLocks noChangeArrowheads="1"/>
          </p:cNvSpPr>
          <p:nvPr/>
        </p:nvSpPr>
        <p:spPr bwMode="auto">
          <a:xfrm>
            <a:off x="6743700" y="6324600"/>
            <a:ext cx="912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5.9</a:t>
            </a:r>
          </a:p>
        </p:txBody>
      </p:sp>
      <p:sp>
        <p:nvSpPr>
          <p:cNvPr id="8196" name="Rectangle 11"/>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Inverse Functions</a:t>
            </a:r>
          </a:p>
        </p:txBody>
      </p:sp>
      <p:pic>
        <p:nvPicPr>
          <p:cNvPr id="8197" name="Picture 6" descr="The image consists of a visual representation and a caption. Visual representation. The domain of f is represented by an ellipse labeled A. The domain of f^(negative 1) is represented by an ellipse labeled B. An arrow f points from a point in A to a point in B. A second arrow f^(negative 1) points from a point in B to a point in A. Caption. Domain of f = range of f^(negative 1). Domain of f^(negative 1) = range of f.&#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3182938"/>
            <a:ext cx="3152775" cy="298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Inverse Functions</a:t>
            </a:r>
          </a:p>
        </p:txBody>
      </p:sp>
      <p:pic>
        <p:nvPicPr>
          <p:cNvPr id="9219" name="Picture 4" descr="Definition of inverse function. A function g is the inverse function of the function f when f(g(x)) = x for each x in the domain of g and g(f(x)) = x for each x in the domain of f. The function g is denoted by f^(negative 1). Read f invers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97000"/>
            <a:ext cx="83820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1370013"/>
            <a:ext cx="8226425" cy="5256212"/>
          </a:xfrm>
          <a:noFill/>
        </p:spPr>
        <p:txBody>
          <a:bodyPr/>
          <a:lstStyle/>
          <a:p>
            <a:pPr marL="0" indent="0" eaLnBrk="1" hangingPunct="1">
              <a:buFont typeface="Wingdings" panose="05000000000000000000" pitchFamily="2" charset="2"/>
              <a:buNone/>
            </a:pPr>
            <a:r>
              <a:rPr lang="en-US" altLang="en-US" smtClean="0"/>
              <a:t>Here are some important observations about inverse functions.</a:t>
            </a:r>
          </a:p>
          <a:p>
            <a:pPr marL="0" indent="0" eaLnBrk="1" hangingPunct="1">
              <a:buFont typeface="Wingdings" panose="05000000000000000000" pitchFamily="2" charset="2"/>
              <a:buNone/>
            </a:pPr>
            <a:endParaRPr lang="en-US" altLang="en-US" sz="1200" smtClean="0"/>
          </a:p>
          <a:p>
            <a:pPr marL="0" indent="0" eaLnBrk="1" hangingPunct="1">
              <a:buFont typeface="Wingdings" panose="05000000000000000000" pitchFamily="2" charset="2"/>
              <a:buAutoNum type="arabicPeriod"/>
            </a:pPr>
            <a:r>
              <a:rPr lang="en-US" altLang="en-US" smtClean="0"/>
              <a:t> If </a:t>
            </a:r>
            <a:r>
              <a:rPr lang="en-US" altLang="en-US" i="1" smtClean="0"/>
              <a:t>g</a:t>
            </a:r>
            <a:r>
              <a:rPr lang="en-US" altLang="en-US" smtClean="0"/>
              <a:t> is the inverse function of </a:t>
            </a:r>
            <a:r>
              <a:rPr lang="en-US" altLang="en-US" i="1" smtClean="0"/>
              <a:t>f</a:t>
            </a:r>
            <a:r>
              <a:rPr lang="en-US" altLang="en-US" smtClean="0"/>
              <a:t>, then </a:t>
            </a:r>
            <a:r>
              <a:rPr lang="en-US" altLang="en-US" i="1" smtClean="0"/>
              <a:t>f</a:t>
            </a:r>
            <a:r>
              <a:rPr lang="en-US" altLang="en-US" smtClean="0"/>
              <a:t> is the inverse</a:t>
            </a:r>
          </a:p>
          <a:p>
            <a:pPr marL="0" indent="0" eaLnBrk="1" hangingPunct="1">
              <a:buFont typeface="Wingdings" panose="05000000000000000000" pitchFamily="2" charset="2"/>
              <a:buNone/>
            </a:pPr>
            <a:r>
              <a:rPr lang="en-US" altLang="en-US" smtClean="0"/>
              <a:t>    function of</a:t>
            </a:r>
            <a:r>
              <a:rPr lang="en-US" altLang="en-US" i="1" smtClean="0"/>
              <a:t> g</a:t>
            </a:r>
            <a:r>
              <a:rPr lang="en-US" altLang="en-US" smtClean="0"/>
              <a:t>.</a:t>
            </a:r>
          </a:p>
          <a:p>
            <a:pPr marL="0" indent="0" eaLnBrk="1" hangingPunct="1">
              <a:buFont typeface="Wingdings" panose="05000000000000000000" pitchFamily="2" charset="2"/>
              <a:buNone/>
            </a:pPr>
            <a:endParaRPr lang="en-US" altLang="en-US" sz="1200" smtClean="0"/>
          </a:p>
          <a:p>
            <a:pPr marL="0" indent="0" eaLnBrk="1" hangingPunct="1">
              <a:buFont typeface="Wingdings" panose="05000000000000000000" pitchFamily="2" charset="2"/>
              <a:buNone/>
            </a:pPr>
            <a:r>
              <a:rPr lang="en-US" altLang="en-US" smtClean="0"/>
              <a:t>2. The domain of </a:t>
            </a:r>
            <a:r>
              <a:rPr lang="en-US" altLang="en-US" i="1" smtClean="0"/>
              <a:t>f</a:t>
            </a:r>
            <a:r>
              <a:rPr lang="en-US" altLang="en-US" sz="1000" smtClean="0"/>
              <a:t>  </a:t>
            </a:r>
            <a:r>
              <a:rPr lang="en-US" altLang="en-US" baseline="30000" smtClean="0"/>
              <a:t>–1</a:t>
            </a:r>
            <a:r>
              <a:rPr lang="en-US" altLang="en-US" smtClean="0"/>
              <a:t> is equal to the range of </a:t>
            </a:r>
            <a:r>
              <a:rPr lang="en-US" altLang="en-US" i="1" smtClean="0"/>
              <a:t>f</a:t>
            </a:r>
            <a:r>
              <a:rPr lang="en-US" altLang="en-US" smtClean="0"/>
              <a:t>, and the</a:t>
            </a:r>
          </a:p>
          <a:p>
            <a:pPr marL="0" indent="0" eaLnBrk="1" hangingPunct="1">
              <a:buFont typeface="Wingdings" panose="05000000000000000000" pitchFamily="2" charset="2"/>
              <a:buNone/>
            </a:pPr>
            <a:r>
              <a:rPr lang="en-US" altLang="en-US" smtClean="0"/>
              <a:t>    range of </a:t>
            </a:r>
            <a:r>
              <a:rPr lang="en-US" altLang="en-US" i="1" smtClean="0"/>
              <a:t>f</a:t>
            </a:r>
            <a:r>
              <a:rPr lang="en-US" altLang="en-US" sz="800" smtClean="0"/>
              <a:t> </a:t>
            </a:r>
            <a:r>
              <a:rPr lang="en-US" altLang="en-US" sz="1000" smtClean="0"/>
              <a:t> </a:t>
            </a:r>
            <a:r>
              <a:rPr lang="en-US" altLang="en-US" baseline="30000" smtClean="0"/>
              <a:t>–1</a:t>
            </a:r>
            <a:r>
              <a:rPr lang="en-US" altLang="en-US" smtClean="0"/>
              <a:t> is equal to the domain of </a:t>
            </a:r>
            <a:r>
              <a:rPr lang="en-US" altLang="en-US" i="1" smtClean="0"/>
              <a:t>f</a:t>
            </a:r>
            <a:r>
              <a:rPr lang="en-US" altLang="en-US" smtClean="0"/>
              <a:t>.</a:t>
            </a:r>
          </a:p>
          <a:p>
            <a:pPr marL="0" indent="0" eaLnBrk="1" hangingPunct="1">
              <a:buFont typeface="Wingdings" panose="05000000000000000000" pitchFamily="2" charset="2"/>
              <a:buNone/>
            </a:pPr>
            <a:endParaRPr lang="en-US" altLang="en-US" sz="1200" smtClean="0"/>
          </a:p>
          <a:p>
            <a:pPr marL="0" indent="0" eaLnBrk="1" hangingPunct="1">
              <a:buFont typeface="Wingdings" panose="05000000000000000000" pitchFamily="2" charset="2"/>
              <a:buNone/>
            </a:pPr>
            <a:r>
              <a:rPr lang="en-US" altLang="en-US" smtClean="0"/>
              <a:t>3. A function need not have an inverse function, but when it</a:t>
            </a:r>
          </a:p>
          <a:p>
            <a:pPr marL="0" indent="0" eaLnBrk="1" hangingPunct="1">
              <a:buFont typeface="Wingdings" panose="05000000000000000000" pitchFamily="2" charset="2"/>
              <a:buNone/>
            </a:pPr>
            <a:r>
              <a:rPr lang="en-US" altLang="en-US" smtClean="0"/>
              <a:t>    does, the inverse function is unique. </a:t>
            </a:r>
          </a:p>
        </p:txBody>
      </p:sp>
      <p:sp>
        <p:nvSpPr>
          <p:cNvPr id="10243" name="Rectangle 9"/>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Inverse Functions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1370013"/>
            <a:ext cx="8226425" cy="5256212"/>
          </a:xfrm>
          <a:noFill/>
        </p:spPr>
        <p:txBody>
          <a:bodyPr/>
          <a:lstStyle/>
          <a:p>
            <a:pPr marL="0" indent="0" eaLnBrk="1" hangingPunct="1">
              <a:lnSpc>
                <a:spcPct val="110000"/>
              </a:lnSpc>
              <a:buFont typeface="Wingdings" panose="05000000000000000000" pitchFamily="2" charset="2"/>
              <a:buNone/>
            </a:pPr>
            <a:r>
              <a:rPr lang="en-US" altLang="en-US" smtClean="0"/>
              <a:t>You can think of </a:t>
            </a:r>
            <a:r>
              <a:rPr lang="en-US" altLang="en-US" i="1" smtClean="0"/>
              <a:t>f</a:t>
            </a:r>
            <a:r>
              <a:rPr lang="en-US" altLang="en-US" sz="800" smtClean="0"/>
              <a:t> </a:t>
            </a:r>
            <a:r>
              <a:rPr lang="en-US" altLang="en-US" baseline="30000" smtClean="0"/>
              <a:t>–1</a:t>
            </a:r>
            <a:r>
              <a:rPr lang="en-US" altLang="en-US" smtClean="0"/>
              <a:t> as undoing what has been done by </a:t>
            </a:r>
            <a:r>
              <a:rPr lang="en-US" altLang="en-US" i="1" smtClean="0"/>
              <a:t>f</a:t>
            </a:r>
            <a:r>
              <a:rPr lang="en-US" altLang="en-US" smtClean="0"/>
              <a:t>. </a:t>
            </a:r>
          </a:p>
          <a:p>
            <a:pPr marL="0" indent="0" eaLnBrk="1" hangingPunct="1">
              <a:lnSpc>
                <a:spcPct val="110000"/>
              </a:lnSpc>
              <a:buFont typeface="Wingdings" panose="05000000000000000000" pitchFamily="2" charset="2"/>
              <a:buNone/>
            </a:pPr>
            <a:endParaRPr lang="en-US" altLang="en-US" smtClean="0"/>
          </a:p>
          <a:p>
            <a:pPr marL="0" indent="0" eaLnBrk="1" hangingPunct="1">
              <a:lnSpc>
                <a:spcPct val="110000"/>
              </a:lnSpc>
              <a:buFont typeface="Wingdings" panose="05000000000000000000" pitchFamily="2" charset="2"/>
              <a:buNone/>
            </a:pPr>
            <a:r>
              <a:rPr lang="en-US" altLang="en-US" smtClean="0"/>
              <a:t>For example, subtraction can be used to undo addition, and division can be used to undo multiplication. So,</a:t>
            </a:r>
          </a:p>
          <a:p>
            <a:pPr marL="0" indent="0" eaLnBrk="1" hangingPunct="1">
              <a:lnSpc>
                <a:spcPct val="110000"/>
              </a:lnSpc>
              <a:buFont typeface="Wingdings" panose="05000000000000000000" pitchFamily="2" charset="2"/>
              <a:buNone/>
            </a:pPr>
            <a:endParaRPr lang="en-US" altLang="en-US" smtClean="0"/>
          </a:p>
          <a:p>
            <a:pPr marL="0" indent="0" eaLnBrk="1" hangingPunct="1">
              <a:lnSpc>
                <a:spcPct val="110000"/>
              </a:lnSpc>
              <a:buFont typeface="Wingdings" panose="05000000000000000000" pitchFamily="2" charset="2"/>
              <a:buNone/>
            </a:pPr>
            <a:endParaRPr lang="en-US" altLang="en-US" smtClean="0"/>
          </a:p>
          <a:p>
            <a:pPr marL="0" indent="0" eaLnBrk="1" hangingPunct="1">
              <a:lnSpc>
                <a:spcPct val="110000"/>
              </a:lnSpc>
              <a:buFont typeface="Wingdings" panose="05000000000000000000" pitchFamily="2" charset="2"/>
              <a:buNone/>
            </a:pPr>
            <a:r>
              <a:rPr lang="en-US" altLang="en-US" smtClean="0"/>
              <a:t>are inverse functions of each other and</a:t>
            </a:r>
          </a:p>
          <a:p>
            <a:pPr marL="0" indent="0" eaLnBrk="1" hangingPunct="1">
              <a:lnSpc>
                <a:spcPct val="110000"/>
              </a:lnSpc>
              <a:buFont typeface="Wingdings" panose="05000000000000000000" pitchFamily="2" charset="2"/>
              <a:buNone/>
            </a:pPr>
            <a:endParaRPr lang="en-US" altLang="en-US" smtClean="0"/>
          </a:p>
          <a:p>
            <a:pPr marL="0" indent="0" eaLnBrk="1" hangingPunct="1">
              <a:lnSpc>
                <a:spcPct val="110000"/>
              </a:lnSpc>
              <a:buFont typeface="Wingdings" panose="05000000000000000000" pitchFamily="2" charset="2"/>
              <a:buNone/>
            </a:pPr>
            <a:endParaRPr lang="en-US" altLang="en-US" smtClean="0"/>
          </a:p>
          <a:p>
            <a:pPr marL="0" indent="0" eaLnBrk="1" hangingPunct="1">
              <a:lnSpc>
                <a:spcPct val="110000"/>
              </a:lnSpc>
              <a:buFont typeface="Wingdings" panose="05000000000000000000" pitchFamily="2" charset="2"/>
              <a:buNone/>
            </a:pPr>
            <a:r>
              <a:rPr lang="en-US" altLang="en-US" smtClean="0"/>
              <a:t>are inverse functions of each other. </a:t>
            </a:r>
            <a:endParaRPr lang="en-US" altLang="en-US" baseline="30000" smtClean="0"/>
          </a:p>
        </p:txBody>
      </p:sp>
      <p:sp>
        <p:nvSpPr>
          <p:cNvPr id="11267" name="Rectangle 10"/>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Inverse Functions</a:t>
            </a:r>
          </a:p>
        </p:txBody>
      </p:sp>
      <p:pic>
        <p:nvPicPr>
          <p:cNvPr id="11268" name="Picture 11" descr="f(x) = x + c and f^(negative 1)(x) = x minus c. Subtraction can be used to undo additi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3429000"/>
            <a:ext cx="838993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2" descr="f(x) = c x and f^(negative 1)(x) = x/c, c != 0. Division can be used to undo multiplica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800600"/>
            <a:ext cx="8339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47688" y="319088"/>
            <a:ext cx="8229600" cy="685800"/>
          </a:xfrm>
          <a:noFill/>
        </p:spPr>
        <p:txBody>
          <a:bodyPr/>
          <a:lstStyle/>
          <a:p>
            <a:pPr eaLnBrk="1" hangingPunct="1"/>
            <a:r>
              <a:rPr lang="en-US" altLang="en-US" sz="3400" smtClean="0">
                <a:solidFill>
                  <a:schemeClr val="bg1"/>
                </a:solidFill>
              </a:rPr>
              <a:t>Example 1 – </a:t>
            </a:r>
            <a:r>
              <a:rPr lang="en-US" altLang="en-US" sz="3400" i="1" smtClean="0">
                <a:solidFill>
                  <a:schemeClr val="bg1"/>
                </a:solidFill>
              </a:rPr>
              <a:t>Verifying Inverse Functions</a:t>
            </a:r>
          </a:p>
        </p:txBody>
      </p:sp>
      <p:sp>
        <p:nvSpPr>
          <p:cNvPr id="37891" name="Rectangle 3"/>
          <p:cNvSpPr>
            <a:spLocks noGrp="1" noChangeArrowheads="1"/>
          </p:cNvSpPr>
          <p:nvPr>
            <p:ph type="body" idx="1"/>
          </p:nvPr>
        </p:nvSpPr>
        <p:spPr>
          <a:xfrm>
            <a:off x="457200" y="1370013"/>
            <a:ext cx="8226425" cy="5256212"/>
          </a:xfrm>
          <a:noFill/>
        </p:spPr>
        <p:txBody>
          <a:bodyPr/>
          <a:lstStyle/>
          <a:p>
            <a:pPr marL="0" indent="0" eaLnBrk="1" hangingPunct="1">
              <a:lnSpc>
                <a:spcPct val="90000"/>
              </a:lnSpc>
              <a:buFont typeface="Wingdings" panose="05000000000000000000" pitchFamily="2" charset="2"/>
              <a:buNone/>
            </a:pPr>
            <a:r>
              <a:rPr lang="en-US" altLang="en-US" smtClean="0"/>
              <a:t>Show that the functions are inverse functions of each other.</a:t>
            </a:r>
          </a:p>
          <a:p>
            <a:pPr marL="0" indent="0" eaLnBrk="1" hangingPunct="1">
              <a:lnSpc>
                <a:spcPct val="90000"/>
              </a:lnSpc>
              <a:buFont typeface="Wingdings" panose="05000000000000000000" pitchFamily="2" charset="2"/>
              <a:buNone/>
            </a:pPr>
            <a:endParaRPr lang="en-US" altLang="en-US" sz="1600" smtClean="0"/>
          </a:p>
          <a:p>
            <a:pPr marL="0" indent="0" eaLnBrk="1" hangingPunct="1">
              <a:lnSpc>
                <a:spcPct val="90000"/>
              </a:lnSpc>
              <a:buFont typeface="Wingdings" panose="05000000000000000000" pitchFamily="2" charset="2"/>
              <a:buNone/>
            </a:pPr>
            <a:r>
              <a:rPr lang="en-US" altLang="en-US" smtClean="0"/>
              <a:t>                           and </a:t>
            </a:r>
          </a:p>
          <a:p>
            <a:pPr marL="0" indent="0" eaLnBrk="1" hangingPunct="1">
              <a:lnSpc>
                <a:spcPct val="90000"/>
              </a:lnSpc>
              <a:buFont typeface="Wingdings" panose="05000000000000000000" pitchFamily="2" charset="2"/>
              <a:buNone/>
            </a:pPr>
            <a:endParaRPr lang="en-US" altLang="en-US" sz="1000" smtClean="0"/>
          </a:p>
          <a:p>
            <a:pPr marL="0" indent="0" eaLnBrk="1" hangingPunct="1">
              <a:lnSpc>
                <a:spcPct val="90000"/>
              </a:lnSpc>
              <a:buFont typeface="Wingdings" panose="05000000000000000000" pitchFamily="2" charset="2"/>
              <a:buNone/>
            </a:pPr>
            <a:r>
              <a:rPr lang="en-US" altLang="en-US" smtClean="0">
                <a:solidFill>
                  <a:srgbClr val="D7181E"/>
                </a:solidFill>
                <a:cs typeface="Arial" panose="020B0604020202020204" pitchFamily="34" charset="0"/>
              </a:rPr>
              <a:t>Solution:</a:t>
            </a:r>
            <a:r>
              <a:rPr lang="en-US" altLang="en-US" smtClean="0">
                <a:solidFill>
                  <a:srgbClr val="0073AE"/>
                </a:solidFill>
              </a:rPr>
              <a:t> </a:t>
            </a:r>
          </a:p>
          <a:p>
            <a:pPr marL="0" indent="0" eaLnBrk="1" hangingPunct="1">
              <a:lnSpc>
                <a:spcPct val="90000"/>
              </a:lnSpc>
              <a:buFont typeface="Wingdings" panose="05000000000000000000" pitchFamily="2" charset="2"/>
              <a:buNone/>
            </a:pPr>
            <a:r>
              <a:rPr lang="en-US" altLang="en-US" smtClean="0"/>
              <a:t>Because the domains and ranges of both </a:t>
            </a:r>
            <a:r>
              <a:rPr lang="en-US" altLang="en-US" i="1" smtClean="0"/>
              <a:t>f</a:t>
            </a:r>
            <a:r>
              <a:rPr lang="en-US" altLang="en-US" smtClean="0"/>
              <a:t> and </a:t>
            </a:r>
            <a:r>
              <a:rPr lang="en-US" altLang="en-US" i="1" smtClean="0"/>
              <a:t>g</a:t>
            </a:r>
            <a:r>
              <a:rPr lang="en-US" altLang="en-US" smtClean="0"/>
              <a:t> consist of all real numbers, you can conclude that both composite functions exist for all </a:t>
            </a:r>
            <a:r>
              <a:rPr lang="en-US" altLang="en-US" i="1" smtClean="0"/>
              <a:t>x</a:t>
            </a:r>
            <a:r>
              <a:rPr lang="en-US" altLang="en-US" smtClean="0"/>
              <a:t>.</a:t>
            </a:r>
          </a:p>
          <a:p>
            <a:pPr marL="0" indent="0" eaLnBrk="1" hangingPunct="1">
              <a:lnSpc>
                <a:spcPct val="90000"/>
              </a:lnSpc>
              <a:buFont typeface="Wingdings" panose="05000000000000000000" pitchFamily="2" charset="2"/>
              <a:buNone/>
            </a:pPr>
            <a:endParaRPr lang="en-US" altLang="en-US" sz="600" smtClean="0"/>
          </a:p>
          <a:p>
            <a:pPr marL="0" indent="0" eaLnBrk="1" hangingPunct="1">
              <a:lnSpc>
                <a:spcPct val="90000"/>
              </a:lnSpc>
              <a:buFont typeface="Wingdings" panose="05000000000000000000" pitchFamily="2" charset="2"/>
              <a:buNone/>
            </a:pPr>
            <a:r>
              <a:rPr lang="en-US" altLang="en-US" smtClean="0"/>
              <a:t>The composition of </a:t>
            </a:r>
            <a:r>
              <a:rPr lang="en-US" altLang="en-US" i="1" smtClean="0"/>
              <a:t>f</a:t>
            </a:r>
            <a:r>
              <a:rPr lang="en-US" altLang="en-US" smtClean="0"/>
              <a:t> with </a:t>
            </a:r>
            <a:r>
              <a:rPr lang="en-US" altLang="en-US" i="1" smtClean="0"/>
              <a:t>g</a:t>
            </a:r>
            <a:r>
              <a:rPr lang="en-US" altLang="en-US" smtClean="0"/>
              <a:t> is</a:t>
            </a:r>
          </a:p>
        </p:txBody>
      </p:sp>
      <p:pic>
        <p:nvPicPr>
          <p:cNvPr id="12292" name="Picture 4" descr="f(x) = 2 x^3 minus 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8" y="2024063"/>
            <a:ext cx="1992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g(x) = root3((x + 1)/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66888"/>
            <a:ext cx="21844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f(g(x)) = 2((root3((x + 1)/2))^3) minus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754563"/>
            <a:ext cx="3816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 2((x + 1)/2) minus 1.&#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288" y="5903913"/>
            <a:ext cx="212566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7891">
                                            <p:txEl>
                                              <p:pRg st="4" end="4"/>
                                            </p:txEl>
                                          </p:spTgt>
                                        </p:tgtEl>
                                        <p:attrNameLst>
                                          <p:attrName>style.visibility</p:attrName>
                                        </p:attrNameLst>
                                      </p:cBhvr>
                                      <p:to>
                                        <p:strVal val="visible"/>
                                      </p:to>
                                    </p:set>
                                    <p:animEffect transition="in" filter="fade">
                                      <p:cBhvr>
                                        <p:cTn id="7" dur="1000"/>
                                        <p:tgtEl>
                                          <p:spTgt spid="37891">
                                            <p:txEl>
                                              <p:pRg st="4" end="4"/>
                                            </p:txEl>
                                          </p:spTgt>
                                        </p:tgtEl>
                                      </p:cBhvr>
                                    </p:animEffect>
                                    <p:anim calcmode="lin" valueType="num">
                                      <p:cBhvr>
                                        <p:cTn id="8" dur="10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7891">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891">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7891">
                                            <p:txEl>
                                              <p:pRg st="5" end="5"/>
                                            </p:txEl>
                                          </p:spTgt>
                                        </p:tgtEl>
                                        <p:attrNameLst>
                                          <p:attrName>style.visibility</p:attrName>
                                        </p:attrNameLst>
                                      </p:cBhvr>
                                      <p:to>
                                        <p:strVal val="visible"/>
                                      </p:to>
                                    </p:set>
                                    <p:animEffect transition="in" filter="fade">
                                      <p:cBhvr>
                                        <p:cTn id="13" dur="1000"/>
                                        <p:tgtEl>
                                          <p:spTgt spid="37891">
                                            <p:txEl>
                                              <p:pRg st="5" end="5"/>
                                            </p:txEl>
                                          </p:spTgt>
                                        </p:tgtEl>
                                      </p:cBhvr>
                                    </p:animEffect>
                                    <p:anim calcmode="lin" valueType="num">
                                      <p:cBhvr>
                                        <p:cTn id="14" dur="10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7891">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789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37891">
                                            <p:txEl>
                                              <p:pRg st="7" end="7"/>
                                            </p:txEl>
                                          </p:spTgt>
                                        </p:tgtEl>
                                        <p:attrNameLst>
                                          <p:attrName>style.visibility</p:attrName>
                                        </p:attrNameLst>
                                      </p:cBhvr>
                                      <p:to>
                                        <p:strVal val="visible"/>
                                      </p:to>
                                    </p:set>
                                    <p:animEffect transition="in" filter="fade">
                                      <p:cBhvr>
                                        <p:cTn id="21" dur="1000"/>
                                        <p:tgtEl>
                                          <p:spTgt spid="37891">
                                            <p:txEl>
                                              <p:pRg st="7" end="7"/>
                                            </p:txEl>
                                          </p:spTgt>
                                        </p:tgtEl>
                                      </p:cBhvr>
                                    </p:animEffect>
                                    <p:anim calcmode="lin" valueType="num">
                                      <p:cBhvr>
                                        <p:cTn id="22" dur="1000" fill="hold"/>
                                        <p:tgtEl>
                                          <p:spTgt spid="37891">
                                            <p:txEl>
                                              <p:pRg st="7" end="7"/>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7891">
                                            <p:txEl>
                                              <p:pRg st="7" end="7"/>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891">
                                            <p:txEl>
                                              <p:pRg st="7" end="7"/>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7894"/>
                                        </p:tgtEl>
                                        <p:attrNameLst>
                                          <p:attrName>style.visibility</p:attrName>
                                        </p:attrNameLst>
                                      </p:cBhvr>
                                      <p:to>
                                        <p:strVal val="visible"/>
                                      </p:to>
                                    </p:set>
                                    <p:animEffect transition="in" filter="fade">
                                      <p:cBhvr>
                                        <p:cTn id="27" dur="1000"/>
                                        <p:tgtEl>
                                          <p:spTgt spid="37894"/>
                                        </p:tgtEl>
                                      </p:cBhvr>
                                    </p:animEffect>
                                    <p:anim calcmode="lin" valueType="num">
                                      <p:cBhvr>
                                        <p:cTn id="28" dur="1000" fill="hold"/>
                                        <p:tgtEl>
                                          <p:spTgt spid="37894"/>
                                        </p:tgtEl>
                                        <p:attrNameLst>
                                          <p:attrName>ppt_x</p:attrName>
                                        </p:attrNameLst>
                                      </p:cBhvr>
                                      <p:tavLst>
                                        <p:tav tm="0">
                                          <p:val>
                                            <p:strVal val="#ppt_x"/>
                                          </p:val>
                                        </p:tav>
                                        <p:tav tm="100000">
                                          <p:val>
                                            <p:strVal val="#ppt_x"/>
                                          </p:val>
                                        </p:tav>
                                      </p:tavLst>
                                    </p:anim>
                                    <p:anim calcmode="lin" valueType="num">
                                      <p:cBhvr>
                                        <p:cTn id="29" dur="900" decel="100000" fill="hold"/>
                                        <p:tgtEl>
                                          <p:spTgt spid="3789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7894"/>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37895"/>
                                        </p:tgtEl>
                                        <p:attrNameLst>
                                          <p:attrName>style.visibility</p:attrName>
                                        </p:attrNameLst>
                                      </p:cBhvr>
                                      <p:to>
                                        <p:strVal val="visible"/>
                                      </p:to>
                                    </p:set>
                                    <p:animEffect transition="in" filter="fade">
                                      <p:cBhvr>
                                        <p:cTn id="35" dur="1000"/>
                                        <p:tgtEl>
                                          <p:spTgt spid="37895"/>
                                        </p:tgtEl>
                                      </p:cBhvr>
                                    </p:animEffect>
                                    <p:anim calcmode="lin" valueType="num">
                                      <p:cBhvr>
                                        <p:cTn id="36" dur="1000" fill="hold"/>
                                        <p:tgtEl>
                                          <p:spTgt spid="37895"/>
                                        </p:tgtEl>
                                        <p:attrNameLst>
                                          <p:attrName>ppt_x</p:attrName>
                                        </p:attrNameLst>
                                      </p:cBhvr>
                                      <p:tavLst>
                                        <p:tav tm="0">
                                          <p:val>
                                            <p:strVal val="#ppt_x"/>
                                          </p:val>
                                        </p:tav>
                                        <p:tav tm="100000">
                                          <p:val>
                                            <p:strVal val="#ppt_x"/>
                                          </p:val>
                                        </p:tav>
                                      </p:tavLst>
                                    </p:anim>
                                    <p:anim calcmode="lin" valueType="num">
                                      <p:cBhvr>
                                        <p:cTn id="37" dur="900" decel="100000" fill="hold"/>
                                        <p:tgtEl>
                                          <p:spTgt spid="3789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78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soen_master slide">
  <a:themeElements>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soen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soen_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soen_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soen_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soen_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soen_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soen_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soen_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soen_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soen_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soen_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soen_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Larsoen_master slide</Template>
  <TotalTime>1569</TotalTime>
  <Words>1237</Words>
  <Application>Microsoft Office PowerPoint</Application>
  <PresentationFormat>On-screen Show (4:3)</PresentationFormat>
  <Paragraphs>215</Paragraphs>
  <Slides>34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Wingdings</vt:lpstr>
      <vt:lpstr>Larsoen_master slide</vt:lpstr>
      <vt:lpstr>PowerPoint Presentation</vt:lpstr>
      <vt:lpstr>PowerPoint Presentation</vt:lpstr>
      <vt:lpstr>PowerPoint Presentation</vt:lpstr>
      <vt:lpstr>Inverse Functions</vt:lpstr>
      <vt:lpstr>Inverse Functions</vt:lpstr>
      <vt:lpstr>Inverse Functions</vt:lpstr>
      <vt:lpstr>Inverse Functions</vt:lpstr>
      <vt:lpstr>Inverse Functions</vt:lpstr>
      <vt:lpstr>Example 1 – Verifying Inverse Functions</vt:lpstr>
      <vt:lpstr>Example 1 – Solution</vt:lpstr>
      <vt:lpstr>Example 1 – Solution</vt:lpstr>
      <vt:lpstr>Inverse Functions</vt:lpstr>
      <vt:lpstr>PowerPoint Presentation</vt:lpstr>
      <vt:lpstr>Existence of an Inverse Function</vt:lpstr>
      <vt:lpstr>Existence of an Inverse Function</vt:lpstr>
      <vt:lpstr>Example 2(a) – The Existence of an Inverse Function</vt:lpstr>
      <vt:lpstr>Example 2(b) – The Existence of an Inverse Function</vt:lpstr>
      <vt:lpstr>Existence of an Inverse Function</vt:lpstr>
      <vt:lpstr>Example 3 – Finding an Inverse Function</vt:lpstr>
      <vt:lpstr>Example 3 – Solution</vt:lpstr>
      <vt:lpstr>Example 3 – Solution</vt:lpstr>
      <vt:lpstr>Existence of an Inverse Function</vt:lpstr>
      <vt:lpstr>Example 4 – Testing Whether a Function Is One-to-One</vt:lpstr>
      <vt:lpstr>Example 4 – Solution</vt:lpstr>
      <vt:lpstr>Example 4 – Solution</vt:lpstr>
      <vt:lpstr>PowerPoint Presentation</vt:lpstr>
      <vt:lpstr>Derivative of an Inverse Function</vt:lpstr>
      <vt:lpstr>Derivative of an Inverse Function</vt:lpstr>
      <vt:lpstr>Example 5 – Evaluating the Derivative of an Inverse Function</vt:lpstr>
      <vt:lpstr>Example 5 – Solution</vt:lpstr>
      <vt:lpstr>Derivative of an Inverse Function</vt:lpstr>
      <vt:lpstr>Derivative of an Inverse Function</vt:lpstr>
      <vt:lpstr>Example 6 – Graphs of Inverse Functions Have Reciprocal Slopes</vt:lpstr>
      <vt:lpstr>Example 6 – Solution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Sivasubramanian, Venkatesan</cp:lastModifiedBy>
  <cp:revision>544</cp:revision>
  <dcterms:created xsi:type="dcterms:W3CDTF">2008-11-21T04:28:28Z</dcterms:created>
  <dcterms:modified xsi:type="dcterms:W3CDTF">2018-08-01T10:18:38Z</dcterms:modified>
</cp:coreProperties>
</file>