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71" r:id="rId2"/>
    <p:sldId id="272" r:id="rId3"/>
    <p:sldId id="256" r:id="rId4"/>
    <p:sldId id="259" r:id="rId5"/>
    <p:sldId id="260" r:id="rId6"/>
    <p:sldId id="261" r:id="rId7"/>
    <p:sldId id="262" r:id="rId8"/>
    <p:sldId id="263" r:id="rId9"/>
    <p:sldId id="273" r:id="rId10"/>
    <p:sldId id="264" r:id="rId11"/>
    <p:sldId id="265" r:id="rId12"/>
    <p:sldId id="266" r:id="rId13"/>
    <p:sldId id="267" r:id="rId14"/>
    <p:sldId id="269" r:id="rId15"/>
    <p:sldId id="268"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6187" autoAdjust="0"/>
  </p:normalViewPr>
  <p:slideViewPr>
    <p:cSldViewPr>
      <p:cViewPr varScale="1">
        <p:scale>
          <a:sx n="107" d="100"/>
          <a:sy n="107" d="100"/>
        </p:scale>
        <p:origin x="10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74D2FD7-3D47-4CF0-AABF-71B361247D52}" type="slidenum">
              <a:rPr lang="en-US" altLang="en-US"/>
              <a:pPr>
                <a:defRPr/>
              </a:pPr>
              <a:t>‹#›</a:t>
            </a:fld>
            <a:endParaRPr lang="en-US" altLang="en-US"/>
          </a:p>
        </p:txBody>
      </p:sp>
    </p:spTree>
    <p:extLst>
      <p:ext uri="{BB962C8B-B14F-4D97-AF65-F5344CB8AC3E}">
        <p14:creationId xmlns:p14="http://schemas.microsoft.com/office/powerpoint/2010/main" val="331898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212506-737F-40BA-AC75-B1E7BDBF68C7}"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8559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519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71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76238"/>
            <a:ext cx="2063750" cy="541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76238"/>
            <a:ext cx="6038850" cy="541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8572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449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615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1848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667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5269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7491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4967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374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ounded Rectangle 10"/>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3"/>
          <p:cNvSpPr>
            <a:spLocks noGrp="1" noChangeArrowheads="1"/>
          </p:cNvSpPr>
          <p:nvPr>
            <p:ph type="title"/>
          </p:nvPr>
        </p:nvSpPr>
        <p:spPr bwMode="auto">
          <a:xfrm>
            <a:off x="457200" y="376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2"/>
          <p:cNvSpPr>
            <a:spLocks noGrp="1" noChangeArrowheads="1"/>
          </p:cNvSpPr>
          <p:nvPr>
            <p:ph type="body" idx="1"/>
          </p:nvPr>
        </p:nvSpPr>
        <p:spPr bwMode="auto">
          <a:xfrm>
            <a:off x="482600" y="1270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770DB917-AF06-40F8-85ED-A9EAFD3254C1}"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533400"/>
            <a:ext cx="6819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93688"/>
            <a:ext cx="536575"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2</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198813"/>
            <a:ext cx="8456613" cy="1144587"/>
          </a:xfrm>
        </p:spPr>
        <p:txBody>
          <a:bodyPr/>
          <a:lstStyle/>
          <a:p>
            <a:pPr algn="ctr" eaLnBrk="1" hangingPunct="1">
              <a:defRPr/>
            </a:pPr>
            <a:r>
              <a:rPr lang="en-US" altLang="en-US" kern="1200" dirty="0">
                <a:solidFill>
                  <a:schemeClr val="tx1"/>
                </a:solidFill>
                <a:latin typeface="+mn-lt"/>
                <a:ea typeface="+mn-ea"/>
                <a:cs typeface="Arial" panose="020B0604020202020204" pitchFamily="34" charset="0"/>
              </a:rPr>
              <a:t>Problem Solving with Related Rates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7688" y="319088"/>
            <a:ext cx="8226425" cy="685800"/>
          </a:xfrm>
          <a:noFill/>
        </p:spPr>
        <p:txBody>
          <a:bodyPr/>
          <a:lstStyle/>
          <a:p>
            <a:pPr eaLnBrk="1" hangingPunct="1"/>
            <a:r>
              <a:rPr lang="en-US" altLang="en-US" sz="3800" smtClean="0">
                <a:solidFill>
                  <a:schemeClr val="bg1"/>
                </a:solidFill>
              </a:rPr>
              <a:t>Problem Solving with Related Rates</a:t>
            </a:r>
          </a:p>
        </p:txBody>
      </p:sp>
      <p:sp>
        <p:nvSpPr>
          <p:cNvPr id="14339" name="TextBox 5"/>
          <p:cNvSpPr txBox="1">
            <a:spLocks noChangeArrowheads="1"/>
          </p:cNvSpPr>
          <p:nvPr/>
        </p:nvSpPr>
        <p:spPr bwMode="auto">
          <a:xfrm>
            <a:off x="457200"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In Example 1, you were </a:t>
            </a:r>
            <a:r>
              <a:rPr lang="en-US" altLang="en-US" i="1"/>
              <a:t>given </a:t>
            </a:r>
            <a:r>
              <a:rPr lang="en-US" altLang="en-US"/>
              <a:t>an equation that related the variables </a:t>
            </a:r>
            <a:r>
              <a:rPr lang="en-US" altLang="en-US" i="1"/>
              <a:t>x </a:t>
            </a:r>
            <a:r>
              <a:rPr lang="en-US" altLang="en-US"/>
              <a:t>and </a:t>
            </a:r>
            <a:r>
              <a:rPr lang="en-US" altLang="en-US" i="1"/>
              <a:t>y </a:t>
            </a:r>
            <a:r>
              <a:rPr lang="en-US" altLang="en-US"/>
              <a:t>and were asked to find the rate of change of </a:t>
            </a:r>
            <a:r>
              <a:rPr lang="en-US" altLang="en-US" i="1"/>
              <a:t>y</a:t>
            </a:r>
            <a:r>
              <a:rPr lang="en-US" altLang="en-US"/>
              <a:t> when </a:t>
            </a:r>
            <a:r>
              <a:rPr lang="en-US" altLang="en-US" i="1"/>
              <a:t>x </a:t>
            </a:r>
            <a:r>
              <a:rPr lang="en-US" altLang="en-US"/>
              <a:t>= 1.</a:t>
            </a:r>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r>
              <a:rPr lang="en-US" altLang="en-US"/>
              <a:t>In the next example, you must </a:t>
            </a:r>
            <a:r>
              <a:rPr lang="en-US" altLang="en-US" i="1"/>
              <a:t>create </a:t>
            </a:r>
            <a:r>
              <a:rPr lang="en-US" altLang="en-US"/>
              <a:t>a mathematical model from a verbal description.</a:t>
            </a:r>
          </a:p>
        </p:txBody>
      </p:sp>
      <p:pic>
        <p:nvPicPr>
          <p:cNvPr id="14340" name="Picture 5" descr="Equation: y = x^2 + 3. Given rate: (d x)/(d t) = 2 when x = 1. Find: (d y)/(d t) when x =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590800"/>
            <a:ext cx="3783013"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47688" y="319088"/>
            <a:ext cx="8229600" cy="639762"/>
          </a:xfrm>
          <a:noFill/>
        </p:spPr>
        <p:txBody>
          <a:bodyPr/>
          <a:lstStyle/>
          <a:p>
            <a:pPr eaLnBrk="1" hangingPunct="1"/>
            <a:r>
              <a:rPr lang="en-US" altLang="en-US" smtClean="0">
                <a:solidFill>
                  <a:schemeClr val="bg1"/>
                </a:solidFill>
              </a:rPr>
              <a:t>Example 2 – </a:t>
            </a:r>
            <a:r>
              <a:rPr lang="en-US" altLang="en-US" i="1" smtClean="0">
                <a:solidFill>
                  <a:schemeClr val="bg1"/>
                </a:solidFill>
              </a:rPr>
              <a:t>Ripples in a Pond</a:t>
            </a:r>
          </a:p>
        </p:txBody>
      </p:sp>
      <p:sp>
        <p:nvSpPr>
          <p:cNvPr id="15363" name="Rectangle 3"/>
          <p:cNvSpPr>
            <a:spLocks noGrp="1" noChangeArrowheads="1"/>
          </p:cNvSpPr>
          <p:nvPr>
            <p:ph type="body"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mtClean="0"/>
              <a:t>A pebble is dropped into a calm pond, causing ripples in the from of concentric circles, </a:t>
            </a:r>
            <a:r>
              <a:rPr lang="en-IN" altLang="en-US" smtClean="0"/>
              <a:t>as shown in Figure 2.34</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000" smtClean="0"/>
          </a:p>
          <a:p>
            <a:pPr marL="0" indent="0" eaLnBrk="1" hangingPunct="1">
              <a:buFont typeface="Wingdings" panose="05000000000000000000" pitchFamily="2" charset="2"/>
              <a:buNone/>
            </a:pPr>
            <a:r>
              <a:rPr lang="en-US" altLang="en-US" smtClean="0"/>
              <a:t>The radius </a:t>
            </a:r>
            <a:r>
              <a:rPr lang="en-US" altLang="en-US" i="1" smtClean="0"/>
              <a:t>r </a:t>
            </a:r>
            <a:r>
              <a:rPr lang="en-US" altLang="en-US" smtClean="0"/>
              <a:t>of the outer ripple is increasing at a constant rate of 1 foot per second. When the radius is 4 feet, at what rate is the total area </a:t>
            </a:r>
            <a:r>
              <a:rPr lang="en-US" altLang="en-US" i="1" smtClean="0"/>
              <a:t>A </a:t>
            </a:r>
            <a:r>
              <a:rPr lang="en-US" altLang="en-US" smtClean="0"/>
              <a:t>of the disturbed water changing?</a:t>
            </a:r>
          </a:p>
        </p:txBody>
      </p:sp>
      <p:pic>
        <p:nvPicPr>
          <p:cNvPr id="15364" name="Picture 1" descr="The image consists of a visual representation and a caption. Visual representation. A pond with ripples in the form of concentric circles. Caption. The total area increases as the outer radius increases.&#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228850"/>
            <a:ext cx="2405063"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841750" y="5210175"/>
            <a:ext cx="998538" cy="276225"/>
          </a:xfrm>
          <a:prstGeom prst="rect">
            <a:avLst/>
          </a:prstGeom>
        </p:spPr>
        <p:txBody>
          <a:bodyPr wrap="none">
            <a:spAutoFit/>
          </a:bodyPr>
          <a:lstStyle/>
          <a:p>
            <a:pPr>
              <a:defRPr/>
            </a:pPr>
            <a:r>
              <a:rPr lang="en-IN" sz="1200" b="1" dirty="0">
                <a:latin typeface="+mj-lt"/>
              </a:rPr>
              <a:t>Figure 2.34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47688" y="300038"/>
            <a:ext cx="8229600" cy="685800"/>
          </a:xfrm>
          <a:noFill/>
        </p:spPr>
        <p:txBody>
          <a:bodyPr/>
          <a:lstStyle/>
          <a:p>
            <a:pPr eaLnBrk="1" hangingPunct="1"/>
            <a:r>
              <a:rPr lang="en-US" altLang="en-US" smtClean="0">
                <a:solidFill>
                  <a:schemeClr val="bg1"/>
                </a:solidFill>
              </a:rPr>
              <a:t>Example 2 – </a:t>
            </a:r>
            <a:r>
              <a:rPr lang="en-US" altLang="en-US" i="1" smtClean="0">
                <a:solidFill>
                  <a:schemeClr val="bg1"/>
                </a:solidFill>
              </a:rPr>
              <a:t>Solution</a:t>
            </a:r>
          </a:p>
        </p:txBody>
      </p:sp>
      <p:sp>
        <p:nvSpPr>
          <p:cNvPr id="16387" name="Rectangle 3"/>
          <p:cNvSpPr>
            <a:spLocks noGrp="1" noChangeArrowheads="1"/>
          </p:cNvSpPr>
          <p:nvPr>
            <p:ph type="body"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dirty="0" smtClean="0"/>
              <a:t>The variables </a:t>
            </a:r>
            <a:r>
              <a:rPr lang="en-US" altLang="en-US" i="1" dirty="0" smtClean="0"/>
              <a:t>r </a:t>
            </a:r>
            <a:r>
              <a:rPr lang="en-US" altLang="en-US" dirty="0" smtClean="0"/>
              <a:t>and </a:t>
            </a:r>
            <a:r>
              <a:rPr lang="en-US" altLang="en-US" i="1" dirty="0" smtClean="0"/>
              <a:t>A </a:t>
            </a:r>
            <a:r>
              <a:rPr lang="en-US" altLang="en-US" dirty="0" smtClean="0"/>
              <a:t>are related by</a:t>
            </a:r>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r>
              <a:rPr lang="en-US" altLang="en-US" dirty="0" smtClean="0"/>
              <a:t>The rate of change of the radius is </a:t>
            </a:r>
            <a:r>
              <a:rPr lang="en-US" altLang="en-US" i="1" dirty="0" smtClean="0"/>
              <a:t>r </a:t>
            </a:r>
            <a:r>
              <a:rPr lang="en-US" altLang="en-US" dirty="0" smtClean="0"/>
              <a:t>is </a:t>
            </a:r>
            <a:r>
              <a:rPr lang="en-US" altLang="en-US" i="1" dirty="0" err="1" smtClean="0"/>
              <a:t>dr</a:t>
            </a:r>
            <a:r>
              <a:rPr lang="en-US" altLang="en-US" sz="800" i="1" dirty="0" smtClean="0"/>
              <a:t> </a:t>
            </a:r>
            <a:r>
              <a:rPr lang="en-US" altLang="en-US" dirty="0" smtClean="0"/>
              <a:t>/</a:t>
            </a:r>
            <a:r>
              <a:rPr lang="en-US" altLang="en-US" sz="800" dirty="0" smtClean="0"/>
              <a:t> </a:t>
            </a:r>
            <a:r>
              <a:rPr lang="en-US" altLang="en-US" i="1" dirty="0" err="1" smtClean="0"/>
              <a:t>dt</a:t>
            </a:r>
            <a:r>
              <a:rPr lang="en-US" altLang="en-US" i="1" dirty="0" smtClean="0"/>
              <a:t> = </a:t>
            </a:r>
            <a:r>
              <a:rPr lang="en-US" altLang="en-US" dirty="0" smtClean="0"/>
              <a:t>1.</a:t>
            </a:r>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endParaRPr lang="en-US" altLang="en-US" dirty="0" smtClean="0"/>
          </a:p>
          <a:p>
            <a:pPr marL="0" indent="0" eaLnBrk="1" hangingPunct="1">
              <a:buFont typeface="Wingdings" panose="05000000000000000000" pitchFamily="2" charset="2"/>
              <a:buNone/>
            </a:pPr>
            <a:r>
              <a:rPr lang="en-US" altLang="en-US" dirty="0" smtClean="0"/>
              <a:t>With this information, you can proceed as in Example 1. </a:t>
            </a:r>
          </a:p>
        </p:txBody>
      </p:sp>
      <p:pic>
        <p:nvPicPr>
          <p:cNvPr id="16388" name="Picture 12" descr="A = pi r^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6088" y="1371600"/>
            <a:ext cx="13319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Equation: A = pi r^2.&#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5500" y="2949575"/>
            <a:ext cx="22733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Given rate: (d r)/(d t) = 1 foot per second.&#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5188" y="3551238"/>
            <a:ext cx="346868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Find: (d A)/(d t) when r = 4 feet.&#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340225"/>
            <a:ext cx="3565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1000"/>
                                        <p:tgtEl>
                                          <p:spTgt spid="16387">
                                            <p:txEl>
                                              <p:pRg st="2" end="2"/>
                                            </p:txEl>
                                          </p:spTgt>
                                        </p:tgtEl>
                                      </p:cBhvr>
                                    </p:animEffect>
                                    <p:anim calcmode="lin" valueType="num">
                                      <p:cBhvr>
                                        <p:cTn id="8"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900" decel="100000" fill="hold"/>
                                        <p:tgtEl>
                                          <p:spTgt spid="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900" decel="100000" fill="hold"/>
                                        <p:tgtEl>
                                          <p:spTgt spid="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16387">
                                            <p:txEl>
                                              <p:pRg st="9" end="9"/>
                                            </p:txEl>
                                          </p:spTgt>
                                        </p:tgtEl>
                                        <p:attrNameLst>
                                          <p:attrName>style.visibility</p:attrName>
                                        </p:attrNameLst>
                                      </p:cBhvr>
                                      <p:to>
                                        <p:strVal val="visible"/>
                                      </p:to>
                                    </p:set>
                                    <p:animEffect transition="in" filter="fade">
                                      <p:cBhvr>
                                        <p:cTn id="39" dur="1000"/>
                                        <p:tgtEl>
                                          <p:spTgt spid="16387">
                                            <p:txEl>
                                              <p:pRg st="9" end="9"/>
                                            </p:txEl>
                                          </p:spTgt>
                                        </p:tgtEl>
                                      </p:cBhvr>
                                    </p:animEffect>
                                    <p:anim calcmode="lin" valueType="num">
                                      <p:cBhvr>
                                        <p:cTn id="40" dur="10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6387">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6387">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47688" y="300038"/>
            <a:ext cx="8229600" cy="685800"/>
          </a:xfrm>
          <a:noFill/>
        </p:spPr>
        <p:txBody>
          <a:bodyPr/>
          <a:lstStyle/>
          <a:p>
            <a:pPr eaLnBrk="1" hangingPunct="1"/>
            <a:r>
              <a:rPr lang="en-US" altLang="en-US" smtClean="0">
                <a:solidFill>
                  <a:schemeClr val="bg1"/>
                </a:solidFill>
              </a:rPr>
              <a:t>Example 2 – </a:t>
            </a:r>
            <a:r>
              <a:rPr lang="en-US" altLang="en-US" i="1" smtClean="0">
                <a:solidFill>
                  <a:schemeClr val="bg1"/>
                </a:solidFill>
              </a:rPr>
              <a:t>Solution</a:t>
            </a:r>
          </a:p>
        </p:txBody>
      </p:sp>
      <p:sp>
        <p:nvSpPr>
          <p:cNvPr id="43011" name="Rectangle 3"/>
          <p:cNvSpPr>
            <a:spLocks noGrp="1" noChangeArrowheads="1"/>
          </p:cNvSpPr>
          <p:nvPr>
            <p:ph type="body" idx="1"/>
          </p:nvPr>
        </p:nvSpPr>
        <p:spPr>
          <a:xfrm>
            <a:off x="533400" y="5029200"/>
            <a:ext cx="8148638" cy="1597025"/>
          </a:xfrm>
          <a:noFill/>
        </p:spPr>
        <p:txBody>
          <a:bodyPr/>
          <a:lstStyle/>
          <a:p>
            <a:pPr marL="0" indent="0" eaLnBrk="1" hangingPunct="1">
              <a:buFont typeface="Wingdings" panose="05000000000000000000" pitchFamily="2" charset="2"/>
              <a:buNone/>
            </a:pPr>
            <a:r>
              <a:rPr lang="en-US" altLang="en-US" smtClean="0"/>
              <a:t>When the radius is 4 feet, the area is changing at a rate of 8</a:t>
            </a:r>
            <a:r>
              <a:rPr lang="el-GR" altLang="en-US" smtClean="0"/>
              <a:t>π</a:t>
            </a:r>
            <a:r>
              <a:rPr lang="en-US" altLang="en-US" smtClean="0"/>
              <a:t> square feet per second.</a:t>
            </a:r>
          </a:p>
        </p:txBody>
      </p:sp>
      <p:pic>
        <p:nvPicPr>
          <p:cNvPr id="17412" name="Picture 14" descr="(d/(d t))[A] = (d/(d t))[pi r^2]. Differentiate with respect to 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75120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3" name="Picture 15" descr="(d A)/(d t) = (2 pi r)((d r)/(d t)). Chain rul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362200"/>
            <a:ext cx="56388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4" name="Picture 16" descr="= (2 pi)(4)(1). Substitute 4 for r and 1 for (d r)/(d t).&#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4325" y="3371850"/>
            <a:ext cx="67214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5" name="Picture 17" descr="= 8 pi square feet per second. Simplify.&#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240213"/>
            <a:ext cx="49530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3023"/>
                                        </p:tgtEl>
                                        <p:attrNameLst>
                                          <p:attrName>style.visibility</p:attrName>
                                        </p:attrNameLst>
                                      </p:cBhvr>
                                      <p:to>
                                        <p:strVal val="visible"/>
                                      </p:to>
                                    </p:set>
                                    <p:animEffect transition="in" filter="fade">
                                      <p:cBhvr>
                                        <p:cTn id="7" dur="1000"/>
                                        <p:tgtEl>
                                          <p:spTgt spid="43023"/>
                                        </p:tgtEl>
                                      </p:cBhvr>
                                    </p:animEffect>
                                    <p:anim calcmode="lin" valueType="num">
                                      <p:cBhvr>
                                        <p:cTn id="8" dur="1000" fill="hold"/>
                                        <p:tgtEl>
                                          <p:spTgt spid="43023"/>
                                        </p:tgtEl>
                                        <p:attrNameLst>
                                          <p:attrName>ppt_x</p:attrName>
                                        </p:attrNameLst>
                                      </p:cBhvr>
                                      <p:tavLst>
                                        <p:tav tm="0">
                                          <p:val>
                                            <p:strVal val="#ppt_x"/>
                                          </p:val>
                                        </p:tav>
                                        <p:tav tm="100000">
                                          <p:val>
                                            <p:strVal val="#ppt_x"/>
                                          </p:val>
                                        </p:tav>
                                      </p:tavLst>
                                    </p:anim>
                                    <p:anim calcmode="lin" valueType="num">
                                      <p:cBhvr>
                                        <p:cTn id="9" dur="900" decel="100000" fill="hold"/>
                                        <p:tgtEl>
                                          <p:spTgt spid="4302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02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3024"/>
                                        </p:tgtEl>
                                        <p:attrNameLst>
                                          <p:attrName>style.visibility</p:attrName>
                                        </p:attrNameLst>
                                      </p:cBhvr>
                                      <p:to>
                                        <p:strVal val="visible"/>
                                      </p:to>
                                    </p:set>
                                    <p:animEffect transition="in" filter="fade">
                                      <p:cBhvr>
                                        <p:cTn id="15" dur="1000"/>
                                        <p:tgtEl>
                                          <p:spTgt spid="43024"/>
                                        </p:tgtEl>
                                      </p:cBhvr>
                                    </p:animEffect>
                                    <p:anim calcmode="lin" valueType="num">
                                      <p:cBhvr>
                                        <p:cTn id="16" dur="1000" fill="hold"/>
                                        <p:tgtEl>
                                          <p:spTgt spid="43024"/>
                                        </p:tgtEl>
                                        <p:attrNameLst>
                                          <p:attrName>ppt_x</p:attrName>
                                        </p:attrNameLst>
                                      </p:cBhvr>
                                      <p:tavLst>
                                        <p:tav tm="0">
                                          <p:val>
                                            <p:strVal val="#ppt_x"/>
                                          </p:val>
                                        </p:tav>
                                        <p:tav tm="100000">
                                          <p:val>
                                            <p:strVal val="#ppt_x"/>
                                          </p:val>
                                        </p:tav>
                                      </p:tavLst>
                                    </p:anim>
                                    <p:anim calcmode="lin" valueType="num">
                                      <p:cBhvr>
                                        <p:cTn id="17" dur="900" decel="100000" fill="hold"/>
                                        <p:tgtEl>
                                          <p:spTgt spid="4302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302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3025"/>
                                        </p:tgtEl>
                                        <p:attrNameLst>
                                          <p:attrName>style.visibility</p:attrName>
                                        </p:attrNameLst>
                                      </p:cBhvr>
                                      <p:to>
                                        <p:strVal val="visible"/>
                                      </p:to>
                                    </p:set>
                                    <p:animEffect transition="in" filter="fade">
                                      <p:cBhvr>
                                        <p:cTn id="23" dur="1000"/>
                                        <p:tgtEl>
                                          <p:spTgt spid="43025"/>
                                        </p:tgtEl>
                                      </p:cBhvr>
                                    </p:animEffect>
                                    <p:anim calcmode="lin" valueType="num">
                                      <p:cBhvr>
                                        <p:cTn id="24" dur="1000" fill="hold"/>
                                        <p:tgtEl>
                                          <p:spTgt spid="43025"/>
                                        </p:tgtEl>
                                        <p:attrNameLst>
                                          <p:attrName>ppt_x</p:attrName>
                                        </p:attrNameLst>
                                      </p:cBhvr>
                                      <p:tavLst>
                                        <p:tav tm="0">
                                          <p:val>
                                            <p:strVal val="#ppt_x"/>
                                          </p:val>
                                        </p:tav>
                                        <p:tav tm="100000">
                                          <p:val>
                                            <p:strVal val="#ppt_x"/>
                                          </p:val>
                                        </p:tav>
                                      </p:tavLst>
                                    </p:anim>
                                    <p:anim calcmode="lin" valueType="num">
                                      <p:cBhvr>
                                        <p:cTn id="25" dur="900" decel="100000" fill="hold"/>
                                        <p:tgtEl>
                                          <p:spTgt spid="4302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3025"/>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43011">
                                            <p:txEl>
                                              <p:pRg st="0" end="0"/>
                                            </p:txEl>
                                          </p:spTgt>
                                        </p:tgtEl>
                                        <p:attrNameLst>
                                          <p:attrName>style.visibility</p:attrName>
                                        </p:attrNameLst>
                                      </p:cBhvr>
                                      <p:to>
                                        <p:strVal val="visible"/>
                                      </p:to>
                                    </p:set>
                                    <p:animEffect transition="in" filter="fade">
                                      <p:cBhvr>
                                        <p:cTn id="31" dur="1000"/>
                                        <p:tgtEl>
                                          <p:spTgt spid="43011">
                                            <p:txEl>
                                              <p:pRg st="0" end="0"/>
                                            </p:txEl>
                                          </p:spTgt>
                                        </p:tgtEl>
                                      </p:cBhvr>
                                    </p:animEffect>
                                    <p:anim calcmode="lin" valueType="num">
                                      <p:cBhvr>
                                        <p:cTn id="32"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3011">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301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47688" y="319088"/>
            <a:ext cx="8229600" cy="639762"/>
          </a:xfrm>
          <a:noFill/>
        </p:spPr>
        <p:txBody>
          <a:bodyPr/>
          <a:lstStyle/>
          <a:p>
            <a:pPr eaLnBrk="1" hangingPunct="1"/>
            <a:r>
              <a:rPr lang="en-US" altLang="en-US" sz="3600" smtClean="0">
                <a:solidFill>
                  <a:schemeClr val="bg1"/>
                </a:solidFill>
              </a:rPr>
              <a:t>Problem Solving with Related Rates</a:t>
            </a:r>
            <a:endParaRPr lang="en-US" altLang="en-US" sz="3600" i="1" smtClean="0">
              <a:solidFill>
                <a:schemeClr val="bg1"/>
              </a:solidFill>
            </a:endParaRPr>
          </a:p>
        </p:txBody>
      </p:sp>
      <p:pic>
        <p:nvPicPr>
          <p:cNvPr id="18436" name="Picture 10" descr="Guidelines for solving related rate problems. (item 1). Identify all given quantities and quantities to be determined. Make a sketch and label the quantities. (item 2). Write an equation involving the variables whose rates of change either are given or are to be determined. (item 3). Using the Chain Rule, implicitly differentiate both sides of the equation with respect to time t. (item 4). After completing Step 3, substitute into the resulting equation all known values for the variables and their rates of change. Then solve for the required rate of chang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8" y="1728788"/>
            <a:ext cx="7743825"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47688" y="319088"/>
            <a:ext cx="8229600" cy="639762"/>
          </a:xfrm>
          <a:noFill/>
        </p:spPr>
        <p:txBody>
          <a:bodyPr/>
          <a:lstStyle/>
          <a:p>
            <a:pPr eaLnBrk="1" hangingPunct="1"/>
            <a:r>
              <a:rPr lang="en-US" altLang="en-US" sz="3600" smtClean="0">
                <a:solidFill>
                  <a:schemeClr val="bg1"/>
                </a:solidFill>
              </a:rPr>
              <a:t>Problem Solving with Related Rates</a:t>
            </a:r>
            <a:endParaRPr lang="en-US" altLang="en-US" sz="3600" i="1" smtClean="0">
              <a:solidFill>
                <a:schemeClr val="bg1"/>
              </a:solidFill>
            </a:endParaRPr>
          </a:p>
        </p:txBody>
      </p:sp>
      <p:sp>
        <p:nvSpPr>
          <p:cNvPr id="19460" name="TextBox 5"/>
          <p:cNvSpPr txBox="1">
            <a:spLocks noChangeArrowheads="1"/>
          </p:cNvSpPr>
          <p:nvPr/>
        </p:nvSpPr>
        <p:spPr bwMode="auto">
          <a:xfrm>
            <a:off x="381000" y="1295400"/>
            <a:ext cx="8534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The table below lists examples of mathematical models involving rates of change.</a:t>
            </a:r>
          </a:p>
        </p:txBody>
      </p:sp>
      <p:pic>
        <p:nvPicPr>
          <p:cNvPr id="19461" name="Picture 2" descr="A table lists four verbal statements and their mathematical model. They are as follows. (column 1). Verbal statement. The velocity of a car after traveling for 1 hour is 50 miles per hour. Mathematical model. x = distance traveled. (d x)/(d t) = 50 miles per hour when t = 1. (column 2). Verbal statement. Water is being pumped into a swimming pool at a rate of 10 cubic meters per hour. Mathematical model. V = volume of water in pool. (d V)/(d t) = 10 cubic meters per hour. (column 3). Verbal statement. A gear is revolving at a rate of 25 revolutions per minute, 1 revolution = 2 pi radians. Mathematical model. theta = angle of revolution. (d theta)/(d t) = (25)(2 pi) radians per minute. (column 4). Verbal statement. A population of bacteria is increasing at a rate of 2000 per hour. Mathematical model. x = number in population. (d x)/(d t) = 2000 bacteria per hou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0"/>
            <a:ext cx="6419850" cy="415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2.6</a:t>
            </a:r>
          </a:p>
        </p:txBody>
      </p:sp>
      <p:sp>
        <p:nvSpPr>
          <p:cNvPr id="4100" name="Text Box 2"/>
          <p:cNvSpPr txBox="1">
            <a:spLocks noChangeArrowheads="1"/>
          </p:cNvSpPr>
          <p:nvPr/>
        </p:nvSpPr>
        <p:spPr bwMode="auto">
          <a:xfrm>
            <a:off x="2362200" y="2492375"/>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4000">
                <a:solidFill>
                  <a:schemeClr val="bg1"/>
                </a:solidFill>
              </a:rPr>
              <a:t>Related Rates</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body" idx="1"/>
          </p:nvPr>
        </p:nvSpPr>
        <p:spPr>
          <a:xfrm>
            <a:off x="455613" y="1370013"/>
            <a:ext cx="8229600" cy="5256212"/>
          </a:xfrm>
        </p:spPr>
        <p:txBody>
          <a:bodyPr/>
          <a:lstStyle/>
          <a:p>
            <a:pPr marL="457200" indent="-457200">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a related rate.</a:t>
            </a:r>
          </a:p>
          <a:p>
            <a:pPr marL="457200" indent="-457200">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457200" indent="-457200">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Use related rates to solve real-life problems</a:t>
            </a:r>
            <a:r>
              <a:rPr lang="en-US" altLang="en-US" dirty="0" smtClean="0"/>
              <a:t>.</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5613" y="3198813"/>
            <a:ext cx="8229600" cy="914400"/>
          </a:xfrm>
        </p:spPr>
        <p:txBody>
          <a:bodyPr/>
          <a:lstStyle/>
          <a:p>
            <a:pPr algn="ctr" eaLnBrk="1" hangingPunct="1">
              <a:defRPr/>
            </a:pPr>
            <a:r>
              <a:rPr lang="en-US" altLang="en-US" kern="1200" dirty="0">
                <a:solidFill>
                  <a:schemeClr val="tx1"/>
                </a:solidFill>
                <a:latin typeface="+mn-lt"/>
                <a:ea typeface="+mn-ea"/>
                <a:cs typeface="Arial" panose="020B0604020202020204" pitchFamily="34" charset="0"/>
              </a:rPr>
              <a:t>Finding Related Rates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38138"/>
            <a:ext cx="8229600" cy="639762"/>
          </a:xfrm>
          <a:noFill/>
        </p:spPr>
        <p:txBody>
          <a:bodyPr/>
          <a:lstStyle/>
          <a:p>
            <a:pPr eaLnBrk="1" hangingPunct="1"/>
            <a:r>
              <a:rPr lang="en-US" altLang="en-US" smtClean="0">
                <a:solidFill>
                  <a:schemeClr val="bg1"/>
                </a:solidFill>
              </a:rPr>
              <a:t>Finding Related Rates</a:t>
            </a:r>
          </a:p>
        </p:txBody>
      </p:sp>
      <p:sp>
        <p:nvSpPr>
          <p:cNvPr id="8195"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You have seen how the Chain Rule can be used to find </a:t>
            </a:r>
            <a:r>
              <a:rPr lang="en-US" altLang="en-US" i="1" smtClean="0"/>
              <a:t>dy</a:t>
            </a:r>
            <a:r>
              <a:rPr lang="en-US" altLang="en-US" smtClean="0"/>
              <a:t>/</a:t>
            </a:r>
            <a:r>
              <a:rPr lang="en-US" altLang="en-US" i="1" smtClean="0"/>
              <a:t>dx </a:t>
            </a:r>
            <a:r>
              <a:rPr lang="en-US" altLang="en-US" smtClean="0"/>
              <a:t>implicitly.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Another important use of the Chain Rule is to find the </a:t>
            </a:r>
            <a:br>
              <a:rPr lang="en-US" altLang="en-US" smtClean="0"/>
            </a:br>
            <a:r>
              <a:rPr lang="en-US" altLang="en-US" smtClean="0"/>
              <a:t>rates of change of two or more related variables that are changing with respect to </a:t>
            </a:r>
            <a:r>
              <a:rPr lang="en-US" altLang="en-US" i="1" smtClean="0"/>
              <a:t>time</a:t>
            </a:r>
            <a:r>
              <a:rPr lang="en-US" alt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5613" y="1370013"/>
            <a:ext cx="8229600" cy="5256212"/>
          </a:xfrm>
          <a:noFill/>
        </p:spPr>
        <p:txBody>
          <a:bodyPr/>
          <a:lstStyle/>
          <a:p>
            <a:pPr marL="0" indent="0" eaLnBrk="1" hangingPunct="1">
              <a:lnSpc>
                <a:spcPct val="110000"/>
              </a:lnSpc>
              <a:spcBef>
                <a:spcPct val="0"/>
              </a:spcBef>
              <a:buFontTx/>
              <a:buNone/>
            </a:pPr>
            <a:r>
              <a:rPr lang="en-US" altLang="en-US" smtClean="0"/>
              <a:t>For example, when water is drained out of a </a:t>
            </a:r>
            <a:br>
              <a:rPr lang="en-US" altLang="en-US" smtClean="0"/>
            </a:br>
            <a:r>
              <a:rPr lang="en-US" altLang="en-US" smtClean="0"/>
              <a:t>conical tank (see Figure 2.33), the volume </a:t>
            </a:r>
            <a:r>
              <a:rPr lang="en-US" altLang="en-US" i="1" smtClean="0"/>
              <a:t>V</a:t>
            </a:r>
            <a:r>
              <a:rPr lang="en-US" altLang="en-US" smtClean="0"/>
              <a:t>,</a:t>
            </a:r>
            <a:r>
              <a:rPr lang="en-US" altLang="en-US" i="1" smtClean="0"/>
              <a:t> </a:t>
            </a:r>
            <a:br>
              <a:rPr lang="en-US" altLang="en-US" i="1" smtClean="0"/>
            </a:br>
            <a:r>
              <a:rPr lang="en-US" altLang="en-US" smtClean="0"/>
              <a:t>the radius </a:t>
            </a:r>
            <a:r>
              <a:rPr lang="en-US" altLang="en-US" i="1" smtClean="0"/>
              <a:t>r</a:t>
            </a:r>
            <a:r>
              <a:rPr lang="en-US" altLang="en-US" smtClean="0"/>
              <a:t>, and the height </a:t>
            </a:r>
            <a:r>
              <a:rPr lang="en-US" altLang="en-US" i="1" smtClean="0"/>
              <a:t>h </a:t>
            </a:r>
            <a:r>
              <a:rPr lang="en-US" altLang="en-US" smtClean="0"/>
              <a:t>of the water </a:t>
            </a:r>
            <a:br>
              <a:rPr lang="en-US" altLang="en-US" smtClean="0"/>
            </a:br>
            <a:r>
              <a:rPr lang="en-US" altLang="en-US" smtClean="0"/>
              <a:t>level are all functions of time </a:t>
            </a:r>
            <a:r>
              <a:rPr lang="en-US" altLang="en-US" i="1" smtClean="0"/>
              <a:t>t.</a:t>
            </a:r>
          </a:p>
          <a:p>
            <a:pPr marL="0" indent="0" eaLnBrk="1" hangingPunct="1">
              <a:lnSpc>
                <a:spcPct val="110000"/>
              </a:lnSpc>
              <a:spcBef>
                <a:spcPct val="0"/>
              </a:spcBef>
              <a:buFontTx/>
              <a:buNone/>
            </a:pPr>
            <a:endParaRPr lang="en-US" altLang="en-US" i="1" smtClean="0"/>
          </a:p>
          <a:p>
            <a:pPr marL="0" indent="0" eaLnBrk="1" hangingPunct="1">
              <a:lnSpc>
                <a:spcPct val="110000"/>
              </a:lnSpc>
              <a:spcBef>
                <a:spcPct val="0"/>
              </a:spcBef>
              <a:buFontTx/>
              <a:buNone/>
            </a:pPr>
            <a:r>
              <a:rPr lang="en-US" altLang="en-US" smtClean="0"/>
              <a:t>Knowing that these variables are related </a:t>
            </a:r>
          </a:p>
          <a:p>
            <a:pPr marL="0" indent="0" eaLnBrk="1" hangingPunct="1">
              <a:lnSpc>
                <a:spcPct val="110000"/>
              </a:lnSpc>
              <a:spcBef>
                <a:spcPct val="0"/>
              </a:spcBef>
              <a:buFontTx/>
              <a:buNone/>
            </a:pPr>
            <a:r>
              <a:rPr lang="en-US" altLang="en-US" smtClean="0"/>
              <a:t>by the equation</a:t>
            </a:r>
          </a:p>
        </p:txBody>
      </p:sp>
      <p:sp>
        <p:nvSpPr>
          <p:cNvPr id="9219" name="Rectangle 5"/>
          <p:cNvSpPr>
            <a:spLocks noChangeArrowheads="1"/>
          </p:cNvSpPr>
          <p:nvPr/>
        </p:nvSpPr>
        <p:spPr bwMode="auto">
          <a:xfrm>
            <a:off x="7283450" y="60198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2.33</a:t>
            </a:r>
          </a:p>
        </p:txBody>
      </p:sp>
      <p:pic>
        <p:nvPicPr>
          <p:cNvPr id="9220" name="Picture 6" descr="Volume is related to radius and height.&#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5759450"/>
            <a:ext cx="24066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4" descr="The illustration shows three stages of water draining out of a conical tank from the apex which is at the bottom. The radius of the upper circular surface of the conical tank is r. The water level in the conical tank is h. As the water drains out h decreases.&#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2450" y="1676400"/>
            <a:ext cx="1508125"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6" descr="V = (pi/3)(r^2)h.&#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572000"/>
            <a:ext cx="13541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7" descr="Original equatio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572000"/>
            <a:ext cx="19367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Rectangle 2"/>
          <p:cNvSpPr>
            <a:spLocks noGrp="1" noChangeArrowheads="1"/>
          </p:cNvSpPr>
          <p:nvPr>
            <p:ph type="title"/>
          </p:nvPr>
        </p:nvSpPr>
        <p:spPr>
          <a:xfrm>
            <a:off x="547688" y="338138"/>
            <a:ext cx="8229600" cy="639762"/>
          </a:xfrm>
          <a:noFill/>
        </p:spPr>
        <p:txBody>
          <a:bodyPr/>
          <a:lstStyle/>
          <a:p>
            <a:pPr eaLnBrk="1" hangingPunct="1"/>
            <a:r>
              <a:rPr lang="en-US" altLang="en-US" smtClean="0">
                <a:solidFill>
                  <a:schemeClr val="bg1"/>
                </a:solidFill>
              </a:rPr>
              <a:t>Finding Related Rates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You can differentiate implicitly with respect to </a:t>
            </a:r>
            <a:r>
              <a:rPr lang="en-US" altLang="en-US" i="1" smtClean="0"/>
              <a:t>t </a:t>
            </a:r>
            <a:r>
              <a:rPr lang="en-US" altLang="en-US" smtClean="0"/>
              <a:t>to obtain the </a:t>
            </a:r>
            <a:r>
              <a:rPr lang="en-US" altLang="en-US" b="1" smtClean="0"/>
              <a:t>related-rate </a:t>
            </a:r>
            <a:r>
              <a:rPr lang="en-US" altLang="en-US" smtClean="0"/>
              <a:t>equation</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000"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1200" smtClean="0"/>
          </a:p>
          <a:p>
            <a:pPr marL="0" indent="0" eaLnBrk="1" hangingPunct="1">
              <a:buFont typeface="Wingdings" panose="05000000000000000000" pitchFamily="2" charset="2"/>
              <a:buNone/>
            </a:pPr>
            <a:r>
              <a:rPr lang="en-US" altLang="en-US" smtClean="0"/>
              <a:t>From this equation, you can see that the rate of change of</a:t>
            </a:r>
            <a:br>
              <a:rPr lang="en-US" altLang="en-US" smtClean="0"/>
            </a:br>
            <a:r>
              <a:rPr lang="en-US" altLang="en-US" i="1" smtClean="0"/>
              <a:t>V </a:t>
            </a:r>
            <a:r>
              <a:rPr lang="en-US" altLang="en-US" smtClean="0"/>
              <a:t>is related to the rates of change of both </a:t>
            </a:r>
            <a:r>
              <a:rPr lang="en-US" altLang="en-US" i="1" smtClean="0"/>
              <a:t>h</a:t>
            </a:r>
            <a:r>
              <a:rPr lang="en-US" altLang="en-US" smtClean="0"/>
              <a:t> and </a:t>
            </a:r>
            <a:r>
              <a:rPr lang="en-US" altLang="en-US" i="1" smtClean="0"/>
              <a:t>r</a:t>
            </a:r>
            <a:r>
              <a:rPr lang="en-US" altLang="en-US" smtClean="0"/>
              <a:t>.</a:t>
            </a:r>
          </a:p>
        </p:txBody>
      </p:sp>
      <p:pic>
        <p:nvPicPr>
          <p:cNvPr id="10243" name="Picture 8" descr="= (pi/3)((r^2)((d h)/(d t)) + (2 r h)((d r)/(d t))).&#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550" y="4233863"/>
            <a:ext cx="25590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9" descr="Differentiate with respect to t.&#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505200"/>
            <a:ext cx="3103563"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2" descr="(d/(d t))[V] = (d/(d t))[(pi/3)(r^2)h].&#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0"/>
            <a:ext cx="21923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3" descr="(d V)/(d t) = (pi/3)[(r^2)((d h)/(d t)) + h(2 r((d r)/(d t))].&#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46438"/>
            <a:ext cx="3276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Rectangle 2"/>
          <p:cNvSpPr>
            <a:spLocks noGrp="1" noChangeArrowheads="1"/>
          </p:cNvSpPr>
          <p:nvPr>
            <p:ph type="title"/>
          </p:nvPr>
        </p:nvSpPr>
        <p:spPr>
          <a:xfrm>
            <a:off x="547688" y="338138"/>
            <a:ext cx="8229600" cy="639762"/>
          </a:xfrm>
          <a:noFill/>
        </p:spPr>
        <p:txBody>
          <a:bodyPr/>
          <a:lstStyle/>
          <a:p>
            <a:pPr eaLnBrk="1" hangingPunct="1"/>
            <a:r>
              <a:rPr lang="en-US" altLang="en-US" smtClean="0">
                <a:solidFill>
                  <a:schemeClr val="bg1"/>
                </a:solidFill>
              </a:rPr>
              <a:t>Finding Related Rates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47688" y="319088"/>
            <a:ext cx="8229600" cy="639762"/>
          </a:xfrm>
          <a:noFill/>
        </p:spPr>
        <p:txBody>
          <a:bodyPr/>
          <a:lstStyle/>
          <a:p>
            <a:pPr eaLnBrk="1" hangingPunct="1"/>
            <a:r>
              <a:rPr lang="en-US" altLang="en-US" sz="3400" smtClean="0">
                <a:solidFill>
                  <a:schemeClr val="bg1"/>
                </a:solidFill>
              </a:rPr>
              <a:t>Example 1 – </a:t>
            </a:r>
            <a:r>
              <a:rPr lang="en-US" altLang="en-US" sz="3400" i="1" smtClean="0">
                <a:solidFill>
                  <a:schemeClr val="bg1"/>
                </a:solidFill>
              </a:rPr>
              <a:t>Two Rates That Are Related</a:t>
            </a:r>
          </a:p>
        </p:txBody>
      </p:sp>
      <p:sp>
        <p:nvSpPr>
          <p:cNvPr id="36867" name="Rectangle 3"/>
          <p:cNvSpPr>
            <a:spLocks noGrp="1" noChangeArrowheads="1"/>
          </p:cNvSpPr>
          <p:nvPr>
            <p:ph type="body" idx="1"/>
          </p:nvPr>
        </p:nvSpPr>
        <p:spPr>
          <a:xfrm>
            <a:off x="455613" y="1370013"/>
            <a:ext cx="8229600" cy="5256212"/>
          </a:xfrm>
        </p:spPr>
        <p:txBody>
          <a:bodyPr/>
          <a:lstStyle/>
          <a:p>
            <a:pPr marL="0" indent="0" eaLnBrk="1" hangingPunct="1">
              <a:buFont typeface="Wingdings" panose="05000000000000000000" pitchFamily="2" charset="2"/>
              <a:buNone/>
              <a:defRPr/>
            </a:pPr>
            <a:r>
              <a:rPr lang="en-US" altLang="en-US" dirty="0" smtClean="0"/>
              <a:t>The variables </a:t>
            </a:r>
            <a:r>
              <a:rPr lang="en-US" altLang="en-US" i="1" dirty="0" smtClean="0"/>
              <a:t>x </a:t>
            </a:r>
            <a:r>
              <a:rPr lang="en-US" altLang="en-US" dirty="0" smtClean="0"/>
              <a:t>and </a:t>
            </a:r>
            <a:r>
              <a:rPr lang="en-US" altLang="en-US" i="1" dirty="0" smtClean="0"/>
              <a:t>y </a:t>
            </a:r>
            <a:r>
              <a:rPr lang="en-US" altLang="en-US" dirty="0" smtClean="0"/>
              <a:t>are both differentiable functions of </a:t>
            </a:r>
            <a:r>
              <a:rPr lang="en-US" altLang="en-US" i="1" dirty="0" smtClean="0"/>
              <a:t>t </a:t>
            </a:r>
            <a:r>
              <a:rPr lang="en-US" altLang="en-US" dirty="0" smtClean="0"/>
              <a:t>and are related by the equation </a:t>
            </a:r>
            <a:r>
              <a:rPr lang="en-US" altLang="en-US" i="1" dirty="0" smtClean="0"/>
              <a:t>y </a:t>
            </a:r>
            <a:r>
              <a:rPr lang="en-US" altLang="en-US" dirty="0" smtClean="0"/>
              <a:t>= </a:t>
            </a:r>
            <a:r>
              <a:rPr lang="en-US" altLang="en-US" i="1" dirty="0" smtClean="0"/>
              <a:t>x</a:t>
            </a:r>
            <a:r>
              <a:rPr lang="en-US" altLang="en-US" baseline="30000" dirty="0" smtClean="0"/>
              <a:t>2</a:t>
            </a:r>
            <a:r>
              <a:rPr lang="en-US" altLang="en-US" dirty="0" smtClean="0"/>
              <a:t> + 3. Find </a:t>
            </a:r>
            <a:r>
              <a:rPr lang="en-US" altLang="en-US" i="1" dirty="0" err="1" smtClean="0"/>
              <a:t>dy</a:t>
            </a:r>
            <a:r>
              <a:rPr lang="en-US" altLang="en-US" dirty="0" smtClean="0"/>
              <a:t>/</a:t>
            </a:r>
            <a:r>
              <a:rPr lang="en-US" altLang="en-US" i="1" dirty="0" err="1" smtClean="0"/>
              <a:t>dt</a:t>
            </a:r>
            <a:r>
              <a:rPr lang="en-US" altLang="en-US" i="1" dirty="0" smtClean="0"/>
              <a:t> </a:t>
            </a:r>
            <a:r>
              <a:rPr lang="en-US" altLang="en-US" dirty="0" smtClean="0"/>
              <a:t>when </a:t>
            </a:r>
            <a:br>
              <a:rPr lang="en-US" altLang="en-US" dirty="0" smtClean="0"/>
            </a:br>
            <a:r>
              <a:rPr lang="en-US" altLang="en-US" i="1" dirty="0" smtClean="0"/>
              <a:t>x </a:t>
            </a:r>
            <a:r>
              <a:rPr lang="en-US" altLang="en-US" dirty="0" smtClean="0"/>
              <a:t>= 1, given that </a:t>
            </a:r>
            <a:r>
              <a:rPr lang="en-US" altLang="en-US" i="1" dirty="0" smtClean="0"/>
              <a:t>dx</a:t>
            </a:r>
            <a:r>
              <a:rPr lang="en-US" altLang="en-US" dirty="0" smtClean="0"/>
              <a:t>/</a:t>
            </a:r>
            <a:r>
              <a:rPr lang="en-US" altLang="en-US" i="1" dirty="0" err="1" smtClean="0"/>
              <a:t>dt</a:t>
            </a:r>
            <a:r>
              <a:rPr lang="en-US" altLang="en-US" dirty="0" smtClean="0"/>
              <a:t> = 2 when </a:t>
            </a:r>
            <a:r>
              <a:rPr lang="en-US" altLang="en-US" i="1" dirty="0" smtClean="0"/>
              <a:t>x</a:t>
            </a:r>
            <a:r>
              <a:rPr lang="en-US" altLang="en-US" dirty="0" smtClean="0"/>
              <a:t> = 1.</a:t>
            </a:r>
          </a:p>
          <a:p>
            <a:pPr marL="0" indent="0" eaLnBrk="1" hangingPunct="1">
              <a:buFont typeface="Wingdings" panose="05000000000000000000" pitchFamily="2" charset="2"/>
              <a:buNone/>
              <a:defRPr/>
            </a:pPr>
            <a:endParaRPr lang="en-US" altLang="en-US" sz="1400" dirty="0" smtClean="0">
              <a:solidFill>
                <a:srgbClr val="0073AE"/>
              </a:solidFill>
            </a:endParaRPr>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Using the Chain Rule, you can differentiate both sides of the equation </a:t>
            </a:r>
            <a:r>
              <a:rPr lang="en-US" altLang="en-US" i="1" dirty="0" smtClean="0"/>
              <a:t>with respect to t</a:t>
            </a:r>
            <a:r>
              <a:rPr lang="en-US" altLang="en-US" dirty="0" smtClean="0"/>
              <a:t>.</a:t>
            </a:r>
          </a:p>
        </p:txBody>
      </p:sp>
      <p:pic>
        <p:nvPicPr>
          <p:cNvPr id="2" name="Picture 1" descr="y = x^2 + 3. Write original equa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4419600"/>
            <a:ext cx="65913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d/(d t))[y] = (d/(d t))[x^2 + 3]. Differentiate with respect to t.&#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4850" y="5249863"/>
            <a:ext cx="7753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animEffect transition="in" filter="fade">
                                      <p:cBhvr>
                                        <p:cTn id="7" dur="1000"/>
                                        <p:tgtEl>
                                          <p:spTgt spid="36867">
                                            <p:txEl>
                                              <p:pRg st="2" end="2"/>
                                            </p:txEl>
                                          </p:spTgt>
                                        </p:tgtEl>
                                      </p:cBhvr>
                                    </p:animEffect>
                                    <p:anim calcmode="lin" valueType="num">
                                      <p:cBhvr>
                                        <p:cTn id="8"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686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67">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animEffect transition="in" filter="fade">
                                      <p:cBhvr>
                                        <p:cTn id="13" dur="1000"/>
                                        <p:tgtEl>
                                          <p:spTgt spid="36867">
                                            <p:txEl>
                                              <p:pRg st="3" end="3"/>
                                            </p:txEl>
                                          </p:spTgt>
                                        </p:tgtEl>
                                      </p:cBhvr>
                                    </p:animEffect>
                                    <p:anim calcmode="lin" valueType="num">
                                      <p:cBhvr>
                                        <p:cTn id="14"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6867">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8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900" decel="100000" fill="hold"/>
                                        <p:tgtEl>
                                          <p:spTgt spid="2"/>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900" decel="100000" fill="hold"/>
                                        <p:tgtEl>
                                          <p:spTgt spid="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47688" y="319088"/>
            <a:ext cx="8229600" cy="639762"/>
          </a:xfrm>
          <a:noFill/>
        </p:spPr>
        <p:txBody>
          <a:bodyPr/>
          <a:lstStyle/>
          <a:p>
            <a:pPr eaLnBrk="1" hangingPunct="1"/>
            <a:r>
              <a:rPr lang="en-US" altLang="en-US" smtClean="0">
                <a:solidFill>
                  <a:schemeClr val="bg1"/>
                </a:solidFill>
              </a:rPr>
              <a:t>Example 1 – </a:t>
            </a:r>
            <a:r>
              <a:rPr lang="en-US" altLang="en-US" i="1" smtClean="0">
                <a:solidFill>
                  <a:schemeClr val="bg1"/>
                </a:solidFill>
              </a:rPr>
              <a:t>Solution</a:t>
            </a:r>
          </a:p>
        </p:txBody>
      </p:sp>
      <p:sp>
        <p:nvSpPr>
          <p:cNvPr id="36867"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endParaRPr lang="en-US" altLang="en-US" smtClean="0">
              <a:solidFill>
                <a:srgbClr val="0073AE"/>
              </a:solidFill>
            </a:endParaRPr>
          </a:p>
          <a:p>
            <a:pPr marL="0" indent="0" eaLnBrk="1" hangingPunct="1">
              <a:buFont typeface="Wingdings" panose="05000000000000000000" pitchFamily="2" charset="2"/>
              <a:buNone/>
            </a:pPr>
            <a:endParaRPr lang="en-US" altLang="en-US" smtClean="0">
              <a:solidFill>
                <a:srgbClr val="0073AE"/>
              </a:solidFill>
            </a:endParaRPr>
          </a:p>
          <a:p>
            <a:pPr marL="0" indent="0" eaLnBrk="1" hangingPunct="1">
              <a:buFont typeface="Wingdings" panose="05000000000000000000" pitchFamily="2" charset="2"/>
              <a:buNone/>
            </a:pPr>
            <a:endParaRPr lang="en-US" altLang="en-US" sz="2800" smtClean="0">
              <a:solidFill>
                <a:srgbClr val="0073AE"/>
              </a:solidFill>
            </a:endParaRPr>
          </a:p>
          <a:p>
            <a:pPr marL="0" indent="0" eaLnBrk="1" hangingPunct="1">
              <a:buFont typeface="Wingdings" panose="05000000000000000000" pitchFamily="2" charset="2"/>
              <a:buNone/>
            </a:pPr>
            <a:r>
              <a:rPr lang="en-US" altLang="en-US" smtClean="0"/>
              <a:t>When </a:t>
            </a:r>
            <a:r>
              <a:rPr lang="en-US" altLang="en-US" i="1" smtClean="0"/>
              <a:t>x </a:t>
            </a:r>
            <a:r>
              <a:rPr lang="en-US" altLang="en-US" smtClean="0"/>
              <a:t>= 1 and </a:t>
            </a:r>
            <a:r>
              <a:rPr lang="en-US" altLang="en-US" i="1" smtClean="0"/>
              <a:t>dx</a:t>
            </a:r>
            <a:r>
              <a:rPr lang="en-US" altLang="en-US" smtClean="0"/>
              <a:t>/</a:t>
            </a:r>
            <a:r>
              <a:rPr lang="en-US" altLang="en-US" i="1" smtClean="0"/>
              <a:t>dt </a:t>
            </a:r>
            <a:r>
              <a:rPr lang="en-US" altLang="en-US" smtClean="0"/>
              <a:t>=</a:t>
            </a:r>
            <a:r>
              <a:rPr lang="en-US" altLang="en-US" i="1" smtClean="0"/>
              <a:t> </a:t>
            </a:r>
            <a:r>
              <a:rPr lang="en-US" altLang="en-US" smtClean="0"/>
              <a:t>2,</a:t>
            </a:r>
            <a:r>
              <a:rPr lang="en-US" altLang="en-US" i="1" smtClean="0"/>
              <a:t> </a:t>
            </a:r>
            <a:r>
              <a:rPr lang="en-US" altLang="en-US" smtClean="0"/>
              <a:t>you have </a:t>
            </a:r>
            <a:endParaRPr lang="en-US" altLang="en-US" sz="800" smtClean="0"/>
          </a:p>
        </p:txBody>
      </p:sp>
      <p:pic>
        <p:nvPicPr>
          <p:cNvPr id="36874" name="Picture 10" descr="(d y)/(d t) = 2(1)(2) = 4.&#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613" y="3557588"/>
            <a:ext cx="2287587"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2294" name="Picture 1" descr="(d y)/(d t) = 2 x ((d x)/(d t)). Chain rule.&#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5375" y="1600200"/>
            <a:ext cx="55340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animEffect transition="in" filter="fade">
                                      <p:cBhvr>
                                        <p:cTn id="7" dur="1000"/>
                                        <p:tgtEl>
                                          <p:spTgt spid="36867">
                                            <p:txEl>
                                              <p:pRg st="3" end="3"/>
                                            </p:txEl>
                                          </p:spTgt>
                                        </p:tgtEl>
                                      </p:cBhvr>
                                    </p:animEffect>
                                    <p:anim calcmode="lin" valueType="num">
                                      <p:cBhvr>
                                        <p:cTn id="8"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6867">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67">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6874"/>
                                        </p:tgtEl>
                                        <p:attrNameLst>
                                          <p:attrName>style.visibility</p:attrName>
                                        </p:attrNameLst>
                                      </p:cBhvr>
                                      <p:to>
                                        <p:strVal val="visible"/>
                                      </p:to>
                                    </p:set>
                                    <p:animEffect transition="in" filter="fade">
                                      <p:cBhvr>
                                        <p:cTn id="13" dur="1000"/>
                                        <p:tgtEl>
                                          <p:spTgt spid="36874"/>
                                        </p:tgtEl>
                                      </p:cBhvr>
                                    </p:animEffect>
                                    <p:anim calcmode="lin" valueType="num">
                                      <p:cBhvr>
                                        <p:cTn id="14" dur="1000" fill="hold"/>
                                        <p:tgtEl>
                                          <p:spTgt spid="36874"/>
                                        </p:tgtEl>
                                        <p:attrNameLst>
                                          <p:attrName>ppt_x</p:attrName>
                                        </p:attrNameLst>
                                      </p:cBhvr>
                                      <p:tavLst>
                                        <p:tav tm="0">
                                          <p:val>
                                            <p:strVal val="#ppt_x"/>
                                          </p:val>
                                        </p:tav>
                                        <p:tav tm="100000">
                                          <p:val>
                                            <p:strVal val="#ppt_x"/>
                                          </p:val>
                                        </p:tav>
                                      </p:tavLst>
                                    </p:anim>
                                    <p:anim calcmode="lin" valueType="num">
                                      <p:cBhvr>
                                        <p:cTn id="15" dur="900" decel="100000" fill="hold"/>
                                        <p:tgtEl>
                                          <p:spTgt spid="3687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8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781</TotalTime>
  <Words>386</Words>
  <Application>Microsoft Office PowerPoint</Application>
  <PresentationFormat>On-screen Show (4:3)</PresentationFormat>
  <Paragraphs>84</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Wingdings</vt:lpstr>
      <vt:lpstr>Larsoen_master slide</vt:lpstr>
      <vt:lpstr>PowerPoint Presentation</vt:lpstr>
      <vt:lpstr>PowerPoint Presentation</vt:lpstr>
      <vt:lpstr>PowerPoint Presentation</vt:lpstr>
      <vt:lpstr>Finding Related Rates</vt:lpstr>
      <vt:lpstr>Finding Related Rates</vt:lpstr>
      <vt:lpstr>Finding Related Rates</vt:lpstr>
      <vt:lpstr>Finding Related Rates</vt:lpstr>
      <vt:lpstr>Example 1 – Two Rates That Are Related</vt:lpstr>
      <vt:lpstr>Example 1 – Solution</vt:lpstr>
      <vt:lpstr>Problem Solving with Related Rates</vt:lpstr>
      <vt:lpstr>Problem Solving with Related Rates</vt:lpstr>
      <vt:lpstr>Example 2 – Ripples in a Pond</vt:lpstr>
      <vt:lpstr>Example 2 – Solution</vt:lpstr>
      <vt:lpstr>Example 2 – Solution</vt:lpstr>
      <vt:lpstr>Problem Solving with Related Rates</vt:lpstr>
      <vt:lpstr>Problem Solving with Related Rates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234</cp:revision>
  <dcterms:created xsi:type="dcterms:W3CDTF">2008-11-21T04:28:28Z</dcterms:created>
  <dcterms:modified xsi:type="dcterms:W3CDTF">2018-08-01T10:31:31Z</dcterms:modified>
</cp:coreProperties>
</file>