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65" r:id="rId3"/>
    <p:sldId id="268" r:id="rId4"/>
    <p:sldId id="270" r:id="rId5"/>
    <p:sldId id="266" r:id="rId6"/>
    <p:sldId id="271" r:id="rId7"/>
    <p:sldId id="262" r:id="rId8"/>
    <p:sldId id="263" r:id="rId9"/>
    <p:sldId id="274" r:id="rId10"/>
    <p:sldId id="264" r:id="rId11"/>
    <p:sldId id="272" r:id="rId12"/>
    <p:sldId id="273" r:id="rId13"/>
    <p:sldId id="278" r:id="rId14"/>
    <p:sldId id="261" r:id="rId15"/>
    <p:sldId id="279" r:id="rId16"/>
    <p:sldId id="280" r:id="rId17"/>
    <p:sldId id="281" r:id="rId18"/>
    <p:sldId id="282" r:id="rId19"/>
    <p:sldId id="285" r:id="rId20"/>
    <p:sldId id="284" r:id="rId21"/>
    <p:sldId id="283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58" r:id="rId32"/>
    <p:sldId id="259" r:id="rId33"/>
    <p:sldId id="260" r:id="rId34"/>
    <p:sldId id="295" r:id="rId35"/>
    <p:sldId id="296" r:id="rId36"/>
    <p:sldId id="297" r:id="rId37"/>
    <p:sldId id="298" r:id="rId38"/>
    <p:sldId id="299" r:id="rId39"/>
    <p:sldId id="300" r:id="rId40"/>
    <p:sldId id="267" r:id="rId41"/>
    <p:sldId id="301" r:id="rId42"/>
    <p:sldId id="269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456C6-CB83-4E9E-918C-06C5E4FF4A81}" type="datetimeFigureOut">
              <a:rPr lang="en-US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B227-98B8-4CB2-BA6F-E0185DF64EF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0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78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21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35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3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7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74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6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7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38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3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78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80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2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1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1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88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6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78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9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0B38C1-18D9-497D-BC88-E0BEB778B27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5C229E-0B1F-4D1F-8361-12AB5586C7D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7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8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2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81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AB227-98B8-4CB2-BA6F-E0185DF64EF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4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8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2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6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0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8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9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8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A222B-7982-4F2A-A61C-BE8F5E81741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A1263-29A7-4598-9943-7B2B8B8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weat_gland" TargetMode="External"/><Relationship Id="rId13" Type="http://schemas.openxmlformats.org/officeDocument/2006/relationships/hyperlink" Target="https://en.wikipedia.org/wiki/Areola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hyperlink" Target="https://en.wikipedia.org/wiki/Axilla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hyperlink" Target="https://en.wikipedia.org/wiki/Subcutaneous_fat" TargetMode="External"/><Relationship Id="rId5" Type="http://schemas.openxmlformats.org/officeDocument/2006/relationships/image" Target="../media/image8.jpeg"/><Relationship Id="rId10" Type="http://schemas.openxmlformats.org/officeDocument/2006/relationships/hyperlink" Target="https://en.wikipedia.org/wiki/Dermis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en.wikipedia.org/wiki/Merocrine" TargetMode="External"/><Relationship Id="rId14" Type="http://schemas.openxmlformats.org/officeDocument/2006/relationships/hyperlink" Target="https://en.wikipedia.org/wiki/Ear_cana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quizlet.com/xwE1i9.WhCTd6EZrI3cGQ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7" y="457200"/>
            <a:ext cx="8782787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4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highered.mheducation.com/sites/dl/free/0070272468/23218/0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84810"/>
            <a:ext cx="4438650" cy="52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140" y="1143000"/>
            <a:ext cx="28255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/>
              <a:t>Hairshaft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Epidermis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Dermis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Pore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Sebaceous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Duct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follicle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Eccrine</a:t>
            </a:r>
            <a:r>
              <a:rPr lang="en-US" sz="2000" b="1" dirty="0"/>
              <a:t> sweat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Apocrine sweat gland</a:t>
            </a:r>
          </a:p>
          <a:p>
            <a:pPr marL="342900" indent="-3429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8348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hhe.com/biosci/ap/maderap/graphics/mader04uhap/ch05/others/0186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914400"/>
            <a:ext cx="7213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066800"/>
            <a:ext cx="26078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Free nerve endings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Oil gland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Arrector</a:t>
            </a:r>
            <a:r>
              <a:rPr lang="en-US" sz="2000" b="1" dirty="0"/>
              <a:t> </a:t>
            </a:r>
            <a:r>
              <a:rPr lang="en-US" sz="2000" b="1" dirty="0" err="1"/>
              <a:t>pili</a:t>
            </a:r>
            <a:r>
              <a:rPr lang="en-US" sz="2000" b="1" dirty="0"/>
              <a:t> muscle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Sweat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root</a:t>
            </a:r>
          </a:p>
          <a:p>
            <a:pPr marL="342900" indent="-342900">
              <a:buAutoNum type="arabicPeriod"/>
            </a:pPr>
            <a:r>
              <a:rPr lang="en-US" sz="2000" b="1" dirty="0"/>
              <a:t>Nerve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Fat</a:t>
            </a:r>
          </a:p>
        </p:txBody>
      </p:sp>
    </p:spTree>
    <p:extLst>
      <p:ext uri="{BB962C8B-B14F-4D97-AF65-F5344CB8AC3E}">
        <p14:creationId xmlns:p14="http://schemas.microsoft.com/office/powerpoint/2010/main" val="146256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mhhe.com/biosci/ap/maderap/graphics/mader04uhap/ch05/others/0186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0495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50519" y="914400"/>
            <a:ext cx="20116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Hair shaft</a:t>
            </a:r>
          </a:p>
          <a:p>
            <a:pPr marL="342900" indent="-342900">
              <a:buAutoNum type="arabicPeriod"/>
            </a:pPr>
            <a:r>
              <a:rPr lang="en-US" sz="2000" b="1" dirty="0"/>
              <a:t>Melanocytes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Capillaries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Sensory Receptor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Epidermis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Sensory receptor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follicle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Dermis</a:t>
            </a:r>
          </a:p>
        </p:txBody>
      </p:sp>
    </p:spTree>
    <p:extLst>
      <p:ext uri="{BB962C8B-B14F-4D97-AF65-F5344CB8AC3E}">
        <p14:creationId xmlns:p14="http://schemas.microsoft.com/office/powerpoint/2010/main" val="146256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hhe.com/biosci/ap/maderap/graphics/mader04uhap/ch05/others/0186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38200"/>
            <a:ext cx="236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Subcutaneous layer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Nerve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Artery</a:t>
            </a:r>
          </a:p>
          <a:p>
            <a:pPr marL="342900" indent="-342900">
              <a:buAutoNum type="arabicPeriod"/>
            </a:pPr>
            <a:r>
              <a:rPr lang="en-US" sz="2000" b="1" dirty="0"/>
              <a:t>Vein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Sensory receptor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Adipose tissue</a:t>
            </a:r>
          </a:p>
        </p:txBody>
      </p:sp>
    </p:spTree>
    <p:extLst>
      <p:ext uri="{BB962C8B-B14F-4D97-AF65-F5344CB8AC3E}">
        <p14:creationId xmlns:p14="http://schemas.microsoft.com/office/powerpoint/2010/main" val="25192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2438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burn which destroys the entire thickness of skin, appears blanched (gray-white) or blackened, and is not painful due to destroyed nerves is considered a: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Partial-thickness burn</a:t>
            </a:r>
            <a:br>
              <a:rPr lang="en-US" dirty="0"/>
            </a:br>
            <a:r>
              <a:rPr lang="en-US" dirty="0"/>
              <a:t>2. 1st degree burn</a:t>
            </a:r>
            <a:br>
              <a:rPr lang="en-US" dirty="0"/>
            </a:br>
            <a:r>
              <a:rPr lang="en-US" dirty="0"/>
              <a:t>3. 2nd degree burn</a:t>
            </a:r>
            <a:br>
              <a:rPr lang="en-US" dirty="0"/>
            </a:br>
            <a:r>
              <a:rPr lang="en-US" dirty="0"/>
              <a:t>4. </a:t>
            </a:r>
            <a:r>
              <a:rPr lang="en-US" b="1" dirty="0">
                <a:solidFill>
                  <a:srgbClr val="FF0000"/>
                </a:solidFill>
              </a:rPr>
              <a:t>3rd degree burn</a:t>
            </a:r>
          </a:p>
        </p:txBody>
      </p:sp>
      <p:pic>
        <p:nvPicPr>
          <p:cNvPr id="22530" name="Picture 2" descr="http://www.ic.sunysb.edu/Stu/wilee/BUR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76" y="201706"/>
            <a:ext cx="5827059" cy="46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differencebetween.info/sites/default/files/d7_image_attach1/first-second-and-third-degree-bur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24" y="4863356"/>
            <a:ext cx="5559902" cy="19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0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g.webmd.com/dtmcms/live/webmd/consumer_assets/site_images/media/medical/hw/hwkb17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pp.vk.me/c627528/v627528202/6ce9/bJkkK4_6fO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10791"/>
            <a:ext cx="3819525" cy="44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gethealtharticles.com/image/5-third-degree-burn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494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21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o.quizlet.com/y9PR.JRVrSJjbS4beK52D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05280"/>
            <a:ext cx="7399178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16764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Epidermis</a:t>
            </a:r>
          </a:p>
        </p:txBody>
      </p:sp>
    </p:spTree>
    <p:extLst>
      <p:ext uri="{BB962C8B-B14F-4D97-AF65-F5344CB8AC3E}">
        <p14:creationId xmlns:p14="http://schemas.microsoft.com/office/powerpoint/2010/main" val="77914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o.quizlet.com/U6ueqXLeq8aM.47W8PbJI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500662"/>
            <a:ext cx="7159626" cy="41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7600" y="33528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Dermis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o.quizlet.com/s3laU5N5hzta1CaLeiau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2114"/>
            <a:ext cx="7010400" cy="40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454891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Hypodermis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o.quizlet.com/SovGYq3yCwbAqGzxy.Is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2644"/>
            <a:ext cx="4762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202644"/>
            <a:ext cx="232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Stratum </a:t>
            </a:r>
            <a:r>
              <a:rPr lang="en-US" dirty="0" err="1"/>
              <a:t>corneum</a:t>
            </a:r>
            <a:endParaRPr lang="en-US" dirty="0"/>
          </a:p>
        </p:txBody>
      </p:sp>
      <p:pic>
        <p:nvPicPr>
          <p:cNvPr id="4" name="Picture 4" descr="https://o.quizlet.com/CEuqpaSBnUpk5ajhq2wKX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5" y="3429000"/>
            <a:ext cx="4953000" cy="319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2882" y="479784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Stratum </a:t>
            </a:r>
            <a:r>
              <a:rPr lang="en-US" dirty="0" err="1"/>
              <a:t>lucidum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.quizlet.com/efIplag.msNhPP36JCNBSA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16180"/>
            <a:ext cx="2435225" cy="53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quizlet.com/0g-DMjbCqT5xcYKp0-inSA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80" y="1484119"/>
            <a:ext cx="962820" cy="53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quizlet.com/n6KhCE.XbPjMbZRgDP52GQ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81" y="774030"/>
            <a:ext cx="1371600" cy="25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quizlet.com/D08ah0yWp4gFkGicCfYuAw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296"/>
            <a:ext cx="990600" cy="44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1" y="98993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Sebaceous Gland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731107"/>
            <a:ext cx="1374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Hair Root (embedded in skin)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3767" y="304800"/>
            <a:ext cx="1374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Hair Shaft (above skin)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2325" y="1828124"/>
            <a:ext cx="109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Arrector</a:t>
            </a:r>
            <a:r>
              <a:rPr lang="en-US" sz="1600" dirty="0"/>
              <a:t> </a:t>
            </a:r>
            <a:r>
              <a:rPr lang="en-US" sz="1600" dirty="0" err="1"/>
              <a:t>Pili</a:t>
            </a:r>
            <a:r>
              <a:rPr lang="en-US" sz="1600" dirty="0"/>
              <a:t> Muscle</a:t>
            </a:r>
          </a:p>
        </p:txBody>
      </p:sp>
    </p:spTree>
    <p:extLst>
      <p:ext uri="{BB962C8B-B14F-4D97-AF65-F5344CB8AC3E}">
        <p14:creationId xmlns:p14="http://schemas.microsoft.com/office/powerpoint/2010/main" val="3551386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o.quizlet.com/EZTixc8ncogLa0u76cyT9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8620"/>
            <a:ext cx="5040714" cy="32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7660" y="5334000"/>
            <a:ext cx="20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Stratum </a:t>
            </a:r>
            <a:r>
              <a:rPr lang="en-US" dirty="0" err="1"/>
              <a:t>granulosum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o.quizlet.com/VJvJlmUCSeCrIZRbsKjp3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4" y="3581400"/>
            <a:ext cx="4833125" cy="31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4191000"/>
            <a:ext cx="158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Stratum </a:t>
            </a:r>
            <a:r>
              <a:rPr lang="en-US" dirty="0" err="1"/>
              <a:t>basale</a:t>
            </a:r>
            <a:endParaRPr lang="en-US" dirty="0"/>
          </a:p>
        </p:txBody>
      </p:sp>
      <p:pic>
        <p:nvPicPr>
          <p:cNvPr id="31748" name="Picture 4" descr="https://o.quizlet.com/4jDZqtyweD5.HKCij7phJ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2" y="407624"/>
            <a:ext cx="4762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0443" y="1143000"/>
            <a:ext cx="18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Stratum </a:t>
            </a:r>
            <a:r>
              <a:rPr lang="en-US" dirty="0" err="1"/>
              <a:t>spinosum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o.quizlet.com/.klU8YZXM8xY9GT86W9fv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524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53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Pacinian</a:t>
            </a:r>
            <a:r>
              <a:rPr lang="en-US" dirty="0"/>
              <a:t> Corpuscle</a:t>
            </a:r>
          </a:p>
        </p:txBody>
      </p:sp>
      <p:pic>
        <p:nvPicPr>
          <p:cNvPr id="28676" name="Picture 4" descr="https://o.quizlet.com/5ZgUZVCuODGeHYaYN2ATD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438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7355" y="1547089"/>
            <a:ext cx="170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Meisnner’s</a:t>
            </a:r>
            <a:r>
              <a:rPr lang="en-US" dirty="0"/>
              <a:t> corpuscle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o.quizlet.com/Z4p.OiRq302Os4OdOe.yK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0" y="3245327"/>
            <a:ext cx="6415489" cy="33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581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Eccrine</a:t>
            </a:r>
            <a:r>
              <a:rPr lang="en-US" dirty="0"/>
              <a:t> sweat gland</a:t>
            </a:r>
          </a:p>
        </p:txBody>
      </p:sp>
      <p:pic>
        <p:nvPicPr>
          <p:cNvPr id="27652" name="Picture 4" descr="https://o.quizlet.com/eamwH43Aw7Y80pkHRsIwG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0" y="105076"/>
            <a:ext cx="4967690" cy="299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3500" y="2025134"/>
            <a:ext cx="220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Apocrine sweat gland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o.quizlet.com/1IKCb949fq2bp98vg4pm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7" y="2876211"/>
            <a:ext cx="3041153" cy="36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5188945"/>
            <a:ext cx="12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Hair follicle</a:t>
            </a:r>
          </a:p>
        </p:txBody>
      </p:sp>
      <p:pic>
        <p:nvPicPr>
          <p:cNvPr id="26628" name="Picture 4" descr="https://o.quizlet.com/Rc7COCKHtT9uQr4TkEAi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75" y="2876211"/>
            <a:ext cx="42481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6450" y="2891034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Hair   shaft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2506879"/>
            <a:ext cx="4345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actual exposed piece of hair above the skin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o.quizlet.com/r2tqLDPtrM18Qrd6tp84p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" y="3048000"/>
            <a:ext cx="42481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05" y="267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Hair root</a:t>
            </a:r>
            <a:r>
              <a:rPr lang="en-US" dirty="0"/>
              <a:t> - (inside/under the skin)</a:t>
            </a:r>
          </a:p>
        </p:txBody>
      </p:sp>
      <p:pic>
        <p:nvPicPr>
          <p:cNvPr id="25602" name="Picture 2" descr="https://o.quizlet.com/FlXUcZ4f8pVpivzb-9xxO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96" y="3048000"/>
            <a:ext cx="2926805" cy="37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578636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Hair bulb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o.quizlet.com/q4hRTBg95koqLc5c8te0Q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0" y="1875180"/>
            <a:ext cx="3570590" cy="45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4008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Hair papilla</a:t>
            </a:r>
          </a:p>
        </p:txBody>
      </p:sp>
      <p:pic>
        <p:nvPicPr>
          <p:cNvPr id="24580" name="Picture 4" descr="https://o.quizlet.com/DWBmmG8uzh2jki8GK2Fp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47680"/>
            <a:ext cx="444817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4154056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Sebaceous gland</a:t>
            </a:r>
          </a:p>
        </p:txBody>
      </p:sp>
    </p:spTree>
    <p:extLst>
      <p:ext uri="{BB962C8B-B14F-4D97-AF65-F5344CB8AC3E}">
        <p14:creationId xmlns:p14="http://schemas.microsoft.com/office/powerpoint/2010/main" val="219356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o.quizlet.com/mr.MMKjuLkDj4kdn8CL5Z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4" y="1801658"/>
            <a:ext cx="6059756" cy="41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4800600"/>
            <a:ext cx="20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Arrector</a:t>
            </a:r>
            <a:r>
              <a:rPr lang="en-US" dirty="0"/>
              <a:t> </a:t>
            </a:r>
            <a:r>
              <a:rPr lang="en-US" dirty="0" err="1"/>
              <a:t>pili</a:t>
            </a:r>
            <a:r>
              <a:rPr lang="en-US" dirty="0"/>
              <a:t> muscle</a:t>
            </a:r>
          </a:p>
        </p:txBody>
      </p:sp>
    </p:spTree>
    <p:extLst>
      <p:ext uri="{BB962C8B-B14F-4D97-AF65-F5344CB8AC3E}">
        <p14:creationId xmlns:p14="http://schemas.microsoft.com/office/powerpoint/2010/main" val="1176311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quizlet.com/i/kL-39QLzv7PHXsMqXnyAe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514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524000"/>
            <a:ext cx="33270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Skin from scalp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Eccrine</a:t>
            </a:r>
            <a:r>
              <a:rPr lang="en-US" sz="2000" b="1" dirty="0"/>
              <a:t> </a:t>
            </a:r>
            <a:r>
              <a:rPr lang="en-US" sz="2000" b="1" dirty="0" err="1"/>
              <a:t>suderiferous</a:t>
            </a:r>
            <a:r>
              <a:rPr lang="en-US" sz="2000" b="1" dirty="0"/>
              <a:t>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root</a:t>
            </a:r>
          </a:p>
          <a:p>
            <a:pPr marL="342900" indent="-342900">
              <a:buAutoNum type="arabicPeriod"/>
            </a:pPr>
            <a:r>
              <a:rPr lang="en-US" sz="2000" b="1" dirty="0"/>
              <a:t>Inner epithelial layer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External epithelial layer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bulb</a:t>
            </a:r>
          </a:p>
          <a:p>
            <a:pPr marL="342900" indent="-342900">
              <a:buAutoNum type="arabicPeriod"/>
            </a:pPr>
            <a:r>
              <a:rPr lang="en-US" sz="2000" b="1" dirty="0"/>
              <a:t>Papillae of hair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Shaft of hair</a:t>
            </a:r>
          </a:p>
        </p:txBody>
      </p:sp>
    </p:spTree>
    <p:extLst>
      <p:ext uri="{BB962C8B-B14F-4D97-AF65-F5344CB8AC3E}">
        <p14:creationId xmlns:p14="http://schemas.microsoft.com/office/powerpoint/2010/main" val="4126071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.quizlet.com/i/XGKzwwqG1rq2NKrAzh6YU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80" y="533400"/>
            <a:ext cx="560359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838200"/>
            <a:ext cx="29556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Skin from sole of the foot: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Stratum </a:t>
            </a:r>
            <a:r>
              <a:rPr lang="en-US" sz="2000" b="1" dirty="0" err="1"/>
              <a:t>corneum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Stratum </a:t>
            </a:r>
            <a:r>
              <a:rPr lang="en-US" sz="2000" b="1" dirty="0" err="1"/>
              <a:t>lucidum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Stratum </a:t>
            </a:r>
            <a:r>
              <a:rPr lang="en-US" sz="2000" b="1" dirty="0" err="1"/>
              <a:t>granulosum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Stratum </a:t>
            </a:r>
            <a:r>
              <a:rPr lang="en-US" sz="2000" b="1" dirty="0" err="1"/>
              <a:t>spinosum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Stratum </a:t>
            </a:r>
            <a:r>
              <a:rPr lang="en-US" sz="2000" b="1" dirty="0" err="1"/>
              <a:t>basale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Dermal papillae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Meissner’s</a:t>
            </a:r>
            <a:r>
              <a:rPr lang="en-US" sz="2000" b="1" dirty="0"/>
              <a:t> corpuscles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Pacinian</a:t>
            </a:r>
            <a:r>
              <a:rPr lang="en-US" sz="2000" b="1" dirty="0"/>
              <a:t> corpuscle</a:t>
            </a:r>
          </a:p>
        </p:txBody>
      </p:sp>
    </p:spTree>
    <p:extLst>
      <p:ext uri="{BB962C8B-B14F-4D97-AF65-F5344CB8AC3E}">
        <p14:creationId xmlns:p14="http://schemas.microsoft.com/office/powerpoint/2010/main" val="342188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426" y="5715002"/>
            <a:ext cx="82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Hair Follicle</a:t>
            </a:r>
          </a:p>
        </p:txBody>
      </p:sp>
      <p:pic>
        <p:nvPicPr>
          <p:cNvPr id="5122" name="Picture 2" descr="https://o.quizlet.com/nBVKTYaqJBfVcfCq5A-x6w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9" y="381000"/>
            <a:ext cx="1365709" cy="54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o.quizlet.com/Y-VbKQB-5Xr1CmOuzbM3Yw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54" y="1352130"/>
            <a:ext cx="1028555" cy="4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o.quizlet.com/myITR5R3GO7-FFNhxFisKw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98408"/>
            <a:ext cx="990600" cy="424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o.quizlet.com/yzlwDE3zi-tMjPKIXKkaag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2130"/>
            <a:ext cx="1161462" cy="44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o.quizlet.com/Ww.DDU4OeU7F3BnbdDwBIQ_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95" y="1981200"/>
            <a:ext cx="1416204" cy="45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67400" y="571500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Pacinian</a:t>
            </a:r>
            <a:r>
              <a:rPr lang="en-US" sz="1600" dirty="0"/>
              <a:t> Corpuscle- mechanoreceptor for vibration and pressure.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9200" y="5682058"/>
            <a:ext cx="213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Eccrine</a:t>
            </a:r>
            <a:r>
              <a:rPr lang="en-US" sz="1600" dirty="0"/>
              <a:t> Sweat Gland-</a:t>
            </a:r>
            <a:r>
              <a:rPr lang="en-US" sz="1000" dirty="0"/>
              <a:t>major </a:t>
            </a:r>
            <a:r>
              <a:rPr lang="en-US" sz="1000" dirty="0">
                <a:hlinkClick r:id="rId8" tooltip="Sweat gland"/>
              </a:rPr>
              <a:t>sweat glands</a:t>
            </a:r>
            <a:r>
              <a:rPr lang="en-US" sz="1000" dirty="0"/>
              <a:t> of the human body, found in virtually all skin, with the highest density in palms and soles, then on the head, but much less on the trunk and the extremities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9981" y="5717350"/>
            <a:ext cx="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Apocrine Sweat Gland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1" y="42446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Meissner's</a:t>
            </a:r>
            <a:r>
              <a:rPr lang="en-US" sz="1600" dirty="0"/>
              <a:t> Corpuscle- mechanoreceptor for touch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0202" y="211722"/>
            <a:ext cx="2241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Apocrine Sweat Gland- </a:t>
            </a:r>
            <a:r>
              <a:rPr lang="en-US" sz="1000" dirty="0"/>
              <a:t>is a type of </a:t>
            </a:r>
            <a:r>
              <a:rPr lang="en-US" sz="1000" dirty="0" err="1">
                <a:hlinkClick r:id="rId9" tooltip="Merocrine"/>
              </a:rPr>
              <a:t>merocrine</a:t>
            </a:r>
            <a:r>
              <a:rPr lang="en-US" sz="1000" dirty="0"/>
              <a:t> </a:t>
            </a:r>
            <a:r>
              <a:rPr lang="en-US" sz="1000" dirty="0">
                <a:hlinkClick r:id="rId8" tooltip="Sweat gland"/>
              </a:rPr>
              <a:t>sweat gland</a:t>
            </a:r>
            <a:r>
              <a:rPr lang="en-US" sz="1000" dirty="0"/>
              <a:t> composed of a coiled secretory portion located at the junction of the </a:t>
            </a:r>
            <a:r>
              <a:rPr lang="en-US" sz="1000" dirty="0">
                <a:hlinkClick r:id="rId10" tooltip="Dermis"/>
              </a:rPr>
              <a:t>dermis</a:t>
            </a:r>
            <a:r>
              <a:rPr lang="en-US" sz="1000" dirty="0"/>
              <a:t> and </a:t>
            </a:r>
            <a:r>
              <a:rPr lang="en-US" sz="1000" u="sng" dirty="0">
                <a:hlinkClick r:id="rId11" tooltip="Subcutaneous fat"/>
              </a:rPr>
              <a:t>subcutaneous  fat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02195" y="211721"/>
            <a:ext cx="22417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Apocrine Sweat Gland- </a:t>
            </a:r>
            <a:r>
              <a:rPr lang="en-US" sz="1000" dirty="0"/>
              <a:t>apocrine sweat glands are found only in certain locations of the body: the </a:t>
            </a:r>
            <a:r>
              <a:rPr lang="en-US" sz="1000" dirty="0">
                <a:hlinkClick r:id="rId12" tooltip="Axillae"/>
              </a:rPr>
              <a:t>axillae</a:t>
            </a:r>
            <a:r>
              <a:rPr lang="en-US" sz="1000" dirty="0"/>
              <a:t> (armpits), </a:t>
            </a:r>
            <a:r>
              <a:rPr lang="en-US" sz="1000" dirty="0">
                <a:hlinkClick r:id="rId13" tooltip="Areola"/>
              </a:rPr>
              <a:t>areola</a:t>
            </a:r>
            <a:r>
              <a:rPr lang="en-US" sz="1000" dirty="0"/>
              <a:t> and nipples of the breast, </a:t>
            </a:r>
            <a:r>
              <a:rPr lang="en-US" sz="1000" dirty="0">
                <a:hlinkClick r:id="rId14" tooltip="Ear canal"/>
              </a:rPr>
              <a:t>ear canal</a:t>
            </a:r>
            <a:r>
              <a:rPr lang="en-US" sz="1000" dirty="0"/>
              <a:t>, eyelids, wings of the nostril, perianal region, and some parts of the external genitalia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93771" y="2133600"/>
            <a:ext cx="1447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/>
              <a:t>Merocrine</a:t>
            </a:r>
            <a:r>
              <a:rPr lang="en-US" sz="1000" dirty="0"/>
              <a:t>(or </a:t>
            </a:r>
            <a:r>
              <a:rPr lang="en-US" sz="1000" dirty="0" err="1"/>
              <a:t>eccrine</a:t>
            </a:r>
            <a:r>
              <a:rPr lang="en-US" sz="1000" dirty="0"/>
              <a:t>) is a term used to classify exocrine </a:t>
            </a:r>
            <a:r>
              <a:rPr lang="en-US" sz="1000" b="1" dirty="0"/>
              <a:t>glands</a:t>
            </a:r>
            <a:r>
              <a:rPr lang="en-US" sz="1000" dirty="0"/>
              <a:t> and their secretions in the study of histology. A cell is classified as </a:t>
            </a:r>
            <a:r>
              <a:rPr lang="en-US" sz="1000" b="1" dirty="0" err="1"/>
              <a:t>merocrine</a:t>
            </a:r>
            <a:r>
              <a:rPr lang="en-US" sz="1000" dirty="0"/>
              <a:t> if the secretions of that cell are excreted via exocytosis from secretory cells into an epithelial-walled duct or ducts and thence onto a bodily surface or into the lumen.</a:t>
            </a:r>
          </a:p>
        </p:txBody>
      </p:sp>
    </p:spTree>
    <p:extLst>
      <p:ext uri="{BB962C8B-B14F-4D97-AF65-F5344CB8AC3E}">
        <p14:creationId xmlns:p14="http://schemas.microsoft.com/office/powerpoint/2010/main" val="545411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19" y="299495"/>
            <a:ext cx="8262282" cy="62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38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61975"/>
            <a:ext cx="85725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68" y="660810"/>
            <a:ext cx="8229600" cy="55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11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skin model 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0" y="365126"/>
            <a:ext cx="8572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480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61975"/>
            <a:ext cx="85725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4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0075"/>
            <a:ext cx="8229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00137"/>
            <a:ext cx="85725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kin model 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4" y="635558"/>
            <a:ext cx="76200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82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54314"/>
            <a:ext cx="8207651" cy="54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1557337"/>
            <a:ext cx="57054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9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.quizlet.com/1h3aI1UB-0U2xFa7MgGU.w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036549" cy="28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o.quizlet.com/EKWxzSRoL-NvB78NYeEp5w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29" y="1406282"/>
            <a:ext cx="1611037" cy="29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.quizlet.com/kBi.5mkmCZt0XuH79pyQxA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18" y="2952732"/>
            <a:ext cx="1433582" cy="2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24344" y="685800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Epidermis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93526" y="3779389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Hypodermis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8282" y="1995594"/>
            <a:ext cx="167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Dermis (papillary layer, reticular layer)</a:t>
            </a:r>
          </a:p>
        </p:txBody>
      </p:sp>
    </p:spTree>
    <p:extLst>
      <p:ext uri="{BB962C8B-B14F-4D97-AF65-F5344CB8AC3E}">
        <p14:creationId xmlns:p14="http://schemas.microsoft.com/office/powerpoint/2010/main" val="368360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23B7-FF29-4397-864F-53D9123E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4D4D0-0B5C-482A-975E-E088771BA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A2E41-64D0-4040-98D6-E3AAEF54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38112"/>
            <a:ext cx="90106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6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032C-F13C-4130-956C-B00776AB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688-B61B-4561-B64A-DD66A1C7D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BF385-3005-4FAB-9649-3940CEEE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91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45EA-7B87-4088-9F4B-347199B5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1F6DA-1B87-4B2E-AFBA-7174B151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7AEB9-57F6-497E-A30D-4D76474C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6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</a:rPr>
              <a:t>The Epidermis of theSkin (21A)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5029200" y="1676400"/>
            <a:ext cx="1003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Central</a:t>
            </a:r>
          </a:p>
          <a:p>
            <a:pPr algn="ctr"/>
            <a:r>
              <a:rPr lang="en-US" sz="2000"/>
              <a:t>canal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457200" y="1828800"/>
            <a:ext cx="1171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Stratum</a:t>
            </a:r>
          </a:p>
          <a:p>
            <a:pPr algn="ctr"/>
            <a:r>
              <a:rPr lang="en-US" sz="2000"/>
              <a:t>corneum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7239000" y="2057400"/>
            <a:ext cx="1071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Stratum</a:t>
            </a:r>
          </a:p>
          <a:p>
            <a:pPr algn="ctr"/>
            <a:r>
              <a:rPr lang="en-US" sz="2000"/>
              <a:t>lucidum</a:t>
            </a: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7315200" y="3124200"/>
            <a:ext cx="1271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Stratum</a:t>
            </a:r>
          </a:p>
          <a:p>
            <a:pPr algn="ctr"/>
            <a:r>
              <a:rPr lang="en-US" sz="2000"/>
              <a:t>spinosum</a:t>
            </a:r>
          </a:p>
        </p:txBody>
      </p:sp>
      <p:sp>
        <p:nvSpPr>
          <p:cNvPr id="140299" name="AutoShape 11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8229600" y="152400"/>
            <a:ext cx="685800" cy="685800"/>
          </a:xfrm>
          <a:prstGeom prst="actionButtonBlank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140300" name="AutoShape 1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685800" cy="685800"/>
          </a:xfrm>
          <a:prstGeom prst="actionButtonBlank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Study</a:t>
            </a:r>
          </a:p>
        </p:txBody>
      </p:sp>
      <p:sp>
        <p:nvSpPr>
          <p:cNvPr id="140311" name="Text Box 23"/>
          <p:cNvSpPr txBox="1">
            <a:spLocks noChangeArrowheads="1"/>
          </p:cNvSpPr>
          <p:nvPr/>
        </p:nvSpPr>
        <p:spPr bwMode="auto">
          <a:xfrm>
            <a:off x="304800" y="2895600"/>
            <a:ext cx="1511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Stratum</a:t>
            </a:r>
          </a:p>
          <a:p>
            <a:pPr algn="ctr"/>
            <a:r>
              <a:rPr lang="en-US" sz="2000"/>
              <a:t>granulosum</a:t>
            </a:r>
          </a:p>
        </p:txBody>
      </p:sp>
      <p:pic>
        <p:nvPicPr>
          <p:cNvPr id="31755" name="Picture 28" descr="Ski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1575" y="1447800"/>
            <a:ext cx="38147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Line 29"/>
          <p:cNvSpPr>
            <a:spLocks noChangeShapeType="1"/>
          </p:cNvSpPr>
          <p:nvPr/>
        </p:nvSpPr>
        <p:spPr bwMode="auto">
          <a:xfrm>
            <a:off x="1752600" y="2209800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318" name="Text Box 30"/>
          <p:cNvSpPr txBox="1">
            <a:spLocks noChangeArrowheads="1"/>
          </p:cNvSpPr>
          <p:nvPr/>
        </p:nvSpPr>
        <p:spPr bwMode="auto">
          <a:xfrm>
            <a:off x="152400" y="4165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Stratum</a:t>
            </a:r>
          </a:p>
          <a:p>
            <a:pPr algn="ctr"/>
            <a:r>
              <a:rPr lang="en-US" sz="2000"/>
              <a:t>germinativum</a:t>
            </a:r>
          </a:p>
        </p:txBody>
      </p:sp>
      <p:sp>
        <p:nvSpPr>
          <p:cNvPr id="31758" name="Line 31"/>
          <p:cNvSpPr>
            <a:spLocks noChangeShapeType="1"/>
          </p:cNvSpPr>
          <p:nvPr/>
        </p:nvSpPr>
        <p:spPr bwMode="auto">
          <a:xfrm>
            <a:off x="6172200" y="2438400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32"/>
          <p:cNvSpPr>
            <a:spLocks noChangeShapeType="1"/>
          </p:cNvSpPr>
          <p:nvPr/>
        </p:nvSpPr>
        <p:spPr bwMode="auto">
          <a:xfrm flipH="1" flipV="1">
            <a:off x="6019800" y="2819400"/>
            <a:ext cx="12192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35"/>
          <p:cNvSpPr>
            <a:spLocks noChangeShapeType="1"/>
          </p:cNvSpPr>
          <p:nvPr/>
        </p:nvSpPr>
        <p:spPr bwMode="auto">
          <a:xfrm flipV="1">
            <a:off x="1828800" y="3276600"/>
            <a:ext cx="1371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36"/>
          <p:cNvSpPr>
            <a:spLocks noChangeShapeType="1"/>
          </p:cNvSpPr>
          <p:nvPr/>
        </p:nvSpPr>
        <p:spPr bwMode="auto">
          <a:xfrm flipV="1">
            <a:off x="1905000" y="2667000"/>
            <a:ext cx="13716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325" name="AutoShape 37"/>
          <p:cNvSpPr>
            <a:spLocks noChangeArrowheads="1"/>
          </p:cNvSpPr>
          <p:nvPr/>
        </p:nvSpPr>
        <p:spPr bwMode="auto">
          <a:xfrm>
            <a:off x="6324600" y="4419600"/>
            <a:ext cx="2514600" cy="685800"/>
          </a:xfrm>
          <a:prstGeom prst="wedgeRectCallout">
            <a:avLst>
              <a:gd name="adj1" fmla="val -14648"/>
              <a:gd name="adj2" fmla="val -336574"/>
            </a:avLst>
          </a:prstGeom>
          <a:solidFill>
            <a:srgbClr val="00CCFF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/>
              <a:t>Found only in the “thick” skin of the palms and soles.</a:t>
            </a:r>
          </a:p>
        </p:txBody>
      </p:sp>
    </p:spTree>
    <p:extLst>
      <p:ext uri="{BB962C8B-B14F-4D97-AF65-F5344CB8AC3E}">
        <p14:creationId xmlns:p14="http://schemas.microsoft.com/office/powerpoint/2010/main" val="409046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indefinite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indefinite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0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0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3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0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7"/>
                  </p:tgtEl>
                </p:cond>
              </p:nextCondLst>
            </p:seq>
          </p:childTnLst>
        </p:cTn>
      </p:par>
    </p:tnLst>
    <p:bldLst>
      <p:bldP spid="140294" grpId="0"/>
      <p:bldP spid="140294" grpId="1"/>
      <p:bldP spid="140295" grpId="0"/>
      <p:bldP spid="140295" grpId="1"/>
      <p:bldP spid="140297" grpId="0"/>
      <p:bldP spid="140297" grpId="1"/>
      <p:bldP spid="140297" grpId="2"/>
      <p:bldP spid="140298" grpId="0" build="allAtOnce"/>
      <p:bldP spid="140311" grpId="0"/>
      <p:bldP spid="140311" grpId="1"/>
      <p:bldP spid="140318" grpId="0"/>
      <p:bldP spid="140318" grpId="1"/>
      <p:bldP spid="140325" grpId="0" animBg="1"/>
      <p:bldP spid="14032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228600"/>
            <a:ext cx="6096000" cy="685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</a:rPr>
              <a:t>The Dermis of the Skin (21A)</a:t>
            </a:r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7696200" y="3200400"/>
            <a:ext cx="118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Reticular</a:t>
            </a:r>
          </a:p>
          <a:p>
            <a:r>
              <a:rPr lang="en-US" sz="2000"/>
              <a:t>layer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7848600" y="1981200"/>
            <a:ext cx="1160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Papillary</a:t>
            </a:r>
          </a:p>
          <a:p>
            <a:r>
              <a:rPr lang="en-US" sz="2000"/>
              <a:t>layer</a:t>
            </a: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228600" y="3962400"/>
            <a:ext cx="892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Hair</a:t>
            </a:r>
          </a:p>
          <a:p>
            <a:pPr algn="ctr"/>
            <a:r>
              <a:rPr lang="en-US" sz="2000"/>
              <a:t>follicle</a:t>
            </a:r>
          </a:p>
        </p:txBody>
      </p:sp>
      <p:sp>
        <p:nvSpPr>
          <p:cNvPr id="142345" name="AutoShape 9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8229600" y="152400"/>
            <a:ext cx="685800" cy="685800"/>
          </a:xfrm>
          <a:prstGeom prst="actionButtonBlank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Test</a:t>
            </a:r>
          </a:p>
        </p:txBody>
      </p:sp>
      <p:sp>
        <p:nvSpPr>
          <p:cNvPr id="142346" name="AutoShape 10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685800" cy="685800"/>
          </a:xfrm>
          <a:prstGeom prst="actionButtonBlank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Study</a:t>
            </a:r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0" y="1143000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Arrector</a:t>
            </a:r>
          </a:p>
          <a:p>
            <a:pPr algn="ctr"/>
            <a:r>
              <a:rPr lang="en-US" sz="2000"/>
              <a:t>pili muscle</a:t>
            </a:r>
          </a:p>
        </p:txBody>
      </p:sp>
      <p:sp>
        <p:nvSpPr>
          <p:cNvPr id="142353" name="Text Box 17"/>
          <p:cNvSpPr txBox="1">
            <a:spLocks noChangeArrowheads="1"/>
          </p:cNvSpPr>
          <p:nvPr/>
        </p:nvSpPr>
        <p:spPr bwMode="auto">
          <a:xfrm>
            <a:off x="7551738" y="4318000"/>
            <a:ext cx="1539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Eccrine</a:t>
            </a:r>
          </a:p>
          <a:p>
            <a:pPr algn="ctr"/>
            <a:r>
              <a:rPr lang="en-US" sz="2000"/>
              <a:t>sweat gland</a:t>
            </a:r>
          </a:p>
        </p:txBody>
      </p:sp>
      <p:sp>
        <p:nvSpPr>
          <p:cNvPr id="142354" name="Text Box 18"/>
          <p:cNvSpPr txBox="1">
            <a:spLocks noChangeArrowheads="1"/>
          </p:cNvSpPr>
          <p:nvPr/>
        </p:nvSpPr>
        <p:spPr bwMode="auto">
          <a:xfrm>
            <a:off x="3276600" y="57912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Hypodermis</a:t>
            </a:r>
          </a:p>
        </p:txBody>
      </p:sp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7558088" y="5384800"/>
            <a:ext cx="1427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Lamellated</a:t>
            </a:r>
          </a:p>
          <a:p>
            <a:pPr algn="ctr"/>
            <a:r>
              <a:rPr lang="en-US" sz="2000"/>
              <a:t>corpuscle</a:t>
            </a:r>
          </a:p>
        </p:txBody>
      </p:sp>
      <p:pic>
        <p:nvPicPr>
          <p:cNvPr id="33805" name="Picture 24" descr="Skin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447800"/>
            <a:ext cx="6111875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0" y="2590800"/>
            <a:ext cx="1455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Sebaceous</a:t>
            </a:r>
          </a:p>
          <a:p>
            <a:pPr algn="ctr"/>
            <a:r>
              <a:rPr lang="en-US" sz="2000"/>
              <a:t>gland</a:t>
            </a:r>
          </a:p>
        </p:txBody>
      </p:sp>
      <p:sp>
        <p:nvSpPr>
          <p:cNvPr id="33807" name="Line 25"/>
          <p:cNvSpPr>
            <a:spLocks noChangeShapeType="1"/>
          </p:cNvSpPr>
          <p:nvPr/>
        </p:nvSpPr>
        <p:spPr bwMode="auto">
          <a:xfrm flipV="1">
            <a:off x="1295400" y="2819400"/>
            <a:ext cx="12954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26"/>
          <p:cNvSpPr>
            <a:spLocks noChangeShapeType="1"/>
          </p:cNvSpPr>
          <p:nvPr/>
        </p:nvSpPr>
        <p:spPr bwMode="auto">
          <a:xfrm flipV="1">
            <a:off x="1066800" y="3810000"/>
            <a:ext cx="533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Line 27"/>
          <p:cNvSpPr>
            <a:spLocks noChangeShapeType="1"/>
          </p:cNvSpPr>
          <p:nvPr/>
        </p:nvSpPr>
        <p:spPr bwMode="auto">
          <a:xfrm flipH="1">
            <a:off x="7162800" y="35052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8"/>
          <p:cNvSpPr>
            <a:spLocks noChangeShapeType="1"/>
          </p:cNvSpPr>
          <p:nvPr/>
        </p:nvSpPr>
        <p:spPr bwMode="auto">
          <a:xfrm flipH="1" flipV="1">
            <a:off x="6934200" y="4038600"/>
            <a:ext cx="685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29"/>
          <p:cNvSpPr>
            <a:spLocks noChangeShapeType="1"/>
          </p:cNvSpPr>
          <p:nvPr/>
        </p:nvSpPr>
        <p:spPr bwMode="auto">
          <a:xfrm flipH="1" flipV="1">
            <a:off x="6172200" y="4953000"/>
            <a:ext cx="13716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30"/>
          <p:cNvSpPr>
            <a:spLocks noChangeShapeType="1"/>
          </p:cNvSpPr>
          <p:nvPr/>
        </p:nvSpPr>
        <p:spPr bwMode="auto">
          <a:xfrm>
            <a:off x="8077200" y="1752600"/>
            <a:ext cx="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2356" name="Text Box 20"/>
          <p:cNvSpPr txBox="1">
            <a:spLocks noChangeArrowheads="1"/>
          </p:cNvSpPr>
          <p:nvPr/>
        </p:nvSpPr>
        <p:spPr bwMode="auto">
          <a:xfrm>
            <a:off x="7867650" y="1193800"/>
            <a:ext cx="1398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Tactile</a:t>
            </a:r>
          </a:p>
          <a:p>
            <a:r>
              <a:rPr lang="en-US" sz="2000"/>
              <a:t>corpuscles</a:t>
            </a:r>
          </a:p>
        </p:txBody>
      </p:sp>
      <p:sp>
        <p:nvSpPr>
          <p:cNvPr id="33814" name="Line 31"/>
          <p:cNvSpPr>
            <a:spLocks noChangeShapeType="1"/>
          </p:cNvSpPr>
          <p:nvPr/>
        </p:nvSpPr>
        <p:spPr bwMode="auto">
          <a:xfrm flipH="1">
            <a:off x="5867400" y="1524000"/>
            <a:ext cx="19812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32"/>
          <p:cNvSpPr>
            <a:spLocks noChangeShapeType="1"/>
          </p:cNvSpPr>
          <p:nvPr/>
        </p:nvSpPr>
        <p:spPr bwMode="auto">
          <a:xfrm>
            <a:off x="8382000" y="2819400"/>
            <a:ext cx="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Line 33"/>
          <p:cNvSpPr>
            <a:spLocks noChangeShapeType="1"/>
          </p:cNvSpPr>
          <p:nvPr/>
        </p:nvSpPr>
        <p:spPr bwMode="auto">
          <a:xfrm flipH="1">
            <a:off x="7315200" y="22098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34"/>
          <p:cNvSpPr>
            <a:spLocks noChangeShapeType="1"/>
          </p:cNvSpPr>
          <p:nvPr/>
        </p:nvSpPr>
        <p:spPr bwMode="auto">
          <a:xfrm flipH="1">
            <a:off x="6934200" y="1524000"/>
            <a:ext cx="9144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Line 36"/>
          <p:cNvSpPr>
            <a:spLocks noChangeShapeType="1"/>
          </p:cNvSpPr>
          <p:nvPr/>
        </p:nvSpPr>
        <p:spPr bwMode="auto">
          <a:xfrm>
            <a:off x="1295400" y="1447800"/>
            <a:ext cx="16002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Line 37"/>
          <p:cNvSpPr>
            <a:spLocks noChangeShapeType="1"/>
          </p:cNvSpPr>
          <p:nvPr/>
        </p:nvSpPr>
        <p:spPr bwMode="auto">
          <a:xfrm flipV="1">
            <a:off x="1295400" y="2590800"/>
            <a:ext cx="8382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Line 38"/>
          <p:cNvSpPr>
            <a:spLocks noChangeShapeType="1"/>
          </p:cNvSpPr>
          <p:nvPr/>
        </p:nvSpPr>
        <p:spPr bwMode="auto">
          <a:xfrm flipV="1">
            <a:off x="4114800" y="5105400"/>
            <a:ext cx="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Text Box 39"/>
          <p:cNvSpPr txBox="1">
            <a:spLocks noChangeArrowheads="1"/>
          </p:cNvSpPr>
          <p:nvPr/>
        </p:nvSpPr>
        <p:spPr bwMode="auto">
          <a:xfrm>
            <a:off x="0" y="4876800"/>
            <a:ext cx="1187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Apocrine</a:t>
            </a:r>
          </a:p>
          <a:p>
            <a:pPr algn="ctr"/>
            <a:r>
              <a:rPr lang="en-US" sz="2000"/>
              <a:t>sweat</a:t>
            </a:r>
          </a:p>
          <a:p>
            <a:pPr algn="ctr"/>
            <a:r>
              <a:rPr lang="en-US" sz="2000"/>
              <a:t>gland</a:t>
            </a:r>
          </a:p>
        </p:txBody>
      </p:sp>
      <p:sp>
        <p:nvSpPr>
          <p:cNvPr id="33822" name="Line 40"/>
          <p:cNvSpPr>
            <a:spLocks noChangeShapeType="1"/>
          </p:cNvSpPr>
          <p:nvPr/>
        </p:nvSpPr>
        <p:spPr bwMode="auto">
          <a:xfrm flipV="1">
            <a:off x="1143000" y="3810000"/>
            <a:ext cx="20574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2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6"/>
                  </p:tgtEl>
                </p:cond>
              </p:nextCondLst>
            </p:seq>
          </p:childTnLst>
        </p:cTn>
      </p:par>
    </p:tnLst>
    <p:bldLst>
      <p:bldP spid="142341" grpId="0"/>
      <p:bldP spid="142341" grpId="1"/>
      <p:bldP spid="142342" grpId="0"/>
      <p:bldP spid="142342" grpId="1"/>
      <p:bldP spid="142343" grpId="0"/>
      <p:bldP spid="142343" grpId="1"/>
      <p:bldP spid="142349" grpId="0"/>
      <p:bldP spid="142349" grpId="1"/>
      <p:bldP spid="142353" grpId="0"/>
      <p:bldP spid="142353" grpId="1"/>
      <p:bldP spid="142354" grpId="0"/>
      <p:bldP spid="142354" grpId="1"/>
      <p:bldP spid="142355" grpId="0"/>
      <p:bldP spid="142355" grpId="1"/>
      <p:bldP spid="142344" grpId="0" build="allAtOnce"/>
      <p:bldP spid="142356" grpId="0"/>
      <p:bldP spid="14235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2738-C4BC-4DBB-9D3C-B6E5FD552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5C764-CC63-42B3-8FF7-1C9608A4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hair follicle histology">
            <a:extLst>
              <a:ext uri="{FF2B5EF4-FFF2-40B4-BE49-F238E27FC236}">
                <a16:creationId xmlns:a16="http://schemas.microsoft.com/office/drawing/2014/main" id="{CF7D625D-C88F-4FCD-9266-7954D81D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8883"/>
            <a:ext cx="8001821" cy="6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34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59" y="807018"/>
            <a:ext cx="4536011" cy="51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6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erkel recep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V="1">
            <a:off x="561692" y="2390140"/>
            <a:ext cx="7921349" cy="308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24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380" y="500062"/>
            <a:ext cx="78867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460" y="500062"/>
            <a:ext cx="8193851" cy="5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49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8251461" cy="672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quizlet.com/Y-VbKQB-5Xr1CmOuzbM3Yw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8894"/>
            <a:ext cx="1219200" cy="55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62489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1905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Sebaceous Gland</a:t>
            </a:r>
          </a:p>
          <a:p>
            <a:pPr marL="342900" indent="-342900">
              <a:buAutoNum type="alphaUcPeriod"/>
            </a:pPr>
            <a:r>
              <a:rPr lang="en-US" b="1" dirty="0" err="1">
                <a:solidFill>
                  <a:srgbClr val="FF0000"/>
                </a:solidFill>
              </a:rPr>
              <a:t>Eccrine</a:t>
            </a:r>
            <a:r>
              <a:rPr lang="en-US" b="1" dirty="0">
                <a:solidFill>
                  <a:srgbClr val="FF0000"/>
                </a:solidFill>
              </a:rPr>
              <a:t> Sweat Gland</a:t>
            </a:r>
          </a:p>
          <a:p>
            <a:pPr marL="342900" indent="-342900">
              <a:buAutoNum type="alphaUcPeriod"/>
            </a:pPr>
            <a:r>
              <a:rPr lang="en-US" dirty="0"/>
              <a:t>Apocrine Sweat Gland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70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8" y="547019"/>
            <a:ext cx="7330109" cy="57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61" y="365126"/>
            <a:ext cx="8230305" cy="61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86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2" y="365126"/>
            <a:ext cx="7910191" cy="59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30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238148"/>
            <a:ext cx="8328370" cy="62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7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305832"/>
            <a:ext cx="8289680" cy="62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39" y="162414"/>
            <a:ext cx="4546243" cy="66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2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50"/>
            <a:ext cx="7886700" cy="3432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EPIDERMAL BASEMENT MEMBRANE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53" y="983856"/>
            <a:ext cx="6698046" cy="54813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84891" y="5975797"/>
            <a:ext cx="914400" cy="5924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7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.sparknotes.com/figures/E/eb57ee3c0bbce61d887722fc5931002b/s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799"/>
            <a:ext cx="5486400" cy="44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the figure below, which layer (</a:t>
            </a:r>
            <a:r>
              <a:rPr lang="en-US" b="1" dirty="0">
                <a:solidFill>
                  <a:srgbClr val="FF0000"/>
                </a:solidFill>
              </a:rPr>
              <a:t>1a</a:t>
            </a:r>
            <a:r>
              <a:rPr lang="en-US" dirty="0"/>
              <a:t>, 1b, or 1c) is the EPIDERMIS?</a:t>
            </a:r>
          </a:p>
        </p:txBody>
      </p:sp>
    </p:spTree>
    <p:extLst>
      <p:ext uri="{BB962C8B-B14F-4D97-AF65-F5344CB8AC3E}">
        <p14:creationId xmlns:p14="http://schemas.microsoft.com/office/powerpoint/2010/main" val="428495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ighered.mheducation.com/sites/dl/free/0070272468/23218/0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54" y="523342"/>
            <a:ext cx="5241246" cy="51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838200"/>
            <a:ext cx="275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Stratum </a:t>
            </a:r>
            <a:r>
              <a:rPr lang="en-US" b="1" dirty="0" err="1"/>
              <a:t>corneum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Stratum </a:t>
            </a:r>
            <a:r>
              <a:rPr lang="en-US" b="1" dirty="0" err="1"/>
              <a:t>lucidum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Stratum </a:t>
            </a:r>
            <a:r>
              <a:rPr lang="en-US" b="1" dirty="0" err="1"/>
              <a:t>granulosum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Stratum </a:t>
            </a:r>
            <a:r>
              <a:rPr lang="en-US" b="1" dirty="0" err="1"/>
              <a:t>spinosum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Stratum </a:t>
            </a:r>
            <a:r>
              <a:rPr lang="en-US" b="1" dirty="0" err="1"/>
              <a:t>basale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Basement membrane</a:t>
            </a:r>
          </a:p>
          <a:p>
            <a:pPr marL="342900" indent="-342900">
              <a:buAutoNum type="arabicPeriod"/>
            </a:pPr>
            <a:r>
              <a:rPr lang="en-US" b="1" dirty="0"/>
              <a:t>Dermis </a:t>
            </a:r>
          </a:p>
        </p:txBody>
      </p:sp>
    </p:spTree>
    <p:extLst>
      <p:ext uri="{BB962C8B-B14F-4D97-AF65-F5344CB8AC3E}">
        <p14:creationId xmlns:p14="http://schemas.microsoft.com/office/powerpoint/2010/main" val="68771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ghered.mheducation.com/sites/dl/free/0070272468/23218/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5186"/>
            <a:ext cx="5048250" cy="56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215186"/>
            <a:ext cx="40196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Cellular extension of melanocyte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Pigment granules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Golgi apparatus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Melanocyte nucleus</a:t>
            </a:r>
          </a:p>
          <a:p>
            <a:pPr marL="342900" indent="-342900">
              <a:buAutoNum type="arabicPeriod"/>
            </a:pPr>
            <a:r>
              <a:rPr lang="en-US" sz="2000" b="1" dirty="0"/>
              <a:t>Basement membrane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Epidermis</a:t>
            </a:r>
          </a:p>
        </p:txBody>
      </p:sp>
    </p:spTree>
    <p:extLst>
      <p:ext uri="{BB962C8B-B14F-4D97-AF65-F5344CB8AC3E}">
        <p14:creationId xmlns:p14="http://schemas.microsoft.com/office/powerpoint/2010/main" val="100799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highered.mheducation.com/sites/dl/free/0070272468/23218/0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50" y="533400"/>
            <a:ext cx="5027400" cy="59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143000"/>
            <a:ext cx="312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Hair shaft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Arrector</a:t>
            </a:r>
            <a:r>
              <a:rPr lang="en-US" sz="2000" b="1" dirty="0"/>
              <a:t> </a:t>
            </a:r>
            <a:r>
              <a:rPr lang="en-US" sz="2000" b="1" dirty="0" err="1"/>
              <a:t>pili</a:t>
            </a:r>
            <a:r>
              <a:rPr lang="en-US" sz="2000" b="1" dirty="0"/>
              <a:t> muscle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follicle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Region of cell division</a:t>
            </a:r>
          </a:p>
          <a:p>
            <a:pPr marL="342900" indent="-342900">
              <a:buAutoNum type="arabicPeriod"/>
            </a:pPr>
            <a:r>
              <a:rPr lang="en-US" sz="2000" b="1" dirty="0"/>
              <a:t>Basement membrane</a:t>
            </a:r>
          </a:p>
          <a:p>
            <a:pPr marL="342900" indent="-342900">
              <a:buAutoNum type="arabicPeriod"/>
            </a:pPr>
            <a:r>
              <a:rPr lang="en-US" sz="2000" b="1" dirty="0"/>
              <a:t>Sebaceous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Keratinized cells</a:t>
            </a:r>
          </a:p>
          <a:p>
            <a:pPr marL="342900" indent="-342900">
              <a:buAutoNum type="arabicPeriod"/>
            </a:pPr>
            <a:r>
              <a:rPr lang="en-US" sz="2000" b="1" dirty="0" err="1"/>
              <a:t>Eccrine</a:t>
            </a:r>
            <a:r>
              <a:rPr lang="en-US" sz="2000" b="1" dirty="0"/>
              <a:t> sweat gland</a:t>
            </a:r>
          </a:p>
          <a:p>
            <a:pPr marL="342900" indent="-342900">
              <a:buAutoNum type="arabicPeriod"/>
            </a:pPr>
            <a:r>
              <a:rPr lang="en-US" sz="2000" b="1" dirty="0"/>
              <a:t>Hair papilla</a:t>
            </a:r>
          </a:p>
          <a:p>
            <a:pPr marL="342900" indent="-342900">
              <a:buAutoNum type="arabicPeriod"/>
            </a:pPr>
            <a:r>
              <a:rPr lang="en-US" sz="2000" b="1" dirty="0"/>
              <a:t>Dermal blood vessels</a:t>
            </a:r>
          </a:p>
        </p:txBody>
      </p:sp>
    </p:spTree>
    <p:extLst>
      <p:ext uri="{BB962C8B-B14F-4D97-AF65-F5344CB8AC3E}">
        <p14:creationId xmlns:p14="http://schemas.microsoft.com/office/powerpoint/2010/main" val="1462564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601</Words>
  <Application>Microsoft Office PowerPoint</Application>
  <PresentationFormat>On-screen Show (4:3)</PresentationFormat>
  <Paragraphs>182</Paragraphs>
  <Slides>56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Epidermis of theSkin (21A)</vt:lpstr>
      <vt:lpstr>The Dermis of the Skin (21A)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EPIDERMAL BASEMENT MEMBRANE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MODEL</dc:title>
  <dc:creator>Peter Reonisto</dc:creator>
  <cp:lastModifiedBy>Julian</cp:lastModifiedBy>
  <cp:revision>18</cp:revision>
  <dcterms:created xsi:type="dcterms:W3CDTF">2016-02-18T21:45:58Z</dcterms:created>
  <dcterms:modified xsi:type="dcterms:W3CDTF">2020-08-28T23:06:16Z</dcterms:modified>
</cp:coreProperties>
</file>