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Lst>
  <p:notesMasterIdLst>
    <p:notesMasterId r:id="rId79"/>
  </p:notesMasterIdLst>
  <p:sldIdLst>
    <p:sldId id="267" r:id="rId3"/>
    <p:sldId id="260" r:id="rId4"/>
    <p:sldId id="275" r:id="rId5"/>
    <p:sldId id="273" r:id="rId6"/>
    <p:sldId id="274" r:id="rId7"/>
    <p:sldId id="283" r:id="rId8"/>
    <p:sldId id="284" r:id="rId9"/>
    <p:sldId id="286" r:id="rId10"/>
    <p:sldId id="276" r:id="rId11"/>
    <p:sldId id="277" r:id="rId12"/>
    <p:sldId id="278" r:id="rId13"/>
    <p:sldId id="279" r:id="rId14"/>
    <p:sldId id="280" r:id="rId15"/>
    <p:sldId id="281" r:id="rId16"/>
    <p:sldId id="282" r:id="rId17"/>
    <p:sldId id="287" r:id="rId18"/>
    <p:sldId id="288" r:id="rId19"/>
    <p:sldId id="289" r:id="rId20"/>
    <p:sldId id="290" r:id="rId21"/>
    <p:sldId id="291" r:id="rId22"/>
    <p:sldId id="293" r:id="rId23"/>
    <p:sldId id="292" r:id="rId24"/>
    <p:sldId id="295" r:id="rId25"/>
    <p:sldId id="294" r:id="rId26"/>
    <p:sldId id="296" r:id="rId27"/>
    <p:sldId id="297" r:id="rId28"/>
    <p:sldId id="298" r:id="rId29"/>
    <p:sldId id="299" r:id="rId30"/>
    <p:sldId id="301" r:id="rId31"/>
    <p:sldId id="300" r:id="rId32"/>
    <p:sldId id="303" r:id="rId33"/>
    <p:sldId id="305" r:id="rId34"/>
    <p:sldId id="304" r:id="rId35"/>
    <p:sldId id="306" r:id="rId36"/>
    <p:sldId id="308" r:id="rId37"/>
    <p:sldId id="307" r:id="rId38"/>
    <p:sldId id="309" r:id="rId39"/>
    <p:sldId id="312" r:id="rId40"/>
    <p:sldId id="310" r:id="rId41"/>
    <p:sldId id="311" r:id="rId42"/>
    <p:sldId id="313" r:id="rId43"/>
    <p:sldId id="357" r:id="rId44"/>
    <p:sldId id="315" r:id="rId45"/>
    <p:sldId id="316" r:id="rId46"/>
    <p:sldId id="317" r:id="rId47"/>
    <p:sldId id="318" r:id="rId48"/>
    <p:sldId id="319" r:id="rId49"/>
    <p:sldId id="320" r:id="rId50"/>
    <p:sldId id="321" r:id="rId51"/>
    <p:sldId id="322" r:id="rId52"/>
    <p:sldId id="323" r:id="rId53"/>
    <p:sldId id="328" r:id="rId54"/>
    <p:sldId id="329" r:id="rId55"/>
    <p:sldId id="330" r:id="rId56"/>
    <p:sldId id="331" r:id="rId57"/>
    <p:sldId id="332" r:id="rId58"/>
    <p:sldId id="333" r:id="rId59"/>
    <p:sldId id="336" r:id="rId60"/>
    <p:sldId id="337" r:id="rId61"/>
    <p:sldId id="266" r:id="rId62"/>
    <p:sldId id="338" r:id="rId63"/>
    <p:sldId id="339" r:id="rId64"/>
    <p:sldId id="326" r:id="rId65"/>
    <p:sldId id="324" r:id="rId66"/>
    <p:sldId id="340" r:id="rId67"/>
    <p:sldId id="341" r:id="rId68"/>
    <p:sldId id="342" r:id="rId69"/>
    <p:sldId id="343" r:id="rId70"/>
    <p:sldId id="344" r:id="rId71"/>
    <p:sldId id="345" r:id="rId72"/>
    <p:sldId id="346" r:id="rId73"/>
    <p:sldId id="347" r:id="rId74"/>
    <p:sldId id="348" r:id="rId75"/>
    <p:sldId id="354" r:id="rId76"/>
    <p:sldId id="355" r:id="rId77"/>
    <p:sldId id="35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4660"/>
  </p:normalViewPr>
  <p:slideViewPr>
    <p:cSldViewPr>
      <p:cViewPr varScale="1">
        <p:scale>
          <a:sx n="68" d="100"/>
          <a:sy n="68" d="100"/>
        </p:scale>
        <p:origin x="13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6AEA35-9859-4E9D-AEE4-5DE0C6E70C93}" type="datetimeFigureOut">
              <a:rPr lang="en-US" smtClean="0"/>
              <a:t>2/11/2021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86AC9-842D-4E7C-B9AB-5939C5C00FA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F592-77DD-4876-8D3C-0D85F390D0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EBCACB1-570A-4DF3-85C7-066BFBEF13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0BA1F1F-B868-4CE2-8016-ADDD34FFAD55}"/>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5" name="Footer Placeholder 4">
            <a:extLst>
              <a:ext uri="{FF2B5EF4-FFF2-40B4-BE49-F238E27FC236}">
                <a16:creationId xmlns:a16="http://schemas.microsoft.com/office/drawing/2014/main" id="{F7FC2F01-FD9F-4633-BA5B-2037CA92C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484D3-E498-41AD-9324-3C2476A3E404}"/>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35414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238B-B50F-4540-BEC1-2B9F0E32F9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66199-8D8B-4516-81EE-B71EF1049B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5FC7A-A541-4C40-8BF4-B5E6EA183685}"/>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5" name="Footer Placeholder 4">
            <a:extLst>
              <a:ext uri="{FF2B5EF4-FFF2-40B4-BE49-F238E27FC236}">
                <a16:creationId xmlns:a16="http://schemas.microsoft.com/office/drawing/2014/main" id="{D5E91FCF-1691-4B64-A282-C1BED4040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5F210-5664-4679-81A5-C59ECA144CC8}"/>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349992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68159-6D3A-4D9D-AB00-81CAA6426E9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B012D3-A095-4795-824C-A79DA60290D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9E218-639D-4288-B15C-D1AEA808A347}"/>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5" name="Footer Placeholder 4">
            <a:extLst>
              <a:ext uri="{FF2B5EF4-FFF2-40B4-BE49-F238E27FC236}">
                <a16:creationId xmlns:a16="http://schemas.microsoft.com/office/drawing/2014/main" id="{5F0DE7EB-6DFF-4808-8C9B-95FB964B0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87977-C991-4FDC-ABD6-919BFE520268}"/>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37981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405103C-2ACD-4565-8B6C-1B4616E89E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8820BB-E3A2-468B-91FA-960B3F07E6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3E1316-4987-431E-8597-77D9D1F7D05F}"/>
              </a:ext>
            </a:extLst>
          </p:cNvPr>
          <p:cNvSpPr>
            <a:spLocks noGrp="1" noChangeArrowheads="1"/>
          </p:cNvSpPr>
          <p:nvPr>
            <p:ph type="sldNum" sz="quarter" idx="12"/>
          </p:nvPr>
        </p:nvSpPr>
        <p:spPr>
          <a:ln/>
        </p:spPr>
        <p:txBody>
          <a:bodyPr/>
          <a:lstStyle>
            <a:lvl1pPr>
              <a:defRPr/>
            </a:lvl1pPr>
          </a:lstStyle>
          <a:p>
            <a:pPr>
              <a:defRPr/>
            </a:pPr>
            <a:fld id="{C3F7E56E-09B7-4E7B-BCE4-4BC616CC9979}" type="slidenum">
              <a:rPr lang="en-US" altLang="en-US"/>
              <a:pPr>
                <a:defRPr/>
              </a:pPr>
              <a:t>‹#›</a:t>
            </a:fld>
            <a:endParaRPr lang="en-US" altLang="en-US"/>
          </a:p>
        </p:txBody>
      </p:sp>
    </p:spTree>
    <p:extLst>
      <p:ext uri="{BB962C8B-B14F-4D97-AF65-F5344CB8AC3E}">
        <p14:creationId xmlns:p14="http://schemas.microsoft.com/office/powerpoint/2010/main" val="24453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72615D-5507-41E2-AF3C-182C7D6633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3C5E83-6200-4273-9812-4CC5C213F7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65BD87-D1DD-4A2D-8692-F3D16446BEE1}"/>
              </a:ext>
            </a:extLst>
          </p:cNvPr>
          <p:cNvSpPr>
            <a:spLocks noGrp="1" noChangeArrowheads="1"/>
          </p:cNvSpPr>
          <p:nvPr>
            <p:ph type="sldNum" sz="quarter" idx="12"/>
          </p:nvPr>
        </p:nvSpPr>
        <p:spPr>
          <a:ln/>
        </p:spPr>
        <p:txBody>
          <a:bodyPr/>
          <a:lstStyle>
            <a:lvl1pPr>
              <a:defRPr/>
            </a:lvl1pPr>
          </a:lstStyle>
          <a:p>
            <a:pPr>
              <a:defRPr/>
            </a:pPr>
            <a:fld id="{FC7EE727-320F-4015-8A29-3BA3B61FA645}" type="slidenum">
              <a:rPr lang="en-US" altLang="en-US"/>
              <a:pPr>
                <a:defRPr/>
              </a:pPr>
              <a:t>‹#›</a:t>
            </a:fld>
            <a:endParaRPr lang="en-US" altLang="en-US"/>
          </a:p>
        </p:txBody>
      </p:sp>
    </p:spTree>
    <p:extLst>
      <p:ext uri="{BB962C8B-B14F-4D97-AF65-F5344CB8AC3E}">
        <p14:creationId xmlns:p14="http://schemas.microsoft.com/office/powerpoint/2010/main" val="3351914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96318E6-B870-4DDC-99C0-E3A82F67D7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1F6AFF-3786-4EC4-8D4B-B6BD404F0F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D09947-9B56-4549-A580-70D09D7E2561}"/>
              </a:ext>
            </a:extLst>
          </p:cNvPr>
          <p:cNvSpPr>
            <a:spLocks noGrp="1" noChangeArrowheads="1"/>
          </p:cNvSpPr>
          <p:nvPr>
            <p:ph type="sldNum" sz="quarter" idx="12"/>
          </p:nvPr>
        </p:nvSpPr>
        <p:spPr>
          <a:ln/>
        </p:spPr>
        <p:txBody>
          <a:bodyPr/>
          <a:lstStyle>
            <a:lvl1pPr>
              <a:defRPr/>
            </a:lvl1pPr>
          </a:lstStyle>
          <a:p>
            <a:pPr>
              <a:defRPr/>
            </a:pPr>
            <a:fld id="{5B2502C9-FB66-40C3-AAC5-8CF369F3BCBE}" type="slidenum">
              <a:rPr lang="en-US" altLang="en-US"/>
              <a:pPr>
                <a:defRPr/>
              </a:pPr>
              <a:t>‹#›</a:t>
            </a:fld>
            <a:endParaRPr lang="en-US" altLang="en-US"/>
          </a:p>
        </p:txBody>
      </p:sp>
    </p:spTree>
    <p:extLst>
      <p:ext uri="{BB962C8B-B14F-4D97-AF65-F5344CB8AC3E}">
        <p14:creationId xmlns:p14="http://schemas.microsoft.com/office/powerpoint/2010/main" val="401327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40C8B1-42B6-4FB2-B614-49BD545959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32CABF-E746-4BE9-ADA5-198D20DFFF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E20DF8-D1F5-49A9-8FB9-36F52A1F5CF3}"/>
              </a:ext>
            </a:extLst>
          </p:cNvPr>
          <p:cNvSpPr>
            <a:spLocks noGrp="1" noChangeArrowheads="1"/>
          </p:cNvSpPr>
          <p:nvPr>
            <p:ph type="sldNum" sz="quarter" idx="12"/>
          </p:nvPr>
        </p:nvSpPr>
        <p:spPr>
          <a:ln/>
        </p:spPr>
        <p:txBody>
          <a:bodyPr/>
          <a:lstStyle>
            <a:lvl1pPr>
              <a:defRPr/>
            </a:lvl1pPr>
          </a:lstStyle>
          <a:p>
            <a:pPr>
              <a:defRPr/>
            </a:pPr>
            <a:fld id="{13E7C486-D032-4D84-9C32-06499852DF07}" type="slidenum">
              <a:rPr lang="en-US" altLang="en-US"/>
              <a:pPr>
                <a:defRPr/>
              </a:pPr>
              <a:t>‹#›</a:t>
            </a:fld>
            <a:endParaRPr lang="en-US" altLang="en-US"/>
          </a:p>
        </p:txBody>
      </p:sp>
    </p:spTree>
    <p:extLst>
      <p:ext uri="{BB962C8B-B14F-4D97-AF65-F5344CB8AC3E}">
        <p14:creationId xmlns:p14="http://schemas.microsoft.com/office/powerpoint/2010/main" val="717927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B263E1D-52BE-4814-A2DD-932001FED84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E8C9227-5C0E-4FA7-9B34-DC910050CF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1A0D202-4088-466A-8CA5-A7D94AE623B2}"/>
              </a:ext>
            </a:extLst>
          </p:cNvPr>
          <p:cNvSpPr>
            <a:spLocks noGrp="1" noChangeArrowheads="1"/>
          </p:cNvSpPr>
          <p:nvPr>
            <p:ph type="sldNum" sz="quarter" idx="12"/>
          </p:nvPr>
        </p:nvSpPr>
        <p:spPr>
          <a:ln/>
        </p:spPr>
        <p:txBody>
          <a:bodyPr/>
          <a:lstStyle>
            <a:lvl1pPr>
              <a:defRPr/>
            </a:lvl1pPr>
          </a:lstStyle>
          <a:p>
            <a:pPr>
              <a:defRPr/>
            </a:pPr>
            <a:fld id="{40184759-DB4C-4A09-B348-3FEE3E827E9C}" type="slidenum">
              <a:rPr lang="en-US" altLang="en-US"/>
              <a:pPr>
                <a:defRPr/>
              </a:pPr>
              <a:t>‹#›</a:t>
            </a:fld>
            <a:endParaRPr lang="en-US" altLang="en-US"/>
          </a:p>
        </p:txBody>
      </p:sp>
    </p:spTree>
    <p:extLst>
      <p:ext uri="{BB962C8B-B14F-4D97-AF65-F5344CB8AC3E}">
        <p14:creationId xmlns:p14="http://schemas.microsoft.com/office/powerpoint/2010/main" val="1637883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2C24F8-62C7-4870-B70D-8160B901CB0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289E33B-544B-4C6D-BF81-3DCD453863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CA48C5B-A193-4516-8EFD-469A8A5FAE24}"/>
              </a:ext>
            </a:extLst>
          </p:cNvPr>
          <p:cNvSpPr>
            <a:spLocks noGrp="1" noChangeArrowheads="1"/>
          </p:cNvSpPr>
          <p:nvPr>
            <p:ph type="sldNum" sz="quarter" idx="12"/>
          </p:nvPr>
        </p:nvSpPr>
        <p:spPr>
          <a:ln/>
        </p:spPr>
        <p:txBody>
          <a:bodyPr/>
          <a:lstStyle>
            <a:lvl1pPr>
              <a:defRPr/>
            </a:lvl1pPr>
          </a:lstStyle>
          <a:p>
            <a:pPr>
              <a:defRPr/>
            </a:pPr>
            <a:fld id="{C19FE937-9C2B-4599-B682-00EF4D2CD10B}" type="slidenum">
              <a:rPr lang="en-US" altLang="en-US"/>
              <a:pPr>
                <a:defRPr/>
              </a:pPr>
              <a:t>‹#›</a:t>
            </a:fld>
            <a:endParaRPr lang="en-US" altLang="en-US"/>
          </a:p>
        </p:txBody>
      </p:sp>
    </p:spTree>
    <p:extLst>
      <p:ext uri="{BB962C8B-B14F-4D97-AF65-F5344CB8AC3E}">
        <p14:creationId xmlns:p14="http://schemas.microsoft.com/office/powerpoint/2010/main" val="3869675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69D7E6-82D9-4C31-A335-37F36F3908F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2146BD-FE4E-4981-A375-058C20BB84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694B70D-9548-4B92-9A2F-3E24EB185692}"/>
              </a:ext>
            </a:extLst>
          </p:cNvPr>
          <p:cNvSpPr>
            <a:spLocks noGrp="1" noChangeArrowheads="1"/>
          </p:cNvSpPr>
          <p:nvPr>
            <p:ph type="sldNum" sz="quarter" idx="12"/>
          </p:nvPr>
        </p:nvSpPr>
        <p:spPr>
          <a:ln/>
        </p:spPr>
        <p:txBody>
          <a:bodyPr/>
          <a:lstStyle>
            <a:lvl1pPr>
              <a:defRPr/>
            </a:lvl1pPr>
          </a:lstStyle>
          <a:p>
            <a:pPr>
              <a:defRPr/>
            </a:pPr>
            <a:fld id="{360F6E48-4E8F-471C-AF17-B94281B9DD4F}" type="slidenum">
              <a:rPr lang="en-US" altLang="en-US"/>
              <a:pPr>
                <a:defRPr/>
              </a:pPr>
              <a:t>‹#›</a:t>
            </a:fld>
            <a:endParaRPr lang="en-US" altLang="en-US"/>
          </a:p>
        </p:txBody>
      </p:sp>
    </p:spTree>
    <p:extLst>
      <p:ext uri="{BB962C8B-B14F-4D97-AF65-F5344CB8AC3E}">
        <p14:creationId xmlns:p14="http://schemas.microsoft.com/office/powerpoint/2010/main" val="170868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D0F9C3-28E7-44FB-843E-E462CEFE01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D65133-602A-43E4-AFC7-1CD8EB9CE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CEA854-4AD7-49DD-B3C2-4E2AA7C47369}"/>
              </a:ext>
            </a:extLst>
          </p:cNvPr>
          <p:cNvSpPr>
            <a:spLocks noGrp="1" noChangeArrowheads="1"/>
          </p:cNvSpPr>
          <p:nvPr>
            <p:ph type="sldNum" sz="quarter" idx="12"/>
          </p:nvPr>
        </p:nvSpPr>
        <p:spPr>
          <a:ln/>
        </p:spPr>
        <p:txBody>
          <a:bodyPr/>
          <a:lstStyle>
            <a:lvl1pPr>
              <a:defRPr/>
            </a:lvl1pPr>
          </a:lstStyle>
          <a:p>
            <a:pPr>
              <a:defRPr/>
            </a:pPr>
            <a:fld id="{949BBC56-7317-4665-A901-0EE31AC2F185}" type="slidenum">
              <a:rPr lang="en-US" altLang="en-US"/>
              <a:pPr>
                <a:defRPr/>
              </a:pPr>
              <a:t>‹#›</a:t>
            </a:fld>
            <a:endParaRPr lang="en-US" altLang="en-US"/>
          </a:p>
        </p:txBody>
      </p:sp>
    </p:spTree>
    <p:extLst>
      <p:ext uri="{BB962C8B-B14F-4D97-AF65-F5344CB8AC3E}">
        <p14:creationId xmlns:p14="http://schemas.microsoft.com/office/powerpoint/2010/main" val="78507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ED8B-A41A-47CC-8F08-7BD9DE2E22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C6327-35C2-45E0-A6AE-5021EB53B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39C27-B5CF-40CE-ABBE-21527B1611E6}"/>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5" name="Footer Placeholder 4">
            <a:extLst>
              <a:ext uri="{FF2B5EF4-FFF2-40B4-BE49-F238E27FC236}">
                <a16:creationId xmlns:a16="http://schemas.microsoft.com/office/drawing/2014/main" id="{31CD1B4F-EA53-408D-969D-CBAEBCF3A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143B0-C3FE-44E9-8952-864CF1B77D66}"/>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1744996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4729C7-153F-468B-AACF-84D7AE054F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9DECE2-0AA4-4F34-84A2-A1C5430BB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0522AA-1228-418F-A664-EFDAFFB4117F}"/>
              </a:ext>
            </a:extLst>
          </p:cNvPr>
          <p:cNvSpPr>
            <a:spLocks noGrp="1" noChangeArrowheads="1"/>
          </p:cNvSpPr>
          <p:nvPr>
            <p:ph type="sldNum" sz="quarter" idx="12"/>
          </p:nvPr>
        </p:nvSpPr>
        <p:spPr>
          <a:ln/>
        </p:spPr>
        <p:txBody>
          <a:bodyPr/>
          <a:lstStyle>
            <a:lvl1pPr>
              <a:defRPr/>
            </a:lvl1pPr>
          </a:lstStyle>
          <a:p>
            <a:pPr>
              <a:defRPr/>
            </a:pPr>
            <a:fld id="{18F1BDF6-B4F0-4360-A475-A582166B16B6}" type="slidenum">
              <a:rPr lang="en-US" altLang="en-US"/>
              <a:pPr>
                <a:defRPr/>
              </a:pPr>
              <a:t>‹#›</a:t>
            </a:fld>
            <a:endParaRPr lang="en-US" altLang="en-US"/>
          </a:p>
        </p:txBody>
      </p:sp>
    </p:spTree>
    <p:extLst>
      <p:ext uri="{BB962C8B-B14F-4D97-AF65-F5344CB8AC3E}">
        <p14:creationId xmlns:p14="http://schemas.microsoft.com/office/powerpoint/2010/main" val="271975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FD4B41-EF7D-4FFB-ADA7-720865A385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70D3A4-3DAB-4A2C-80C9-D73F19F03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88C0F4-B774-4C31-8E3A-E4A6B50378C9}"/>
              </a:ext>
            </a:extLst>
          </p:cNvPr>
          <p:cNvSpPr>
            <a:spLocks noGrp="1" noChangeArrowheads="1"/>
          </p:cNvSpPr>
          <p:nvPr>
            <p:ph type="sldNum" sz="quarter" idx="12"/>
          </p:nvPr>
        </p:nvSpPr>
        <p:spPr>
          <a:ln/>
        </p:spPr>
        <p:txBody>
          <a:bodyPr/>
          <a:lstStyle>
            <a:lvl1pPr>
              <a:defRPr/>
            </a:lvl1pPr>
          </a:lstStyle>
          <a:p>
            <a:pPr>
              <a:defRPr/>
            </a:pPr>
            <a:fld id="{0F809BCB-04AB-4A00-ABA4-2EFF69F09151}" type="slidenum">
              <a:rPr lang="en-US" altLang="en-US"/>
              <a:pPr>
                <a:defRPr/>
              </a:pPr>
              <a:t>‹#›</a:t>
            </a:fld>
            <a:endParaRPr lang="en-US" altLang="en-US"/>
          </a:p>
        </p:txBody>
      </p:sp>
    </p:spTree>
    <p:extLst>
      <p:ext uri="{BB962C8B-B14F-4D97-AF65-F5344CB8AC3E}">
        <p14:creationId xmlns:p14="http://schemas.microsoft.com/office/powerpoint/2010/main" val="622683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DC8199-154B-4255-8FD1-8039E37604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6A6CE9-9CFA-4B8A-A0DD-CC0417A54F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485B5C-9AAB-45C3-A4B0-6F59F83E02B7}"/>
              </a:ext>
            </a:extLst>
          </p:cNvPr>
          <p:cNvSpPr>
            <a:spLocks noGrp="1" noChangeArrowheads="1"/>
          </p:cNvSpPr>
          <p:nvPr>
            <p:ph type="sldNum" sz="quarter" idx="12"/>
          </p:nvPr>
        </p:nvSpPr>
        <p:spPr>
          <a:ln/>
        </p:spPr>
        <p:txBody>
          <a:bodyPr/>
          <a:lstStyle>
            <a:lvl1pPr>
              <a:defRPr/>
            </a:lvl1pPr>
          </a:lstStyle>
          <a:p>
            <a:pPr>
              <a:defRPr/>
            </a:pPr>
            <a:fld id="{A73BD1E6-83D0-4BC7-ACBB-E9081F540B53}" type="slidenum">
              <a:rPr lang="en-US" altLang="en-US"/>
              <a:pPr>
                <a:defRPr/>
              </a:pPr>
              <a:t>‹#›</a:t>
            </a:fld>
            <a:endParaRPr lang="en-US" altLang="en-US"/>
          </a:p>
        </p:txBody>
      </p:sp>
    </p:spTree>
    <p:extLst>
      <p:ext uri="{BB962C8B-B14F-4D97-AF65-F5344CB8AC3E}">
        <p14:creationId xmlns:p14="http://schemas.microsoft.com/office/powerpoint/2010/main" val="2890449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CA090-CBAD-42B4-9EF4-E61DD8DCF885}"/>
              </a:ext>
            </a:extLst>
          </p:cNvPr>
          <p:cNvSpPr>
            <a:spLocks noGrp="1"/>
          </p:cNvSpPr>
          <p:nvPr>
            <p:ph type="dt" sz="half" idx="10"/>
          </p:nvPr>
        </p:nvSpPr>
        <p:spPr>
          <a:xfrm>
            <a:off x="1066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2D04514-C0CF-4589-997C-10A01946C7FB}"/>
              </a:ext>
            </a:extLst>
          </p:cNvPr>
          <p:cNvSpPr>
            <a:spLocks noGrp="1"/>
          </p:cNvSpPr>
          <p:nvPr>
            <p:ph type="ftr" sz="quarter" idx="11"/>
          </p:nvPr>
        </p:nvSpPr>
        <p:spPr>
          <a:xfrm>
            <a:off x="34290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41E4D2A-7045-49DB-A5DA-EEA5F7BCF16D}"/>
              </a:ext>
            </a:extLst>
          </p:cNvPr>
          <p:cNvSpPr>
            <a:spLocks noGrp="1"/>
          </p:cNvSpPr>
          <p:nvPr>
            <p:ph type="sldNum" sz="quarter" idx="12"/>
          </p:nvPr>
        </p:nvSpPr>
        <p:spPr>
          <a:xfrm>
            <a:off x="6705600" y="6248400"/>
            <a:ext cx="1905000" cy="457200"/>
          </a:xfrm>
        </p:spPr>
        <p:txBody>
          <a:bodyPr/>
          <a:lstStyle>
            <a:lvl1pPr>
              <a:defRPr/>
            </a:lvl1pPr>
          </a:lstStyle>
          <a:p>
            <a:pPr>
              <a:defRPr/>
            </a:pPr>
            <a:fld id="{72279526-8E54-4035-B180-7CFF5EAFAB73}" type="slidenum">
              <a:rPr lang="en-US" altLang="en-US"/>
              <a:pPr>
                <a:defRPr/>
              </a:pPr>
              <a:t>‹#›</a:t>
            </a:fld>
            <a:endParaRPr lang="en-US" altLang="en-US"/>
          </a:p>
        </p:txBody>
      </p:sp>
    </p:spTree>
    <p:extLst>
      <p:ext uri="{BB962C8B-B14F-4D97-AF65-F5344CB8AC3E}">
        <p14:creationId xmlns:p14="http://schemas.microsoft.com/office/powerpoint/2010/main" val="267611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F386-2976-4639-9C53-87BADC247D4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A9C152A-16CA-4769-884E-73F25BD33E6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F596D-069A-4FF3-9411-DF8A79320CC9}"/>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5" name="Footer Placeholder 4">
            <a:extLst>
              <a:ext uri="{FF2B5EF4-FFF2-40B4-BE49-F238E27FC236}">
                <a16:creationId xmlns:a16="http://schemas.microsoft.com/office/drawing/2014/main" id="{F6C5AF46-7049-4C23-9575-BFE9131C2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D1155-103F-44B4-85CC-72A4D93BDB38}"/>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420973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6E79-AE76-423C-99FE-E4B728805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A45DA-0335-4532-BF6B-F59DEDAC26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8B5DE-6240-4504-80CF-AD0EFD4A448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E5E569-38E4-4899-99A9-296E3145D2DD}"/>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6" name="Footer Placeholder 5">
            <a:extLst>
              <a:ext uri="{FF2B5EF4-FFF2-40B4-BE49-F238E27FC236}">
                <a16:creationId xmlns:a16="http://schemas.microsoft.com/office/drawing/2014/main" id="{16039128-9BC6-4C12-926B-6ED3C10FA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F7024-4C38-4CD2-BF4D-24D02C530925}"/>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207337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2448-9448-4ED8-8A3A-9C617C154E5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1AC73-7DDC-4E75-BDD7-5AE0853B5D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C5EE397-AC31-4A3F-993F-68022FB6B34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654794-0C35-4342-9D29-00DDB946AA6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4C184-AAB3-471F-9CCF-FA94FBFF4C7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3C0687-0AA0-4D33-A339-729568D99496}"/>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8" name="Footer Placeholder 7">
            <a:extLst>
              <a:ext uri="{FF2B5EF4-FFF2-40B4-BE49-F238E27FC236}">
                <a16:creationId xmlns:a16="http://schemas.microsoft.com/office/drawing/2014/main" id="{73237F3A-F279-4B16-81C4-D5CF852A58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D1E0F-1A84-4A5B-BE1F-9A2D46B74781}"/>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383475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E5B2-3AFD-49BA-95CB-7718E2687F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013057-5A16-469D-97CD-7A0ADDBE9A18}"/>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4" name="Footer Placeholder 3">
            <a:extLst>
              <a:ext uri="{FF2B5EF4-FFF2-40B4-BE49-F238E27FC236}">
                <a16:creationId xmlns:a16="http://schemas.microsoft.com/office/drawing/2014/main" id="{A32C2C39-C335-4BFB-A0D1-BF29BF78CF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07CCE-3BC8-4241-BB53-693736201FE2}"/>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369673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2063B-68BA-4AC1-82B6-51532625E19C}"/>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3" name="Footer Placeholder 2">
            <a:extLst>
              <a:ext uri="{FF2B5EF4-FFF2-40B4-BE49-F238E27FC236}">
                <a16:creationId xmlns:a16="http://schemas.microsoft.com/office/drawing/2014/main" id="{71E38370-2A60-4C21-AA94-312CBCE420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453B3D-4AB0-4E1D-81DD-A9808B06C1B6}"/>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190101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8A4E-EA2B-4E12-8BE7-9658887A29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C97C7B-FEE0-4833-94DB-F2228785E6D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4E41D2-32D6-497C-A20B-66FEEB1291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3EAF74-C3C9-414E-AEF4-28837E3B47F6}"/>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6" name="Footer Placeholder 5">
            <a:extLst>
              <a:ext uri="{FF2B5EF4-FFF2-40B4-BE49-F238E27FC236}">
                <a16:creationId xmlns:a16="http://schemas.microsoft.com/office/drawing/2014/main" id="{76ADE7DD-2BCD-483A-A7E1-78ED6C0A1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1DC5A-9646-41E9-AD33-66412BB1F945}"/>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366267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6463-1D79-496A-8666-F7B586D903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E81B8F-01DD-4B74-8951-9B90CC31C10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F328EFC-B839-44B7-9B28-60D4F7A1BD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97AA28C-0D4E-404C-9D4F-5494379118E4}"/>
              </a:ext>
            </a:extLst>
          </p:cNvPr>
          <p:cNvSpPr>
            <a:spLocks noGrp="1"/>
          </p:cNvSpPr>
          <p:nvPr>
            <p:ph type="dt" sz="half" idx="10"/>
          </p:nvPr>
        </p:nvSpPr>
        <p:spPr/>
        <p:txBody>
          <a:bodyPr/>
          <a:lstStyle/>
          <a:p>
            <a:fld id="{9293E26F-066D-4D20-8232-6A185DE4CC16}" type="datetimeFigureOut">
              <a:rPr lang="en-US" smtClean="0"/>
              <a:pPr/>
              <a:t>2/11/2021</a:t>
            </a:fld>
            <a:endParaRPr lang="en-US"/>
          </a:p>
        </p:txBody>
      </p:sp>
      <p:sp>
        <p:nvSpPr>
          <p:cNvPr id="6" name="Footer Placeholder 5">
            <a:extLst>
              <a:ext uri="{FF2B5EF4-FFF2-40B4-BE49-F238E27FC236}">
                <a16:creationId xmlns:a16="http://schemas.microsoft.com/office/drawing/2014/main" id="{ACC94A04-5983-4E4D-992D-1FFB1CD63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4E2BB-F9C2-449C-ABAF-0273197C99B7}"/>
              </a:ext>
            </a:extLst>
          </p:cNvPr>
          <p:cNvSpPr>
            <a:spLocks noGrp="1"/>
          </p:cNvSpPr>
          <p:nvPr>
            <p:ph type="sldNum" sz="quarter" idx="12"/>
          </p:nvPr>
        </p:nvSpPr>
        <p:spPr/>
        <p:txBody>
          <a:bodyPr/>
          <a:lstStyle/>
          <a:p>
            <a:fld id="{BC42EE0F-10D4-487A-810E-6573D8F044E7}" type="slidenum">
              <a:rPr lang="en-US" smtClean="0"/>
              <a:pPr/>
              <a:t>‹#›</a:t>
            </a:fld>
            <a:endParaRPr lang="en-US"/>
          </a:p>
        </p:txBody>
      </p:sp>
    </p:spTree>
    <p:extLst>
      <p:ext uri="{BB962C8B-B14F-4D97-AF65-F5344CB8AC3E}">
        <p14:creationId xmlns:p14="http://schemas.microsoft.com/office/powerpoint/2010/main" val="1401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E27FC-BD98-40B4-A875-27ABF2A8FEE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46B9B-916D-46C5-9F1F-402AACE5E4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3DD66-27D6-46CE-BB77-FD8D59BDEC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93E26F-066D-4D20-8232-6A185DE4CC16}" type="datetimeFigureOut">
              <a:rPr lang="en-US" smtClean="0"/>
              <a:pPr/>
              <a:t>2/11/2021</a:t>
            </a:fld>
            <a:endParaRPr lang="en-US"/>
          </a:p>
        </p:txBody>
      </p:sp>
      <p:sp>
        <p:nvSpPr>
          <p:cNvPr id="5" name="Footer Placeholder 4">
            <a:extLst>
              <a:ext uri="{FF2B5EF4-FFF2-40B4-BE49-F238E27FC236}">
                <a16:creationId xmlns:a16="http://schemas.microsoft.com/office/drawing/2014/main" id="{67B2E0B8-6C33-436E-A60F-2687F1ADC9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4DB32F-CD79-4394-A6D0-F707207B588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42EE0F-10D4-487A-810E-6573D8F044E7}" type="slidenum">
              <a:rPr lang="en-US" smtClean="0"/>
              <a:pPr/>
              <a:t>‹#›</a:t>
            </a:fld>
            <a:endParaRPr lang="en-US"/>
          </a:p>
        </p:txBody>
      </p:sp>
    </p:spTree>
    <p:extLst>
      <p:ext uri="{BB962C8B-B14F-4D97-AF65-F5344CB8AC3E}">
        <p14:creationId xmlns:p14="http://schemas.microsoft.com/office/powerpoint/2010/main" val="390669748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A13508-1669-4F0C-BCFB-07718EDECD8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87F60F-2F8B-49DE-B5AE-7FC36FE5B41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4CD444-9C1E-44CE-A2D8-FB30AE6DFB9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omic Sans MS" panose="030F0702030302020204" pitchFamily="66" charset="0"/>
                <a:ea typeface="+mn-ea"/>
              </a:defRPr>
            </a:lvl1pPr>
          </a:lstStyle>
          <a:p>
            <a:pPr>
              <a:defRPr/>
            </a:pPr>
            <a:endParaRPr lang="en-US"/>
          </a:p>
        </p:txBody>
      </p:sp>
      <p:sp>
        <p:nvSpPr>
          <p:cNvPr id="1029" name="Rectangle 5">
            <a:extLst>
              <a:ext uri="{FF2B5EF4-FFF2-40B4-BE49-F238E27FC236}">
                <a16:creationId xmlns:a16="http://schemas.microsoft.com/office/drawing/2014/main" id="{EFC51E2A-E112-4D7D-979B-8E36BEFC846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omic Sans MS" panose="030F0702030302020204" pitchFamily="66" charset="0"/>
                <a:ea typeface="+mn-ea"/>
              </a:defRPr>
            </a:lvl1pPr>
          </a:lstStyle>
          <a:p>
            <a:pPr>
              <a:defRPr/>
            </a:pPr>
            <a:endParaRPr lang="en-US"/>
          </a:p>
        </p:txBody>
      </p:sp>
      <p:sp>
        <p:nvSpPr>
          <p:cNvPr id="1030" name="Rectangle 6">
            <a:extLst>
              <a:ext uri="{FF2B5EF4-FFF2-40B4-BE49-F238E27FC236}">
                <a16:creationId xmlns:a16="http://schemas.microsoft.com/office/drawing/2014/main" id="{0A2FD530-D688-4233-9868-AB775430D3D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B5DA818-4651-4710-A1B2-C7B06BCF9418}" type="slidenum">
              <a:rPr lang="en-US" altLang="en-US"/>
              <a:pPr>
                <a:defRPr/>
              </a:pPr>
              <a:t>‹#›</a:t>
            </a:fld>
            <a:endParaRPr lang="en-US" altLang="en-US"/>
          </a:p>
        </p:txBody>
      </p:sp>
    </p:spTree>
    <p:extLst>
      <p:ext uri="{BB962C8B-B14F-4D97-AF65-F5344CB8AC3E}">
        <p14:creationId xmlns:p14="http://schemas.microsoft.com/office/powerpoint/2010/main" val="319323311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Comic Sans MS" pitchFamily="66" charset="0"/>
          <a:ea typeface="MS PGothic" pitchFamily="34" charset="-128"/>
        </a:defRPr>
      </a:lvl2pPr>
      <a:lvl3pPr algn="ctr" rtl="0" eaLnBrk="0" fontAlgn="base" hangingPunct="0">
        <a:spcBef>
          <a:spcPct val="0"/>
        </a:spcBef>
        <a:spcAft>
          <a:spcPct val="0"/>
        </a:spcAft>
        <a:defRPr sz="4400">
          <a:solidFill>
            <a:schemeClr val="tx2"/>
          </a:solidFill>
          <a:latin typeface="Comic Sans MS" pitchFamily="66" charset="0"/>
          <a:ea typeface="MS PGothic" pitchFamily="34" charset="-128"/>
        </a:defRPr>
      </a:lvl3pPr>
      <a:lvl4pPr algn="ctr" rtl="0" eaLnBrk="0" fontAlgn="base" hangingPunct="0">
        <a:spcBef>
          <a:spcPct val="0"/>
        </a:spcBef>
        <a:spcAft>
          <a:spcPct val="0"/>
        </a:spcAft>
        <a:defRPr sz="4400">
          <a:solidFill>
            <a:schemeClr val="tx2"/>
          </a:solidFill>
          <a:latin typeface="Comic Sans MS" pitchFamily="66" charset="0"/>
          <a:ea typeface="MS PGothic" pitchFamily="34" charset="-128"/>
        </a:defRPr>
      </a:lvl4pPr>
      <a:lvl5pPr algn="ctr" rtl="0" eaLnBrk="0" fontAlgn="base" hangingPunct="0">
        <a:spcBef>
          <a:spcPct val="0"/>
        </a:spcBef>
        <a:spcAft>
          <a:spcPct val="0"/>
        </a:spcAft>
        <a:defRPr sz="4400">
          <a:solidFill>
            <a:schemeClr val="tx2"/>
          </a:solidFill>
          <a:latin typeface="Comic Sans MS" pitchFamily="66" charset="0"/>
          <a:ea typeface="MS PGothic" pitchFamily="34" charset="-128"/>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a:t>Exercise : </a:t>
            </a:r>
            <a:r>
              <a:rPr lang="en-US" b="1" dirty="0"/>
              <a:t>MICROSCOPE</a:t>
            </a:r>
          </a:p>
        </p:txBody>
      </p:sp>
      <p:sp>
        <p:nvSpPr>
          <p:cNvPr id="3" name="Content Placeholder 2"/>
          <p:cNvSpPr>
            <a:spLocks noGrp="1"/>
          </p:cNvSpPr>
          <p:nvPr>
            <p:ph sz="half" idx="1"/>
          </p:nvPr>
        </p:nvSpPr>
        <p:spPr>
          <a:xfrm>
            <a:off x="228600" y="838200"/>
            <a:ext cx="4286250" cy="5791200"/>
          </a:xfrm>
        </p:spPr>
        <p:txBody>
          <a:bodyPr>
            <a:normAutofit lnSpcReduction="10000"/>
          </a:bodyPr>
          <a:lstStyle/>
          <a:p>
            <a:r>
              <a:rPr lang="en-US" sz="2800" dirty="0"/>
              <a:t>Microscopes are expensive and delicate experiments, so proper care and handling procedures must be followed when working with them.</a:t>
            </a:r>
          </a:p>
          <a:p>
            <a:r>
              <a:rPr lang="en-US" sz="2800" dirty="0"/>
              <a:t>The microscope purpose is:</a:t>
            </a:r>
          </a:p>
          <a:p>
            <a:pPr marL="0" indent="0">
              <a:buNone/>
            </a:pPr>
            <a:r>
              <a:rPr lang="en-US" sz="2800" dirty="0"/>
              <a:t>a) Magnification – making it bigger</a:t>
            </a:r>
          </a:p>
          <a:p>
            <a:pPr marL="0" indent="0">
              <a:buNone/>
            </a:pPr>
            <a:r>
              <a:rPr lang="en-US" sz="2800" dirty="0"/>
              <a:t>b) Resolving power – making it clearer</a:t>
            </a:r>
          </a:p>
          <a:p>
            <a:pPr marL="0" indent="0">
              <a:buNone/>
            </a:pPr>
            <a:r>
              <a:rPr lang="en-US" sz="2800" dirty="0"/>
              <a:t>c) Contrast – light and dark (shadow)</a:t>
            </a:r>
          </a:p>
          <a:p>
            <a:endParaRPr lang="en-US" sz="2800" dirty="0"/>
          </a:p>
        </p:txBody>
      </p:sp>
      <p:pic>
        <p:nvPicPr>
          <p:cNvPr id="5" name="Content Placeholder 4">
            <a:extLst>
              <a:ext uri="{FF2B5EF4-FFF2-40B4-BE49-F238E27FC236}">
                <a16:creationId xmlns:a16="http://schemas.microsoft.com/office/drawing/2014/main" id="{7CC385EC-815D-4740-B09B-7488E3C1F60A}"/>
              </a:ext>
            </a:extLst>
          </p:cNvPr>
          <p:cNvPicPr>
            <a:picLocks noGrp="1" noChangeAspect="1"/>
          </p:cNvPicPr>
          <p:nvPr>
            <p:ph sz="half" idx="2"/>
          </p:nvPr>
        </p:nvPicPr>
        <p:blipFill>
          <a:blip r:embed="rId2"/>
          <a:stretch>
            <a:fillRect/>
          </a:stretch>
        </p:blipFill>
        <p:spPr>
          <a:xfrm>
            <a:off x="4691923" y="214313"/>
            <a:ext cx="4286250" cy="3214687"/>
          </a:xfrm>
          <a:prstGeom prst="rect">
            <a:avLst/>
          </a:prstGeom>
        </p:spPr>
      </p:pic>
      <p:pic>
        <p:nvPicPr>
          <p:cNvPr id="6" name="Picture 5">
            <a:extLst>
              <a:ext uri="{FF2B5EF4-FFF2-40B4-BE49-F238E27FC236}">
                <a16:creationId xmlns:a16="http://schemas.microsoft.com/office/drawing/2014/main" id="{44CE54E6-56F5-4EA7-94E4-F4C6168EEDA4}"/>
              </a:ext>
            </a:extLst>
          </p:cNvPr>
          <p:cNvPicPr>
            <a:picLocks noChangeAspect="1"/>
          </p:cNvPicPr>
          <p:nvPr/>
        </p:nvPicPr>
        <p:blipFill>
          <a:blip r:embed="rId3"/>
          <a:stretch>
            <a:fillRect/>
          </a:stretch>
        </p:blipFill>
        <p:spPr>
          <a:xfrm>
            <a:off x="4800599" y="3688556"/>
            <a:ext cx="4200723" cy="3150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Illumination (Light source) </a:t>
            </a:r>
            <a:r>
              <a:rPr lang="en-US" b="1" dirty="0"/>
              <a:t>- </a:t>
            </a:r>
            <a:r>
              <a:rPr lang="en-US" dirty="0"/>
              <a:t>Serves as a form of illumination for the microscope</a:t>
            </a:r>
          </a:p>
        </p:txBody>
      </p:sp>
      <p:pic>
        <p:nvPicPr>
          <p:cNvPr id="2" name="Picture 1">
            <a:extLst>
              <a:ext uri="{FF2B5EF4-FFF2-40B4-BE49-F238E27FC236}">
                <a16:creationId xmlns:a16="http://schemas.microsoft.com/office/drawing/2014/main" id="{926CABA8-669C-4C5B-BCCD-0973855DDBBA}"/>
              </a:ext>
            </a:extLst>
          </p:cNvPr>
          <p:cNvPicPr>
            <a:picLocks noChangeAspect="1"/>
          </p:cNvPicPr>
          <p:nvPr/>
        </p:nvPicPr>
        <p:blipFill>
          <a:blip r:embed="rId2"/>
          <a:stretch>
            <a:fillRect/>
          </a:stretch>
        </p:blipFill>
        <p:spPr>
          <a:xfrm>
            <a:off x="3201726" y="38100"/>
            <a:ext cx="5851788" cy="6057900"/>
          </a:xfrm>
          <a:prstGeom prst="rect">
            <a:avLst/>
          </a:prstGeom>
        </p:spPr>
      </p:pic>
      <p:sp>
        <p:nvSpPr>
          <p:cNvPr id="7" name="Oval 6">
            <a:extLst>
              <a:ext uri="{FF2B5EF4-FFF2-40B4-BE49-F238E27FC236}">
                <a16:creationId xmlns:a16="http://schemas.microsoft.com/office/drawing/2014/main" id="{7B4728F9-F2EF-4EB9-84E1-EDB791F16E6B}"/>
              </a:ext>
            </a:extLst>
          </p:cNvPr>
          <p:cNvSpPr/>
          <p:nvPr/>
        </p:nvSpPr>
        <p:spPr>
          <a:xfrm>
            <a:off x="3352800" y="3449053"/>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20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Iris diaphragm </a:t>
            </a:r>
            <a:r>
              <a:rPr lang="en-US" b="1" dirty="0"/>
              <a:t>– Regulates light entering the microscope, usually is controlled by a mechanical lever on a rotating disk.</a:t>
            </a:r>
            <a:endParaRPr lang="en-US" dirty="0"/>
          </a:p>
        </p:txBody>
      </p:sp>
      <p:pic>
        <p:nvPicPr>
          <p:cNvPr id="6" name="Picture 8" descr="http://faculty.ccbcmd.edu/courses/bio141/labmanua/lab1/images/angle_label_reduced.jpg">
            <a:extLst>
              <a:ext uri="{FF2B5EF4-FFF2-40B4-BE49-F238E27FC236}">
                <a16:creationId xmlns:a16="http://schemas.microsoft.com/office/drawing/2014/main" id="{FEB23051-A5FF-4213-88F8-647D96F222C1}"/>
              </a:ext>
            </a:extLst>
          </p:cNvPr>
          <p:cNvPicPr>
            <a:picLocks noChangeAspect="1" noChangeArrowheads="1"/>
          </p:cNvPicPr>
          <p:nvPr/>
        </p:nvPicPr>
        <p:blipFill rotWithShape="1">
          <a:blip r:embed="rId2" cstate="print"/>
          <a:srcRect t="1157" b="1112"/>
          <a:stretch/>
        </p:blipFill>
        <p:spPr bwMode="auto">
          <a:xfrm>
            <a:off x="3458441" y="-4997"/>
            <a:ext cx="5533159" cy="6858000"/>
          </a:xfrm>
          <a:prstGeom prst="rect">
            <a:avLst/>
          </a:prstGeom>
          <a:noFill/>
        </p:spPr>
      </p:pic>
      <p:sp>
        <p:nvSpPr>
          <p:cNvPr id="8" name="Oval 7">
            <a:extLst>
              <a:ext uri="{FF2B5EF4-FFF2-40B4-BE49-F238E27FC236}">
                <a16:creationId xmlns:a16="http://schemas.microsoft.com/office/drawing/2014/main" id="{1572318F-0339-4BB0-B950-1C5D67D1D932}"/>
              </a:ext>
            </a:extLst>
          </p:cNvPr>
          <p:cNvSpPr/>
          <p:nvPr/>
        </p:nvSpPr>
        <p:spPr>
          <a:xfrm>
            <a:off x="3458441" y="3700908"/>
            <a:ext cx="1646959" cy="1099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84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Condenser </a:t>
            </a:r>
            <a:r>
              <a:rPr lang="en-US" b="1" dirty="0"/>
              <a:t>– </a:t>
            </a:r>
            <a:r>
              <a:rPr lang="en-US" dirty="0"/>
              <a:t>A lens system found beneath the stage, used to focus the light on the specimen.</a:t>
            </a:r>
          </a:p>
        </p:txBody>
      </p:sp>
      <p:pic>
        <p:nvPicPr>
          <p:cNvPr id="2" name="Picture 1">
            <a:extLst>
              <a:ext uri="{FF2B5EF4-FFF2-40B4-BE49-F238E27FC236}">
                <a16:creationId xmlns:a16="http://schemas.microsoft.com/office/drawing/2014/main" id="{926CABA8-669C-4C5B-BCCD-0973855DDBBA}"/>
              </a:ext>
            </a:extLst>
          </p:cNvPr>
          <p:cNvPicPr>
            <a:picLocks noChangeAspect="1"/>
          </p:cNvPicPr>
          <p:nvPr/>
        </p:nvPicPr>
        <p:blipFill>
          <a:blip r:embed="rId2"/>
          <a:stretch>
            <a:fillRect/>
          </a:stretch>
        </p:blipFill>
        <p:spPr>
          <a:xfrm>
            <a:off x="3201726" y="38100"/>
            <a:ext cx="5851788" cy="6057900"/>
          </a:xfrm>
          <a:prstGeom prst="rect">
            <a:avLst/>
          </a:prstGeom>
        </p:spPr>
      </p:pic>
      <p:sp>
        <p:nvSpPr>
          <p:cNvPr id="7" name="Oval 6">
            <a:extLst>
              <a:ext uri="{FF2B5EF4-FFF2-40B4-BE49-F238E27FC236}">
                <a16:creationId xmlns:a16="http://schemas.microsoft.com/office/drawing/2014/main" id="{7B4728F9-F2EF-4EB9-84E1-EDB791F16E6B}"/>
              </a:ext>
            </a:extLst>
          </p:cNvPr>
          <p:cNvSpPr/>
          <p:nvPr/>
        </p:nvSpPr>
        <p:spPr>
          <a:xfrm>
            <a:off x="3352800" y="306705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42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Coarse Adjustment </a:t>
            </a:r>
            <a:r>
              <a:rPr lang="en-US" b="1" dirty="0"/>
              <a:t>– </a:t>
            </a:r>
            <a:r>
              <a:rPr lang="en-US" dirty="0"/>
              <a:t>Used to adjust the </a:t>
            </a:r>
            <a:r>
              <a:rPr lang="en-US" dirty="0" err="1"/>
              <a:t>nicroscope</a:t>
            </a:r>
            <a:r>
              <a:rPr lang="en-US" dirty="0"/>
              <a:t> on scanning and low power only.</a:t>
            </a:r>
          </a:p>
        </p:txBody>
      </p:sp>
      <p:pic>
        <p:nvPicPr>
          <p:cNvPr id="2" name="Picture 1">
            <a:extLst>
              <a:ext uri="{FF2B5EF4-FFF2-40B4-BE49-F238E27FC236}">
                <a16:creationId xmlns:a16="http://schemas.microsoft.com/office/drawing/2014/main" id="{926CABA8-669C-4C5B-BCCD-0973855DDBBA}"/>
              </a:ext>
            </a:extLst>
          </p:cNvPr>
          <p:cNvPicPr>
            <a:picLocks noChangeAspect="1"/>
          </p:cNvPicPr>
          <p:nvPr/>
        </p:nvPicPr>
        <p:blipFill>
          <a:blip r:embed="rId2"/>
          <a:stretch>
            <a:fillRect/>
          </a:stretch>
        </p:blipFill>
        <p:spPr>
          <a:xfrm>
            <a:off x="3201726" y="38100"/>
            <a:ext cx="5851788" cy="6057900"/>
          </a:xfrm>
          <a:prstGeom prst="rect">
            <a:avLst/>
          </a:prstGeom>
        </p:spPr>
      </p:pic>
      <p:sp>
        <p:nvSpPr>
          <p:cNvPr id="7" name="Oval 6">
            <a:extLst>
              <a:ext uri="{FF2B5EF4-FFF2-40B4-BE49-F238E27FC236}">
                <a16:creationId xmlns:a16="http://schemas.microsoft.com/office/drawing/2014/main" id="{7B4728F9-F2EF-4EB9-84E1-EDB791F16E6B}"/>
              </a:ext>
            </a:extLst>
          </p:cNvPr>
          <p:cNvSpPr/>
          <p:nvPr/>
        </p:nvSpPr>
        <p:spPr>
          <a:xfrm>
            <a:off x="7748336" y="3067050"/>
            <a:ext cx="130517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90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Fine Adjustment </a:t>
            </a:r>
            <a:r>
              <a:rPr lang="en-US" b="1" dirty="0"/>
              <a:t>– </a:t>
            </a:r>
            <a:r>
              <a:rPr lang="en-US" dirty="0"/>
              <a:t>Used to adjust the specimen into final focus.</a:t>
            </a:r>
          </a:p>
        </p:txBody>
      </p:sp>
      <p:pic>
        <p:nvPicPr>
          <p:cNvPr id="2" name="Picture 1">
            <a:extLst>
              <a:ext uri="{FF2B5EF4-FFF2-40B4-BE49-F238E27FC236}">
                <a16:creationId xmlns:a16="http://schemas.microsoft.com/office/drawing/2014/main" id="{926CABA8-669C-4C5B-BCCD-0973855DDBBA}"/>
              </a:ext>
            </a:extLst>
          </p:cNvPr>
          <p:cNvPicPr>
            <a:picLocks noChangeAspect="1"/>
          </p:cNvPicPr>
          <p:nvPr/>
        </p:nvPicPr>
        <p:blipFill>
          <a:blip r:embed="rId2"/>
          <a:stretch>
            <a:fillRect/>
          </a:stretch>
        </p:blipFill>
        <p:spPr>
          <a:xfrm>
            <a:off x="3201726" y="38100"/>
            <a:ext cx="5851788" cy="6057900"/>
          </a:xfrm>
          <a:prstGeom prst="rect">
            <a:avLst/>
          </a:prstGeom>
        </p:spPr>
      </p:pic>
      <p:sp>
        <p:nvSpPr>
          <p:cNvPr id="7" name="Oval 6">
            <a:extLst>
              <a:ext uri="{FF2B5EF4-FFF2-40B4-BE49-F238E27FC236}">
                <a16:creationId xmlns:a16="http://schemas.microsoft.com/office/drawing/2014/main" id="{7B4728F9-F2EF-4EB9-84E1-EDB791F16E6B}"/>
              </a:ext>
            </a:extLst>
          </p:cNvPr>
          <p:cNvSpPr/>
          <p:nvPr/>
        </p:nvSpPr>
        <p:spPr>
          <a:xfrm>
            <a:off x="7748337" y="4081909"/>
            <a:ext cx="130517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96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Base </a:t>
            </a:r>
            <a:r>
              <a:rPr lang="en-US" b="1" dirty="0"/>
              <a:t>– </a:t>
            </a:r>
            <a:r>
              <a:rPr lang="en-US" dirty="0"/>
              <a:t>the supportive portion of the microscope which rests on the laboratory table.</a:t>
            </a:r>
          </a:p>
        </p:txBody>
      </p:sp>
      <p:pic>
        <p:nvPicPr>
          <p:cNvPr id="2" name="Picture 1">
            <a:extLst>
              <a:ext uri="{FF2B5EF4-FFF2-40B4-BE49-F238E27FC236}">
                <a16:creationId xmlns:a16="http://schemas.microsoft.com/office/drawing/2014/main" id="{926CABA8-669C-4C5B-BCCD-0973855DDBBA}"/>
              </a:ext>
            </a:extLst>
          </p:cNvPr>
          <p:cNvPicPr>
            <a:picLocks noChangeAspect="1"/>
          </p:cNvPicPr>
          <p:nvPr/>
        </p:nvPicPr>
        <p:blipFill>
          <a:blip r:embed="rId2"/>
          <a:stretch>
            <a:fillRect/>
          </a:stretch>
        </p:blipFill>
        <p:spPr>
          <a:xfrm>
            <a:off x="3201726" y="38100"/>
            <a:ext cx="5851788" cy="6057900"/>
          </a:xfrm>
          <a:prstGeom prst="rect">
            <a:avLst/>
          </a:prstGeom>
        </p:spPr>
      </p:pic>
      <p:sp>
        <p:nvSpPr>
          <p:cNvPr id="7" name="Oval 6">
            <a:extLst>
              <a:ext uri="{FF2B5EF4-FFF2-40B4-BE49-F238E27FC236}">
                <a16:creationId xmlns:a16="http://schemas.microsoft.com/office/drawing/2014/main" id="{7B4728F9-F2EF-4EB9-84E1-EDB791F16E6B}"/>
              </a:ext>
            </a:extLst>
          </p:cNvPr>
          <p:cNvSpPr/>
          <p:nvPr/>
        </p:nvSpPr>
        <p:spPr>
          <a:xfrm>
            <a:off x="3048000" y="5209282"/>
            <a:ext cx="130517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33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lnSpcReduction="10000"/>
          </a:bodyPr>
          <a:lstStyle/>
          <a:p>
            <a:r>
              <a:rPr lang="en-US" sz="2800" b="1" u="sng" dirty="0"/>
              <a:t>Procedures:</a:t>
            </a:r>
            <a:endParaRPr lang="en-US" sz="2800" dirty="0"/>
          </a:p>
          <a:p>
            <a:r>
              <a:rPr lang="en-US" sz="2800" b="1" u="sng" dirty="0">
                <a:solidFill>
                  <a:srgbClr val="FF0000"/>
                </a:solidFill>
              </a:rPr>
              <a:t>Part A:</a:t>
            </a:r>
            <a:r>
              <a:rPr lang="en-US" sz="2800" b="1" dirty="0">
                <a:solidFill>
                  <a:srgbClr val="FF0000"/>
                </a:solidFill>
              </a:rPr>
              <a:t> Getting familiar with the microscope</a:t>
            </a:r>
          </a:p>
          <a:p>
            <a:pPr lvl="0"/>
            <a:r>
              <a:rPr lang="en-US" sz="2800" dirty="0"/>
              <a:t>Notice the eyepiece, what is the magnifying power of the </a:t>
            </a:r>
            <a:r>
              <a:rPr lang="en-US" sz="2800" b="1" dirty="0"/>
              <a:t>eye piece</a:t>
            </a:r>
            <a:r>
              <a:rPr lang="en-US" sz="2800" dirty="0"/>
              <a:t>? ____________</a:t>
            </a:r>
          </a:p>
          <a:p>
            <a:pPr lvl="0"/>
            <a:r>
              <a:rPr lang="en-US" sz="2800" dirty="0"/>
              <a:t>Notice the </a:t>
            </a:r>
            <a:r>
              <a:rPr lang="en-US" sz="2800" b="1" dirty="0"/>
              <a:t>low-power objective lens</a:t>
            </a:r>
            <a:r>
              <a:rPr lang="en-US" sz="2800" dirty="0"/>
              <a:t>:  It reads “4X lens.”  It is used to view the whole slide.  If total magnifying power of this lens is determined by multiplying the magnifying power of the eyepiece by the magnifying power of the objective, what is the total magnifying power of this objective? ______________</a:t>
            </a:r>
          </a:p>
          <a:p>
            <a:pPr lvl="0"/>
            <a:r>
              <a:rPr lang="en-US" sz="2800" dirty="0"/>
              <a:t>Notice the high-power objective lens: It reads “Holds 40X lens.”  Used to view object in even greater detail.  What is the total magnifying power of this lens? _________________</a:t>
            </a:r>
          </a:p>
          <a:p>
            <a:endParaRPr lang="en-US" sz="2800" dirty="0"/>
          </a:p>
        </p:txBody>
      </p:sp>
    </p:spTree>
    <p:extLst>
      <p:ext uri="{BB962C8B-B14F-4D97-AF65-F5344CB8AC3E}">
        <p14:creationId xmlns:p14="http://schemas.microsoft.com/office/powerpoint/2010/main" val="92260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lnSpcReduction="10000"/>
          </a:bodyPr>
          <a:lstStyle/>
          <a:p>
            <a:r>
              <a:rPr lang="en-US" sz="2800" b="1" u="sng" dirty="0"/>
              <a:t>Procedures:</a:t>
            </a:r>
            <a:endParaRPr lang="en-US" sz="2800" dirty="0"/>
          </a:p>
          <a:p>
            <a:r>
              <a:rPr lang="en-US" sz="2800" b="1" u="sng" dirty="0">
                <a:solidFill>
                  <a:srgbClr val="FF0000"/>
                </a:solidFill>
              </a:rPr>
              <a:t>Part A:</a:t>
            </a:r>
            <a:r>
              <a:rPr lang="en-US" sz="2800" b="1" dirty="0">
                <a:solidFill>
                  <a:srgbClr val="FF0000"/>
                </a:solidFill>
              </a:rPr>
              <a:t> Getting familiar with the microscope</a:t>
            </a:r>
          </a:p>
          <a:p>
            <a:pPr lvl="0"/>
            <a:r>
              <a:rPr lang="en-US" sz="2800" dirty="0"/>
              <a:t>Notice the eyepiece, what is the magnifying power of the </a:t>
            </a:r>
            <a:r>
              <a:rPr lang="en-US" sz="2800" b="1" dirty="0"/>
              <a:t>eye piece</a:t>
            </a:r>
            <a:r>
              <a:rPr lang="en-US" sz="2800" dirty="0"/>
              <a:t>? ___10x______</a:t>
            </a:r>
          </a:p>
          <a:p>
            <a:pPr lvl="0"/>
            <a:r>
              <a:rPr lang="en-US" sz="2800" dirty="0"/>
              <a:t>Notice the </a:t>
            </a:r>
            <a:r>
              <a:rPr lang="en-US" sz="2800" b="1" dirty="0"/>
              <a:t>low-power objective lens</a:t>
            </a:r>
            <a:r>
              <a:rPr lang="en-US" sz="2800" dirty="0"/>
              <a:t>:  It reads “4X lens.”  It is used to view the whole slide.  If total magnifying power of this lens is determined by multiplying the magnifying power of the eyepiece by the magnifying power of the objective, what is the total magnifying power of this objective? __40x_________</a:t>
            </a:r>
          </a:p>
          <a:p>
            <a:pPr lvl="0"/>
            <a:r>
              <a:rPr lang="en-US" sz="2800" dirty="0"/>
              <a:t>Notice the high-power objective lens: It reads “Holds 40X lens.”  Used to view object in even greater detail.  What is the total magnifying power of this lens? _____400x________</a:t>
            </a:r>
          </a:p>
          <a:p>
            <a:endParaRPr lang="en-US" sz="2800" dirty="0"/>
          </a:p>
        </p:txBody>
      </p:sp>
    </p:spTree>
    <p:extLst>
      <p:ext uri="{BB962C8B-B14F-4D97-AF65-F5344CB8AC3E}">
        <p14:creationId xmlns:p14="http://schemas.microsoft.com/office/powerpoint/2010/main" val="281555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fontScale="92500" lnSpcReduction="10000"/>
          </a:bodyPr>
          <a:lstStyle/>
          <a:p>
            <a:r>
              <a:rPr lang="en-US" sz="2800" b="1" u="sng" dirty="0"/>
              <a:t>Procedures:</a:t>
            </a:r>
            <a:endParaRPr lang="en-US" sz="2800" dirty="0"/>
          </a:p>
          <a:p>
            <a:r>
              <a:rPr lang="en-US" sz="2800" b="1" u="sng" dirty="0">
                <a:solidFill>
                  <a:srgbClr val="FF0000"/>
                </a:solidFill>
              </a:rPr>
              <a:t>Part B:</a:t>
            </a:r>
            <a:r>
              <a:rPr lang="en-US" sz="2800" b="1" dirty="0">
                <a:solidFill>
                  <a:srgbClr val="FF0000"/>
                </a:solidFill>
              </a:rPr>
              <a:t> Focusing the letter “e”</a:t>
            </a:r>
          </a:p>
          <a:p>
            <a:pPr lvl="0"/>
            <a:r>
              <a:rPr lang="en-US" sz="2800" dirty="0"/>
              <a:t>Lower the </a:t>
            </a:r>
            <a:r>
              <a:rPr lang="en-US" sz="2800" b="1" dirty="0"/>
              <a:t>stage</a:t>
            </a:r>
            <a:r>
              <a:rPr lang="en-US" sz="2800" dirty="0"/>
              <a:t> using the </a:t>
            </a:r>
            <a:r>
              <a:rPr lang="en-US" sz="2800" b="1" dirty="0"/>
              <a:t>coarse adjustment</a:t>
            </a:r>
            <a:r>
              <a:rPr lang="en-US" sz="2800" dirty="0"/>
              <a:t> knob.</a:t>
            </a:r>
          </a:p>
          <a:p>
            <a:pPr lvl="0"/>
            <a:r>
              <a:rPr lang="en-US" sz="2800" dirty="0"/>
              <a:t>Place the </a:t>
            </a:r>
            <a:r>
              <a:rPr lang="en-US" sz="2800" b="1" dirty="0"/>
              <a:t>slide</a:t>
            </a:r>
            <a:r>
              <a:rPr lang="en-US" sz="2800" dirty="0"/>
              <a:t> of the letter “e” on the </a:t>
            </a:r>
            <a:r>
              <a:rPr lang="en-US" sz="2800" b="1" dirty="0"/>
              <a:t>stage</a:t>
            </a:r>
            <a:r>
              <a:rPr lang="en-US" sz="2800" dirty="0"/>
              <a:t> and stabilize it with the </a:t>
            </a:r>
            <a:r>
              <a:rPr lang="en-US" sz="2800" b="1" dirty="0"/>
              <a:t>stage clips</a:t>
            </a:r>
            <a:r>
              <a:rPr lang="en-US" sz="2800" dirty="0"/>
              <a:t>.  Center the “e” the best you can on the stage.</a:t>
            </a:r>
          </a:p>
          <a:p>
            <a:pPr lvl="0"/>
            <a:r>
              <a:rPr lang="en-US" sz="2800" dirty="0"/>
              <a:t>Place the lowest (</a:t>
            </a:r>
            <a:r>
              <a:rPr lang="en-US" sz="2800" dirty="0" err="1"/>
              <a:t>ie</a:t>
            </a:r>
            <a:r>
              <a:rPr lang="en-US" sz="2800" dirty="0"/>
              <a:t>. </a:t>
            </a:r>
            <a:r>
              <a:rPr lang="en-US" sz="2800" b="1" dirty="0"/>
              <a:t>4X Objective Lens)</a:t>
            </a:r>
            <a:r>
              <a:rPr lang="en-US" sz="2800" dirty="0"/>
              <a:t> into position.  </a:t>
            </a:r>
          </a:p>
          <a:p>
            <a:pPr lvl="0"/>
            <a:r>
              <a:rPr lang="en-US" sz="2800" dirty="0"/>
              <a:t>Looking into the eyepiece.  SLOWLY use the </a:t>
            </a:r>
            <a:r>
              <a:rPr lang="en-US" sz="2800" b="1" dirty="0"/>
              <a:t>coarse adjustment</a:t>
            </a:r>
            <a:r>
              <a:rPr lang="en-US" sz="2800" dirty="0"/>
              <a:t> to raise the </a:t>
            </a:r>
            <a:r>
              <a:rPr lang="en-US" sz="2800" b="1" dirty="0"/>
              <a:t>stage</a:t>
            </a:r>
            <a:r>
              <a:rPr lang="en-US" sz="2800" dirty="0"/>
              <a:t> closer to the </a:t>
            </a:r>
            <a:r>
              <a:rPr lang="en-US" sz="2800" b="1" dirty="0"/>
              <a:t>objective lens</a:t>
            </a:r>
            <a:r>
              <a:rPr lang="en-US" sz="2800" dirty="0"/>
              <a:t> until the object (</a:t>
            </a:r>
            <a:r>
              <a:rPr lang="en-US" sz="2800" dirty="0" err="1"/>
              <a:t>ie</a:t>
            </a:r>
            <a:r>
              <a:rPr lang="en-US" sz="2800" dirty="0"/>
              <a:t>. “e”) comes into focus.</a:t>
            </a:r>
          </a:p>
          <a:p>
            <a:pPr lvl="0"/>
            <a:r>
              <a:rPr lang="en-US" sz="2800" dirty="0"/>
              <a:t>Once the object is seen, it may be necessary to adjust the amount of light.  To increase or decrease contrast, rotate the </a:t>
            </a:r>
            <a:r>
              <a:rPr lang="en-US" sz="2800" b="1" dirty="0"/>
              <a:t>iris diaphragm</a:t>
            </a:r>
            <a:r>
              <a:rPr lang="en-US" sz="2800" dirty="0"/>
              <a:t> slightly.</a:t>
            </a:r>
          </a:p>
          <a:p>
            <a:pPr lvl="0"/>
            <a:r>
              <a:rPr lang="en-US" sz="2800" dirty="0"/>
              <a:t>Use the </a:t>
            </a:r>
            <a:r>
              <a:rPr lang="en-US" sz="2800" b="1" dirty="0"/>
              <a:t>fine adjustment</a:t>
            </a:r>
            <a:r>
              <a:rPr lang="en-US" sz="2800" dirty="0"/>
              <a:t> knob to sharpen focus if necessary.</a:t>
            </a:r>
          </a:p>
        </p:txBody>
      </p:sp>
      <p:pic>
        <p:nvPicPr>
          <p:cNvPr id="4" name="Picture 2">
            <a:extLst>
              <a:ext uri="{FF2B5EF4-FFF2-40B4-BE49-F238E27FC236}">
                <a16:creationId xmlns:a16="http://schemas.microsoft.com/office/drawing/2014/main" id="{18DF184E-3BA9-4333-BCA8-36DC19BC6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30194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88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Procedures:</a:t>
            </a:r>
            <a:endParaRPr lang="en-US" sz="2800" dirty="0"/>
          </a:p>
        </p:txBody>
      </p:sp>
      <p:pic>
        <p:nvPicPr>
          <p:cNvPr id="4" name="Picture 2">
            <a:extLst>
              <a:ext uri="{FF2B5EF4-FFF2-40B4-BE49-F238E27FC236}">
                <a16:creationId xmlns:a16="http://schemas.microsoft.com/office/drawing/2014/main" id="{05CBAEEC-255F-4A3A-9995-0CD6DA218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30194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45644" y="1463001"/>
            <a:ext cx="821255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the space provided, draw an outline of the letter “e” as it appears through the </a:t>
            </a: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eyepiece</a:t>
            </a: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val 4">
            <a:extLst>
              <a:ext uri="{FF2B5EF4-FFF2-40B4-BE49-F238E27FC236}">
                <a16:creationId xmlns:a16="http://schemas.microsoft.com/office/drawing/2014/main" id="{E4D148C3-9582-43BE-8E46-253AD13DBD77}"/>
              </a:ext>
            </a:extLst>
          </p:cNvPr>
          <p:cNvSpPr>
            <a:spLocks noChangeArrowheads="1"/>
          </p:cNvSpPr>
          <p:nvPr/>
        </p:nvSpPr>
        <p:spPr bwMode="auto">
          <a:xfrm>
            <a:off x="1066800" y="3195798"/>
            <a:ext cx="3048000" cy="30526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5CF61D65-063A-4942-BEEF-ABA2970E48B9}"/>
              </a:ext>
            </a:extLst>
          </p:cNvPr>
          <p:cNvSpPr>
            <a:spLocks noChangeArrowheads="1"/>
          </p:cNvSpPr>
          <p:nvPr/>
        </p:nvSpPr>
        <p:spPr bwMode="auto">
          <a:xfrm>
            <a:off x="3886200" y="1958370"/>
            <a:ext cx="42899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Magnification:   ______</a:t>
            </a:r>
            <a:r>
              <a:rPr kumimoji="0" lang="en-US" altLang="en-US" sz="20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40X</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_______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Specimen: _________________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066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4" name="Content Placeholder 3">
            <a:extLst>
              <a:ext uri="{FF2B5EF4-FFF2-40B4-BE49-F238E27FC236}">
                <a16:creationId xmlns:a16="http://schemas.microsoft.com/office/drawing/2014/main" id="{D7DB0DBD-CFA4-4D52-BDAF-CFFF7F66E164}"/>
              </a:ext>
            </a:extLst>
          </p:cNvPr>
          <p:cNvSpPr>
            <a:spLocks noGrp="1"/>
          </p:cNvSpPr>
          <p:nvPr>
            <p:ph idx="1"/>
          </p:nvPr>
        </p:nvSpPr>
        <p:spPr>
          <a:xfrm>
            <a:off x="304800" y="1458218"/>
            <a:ext cx="2895600" cy="5247382"/>
          </a:xfrm>
        </p:spPr>
        <p:txBody>
          <a:bodyPr/>
          <a:lstStyle/>
          <a:p>
            <a:r>
              <a:rPr lang="en-US" b="1" dirty="0">
                <a:solidFill>
                  <a:srgbClr val="FF0000"/>
                </a:solidFill>
              </a:rPr>
              <a:t>Ocular lens </a:t>
            </a:r>
            <a:r>
              <a:rPr lang="en-US" dirty="0"/>
              <a:t>- The lens the viewer looks through to see the specimen. The eyepiece usually contains a 10X or 15X power lens.</a:t>
            </a:r>
          </a:p>
        </p:txBody>
      </p:sp>
      <p:pic>
        <p:nvPicPr>
          <p:cNvPr id="7" name="Picture 6">
            <a:extLst>
              <a:ext uri="{FF2B5EF4-FFF2-40B4-BE49-F238E27FC236}">
                <a16:creationId xmlns:a16="http://schemas.microsoft.com/office/drawing/2014/main" id="{F248CBB0-32C0-47A1-A6A4-57B1E3E91BE9}"/>
              </a:ext>
            </a:extLst>
          </p:cNvPr>
          <p:cNvPicPr>
            <a:picLocks noChangeAspect="1"/>
          </p:cNvPicPr>
          <p:nvPr/>
        </p:nvPicPr>
        <p:blipFill>
          <a:blip r:embed="rId2"/>
          <a:stretch>
            <a:fillRect/>
          </a:stretch>
        </p:blipFill>
        <p:spPr>
          <a:xfrm>
            <a:off x="3201726" y="38100"/>
            <a:ext cx="5851788" cy="6057900"/>
          </a:xfrm>
          <a:prstGeom prst="rect">
            <a:avLst/>
          </a:prstGeom>
        </p:spPr>
      </p:pic>
      <p:sp>
        <p:nvSpPr>
          <p:cNvPr id="8" name="Oval 7">
            <a:extLst>
              <a:ext uri="{FF2B5EF4-FFF2-40B4-BE49-F238E27FC236}">
                <a16:creationId xmlns:a16="http://schemas.microsoft.com/office/drawing/2014/main" id="{7B931D29-1328-4B0C-82F4-C5141C27BD7C}"/>
              </a:ext>
            </a:extLst>
          </p:cNvPr>
          <p:cNvSpPr/>
          <p:nvPr/>
        </p:nvSpPr>
        <p:spPr>
          <a:xfrm>
            <a:off x="4419600" y="2286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Procedures:</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45644" y="1463001"/>
            <a:ext cx="821255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the space provided, draw an outline of the letter “e” as it appears through the </a:t>
            </a: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eyepiece</a:t>
            </a: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val 4">
            <a:extLst>
              <a:ext uri="{FF2B5EF4-FFF2-40B4-BE49-F238E27FC236}">
                <a16:creationId xmlns:a16="http://schemas.microsoft.com/office/drawing/2014/main" id="{E4D148C3-9582-43BE-8E46-253AD13DBD77}"/>
              </a:ext>
            </a:extLst>
          </p:cNvPr>
          <p:cNvSpPr>
            <a:spLocks noChangeArrowheads="1"/>
          </p:cNvSpPr>
          <p:nvPr/>
        </p:nvSpPr>
        <p:spPr bwMode="auto">
          <a:xfrm>
            <a:off x="1066800" y="3195798"/>
            <a:ext cx="3048000" cy="30526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5CF61D65-063A-4942-BEEF-ABA2970E48B9}"/>
              </a:ext>
            </a:extLst>
          </p:cNvPr>
          <p:cNvSpPr>
            <a:spLocks noChangeArrowheads="1"/>
          </p:cNvSpPr>
          <p:nvPr/>
        </p:nvSpPr>
        <p:spPr bwMode="auto">
          <a:xfrm>
            <a:off x="3886200" y="1958370"/>
            <a:ext cx="42899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Magnification:   ______</a:t>
            </a:r>
            <a:r>
              <a:rPr kumimoji="0" lang="en-US" altLang="en-US" sz="20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40X</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_______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Specimen: _________________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9458" name="Picture 2" descr="http://www.csun.edu/scied/7-microscopy/microscopy-techniques/e_upsidedown.jpg">
            <a:extLst>
              <a:ext uri="{FF2B5EF4-FFF2-40B4-BE49-F238E27FC236}">
                <a16:creationId xmlns:a16="http://schemas.microsoft.com/office/drawing/2014/main" id="{C55C32C9-5200-4A25-8D8F-4189B3B29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2" y="3559718"/>
            <a:ext cx="2085975"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CCEB9F0-F1CB-4CCD-8860-4DD56A7C0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596" y="228600"/>
            <a:ext cx="2826029" cy="1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68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Procedures:</a:t>
            </a:r>
            <a:endParaRPr lang="en-US" sz="2800" dirty="0"/>
          </a:p>
        </p:txBody>
      </p:sp>
      <p:pic>
        <p:nvPicPr>
          <p:cNvPr id="4" name="Picture 2">
            <a:extLst>
              <a:ext uri="{FF2B5EF4-FFF2-40B4-BE49-F238E27FC236}">
                <a16:creationId xmlns:a16="http://schemas.microsoft.com/office/drawing/2014/main" id="{05CBAEEC-255F-4A3A-9995-0CD6DA218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596" y="228600"/>
            <a:ext cx="2826029" cy="1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45644" y="1370668"/>
            <a:ext cx="821255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Change Magnification.  Place the </a:t>
            </a:r>
            <a:r>
              <a:rPr lang="en-US" sz="2000" b="1" dirty="0"/>
              <a:t>10X (medium power) objective lens</a:t>
            </a:r>
            <a:r>
              <a:rPr lang="en-US" sz="2000" dirty="0"/>
              <a:t> into position.  Follow procedures 6 – 8.  Draw the outline of the letter “e” as it appears through the eyepiece.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val 4">
            <a:extLst>
              <a:ext uri="{FF2B5EF4-FFF2-40B4-BE49-F238E27FC236}">
                <a16:creationId xmlns:a16="http://schemas.microsoft.com/office/drawing/2014/main" id="{E4D148C3-9582-43BE-8E46-253AD13DBD77}"/>
              </a:ext>
            </a:extLst>
          </p:cNvPr>
          <p:cNvSpPr>
            <a:spLocks noChangeArrowheads="1"/>
          </p:cNvSpPr>
          <p:nvPr/>
        </p:nvSpPr>
        <p:spPr bwMode="auto">
          <a:xfrm>
            <a:off x="1066800" y="3195798"/>
            <a:ext cx="3048000" cy="30526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5CF61D65-063A-4942-BEEF-ABA2970E48B9}"/>
              </a:ext>
            </a:extLst>
          </p:cNvPr>
          <p:cNvSpPr>
            <a:spLocks noChangeArrowheads="1"/>
          </p:cNvSpPr>
          <p:nvPr/>
        </p:nvSpPr>
        <p:spPr bwMode="auto">
          <a:xfrm>
            <a:off x="3886200" y="1958370"/>
            <a:ext cx="44326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Magnification:   ______</a:t>
            </a:r>
            <a:r>
              <a:rPr lang="en-US" altLang="en-US" sz="2000" u="sng" dirty="0">
                <a:latin typeface="Arial" panose="020B0604020202020204" pitchFamily="34" charset="0"/>
                <a:ea typeface="Times New Roman" panose="02020603050405020304" pitchFamily="18" charset="0"/>
              </a:rPr>
              <a:t>10</a:t>
            </a:r>
            <a:r>
              <a:rPr kumimoji="0" lang="en-US" altLang="en-US" sz="20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0X</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Specimen: _________________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16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Procedures:</a:t>
            </a:r>
            <a:endParaRPr lang="en-US" sz="2800" dirty="0"/>
          </a:p>
        </p:txBody>
      </p:sp>
      <p:pic>
        <p:nvPicPr>
          <p:cNvPr id="4" name="Picture 2">
            <a:extLst>
              <a:ext uri="{FF2B5EF4-FFF2-40B4-BE49-F238E27FC236}">
                <a16:creationId xmlns:a16="http://schemas.microsoft.com/office/drawing/2014/main" id="{05CBAEEC-255F-4A3A-9995-0CD6DA218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596" y="228600"/>
            <a:ext cx="2826029" cy="1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45644" y="1370668"/>
            <a:ext cx="821255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Change Magnification.  Place the </a:t>
            </a:r>
            <a:r>
              <a:rPr lang="en-US" sz="2000" b="1" dirty="0"/>
              <a:t>10X (medium power) objective lens</a:t>
            </a:r>
            <a:r>
              <a:rPr lang="en-US" sz="2000" dirty="0"/>
              <a:t> into position.  Follow procedures 6 – 8.  Draw the outline of the letter “e” as it appears through the eyepiece.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val 4">
            <a:extLst>
              <a:ext uri="{FF2B5EF4-FFF2-40B4-BE49-F238E27FC236}">
                <a16:creationId xmlns:a16="http://schemas.microsoft.com/office/drawing/2014/main" id="{E4D148C3-9582-43BE-8E46-253AD13DBD77}"/>
              </a:ext>
            </a:extLst>
          </p:cNvPr>
          <p:cNvSpPr>
            <a:spLocks noChangeArrowheads="1"/>
          </p:cNvSpPr>
          <p:nvPr/>
        </p:nvSpPr>
        <p:spPr bwMode="auto">
          <a:xfrm>
            <a:off x="1066800" y="3195798"/>
            <a:ext cx="3048000" cy="30526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5CF61D65-063A-4942-BEEF-ABA2970E48B9}"/>
              </a:ext>
            </a:extLst>
          </p:cNvPr>
          <p:cNvSpPr>
            <a:spLocks noChangeArrowheads="1"/>
          </p:cNvSpPr>
          <p:nvPr/>
        </p:nvSpPr>
        <p:spPr bwMode="auto">
          <a:xfrm>
            <a:off x="3886200" y="1958370"/>
            <a:ext cx="44326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Magnification:   ______</a:t>
            </a:r>
            <a:r>
              <a:rPr lang="en-US" altLang="en-US" sz="2000" u="sng" dirty="0">
                <a:latin typeface="Arial" panose="020B0604020202020204" pitchFamily="34" charset="0"/>
                <a:ea typeface="Times New Roman" panose="02020603050405020304" pitchFamily="18" charset="0"/>
              </a:rPr>
              <a:t>10</a:t>
            </a:r>
            <a:r>
              <a:rPr kumimoji="0" lang="en-US" altLang="en-US" sz="20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0X</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Specimen: _________________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82" name="Picture 2" descr="http://www.csun.edu/scied/7-microscopy/microscopy-techniques/big_e.jpg">
            <a:extLst>
              <a:ext uri="{FF2B5EF4-FFF2-40B4-BE49-F238E27FC236}">
                <a16:creationId xmlns:a16="http://schemas.microsoft.com/office/drawing/2014/main" id="{804A6EBC-8A41-4729-8FBE-EB64BEAF8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7" y="3674349"/>
            <a:ext cx="21050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7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Procedures:</a:t>
            </a:r>
            <a:endParaRPr lang="en-US" sz="2800" dirty="0"/>
          </a:p>
        </p:txBody>
      </p:sp>
      <p:pic>
        <p:nvPicPr>
          <p:cNvPr id="4" name="Picture 2">
            <a:extLst>
              <a:ext uri="{FF2B5EF4-FFF2-40B4-BE49-F238E27FC236}">
                <a16:creationId xmlns:a16="http://schemas.microsoft.com/office/drawing/2014/main" id="{05CBAEEC-255F-4A3A-9995-0CD6DA218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596" y="228600"/>
            <a:ext cx="2826029" cy="1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45644" y="1370668"/>
            <a:ext cx="821255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Change Magnification.  Place the </a:t>
            </a:r>
            <a:r>
              <a:rPr lang="en-US" sz="2000" b="1" dirty="0"/>
              <a:t>40X (medium power) objective lens</a:t>
            </a:r>
            <a:r>
              <a:rPr lang="en-US" sz="2000" dirty="0"/>
              <a:t> into position.  Follow procedures 6 – 8.  Draw the outline of the letter “e” as it appears through the eyepiece.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val 4">
            <a:extLst>
              <a:ext uri="{FF2B5EF4-FFF2-40B4-BE49-F238E27FC236}">
                <a16:creationId xmlns:a16="http://schemas.microsoft.com/office/drawing/2014/main" id="{E4D148C3-9582-43BE-8E46-253AD13DBD77}"/>
              </a:ext>
            </a:extLst>
          </p:cNvPr>
          <p:cNvSpPr>
            <a:spLocks noChangeArrowheads="1"/>
          </p:cNvSpPr>
          <p:nvPr/>
        </p:nvSpPr>
        <p:spPr bwMode="auto">
          <a:xfrm>
            <a:off x="1066800" y="3195798"/>
            <a:ext cx="3048000" cy="30526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5CF61D65-063A-4942-BEEF-ABA2970E48B9}"/>
              </a:ext>
            </a:extLst>
          </p:cNvPr>
          <p:cNvSpPr>
            <a:spLocks noChangeArrowheads="1"/>
          </p:cNvSpPr>
          <p:nvPr/>
        </p:nvSpPr>
        <p:spPr bwMode="auto">
          <a:xfrm>
            <a:off x="3886200" y="1958370"/>
            <a:ext cx="42899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Magnification:   ______</a:t>
            </a:r>
            <a:r>
              <a:rPr kumimoji="0" lang="en-US" altLang="en-US" sz="20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4</a:t>
            </a:r>
            <a:r>
              <a:rPr lang="en-US" altLang="en-US" sz="2000" u="sng" dirty="0">
                <a:latin typeface="Arial" panose="020B0604020202020204" pitchFamily="34" charset="0"/>
                <a:ea typeface="Times New Roman" panose="02020603050405020304" pitchFamily="18" charset="0"/>
              </a:rPr>
              <a:t>0</a:t>
            </a:r>
            <a:r>
              <a:rPr kumimoji="0" lang="en-US" altLang="en-US" sz="20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0X</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Specimen: _________________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6020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Procedures:</a:t>
            </a:r>
            <a:endParaRPr lang="en-US" sz="2800" dirty="0"/>
          </a:p>
        </p:txBody>
      </p:sp>
      <p:pic>
        <p:nvPicPr>
          <p:cNvPr id="4" name="Picture 2">
            <a:extLst>
              <a:ext uri="{FF2B5EF4-FFF2-40B4-BE49-F238E27FC236}">
                <a16:creationId xmlns:a16="http://schemas.microsoft.com/office/drawing/2014/main" id="{05CBAEEC-255F-4A3A-9995-0CD6DA218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596" y="228600"/>
            <a:ext cx="2826029" cy="1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45644" y="1370668"/>
            <a:ext cx="821255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Change Magnification.  Place the </a:t>
            </a:r>
            <a:r>
              <a:rPr lang="en-US" sz="2000" b="1" dirty="0"/>
              <a:t>40X (medium power) objective lens</a:t>
            </a:r>
            <a:r>
              <a:rPr lang="en-US" sz="2000" dirty="0"/>
              <a:t> into position.  Follow procedures 6 – 8.  Draw the outline of the letter “e” as it appears through the eyepiece.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val 4">
            <a:extLst>
              <a:ext uri="{FF2B5EF4-FFF2-40B4-BE49-F238E27FC236}">
                <a16:creationId xmlns:a16="http://schemas.microsoft.com/office/drawing/2014/main" id="{E4D148C3-9582-43BE-8E46-253AD13DBD77}"/>
              </a:ext>
            </a:extLst>
          </p:cNvPr>
          <p:cNvSpPr>
            <a:spLocks noChangeArrowheads="1"/>
          </p:cNvSpPr>
          <p:nvPr/>
        </p:nvSpPr>
        <p:spPr bwMode="auto">
          <a:xfrm>
            <a:off x="1066800" y="3195798"/>
            <a:ext cx="3048000" cy="30526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5CF61D65-063A-4942-BEEF-ABA2970E48B9}"/>
              </a:ext>
            </a:extLst>
          </p:cNvPr>
          <p:cNvSpPr>
            <a:spLocks noChangeArrowheads="1"/>
          </p:cNvSpPr>
          <p:nvPr/>
        </p:nvSpPr>
        <p:spPr bwMode="auto">
          <a:xfrm>
            <a:off x="3886200" y="1958370"/>
            <a:ext cx="42899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Magnification:   ______</a:t>
            </a:r>
            <a:r>
              <a:rPr kumimoji="0" lang="en-US" altLang="en-US" sz="20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4</a:t>
            </a:r>
            <a:r>
              <a:rPr lang="en-US" altLang="en-US" sz="2000" u="sng" dirty="0">
                <a:latin typeface="Arial" panose="020B0604020202020204" pitchFamily="34" charset="0"/>
                <a:ea typeface="Times New Roman" panose="02020603050405020304" pitchFamily="18" charset="0"/>
              </a:rPr>
              <a:t>0</a:t>
            </a:r>
            <a:r>
              <a:rPr kumimoji="0" lang="en-US" altLang="en-US" sz="20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0X</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Specimen: _________________</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BBBA736-3FB0-4246-97C5-0544BF04370C}"/>
              </a:ext>
            </a:extLst>
          </p:cNvPr>
          <p:cNvPicPr>
            <a:picLocks noChangeAspect="1"/>
          </p:cNvPicPr>
          <p:nvPr/>
        </p:nvPicPr>
        <p:blipFill>
          <a:blip r:embed="rId3"/>
          <a:stretch>
            <a:fillRect/>
          </a:stretch>
        </p:blipFill>
        <p:spPr>
          <a:xfrm>
            <a:off x="1447800" y="3671387"/>
            <a:ext cx="2286000" cy="2066925"/>
          </a:xfrm>
          <a:prstGeom prst="rect">
            <a:avLst/>
          </a:prstGeom>
        </p:spPr>
      </p:pic>
    </p:spTree>
    <p:extLst>
      <p:ext uri="{BB962C8B-B14F-4D97-AF65-F5344CB8AC3E}">
        <p14:creationId xmlns:p14="http://schemas.microsoft.com/office/powerpoint/2010/main" val="351988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Analysis Question:</a:t>
            </a:r>
            <a:endParaRPr lang="en-US" sz="2800" dirty="0"/>
          </a:p>
        </p:txBody>
      </p:sp>
      <p:pic>
        <p:nvPicPr>
          <p:cNvPr id="4" name="Picture 2">
            <a:extLst>
              <a:ext uri="{FF2B5EF4-FFF2-40B4-BE49-F238E27FC236}">
                <a16:creationId xmlns:a16="http://schemas.microsoft.com/office/drawing/2014/main" id="{05CBAEEC-255F-4A3A-9995-0CD6DA218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596" y="228600"/>
            <a:ext cx="2826029" cy="1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2663" y="1736228"/>
            <a:ext cx="8212555"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US" sz="2000" dirty="0"/>
              <a:t>1.  What happens to the microscope image when you move the microscope slide towards you?</a:t>
            </a:r>
          </a:p>
          <a:p>
            <a:endParaRPr lang="en-US" sz="2000" dirty="0"/>
          </a:p>
          <a:p>
            <a:r>
              <a:rPr lang="en-US" sz="2000" dirty="0"/>
              <a:t>2.  What happens to the image when you move the microscope slide away from you?</a:t>
            </a:r>
          </a:p>
          <a:p>
            <a:r>
              <a:rPr lang="en-US" sz="2000" dirty="0"/>
              <a:t> </a:t>
            </a:r>
          </a:p>
          <a:p>
            <a:endParaRPr lang="en-US" sz="2000" dirty="0"/>
          </a:p>
          <a:p>
            <a:r>
              <a:rPr lang="en-US" sz="2000" dirty="0"/>
              <a:t>3.  How do you move your eyepiece image to the right?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042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Analysis Question:</a:t>
            </a:r>
            <a:endParaRPr lang="en-US" sz="2800" dirty="0"/>
          </a:p>
        </p:txBody>
      </p:sp>
      <p:pic>
        <p:nvPicPr>
          <p:cNvPr id="4" name="Picture 2">
            <a:extLst>
              <a:ext uri="{FF2B5EF4-FFF2-40B4-BE49-F238E27FC236}">
                <a16:creationId xmlns:a16="http://schemas.microsoft.com/office/drawing/2014/main" id="{05CBAEEC-255F-4A3A-9995-0CD6DA218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596" y="228600"/>
            <a:ext cx="2826029" cy="1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2663" y="1736228"/>
            <a:ext cx="8212555"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US" sz="2000" dirty="0"/>
              <a:t>1.  What happens to the microscope image when you move the microscope slide towards you?</a:t>
            </a:r>
          </a:p>
          <a:p>
            <a:r>
              <a:rPr lang="en-US" sz="2000" dirty="0">
                <a:solidFill>
                  <a:srgbClr val="0070C0"/>
                </a:solidFill>
              </a:rPr>
              <a:t>Microscope image moves away from me.</a:t>
            </a:r>
          </a:p>
          <a:p>
            <a:r>
              <a:rPr lang="en-US" sz="2000" dirty="0"/>
              <a:t>2.  What happens to the image when you move the microscope slide away from you?</a:t>
            </a:r>
          </a:p>
          <a:p>
            <a:r>
              <a:rPr lang="en-US" sz="2000" dirty="0"/>
              <a:t> </a:t>
            </a:r>
            <a:r>
              <a:rPr lang="en-US" sz="2000" dirty="0">
                <a:solidFill>
                  <a:srgbClr val="0070C0"/>
                </a:solidFill>
              </a:rPr>
              <a:t>Microscope image moves towards me.</a:t>
            </a:r>
          </a:p>
          <a:p>
            <a:endParaRPr lang="en-US" sz="2000" dirty="0">
              <a:solidFill>
                <a:srgbClr val="0070C0"/>
              </a:solidFill>
            </a:endParaRPr>
          </a:p>
          <a:p>
            <a:r>
              <a:rPr lang="en-US" sz="2000" dirty="0"/>
              <a:t>3.  How do you move your eyepiece image to the right? </a:t>
            </a:r>
          </a:p>
          <a:p>
            <a:r>
              <a:rPr lang="en-US" sz="2000" dirty="0">
                <a:solidFill>
                  <a:srgbClr val="0070C0"/>
                </a:solidFill>
              </a:rPr>
              <a:t>Move the stage to the left.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944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5791200"/>
          </a:xfrm>
        </p:spPr>
        <p:txBody>
          <a:bodyPr>
            <a:normAutofit/>
          </a:bodyPr>
          <a:lstStyle/>
          <a:p>
            <a:r>
              <a:rPr lang="en-US" sz="2800" b="1" u="sng" dirty="0"/>
              <a:t>Procedures: Distance and Diameter</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60684" y="1219200"/>
            <a:ext cx="821255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a:t>
            </a:r>
            <a:r>
              <a:rPr lang="en-US" sz="2000" dirty="0">
                <a:highlight>
                  <a:srgbClr val="FFFF00"/>
                </a:highlight>
              </a:rPr>
              <a:t>Working distance is the distance between the objective lens and the specimen. </a:t>
            </a:r>
            <a:r>
              <a:rPr lang="en-US" sz="2000" dirty="0"/>
              <a:t>As the </a:t>
            </a:r>
            <a:r>
              <a:rPr lang="en-US" sz="2000" dirty="0">
                <a:solidFill>
                  <a:srgbClr val="FF0000"/>
                </a:solidFill>
              </a:rPr>
              <a:t>working distance decreases, magnification increases</a:t>
            </a:r>
            <a:r>
              <a:rPr lang="en-US" sz="2000" dirty="0"/>
              <a:t>. More light is needed when the working distance decreases. Thus, more light must be made available when using the high power and oil immersion objectives.</a:t>
            </a:r>
          </a:p>
          <a:p>
            <a:pPr>
              <a:buFontTx/>
              <a:buChar char="•"/>
            </a:pPr>
            <a:r>
              <a:rPr kumimoji="0" lang="en-US" altLang="en-US" sz="2000" b="0" i="0" u="none" strike="noStrike" cap="none" normalizeH="0" baseline="0" dirty="0">
                <a:ln>
                  <a:noFill/>
                </a:ln>
                <a:solidFill>
                  <a:schemeClr val="tx1"/>
                </a:solidFill>
                <a:effectLst/>
                <a:latin typeface="Arial" panose="020B0604020202020204" pitchFamily="34" charset="0"/>
              </a:rPr>
              <a:t> The circular field you see when you look through the ocular is known as the </a:t>
            </a:r>
            <a:r>
              <a:rPr kumimoji="0" lang="en-US" altLang="en-US" sz="2000" b="0" i="0" u="none" strike="noStrike" cap="none" normalizeH="0" baseline="0" dirty="0">
                <a:ln>
                  <a:noFill/>
                </a:ln>
                <a:solidFill>
                  <a:schemeClr val="tx1"/>
                </a:solidFill>
                <a:effectLst/>
                <a:highlight>
                  <a:srgbClr val="FFFF00"/>
                </a:highlight>
                <a:latin typeface="Arial" panose="020B0604020202020204" pitchFamily="34" charset="0"/>
              </a:rPr>
              <a:t>field of view</a:t>
            </a:r>
            <a:r>
              <a:rPr kumimoji="0" lang="en-US" altLang="en-US" sz="2000" b="0" i="0" u="none" strike="noStrike" cap="none" normalizeH="0" baseline="0" dirty="0">
                <a:ln>
                  <a:noFill/>
                </a:ln>
                <a:solidFill>
                  <a:schemeClr val="tx1"/>
                </a:solidFill>
                <a:effectLst/>
                <a:latin typeface="Arial" panose="020B0604020202020204" pitchFamily="34" charset="0"/>
              </a:rPr>
              <a:t>. The field of view changes at different magnifications. The size of a specimen can be estimated if one knows the diameter of the field of view at each magnification. To do this, one must first determine the diameter of the field of view for both low and high power.</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653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Distance and Diameter</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304800" y="1246548"/>
            <a:ext cx="4696326"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determine the field of view:</a:t>
            </a:r>
          </a:p>
          <a:p>
            <a:r>
              <a:rPr kumimoji="0" lang="en-US" altLang="en-US" sz="2000" b="0" i="0" u="none" strike="noStrike" cap="none" normalizeH="0" baseline="0" dirty="0">
                <a:ln>
                  <a:noFill/>
                </a:ln>
                <a:solidFill>
                  <a:schemeClr val="tx1"/>
                </a:solidFill>
                <a:effectLst/>
                <a:latin typeface="Arial" panose="020B0604020202020204" pitchFamily="34" charset="0"/>
              </a:rPr>
              <a:t>1) Place a translucent plastic millimeter ruler on the microscope stage as i</a:t>
            </a:r>
            <a:r>
              <a:rPr lang="en-US" altLang="en-US" sz="2000" dirty="0"/>
              <a:t>f it were a slide. If no plastic ruler is available, mount a paper millimeter ruler. </a:t>
            </a:r>
            <a:r>
              <a:rPr lang="en-US" altLang="en-US" sz="2000" dirty="0">
                <a:solidFill>
                  <a:srgbClr val="0070C0"/>
                </a:solidFill>
              </a:rPr>
              <a:t>If your microscope has an ocular or stage micrometer, use it instead of the ruler.</a:t>
            </a:r>
            <a:endParaRPr kumimoji="0" lang="en-US" altLang="en-US" sz="20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46BF6755-53FF-4638-AB31-36BBBA1E64D0}"/>
              </a:ext>
            </a:extLst>
          </p:cNvPr>
          <p:cNvPicPr>
            <a:picLocks noChangeAspect="1"/>
          </p:cNvPicPr>
          <p:nvPr/>
        </p:nvPicPr>
        <p:blipFill>
          <a:blip r:embed="rId2"/>
          <a:stretch>
            <a:fillRect/>
          </a:stretch>
        </p:blipFill>
        <p:spPr>
          <a:xfrm>
            <a:off x="5486400" y="1271119"/>
            <a:ext cx="3657599" cy="5586880"/>
          </a:xfrm>
          <a:prstGeom prst="rect">
            <a:avLst/>
          </a:prstGeom>
        </p:spPr>
      </p:pic>
      <p:pic>
        <p:nvPicPr>
          <p:cNvPr id="7" name="Picture 6">
            <a:extLst>
              <a:ext uri="{FF2B5EF4-FFF2-40B4-BE49-F238E27FC236}">
                <a16:creationId xmlns:a16="http://schemas.microsoft.com/office/drawing/2014/main" id="{4EFC930A-9D66-4060-ADE8-BE7609AFCF0E}"/>
              </a:ext>
            </a:extLst>
          </p:cNvPr>
          <p:cNvPicPr>
            <a:picLocks noChangeAspect="1"/>
          </p:cNvPicPr>
          <p:nvPr/>
        </p:nvPicPr>
        <p:blipFill>
          <a:blip r:embed="rId3"/>
          <a:stretch>
            <a:fillRect/>
          </a:stretch>
        </p:blipFill>
        <p:spPr>
          <a:xfrm>
            <a:off x="228600" y="3810000"/>
            <a:ext cx="4991507" cy="2970654"/>
          </a:xfrm>
          <a:prstGeom prst="rect">
            <a:avLst/>
          </a:prstGeom>
        </p:spPr>
      </p:pic>
    </p:spTree>
    <p:extLst>
      <p:ext uri="{BB962C8B-B14F-4D97-AF65-F5344CB8AC3E}">
        <p14:creationId xmlns:p14="http://schemas.microsoft.com/office/powerpoint/2010/main" val="334159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Distance and Diameter</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304800" y="1246548"/>
            <a:ext cx="4696326"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determine the field of view:</a:t>
            </a:r>
          </a:p>
          <a:p>
            <a:r>
              <a:rPr kumimoji="0" lang="en-US" altLang="en-US" sz="2000" b="0" i="0" u="none" strike="noStrike" cap="none" normalizeH="0" baseline="0" dirty="0">
                <a:ln>
                  <a:noFill/>
                </a:ln>
                <a:solidFill>
                  <a:schemeClr val="tx1"/>
                </a:solidFill>
                <a:effectLst/>
                <a:latin typeface="Arial" panose="020B0604020202020204" pitchFamily="34" charset="0"/>
              </a:rPr>
              <a:t>1) Place a translucent plastic millimeter ruler on the microscope stage as i</a:t>
            </a:r>
            <a:r>
              <a:rPr lang="en-US" altLang="en-US" sz="2000" dirty="0"/>
              <a:t>f it were a slide. If no plastic ruler is available, mount a paper millimeter ruler. </a:t>
            </a:r>
            <a:r>
              <a:rPr lang="en-US" altLang="en-US" sz="2000" dirty="0">
                <a:solidFill>
                  <a:srgbClr val="0070C0"/>
                </a:solidFill>
              </a:rPr>
              <a:t>If your microscope has an ocular </a:t>
            </a:r>
            <a:r>
              <a:rPr lang="en-US" altLang="en-US" sz="2000" b="1" dirty="0">
                <a:solidFill>
                  <a:srgbClr val="FF0000"/>
                </a:solidFill>
              </a:rPr>
              <a:t>or stage micrometer</a:t>
            </a:r>
            <a:r>
              <a:rPr lang="en-US" altLang="en-US" sz="2000" dirty="0">
                <a:solidFill>
                  <a:srgbClr val="0070C0"/>
                </a:solidFill>
              </a:rPr>
              <a:t>, use it instead of the ruler.</a:t>
            </a:r>
            <a:endParaRPr kumimoji="0" lang="en-US" altLang="en-US" sz="20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68EC0EAD-660E-4C63-89AD-6CE38EDF348E}"/>
              </a:ext>
            </a:extLst>
          </p:cNvPr>
          <p:cNvPicPr>
            <a:picLocks noChangeAspect="1"/>
          </p:cNvPicPr>
          <p:nvPr/>
        </p:nvPicPr>
        <p:blipFill>
          <a:blip r:embed="rId2"/>
          <a:stretch>
            <a:fillRect/>
          </a:stretch>
        </p:blipFill>
        <p:spPr>
          <a:xfrm>
            <a:off x="167513" y="3810000"/>
            <a:ext cx="8460300" cy="2955104"/>
          </a:xfrm>
          <a:prstGeom prst="rect">
            <a:avLst/>
          </a:prstGeom>
        </p:spPr>
      </p:pic>
    </p:spTree>
    <p:extLst>
      <p:ext uri="{BB962C8B-B14F-4D97-AF65-F5344CB8AC3E}">
        <p14:creationId xmlns:p14="http://schemas.microsoft.com/office/powerpoint/2010/main" val="388778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Arm </a:t>
            </a:r>
            <a:r>
              <a:rPr lang="en-US" dirty="0"/>
              <a:t>– Serves as a handle</a:t>
            </a:r>
          </a:p>
        </p:txBody>
      </p:sp>
      <p:pic>
        <p:nvPicPr>
          <p:cNvPr id="2" name="Picture 1">
            <a:extLst>
              <a:ext uri="{FF2B5EF4-FFF2-40B4-BE49-F238E27FC236}">
                <a16:creationId xmlns:a16="http://schemas.microsoft.com/office/drawing/2014/main" id="{926CABA8-669C-4C5B-BCCD-0973855DDBBA}"/>
              </a:ext>
            </a:extLst>
          </p:cNvPr>
          <p:cNvPicPr>
            <a:picLocks noChangeAspect="1"/>
          </p:cNvPicPr>
          <p:nvPr/>
        </p:nvPicPr>
        <p:blipFill>
          <a:blip r:embed="rId2"/>
          <a:stretch>
            <a:fillRect/>
          </a:stretch>
        </p:blipFill>
        <p:spPr>
          <a:xfrm>
            <a:off x="3201726" y="76200"/>
            <a:ext cx="5851788" cy="6057900"/>
          </a:xfrm>
          <a:prstGeom prst="rect">
            <a:avLst/>
          </a:prstGeom>
        </p:spPr>
      </p:pic>
      <p:sp>
        <p:nvSpPr>
          <p:cNvPr id="7" name="Oval 6">
            <a:extLst>
              <a:ext uri="{FF2B5EF4-FFF2-40B4-BE49-F238E27FC236}">
                <a16:creationId xmlns:a16="http://schemas.microsoft.com/office/drawing/2014/main" id="{7B4728F9-F2EF-4EB9-84E1-EDB791F16E6B}"/>
              </a:ext>
            </a:extLst>
          </p:cNvPr>
          <p:cNvSpPr/>
          <p:nvPr/>
        </p:nvSpPr>
        <p:spPr>
          <a:xfrm>
            <a:off x="7959751" y="18288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54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Distance and Diameter</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28600" y="1159565"/>
            <a:ext cx="469632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determine the field of view:</a:t>
            </a:r>
          </a:p>
          <a:p>
            <a:pPr marL="457200" indent="-457200">
              <a:buAutoNum type="arabicParenR"/>
            </a:pPr>
            <a:r>
              <a:rPr kumimoji="0" lang="en-US" altLang="en-US" sz="2000" b="0" i="0" u="none" strike="noStrike" cap="none" normalizeH="0" baseline="0" dirty="0">
                <a:ln>
                  <a:noFill/>
                </a:ln>
                <a:solidFill>
                  <a:schemeClr val="tx1"/>
                </a:solidFill>
                <a:effectLst/>
                <a:latin typeface="Arial" panose="020B0604020202020204" pitchFamily="34" charset="0"/>
              </a:rPr>
              <a:t>Using the low-power objective, record the number of millimeters (to tenths) you see along the field with </a:t>
            </a:r>
            <a:r>
              <a:rPr kumimoji="0" lang="en-US" altLang="en-US" sz="2000" b="0" i="0" u="none" strike="noStrike" cap="none" normalizeH="0" baseline="0" dirty="0">
                <a:ln>
                  <a:noFill/>
                </a:ln>
                <a:solidFill>
                  <a:srgbClr val="FF0000"/>
                </a:solidFill>
                <a:effectLst/>
                <a:latin typeface="Arial" panose="020B0604020202020204" pitchFamily="34" charset="0"/>
              </a:rPr>
              <a:t>a transparent ruler in the slide</a:t>
            </a:r>
          </a:p>
          <a:p>
            <a:endParaRPr lang="en-US" altLang="en-US" sz="2000" dirty="0"/>
          </a:p>
          <a:p>
            <a:r>
              <a:rPr kumimoji="0" lang="en-US" altLang="en-US" sz="2000" b="0" i="0" u="none" strike="noStrike" cap="none" normalizeH="0" baseline="0" dirty="0">
                <a:ln>
                  <a:noFill/>
                </a:ln>
                <a:solidFill>
                  <a:schemeClr val="tx1"/>
                </a:solidFill>
                <a:effectLst/>
                <a:latin typeface="Arial" panose="020B0604020202020204" pitchFamily="34" charset="0"/>
              </a:rPr>
              <a:t>Your value____________________</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1AE0E3BD-F52C-4488-9E50-B134C0E4D76E}"/>
              </a:ext>
            </a:extLst>
          </p:cNvPr>
          <p:cNvPicPr>
            <a:picLocks noChangeAspect="1"/>
          </p:cNvPicPr>
          <p:nvPr/>
        </p:nvPicPr>
        <p:blipFill>
          <a:blip r:embed="rId2"/>
          <a:stretch>
            <a:fillRect/>
          </a:stretch>
        </p:blipFill>
        <p:spPr>
          <a:xfrm>
            <a:off x="5562600" y="2607493"/>
            <a:ext cx="3440029" cy="4250507"/>
          </a:xfrm>
          <a:prstGeom prst="rect">
            <a:avLst/>
          </a:prstGeom>
        </p:spPr>
      </p:pic>
    </p:spTree>
    <p:extLst>
      <p:ext uri="{BB962C8B-B14F-4D97-AF65-F5344CB8AC3E}">
        <p14:creationId xmlns:p14="http://schemas.microsoft.com/office/powerpoint/2010/main" val="411693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Distance and Diameter</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44642" y="1295400"/>
            <a:ext cx="4696326"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determine the field of view:</a:t>
            </a:r>
          </a:p>
          <a:p>
            <a:pPr marL="457200" indent="-457200">
              <a:buAutoNum type="arabicParenR"/>
            </a:pPr>
            <a:r>
              <a:rPr lang="en-US" altLang="en-US" sz="2000" dirty="0"/>
              <a:t>C</a:t>
            </a:r>
            <a:r>
              <a:rPr kumimoji="0" lang="en-US" altLang="en-US" sz="2000" b="0" i="0" u="none" strike="noStrike" cap="none" normalizeH="0" baseline="0" dirty="0">
                <a:ln>
                  <a:noFill/>
                </a:ln>
                <a:solidFill>
                  <a:schemeClr val="tx1"/>
                </a:solidFill>
                <a:effectLst/>
                <a:latin typeface="Arial" panose="020B0604020202020204" pitchFamily="34" charset="0"/>
              </a:rPr>
              <a:t>onvert the figure you attained to micrometers (1 millimeter = 1,000 micrometers). This is the diameter of the field of view for the low power objective (LPD).</a:t>
            </a:r>
            <a:endParaRPr kumimoji="0" lang="en-US" altLang="en-US" sz="2000" b="0" i="0" u="none" strike="noStrike" cap="none" normalizeH="0" baseline="0" dirty="0">
              <a:ln>
                <a:noFill/>
              </a:ln>
              <a:solidFill>
                <a:srgbClr val="FF0000"/>
              </a:solidFill>
              <a:effectLst/>
              <a:latin typeface="Arial" panose="020B0604020202020204" pitchFamily="34" charset="0"/>
            </a:endParaRPr>
          </a:p>
          <a:p>
            <a:endParaRPr lang="en-US" altLang="en-US" sz="2000" dirty="0"/>
          </a:p>
          <a:p>
            <a:r>
              <a:rPr kumimoji="0" lang="en-US" altLang="en-US" sz="2000" b="0" i="0" u="none" strike="noStrike" cap="none" normalizeH="0" baseline="0" dirty="0">
                <a:ln>
                  <a:noFill/>
                </a:ln>
                <a:solidFill>
                  <a:schemeClr val="tx1"/>
                </a:solidFill>
                <a:effectLst/>
                <a:latin typeface="Arial" panose="020B0604020202020204" pitchFamily="34" charset="0"/>
              </a:rPr>
              <a:t>Your value (LPD)__________________</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1AE0E3BD-F52C-4488-9E50-B134C0E4D76E}"/>
              </a:ext>
            </a:extLst>
          </p:cNvPr>
          <p:cNvPicPr>
            <a:picLocks noChangeAspect="1"/>
          </p:cNvPicPr>
          <p:nvPr/>
        </p:nvPicPr>
        <p:blipFill>
          <a:blip r:embed="rId2"/>
          <a:stretch>
            <a:fillRect/>
          </a:stretch>
        </p:blipFill>
        <p:spPr>
          <a:xfrm>
            <a:off x="5562600" y="2607493"/>
            <a:ext cx="3440029" cy="4250507"/>
          </a:xfrm>
          <a:prstGeom prst="rect">
            <a:avLst/>
          </a:prstGeom>
        </p:spPr>
      </p:pic>
      <p:pic>
        <p:nvPicPr>
          <p:cNvPr id="4" name="Picture 3">
            <a:extLst>
              <a:ext uri="{FF2B5EF4-FFF2-40B4-BE49-F238E27FC236}">
                <a16:creationId xmlns:a16="http://schemas.microsoft.com/office/drawing/2014/main" id="{701A3768-142C-41BE-B8B9-041197717E8C}"/>
              </a:ext>
            </a:extLst>
          </p:cNvPr>
          <p:cNvPicPr>
            <a:picLocks noChangeAspect="1"/>
          </p:cNvPicPr>
          <p:nvPr/>
        </p:nvPicPr>
        <p:blipFill>
          <a:blip r:embed="rId3"/>
          <a:stretch>
            <a:fillRect/>
          </a:stretch>
        </p:blipFill>
        <p:spPr>
          <a:xfrm>
            <a:off x="1003679" y="4355544"/>
            <a:ext cx="3504154" cy="2273856"/>
          </a:xfrm>
          <a:prstGeom prst="rect">
            <a:avLst/>
          </a:prstGeom>
        </p:spPr>
      </p:pic>
    </p:spTree>
    <p:extLst>
      <p:ext uri="{BB962C8B-B14F-4D97-AF65-F5344CB8AC3E}">
        <p14:creationId xmlns:p14="http://schemas.microsoft.com/office/powerpoint/2010/main" val="3983777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Distance and Diameter</a:t>
            </a:r>
            <a:endParaRPr lang="en-US" sz="2800" dirty="0"/>
          </a:p>
        </p:txBody>
      </p:sp>
      <p:pic>
        <p:nvPicPr>
          <p:cNvPr id="6" name="Picture 5">
            <a:extLst>
              <a:ext uri="{FF2B5EF4-FFF2-40B4-BE49-F238E27FC236}">
                <a16:creationId xmlns:a16="http://schemas.microsoft.com/office/drawing/2014/main" id="{FF6A9D97-F34D-4BF6-835C-049D5401E801}"/>
              </a:ext>
            </a:extLst>
          </p:cNvPr>
          <p:cNvPicPr>
            <a:picLocks noChangeAspect="1"/>
          </p:cNvPicPr>
          <p:nvPr/>
        </p:nvPicPr>
        <p:blipFill>
          <a:blip r:embed="rId2"/>
          <a:stretch>
            <a:fillRect/>
          </a:stretch>
        </p:blipFill>
        <p:spPr>
          <a:xfrm>
            <a:off x="1193800" y="1562100"/>
            <a:ext cx="6756400" cy="5067300"/>
          </a:xfrm>
          <a:prstGeom prst="rect">
            <a:avLst/>
          </a:prstGeom>
        </p:spPr>
      </p:pic>
    </p:spTree>
    <p:extLst>
      <p:ext uri="{BB962C8B-B14F-4D97-AF65-F5344CB8AC3E}">
        <p14:creationId xmlns:p14="http://schemas.microsoft.com/office/powerpoint/2010/main" val="969960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Distance and Diameter</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1216223"/>
            <a:ext cx="469632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determine the field of view:</a:t>
            </a:r>
          </a:p>
          <a:p>
            <a:pPr marL="457200" indent="-457200">
              <a:buAutoNum type="arabicParenR"/>
            </a:pPr>
            <a:r>
              <a:rPr lang="en-US" altLang="en-US" sz="2000" dirty="0"/>
              <a:t>A more precise method for measuring the size of the microscope object is to use a standardized ocular micrometer or stage micrometer. These devices are found on more advanced microscopes.</a:t>
            </a:r>
            <a:endParaRPr kumimoji="0" lang="en-US" altLang="en-US" sz="2000" b="0" i="0" u="none" strike="noStrike" cap="none" normalizeH="0" baseline="0" dirty="0">
              <a:ln>
                <a:noFill/>
              </a:ln>
              <a:solidFill>
                <a:srgbClr val="FF0000"/>
              </a:solidFill>
              <a:effectLst/>
              <a:latin typeface="Arial" panose="020B0604020202020204" pitchFamily="34" charset="0"/>
            </a:endParaRPr>
          </a:p>
          <a:p>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7" name="Picture 6">
            <a:extLst>
              <a:ext uri="{FF2B5EF4-FFF2-40B4-BE49-F238E27FC236}">
                <a16:creationId xmlns:a16="http://schemas.microsoft.com/office/drawing/2014/main" id="{61073227-BE78-4829-B530-29F627C75054}"/>
              </a:ext>
            </a:extLst>
          </p:cNvPr>
          <p:cNvPicPr>
            <a:picLocks noChangeAspect="1"/>
          </p:cNvPicPr>
          <p:nvPr/>
        </p:nvPicPr>
        <p:blipFill>
          <a:blip r:embed="rId2"/>
          <a:stretch>
            <a:fillRect/>
          </a:stretch>
        </p:blipFill>
        <p:spPr>
          <a:xfrm>
            <a:off x="5486400" y="1271119"/>
            <a:ext cx="3657599" cy="5586880"/>
          </a:xfrm>
          <a:prstGeom prst="rect">
            <a:avLst/>
          </a:prstGeom>
        </p:spPr>
      </p:pic>
    </p:spTree>
    <p:extLst>
      <p:ext uri="{BB962C8B-B14F-4D97-AF65-F5344CB8AC3E}">
        <p14:creationId xmlns:p14="http://schemas.microsoft.com/office/powerpoint/2010/main" val="2745057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Focus and Depth</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2447329"/>
            <a:ext cx="46963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4" name="Picture 3">
            <a:extLst>
              <a:ext uri="{FF2B5EF4-FFF2-40B4-BE49-F238E27FC236}">
                <a16:creationId xmlns:a16="http://schemas.microsoft.com/office/drawing/2014/main" id="{95551426-8F21-47A6-832C-89781E5D1E95}"/>
              </a:ext>
            </a:extLst>
          </p:cNvPr>
          <p:cNvPicPr>
            <a:picLocks noChangeAspect="1"/>
          </p:cNvPicPr>
          <p:nvPr/>
        </p:nvPicPr>
        <p:blipFill>
          <a:blip r:embed="rId2"/>
          <a:stretch>
            <a:fillRect/>
          </a:stretch>
        </p:blipFill>
        <p:spPr>
          <a:xfrm>
            <a:off x="316832" y="1356016"/>
            <a:ext cx="7688837" cy="5501983"/>
          </a:xfrm>
          <a:prstGeom prst="rect">
            <a:avLst/>
          </a:prstGeom>
        </p:spPr>
      </p:pic>
      <p:cxnSp>
        <p:nvCxnSpPr>
          <p:cNvPr id="6" name="Straight Connector 5">
            <a:extLst>
              <a:ext uri="{FF2B5EF4-FFF2-40B4-BE49-F238E27FC236}">
                <a16:creationId xmlns:a16="http://schemas.microsoft.com/office/drawing/2014/main" id="{314B3644-0A95-4C2D-AFD8-65B2A7BF20BB}"/>
              </a:ext>
            </a:extLst>
          </p:cNvPr>
          <p:cNvCxnSpPr/>
          <p:nvPr/>
        </p:nvCxnSpPr>
        <p:spPr>
          <a:xfrm>
            <a:off x="4495800" y="2971800"/>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0B0525-EF03-46BF-B83D-1377EF91D2A9}"/>
              </a:ext>
            </a:extLst>
          </p:cNvPr>
          <p:cNvCxnSpPr/>
          <p:nvPr/>
        </p:nvCxnSpPr>
        <p:spPr>
          <a:xfrm>
            <a:off x="316832" y="3276600"/>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514A3B-1CE7-4894-AE88-ED7CB765FC69}"/>
              </a:ext>
            </a:extLst>
          </p:cNvPr>
          <p:cNvCxnSpPr/>
          <p:nvPr/>
        </p:nvCxnSpPr>
        <p:spPr>
          <a:xfrm>
            <a:off x="316832" y="6629400"/>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099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Focus and Depth</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2447329"/>
            <a:ext cx="46963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5" name="Picture 4">
            <a:extLst>
              <a:ext uri="{FF2B5EF4-FFF2-40B4-BE49-F238E27FC236}">
                <a16:creationId xmlns:a16="http://schemas.microsoft.com/office/drawing/2014/main" id="{313C596E-58DB-4B18-A6E1-09A8A703D55C}"/>
              </a:ext>
            </a:extLst>
          </p:cNvPr>
          <p:cNvPicPr>
            <a:picLocks noChangeAspect="1"/>
          </p:cNvPicPr>
          <p:nvPr/>
        </p:nvPicPr>
        <p:blipFill>
          <a:blip r:embed="rId2"/>
          <a:stretch>
            <a:fillRect/>
          </a:stretch>
        </p:blipFill>
        <p:spPr>
          <a:xfrm>
            <a:off x="381000" y="1401944"/>
            <a:ext cx="7585769" cy="5419961"/>
          </a:xfrm>
          <a:prstGeom prst="rect">
            <a:avLst/>
          </a:prstGeom>
        </p:spPr>
      </p:pic>
      <p:sp>
        <p:nvSpPr>
          <p:cNvPr id="4" name="TextBox 3">
            <a:extLst>
              <a:ext uri="{FF2B5EF4-FFF2-40B4-BE49-F238E27FC236}">
                <a16:creationId xmlns:a16="http://schemas.microsoft.com/office/drawing/2014/main" id="{1A5E5FEA-24FE-4784-A2D3-2338C2CA3A26}"/>
              </a:ext>
            </a:extLst>
          </p:cNvPr>
          <p:cNvSpPr txBox="1"/>
          <p:nvPr/>
        </p:nvSpPr>
        <p:spPr>
          <a:xfrm>
            <a:off x="2438400" y="2910173"/>
            <a:ext cx="2667524" cy="461665"/>
          </a:xfrm>
          <a:prstGeom prst="rect">
            <a:avLst/>
          </a:prstGeom>
          <a:noFill/>
        </p:spPr>
        <p:txBody>
          <a:bodyPr wrap="square" rtlCol="0">
            <a:spAutoFit/>
          </a:bodyPr>
          <a:lstStyle/>
          <a:p>
            <a:r>
              <a:rPr lang="en-US" sz="2400" dirty="0">
                <a:solidFill>
                  <a:srgbClr val="0070C0"/>
                </a:solidFill>
              </a:rPr>
              <a:t>Blue</a:t>
            </a:r>
          </a:p>
        </p:txBody>
      </p:sp>
    </p:spTree>
    <p:extLst>
      <p:ext uri="{BB962C8B-B14F-4D97-AF65-F5344CB8AC3E}">
        <p14:creationId xmlns:p14="http://schemas.microsoft.com/office/powerpoint/2010/main" val="38740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Focus and Depth</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2447329"/>
            <a:ext cx="46963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5" name="Picture 4">
            <a:extLst>
              <a:ext uri="{FF2B5EF4-FFF2-40B4-BE49-F238E27FC236}">
                <a16:creationId xmlns:a16="http://schemas.microsoft.com/office/drawing/2014/main" id="{035D4ED6-3A58-48DA-988D-54F00F9BB873}"/>
              </a:ext>
            </a:extLst>
          </p:cNvPr>
          <p:cNvPicPr>
            <a:picLocks noChangeAspect="1"/>
          </p:cNvPicPr>
          <p:nvPr/>
        </p:nvPicPr>
        <p:blipFill>
          <a:blip r:embed="rId2"/>
          <a:stretch>
            <a:fillRect/>
          </a:stretch>
        </p:blipFill>
        <p:spPr>
          <a:xfrm>
            <a:off x="401052" y="1371600"/>
            <a:ext cx="7678757" cy="5486400"/>
          </a:xfrm>
          <a:prstGeom prst="rect">
            <a:avLst/>
          </a:prstGeom>
        </p:spPr>
      </p:pic>
      <p:sp>
        <p:nvSpPr>
          <p:cNvPr id="6" name="TextBox 5">
            <a:extLst>
              <a:ext uri="{FF2B5EF4-FFF2-40B4-BE49-F238E27FC236}">
                <a16:creationId xmlns:a16="http://schemas.microsoft.com/office/drawing/2014/main" id="{DAED6D2D-C98D-41BF-9643-86B008330165}"/>
              </a:ext>
            </a:extLst>
          </p:cNvPr>
          <p:cNvSpPr txBox="1"/>
          <p:nvPr/>
        </p:nvSpPr>
        <p:spPr>
          <a:xfrm>
            <a:off x="2438400" y="2910173"/>
            <a:ext cx="2667524" cy="461665"/>
          </a:xfrm>
          <a:prstGeom prst="rect">
            <a:avLst/>
          </a:prstGeom>
          <a:noFill/>
        </p:spPr>
        <p:txBody>
          <a:bodyPr wrap="square" rtlCol="0">
            <a:spAutoFit/>
          </a:bodyPr>
          <a:lstStyle/>
          <a:p>
            <a:r>
              <a:rPr lang="en-US" sz="2400" dirty="0">
                <a:solidFill>
                  <a:srgbClr val="FFFF00"/>
                </a:solidFill>
                <a:highlight>
                  <a:srgbClr val="C0C0C0"/>
                </a:highlight>
              </a:rPr>
              <a:t>Yellow</a:t>
            </a:r>
          </a:p>
        </p:txBody>
      </p:sp>
    </p:spTree>
    <p:extLst>
      <p:ext uri="{BB962C8B-B14F-4D97-AF65-F5344CB8AC3E}">
        <p14:creationId xmlns:p14="http://schemas.microsoft.com/office/powerpoint/2010/main" val="20126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Preparing Slides (Wet mounts)</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2447329"/>
            <a:ext cx="46963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6" name="Picture 5">
            <a:extLst>
              <a:ext uri="{FF2B5EF4-FFF2-40B4-BE49-F238E27FC236}">
                <a16:creationId xmlns:a16="http://schemas.microsoft.com/office/drawing/2014/main" id="{F54BBB62-F26E-4BF5-B129-A806576E2EE7}"/>
              </a:ext>
            </a:extLst>
          </p:cNvPr>
          <p:cNvPicPr>
            <a:picLocks noChangeAspect="1"/>
          </p:cNvPicPr>
          <p:nvPr/>
        </p:nvPicPr>
        <p:blipFill>
          <a:blip r:embed="rId2"/>
          <a:stretch>
            <a:fillRect/>
          </a:stretch>
        </p:blipFill>
        <p:spPr>
          <a:xfrm>
            <a:off x="257198" y="4534956"/>
            <a:ext cx="7134202" cy="2265894"/>
          </a:xfrm>
          <a:prstGeom prst="rect">
            <a:avLst/>
          </a:prstGeom>
        </p:spPr>
      </p:pic>
      <p:sp>
        <p:nvSpPr>
          <p:cNvPr id="9" name="Rectangle 5">
            <a:extLst>
              <a:ext uri="{FF2B5EF4-FFF2-40B4-BE49-F238E27FC236}">
                <a16:creationId xmlns:a16="http://schemas.microsoft.com/office/drawing/2014/main" id="{F60B6E3E-DC30-47A3-969C-B937305E35D9}"/>
              </a:ext>
            </a:extLst>
          </p:cNvPr>
          <p:cNvSpPr>
            <a:spLocks noChangeArrowheads="1"/>
          </p:cNvSpPr>
          <p:nvPr/>
        </p:nvSpPr>
        <p:spPr bwMode="auto">
          <a:xfrm>
            <a:off x="276726" y="1370111"/>
            <a:ext cx="5305402"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prepare a wet mount:</a:t>
            </a:r>
          </a:p>
          <a:p>
            <a:pPr marL="457200" indent="-457200">
              <a:buAutoNum type="arabicParenR"/>
            </a:pPr>
            <a:r>
              <a:rPr lang="en-US" altLang="en-US" sz="2000" dirty="0"/>
              <a:t>Clean and dry a slide and coverslip thoroughly.</a:t>
            </a:r>
          </a:p>
          <a:p>
            <a:pPr marL="457200" indent="-457200">
              <a:buAutoNum type="arabicParenR"/>
            </a:pPr>
            <a:r>
              <a:rPr lang="en-US" altLang="en-US" sz="2000" dirty="0"/>
              <a:t>Holding the coverslip at a 45-degree angle, place its edge in the margin of the drop of liquid on the slide, and release the coverslip slowly.</a:t>
            </a:r>
            <a:endParaRPr kumimoji="0" lang="en-US" altLang="en-US" sz="2000" b="0" i="0" u="none" strike="noStrike" cap="none" normalizeH="0" baseline="0" dirty="0">
              <a:ln>
                <a:noFill/>
              </a:ln>
              <a:effectLst/>
              <a:latin typeface="Arial" panose="020B0604020202020204" pitchFamily="34" charset="0"/>
            </a:endParaRPr>
          </a:p>
          <a:p>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125508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Preparing Slides (Wet mounts)</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2447329"/>
            <a:ext cx="46963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9" name="Rectangle 5">
            <a:extLst>
              <a:ext uri="{FF2B5EF4-FFF2-40B4-BE49-F238E27FC236}">
                <a16:creationId xmlns:a16="http://schemas.microsoft.com/office/drawing/2014/main" id="{F60B6E3E-DC30-47A3-969C-B937305E35D9}"/>
              </a:ext>
            </a:extLst>
          </p:cNvPr>
          <p:cNvSpPr>
            <a:spLocks noChangeArrowheads="1"/>
          </p:cNvSpPr>
          <p:nvPr/>
        </p:nvSpPr>
        <p:spPr bwMode="auto">
          <a:xfrm>
            <a:off x="257198" y="1134488"/>
            <a:ext cx="5305402"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prepare a wet mount:</a:t>
            </a:r>
          </a:p>
          <a:p>
            <a:pPr marL="457200" indent="-457200">
              <a:buAutoNum type="arabicParenR"/>
            </a:pPr>
            <a:r>
              <a:rPr lang="en-US" altLang="en-US" sz="2000" dirty="0"/>
              <a:t>Clean and dry a slide and coverslip thoroughly.</a:t>
            </a:r>
          </a:p>
          <a:p>
            <a:pPr marL="457200" indent="-457200">
              <a:buFontTx/>
              <a:buAutoNum type="arabicParenR"/>
            </a:pPr>
            <a:r>
              <a:rPr lang="en-US" altLang="en-US" sz="2000" dirty="0"/>
              <a:t>Holding the coverslip at a 45-degree angle, place its edge in the margin of the drop of liquid on the slide, and release the coverslip slowly.</a:t>
            </a:r>
          </a:p>
          <a:p>
            <a:pPr marL="457200" indent="-457200">
              <a:buAutoNum type="arabicParenR"/>
            </a:pPr>
            <a:r>
              <a:rPr kumimoji="0" lang="en-US" altLang="en-US" sz="2000" b="0" i="0" u="none" strike="noStrike" cap="none" normalizeH="0" baseline="0" dirty="0">
                <a:ln>
                  <a:noFill/>
                </a:ln>
                <a:effectLst/>
                <a:latin typeface="Arial" panose="020B0604020202020204" pitchFamily="34" charset="0"/>
              </a:rPr>
              <a:t>Place the specimen </a:t>
            </a:r>
            <a:r>
              <a:rPr kumimoji="0" lang="en-US" altLang="en-US" sz="2000" b="1" i="1" u="none" strike="noStrike" cap="none" normalizeH="0" baseline="0" dirty="0">
                <a:ln>
                  <a:noFill/>
                </a:ln>
                <a:effectLst/>
                <a:latin typeface="Arial" panose="020B0604020202020204" pitchFamily="34" charset="0"/>
              </a:rPr>
              <a:t>(Elodea leaf) </a:t>
            </a:r>
            <a:r>
              <a:rPr kumimoji="0" lang="en-US" altLang="en-US" sz="2000" b="0" i="0" u="none" strike="noStrike" cap="none" normalizeH="0" baseline="0" dirty="0">
                <a:ln>
                  <a:noFill/>
                </a:ln>
                <a:effectLst/>
                <a:latin typeface="Arial" panose="020B0604020202020204" pitchFamily="34" charset="0"/>
              </a:rPr>
              <a:t>to be studied in the center of the slide. Lower a coverslip. Always place a coverslip over the wet mounts.</a:t>
            </a:r>
          </a:p>
          <a:p>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4" name="Picture 3">
            <a:extLst>
              <a:ext uri="{FF2B5EF4-FFF2-40B4-BE49-F238E27FC236}">
                <a16:creationId xmlns:a16="http://schemas.microsoft.com/office/drawing/2014/main" id="{85A0D7F3-4CC6-444F-A7D0-02396843F741}"/>
              </a:ext>
            </a:extLst>
          </p:cNvPr>
          <p:cNvPicPr>
            <a:picLocks noChangeAspect="1"/>
          </p:cNvPicPr>
          <p:nvPr/>
        </p:nvPicPr>
        <p:blipFill>
          <a:blip r:embed="rId2"/>
          <a:stretch>
            <a:fillRect/>
          </a:stretch>
        </p:blipFill>
        <p:spPr>
          <a:xfrm>
            <a:off x="5715001" y="1332250"/>
            <a:ext cx="3171802" cy="5286337"/>
          </a:xfrm>
          <a:prstGeom prst="rect">
            <a:avLst/>
          </a:prstGeom>
        </p:spPr>
      </p:pic>
    </p:spTree>
    <p:extLst>
      <p:ext uri="{BB962C8B-B14F-4D97-AF65-F5344CB8AC3E}">
        <p14:creationId xmlns:p14="http://schemas.microsoft.com/office/powerpoint/2010/main" val="2286451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Preparing Slides (Wet mounts)</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2447329"/>
            <a:ext cx="46963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7" name="Picture 2" descr="Image result">
            <a:extLst>
              <a:ext uri="{FF2B5EF4-FFF2-40B4-BE49-F238E27FC236}">
                <a16:creationId xmlns:a16="http://schemas.microsoft.com/office/drawing/2014/main" id="{80D744E2-8B35-48B0-B9A9-7F782BCF558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1" y="1371600"/>
            <a:ext cx="568789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6B8CC7C-1D57-4B29-8607-3F8DD602A150}"/>
              </a:ext>
            </a:extLst>
          </p:cNvPr>
          <p:cNvPicPr>
            <a:picLocks noChangeAspect="1"/>
          </p:cNvPicPr>
          <p:nvPr/>
        </p:nvPicPr>
        <p:blipFill>
          <a:blip r:embed="rId3"/>
          <a:stretch>
            <a:fillRect/>
          </a:stretch>
        </p:blipFill>
        <p:spPr>
          <a:xfrm>
            <a:off x="5834062" y="2240055"/>
            <a:ext cx="3195637" cy="2741520"/>
          </a:xfrm>
          <a:prstGeom prst="rect">
            <a:avLst/>
          </a:prstGeom>
        </p:spPr>
      </p:pic>
    </p:spTree>
    <p:extLst>
      <p:ext uri="{BB962C8B-B14F-4D97-AF65-F5344CB8AC3E}">
        <p14:creationId xmlns:p14="http://schemas.microsoft.com/office/powerpoint/2010/main" val="274717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Nose Piece </a:t>
            </a:r>
            <a:r>
              <a:rPr lang="en-US" dirty="0"/>
              <a:t>– Revolves and holds the objectives. When changing objectives </a:t>
            </a:r>
            <a:r>
              <a:rPr lang="en-US" dirty="0" err="1"/>
              <a:t>a;ways</a:t>
            </a:r>
            <a:r>
              <a:rPr lang="en-US" dirty="0"/>
              <a:t> turn the nosepiece instead of using the objectives themselves. The objectives will click into place when properly aligned.</a:t>
            </a:r>
          </a:p>
        </p:txBody>
      </p:sp>
      <p:pic>
        <p:nvPicPr>
          <p:cNvPr id="11" name="Picture 10">
            <a:extLst>
              <a:ext uri="{FF2B5EF4-FFF2-40B4-BE49-F238E27FC236}">
                <a16:creationId xmlns:a16="http://schemas.microsoft.com/office/drawing/2014/main" id="{2701F8DB-FEFA-465F-952F-2FCD1D99D439}"/>
              </a:ext>
            </a:extLst>
          </p:cNvPr>
          <p:cNvPicPr>
            <a:picLocks noChangeAspect="1"/>
          </p:cNvPicPr>
          <p:nvPr/>
        </p:nvPicPr>
        <p:blipFill>
          <a:blip r:embed="rId2"/>
          <a:stretch>
            <a:fillRect/>
          </a:stretch>
        </p:blipFill>
        <p:spPr>
          <a:xfrm>
            <a:off x="3201726" y="38100"/>
            <a:ext cx="5851788" cy="6057900"/>
          </a:xfrm>
          <a:prstGeom prst="rect">
            <a:avLst/>
          </a:prstGeom>
        </p:spPr>
      </p:pic>
      <p:sp>
        <p:nvSpPr>
          <p:cNvPr id="12" name="Oval 11">
            <a:extLst>
              <a:ext uri="{FF2B5EF4-FFF2-40B4-BE49-F238E27FC236}">
                <a16:creationId xmlns:a16="http://schemas.microsoft.com/office/drawing/2014/main" id="{6A0CCB9F-8ACD-4EF1-9AC8-3FC026017151}"/>
              </a:ext>
            </a:extLst>
          </p:cNvPr>
          <p:cNvSpPr/>
          <p:nvPr/>
        </p:nvSpPr>
        <p:spPr>
          <a:xfrm>
            <a:off x="4419600" y="20574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08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Preparing Slides (Wet mounts)</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2447329"/>
            <a:ext cx="46963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9" name="Rectangle 5">
            <a:extLst>
              <a:ext uri="{FF2B5EF4-FFF2-40B4-BE49-F238E27FC236}">
                <a16:creationId xmlns:a16="http://schemas.microsoft.com/office/drawing/2014/main" id="{3EA76AAB-A47D-4D0A-9369-D92B287BD267}"/>
              </a:ext>
            </a:extLst>
          </p:cNvPr>
          <p:cNvSpPr>
            <a:spLocks noChangeArrowheads="1"/>
          </p:cNvSpPr>
          <p:nvPr/>
        </p:nvSpPr>
        <p:spPr bwMode="auto">
          <a:xfrm>
            <a:off x="220579" y="1295400"/>
            <a:ext cx="793430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prepare a wet mount:</a:t>
            </a:r>
          </a:p>
          <a:p>
            <a:r>
              <a:rPr lang="en-US" altLang="en-US" sz="2000" dirty="0"/>
              <a:t>4) Sketch your observation in the spaces provided below.</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5" name="Picture 4">
            <a:extLst>
              <a:ext uri="{FF2B5EF4-FFF2-40B4-BE49-F238E27FC236}">
                <a16:creationId xmlns:a16="http://schemas.microsoft.com/office/drawing/2014/main" id="{A0E6C093-58BF-4F0C-9135-40B14731C11A}"/>
              </a:ext>
            </a:extLst>
          </p:cNvPr>
          <p:cNvPicPr>
            <a:picLocks noChangeAspect="1"/>
          </p:cNvPicPr>
          <p:nvPr/>
        </p:nvPicPr>
        <p:blipFill>
          <a:blip r:embed="rId2"/>
          <a:stretch>
            <a:fillRect/>
          </a:stretch>
        </p:blipFill>
        <p:spPr>
          <a:xfrm>
            <a:off x="-1" y="2101772"/>
            <a:ext cx="9114279" cy="3918028"/>
          </a:xfrm>
          <a:prstGeom prst="rect">
            <a:avLst/>
          </a:prstGeom>
        </p:spPr>
      </p:pic>
    </p:spTree>
    <p:extLst>
      <p:ext uri="{BB962C8B-B14F-4D97-AF65-F5344CB8AC3E}">
        <p14:creationId xmlns:p14="http://schemas.microsoft.com/office/powerpoint/2010/main" val="4027700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452437"/>
          </a:xfrm>
        </p:spPr>
        <p:txBody>
          <a:bodyPr>
            <a:normAutofit fontScale="90000"/>
          </a:bodyPr>
          <a:lstStyle/>
          <a:p>
            <a:r>
              <a:rPr lang="en-US" b="1" dirty="0"/>
              <a:t>Exercise: MICROSCOPE</a:t>
            </a:r>
          </a:p>
        </p:txBody>
      </p:sp>
      <p:sp>
        <p:nvSpPr>
          <p:cNvPr id="3" name="Content Placeholder 2"/>
          <p:cNvSpPr>
            <a:spLocks noGrp="1"/>
          </p:cNvSpPr>
          <p:nvPr>
            <p:ph sz="half" idx="1"/>
          </p:nvPr>
        </p:nvSpPr>
        <p:spPr>
          <a:xfrm>
            <a:off x="228600" y="838200"/>
            <a:ext cx="8534400" cy="602102"/>
          </a:xfrm>
        </p:spPr>
        <p:txBody>
          <a:bodyPr>
            <a:normAutofit/>
          </a:bodyPr>
          <a:lstStyle/>
          <a:p>
            <a:r>
              <a:rPr lang="en-US" sz="2800" b="1" u="sng" dirty="0"/>
              <a:t>Procedures: Preparing Slides (Wet mounts)</a:t>
            </a:r>
            <a:endParaRPr lang="en-US" sz="2800" dirty="0"/>
          </a:p>
        </p:txBody>
      </p:sp>
      <p:sp>
        <p:nvSpPr>
          <p:cNvPr id="8" name="Rectangle 5">
            <a:extLst>
              <a:ext uri="{FF2B5EF4-FFF2-40B4-BE49-F238E27FC236}">
                <a16:creationId xmlns:a16="http://schemas.microsoft.com/office/drawing/2014/main" id="{9F9FA67A-4C0F-40E4-97B9-A9CFA69A9DF5}"/>
              </a:ext>
            </a:extLst>
          </p:cNvPr>
          <p:cNvSpPr>
            <a:spLocks noChangeArrowheads="1"/>
          </p:cNvSpPr>
          <p:nvPr/>
        </p:nvSpPr>
        <p:spPr bwMode="auto">
          <a:xfrm>
            <a:off x="257198" y="2447329"/>
            <a:ext cx="46963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9" name="Rectangle 5">
            <a:extLst>
              <a:ext uri="{FF2B5EF4-FFF2-40B4-BE49-F238E27FC236}">
                <a16:creationId xmlns:a16="http://schemas.microsoft.com/office/drawing/2014/main" id="{3EA76AAB-A47D-4D0A-9369-D92B287BD267}"/>
              </a:ext>
            </a:extLst>
          </p:cNvPr>
          <p:cNvSpPr>
            <a:spLocks noChangeArrowheads="1"/>
          </p:cNvSpPr>
          <p:nvPr/>
        </p:nvSpPr>
        <p:spPr bwMode="auto">
          <a:xfrm>
            <a:off x="220579" y="1295400"/>
            <a:ext cx="793430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buFontTx/>
              <a:buChar char="•"/>
            </a:pPr>
            <a:r>
              <a:rPr lang="en-US" sz="2000" dirty="0"/>
              <a:t> To prepare a wet mount:</a:t>
            </a:r>
          </a:p>
          <a:p>
            <a:r>
              <a:rPr lang="en-US" altLang="en-US" sz="2000" dirty="0"/>
              <a:t>4) Sketch your observation in the spaces provided below.</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6" name="Picture 5">
            <a:extLst>
              <a:ext uri="{FF2B5EF4-FFF2-40B4-BE49-F238E27FC236}">
                <a16:creationId xmlns:a16="http://schemas.microsoft.com/office/drawing/2014/main" id="{BF2BBE0F-82EC-40FD-93BF-75B3F4CAA618}"/>
              </a:ext>
            </a:extLst>
          </p:cNvPr>
          <p:cNvPicPr>
            <a:picLocks noChangeAspect="1"/>
          </p:cNvPicPr>
          <p:nvPr/>
        </p:nvPicPr>
        <p:blipFill>
          <a:blip r:embed="rId2"/>
          <a:stretch>
            <a:fillRect/>
          </a:stretch>
        </p:blipFill>
        <p:spPr>
          <a:xfrm>
            <a:off x="9525" y="2195333"/>
            <a:ext cx="8753475" cy="590550"/>
          </a:xfrm>
          <a:prstGeom prst="rect">
            <a:avLst/>
          </a:prstGeom>
        </p:spPr>
      </p:pic>
      <p:pic>
        <p:nvPicPr>
          <p:cNvPr id="7" name="Picture 6">
            <a:extLst>
              <a:ext uri="{FF2B5EF4-FFF2-40B4-BE49-F238E27FC236}">
                <a16:creationId xmlns:a16="http://schemas.microsoft.com/office/drawing/2014/main" id="{3ACFC100-6E2C-428C-A955-D2EE2E150B6D}"/>
              </a:ext>
            </a:extLst>
          </p:cNvPr>
          <p:cNvPicPr>
            <a:picLocks noChangeAspect="1"/>
          </p:cNvPicPr>
          <p:nvPr/>
        </p:nvPicPr>
        <p:blipFill>
          <a:blip r:embed="rId3"/>
          <a:stretch>
            <a:fillRect/>
          </a:stretch>
        </p:blipFill>
        <p:spPr>
          <a:xfrm>
            <a:off x="1066800" y="2729736"/>
            <a:ext cx="6629400" cy="4120515"/>
          </a:xfrm>
          <a:prstGeom prst="rect">
            <a:avLst/>
          </a:prstGeom>
        </p:spPr>
      </p:pic>
    </p:spTree>
    <p:extLst>
      <p:ext uri="{BB962C8B-B14F-4D97-AF65-F5344CB8AC3E}">
        <p14:creationId xmlns:p14="http://schemas.microsoft.com/office/powerpoint/2010/main" val="2496583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9DE618-5EED-4E02-8959-4C7818F43A6A}"/>
              </a:ext>
            </a:extLst>
          </p:cNvPr>
          <p:cNvSpPr>
            <a:spLocks noGrp="1"/>
          </p:cNvSpPr>
          <p:nvPr>
            <p:ph type="ctrTitle"/>
          </p:nvPr>
        </p:nvSpPr>
        <p:spPr>
          <a:xfrm>
            <a:off x="2284026" y="2043663"/>
            <a:ext cx="4578895" cy="2031055"/>
          </a:xfrm>
        </p:spPr>
        <p:txBody>
          <a:bodyPr>
            <a:normAutofit/>
          </a:bodyPr>
          <a:lstStyle/>
          <a:p>
            <a:r>
              <a:rPr lang="en-US">
                <a:solidFill>
                  <a:srgbClr val="FFFFFF"/>
                </a:solidFill>
              </a:rPr>
              <a:t>Microscope Concepts</a:t>
            </a:r>
          </a:p>
        </p:txBody>
      </p:sp>
      <p:sp>
        <p:nvSpPr>
          <p:cNvPr id="5" name="Subtitle 4">
            <a:extLst>
              <a:ext uri="{FF2B5EF4-FFF2-40B4-BE49-F238E27FC236}">
                <a16:creationId xmlns:a16="http://schemas.microsoft.com/office/drawing/2014/main" id="{44025922-5825-4508-BE62-67EC3091EDD1}"/>
              </a:ext>
            </a:extLst>
          </p:cNvPr>
          <p:cNvSpPr>
            <a:spLocks noGrp="1"/>
          </p:cNvSpPr>
          <p:nvPr>
            <p:ph type="subTitle" idx="1"/>
          </p:nvPr>
        </p:nvSpPr>
        <p:spPr>
          <a:xfrm>
            <a:off x="2284026" y="4074718"/>
            <a:ext cx="4578895"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841655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552E8E9-CF9B-4986-B630-92BF8DCA7D9D}"/>
              </a:ext>
            </a:extLst>
          </p:cNvPr>
          <p:cNvSpPr>
            <a:spLocks noGrp="1" noChangeArrowheads="1"/>
          </p:cNvSpPr>
          <p:nvPr>
            <p:ph type="body" idx="4294967295"/>
          </p:nvPr>
        </p:nvSpPr>
        <p:spPr>
          <a:xfrm>
            <a:off x="0" y="304800"/>
            <a:ext cx="4648200" cy="6553200"/>
          </a:xfrm>
        </p:spPr>
        <p:txBody>
          <a:bodyPr/>
          <a:lstStyle/>
          <a:p>
            <a:pPr marL="609600" indent="-609600" eaLnBrk="1" hangingPunct="1">
              <a:buFontTx/>
              <a:buNone/>
            </a:pPr>
            <a:r>
              <a:rPr lang="en-US" altLang="en-US"/>
              <a:t>What was the highest possible magnification that can be obtained when using this microscope?</a:t>
            </a:r>
          </a:p>
          <a:p>
            <a:pPr marL="609600" indent="-609600" eaLnBrk="1" hangingPunct="1">
              <a:buFontTx/>
              <a:buNone/>
            </a:pPr>
            <a:endParaRPr lang="en-US" altLang="en-US"/>
          </a:p>
          <a:p>
            <a:pPr marL="609600" indent="-609600" eaLnBrk="1" hangingPunct="1">
              <a:buFontTx/>
              <a:buNone/>
            </a:pPr>
            <a:r>
              <a:rPr lang="en-US" altLang="en-US" b="1">
                <a:solidFill>
                  <a:srgbClr val="6600CC"/>
                </a:solidFill>
              </a:rPr>
              <a:t>Objective x Ocular</a:t>
            </a:r>
          </a:p>
          <a:p>
            <a:pPr marL="609600" indent="-609600" eaLnBrk="1" hangingPunct="1">
              <a:buFontTx/>
              <a:buNone/>
            </a:pPr>
            <a:r>
              <a:rPr lang="en-US" altLang="en-US" b="1">
                <a:solidFill>
                  <a:srgbClr val="6600CC"/>
                </a:solidFill>
              </a:rPr>
              <a:t>    40 x 10 = </a:t>
            </a:r>
          </a:p>
          <a:p>
            <a:pPr marL="609600" indent="-609600" eaLnBrk="1" hangingPunct="1">
              <a:buFontTx/>
              <a:buNone/>
            </a:pPr>
            <a:r>
              <a:rPr lang="en-US" altLang="en-US" b="1">
                <a:solidFill>
                  <a:srgbClr val="6600CC"/>
                </a:solidFill>
              </a:rPr>
              <a:t>		          400x</a:t>
            </a:r>
          </a:p>
          <a:p>
            <a:pPr marL="609600" indent="-609600" eaLnBrk="1" hangingPunct="1">
              <a:buFontTx/>
              <a:buNone/>
            </a:pPr>
            <a:r>
              <a:rPr lang="en-US" altLang="en-US" b="1">
                <a:solidFill>
                  <a:srgbClr val="6600CC"/>
                </a:solidFill>
              </a:rPr>
              <a:t>	</a:t>
            </a:r>
          </a:p>
        </p:txBody>
      </p:sp>
      <p:pic>
        <p:nvPicPr>
          <p:cNvPr id="5123" name="Picture 4" descr="image">
            <a:extLst>
              <a:ext uri="{FF2B5EF4-FFF2-40B4-BE49-F238E27FC236}">
                <a16:creationId xmlns:a16="http://schemas.microsoft.com/office/drawing/2014/main" id="{15BFE5A8-4B10-442A-9654-E7FA37F2E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8"/>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Line 5">
            <a:extLst>
              <a:ext uri="{FF2B5EF4-FFF2-40B4-BE49-F238E27FC236}">
                <a16:creationId xmlns:a16="http://schemas.microsoft.com/office/drawing/2014/main" id="{1E0E0945-16AA-4F86-83AF-BED1D3B1E29B}"/>
              </a:ext>
            </a:extLst>
          </p:cNvPr>
          <p:cNvSpPr>
            <a:spLocks noChangeShapeType="1"/>
          </p:cNvSpPr>
          <p:nvPr/>
        </p:nvSpPr>
        <p:spPr bwMode="auto">
          <a:xfrm flipV="1">
            <a:off x="7162800" y="1143000"/>
            <a:ext cx="11430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125" name="Text Box 6">
            <a:extLst>
              <a:ext uri="{FF2B5EF4-FFF2-40B4-BE49-F238E27FC236}">
                <a16:creationId xmlns:a16="http://schemas.microsoft.com/office/drawing/2014/main" id="{37373278-B8C2-40F8-9801-CF97E8F726D9}"/>
              </a:ext>
            </a:extLst>
          </p:cNvPr>
          <p:cNvSpPr txBox="1">
            <a:spLocks noChangeArrowheads="1"/>
          </p:cNvSpPr>
          <p:nvPr/>
        </p:nvSpPr>
        <p:spPr bwMode="auto">
          <a:xfrm>
            <a:off x="8229600" y="914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E</a:t>
            </a:r>
          </a:p>
        </p:txBody>
      </p:sp>
      <p:sp>
        <p:nvSpPr>
          <p:cNvPr id="5126" name="Line 7">
            <a:extLst>
              <a:ext uri="{FF2B5EF4-FFF2-40B4-BE49-F238E27FC236}">
                <a16:creationId xmlns:a16="http://schemas.microsoft.com/office/drawing/2014/main" id="{58CA24B9-39E7-4438-9846-4C5240D54B5E}"/>
              </a:ext>
            </a:extLst>
          </p:cNvPr>
          <p:cNvSpPr>
            <a:spLocks noChangeShapeType="1"/>
          </p:cNvSpPr>
          <p:nvPr/>
        </p:nvSpPr>
        <p:spPr bwMode="auto">
          <a:xfrm flipV="1">
            <a:off x="6019800" y="49530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127" name="Text Box 8">
            <a:extLst>
              <a:ext uri="{FF2B5EF4-FFF2-40B4-BE49-F238E27FC236}">
                <a16:creationId xmlns:a16="http://schemas.microsoft.com/office/drawing/2014/main" id="{52144040-A6AD-48D2-9E4D-EEB2C40CFC06}"/>
              </a:ext>
            </a:extLst>
          </p:cNvPr>
          <p:cNvSpPr txBox="1">
            <a:spLocks noChangeArrowheads="1"/>
          </p:cNvSpPr>
          <p:nvPr/>
        </p:nvSpPr>
        <p:spPr bwMode="auto">
          <a:xfrm>
            <a:off x="5791200" y="5486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F</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2" end="2"/>
                                            </p:txEl>
                                          </p:spTgt>
                                        </p:tgtEl>
                                        <p:attrNameLst>
                                          <p:attrName>style.visibility</p:attrName>
                                        </p:attrNameLst>
                                      </p:cBhvr>
                                      <p:to>
                                        <p:strVal val="visible"/>
                                      </p:to>
                                    </p:set>
                                    <p:anim calcmode="lin" valueType="num">
                                      <p:cBhvr additive="base">
                                        <p:cTn id="7"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4">
                                            <p:txEl>
                                              <p:pRg st="3" end="3"/>
                                            </p:txEl>
                                          </p:spTgt>
                                        </p:tgtEl>
                                        <p:attrNameLst>
                                          <p:attrName>style.visibility</p:attrName>
                                        </p:attrNameLst>
                                      </p:cBhvr>
                                      <p:to>
                                        <p:strVal val="visible"/>
                                      </p:to>
                                    </p:set>
                                    <p:anim calcmode="lin" valueType="num">
                                      <p:cBhvr additive="base">
                                        <p:cTn id="13"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anim calcmode="lin" valueType="num">
                                      <p:cBhvr additive="base">
                                        <p:cTn id="19"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BA849AC-4E26-43E3-8736-A2AF728F76FC}"/>
              </a:ext>
            </a:extLst>
          </p:cNvPr>
          <p:cNvSpPr>
            <a:spLocks noGrp="1" noChangeArrowheads="1"/>
          </p:cNvSpPr>
          <p:nvPr>
            <p:ph type="body" idx="4294967295"/>
          </p:nvPr>
        </p:nvSpPr>
        <p:spPr>
          <a:xfrm>
            <a:off x="0" y="0"/>
            <a:ext cx="5029200" cy="6858000"/>
          </a:xfrm>
        </p:spPr>
        <p:txBody>
          <a:bodyPr/>
          <a:lstStyle/>
          <a:p>
            <a:pPr marL="609600" indent="-609600" eaLnBrk="1" hangingPunct="1">
              <a:buFontTx/>
              <a:buNone/>
            </a:pPr>
            <a:r>
              <a:rPr lang="en-US" altLang="en-US"/>
              <a:t>What happens to the amount of light in the field of view when switching from low to high power? </a:t>
            </a:r>
          </a:p>
          <a:p>
            <a:pPr marL="609600" indent="-609600" eaLnBrk="1" hangingPunct="1">
              <a:buFontTx/>
              <a:buNone/>
            </a:pPr>
            <a:endParaRPr lang="en-US" altLang="en-US"/>
          </a:p>
          <a:p>
            <a:pPr marL="609600" indent="-609600" eaLnBrk="1" hangingPunct="1">
              <a:buFontTx/>
              <a:buNone/>
            </a:pPr>
            <a:r>
              <a:rPr lang="en-US" altLang="en-US" b="1">
                <a:solidFill>
                  <a:srgbClr val="6600CC"/>
                </a:solidFill>
              </a:rPr>
              <a:t>The amount of light decreases (so the field of view gets darker)</a:t>
            </a:r>
          </a:p>
          <a:p>
            <a:pPr marL="609600" indent="-609600" eaLnBrk="1" hangingPunct="1">
              <a:buFontTx/>
              <a:buNone/>
            </a:pPr>
            <a:endParaRPr lang="en-US" altLang="en-US"/>
          </a:p>
        </p:txBody>
      </p:sp>
      <p:pic>
        <p:nvPicPr>
          <p:cNvPr id="6147" name="Picture 4" descr="image">
            <a:extLst>
              <a:ext uri="{FF2B5EF4-FFF2-40B4-BE49-F238E27FC236}">
                <a16:creationId xmlns:a16="http://schemas.microsoft.com/office/drawing/2014/main" id="{637A9D91-B262-40E9-B873-85B034FC9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8"/>
          <a:stretch>
            <a:fillRect/>
          </a:stretch>
        </p:blipFill>
        <p:spPr bwMode="auto">
          <a:xfrm>
            <a:off x="4953000"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Line 5">
            <a:extLst>
              <a:ext uri="{FF2B5EF4-FFF2-40B4-BE49-F238E27FC236}">
                <a16:creationId xmlns:a16="http://schemas.microsoft.com/office/drawing/2014/main" id="{218CF8FE-2D13-40ED-8330-F2C27D841DEB}"/>
              </a:ext>
            </a:extLst>
          </p:cNvPr>
          <p:cNvSpPr>
            <a:spLocks noChangeShapeType="1"/>
          </p:cNvSpPr>
          <p:nvPr/>
        </p:nvSpPr>
        <p:spPr bwMode="auto">
          <a:xfrm flipV="1">
            <a:off x="7239000" y="1143000"/>
            <a:ext cx="10668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49" name="Text Box 6">
            <a:extLst>
              <a:ext uri="{FF2B5EF4-FFF2-40B4-BE49-F238E27FC236}">
                <a16:creationId xmlns:a16="http://schemas.microsoft.com/office/drawing/2014/main" id="{505F390B-F074-4BAF-A698-4BA19EE21A42}"/>
              </a:ext>
            </a:extLst>
          </p:cNvPr>
          <p:cNvSpPr txBox="1">
            <a:spLocks noChangeArrowheads="1"/>
          </p:cNvSpPr>
          <p:nvPr/>
        </p:nvSpPr>
        <p:spPr bwMode="auto">
          <a:xfrm>
            <a:off x="8229600" y="914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E</a:t>
            </a:r>
          </a:p>
        </p:txBody>
      </p:sp>
      <p:sp>
        <p:nvSpPr>
          <p:cNvPr id="6150" name="Line 7">
            <a:extLst>
              <a:ext uri="{FF2B5EF4-FFF2-40B4-BE49-F238E27FC236}">
                <a16:creationId xmlns:a16="http://schemas.microsoft.com/office/drawing/2014/main" id="{26A0C182-915F-47D0-9659-DAA9F9A8820A}"/>
              </a:ext>
            </a:extLst>
          </p:cNvPr>
          <p:cNvSpPr>
            <a:spLocks noChangeShapeType="1"/>
          </p:cNvSpPr>
          <p:nvPr/>
        </p:nvSpPr>
        <p:spPr bwMode="auto">
          <a:xfrm flipV="1">
            <a:off x="6019800" y="50292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51" name="Text Box 8">
            <a:extLst>
              <a:ext uri="{FF2B5EF4-FFF2-40B4-BE49-F238E27FC236}">
                <a16:creationId xmlns:a16="http://schemas.microsoft.com/office/drawing/2014/main" id="{B113D71F-1108-4216-8BE3-139C3B754CE1}"/>
              </a:ext>
            </a:extLst>
          </p:cNvPr>
          <p:cNvSpPr txBox="1">
            <a:spLocks noChangeArrowheads="1"/>
          </p:cNvSpPr>
          <p:nvPr/>
        </p:nvSpPr>
        <p:spPr bwMode="auto">
          <a:xfrm>
            <a:off x="5791200" y="55626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F</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xEl>
                                              <p:pRg st="2" end="2"/>
                                            </p:txEl>
                                          </p:spTgt>
                                        </p:tgtEl>
                                        <p:attrNameLst>
                                          <p:attrName>style.visibility</p:attrName>
                                        </p:attrNameLst>
                                      </p:cBhvr>
                                      <p:to>
                                        <p:strVal val="visible"/>
                                      </p:to>
                                    </p:set>
                                    <p:anim calcmode="lin" valueType="num">
                                      <p:cBhvr additive="base">
                                        <p:cTn id="7" dur="500" fill="hold"/>
                                        <p:tgtEl>
                                          <p:spTgt spid="5017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9B0A1CD-45EA-4C1D-ACA7-05F772862CAC}"/>
              </a:ext>
            </a:extLst>
          </p:cNvPr>
          <p:cNvSpPr>
            <a:spLocks noGrp="1" noChangeArrowheads="1"/>
          </p:cNvSpPr>
          <p:nvPr>
            <p:ph type="body" idx="4294967295"/>
          </p:nvPr>
        </p:nvSpPr>
        <p:spPr>
          <a:xfrm>
            <a:off x="0" y="0"/>
            <a:ext cx="5029200" cy="6858000"/>
          </a:xfrm>
        </p:spPr>
        <p:txBody>
          <a:bodyPr/>
          <a:lstStyle/>
          <a:p>
            <a:pPr marL="609600" indent="-609600" eaLnBrk="1" hangingPunct="1">
              <a:buFontTx/>
              <a:buNone/>
            </a:pPr>
            <a:r>
              <a:rPr lang="en-US" altLang="en-US"/>
              <a:t>What happens to the field of view when switching from low to high power? </a:t>
            </a:r>
          </a:p>
          <a:p>
            <a:pPr marL="609600" indent="-609600" eaLnBrk="1" hangingPunct="1">
              <a:buFontTx/>
              <a:buNone/>
            </a:pPr>
            <a:endParaRPr lang="en-US" altLang="en-US"/>
          </a:p>
          <a:p>
            <a:pPr marL="609600" indent="-609600" eaLnBrk="1" hangingPunct="1">
              <a:buFontTx/>
              <a:buNone/>
            </a:pPr>
            <a:r>
              <a:rPr lang="en-US" altLang="en-US" b="1">
                <a:solidFill>
                  <a:srgbClr val="6600CC"/>
                </a:solidFill>
              </a:rPr>
              <a:t>The field of view decreases ( so you see less of the slide).</a:t>
            </a:r>
          </a:p>
          <a:p>
            <a:pPr marL="609600" indent="-609600" eaLnBrk="1" hangingPunct="1">
              <a:buFontTx/>
              <a:buNone/>
            </a:pPr>
            <a:endParaRPr lang="en-US" altLang="en-US"/>
          </a:p>
        </p:txBody>
      </p:sp>
      <p:pic>
        <p:nvPicPr>
          <p:cNvPr id="7171" name="Picture 4" descr="image">
            <a:extLst>
              <a:ext uri="{FF2B5EF4-FFF2-40B4-BE49-F238E27FC236}">
                <a16:creationId xmlns:a16="http://schemas.microsoft.com/office/drawing/2014/main" id="{B8AF7553-92BC-41DD-A18D-CC28741A0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8"/>
          <a:stretch>
            <a:fillRect/>
          </a:stretch>
        </p:blipFill>
        <p:spPr bwMode="auto">
          <a:xfrm>
            <a:off x="4953000"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Line 5">
            <a:extLst>
              <a:ext uri="{FF2B5EF4-FFF2-40B4-BE49-F238E27FC236}">
                <a16:creationId xmlns:a16="http://schemas.microsoft.com/office/drawing/2014/main" id="{582760EE-A0E7-49AE-A183-599713D60FF6}"/>
              </a:ext>
            </a:extLst>
          </p:cNvPr>
          <p:cNvSpPr>
            <a:spLocks noChangeShapeType="1"/>
          </p:cNvSpPr>
          <p:nvPr/>
        </p:nvSpPr>
        <p:spPr bwMode="auto">
          <a:xfrm flipV="1">
            <a:off x="7239000" y="1219200"/>
            <a:ext cx="10668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7173" name="Text Box 6">
            <a:extLst>
              <a:ext uri="{FF2B5EF4-FFF2-40B4-BE49-F238E27FC236}">
                <a16:creationId xmlns:a16="http://schemas.microsoft.com/office/drawing/2014/main" id="{E4DB877F-6FC1-4E6B-B987-54B138ACC21A}"/>
              </a:ext>
            </a:extLst>
          </p:cNvPr>
          <p:cNvSpPr txBox="1">
            <a:spLocks noChangeArrowheads="1"/>
          </p:cNvSpPr>
          <p:nvPr/>
        </p:nvSpPr>
        <p:spPr bwMode="auto">
          <a:xfrm>
            <a:off x="8229600" y="914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E</a:t>
            </a:r>
          </a:p>
        </p:txBody>
      </p:sp>
      <p:sp>
        <p:nvSpPr>
          <p:cNvPr id="7174" name="Line 7">
            <a:extLst>
              <a:ext uri="{FF2B5EF4-FFF2-40B4-BE49-F238E27FC236}">
                <a16:creationId xmlns:a16="http://schemas.microsoft.com/office/drawing/2014/main" id="{D689A353-DB84-4A7A-8631-2CF46E227F97}"/>
              </a:ext>
            </a:extLst>
          </p:cNvPr>
          <p:cNvSpPr>
            <a:spLocks noChangeShapeType="1"/>
          </p:cNvSpPr>
          <p:nvPr/>
        </p:nvSpPr>
        <p:spPr bwMode="auto">
          <a:xfrm flipV="1">
            <a:off x="5943600" y="50292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7175" name="Text Box 8">
            <a:extLst>
              <a:ext uri="{FF2B5EF4-FFF2-40B4-BE49-F238E27FC236}">
                <a16:creationId xmlns:a16="http://schemas.microsoft.com/office/drawing/2014/main" id="{BA6B3328-6245-401F-8A26-6F3EC95223D7}"/>
              </a:ext>
            </a:extLst>
          </p:cNvPr>
          <p:cNvSpPr txBox="1">
            <a:spLocks noChangeArrowheads="1"/>
          </p:cNvSpPr>
          <p:nvPr/>
        </p:nvSpPr>
        <p:spPr bwMode="auto">
          <a:xfrm>
            <a:off x="5791200" y="55626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F</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anim calcmode="lin" valueType="num">
                                      <p:cBhvr additive="base">
                                        <p:cTn id="7"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61E26B6-0632-4C2D-8986-2F6BF609E324}"/>
              </a:ext>
            </a:extLst>
          </p:cNvPr>
          <p:cNvSpPr>
            <a:spLocks noGrp="1" noChangeArrowheads="1"/>
          </p:cNvSpPr>
          <p:nvPr>
            <p:ph type="body" idx="4294967295"/>
          </p:nvPr>
        </p:nvSpPr>
        <p:spPr>
          <a:xfrm>
            <a:off x="0" y="0"/>
            <a:ext cx="5029200" cy="6858000"/>
          </a:xfrm>
        </p:spPr>
        <p:txBody>
          <a:bodyPr/>
          <a:lstStyle/>
          <a:p>
            <a:pPr marL="609600" indent="-609600" eaLnBrk="1" hangingPunct="1">
              <a:buFontTx/>
              <a:buNone/>
            </a:pPr>
            <a:r>
              <a:rPr lang="en-US" altLang="en-US"/>
              <a:t>Which structure can only be used to focus the specimen under high power? Support your answer. </a:t>
            </a:r>
          </a:p>
          <a:p>
            <a:pPr marL="609600" indent="-609600" eaLnBrk="1" hangingPunct="1">
              <a:buFontTx/>
              <a:buNone/>
            </a:pPr>
            <a:r>
              <a:rPr lang="en-US" altLang="en-US" b="1">
                <a:solidFill>
                  <a:srgbClr val="6600CC"/>
                </a:solidFill>
              </a:rPr>
              <a:t>The fine adjustment</a:t>
            </a:r>
          </a:p>
          <a:p>
            <a:pPr marL="609600" indent="-609600" eaLnBrk="1" hangingPunct="1">
              <a:buFontTx/>
              <a:buNone/>
            </a:pPr>
            <a:r>
              <a:rPr lang="en-US" altLang="en-US" b="1">
                <a:solidFill>
                  <a:srgbClr val="6600CC"/>
                </a:solidFill>
              </a:rPr>
              <a:t>because using the coarse adjustment under high power can break the objective lens or the slide.</a:t>
            </a:r>
          </a:p>
          <a:p>
            <a:pPr marL="609600" indent="-609600" eaLnBrk="1" hangingPunct="1">
              <a:buFontTx/>
              <a:buNone/>
            </a:pPr>
            <a:endParaRPr lang="en-US" altLang="en-US"/>
          </a:p>
        </p:txBody>
      </p:sp>
      <p:pic>
        <p:nvPicPr>
          <p:cNvPr id="8195" name="Picture 4" descr="image">
            <a:extLst>
              <a:ext uri="{FF2B5EF4-FFF2-40B4-BE49-F238E27FC236}">
                <a16:creationId xmlns:a16="http://schemas.microsoft.com/office/drawing/2014/main" id="{2E7AE2EC-2964-4FD1-821D-15506BD6E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8"/>
          <a:stretch>
            <a:fillRect/>
          </a:stretch>
        </p:blipFill>
        <p:spPr bwMode="auto">
          <a:xfrm>
            <a:off x="4953000"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Line 5">
            <a:extLst>
              <a:ext uri="{FF2B5EF4-FFF2-40B4-BE49-F238E27FC236}">
                <a16:creationId xmlns:a16="http://schemas.microsoft.com/office/drawing/2014/main" id="{CEC53C13-16E6-43E4-97F8-522BAF7C4837}"/>
              </a:ext>
            </a:extLst>
          </p:cNvPr>
          <p:cNvSpPr>
            <a:spLocks noChangeShapeType="1"/>
          </p:cNvSpPr>
          <p:nvPr/>
        </p:nvSpPr>
        <p:spPr bwMode="auto">
          <a:xfrm flipV="1">
            <a:off x="7239000" y="1219200"/>
            <a:ext cx="10668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8197" name="Text Box 6">
            <a:extLst>
              <a:ext uri="{FF2B5EF4-FFF2-40B4-BE49-F238E27FC236}">
                <a16:creationId xmlns:a16="http://schemas.microsoft.com/office/drawing/2014/main" id="{2AE198D7-3E40-41E8-8C7D-BC5672925637}"/>
              </a:ext>
            </a:extLst>
          </p:cNvPr>
          <p:cNvSpPr txBox="1">
            <a:spLocks noChangeArrowheads="1"/>
          </p:cNvSpPr>
          <p:nvPr/>
        </p:nvSpPr>
        <p:spPr bwMode="auto">
          <a:xfrm>
            <a:off x="8229600" y="914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E</a:t>
            </a:r>
          </a:p>
        </p:txBody>
      </p:sp>
      <p:sp>
        <p:nvSpPr>
          <p:cNvPr id="8198" name="Line 7">
            <a:extLst>
              <a:ext uri="{FF2B5EF4-FFF2-40B4-BE49-F238E27FC236}">
                <a16:creationId xmlns:a16="http://schemas.microsoft.com/office/drawing/2014/main" id="{EB6107BF-317F-434E-8C20-0D6E61FC02DC}"/>
              </a:ext>
            </a:extLst>
          </p:cNvPr>
          <p:cNvSpPr>
            <a:spLocks noChangeShapeType="1"/>
          </p:cNvSpPr>
          <p:nvPr/>
        </p:nvSpPr>
        <p:spPr bwMode="auto">
          <a:xfrm flipV="1">
            <a:off x="5943600" y="50292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8199" name="Text Box 8">
            <a:extLst>
              <a:ext uri="{FF2B5EF4-FFF2-40B4-BE49-F238E27FC236}">
                <a16:creationId xmlns:a16="http://schemas.microsoft.com/office/drawing/2014/main" id="{73E340B2-6D8E-419A-AAE7-4799C19AED42}"/>
              </a:ext>
            </a:extLst>
          </p:cNvPr>
          <p:cNvSpPr txBox="1">
            <a:spLocks noChangeArrowheads="1"/>
          </p:cNvSpPr>
          <p:nvPr/>
        </p:nvSpPr>
        <p:spPr bwMode="auto">
          <a:xfrm>
            <a:off x="5791200" y="55626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F</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anim calcmode="lin" valueType="num">
                                      <p:cBhvr additive="base">
                                        <p:cTn id="7"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xEl>
                                              <p:pRg st="2" end="2"/>
                                            </p:txEl>
                                          </p:spTgt>
                                        </p:tgtEl>
                                        <p:attrNameLst>
                                          <p:attrName>style.visibility</p:attrName>
                                        </p:attrNameLst>
                                      </p:cBhvr>
                                      <p:to>
                                        <p:strVal val="visible"/>
                                      </p:to>
                                    </p:set>
                                    <p:anim calcmode="lin" valueType="num">
                                      <p:cBhvr additive="base">
                                        <p:cTn id="13"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BD01F2F-B588-43EA-A120-05BC5DC10A71}"/>
              </a:ext>
            </a:extLst>
          </p:cNvPr>
          <p:cNvSpPr>
            <a:spLocks noGrp="1" noChangeArrowheads="1"/>
          </p:cNvSpPr>
          <p:nvPr>
            <p:ph type="body" idx="4294967295"/>
          </p:nvPr>
        </p:nvSpPr>
        <p:spPr>
          <a:xfrm>
            <a:off x="0" y="0"/>
            <a:ext cx="9144000" cy="6858000"/>
          </a:xfrm>
        </p:spPr>
        <p:txBody>
          <a:bodyPr/>
          <a:lstStyle/>
          <a:p>
            <a:pPr marL="609600" indent="-609600" eaLnBrk="1" hangingPunct="1">
              <a:buFontTx/>
              <a:buNone/>
            </a:pPr>
            <a:r>
              <a:rPr lang="en-US" altLang="en-US" sz="3500" b="1"/>
              <a:t>What are two possible adjustments that need to be made when switching to high power?</a:t>
            </a:r>
          </a:p>
          <a:p>
            <a:pPr marL="609600" indent="-609600" eaLnBrk="1" hangingPunct="1">
              <a:buFontTx/>
              <a:buNone/>
            </a:pPr>
            <a:endParaRPr lang="en-US" altLang="en-US" sz="3500" b="1"/>
          </a:p>
          <a:p>
            <a:pPr marL="609600" indent="-609600" eaLnBrk="1" hangingPunct="1">
              <a:buFontTx/>
              <a:buNone/>
            </a:pPr>
            <a:r>
              <a:rPr lang="en-US" altLang="en-US" sz="3500" b="1">
                <a:solidFill>
                  <a:srgbClr val="6600CC"/>
                </a:solidFill>
              </a:rPr>
              <a:t>Adjust the diaphragm to make the field of view brighter.</a:t>
            </a:r>
          </a:p>
          <a:p>
            <a:pPr marL="609600" indent="-609600" eaLnBrk="1" hangingPunct="1">
              <a:buFontTx/>
              <a:buNone/>
            </a:pPr>
            <a:endParaRPr lang="en-US" altLang="en-US" sz="3500" b="1">
              <a:solidFill>
                <a:srgbClr val="6600CC"/>
              </a:solidFill>
            </a:endParaRPr>
          </a:p>
          <a:p>
            <a:pPr marL="609600" indent="-609600" eaLnBrk="1" hangingPunct="1">
              <a:buFontTx/>
              <a:buNone/>
            </a:pPr>
            <a:r>
              <a:rPr lang="en-US" altLang="en-US" sz="3500" b="1">
                <a:solidFill>
                  <a:srgbClr val="6600CC"/>
                </a:solidFill>
              </a:rPr>
              <a:t>Focus with the fine adjustment.</a:t>
            </a:r>
            <a:r>
              <a:rPr lang="en-US" altLang="en-US" sz="35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8">
                                            <p:txEl>
                                              <p:pRg st="2" end="2"/>
                                            </p:txEl>
                                          </p:spTgt>
                                        </p:tgtEl>
                                        <p:attrNameLst>
                                          <p:attrName>style.visibility</p:attrName>
                                        </p:attrNameLst>
                                      </p:cBhvr>
                                      <p:to>
                                        <p:strVal val="visible"/>
                                      </p:to>
                                    </p:set>
                                    <p:anim calcmode="lin" valueType="num">
                                      <p:cBhvr additive="base">
                                        <p:cTn id="7" dur="5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18">
                                            <p:txEl>
                                              <p:pRg st="4" end="4"/>
                                            </p:txEl>
                                          </p:spTgt>
                                        </p:tgtEl>
                                        <p:attrNameLst>
                                          <p:attrName>style.visibility</p:attrName>
                                        </p:attrNameLst>
                                      </p:cBhvr>
                                      <p:to>
                                        <p:strVal val="visible"/>
                                      </p:to>
                                    </p:set>
                                    <p:anim calcmode="lin" valueType="num">
                                      <p:cBhvr additive="base">
                                        <p:cTn id="13" dur="500" fill="hold"/>
                                        <p:tgtEl>
                                          <p:spTgt spid="6041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7F79010-2448-4D13-AF4E-8847F96D507D}"/>
              </a:ext>
            </a:extLst>
          </p:cNvPr>
          <p:cNvSpPr>
            <a:spLocks noGrp="1" noChangeArrowheads="1"/>
          </p:cNvSpPr>
          <p:nvPr>
            <p:ph type="body" idx="4294967295"/>
          </p:nvPr>
        </p:nvSpPr>
        <p:spPr>
          <a:xfrm>
            <a:off x="0" y="0"/>
            <a:ext cx="9144000" cy="6858000"/>
          </a:xfrm>
        </p:spPr>
        <p:txBody>
          <a:bodyPr/>
          <a:lstStyle/>
          <a:p>
            <a:pPr marL="609600" indent="-609600" eaLnBrk="1" hangingPunct="1">
              <a:buFontTx/>
              <a:buNone/>
            </a:pPr>
            <a:r>
              <a:rPr lang="en-US" altLang="en-US" sz="3500" b="1"/>
              <a:t>What happens to the number of cells that are visible in the field of view when switching to high power?</a:t>
            </a:r>
          </a:p>
          <a:p>
            <a:pPr marL="609600" indent="-609600" eaLnBrk="1" hangingPunct="1">
              <a:buFontTx/>
              <a:buNone/>
            </a:pPr>
            <a:endParaRPr lang="en-US" altLang="en-US" sz="3500" b="1"/>
          </a:p>
          <a:p>
            <a:pPr marL="609600" indent="-609600" eaLnBrk="1" hangingPunct="1">
              <a:buFontTx/>
              <a:buNone/>
            </a:pPr>
            <a:r>
              <a:rPr lang="en-US" altLang="en-US" sz="3500" b="1">
                <a:solidFill>
                  <a:srgbClr val="6600CC"/>
                </a:solidFill>
              </a:rPr>
              <a:t>The number of cells that are visible in the field of view decreases.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xEl>
                                              <p:pRg st="2" end="2"/>
                                            </p:txEl>
                                          </p:spTgt>
                                        </p:tgtEl>
                                        <p:attrNameLst>
                                          <p:attrName>style.visibility</p:attrName>
                                        </p:attrNameLst>
                                      </p:cBhvr>
                                      <p:to>
                                        <p:strVal val="visible"/>
                                      </p:to>
                                    </p:set>
                                    <p:anim calcmode="lin" valueType="num">
                                      <p:cBhvr additive="base">
                                        <p:cTn id="7" dur="5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2161B9CB-AE96-4091-9D21-A08B071A8190}"/>
              </a:ext>
            </a:extLst>
          </p:cNvPr>
          <p:cNvSpPr>
            <a:spLocks noGrp="1" noChangeArrowheads="1"/>
          </p:cNvSpPr>
          <p:nvPr>
            <p:ph type="body" idx="1"/>
          </p:nvPr>
        </p:nvSpPr>
        <p:spPr>
          <a:xfrm>
            <a:off x="0" y="0"/>
            <a:ext cx="9144000" cy="6858000"/>
          </a:xfrm>
        </p:spPr>
        <p:txBody>
          <a:bodyPr/>
          <a:lstStyle/>
          <a:p>
            <a:pPr>
              <a:buFontTx/>
              <a:buNone/>
            </a:pPr>
            <a:r>
              <a:rPr lang="en-US" altLang="en-US" sz="4000"/>
              <a:t>What must be done to the microscope before switching from low power to high power?</a:t>
            </a:r>
          </a:p>
          <a:p>
            <a:pPr>
              <a:buFontTx/>
              <a:buNone/>
            </a:pPr>
            <a:endParaRPr lang="en-US" altLang="en-US" sz="4000"/>
          </a:p>
          <a:p>
            <a:pPr>
              <a:buFontTx/>
              <a:buNone/>
            </a:pPr>
            <a:r>
              <a:rPr lang="en-US" altLang="en-US" sz="4000" b="1">
                <a:solidFill>
                  <a:srgbClr val="6600CC"/>
                </a:solidFill>
              </a:rPr>
              <a:t>Center the specimen</a:t>
            </a:r>
          </a:p>
          <a:p>
            <a:pPr>
              <a:buFontTx/>
              <a:buNone/>
            </a:pPr>
            <a:endParaRPr lang="en-US" altLang="en-US" sz="4000" b="1">
              <a:solidFill>
                <a:srgbClr val="6600CC"/>
              </a:solidFill>
            </a:endParaRPr>
          </a:p>
          <a:p>
            <a:pPr>
              <a:buFontTx/>
              <a:buNone/>
            </a:pPr>
            <a:r>
              <a:rPr lang="en-US" altLang="en-US" sz="4000" b="1">
                <a:solidFill>
                  <a:srgbClr val="6600CC"/>
                </a:solidFill>
              </a:rPr>
              <a:t>Focus with the coarse adjustment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 calcmode="lin" valueType="num">
                                      <p:cBhvr additive="base">
                                        <p:cTn id="7"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4" end="4"/>
                                            </p:txEl>
                                          </p:spTgt>
                                        </p:tgtEl>
                                        <p:attrNameLst>
                                          <p:attrName>style.visibility</p:attrName>
                                        </p:attrNameLst>
                                      </p:cBhvr>
                                      <p:to>
                                        <p:strVal val="visible"/>
                                      </p:to>
                                    </p:set>
                                    <p:anim calcmode="lin" valueType="num">
                                      <p:cBhvr additive="base">
                                        <p:cTn id="13"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Objective Lens </a:t>
            </a:r>
            <a:r>
              <a:rPr lang="en-US" dirty="0"/>
              <a:t>– Lower lenses attached to the nosepiece. The magnification of each objective is stamped on the housing of the objective. The magnification may vary with different brands. </a:t>
            </a:r>
            <a:r>
              <a:rPr lang="en-US" b="1" i="1" dirty="0"/>
              <a:t>Never touch the objective lenses</a:t>
            </a:r>
            <a:r>
              <a:rPr lang="en-US" dirty="0"/>
              <a:t>.</a:t>
            </a:r>
          </a:p>
        </p:txBody>
      </p:sp>
      <p:pic>
        <p:nvPicPr>
          <p:cNvPr id="2" name="Picture 1">
            <a:extLst>
              <a:ext uri="{FF2B5EF4-FFF2-40B4-BE49-F238E27FC236}">
                <a16:creationId xmlns:a16="http://schemas.microsoft.com/office/drawing/2014/main" id="{926CABA8-669C-4C5B-BCCD-0973855DDBBA}"/>
              </a:ext>
            </a:extLst>
          </p:cNvPr>
          <p:cNvPicPr>
            <a:picLocks noChangeAspect="1"/>
          </p:cNvPicPr>
          <p:nvPr/>
        </p:nvPicPr>
        <p:blipFill>
          <a:blip r:embed="rId2"/>
          <a:stretch>
            <a:fillRect/>
          </a:stretch>
        </p:blipFill>
        <p:spPr>
          <a:xfrm>
            <a:off x="3201726" y="38100"/>
            <a:ext cx="5851788" cy="6057900"/>
          </a:xfrm>
          <a:prstGeom prst="rect">
            <a:avLst/>
          </a:prstGeom>
        </p:spPr>
      </p:pic>
      <p:sp>
        <p:nvSpPr>
          <p:cNvPr id="7" name="Oval 6">
            <a:extLst>
              <a:ext uri="{FF2B5EF4-FFF2-40B4-BE49-F238E27FC236}">
                <a16:creationId xmlns:a16="http://schemas.microsoft.com/office/drawing/2014/main" id="{7B4728F9-F2EF-4EB9-84E1-EDB791F16E6B}"/>
              </a:ext>
            </a:extLst>
          </p:cNvPr>
          <p:cNvSpPr/>
          <p:nvPr/>
        </p:nvSpPr>
        <p:spPr>
          <a:xfrm>
            <a:off x="7086600" y="1267718"/>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26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93E42F8-494C-4140-9633-5621285D7E1D}"/>
              </a:ext>
            </a:extLst>
          </p:cNvPr>
          <p:cNvSpPr>
            <a:spLocks noGrp="1" noChangeArrowheads="1"/>
          </p:cNvSpPr>
          <p:nvPr>
            <p:ph type="body" idx="1"/>
          </p:nvPr>
        </p:nvSpPr>
        <p:spPr>
          <a:xfrm>
            <a:off x="0" y="3048000"/>
            <a:ext cx="9144000" cy="3810000"/>
          </a:xfrm>
        </p:spPr>
        <p:txBody>
          <a:bodyPr/>
          <a:lstStyle/>
          <a:p>
            <a:pPr marL="609600" indent="-609600" eaLnBrk="1" hangingPunct="1">
              <a:buFontTx/>
              <a:buNone/>
            </a:pPr>
            <a:r>
              <a:rPr lang="en-US" altLang="en-US"/>
              <a:t>The diagram represents a cell in the field of view of a compound light microscope. In which direction should the slide be moved on the microscope stage to center the cell in the field of view?</a:t>
            </a:r>
          </a:p>
          <a:p>
            <a:pPr marL="609600" indent="-609600" eaLnBrk="1" hangingPunct="1">
              <a:buFontTx/>
              <a:buNone/>
            </a:pPr>
            <a:r>
              <a:rPr lang="en-US" altLang="en-US" b="1">
                <a:solidFill>
                  <a:srgbClr val="6600CC"/>
                </a:solidFill>
              </a:rPr>
              <a:t>				</a:t>
            </a:r>
            <a:r>
              <a:rPr lang="en-US" altLang="en-US" sz="3500" b="1">
                <a:solidFill>
                  <a:srgbClr val="6600CC"/>
                </a:solidFill>
              </a:rPr>
              <a:t>Towards C</a:t>
            </a:r>
          </a:p>
        </p:txBody>
      </p:sp>
      <p:pic>
        <p:nvPicPr>
          <p:cNvPr id="12291" name="Picture 5" descr="image">
            <a:extLst>
              <a:ext uri="{FF2B5EF4-FFF2-40B4-BE49-F238E27FC236}">
                <a16:creationId xmlns:a16="http://schemas.microsoft.com/office/drawing/2014/main" id="{2F479A7C-01A3-4686-9A46-58DF8489C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E8FB887-4F3C-4044-9A00-4E6F750374BE}"/>
              </a:ext>
            </a:extLst>
          </p:cNvPr>
          <p:cNvSpPr>
            <a:spLocks noGrp="1" noChangeArrowheads="1"/>
          </p:cNvSpPr>
          <p:nvPr>
            <p:ph type="body" idx="1"/>
          </p:nvPr>
        </p:nvSpPr>
        <p:spPr>
          <a:xfrm>
            <a:off x="2895600" y="381000"/>
            <a:ext cx="6248400" cy="3352800"/>
          </a:xfrm>
        </p:spPr>
        <p:txBody>
          <a:bodyPr/>
          <a:lstStyle/>
          <a:p>
            <a:pPr eaLnBrk="1" hangingPunct="1">
              <a:buFontTx/>
              <a:buNone/>
            </a:pPr>
            <a:r>
              <a:rPr lang="en-US" altLang="en-US">
                <a:latin typeface="Times New Roman" panose="02020603050405020304" pitchFamily="18" charset="0"/>
                <a:cs typeface="Times New Roman" panose="02020603050405020304" pitchFamily="18" charset="0"/>
              </a:rPr>
              <a:t>The image to the left is placed on the slide. A student then views the letter “f” under low power. Which diagram below most closely resembles the image under low power?</a:t>
            </a:r>
          </a:p>
          <a:p>
            <a:pPr eaLnBrk="1" hangingPunct="1">
              <a:buFontTx/>
              <a:buNone/>
            </a:pPr>
            <a:endParaRPr lang="en-US" altLang="en-US" b="1"/>
          </a:p>
        </p:txBody>
      </p:sp>
      <p:pic>
        <p:nvPicPr>
          <p:cNvPr id="13315" name="Picture 4" descr="Q190-1">
            <a:extLst>
              <a:ext uri="{FF2B5EF4-FFF2-40B4-BE49-F238E27FC236}">
                <a16:creationId xmlns:a16="http://schemas.microsoft.com/office/drawing/2014/main" id="{8DFFF6DF-A842-4B04-8DB4-03EE7941B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Q190-2">
            <a:extLst>
              <a:ext uri="{FF2B5EF4-FFF2-40B4-BE49-F238E27FC236}">
                <a16:creationId xmlns:a16="http://schemas.microsoft.com/office/drawing/2014/main" id="{7925DB39-EAF9-42D3-AC26-3453EB664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Oval 6">
            <a:extLst>
              <a:ext uri="{FF2B5EF4-FFF2-40B4-BE49-F238E27FC236}">
                <a16:creationId xmlns:a16="http://schemas.microsoft.com/office/drawing/2014/main" id="{0D8DE413-B937-4180-8519-9502395A6B6A}"/>
              </a:ext>
            </a:extLst>
          </p:cNvPr>
          <p:cNvSpPr>
            <a:spLocks noChangeArrowheads="1"/>
          </p:cNvSpPr>
          <p:nvPr/>
        </p:nvSpPr>
        <p:spPr bwMode="auto">
          <a:xfrm>
            <a:off x="2286000" y="3276600"/>
            <a:ext cx="2209800" cy="3200400"/>
          </a:xfrm>
          <a:prstGeom prst="ellipse">
            <a:avLst/>
          </a:prstGeom>
          <a:noFill/>
          <a:ln w="381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F7BB96E0-61D8-4AB7-A2F7-8C7241DA817C}"/>
              </a:ext>
            </a:extLst>
          </p:cNvPr>
          <p:cNvSpPr>
            <a:spLocks noGrp="1" noChangeArrowheads="1"/>
          </p:cNvSpPr>
          <p:nvPr>
            <p:ph type="title"/>
          </p:nvPr>
        </p:nvSpPr>
        <p:spPr/>
        <p:txBody>
          <a:bodyPr/>
          <a:lstStyle/>
          <a:p>
            <a:r>
              <a:rPr lang="en-US" altLang="en-US"/>
              <a:t>What Happens to Image?</a:t>
            </a:r>
          </a:p>
        </p:txBody>
      </p:sp>
      <p:sp>
        <p:nvSpPr>
          <p:cNvPr id="14339" name="Rectangle 7">
            <a:extLst>
              <a:ext uri="{FF2B5EF4-FFF2-40B4-BE49-F238E27FC236}">
                <a16:creationId xmlns:a16="http://schemas.microsoft.com/office/drawing/2014/main" id="{00058FA4-53A1-445E-9E92-14E9BECBCBE7}"/>
              </a:ext>
            </a:extLst>
          </p:cNvPr>
          <p:cNvSpPr>
            <a:spLocks noGrp="1" noChangeArrowheads="1"/>
          </p:cNvSpPr>
          <p:nvPr>
            <p:ph type="body" idx="1"/>
          </p:nvPr>
        </p:nvSpPr>
        <p:spPr/>
        <p:txBody>
          <a:bodyPr/>
          <a:lstStyle/>
          <a:p>
            <a:r>
              <a:rPr lang="en-US" altLang="en-US" b="1" u="sng"/>
              <a:t>Compound Microscopes</a:t>
            </a:r>
            <a:r>
              <a:rPr lang="en-US" altLang="en-US"/>
              <a:t>:</a:t>
            </a:r>
          </a:p>
          <a:p>
            <a:pPr lvl="1"/>
            <a:r>
              <a:rPr lang="en-US" altLang="en-US"/>
              <a:t>Image becomes inverted and upside down</a:t>
            </a:r>
          </a:p>
        </p:txBody>
      </p:sp>
      <p:pic>
        <p:nvPicPr>
          <p:cNvPr id="14340" name="Picture 8" descr="images-48">
            <a:extLst>
              <a:ext uri="{FF2B5EF4-FFF2-40B4-BE49-F238E27FC236}">
                <a16:creationId xmlns:a16="http://schemas.microsoft.com/office/drawing/2014/main" id="{042D17C6-E7C5-4BA0-8A81-A3026C87C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33800"/>
            <a:ext cx="2819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descr="DownloadedFile-5">
            <a:extLst>
              <a:ext uri="{FF2B5EF4-FFF2-40B4-BE49-F238E27FC236}">
                <a16:creationId xmlns:a16="http://schemas.microsoft.com/office/drawing/2014/main" id="{77B210CC-C115-4B04-AAC2-47676582C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81400"/>
            <a:ext cx="36576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C48EACC-51DB-4169-9791-3DBF36EAED70}"/>
              </a:ext>
            </a:extLst>
          </p:cNvPr>
          <p:cNvSpPr>
            <a:spLocks noGrp="1" noChangeArrowheads="1"/>
          </p:cNvSpPr>
          <p:nvPr>
            <p:ph type="title"/>
          </p:nvPr>
        </p:nvSpPr>
        <p:spPr/>
        <p:txBody>
          <a:bodyPr/>
          <a:lstStyle/>
          <a:p>
            <a:r>
              <a:rPr lang="en-US" altLang="en-US"/>
              <a:t>What Happens to Image?</a:t>
            </a:r>
          </a:p>
        </p:txBody>
      </p:sp>
      <p:sp>
        <p:nvSpPr>
          <p:cNvPr id="15363" name="Rectangle 3">
            <a:extLst>
              <a:ext uri="{FF2B5EF4-FFF2-40B4-BE49-F238E27FC236}">
                <a16:creationId xmlns:a16="http://schemas.microsoft.com/office/drawing/2014/main" id="{E3BD8B5B-0A47-4AC7-8D03-2F40323C80BB}"/>
              </a:ext>
            </a:extLst>
          </p:cNvPr>
          <p:cNvSpPr>
            <a:spLocks noGrp="1" noChangeArrowheads="1"/>
          </p:cNvSpPr>
          <p:nvPr>
            <p:ph type="body" idx="1"/>
          </p:nvPr>
        </p:nvSpPr>
        <p:spPr/>
        <p:txBody>
          <a:bodyPr/>
          <a:lstStyle/>
          <a:p>
            <a:r>
              <a:rPr lang="en-US" altLang="en-US"/>
              <a:t>When you increase magnification</a:t>
            </a:r>
          </a:p>
          <a:p>
            <a:pPr lvl="1"/>
            <a:r>
              <a:rPr lang="en-US" altLang="en-US"/>
              <a:t>Object appears larger</a:t>
            </a:r>
          </a:p>
          <a:p>
            <a:pPr lvl="1"/>
            <a:r>
              <a:rPr lang="en-US" altLang="en-US"/>
              <a:t>Field of view gets smaller</a:t>
            </a:r>
          </a:p>
        </p:txBody>
      </p:sp>
      <p:pic>
        <p:nvPicPr>
          <p:cNvPr id="15364" name="Picture 7" descr="DownloadedFile-5">
            <a:extLst>
              <a:ext uri="{FF2B5EF4-FFF2-40B4-BE49-F238E27FC236}">
                <a16:creationId xmlns:a16="http://schemas.microsoft.com/office/drawing/2014/main" id="{83732B3B-A6A2-4DB5-BDC3-B67FB9D13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0"/>
            <a:ext cx="36576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DownloadedFile-4">
            <a:extLst>
              <a:ext uri="{FF2B5EF4-FFF2-40B4-BE49-F238E27FC236}">
                <a16:creationId xmlns:a16="http://schemas.microsoft.com/office/drawing/2014/main" id="{3C2BB86F-66E5-4E5F-B4A7-DBFB11AD0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33800"/>
            <a:ext cx="323691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4372EED-EFBF-4CA6-81D6-4C6C275BFD7D}"/>
              </a:ext>
            </a:extLst>
          </p:cNvPr>
          <p:cNvSpPr>
            <a:spLocks noGrp="1" noChangeArrowheads="1"/>
          </p:cNvSpPr>
          <p:nvPr>
            <p:ph type="body" idx="4294967295"/>
          </p:nvPr>
        </p:nvSpPr>
        <p:spPr>
          <a:xfrm>
            <a:off x="2895600" y="381000"/>
            <a:ext cx="6248400" cy="3352800"/>
          </a:xfrm>
        </p:spPr>
        <p:txBody>
          <a:bodyPr/>
          <a:lstStyle/>
          <a:p>
            <a:pPr eaLnBrk="1" hangingPunct="1">
              <a:lnSpc>
                <a:spcPct val="90000"/>
              </a:lnSpc>
              <a:buFontTx/>
              <a:buNone/>
            </a:pPr>
            <a:r>
              <a:rPr lang="en-US" altLang="en-US">
                <a:latin typeface="Times New Roman" panose="02020603050405020304" pitchFamily="18" charset="0"/>
                <a:cs typeface="Times New Roman" panose="02020603050405020304" pitchFamily="18" charset="0"/>
              </a:rPr>
              <a:t>A student sees the image to the left when observing the letter "f" with the low-power objective lens of a microscope. Which diagram below most closely resembles the image the student will see </a:t>
            </a:r>
            <a:r>
              <a:rPr lang="en-US" altLang="en-US" b="1" u="sng">
                <a:latin typeface="Times New Roman" panose="02020603050405020304" pitchFamily="18" charset="0"/>
                <a:cs typeface="Times New Roman" panose="02020603050405020304" pitchFamily="18" charset="0"/>
              </a:rPr>
              <a:t>after switching to high power</a:t>
            </a:r>
            <a:r>
              <a:rPr lang="en-US" altLang="en-US">
                <a:latin typeface="Times New Roman" panose="02020603050405020304" pitchFamily="18" charset="0"/>
                <a:cs typeface="Times New Roman" panose="02020603050405020304" pitchFamily="18" charset="0"/>
              </a:rPr>
              <a:t>?</a:t>
            </a:r>
          </a:p>
          <a:p>
            <a:pPr eaLnBrk="1" hangingPunct="1">
              <a:lnSpc>
                <a:spcPct val="90000"/>
              </a:lnSpc>
              <a:buFontTx/>
              <a:buNone/>
            </a:pPr>
            <a:endParaRPr lang="en-US" altLang="en-US" b="1"/>
          </a:p>
        </p:txBody>
      </p:sp>
      <p:pic>
        <p:nvPicPr>
          <p:cNvPr id="16387" name="Picture 4" descr="Q190-1">
            <a:extLst>
              <a:ext uri="{FF2B5EF4-FFF2-40B4-BE49-F238E27FC236}">
                <a16:creationId xmlns:a16="http://schemas.microsoft.com/office/drawing/2014/main" id="{1D849F2F-F26F-4C45-872C-9809F8875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Q190-2">
            <a:extLst>
              <a:ext uri="{FF2B5EF4-FFF2-40B4-BE49-F238E27FC236}">
                <a16:creationId xmlns:a16="http://schemas.microsoft.com/office/drawing/2014/main" id="{841FD026-EEC2-4222-8D8C-8E8F2228D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Oval 5">
            <a:extLst>
              <a:ext uri="{FF2B5EF4-FFF2-40B4-BE49-F238E27FC236}">
                <a16:creationId xmlns:a16="http://schemas.microsoft.com/office/drawing/2014/main" id="{2E01E05C-402D-49BD-AC90-56C219DD8232}"/>
              </a:ext>
            </a:extLst>
          </p:cNvPr>
          <p:cNvSpPr>
            <a:spLocks noChangeArrowheads="1"/>
          </p:cNvSpPr>
          <p:nvPr/>
        </p:nvSpPr>
        <p:spPr bwMode="auto">
          <a:xfrm>
            <a:off x="0" y="3276600"/>
            <a:ext cx="2209800" cy="3200400"/>
          </a:xfrm>
          <a:prstGeom prst="ellipse">
            <a:avLst/>
          </a:prstGeom>
          <a:noFill/>
          <a:ln w="381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additive="base">
                                        <p:cTn id="7" dur="500" fill="hold"/>
                                        <p:tgtEl>
                                          <p:spTgt spid="56325"/>
                                        </p:tgtEl>
                                        <p:attrNameLst>
                                          <p:attrName>ppt_x</p:attrName>
                                        </p:attrNameLst>
                                      </p:cBhvr>
                                      <p:tavLst>
                                        <p:tav tm="0">
                                          <p:val>
                                            <p:strVal val="#ppt_x"/>
                                          </p:val>
                                        </p:tav>
                                        <p:tav tm="100000">
                                          <p:val>
                                            <p:strVal val="#ppt_x"/>
                                          </p:val>
                                        </p:tav>
                                      </p:tavLst>
                                    </p:anim>
                                    <p:anim calcmode="lin" valueType="num">
                                      <p:cBhvr additive="base">
                                        <p:cTn id="8"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A998368E-3120-453B-9A75-9B764DC6D00E}"/>
              </a:ext>
            </a:extLst>
          </p:cNvPr>
          <p:cNvSpPr>
            <a:spLocks noGrp="1"/>
          </p:cNvSpPr>
          <p:nvPr>
            <p:ph idx="4294967295"/>
          </p:nvPr>
        </p:nvSpPr>
        <p:spPr>
          <a:xfrm>
            <a:off x="0" y="381000"/>
            <a:ext cx="9144000" cy="6629400"/>
          </a:xfrm>
        </p:spPr>
        <p:txBody>
          <a:bodyPr/>
          <a:lstStyle/>
          <a:p>
            <a:pPr marL="609600" indent="-609600">
              <a:buFontTx/>
              <a:buNone/>
            </a:pPr>
            <a:r>
              <a:rPr lang="en-US" altLang="en-US" sz="4000"/>
              <a:t>The total magnification of an image is the result of the combined magnifications of the</a:t>
            </a:r>
          </a:p>
          <a:p>
            <a:pPr marL="609600" indent="-609600">
              <a:buFontTx/>
              <a:buAutoNum type="arabicParenR"/>
            </a:pPr>
            <a:r>
              <a:rPr lang="en-US" altLang="en-US" sz="4000"/>
              <a:t>eyepiece and diaphragm 	</a:t>
            </a:r>
          </a:p>
          <a:p>
            <a:pPr marL="609600" indent="-609600">
              <a:buFontTx/>
              <a:buAutoNum type="arabicParenR"/>
            </a:pPr>
            <a:r>
              <a:rPr lang="en-US" altLang="en-US" sz="4000"/>
              <a:t>objective and eyepiece                      </a:t>
            </a:r>
          </a:p>
          <a:p>
            <a:pPr marL="609600" indent="-609600">
              <a:buFontTx/>
              <a:buAutoNum type="arabicParenR"/>
            </a:pPr>
            <a:r>
              <a:rPr lang="en-US" altLang="en-US" sz="4000"/>
              <a:t>objective and mirror        	</a:t>
            </a:r>
          </a:p>
          <a:p>
            <a:pPr marL="609600" indent="-609600">
              <a:buFontTx/>
              <a:buAutoNum type="arabicParenR"/>
            </a:pPr>
            <a:r>
              <a:rPr lang="en-US" altLang="en-US" sz="4000"/>
              <a:t>low-power and high-power objectives</a:t>
            </a:r>
          </a:p>
          <a:p>
            <a:pPr marL="609600" indent="-609600">
              <a:buFontTx/>
              <a:buNone/>
            </a:pPr>
            <a:endParaRPr lang="en-US" altLang="en-US"/>
          </a:p>
        </p:txBody>
      </p:sp>
      <p:sp>
        <p:nvSpPr>
          <p:cNvPr id="62467" name="Oval 3">
            <a:extLst>
              <a:ext uri="{FF2B5EF4-FFF2-40B4-BE49-F238E27FC236}">
                <a16:creationId xmlns:a16="http://schemas.microsoft.com/office/drawing/2014/main" id="{86B14976-8D70-425D-85AD-2A3792BE17A7}"/>
              </a:ext>
            </a:extLst>
          </p:cNvPr>
          <p:cNvSpPr>
            <a:spLocks noChangeArrowheads="1"/>
          </p:cNvSpPr>
          <p:nvPr/>
        </p:nvSpPr>
        <p:spPr bwMode="auto">
          <a:xfrm>
            <a:off x="0" y="3048000"/>
            <a:ext cx="6781800" cy="914400"/>
          </a:xfrm>
          <a:prstGeom prst="ellipse">
            <a:avLst/>
          </a:prstGeom>
          <a:noFill/>
          <a:ln w="508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ppt_x"/>
                                          </p:val>
                                        </p:tav>
                                        <p:tav tm="100000">
                                          <p:val>
                                            <p:strVal val="#ppt_x"/>
                                          </p:val>
                                        </p:tav>
                                      </p:tavLst>
                                    </p:anim>
                                    <p:anim calcmode="lin" valueType="num">
                                      <p:cBhvr additive="base">
                                        <p:cTn id="8"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CCFB4AA-C0EA-4ECC-A75B-1B76A6241E30}"/>
              </a:ext>
            </a:extLst>
          </p:cNvPr>
          <p:cNvSpPr>
            <a:spLocks noGrp="1" noChangeArrowheads="1"/>
          </p:cNvSpPr>
          <p:nvPr>
            <p:ph type="body" idx="1"/>
          </p:nvPr>
        </p:nvSpPr>
        <p:spPr>
          <a:xfrm>
            <a:off x="0" y="304800"/>
            <a:ext cx="9144000" cy="6553200"/>
          </a:xfrm>
        </p:spPr>
        <p:txBody>
          <a:bodyPr/>
          <a:lstStyle/>
          <a:p>
            <a:pPr marL="609600" indent="-609600" eaLnBrk="1" hangingPunct="1">
              <a:buFontTx/>
              <a:buNone/>
            </a:pPr>
            <a:r>
              <a:rPr lang="en-US" altLang="en-US" sz="4000"/>
              <a:t>A student views some cheek cells under low power. Before switching to high power, the student should</a:t>
            </a:r>
          </a:p>
          <a:p>
            <a:pPr marL="609600" indent="-609600" eaLnBrk="1" hangingPunct="1">
              <a:buFontTx/>
              <a:buNone/>
            </a:pPr>
            <a:r>
              <a:rPr lang="en-US" altLang="en-US" sz="4000"/>
              <a:t>(1) adjust the eyepiece </a:t>
            </a:r>
          </a:p>
          <a:p>
            <a:pPr marL="609600" indent="-609600" eaLnBrk="1" hangingPunct="1">
              <a:buFontTx/>
              <a:buNone/>
            </a:pPr>
            <a:r>
              <a:rPr lang="en-US" altLang="en-US" sz="4000"/>
              <a:t>(2) center the image being viewed </a:t>
            </a:r>
          </a:p>
          <a:p>
            <a:pPr marL="609600" indent="-609600" eaLnBrk="1" hangingPunct="1">
              <a:buFontTx/>
              <a:buNone/>
            </a:pPr>
            <a:r>
              <a:rPr lang="en-US" altLang="en-US" sz="4000"/>
              <a:t>(3) remove the slide from the stage </a:t>
            </a:r>
          </a:p>
          <a:p>
            <a:pPr marL="609600" indent="-609600" eaLnBrk="1" hangingPunct="1">
              <a:buFontTx/>
              <a:buNone/>
            </a:pPr>
            <a:r>
              <a:rPr lang="en-US" altLang="en-US" sz="4000"/>
              <a:t>(4) remove the coverslip</a:t>
            </a:r>
          </a:p>
          <a:p>
            <a:pPr marL="609600" indent="-609600" eaLnBrk="1" hangingPunct="1">
              <a:buFontTx/>
              <a:buNone/>
            </a:pPr>
            <a:endParaRPr lang="en-US" altLang="en-US" sz="4000" b="1"/>
          </a:p>
        </p:txBody>
      </p:sp>
      <p:sp>
        <p:nvSpPr>
          <p:cNvPr id="6149" name="Oval 5">
            <a:extLst>
              <a:ext uri="{FF2B5EF4-FFF2-40B4-BE49-F238E27FC236}">
                <a16:creationId xmlns:a16="http://schemas.microsoft.com/office/drawing/2014/main" id="{937D86B2-E035-40E7-B2F7-51CE53C502A8}"/>
              </a:ext>
            </a:extLst>
          </p:cNvPr>
          <p:cNvSpPr>
            <a:spLocks noChangeArrowheads="1"/>
          </p:cNvSpPr>
          <p:nvPr/>
        </p:nvSpPr>
        <p:spPr bwMode="auto">
          <a:xfrm>
            <a:off x="0" y="2971800"/>
            <a:ext cx="8305800" cy="914400"/>
          </a:xfrm>
          <a:prstGeom prst="ellipse">
            <a:avLst/>
          </a:prstGeom>
          <a:noFill/>
          <a:ln w="508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4DF6D16-57C0-411F-B5E7-FF3DBEC7CCF5}"/>
              </a:ext>
            </a:extLst>
          </p:cNvPr>
          <p:cNvSpPr>
            <a:spLocks noGrp="1" noChangeArrowheads="1"/>
          </p:cNvSpPr>
          <p:nvPr>
            <p:ph type="body" idx="1"/>
          </p:nvPr>
        </p:nvSpPr>
        <p:spPr>
          <a:xfrm>
            <a:off x="0" y="152400"/>
            <a:ext cx="9144000" cy="6705600"/>
          </a:xfrm>
        </p:spPr>
        <p:txBody>
          <a:bodyPr/>
          <a:lstStyle/>
          <a:p>
            <a:pPr marL="609600" indent="-609600" eaLnBrk="1" hangingPunct="1">
              <a:buFontTx/>
              <a:buNone/>
            </a:pPr>
            <a:r>
              <a:rPr lang="en-US" altLang="en-US" sz="4000"/>
              <a:t>A student changes the objective of a microscope from 10x to 50x. If this is the only change made, what will happen to the field of view? </a:t>
            </a:r>
          </a:p>
          <a:p>
            <a:pPr marL="609600" indent="-609600" eaLnBrk="1" hangingPunct="1">
              <a:buFontTx/>
              <a:buNone/>
            </a:pPr>
            <a:r>
              <a:rPr lang="en-US" altLang="en-US" sz="4000"/>
              <a:t>(1) Its diameter will decrease. </a:t>
            </a:r>
          </a:p>
          <a:p>
            <a:pPr marL="609600" indent="-609600" eaLnBrk="1" hangingPunct="1">
              <a:buFontTx/>
              <a:buNone/>
            </a:pPr>
            <a:r>
              <a:rPr lang="en-US" altLang="en-US" sz="4000"/>
              <a:t>(2) Its diameter will increase. </a:t>
            </a:r>
          </a:p>
          <a:p>
            <a:pPr marL="609600" indent="-609600" eaLnBrk="1" hangingPunct="1">
              <a:buFontTx/>
              <a:buNone/>
            </a:pPr>
            <a:r>
              <a:rPr lang="en-US" altLang="en-US" sz="4000"/>
              <a:t>(3) Its brightness will increase. </a:t>
            </a:r>
          </a:p>
          <a:p>
            <a:pPr marL="609600" indent="-609600" eaLnBrk="1" hangingPunct="1">
              <a:buFontTx/>
              <a:buNone/>
            </a:pPr>
            <a:r>
              <a:rPr lang="en-US" altLang="en-US" sz="4000"/>
              <a:t>(4) Its brightness will remain the  </a:t>
            </a:r>
            <a:br>
              <a:rPr lang="en-US" altLang="en-US" sz="4000"/>
            </a:br>
            <a:r>
              <a:rPr lang="en-US" altLang="en-US" sz="4000"/>
              <a:t> same.</a:t>
            </a:r>
          </a:p>
        </p:txBody>
      </p:sp>
      <p:sp>
        <p:nvSpPr>
          <p:cNvPr id="7172" name="Oval 4">
            <a:extLst>
              <a:ext uri="{FF2B5EF4-FFF2-40B4-BE49-F238E27FC236}">
                <a16:creationId xmlns:a16="http://schemas.microsoft.com/office/drawing/2014/main" id="{7F83BC4C-955A-43AA-90E7-6FD8D4F96D30}"/>
              </a:ext>
            </a:extLst>
          </p:cNvPr>
          <p:cNvSpPr>
            <a:spLocks noChangeArrowheads="1"/>
          </p:cNvSpPr>
          <p:nvPr/>
        </p:nvSpPr>
        <p:spPr bwMode="auto">
          <a:xfrm>
            <a:off x="0" y="2590800"/>
            <a:ext cx="8305800" cy="914400"/>
          </a:xfrm>
          <a:prstGeom prst="ellipse">
            <a:avLst/>
          </a:prstGeom>
          <a:noFill/>
          <a:ln w="508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A6F5394-8F61-4B21-94EE-24474BE03309}"/>
              </a:ext>
            </a:extLst>
          </p:cNvPr>
          <p:cNvSpPr>
            <a:spLocks noGrp="1" noChangeArrowheads="1"/>
          </p:cNvSpPr>
          <p:nvPr>
            <p:ph type="body" idx="1"/>
          </p:nvPr>
        </p:nvSpPr>
        <p:spPr>
          <a:xfrm>
            <a:off x="0" y="0"/>
            <a:ext cx="9144000" cy="6858000"/>
          </a:xfrm>
        </p:spPr>
        <p:txBody>
          <a:bodyPr/>
          <a:lstStyle/>
          <a:p>
            <a:pPr eaLnBrk="1" hangingPunct="1">
              <a:buFontTx/>
              <a:buNone/>
            </a:pPr>
            <a:r>
              <a:rPr lang="en-US" altLang="en-US" sz="2800"/>
              <a:t>To locate a specimen on a prepared slide with a compound microscope, a student should begin with the low-power objective rather than the high-power objective because the </a:t>
            </a:r>
          </a:p>
          <a:p>
            <a:pPr eaLnBrk="1" hangingPunct="1">
              <a:buFontTx/>
              <a:buNone/>
            </a:pPr>
            <a:r>
              <a:rPr lang="en-US" altLang="en-US" sz="2800"/>
              <a:t>(1) field of vision is smaller under low power than under high power </a:t>
            </a:r>
          </a:p>
          <a:p>
            <a:pPr eaLnBrk="1" hangingPunct="1">
              <a:buFontTx/>
              <a:buNone/>
            </a:pPr>
            <a:r>
              <a:rPr lang="en-US" altLang="en-US" sz="2800"/>
              <a:t>(2) field of vision is larger under low power than under high power </a:t>
            </a:r>
          </a:p>
          <a:p>
            <a:pPr eaLnBrk="1" hangingPunct="1">
              <a:buFontTx/>
              <a:buNone/>
            </a:pPr>
            <a:r>
              <a:rPr lang="en-US" altLang="en-US" sz="2800"/>
              <a:t>(3) specimen does not need to be stained for observation under low power but must be stained for observation under high power </a:t>
            </a:r>
          </a:p>
          <a:p>
            <a:pPr eaLnBrk="1" hangingPunct="1">
              <a:buFontTx/>
              <a:buNone/>
            </a:pPr>
            <a:r>
              <a:rPr lang="en-US" altLang="en-US" sz="2800"/>
              <a:t>(4) amount of the specimen that can be observed under low power is less than the amount that can be observed under high power</a:t>
            </a:r>
          </a:p>
        </p:txBody>
      </p:sp>
      <p:sp>
        <p:nvSpPr>
          <p:cNvPr id="11268" name="Oval 4">
            <a:extLst>
              <a:ext uri="{FF2B5EF4-FFF2-40B4-BE49-F238E27FC236}">
                <a16:creationId xmlns:a16="http://schemas.microsoft.com/office/drawing/2014/main" id="{8474D787-AAD1-4AE5-B264-1AFEA98BE2A5}"/>
              </a:ext>
            </a:extLst>
          </p:cNvPr>
          <p:cNvSpPr>
            <a:spLocks noChangeArrowheads="1"/>
          </p:cNvSpPr>
          <p:nvPr/>
        </p:nvSpPr>
        <p:spPr bwMode="auto">
          <a:xfrm>
            <a:off x="0" y="2743200"/>
            <a:ext cx="8915400" cy="914400"/>
          </a:xfrm>
          <a:prstGeom prst="ellipse">
            <a:avLst/>
          </a:prstGeom>
          <a:noFill/>
          <a:ln w="508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90016E6-D760-4DC5-BE06-119C640BBCF9}"/>
              </a:ext>
            </a:extLst>
          </p:cNvPr>
          <p:cNvSpPr>
            <a:spLocks noGrp="1" noChangeArrowheads="1"/>
          </p:cNvSpPr>
          <p:nvPr>
            <p:ph type="body" idx="1"/>
          </p:nvPr>
        </p:nvSpPr>
        <p:spPr>
          <a:xfrm>
            <a:off x="0" y="381000"/>
            <a:ext cx="9144000" cy="6477000"/>
          </a:xfrm>
        </p:spPr>
        <p:txBody>
          <a:bodyPr/>
          <a:lstStyle/>
          <a:p>
            <a:pPr marL="609600" indent="-609600" eaLnBrk="1" hangingPunct="1">
              <a:buFontTx/>
              <a:buNone/>
            </a:pPr>
            <a:r>
              <a:rPr lang="en-US" altLang="en-US" sz="3700"/>
              <a:t>After switching from the high-power to the low-power objective lens of a compound light microscope, the area of the low-power field will appear</a:t>
            </a:r>
          </a:p>
          <a:p>
            <a:pPr marL="609600" indent="-609600" eaLnBrk="1" hangingPunct="1">
              <a:buFontTx/>
              <a:buNone/>
            </a:pPr>
            <a:r>
              <a:rPr lang="en-US" altLang="en-US" sz="3700"/>
              <a:t>(1) larger and brighter </a:t>
            </a:r>
          </a:p>
          <a:p>
            <a:pPr marL="609600" indent="-609600" eaLnBrk="1" hangingPunct="1">
              <a:buFontTx/>
              <a:buNone/>
            </a:pPr>
            <a:r>
              <a:rPr lang="en-US" altLang="en-US" sz="3700"/>
              <a:t>(2) smaller and brighter </a:t>
            </a:r>
          </a:p>
          <a:p>
            <a:pPr marL="609600" indent="-609600" eaLnBrk="1" hangingPunct="1">
              <a:buFontTx/>
              <a:buNone/>
            </a:pPr>
            <a:r>
              <a:rPr lang="en-US" altLang="en-US" sz="3700"/>
              <a:t>(3) larger and darker </a:t>
            </a:r>
          </a:p>
          <a:p>
            <a:pPr marL="609600" indent="-609600" eaLnBrk="1" hangingPunct="1">
              <a:buFontTx/>
              <a:buNone/>
            </a:pPr>
            <a:r>
              <a:rPr lang="en-US" altLang="en-US" sz="3700"/>
              <a:t>(4) smaller and darker</a:t>
            </a:r>
          </a:p>
          <a:p>
            <a:pPr marL="609600" indent="-609600" eaLnBrk="1" hangingPunct="1">
              <a:buFontTx/>
              <a:buNone/>
            </a:pPr>
            <a:endParaRPr lang="en-US" altLang="en-US" sz="3700" b="1"/>
          </a:p>
        </p:txBody>
      </p:sp>
      <p:sp>
        <p:nvSpPr>
          <p:cNvPr id="15364" name="Oval 4">
            <a:extLst>
              <a:ext uri="{FF2B5EF4-FFF2-40B4-BE49-F238E27FC236}">
                <a16:creationId xmlns:a16="http://schemas.microsoft.com/office/drawing/2014/main" id="{B708E5B3-2D19-4171-97EE-4037054AAF6B}"/>
              </a:ext>
            </a:extLst>
          </p:cNvPr>
          <p:cNvSpPr>
            <a:spLocks noChangeArrowheads="1"/>
          </p:cNvSpPr>
          <p:nvPr/>
        </p:nvSpPr>
        <p:spPr bwMode="auto">
          <a:xfrm>
            <a:off x="0" y="2590800"/>
            <a:ext cx="5334000" cy="914400"/>
          </a:xfrm>
          <a:prstGeom prst="ellipse">
            <a:avLst/>
          </a:prstGeom>
          <a:noFill/>
          <a:ln w="508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Scanning (low power) Objective </a:t>
            </a:r>
            <a:r>
              <a:rPr lang="en-US" dirty="0"/>
              <a:t>– Used for viewing larger specimens or searching for a specimen, the shortest objective usually magnifies an object 4x or 5x.</a:t>
            </a:r>
          </a:p>
        </p:txBody>
      </p:sp>
      <p:pic>
        <p:nvPicPr>
          <p:cNvPr id="6" name="Picture 5" descr="text_nosepiece_big">
            <a:extLst>
              <a:ext uri="{FF2B5EF4-FFF2-40B4-BE49-F238E27FC236}">
                <a16:creationId xmlns:a16="http://schemas.microsoft.com/office/drawing/2014/main" id="{C3E8AF14-5743-4C62-AF2C-86D9055CE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25655" y="313322"/>
            <a:ext cx="5765946" cy="4324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a:extLst>
              <a:ext uri="{FF2B5EF4-FFF2-40B4-BE49-F238E27FC236}">
                <a16:creationId xmlns:a16="http://schemas.microsoft.com/office/drawing/2014/main" id="{4A351530-553B-4699-A83A-A745E4084D3B}"/>
              </a:ext>
            </a:extLst>
          </p:cNvPr>
          <p:cNvSpPr/>
          <p:nvPr/>
        </p:nvSpPr>
        <p:spPr>
          <a:xfrm>
            <a:off x="7086600" y="3474729"/>
            <a:ext cx="1371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23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17D4523-1EAD-4F9E-874D-96BDCBC25C91}"/>
              </a:ext>
            </a:extLst>
          </p:cNvPr>
          <p:cNvSpPr>
            <a:spLocks noGrp="1" noChangeArrowheads="1"/>
          </p:cNvSpPr>
          <p:nvPr>
            <p:ph type="body" idx="1"/>
          </p:nvPr>
        </p:nvSpPr>
        <p:spPr>
          <a:xfrm>
            <a:off x="0" y="1676400"/>
            <a:ext cx="9144000" cy="2590800"/>
          </a:xfrm>
        </p:spPr>
        <p:txBody>
          <a:bodyPr/>
          <a:lstStyle/>
          <a:p>
            <a:pPr eaLnBrk="1" hangingPunct="1">
              <a:buFontTx/>
              <a:buNone/>
            </a:pPr>
            <a:r>
              <a:rPr lang="en-US" altLang="en-US"/>
              <a:t>The diagram represents a hydra as viewed with a compound light microscope. If the hydra moves to the right of the slide preparation, which diagram below best represents what will be viewed through the microscope?</a:t>
            </a:r>
          </a:p>
        </p:txBody>
      </p:sp>
      <p:pic>
        <p:nvPicPr>
          <p:cNvPr id="25603" name="Picture 4" descr="image">
            <a:extLst>
              <a:ext uri="{FF2B5EF4-FFF2-40B4-BE49-F238E27FC236}">
                <a16:creationId xmlns:a16="http://schemas.microsoft.com/office/drawing/2014/main" id="{C3796CEB-A2EA-416A-B606-D8657365F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1743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Q1349">
            <a:extLst>
              <a:ext uri="{FF2B5EF4-FFF2-40B4-BE49-F238E27FC236}">
                <a16:creationId xmlns:a16="http://schemas.microsoft.com/office/drawing/2014/main" id="{D735506C-C0C0-4FFD-9678-8243B4D14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19600"/>
            <a:ext cx="7924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Oval 6">
            <a:extLst>
              <a:ext uri="{FF2B5EF4-FFF2-40B4-BE49-F238E27FC236}">
                <a16:creationId xmlns:a16="http://schemas.microsoft.com/office/drawing/2014/main" id="{B51481DF-DA74-4DD8-A59D-A3F8271F2A56}"/>
              </a:ext>
            </a:extLst>
          </p:cNvPr>
          <p:cNvSpPr>
            <a:spLocks noChangeArrowheads="1"/>
          </p:cNvSpPr>
          <p:nvPr/>
        </p:nvSpPr>
        <p:spPr bwMode="auto">
          <a:xfrm>
            <a:off x="2209800" y="4572000"/>
            <a:ext cx="2514600" cy="2286000"/>
          </a:xfrm>
          <a:prstGeom prst="ellipse">
            <a:avLst/>
          </a:prstGeom>
          <a:noFill/>
          <a:ln w="508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384ABEE1-0321-4E98-AA11-0B3DF4A6983B}"/>
              </a:ext>
            </a:extLst>
          </p:cNvPr>
          <p:cNvSpPr>
            <a:spLocks noGrp="1"/>
          </p:cNvSpPr>
          <p:nvPr>
            <p:ph idx="4294967295"/>
          </p:nvPr>
        </p:nvSpPr>
        <p:spPr>
          <a:xfrm>
            <a:off x="0" y="0"/>
            <a:ext cx="9144000" cy="6858000"/>
          </a:xfrm>
        </p:spPr>
        <p:txBody>
          <a:bodyPr/>
          <a:lstStyle/>
          <a:p>
            <a:pPr>
              <a:buFontTx/>
              <a:buNone/>
            </a:pPr>
            <a:r>
              <a:rPr lang="en-US" altLang="en-US" sz="4000"/>
              <a:t>Which part of a microscope should be used with the low power objective, but not with the high-power objective?</a:t>
            </a:r>
          </a:p>
          <a:p>
            <a:pPr>
              <a:buFontTx/>
              <a:buNone/>
            </a:pPr>
            <a:r>
              <a:rPr lang="en-US" altLang="en-US" sz="4000"/>
              <a:t>a. fine adjustment	</a:t>
            </a:r>
          </a:p>
          <a:p>
            <a:pPr>
              <a:buFontTx/>
              <a:buNone/>
            </a:pPr>
            <a:r>
              <a:rPr lang="en-US" altLang="en-US" sz="4000"/>
              <a:t>b. diaphragm                                                       </a:t>
            </a:r>
          </a:p>
          <a:p>
            <a:pPr>
              <a:buFontTx/>
              <a:buNone/>
            </a:pPr>
            <a:r>
              <a:rPr lang="en-US" altLang="en-US" sz="4000"/>
              <a:t>c. coarse adjustment         	</a:t>
            </a:r>
          </a:p>
          <a:p>
            <a:pPr>
              <a:buFontTx/>
              <a:buNone/>
            </a:pPr>
            <a:r>
              <a:rPr lang="en-US" altLang="en-US" sz="4000"/>
              <a:t>d. eyepiece</a:t>
            </a:r>
          </a:p>
          <a:p>
            <a:pPr>
              <a:buFontTx/>
              <a:buNone/>
            </a:pPr>
            <a:endParaRPr lang="en-US" altLang="en-US"/>
          </a:p>
        </p:txBody>
      </p:sp>
      <p:sp>
        <p:nvSpPr>
          <p:cNvPr id="43011" name="Oval 3">
            <a:extLst>
              <a:ext uri="{FF2B5EF4-FFF2-40B4-BE49-F238E27FC236}">
                <a16:creationId xmlns:a16="http://schemas.microsoft.com/office/drawing/2014/main" id="{46CA3C6D-781A-4419-903F-D52691D19FD9}"/>
              </a:ext>
            </a:extLst>
          </p:cNvPr>
          <p:cNvSpPr>
            <a:spLocks noChangeArrowheads="1"/>
          </p:cNvSpPr>
          <p:nvPr/>
        </p:nvSpPr>
        <p:spPr bwMode="auto">
          <a:xfrm>
            <a:off x="0" y="3962400"/>
            <a:ext cx="5486400" cy="914400"/>
          </a:xfrm>
          <a:prstGeom prst="ellipse">
            <a:avLst/>
          </a:prstGeom>
          <a:noFill/>
          <a:ln w="508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40390991-25DB-403A-BCC0-4C9E465364EA}"/>
              </a:ext>
            </a:extLst>
          </p:cNvPr>
          <p:cNvSpPr>
            <a:spLocks noGrp="1"/>
          </p:cNvSpPr>
          <p:nvPr>
            <p:ph idx="4294967295"/>
          </p:nvPr>
        </p:nvSpPr>
        <p:spPr>
          <a:xfrm>
            <a:off x="0" y="228600"/>
            <a:ext cx="9144000" cy="1600200"/>
          </a:xfrm>
        </p:spPr>
        <p:txBody>
          <a:bodyPr/>
          <a:lstStyle/>
          <a:p>
            <a:pPr>
              <a:buFontTx/>
              <a:buNone/>
            </a:pPr>
            <a:r>
              <a:rPr lang="en-US" altLang="en-US"/>
              <a:t>A prepared slide was placed on the stage of a microscope so that the slide faced the student, as shown in the diagram below.</a:t>
            </a:r>
          </a:p>
        </p:txBody>
      </p:sp>
      <p:sp>
        <p:nvSpPr>
          <p:cNvPr id="27651" name="Rectangle 2">
            <a:extLst>
              <a:ext uri="{FF2B5EF4-FFF2-40B4-BE49-F238E27FC236}">
                <a16:creationId xmlns:a16="http://schemas.microsoft.com/office/drawing/2014/main" id="{6E10F2AE-9698-4C6D-96F0-F97F07661307}"/>
              </a:ext>
            </a:extLst>
          </p:cNvPr>
          <p:cNvSpPr>
            <a:spLocks noChangeArrowheads="1"/>
          </p:cNvSpPr>
          <p:nvPr/>
        </p:nvSpPr>
        <p:spPr bwMode="auto">
          <a:xfrm>
            <a:off x="1371600" y="2133600"/>
            <a:ext cx="5867400"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7652" name="WordArt 3">
            <a:extLst>
              <a:ext uri="{FF2B5EF4-FFF2-40B4-BE49-F238E27FC236}">
                <a16:creationId xmlns:a16="http://schemas.microsoft.com/office/drawing/2014/main" id="{7937237B-1C6F-431C-9C24-333F0FBB2406}"/>
              </a:ext>
            </a:extLst>
          </p:cNvPr>
          <p:cNvSpPr>
            <a:spLocks noChangeArrowheads="1" noChangeShapeType="1" noTextEdit="1"/>
          </p:cNvSpPr>
          <p:nvPr/>
        </p:nvSpPr>
        <p:spPr bwMode="auto">
          <a:xfrm>
            <a:off x="3124200" y="2362200"/>
            <a:ext cx="1524000" cy="1371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S PGothic" panose="020B0600070205080204" pitchFamily="34" charset="-128"/>
                <a:cs typeface="+mn-cs"/>
              </a:rPr>
              <a:t>pr</a:t>
            </a:r>
          </a:p>
        </p:txBody>
      </p:sp>
      <p:sp>
        <p:nvSpPr>
          <p:cNvPr id="6" name="Rectangle 5">
            <a:extLst>
              <a:ext uri="{FF2B5EF4-FFF2-40B4-BE49-F238E27FC236}">
                <a16:creationId xmlns:a16="http://schemas.microsoft.com/office/drawing/2014/main" id="{83B58FE1-99B8-48F0-B6A8-745628E3347F}"/>
              </a:ext>
            </a:extLst>
          </p:cNvPr>
          <p:cNvSpPr/>
          <p:nvPr/>
        </p:nvSpPr>
        <p:spPr>
          <a:xfrm>
            <a:off x="3048000" y="2286000"/>
            <a:ext cx="15240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mic Sans MS"/>
              <a:ea typeface="+mn-ea"/>
              <a:cs typeface="+mn-cs"/>
            </a:endParaRPr>
          </a:p>
        </p:txBody>
      </p:sp>
      <p:sp>
        <p:nvSpPr>
          <p:cNvPr id="27654" name="TextBox 6">
            <a:extLst>
              <a:ext uri="{FF2B5EF4-FFF2-40B4-BE49-F238E27FC236}">
                <a16:creationId xmlns:a16="http://schemas.microsoft.com/office/drawing/2014/main" id="{25196856-3DAB-45D3-913E-13891D9E4B97}"/>
              </a:ext>
            </a:extLst>
          </p:cNvPr>
          <p:cNvSpPr txBox="1">
            <a:spLocks noChangeArrowheads="1"/>
          </p:cNvSpPr>
          <p:nvPr/>
        </p:nvSpPr>
        <p:spPr bwMode="auto">
          <a:xfrm>
            <a:off x="0" y="434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Which image will the student most likely see?</a:t>
            </a:r>
          </a:p>
        </p:txBody>
      </p:sp>
      <p:sp>
        <p:nvSpPr>
          <p:cNvPr id="45063" name="WordArt 3">
            <a:extLst>
              <a:ext uri="{FF2B5EF4-FFF2-40B4-BE49-F238E27FC236}">
                <a16:creationId xmlns:a16="http://schemas.microsoft.com/office/drawing/2014/main" id="{3E46CEBF-838D-4129-B954-413EBB16FC77}"/>
              </a:ext>
            </a:extLst>
          </p:cNvPr>
          <p:cNvSpPr>
            <a:spLocks noChangeArrowheads="1" noChangeShapeType="1" noTextEdit="1"/>
          </p:cNvSpPr>
          <p:nvPr/>
        </p:nvSpPr>
        <p:spPr bwMode="auto">
          <a:xfrm rot="10800000">
            <a:off x="3352800" y="5029200"/>
            <a:ext cx="1524000" cy="1371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S PGothic" panose="020B0600070205080204" pitchFamily="34" charset="-128"/>
                <a:cs typeface="+mn-cs"/>
              </a:rPr>
              <a:t>pr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ppt_x"/>
                                          </p:val>
                                        </p:tav>
                                        <p:tav tm="100000">
                                          <p:val>
                                            <p:strVal val="#ppt_x"/>
                                          </p:val>
                                        </p:tav>
                                      </p:tavLst>
                                    </p:anim>
                                    <p:anim calcmode="lin" valueType="num">
                                      <p:cBhvr additive="base">
                                        <p:cTn id="8"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03D1FE0-E015-47B0-9C73-2BE38086F7BC}"/>
              </a:ext>
            </a:extLst>
          </p:cNvPr>
          <p:cNvSpPr>
            <a:spLocks noGrp="1" noChangeArrowheads="1"/>
          </p:cNvSpPr>
          <p:nvPr>
            <p:ph type="body" idx="4294967295"/>
          </p:nvPr>
        </p:nvSpPr>
        <p:spPr>
          <a:xfrm>
            <a:off x="0" y="3886200"/>
            <a:ext cx="9144000" cy="2971800"/>
          </a:xfrm>
        </p:spPr>
        <p:txBody>
          <a:bodyPr/>
          <a:lstStyle/>
          <a:p>
            <a:pPr eaLnBrk="1" hangingPunct="1">
              <a:buFontTx/>
              <a:buNone/>
            </a:pPr>
            <a:r>
              <a:rPr lang="en-US" altLang="en-US" b="1"/>
              <a:t>This organism could be centered in the field of view by moving the microscope slide towards</a:t>
            </a:r>
          </a:p>
          <a:p>
            <a:pPr eaLnBrk="1" hangingPunct="1">
              <a:buFontTx/>
              <a:buNone/>
            </a:pPr>
            <a:r>
              <a:rPr lang="en-US" altLang="en-US" b="1"/>
              <a:t>(1) A		(2) B	(3) C		(4) D</a:t>
            </a:r>
          </a:p>
        </p:txBody>
      </p:sp>
      <p:pic>
        <p:nvPicPr>
          <p:cNvPr id="30723" name="Picture 4" descr="image">
            <a:extLst>
              <a:ext uri="{FF2B5EF4-FFF2-40B4-BE49-F238E27FC236}">
                <a16:creationId xmlns:a16="http://schemas.microsoft.com/office/drawing/2014/main" id="{CE73087F-4C90-4109-8CB9-93A966E75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340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Oval 4">
            <a:extLst>
              <a:ext uri="{FF2B5EF4-FFF2-40B4-BE49-F238E27FC236}">
                <a16:creationId xmlns:a16="http://schemas.microsoft.com/office/drawing/2014/main" id="{D63CF6CA-E1D5-490F-AE04-C3481E2A80D1}"/>
              </a:ext>
            </a:extLst>
          </p:cNvPr>
          <p:cNvSpPr>
            <a:spLocks noChangeArrowheads="1"/>
          </p:cNvSpPr>
          <p:nvPr/>
        </p:nvSpPr>
        <p:spPr bwMode="auto">
          <a:xfrm>
            <a:off x="1905000" y="5257800"/>
            <a:ext cx="2514600" cy="914400"/>
          </a:xfrm>
          <a:prstGeom prst="ellipse">
            <a:avLst/>
          </a:prstGeom>
          <a:noFill/>
          <a:ln w="508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ppt_x"/>
                                          </p:val>
                                        </p:tav>
                                        <p:tav tm="100000">
                                          <p:val>
                                            <p:strVal val="#ppt_x"/>
                                          </p:val>
                                        </p:tav>
                                      </p:tavLst>
                                    </p:anim>
                                    <p:anim calcmode="lin" valueType="num">
                                      <p:cBhvr additive="base">
                                        <p:cTn id="8"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BA81D21-3513-478F-84D9-63FF73CF7129}"/>
              </a:ext>
            </a:extLst>
          </p:cNvPr>
          <p:cNvSpPr>
            <a:spLocks noGrp="1" noChangeArrowheads="1"/>
          </p:cNvSpPr>
          <p:nvPr>
            <p:ph type="body" idx="4294967295"/>
          </p:nvPr>
        </p:nvSpPr>
        <p:spPr>
          <a:xfrm>
            <a:off x="17463" y="5638800"/>
            <a:ext cx="8745537" cy="1325563"/>
          </a:xfrm>
        </p:spPr>
        <p:txBody>
          <a:bodyPr/>
          <a:lstStyle/>
          <a:p>
            <a:pPr eaLnBrk="1" hangingPunct="1">
              <a:buFontTx/>
              <a:buNone/>
            </a:pPr>
            <a:r>
              <a:rPr lang="en-US" altLang="en-US"/>
              <a:t>The diameter is 1mm. What is the length of the cell in um?</a:t>
            </a:r>
          </a:p>
        </p:txBody>
      </p:sp>
      <p:sp>
        <p:nvSpPr>
          <p:cNvPr id="31747" name="Oval 3">
            <a:extLst>
              <a:ext uri="{FF2B5EF4-FFF2-40B4-BE49-F238E27FC236}">
                <a16:creationId xmlns:a16="http://schemas.microsoft.com/office/drawing/2014/main" id="{48151833-78C7-41DE-AF89-E2C91D18D26E}"/>
              </a:ext>
            </a:extLst>
          </p:cNvPr>
          <p:cNvSpPr>
            <a:spLocks noChangeArrowheads="1"/>
          </p:cNvSpPr>
          <p:nvPr/>
        </p:nvSpPr>
        <p:spPr bwMode="auto">
          <a:xfrm>
            <a:off x="2895600" y="762000"/>
            <a:ext cx="3276600" cy="2895600"/>
          </a:xfrm>
          <a:prstGeom prst="ellipse">
            <a:avLst/>
          </a:prstGeom>
          <a:solidFill>
            <a:schemeClr val="bg1"/>
          </a:solidFill>
          <a:ln w="19050">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748" name="Freeform 4">
            <a:extLst>
              <a:ext uri="{FF2B5EF4-FFF2-40B4-BE49-F238E27FC236}">
                <a16:creationId xmlns:a16="http://schemas.microsoft.com/office/drawing/2014/main" id="{D2BBF21F-EAB3-4AE0-958B-3AA71C89E63D}"/>
              </a:ext>
            </a:extLst>
          </p:cNvPr>
          <p:cNvSpPr>
            <a:spLocks/>
          </p:cNvSpPr>
          <p:nvPr/>
        </p:nvSpPr>
        <p:spPr bwMode="auto">
          <a:xfrm>
            <a:off x="2895600" y="1752600"/>
            <a:ext cx="1295400" cy="635000"/>
          </a:xfrm>
          <a:custGeom>
            <a:avLst/>
            <a:gdLst>
              <a:gd name="T0" fmla="*/ 2147483646 w 816"/>
              <a:gd name="T1" fmla="*/ 2147483646 h 400"/>
              <a:gd name="T2" fmla="*/ 2147483646 w 816"/>
              <a:gd name="T3" fmla="*/ 0 h 400"/>
              <a:gd name="T4" fmla="*/ 2147483646 w 816"/>
              <a:gd name="T5" fmla="*/ 2147483646 h 400"/>
              <a:gd name="T6" fmla="*/ 2147483646 w 816"/>
              <a:gd name="T7" fmla="*/ 2147483646 h 400"/>
              <a:gd name="T8" fmla="*/ 2147483646 w 816"/>
              <a:gd name="T9" fmla="*/ 2147483646 h 400"/>
              <a:gd name="T10" fmla="*/ 2147483646 w 816"/>
              <a:gd name="T11" fmla="*/ 2147483646 h 400"/>
              <a:gd name="T12" fmla="*/ 2147483646 w 816"/>
              <a:gd name="T13" fmla="*/ 2147483646 h 400"/>
              <a:gd name="T14" fmla="*/ 2147483646 w 816"/>
              <a:gd name="T15" fmla="*/ 2147483646 h 400"/>
              <a:gd name="T16" fmla="*/ 2147483646 w 816"/>
              <a:gd name="T17" fmla="*/ 2147483646 h 400"/>
              <a:gd name="T18" fmla="*/ 2147483646 w 816"/>
              <a:gd name="T19" fmla="*/ 2147483646 h 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400"/>
              <a:gd name="T32" fmla="*/ 816 w 816"/>
              <a:gd name="T33" fmla="*/ 400 h 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400">
                <a:moveTo>
                  <a:pt x="104" y="144"/>
                </a:moveTo>
                <a:cubicBezTo>
                  <a:pt x="152" y="96"/>
                  <a:pt x="224" y="0"/>
                  <a:pt x="296" y="0"/>
                </a:cubicBezTo>
                <a:cubicBezTo>
                  <a:pt x="368" y="0"/>
                  <a:pt x="456" y="128"/>
                  <a:pt x="536" y="144"/>
                </a:cubicBezTo>
                <a:cubicBezTo>
                  <a:pt x="616" y="160"/>
                  <a:pt x="736" y="72"/>
                  <a:pt x="776" y="96"/>
                </a:cubicBezTo>
                <a:cubicBezTo>
                  <a:pt x="816" y="120"/>
                  <a:pt x="816" y="256"/>
                  <a:pt x="776" y="288"/>
                </a:cubicBezTo>
                <a:cubicBezTo>
                  <a:pt x="736" y="320"/>
                  <a:pt x="608" y="272"/>
                  <a:pt x="536" y="288"/>
                </a:cubicBezTo>
                <a:cubicBezTo>
                  <a:pt x="464" y="304"/>
                  <a:pt x="408" y="368"/>
                  <a:pt x="344" y="384"/>
                </a:cubicBezTo>
                <a:cubicBezTo>
                  <a:pt x="280" y="400"/>
                  <a:pt x="208" y="400"/>
                  <a:pt x="152" y="384"/>
                </a:cubicBezTo>
                <a:cubicBezTo>
                  <a:pt x="96" y="368"/>
                  <a:pt x="16" y="328"/>
                  <a:pt x="8" y="288"/>
                </a:cubicBezTo>
                <a:cubicBezTo>
                  <a:pt x="0" y="248"/>
                  <a:pt x="56" y="192"/>
                  <a:pt x="104" y="144"/>
                </a:cubicBezTo>
                <a:close/>
              </a:path>
            </a:pathLst>
          </a:cu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77" name="Line 5">
            <a:extLst>
              <a:ext uri="{FF2B5EF4-FFF2-40B4-BE49-F238E27FC236}">
                <a16:creationId xmlns:a16="http://schemas.microsoft.com/office/drawing/2014/main" id="{DC7F3532-2E4C-491B-A0B7-2A1BC58446DC}"/>
              </a:ext>
            </a:extLst>
          </p:cNvPr>
          <p:cNvSpPr>
            <a:spLocks noChangeShapeType="1"/>
          </p:cNvSpPr>
          <p:nvPr/>
        </p:nvSpPr>
        <p:spPr bwMode="auto">
          <a:xfrm>
            <a:off x="4572000" y="304800"/>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78" name="AutoShape 6">
            <a:extLst>
              <a:ext uri="{FF2B5EF4-FFF2-40B4-BE49-F238E27FC236}">
                <a16:creationId xmlns:a16="http://schemas.microsoft.com/office/drawing/2014/main" id="{F64DC350-F3AB-4307-95D4-D32020F9DBE6}"/>
              </a:ext>
            </a:extLst>
          </p:cNvPr>
          <p:cNvSpPr>
            <a:spLocks/>
          </p:cNvSpPr>
          <p:nvPr/>
        </p:nvSpPr>
        <p:spPr bwMode="auto">
          <a:xfrm rot="5400000">
            <a:off x="5067300" y="952500"/>
            <a:ext cx="609600" cy="1600200"/>
          </a:xfrm>
          <a:prstGeom prst="leftBrace">
            <a:avLst>
              <a:gd name="adj1" fmla="val 21875"/>
              <a:gd name="adj2" fmla="val 50000"/>
            </a:avLst>
          </a:prstGeom>
          <a:noFill/>
          <a:ln w="38100">
            <a:solidFill>
              <a:srgbClr val="6600CC"/>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079" name="Text Box 7">
            <a:extLst>
              <a:ext uri="{FF2B5EF4-FFF2-40B4-BE49-F238E27FC236}">
                <a16:creationId xmlns:a16="http://schemas.microsoft.com/office/drawing/2014/main" id="{85E57134-31C2-4190-90FE-4BA6B7D1577C}"/>
              </a:ext>
            </a:extLst>
          </p:cNvPr>
          <p:cNvSpPr txBox="1">
            <a:spLocks noChangeArrowheads="1"/>
          </p:cNvSpPr>
          <p:nvPr/>
        </p:nvSpPr>
        <p:spPr bwMode="auto">
          <a:xfrm>
            <a:off x="4724400" y="914400"/>
            <a:ext cx="1752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000" b="1" i="0" u="none" strike="noStrike" kern="1200" cap="none" spc="0" normalizeH="0" baseline="0" noProof="0">
                <a:ln>
                  <a:noFill/>
                </a:ln>
                <a:solidFill>
                  <a:srgbClr val="6600CC"/>
                </a:solidFill>
                <a:effectLst/>
                <a:uLnTx/>
                <a:uFillTx/>
                <a:latin typeface="Arial" panose="020B0604020202020204" pitchFamily="34" charset="0"/>
                <a:ea typeface="MS PGothic" panose="020B0600070205080204" pitchFamily="34" charset="-128"/>
                <a:cs typeface="Arial" panose="020B0604020202020204" pitchFamily="34" charset="0"/>
              </a:rPr>
              <a:t>500um</a:t>
            </a:r>
          </a:p>
        </p:txBody>
      </p:sp>
      <p:sp>
        <p:nvSpPr>
          <p:cNvPr id="3080" name="Line 8">
            <a:extLst>
              <a:ext uri="{FF2B5EF4-FFF2-40B4-BE49-F238E27FC236}">
                <a16:creationId xmlns:a16="http://schemas.microsoft.com/office/drawing/2014/main" id="{6D3A3E72-AA0D-4654-BFD6-2E10BD3922E3}"/>
              </a:ext>
            </a:extLst>
          </p:cNvPr>
          <p:cNvSpPr>
            <a:spLocks noChangeShapeType="1"/>
          </p:cNvSpPr>
          <p:nvPr/>
        </p:nvSpPr>
        <p:spPr bwMode="auto">
          <a:xfrm>
            <a:off x="3733800" y="533400"/>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81" name="AutoShape 9">
            <a:extLst>
              <a:ext uri="{FF2B5EF4-FFF2-40B4-BE49-F238E27FC236}">
                <a16:creationId xmlns:a16="http://schemas.microsoft.com/office/drawing/2014/main" id="{09A1AEDC-6D2A-4B7F-A03C-729C075535A5}"/>
              </a:ext>
            </a:extLst>
          </p:cNvPr>
          <p:cNvSpPr>
            <a:spLocks/>
          </p:cNvSpPr>
          <p:nvPr/>
        </p:nvSpPr>
        <p:spPr bwMode="auto">
          <a:xfrm rot="5400000">
            <a:off x="3009900" y="1181100"/>
            <a:ext cx="609600" cy="838200"/>
          </a:xfrm>
          <a:prstGeom prst="leftBrace">
            <a:avLst>
              <a:gd name="adj1" fmla="val 10414"/>
              <a:gd name="adj2" fmla="val 50000"/>
            </a:avLst>
          </a:prstGeom>
          <a:noFill/>
          <a:ln w="38100">
            <a:solidFill>
              <a:srgbClr val="6600CC"/>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082" name="Text Box 10">
            <a:extLst>
              <a:ext uri="{FF2B5EF4-FFF2-40B4-BE49-F238E27FC236}">
                <a16:creationId xmlns:a16="http://schemas.microsoft.com/office/drawing/2014/main" id="{BC2BE845-A48C-48B4-96A7-24AE60911FE7}"/>
              </a:ext>
            </a:extLst>
          </p:cNvPr>
          <p:cNvSpPr txBox="1">
            <a:spLocks noChangeArrowheads="1"/>
          </p:cNvSpPr>
          <p:nvPr/>
        </p:nvSpPr>
        <p:spPr bwMode="auto">
          <a:xfrm>
            <a:off x="2819400" y="838200"/>
            <a:ext cx="1371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a:ln>
                  <a:noFill/>
                </a:ln>
                <a:solidFill>
                  <a:srgbClr val="6600CC"/>
                </a:solidFill>
                <a:effectLst/>
                <a:uLnTx/>
                <a:uFillTx/>
                <a:latin typeface="Arial" panose="020B0604020202020204" pitchFamily="34" charset="0"/>
                <a:ea typeface="MS PGothic" panose="020B0600070205080204" pitchFamily="34" charset="-128"/>
                <a:cs typeface="Arial" panose="020B0604020202020204" pitchFamily="34" charset="0"/>
              </a:rPr>
              <a:t>250um</a:t>
            </a:r>
          </a:p>
        </p:txBody>
      </p:sp>
      <p:sp>
        <p:nvSpPr>
          <p:cNvPr id="2" name="AutoShape 9">
            <a:extLst>
              <a:ext uri="{FF2B5EF4-FFF2-40B4-BE49-F238E27FC236}">
                <a16:creationId xmlns:a16="http://schemas.microsoft.com/office/drawing/2014/main" id="{A40DCFC4-7A8B-4569-AF32-EE99E529072C}"/>
              </a:ext>
            </a:extLst>
          </p:cNvPr>
          <p:cNvSpPr>
            <a:spLocks/>
          </p:cNvSpPr>
          <p:nvPr/>
        </p:nvSpPr>
        <p:spPr bwMode="auto">
          <a:xfrm rot="-5400000">
            <a:off x="3657600" y="2438400"/>
            <a:ext cx="609600" cy="457200"/>
          </a:xfrm>
          <a:prstGeom prst="leftBrace">
            <a:avLst>
              <a:gd name="adj1" fmla="val 7574"/>
              <a:gd name="adj2" fmla="val 50000"/>
            </a:avLst>
          </a:prstGeom>
          <a:noFill/>
          <a:ln w="38100">
            <a:solidFill>
              <a:srgbClr val="6600CC"/>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 name="Text Box 10">
            <a:extLst>
              <a:ext uri="{FF2B5EF4-FFF2-40B4-BE49-F238E27FC236}">
                <a16:creationId xmlns:a16="http://schemas.microsoft.com/office/drawing/2014/main" id="{061ADDA4-E4B3-4BA8-A905-8A60354DBB62}"/>
              </a:ext>
            </a:extLst>
          </p:cNvPr>
          <p:cNvSpPr txBox="1">
            <a:spLocks noChangeArrowheads="1"/>
          </p:cNvSpPr>
          <p:nvPr/>
        </p:nvSpPr>
        <p:spPr bwMode="auto">
          <a:xfrm>
            <a:off x="3505200" y="2895600"/>
            <a:ext cx="1371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a:ln>
                  <a:noFill/>
                </a:ln>
                <a:solidFill>
                  <a:srgbClr val="6600CC"/>
                </a:solidFill>
                <a:effectLst/>
                <a:uLnTx/>
                <a:uFillTx/>
                <a:latin typeface="Arial" panose="020B0604020202020204" pitchFamily="34" charset="0"/>
                <a:ea typeface="MS PGothic" panose="020B0600070205080204" pitchFamily="34" charset="-128"/>
                <a:cs typeface="Arial" panose="020B0604020202020204" pitchFamily="34" charset="0"/>
              </a:rPr>
              <a:t>125um</a:t>
            </a:r>
          </a:p>
        </p:txBody>
      </p:sp>
      <p:sp>
        <p:nvSpPr>
          <p:cNvPr id="65549" name="Text Box 13">
            <a:extLst>
              <a:ext uri="{FF2B5EF4-FFF2-40B4-BE49-F238E27FC236}">
                <a16:creationId xmlns:a16="http://schemas.microsoft.com/office/drawing/2014/main" id="{64EEB8D8-49CA-4808-81B3-1FE814F4782B}"/>
              </a:ext>
            </a:extLst>
          </p:cNvPr>
          <p:cNvSpPr txBox="1">
            <a:spLocks noChangeArrowheads="1"/>
          </p:cNvSpPr>
          <p:nvPr/>
        </p:nvSpPr>
        <p:spPr bwMode="auto">
          <a:xfrm>
            <a:off x="6019800" y="2971800"/>
            <a:ext cx="3124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a:ln>
                  <a:noFill/>
                </a:ln>
                <a:solidFill>
                  <a:srgbClr val="6600CC"/>
                </a:solidFill>
                <a:effectLst/>
                <a:uLnTx/>
                <a:uFillTx/>
                <a:latin typeface="Comic Sans MS" panose="030F0702030302020204" pitchFamily="66" charset="0"/>
                <a:ea typeface="MS PGothic" panose="020B0600070205080204" pitchFamily="34" charset="-128"/>
                <a:cs typeface="+mn-cs"/>
              </a:rPr>
              <a:t>Cell is approximately 375um</a:t>
            </a:r>
          </a:p>
        </p:txBody>
      </p:sp>
      <p:cxnSp>
        <p:nvCxnSpPr>
          <p:cNvPr id="14" name="Straight Arrow Connector 13">
            <a:extLst>
              <a:ext uri="{FF2B5EF4-FFF2-40B4-BE49-F238E27FC236}">
                <a16:creationId xmlns:a16="http://schemas.microsoft.com/office/drawing/2014/main" id="{C9C75D8A-BC82-4F3E-B53C-A6FDFF9B45C3}"/>
              </a:ext>
            </a:extLst>
          </p:cNvPr>
          <p:cNvCxnSpPr/>
          <p:nvPr/>
        </p:nvCxnSpPr>
        <p:spPr>
          <a:xfrm>
            <a:off x="2057400" y="4800600"/>
            <a:ext cx="57912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759" name="TextBox 7">
            <a:extLst>
              <a:ext uri="{FF2B5EF4-FFF2-40B4-BE49-F238E27FC236}">
                <a16:creationId xmlns:a16="http://schemas.microsoft.com/office/drawing/2014/main" id="{B59DCF4A-4FB6-43D2-A772-DDED9A4C6298}"/>
              </a:ext>
            </a:extLst>
          </p:cNvPr>
          <p:cNvSpPr txBox="1">
            <a:spLocks noChangeArrowheads="1"/>
          </p:cNvSpPr>
          <p:nvPr/>
        </p:nvSpPr>
        <p:spPr bwMode="auto">
          <a:xfrm>
            <a:off x="3886200" y="4343400"/>
            <a:ext cx="1905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1mm</a:t>
            </a:r>
          </a:p>
        </p:txBody>
      </p:sp>
      <p:sp>
        <p:nvSpPr>
          <p:cNvPr id="16" name="Text Box 6">
            <a:extLst>
              <a:ext uri="{FF2B5EF4-FFF2-40B4-BE49-F238E27FC236}">
                <a16:creationId xmlns:a16="http://schemas.microsoft.com/office/drawing/2014/main" id="{8F01D723-56AE-4C8E-B393-4E82387B6CA7}"/>
              </a:ext>
            </a:extLst>
          </p:cNvPr>
          <p:cNvSpPr txBox="1">
            <a:spLocks noChangeArrowheads="1"/>
          </p:cNvSpPr>
          <p:nvPr/>
        </p:nvSpPr>
        <p:spPr bwMode="auto">
          <a:xfrm>
            <a:off x="3810000" y="5029200"/>
            <a:ext cx="2819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500" b="1" i="0" u="none" strike="noStrike" kern="1200" cap="none" spc="0" normalizeH="0" baseline="0" noProof="0">
                <a:ln>
                  <a:noFill/>
                </a:ln>
                <a:solidFill>
                  <a:srgbClr val="6600CC"/>
                </a:solidFill>
                <a:effectLst/>
                <a:uLnTx/>
                <a:uFillTx/>
                <a:latin typeface="Comic Sans MS" panose="030F0702030302020204" pitchFamily="66" charset="0"/>
                <a:ea typeface="MS PGothic" panose="020B0600070205080204" pitchFamily="34" charset="-128"/>
                <a:cs typeface="+mn-cs"/>
              </a:rPr>
              <a:t>1000um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500" fill="hold"/>
                                        <p:tgtEl>
                                          <p:spTgt spid="3077"/>
                                        </p:tgtEl>
                                        <p:attrNameLst>
                                          <p:attrName>ppt_x</p:attrName>
                                        </p:attrNameLst>
                                      </p:cBhvr>
                                      <p:tavLst>
                                        <p:tav tm="0">
                                          <p:val>
                                            <p:strVal val="#ppt_x"/>
                                          </p:val>
                                        </p:tav>
                                        <p:tav tm="100000">
                                          <p:val>
                                            <p:strVal val="#ppt_x"/>
                                          </p:val>
                                        </p:tav>
                                      </p:tavLst>
                                    </p:anim>
                                    <p:anim calcmode="lin" valueType="num">
                                      <p:cBhvr additive="base">
                                        <p:cTn id="1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dissolve">
                                      <p:cBhvr>
                                        <p:cTn id="19" dur="500"/>
                                        <p:tgtEl>
                                          <p:spTgt spid="307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9"/>
                                        </p:tgtEl>
                                        <p:attrNameLst>
                                          <p:attrName>style.visibility</p:attrName>
                                        </p:attrNameLst>
                                      </p:cBhvr>
                                      <p:to>
                                        <p:strVal val="visible"/>
                                      </p:to>
                                    </p:set>
                                    <p:anim calcmode="lin" valueType="num">
                                      <p:cBhvr additive="base">
                                        <p:cTn id="24" dur="500" fill="hold"/>
                                        <p:tgtEl>
                                          <p:spTgt spid="3079"/>
                                        </p:tgtEl>
                                        <p:attrNameLst>
                                          <p:attrName>ppt_x</p:attrName>
                                        </p:attrNameLst>
                                      </p:cBhvr>
                                      <p:tavLst>
                                        <p:tav tm="0">
                                          <p:val>
                                            <p:strVal val="#ppt_x"/>
                                          </p:val>
                                        </p:tav>
                                        <p:tav tm="100000">
                                          <p:val>
                                            <p:strVal val="#ppt_x"/>
                                          </p:val>
                                        </p:tav>
                                      </p:tavLst>
                                    </p:anim>
                                    <p:anim calcmode="lin" valueType="num">
                                      <p:cBhvr additive="base">
                                        <p:cTn id="25"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080"/>
                                        </p:tgtEl>
                                        <p:attrNameLst>
                                          <p:attrName>style.visibility</p:attrName>
                                        </p:attrNameLst>
                                      </p:cBhvr>
                                      <p:to>
                                        <p:strVal val="visible"/>
                                      </p:to>
                                    </p:set>
                                    <p:anim calcmode="lin" valueType="num">
                                      <p:cBhvr additive="base">
                                        <p:cTn id="30" dur="500" fill="hold"/>
                                        <p:tgtEl>
                                          <p:spTgt spid="3080"/>
                                        </p:tgtEl>
                                        <p:attrNameLst>
                                          <p:attrName>ppt_x</p:attrName>
                                        </p:attrNameLst>
                                      </p:cBhvr>
                                      <p:tavLst>
                                        <p:tav tm="0">
                                          <p:val>
                                            <p:strVal val="#ppt_x"/>
                                          </p:val>
                                        </p:tav>
                                        <p:tav tm="100000">
                                          <p:val>
                                            <p:strVal val="#ppt_x"/>
                                          </p:val>
                                        </p:tav>
                                      </p:tavLst>
                                    </p:anim>
                                    <p:anim calcmode="lin" valueType="num">
                                      <p:cBhvr additive="base">
                                        <p:cTn id="31"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081"/>
                                        </p:tgtEl>
                                        <p:attrNameLst>
                                          <p:attrName>style.visibility</p:attrName>
                                        </p:attrNameLst>
                                      </p:cBhvr>
                                      <p:to>
                                        <p:strVal val="visible"/>
                                      </p:to>
                                    </p:set>
                                    <p:animEffect transition="in" filter="dissolve">
                                      <p:cBhvr>
                                        <p:cTn id="36" dur="500"/>
                                        <p:tgtEl>
                                          <p:spTgt spid="308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82"/>
                                        </p:tgtEl>
                                        <p:attrNameLst>
                                          <p:attrName>style.visibility</p:attrName>
                                        </p:attrNameLst>
                                      </p:cBhvr>
                                      <p:to>
                                        <p:strVal val="visible"/>
                                      </p:to>
                                    </p:set>
                                    <p:anim calcmode="lin" valueType="num">
                                      <p:cBhvr additive="base">
                                        <p:cTn id="41" dur="500" fill="hold"/>
                                        <p:tgtEl>
                                          <p:spTgt spid="3082"/>
                                        </p:tgtEl>
                                        <p:attrNameLst>
                                          <p:attrName>ppt_x</p:attrName>
                                        </p:attrNameLst>
                                      </p:cBhvr>
                                      <p:tavLst>
                                        <p:tav tm="0">
                                          <p:val>
                                            <p:strVal val="#ppt_x"/>
                                          </p:val>
                                        </p:tav>
                                        <p:tav tm="100000">
                                          <p:val>
                                            <p:strVal val="#ppt_x"/>
                                          </p:val>
                                        </p:tav>
                                      </p:tavLst>
                                    </p:anim>
                                    <p:anim calcmode="lin" valueType="num">
                                      <p:cBhvr additive="base">
                                        <p:cTn id="42"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5549"/>
                                        </p:tgtEl>
                                        <p:attrNameLst>
                                          <p:attrName>style.visibility</p:attrName>
                                        </p:attrNameLst>
                                      </p:cBhvr>
                                      <p:to>
                                        <p:strVal val="visible"/>
                                      </p:to>
                                    </p:set>
                                    <p:anim calcmode="lin" valueType="num">
                                      <p:cBhvr additive="base">
                                        <p:cTn id="58" dur="500" fill="hold"/>
                                        <p:tgtEl>
                                          <p:spTgt spid="65549"/>
                                        </p:tgtEl>
                                        <p:attrNameLst>
                                          <p:attrName>ppt_x</p:attrName>
                                        </p:attrNameLst>
                                      </p:cBhvr>
                                      <p:tavLst>
                                        <p:tav tm="0">
                                          <p:val>
                                            <p:strVal val="#ppt_x"/>
                                          </p:val>
                                        </p:tav>
                                        <p:tav tm="100000">
                                          <p:val>
                                            <p:strVal val="#ppt_x"/>
                                          </p:val>
                                        </p:tav>
                                      </p:tavLst>
                                    </p:anim>
                                    <p:anim calcmode="lin" valueType="num">
                                      <p:cBhvr additive="base">
                                        <p:cTn id="59" dur="500" fill="hold"/>
                                        <p:tgtEl>
                                          <p:spTgt spid="65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p:bldP spid="3081" grpId="0" animBg="1"/>
      <p:bldP spid="3082" grpId="0"/>
      <p:bldP spid="2" grpId="0" animBg="1"/>
      <p:bldP spid="3" grpId="0"/>
      <p:bldP spid="6554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a:extLst>
              <a:ext uri="{FF2B5EF4-FFF2-40B4-BE49-F238E27FC236}">
                <a16:creationId xmlns:a16="http://schemas.microsoft.com/office/drawing/2014/main" id="{02703AFE-168A-42DF-AB27-67C6FED66F16}"/>
              </a:ext>
            </a:extLst>
          </p:cNvPr>
          <p:cNvSpPr>
            <a:spLocks noChangeArrowheads="1"/>
          </p:cNvSpPr>
          <p:nvPr/>
        </p:nvSpPr>
        <p:spPr bwMode="auto">
          <a:xfrm>
            <a:off x="2057400" y="0"/>
            <a:ext cx="5562600" cy="434340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771" name="Oval 3">
            <a:extLst>
              <a:ext uri="{FF2B5EF4-FFF2-40B4-BE49-F238E27FC236}">
                <a16:creationId xmlns:a16="http://schemas.microsoft.com/office/drawing/2014/main" id="{11A895C8-FF8E-46E2-AFB8-B21B230A7704}"/>
              </a:ext>
            </a:extLst>
          </p:cNvPr>
          <p:cNvSpPr>
            <a:spLocks noChangeArrowheads="1"/>
          </p:cNvSpPr>
          <p:nvPr/>
        </p:nvSpPr>
        <p:spPr bwMode="auto">
          <a:xfrm>
            <a:off x="2057400" y="1143000"/>
            <a:ext cx="2819400" cy="205740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7" name="Straight Arrow Connector 6">
            <a:extLst>
              <a:ext uri="{FF2B5EF4-FFF2-40B4-BE49-F238E27FC236}">
                <a16:creationId xmlns:a16="http://schemas.microsoft.com/office/drawing/2014/main" id="{F893FA93-110C-41B4-A915-75528A919C00}"/>
              </a:ext>
            </a:extLst>
          </p:cNvPr>
          <p:cNvCxnSpPr/>
          <p:nvPr/>
        </p:nvCxnSpPr>
        <p:spPr>
          <a:xfrm>
            <a:off x="2057400" y="4800600"/>
            <a:ext cx="57912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773" name="TextBox 7">
            <a:extLst>
              <a:ext uri="{FF2B5EF4-FFF2-40B4-BE49-F238E27FC236}">
                <a16:creationId xmlns:a16="http://schemas.microsoft.com/office/drawing/2014/main" id="{6F117B05-1487-484E-A23C-47832EBE85E4}"/>
              </a:ext>
            </a:extLst>
          </p:cNvPr>
          <p:cNvSpPr txBox="1">
            <a:spLocks noChangeArrowheads="1"/>
          </p:cNvSpPr>
          <p:nvPr/>
        </p:nvSpPr>
        <p:spPr bwMode="auto">
          <a:xfrm>
            <a:off x="3886200" y="4343400"/>
            <a:ext cx="1905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3.5mm</a:t>
            </a:r>
          </a:p>
        </p:txBody>
      </p:sp>
      <p:sp>
        <p:nvSpPr>
          <p:cNvPr id="63494" name="Text Box 6">
            <a:extLst>
              <a:ext uri="{FF2B5EF4-FFF2-40B4-BE49-F238E27FC236}">
                <a16:creationId xmlns:a16="http://schemas.microsoft.com/office/drawing/2014/main" id="{C6A7DF75-D77E-415E-B06D-A2FE13498FC5}"/>
              </a:ext>
            </a:extLst>
          </p:cNvPr>
          <p:cNvSpPr txBox="1">
            <a:spLocks noChangeArrowheads="1"/>
          </p:cNvSpPr>
          <p:nvPr/>
        </p:nvSpPr>
        <p:spPr bwMode="auto">
          <a:xfrm>
            <a:off x="3810000" y="5029200"/>
            <a:ext cx="2819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500" b="1" i="0" u="none" strike="noStrike" kern="1200" cap="none" spc="0" normalizeH="0" baseline="0" noProof="0">
                <a:ln>
                  <a:noFill/>
                </a:ln>
                <a:solidFill>
                  <a:srgbClr val="6600CC"/>
                </a:solidFill>
                <a:effectLst/>
                <a:uLnTx/>
                <a:uFillTx/>
                <a:latin typeface="Comic Sans MS" panose="030F0702030302020204" pitchFamily="66" charset="0"/>
                <a:ea typeface="MS PGothic" panose="020B0600070205080204" pitchFamily="34" charset="-128"/>
                <a:cs typeface="+mn-cs"/>
              </a:rPr>
              <a:t>3500um</a:t>
            </a:r>
          </a:p>
        </p:txBody>
      </p:sp>
      <p:sp>
        <p:nvSpPr>
          <p:cNvPr id="32775" name="Line 7">
            <a:extLst>
              <a:ext uri="{FF2B5EF4-FFF2-40B4-BE49-F238E27FC236}">
                <a16:creationId xmlns:a16="http://schemas.microsoft.com/office/drawing/2014/main" id="{E7F6761B-8FDF-4E28-9595-E67A8139D231}"/>
              </a:ext>
            </a:extLst>
          </p:cNvPr>
          <p:cNvSpPr>
            <a:spLocks noChangeShapeType="1"/>
          </p:cNvSpPr>
          <p:nvPr/>
        </p:nvSpPr>
        <p:spPr bwMode="auto">
          <a:xfrm>
            <a:off x="4876800" y="0"/>
            <a:ext cx="0" cy="4343400"/>
          </a:xfrm>
          <a:prstGeom prst="line">
            <a:avLst/>
          </a:prstGeom>
          <a:noFill/>
          <a:ln w="38100">
            <a:solidFill>
              <a:srgbClr val="6600CC"/>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3800" name="AutoShape 8">
            <a:extLst>
              <a:ext uri="{FF2B5EF4-FFF2-40B4-BE49-F238E27FC236}">
                <a16:creationId xmlns:a16="http://schemas.microsoft.com/office/drawing/2014/main" id="{9484AF4E-F7EE-4C72-BFC9-B662EA8E774A}"/>
              </a:ext>
            </a:extLst>
          </p:cNvPr>
          <p:cNvSpPr>
            <a:spLocks/>
          </p:cNvSpPr>
          <p:nvPr/>
        </p:nvSpPr>
        <p:spPr bwMode="auto">
          <a:xfrm rot="5400000">
            <a:off x="3238500" y="-114300"/>
            <a:ext cx="609600" cy="2667000"/>
          </a:xfrm>
          <a:prstGeom prst="leftBrace">
            <a:avLst>
              <a:gd name="adj1" fmla="val 36458"/>
              <a:gd name="adj2" fmla="val 50000"/>
            </a:avLst>
          </a:prstGeom>
          <a:noFill/>
          <a:ln w="3810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3497" name="Text Box 9">
            <a:extLst>
              <a:ext uri="{FF2B5EF4-FFF2-40B4-BE49-F238E27FC236}">
                <a16:creationId xmlns:a16="http://schemas.microsoft.com/office/drawing/2014/main" id="{659DBE7E-6DC9-442C-BCE0-C6F4B4AABA58}"/>
              </a:ext>
            </a:extLst>
          </p:cNvPr>
          <p:cNvSpPr txBox="1">
            <a:spLocks noChangeArrowheads="1"/>
          </p:cNvSpPr>
          <p:nvPr/>
        </p:nvSpPr>
        <p:spPr bwMode="auto">
          <a:xfrm>
            <a:off x="2819400" y="457200"/>
            <a:ext cx="2819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500" b="1" i="0" u="none" strike="noStrike" kern="1200" cap="none" spc="0" normalizeH="0" baseline="0" noProof="0">
                <a:ln>
                  <a:noFill/>
                </a:ln>
                <a:solidFill>
                  <a:srgbClr val="6600CC"/>
                </a:solidFill>
                <a:effectLst/>
                <a:uLnTx/>
                <a:uFillTx/>
                <a:latin typeface="Comic Sans MS" panose="030F0702030302020204" pitchFamily="66" charset="0"/>
                <a:ea typeface="MS PGothic" panose="020B0600070205080204" pitchFamily="34" charset="-128"/>
                <a:cs typeface="+mn-cs"/>
              </a:rPr>
              <a:t>1750um</a:t>
            </a:r>
          </a:p>
        </p:txBody>
      </p:sp>
      <p:sp>
        <p:nvSpPr>
          <p:cNvPr id="63498" name="Text Box 10">
            <a:extLst>
              <a:ext uri="{FF2B5EF4-FFF2-40B4-BE49-F238E27FC236}">
                <a16:creationId xmlns:a16="http://schemas.microsoft.com/office/drawing/2014/main" id="{1DCDC556-A983-4798-B752-8F1472EA9888}"/>
              </a:ext>
            </a:extLst>
          </p:cNvPr>
          <p:cNvSpPr txBox="1">
            <a:spLocks noChangeArrowheads="1"/>
          </p:cNvSpPr>
          <p:nvPr/>
        </p:nvSpPr>
        <p:spPr bwMode="auto">
          <a:xfrm>
            <a:off x="152400" y="6019800"/>
            <a:ext cx="899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b="1" i="0" u="none" strike="noStrike" kern="1200" cap="none" spc="0" normalizeH="0" baseline="0" noProof="0">
                <a:ln>
                  <a:noFill/>
                </a:ln>
                <a:solidFill>
                  <a:srgbClr val="6600CC"/>
                </a:solidFill>
                <a:effectLst/>
                <a:uLnTx/>
                <a:uFillTx/>
                <a:latin typeface="Comic Sans MS" panose="030F0702030302020204" pitchFamily="66" charset="0"/>
                <a:ea typeface="MS PGothic" panose="020B0600070205080204" pitchFamily="34" charset="-128"/>
                <a:cs typeface="+mn-cs"/>
              </a:rPr>
              <a:t>The length of the cell is approximately 1750um.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anim calcmode="lin" valueType="num">
                                      <p:cBhvr additive="base">
                                        <p:cTn id="7" dur="500" fill="hold"/>
                                        <p:tgtEl>
                                          <p:spTgt spid="634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800"/>
                                        </p:tgtEl>
                                        <p:attrNameLst>
                                          <p:attrName>style.visibility</p:attrName>
                                        </p:attrNameLst>
                                      </p:cBhvr>
                                      <p:to>
                                        <p:strVal val="visible"/>
                                      </p:to>
                                    </p:set>
                                    <p:anim calcmode="lin" valueType="num">
                                      <p:cBhvr additive="base">
                                        <p:cTn id="13" dur="500" fill="hold"/>
                                        <p:tgtEl>
                                          <p:spTgt spid="33800"/>
                                        </p:tgtEl>
                                        <p:attrNameLst>
                                          <p:attrName>ppt_x</p:attrName>
                                        </p:attrNameLst>
                                      </p:cBhvr>
                                      <p:tavLst>
                                        <p:tav tm="0">
                                          <p:val>
                                            <p:strVal val="#ppt_x"/>
                                          </p:val>
                                        </p:tav>
                                        <p:tav tm="100000">
                                          <p:val>
                                            <p:strVal val="#ppt_x"/>
                                          </p:val>
                                        </p:tav>
                                      </p:tavLst>
                                    </p:anim>
                                    <p:anim calcmode="lin" valueType="num">
                                      <p:cBhvr additive="base">
                                        <p:cTn id="14"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497">
                                            <p:txEl>
                                              <p:pRg st="0" end="0"/>
                                            </p:txEl>
                                          </p:spTgt>
                                        </p:tgtEl>
                                        <p:attrNameLst>
                                          <p:attrName>style.visibility</p:attrName>
                                        </p:attrNameLst>
                                      </p:cBhvr>
                                      <p:to>
                                        <p:strVal val="visible"/>
                                      </p:to>
                                    </p:set>
                                    <p:anim calcmode="lin" valueType="num">
                                      <p:cBhvr additive="base">
                                        <p:cTn id="19" dur="500" fill="hold"/>
                                        <p:tgtEl>
                                          <p:spTgt spid="6349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3498">
                                            <p:txEl>
                                              <p:pRg st="0" end="0"/>
                                            </p:txEl>
                                          </p:spTgt>
                                        </p:tgtEl>
                                        <p:attrNameLst>
                                          <p:attrName>style.visibility</p:attrName>
                                        </p:attrNameLst>
                                      </p:cBhvr>
                                      <p:to>
                                        <p:strVal val="visible"/>
                                      </p:to>
                                    </p:set>
                                    <p:anim calcmode="lin" valueType="num">
                                      <p:cBhvr additive="base">
                                        <p:cTn id="25" dur="500" fill="hold"/>
                                        <p:tgtEl>
                                          <p:spTgt spid="6349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eld of view3">
            <a:extLst>
              <a:ext uri="{FF2B5EF4-FFF2-40B4-BE49-F238E27FC236}">
                <a16:creationId xmlns:a16="http://schemas.microsoft.com/office/drawing/2014/main" id="{A795E17B-7505-4458-B8C8-1CA570E92C4F}"/>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228600" y="0"/>
            <a:ext cx="5105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a:extLst>
              <a:ext uri="{FF2B5EF4-FFF2-40B4-BE49-F238E27FC236}">
                <a16:creationId xmlns:a16="http://schemas.microsoft.com/office/drawing/2014/main" id="{E363E11C-FDD2-4489-A03F-CE0C95D76D00}"/>
              </a:ext>
            </a:extLst>
          </p:cNvPr>
          <p:cNvSpPr txBox="1">
            <a:spLocks noChangeArrowheads="1"/>
          </p:cNvSpPr>
          <p:nvPr/>
        </p:nvSpPr>
        <p:spPr bwMode="auto">
          <a:xfrm>
            <a:off x="381000" y="4267200"/>
            <a:ext cx="525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Field of view = 1.5mm</a:t>
            </a:r>
          </a:p>
        </p:txBody>
      </p:sp>
      <p:sp>
        <p:nvSpPr>
          <p:cNvPr id="64516" name="TextBox 2">
            <a:extLst>
              <a:ext uri="{FF2B5EF4-FFF2-40B4-BE49-F238E27FC236}">
                <a16:creationId xmlns:a16="http://schemas.microsoft.com/office/drawing/2014/main" id="{76638889-8969-416E-8651-F79874200CAB}"/>
              </a:ext>
            </a:extLst>
          </p:cNvPr>
          <p:cNvSpPr txBox="1">
            <a:spLocks noChangeArrowheads="1"/>
          </p:cNvSpPr>
          <p:nvPr/>
        </p:nvSpPr>
        <p:spPr bwMode="auto">
          <a:xfrm>
            <a:off x="5943600" y="914400"/>
            <a:ext cx="3200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6600CC"/>
                </a:solidFill>
                <a:effectLst/>
                <a:uLnTx/>
                <a:uFillTx/>
                <a:latin typeface="Arial" panose="020B0604020202020204" pitchFamily="34" charset="0"/>
                <a:ea typeface="MS PGothic" panose="020B0600070205080204" pitchFamily="34" charset="-128"/>
                <a:cs typeface="Arial" panose="020B0604020202020204" pitchFamily="34" charset="0"/>
              </a:rPr>
              <a:t>There are 3 cells across the field of view. </a:t>
            </a:r>
          </a:p>
        </p:txBody>
      </p:sp>
      <p:sp>
        <p:nvSpPr>
          <p:cNvPr id="64517" name="Text Box 5">
            <a:extLst>
              <a:ext uri="{FF2B5EF4-FFF2-40B4-BE49-F238E27FC236}">
                <a16:creationId xmlns:a16="http://schemas.microsoft.com/office/drawing/2014/main" id="{E24AA817-051C-42F2-B2B2-37E023D0E248}"/>
              </a:ext>
            </a:extLst>
          </p:cNvPr>
          <p:cNvSpPr txBox="1">
            <a:spLocks noChangeArrowheads="1"/>
          </p:cNvSpPr>
          <p:nvPr/>
        </p:nvSpPr>
        <p:spPr bwMode="auto">
          <a:xfrm>
            <a:off x="2286000" y="4953000"/>
            <a:ext cx="2819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    </a:t>
            </a:r>
            <a:r>
              <a:rPr kumimoji="0" lang="en-US" altLang="en-US" sz="3000" b="1" i="0" u="none" strike="noStrike" kern="1200" cap="none" spc="0" normalizeH="0" baseline="0" noProof="0">
                <a:ln>
                  <a:noFill/>
                </a:ln>
                <a:solidFill>
                  <a:srgbClr val="6600CC"/>
                </a:solidFill>
                <a:effectLst/>
                <a:uLnTx/>
                <a:uFillTx/>
                <a:latin typeface="Comic Sans MS" panose="030F0702030302020204" pitchFamily="66" charset="0"/>
                <a:ea typeface="MS PGothic" panose="020B0600070205080204" pitchFamily="34" charset="-128"/>
                <a:cs typeface="+mn-cs"/>
              </a:rPr>
              <a:t>= 1500um</a:t>
            </a:r>
          </a:p>
        </p:txBody>
      </p:sp>
      <p:sp>
        <p:nvSpPr>
          <p:cNvPr id="64519" name="TextBox 2">
            <a:extLst>
              <a:ext uri="{FF2B5EF4-FFF2-40B4-BE49-F238E27FC236}">
                <a16:creationId xmlns:a16="http://schemas.microsoft.com/office/drawing/2014/main" id="{B0C36B42-DF7D-404C-85C9-50D8905102CF}"/>
              </a:ext>
            </a:extLst>
          </p:cNvPr>
          <p:cNvSpPr txBox="1">
            <a:spLocks noChangeArrowheads="1"/>
          </p:cNvSpPr>
          <p:nvPr/>
        </p:nvSpPr>
        <p:spPr bwMode="auto">
          <a:xfrm>
            <a:off x="5943600" y="2743200"/>
            <a:ext cx="320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6600CC"/>
                </a:solidFill>
                <a:effectLst/>
                <a:uLnTx/>
                <a:uFillTx/>
                <a:latin typeface="Arial" panose="020B0604020202020204" pitchFamily="34" charset="0"/>
                <a:ea typeface="MS PGothic" panose="020B0600070205080204" pitchFamily="34" charset="-128"/>
                <a:cs typeface="Arial" panose="020B0604020202020204" pitchFamily="34" charset="0"/>
              </a:rPr>
              <a:t>1500/3</a:t>
            </a:r>
          </a:p>
        </p:txBody>
      </p:sp>
      <p:sp>
        <p:nvSpPr>
          <p:cNvPr id="64520" name="TextBox 2">
            <a:extLst>
              <a:ext uri="{FF2B5EF4-FFF2-40B4-BE49-F238E27FC236}">
                <a16:creationId xmlns:a16="http://schemas.microsoft.com/office/drawing/2014/main" id="{933E1AB3-2DC2-4EAB-BA7B-19454008A1B9}"/>
              </a:ext>
            </a:extLst>
          </p:cNvPr>
          <p:cNvSpPr txBox="1">
            <a:spLocks noChangeArrowheads="1"/>
          </p:cNvSpPr>
          <p:nvPr/>
        </p:nvSpPr>
        <p:spPr bwMode="auto">
          <a:xfrm>
            <a:off x="7315200" y="2743200"/>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6600CC"/>
                </a:solidFill>
                <a:effectLst/>
                <a:uLnTx/>
                <a:uFillTx/>
                <a:latin typeface="Arial" panose="020B0604020202020204" pitchFamily="34" charset="0"/>
                <a:ea typeface="MS PGothic" panose="020B0600070205080204" pitchFamily="34" charset="-128"/>
                <a:cs typeface="Arial" panose="020B0604020202020204" pitchFamily="34" charset="0"/>
              </a:rPr>
              <a:t>= 500um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ppt_x"/>
                                          </p:val>
                                        </p:tav>
                                        <p:tav tm="100000">
                                          <p:val>
                                            <p:strVal val="#ppt_x"/>
                                          </p:val>
                                        </p:tav>
                                      </p:tavLst>
                                    </p:anim>
                                    <p:anim calcmode="lin" valueType="num">
                                      <p:cBhvr additive="base">
                                        <p:cTn id="8"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16">
                                            <p:txEl>
                                              <p:pRg st="0" end="0"/>
                                            </p:txEl>
                                          </p:spTgt>
                                        </p:tgtEl>
                                        <p:attrNameLst>
                                          <p:attrName>style.visibility</p:attrName>
                                        </p:attrNameLst>
                                      </p:cBhvr>
                                      <p:to>
                                        <p:strVal val="visible"/>
                                      </p:to>
                                    </p:set>
                                    <p:anim calcmode="lin" valueType="num">
                                      <p:cBhvr additive="base">
                                        <p:cTn id="13" dur="500" fill="hold"/>
                                        <p:tgtEl>
                                          <p:spTgt spid="645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519">
                                            <p:txEl>
                                              <p:pRg st="0" end="0"/>
                                            </p:txEl>
                                          </p:spTgt>
                                        </p:tgtEl>
                                        <p:attrNameLst>
                                          <p:attrName>style.visibility</p:attrName>
                                        </p:attrNameLst>
                                      </p:cBhvr>
                                      <p:to>
                                        <p:strVal val="visible"/>
                                      </p:to>
                                    </p:set>
                                    <p:anim calcmode="lin" valueType="num">
                                      <p:cBhvr additive="base">
                                        <p:cTn id="19" dur="500" fill="hold"/>
                                        <p:tgtEl>
                                          <p:spTgt spid="645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520">
                                            <p:txEl>
                                              <p:pRg st="0" end="0"/>
                                            </p:txEl>
                                          </p:spTgt>
                                        </p:tgtEl>
                                        <p:attrNameLst>
                                          <p:attrName>style.visibility</p:attrName>
                                        </p:attrNameLst>
                                      </p:cBhvr>
                                      <p:to>
                                        <p:strVal val="visible"/>
                                      </p:to>
                                    </p:set>
                                    <p:anim calcmode="lin" valueType="num">
                                      <p:cBhvr additive="base">
                                        <p:cTn id="25" dur="500" fill="hold"/>
                                        <p:tgtEl>
                                          <p:spTgt spid="645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B50B7FD-6B23-4536-A805-03DE6FD244CA}"/>
              </a:ext>
            </a:extLst>
          </p:cNvPr>
          <p:cNvSpPr>
            <a:spLocks noGrp="1" noChangeArrowheads="1"/>
          </p:cNvSpPr>
          <p:nvPr>
            <p:ph type="ctrTitle"/>
          </p:nvPr>
        </p:nvSpPr>
        <p:spPr/>
        <p:txBody>
          <a:bodyPr/>
          <a:lstStyle/>
          <a:p>
            <a:r>
              <a:rPr lang="en-US" altLang="en-US"/>
              <a:t>Determining the Size of an Object Under a Microscope</a:t>
            </a:r>
          </a:p>
        </p:txBody>
      </p:sp>
      <p:sp>
        <p:nvSpPr>
          <p:cNvPr id="34819" name="Rectangle 3">
            <a:extLst>
              <a:ext uri="{FF2B5EF4-FFF2-40B4-BE49-F238E27FC236}">
                <a16:creationId xmlns:a16="http://schemas.microsoft.com/office/drawing/2014/main" id="{168590DB-9E79-48E2-9394-092C983132EA}"/>
              </a:ext>
            </a:extLst>
          </p:cNvPr>
          <p:cNvSpPr>
            <a:spLocks noGrp="1" noChangeArrowheads="1"/>
          </p:cNvSpPr>
          <p:nvPr>
            <p:ph type="subTitle" idx="1"/>
          </p:nvPr>
        </p:nvSpPr>
        <p:spPr/>
        <p:txBody>
          <a:bodyPr/>
          <a:lstStyle/>
          <a:p>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75A5112F-F9F0-4D33-A1C4-BE1A31CCDA65}"/>
              </a:ext>
            </a:extLst>
          </p:cNvPr>
          <p:cNvSpPr>
            <a:spLocks noGrp="1" noChangeArrowheads="1"/>
          </p:cNvSpPr>
          <p:nvPr>
            <p:ph type="body" sz="half" idx="1"/>
          </p:nvPr>
        </p:nvSpPr>
        <p:spPr>
          <a:xfrm>
            <a:off x="322439" y="3094566"/>
            <a:ext cx="4870450" cy="3581400"/>
          </a:xfrm>
        </p:spPr>
        <p:txBody>
          <a:bodyPr/>
          <a:lstStyle/>
          <a:p>
            <a:pPr>
              <a:lnSpc>
                <a:spcPct val="90000"/>
              </a:lnSpc>
            </a:pPr>
            <a:r>
              <a:rPr lang="en-US" altLang="en-US" sz="2800" dirty="0"/>
              <a:t>Divide the diameter of FOV by the number of objects that can fit across it.</a:t>
            </a:r>
          </a:p>
          <a:p>
            <a:pPr>
              <a:lnSpc>
                <a:spcPct val="90000"/>
              </a:lnSpc>
            </a:pPr>
            <a:r>
              <a:rPr lang="en-US" altLang="en-US" sz="2800" dirty="0"/>
              <a:t>Ex: </a:t>
            </a:r>
          </a:p>
          <a:p>
            <a:pPr lvl="1">
              <a:lnSpc>
                <a:spcPct val="90000"/>
              </a:lnSpc>
            </a:pPr>
            <a:r>
              <a:rPr lang="en-US" altLang="en-US" sz="2400" dirty="0"/>
              <a:t>Three letter “</a:t>
            </a:r>
            <a:r>
              <a:rPr lang="en-US" altLang="en-US" sz="2400" dirty="0" err="1"/>
              <a:t>e”s</a:t>
            </a:r>
            <a:r>
              <a:rPr lang="en-US" altLang="en-US" sz="2400" dirty="0"/>
              <a:t> fit across FOV of 1800 micrometers</a:t>
            </a:r>
          </a:p>
          <a:p>
            <a:pPr lvl="1">
              <a:lnSpc>
                <a:spcPct val="90000"/>
              </a:lnSpc>
            </a:pPr>
            <a:r>
              <a:rPr lang="en-US" altLang="en-US" sz="2400" dirty="0"/>
              <a:t>Each letter is about 600 micrometers</a:t>
            </a:r>
          </a:p>
        </p:txBody>
      </p:sp>
      <p:pic>
        <p:nvPicPr>
          <p:cNvPr id="36868" name="Picture 6" descr="images-50">
            <a:extLst>
              <a:ext uri="{FF2B5EF4-FFF2-40B4-BE49-F238E27FC236}">
                <a16:creationId xmlns:a16="http://schemas.microsoft.com/office/drawing/2014/main" id="{7365B262-967C-4065-ABFC-EA743F5C8A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219200"/>
            <a:ext cx="3575050" cy="4038600"/>
          </a:xfrm>
          <a:noFill/>
        </p:spPr>
      </p:pic>
      <p:sp>
        <p:nvSpPr>
          <p:cNvPr id="36869" name="Text Box 7">
            <a:extLst>
              <a:ext uri="{FF2B5EF4-FFF2-40B4-BE49-F238E27FC236}">
                <a16:creationId xmlns:a16="http://schemas.microsoft.com/office/drawing/2014/main" id="{F1C4F080-0AAC-4A8B-B32A-7EDCB3309059}"/>
              </a:ext>
            </a:extLst>
          </p:cNvPr>
          <p:cNvSpPr txBox="1">
            <a:spLocks noChangeArrowheads="1"/>
          </p:cNvSpPr>
          <p:nvPr/>
        </p:nvSpPr>
        <p:spPr bwMode="auto">
          <a:xfrm>
            <a:off x="5181600" y="5638800"/>
            <a:ext cx="3657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sng"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1800 micrometers </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   600 </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Tahoma" panose="020B0604030504040204" pitchFamily="34" charset="0"/>
              </a:rPr>
              <a:t>µm</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     3 letter “e”</a:t>
            </a:r>
          </a:p>
        </p:txBody>
      </p:sp>
      <p:sp>
        <p:nvSpPr>
          <p:cNvPr id="6" name="Rectangle 3">
            <a:extLst>
              <a:ext uri="{FF2B5EF4-FFF2-40B4-BE49-F238E27FC236}">
                <a16:creationId xmlns:a16="http://schemas.microsoft.com/office/drawing/2014/main" id="{D44C9EE6-8F09-4167-970C-AEBFE81F29CA}"/>
              </a:ext>
            </a:extLst>
          </p:cNvPr>
          <p:cNvSpPr txBox="1">
            <a:spLocks noChangeArrowheads="1"/>
          </p:cNvSpPr>
          <p:nvPr/>
        </p:nvSpPr>
        <p:spPr bwMode="auto">
          <a:xfrm>
            <a:off x="304800" y="210256"/>
            <a:ext cx="586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a:ln>
                  <a:noFill/>
                </a:ln>
                <a:solidFill>
                  <a:srgbClr val="000000"/>
                </a:solidFill>
                <a:effectLst/>
                <a:uLnTx/>
                <a:uFillTx/>
                <a:latin typeface="Comic Sans MS"/>
                <a:ea typeface="MS PGothic" pitchFamily="34" charset="-128"/>
                <a:cs typeface="+mn-cs"/>
              </a:rPr>
              <a:t>View and draw object on low power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a:ln>
                  <a:noFill/>
                </a:ln>
                <a:solidFill>
                  <a:srgbClr val="000000"/>
                </a:solidFill>
                <a:effectLst/>
                <a:uLnTx/>
                <a:uFillTx/>
                <a:latin typeface="Comic Sans MS"/>
                <a:ea typeface="MS PGothic" pitchFamily="34" charset="-128"/>
                <a:cs typeface="+mn-cs"/>
              </a:rPr>
              <a:t>Estimate how many objects would fit across diameter of field of view</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64BC7EA-C6B7-4943-8DF0-7FBAB880A5EA}"/>
              </a:ext>
            </a:extLst>
          </p:cNvPr>
          <p:cNvSpPr>
            <a:spLocks noGrp="1" noChangeArrowheads="1"/>
          </p:cNvSpPr>
          <p:nvPr>
            <p:ph type="title"/>
          </p:nvPr>
        </p:nvSpPr>
        <p:spPr/>
        <p:txBody>
          <a:bodyPr/>
          <a:lstStyle/>
          <a:p>
            <a:r>
              <a:rPr lang="en-US" altLang="en-US"/>
              <a:t>Magnification</a:t>
            </a:r>
          </a:p>
        </p:txBody>
      </p:sp>
      <p:sp>
        <p:nvSpPr>
          <p:cNvPr id="37891" name="Rectangle 3">
            <a:extLst>
              <a:ext uri="{FF2B5EF4-FFF2-40B4-BE49-F238E27FC236}">
                <a16:creationId xmlns:a16="http://schemas.microsoft.com/office/drawing/2014/main" id="{2D40DB75-8F8D-482F-9E34-5895912614DC}"/>
              </a:ext>
            </a:extLst>
          </p:cNvPr>
          <p:cNvSpPr>
            <a:spLocks noGrp="1" noChangeArrowheads="1"/>
          </p:cNvSpPr>
          <p:nvPr>
            <p:ph type="body" idx="1"/>
          </p:nvPr>
        </p:nvSpPr>
        <p:spPr/>
        <p:txBody>
          <a:bodyPr/>
          <a:lstStyle/>
          <a:p>
            <a:r>
              <a:rPr lang="en-US" altLang="en-US" u="sng"/>
              <a:t>How much can you enlarge the image</a:t>
            </a:r>
            <a:r>
              <a:rPr lang="en-US" altLang="en-US"/>
              <a:t>?</a:t>
            </a:r>
          </a:p>
          <a:p>
            <a:endParaRPr lang="en-US" altLang="en-US"/>
          </a:p>
          <a:p>
            <a:r>
              <a:rPr lang="en-US" altLang="en-US"/>
              <a:t>Ex: 100x = 100 times as big</a:t>
            </a:r>
          </a:p>
          <a:p>
            <a:pPr>
              <a:buFont typeface="Wingdings" panose="05000000000000000000" pitchFamily="2" charset="2"/>
              <a:buNone/>
            </a:pP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Median-power Objective </a:t>
            </a:r>
            <a:r>
              <a:rPr lang="en-US" dirty="0"/>
              <a:t>– Used for coarse and </a:t>
            </a:r>
            <a:r>
              <a:rPr lang="en-US" dirty="0" err="1"/>
              <a:t>prelimanry</a:t>
            </a:r>
            <a:r>
              <a:rPr lang="en-US" dirty="0"/>
              <a:t> focusing, magnifies an objective 10x</a:t>
            </a:r>
          </a:p>
        </p:txBody>
      </p:sp>
      <p:pic>
        <p:nvPicPr>
          <p:cNvPr id="6" name="Picture 5" descr="text_nosepiece_big">
            <a:extLst>
              <a:ext uri="{FF2B5EF4-FFF2-40B4-BE49-F238E27FC236}">
                <a16:creationId xmlns:a16="http://schemas.microsoft.com/office/drawing/2014/main" id="{C3E8AF14-5743-4C62-AF2C-86D9055CE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25655" y="313322"/>
            <a:ext cx="5765946" cy="4324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a:extLst>
              <a:ext uri="{FF2B5EF4-FFF2-40B4-BE49-F238E27FC236}">
                <a16:creationId xmlns:a16="http://schemas.microsoft.com/office/drawing/2014/main" id="{4A351530-553B-4699-A83A-A745E4084D3B}"/>
              </a:ext>
            </a:extLst>
          </p:cNvPr>
          <p:cNvSpPr/>
          <p:nvPr/>
        </p:nvSpPr>
        <p:spPr>
          <a:xfrm>
            <a:off x="5257800" y="3238500"/>
            <a:ext cx="1600200" cy="419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3026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747A9B1-3E45-4544-AC6A-606C0979CD47}"/>
              </a:ext>
            </a:extLst>
          </p:cNvPr>
          <p:cNvSpPr>
            <a:spLocks noGrp="1" noChangeArrowheads="1"/>
          </p:cNvSpPr>
          <p:nvPr>
            <p:ph type="title"/>
          </p:nvPr>
        </p:nvSpPr>
        <p:spPr/>
        <p:txBody>
          <a:bodyPr/>
          <a:lstStyle/>
          <a:p>
            <a:r>
              <a:rPr lang="en-US" altLang="en-US"/>
              <a:t>Finding Total Magnification</a:t>
            </a:r>
          </a:p>
        </p:txBody>
      </p:sp>
      <p:sp>
        <p:nvSpPr>
          <p:cNvPr id="38915" name="Rectangle 3">
            <a:extLst>
              <a:ext uri="{FF2B5EF4-FFF2-40B4-BE49-F238E27FC236}">
                <a16:creationId xmlns:a16="http://schemas.microsoft.com/office/drawing/2014/main" id="{249F7526-94A1-4AA8-B9E9-2551672667C4}"/>
              </a:ext>
            </a:extLst>
          </p:cNvPr>
          <p:cNvSpPr>
            <a:spLocks noGrp="1" noChangeArrowheads="1"/>
          </p:cNvSpPr>
          <p:nvPr>
            <p:ph type="body" idx="1"/>
          </p:nvPr>
        </p:nvSpPr>
        <p:spPr>
          <a:xfrm>
            <a:off x="1066800" y="1981200"/>
            <a:ext cx="7543800" cy="4876800"/>
          </a:xfrm>
        </p:spPr>
        <p:txBody>
          <a:bodyPr/>
          <a:lstStyle/>
          <a:p>
            <a:r>
              <a:rPr lang="en-US" altLang="en-US"/>
              <a:t>Multiply strengths of two lenses you are using.</a:t>
            </a:r>
          </a:p>
          <a:p>
            <a:pPr lvl="1"/>
            <a:r>
              <a:rPr lang="en-US" altLang="en-US"/>
              <a:t>Ocular lens x Objective lens</a:t>
            </a:r>
          </a:p>
          <a:p>
            <a:endParaRPr lang="en-US" altLang="en-US"/>
          </a:p>
          <a:p>
            <a:pPr lvl="1">
              <a:buFontTx/>
              <a:buNone/>
            </a:pPr>
            <a:r>
              <a:rPr lang="en-US" altLang="en-US" b="1" i="1" u="sng"/>
              <a:t>Ex:</a:t>
            </a:r>
            <a:r>
              <a:rPr lang="en-US" altLang="en-US" i="1"/>
              <a:t> </a:t>
            </a:r>
          </a:p>
          <a:p>
            <a:pPr lvl="1">
              <a:buFontTx/>
              <a:buNone/>
            </a:pPr>
            <a:r>
              <a:rPr lang="en-US" altLang="en-US" i="1"/>
              <a:t>	Ocular = 10x </a:t>
            </a:r>
          </a:p>
          <a:p>
            <a:pPr lvl="1">
              <a:buFontTx/>
              <a:buNone/>
            </a:pPr>
            <a:r>
              <a:rPr lang="en-US" altLang="en-US" i="1"/>
              <a:t>	High Power Objective= 45x</a:t>
            </a:r>
          </a:p>
          <a:p>
            <a:pPr lvl="1">
              <a:buFontTx/>
              <a:buNone/>
            </a:pPr>
            <a:r>
              <a:rPr lang="en-US" altLang="en-US" i="1"/>
              <a:t>	Total Magnification =  (10 x 45) = 450x</a:t>
            </a:r>
            <a:endParaRPr lang="en-US" altLang="en-US"/>
          </a:p>
          <a:p>
            <a:pPr lvl="1"/>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43411C6-F7C5-46CA-8DC9-D14F19E6CB57}"/>
              </a:ext>
            </a:extLst>
          </p:cNvPr>
          <p:cNvSpPr>
            <a:spLocks noGrp="1" noChangeArrowheads="1"/>
          </p:cNvSpPr>
          <p:nvPr>
            <p:ph type="title"/>
          </p:nvPr>
        </p:nvSpPr>
        <p:spPr>
          <a:xfrm>
            <a:off x="685800" y="0"/>
            <a:ext cx="7772400" cy="1143000"/>
          </a:xfrm>
        </p:spPr>
        <p:txBody>
          <a:bodyPr/>
          <a:lstStyle/>
          <a:p>
            <a:r>
              <a:rPr lang="en-US" altLang="en-US"/>
              <a:t>Practice</a:t>
            </a:r>
          </a:p>
        </p:txBody>
      </p:sp>
      <p:sp>
        <p:nvSpPr>
          <p:cNvPr id="39939" name="Rectangle 3">
            <a:extLst>
              <a:ext uri="{FF2B5EF4-FFF2-40B4-BE49-F238E27FC236}">
                <a16:creationId xmlns:a16="http://schemas.microsoft.com/office/drawing/2014/main" id="{BC758D72-88C3-49C7-8B0F-D331CB783F44}"/>
              </a:ext>
            </a:extLst>
          </p:cNvPr>
          <p:cNvSpPr>
            <a:spLocks noGrp="1" noChangeArrowheads="1"/>
          </p:cNvSpPr>
          <p:nvPr>
            <p:ph type="body" idx="1"/>
          </p:nvPr>
        </p:nvSpPr>
        <p:spPr>
          <a:xfrm>
            <a:off x="685800" y="1219200"/>
            <a:ext cx="7772400" cy="4876800"/>
          </a:xfrm>
        </p:spPr>
        <p:txBody>
          <a:bodyPr/>
          <a:lstStyle/>
          <a:p>
            <a:pPr marL="609600" indent="-609600">
              <a:buFont typeface="Wingdings" panose="05000000000000000000" pitchFamily="2" charset="2"/>
              <a:buNone/>
            </a:pPr>
            <a:r>
              <a:rPr lang="en-US" altLang="en-US" u="sng" dirty="0"/>
              <a:t>Find Total Magnification</a:t>
            </a:r>
            <a:r>
              <a:rPr lang="en-US" altLang="en-US" dirty="0"/>
              <a:t>:</a:t>
            </a:r>
          </a:p>
          <a:p>
            <a:pPr marL="609600" indent="-609600">
              <a:buFont typeface="Wingdings" panose="05000000000000000000" pitchFamily="2" charset="2"/>
              <a:buNone/>
            </a:pPr>
            <a:endParaRPr lang="en-US" altLang="en-US" dirty="0"/>
          </a:p>
          <a:p>
            <a:pPr marL="990600" lvl="1" indent="-533400">
              <a:buFontTx/>
              <a:buAutoNum type="arabicPeriod"/>
            </a:pPr>
            <a:r>
              <a:rPr lang="en-US" altLang="en-US" dirty="0"/>
              <a:t>Ocular 2x, Objective 30x = </a:t>
            </a:r>
          </a:p>
          <a:p>
            <a:pPr marL="990600" lvl="1" indent="-533400">
              <a:buFontTx/>
              <a:buAutoNum type="arabicPeriod"/>
            </a:pPr>
            <a:endParaRPr lang="en-US" altLang="en-US" dirty="0"/>
          </a:p>
          <a:p>
            <a:pPr marL="990600" lvl="1" indent="-533400">
              <a:buFontTx/>
              <a:buAutoNum type="arabicPeriod"/>
            </a:pPr>
            <a:r>
              <a:rPr lang="en-US" altLang="en-US" dirty="0"/>
              <a:t>Ocular 10x, Objective 60x = </a:t>
            </a:r>
          </a:p>
          <a:p>
            <a:pPr marL="990600" lvl="1" indent="-533400">
              <a:buFontTx/>
              <a:buAutoNum type="arabicPeriod"/>
            </a:pPr>
            <a:endParaRPr lang="en-US" altLang="en-US" dirty="0"/>
          </a:p>
          <a:p>
            <a:pPr marL="990600" lvl="1" indent="-533400">
              <a:buFontTx/>
              <a:buAutoNum type="arabicPeriod"/>
            </a:pPr>
            <a:r>
              <a:rPr lang="en-US" altLang="en-US" dirty="0"/>
              <a:t>If Ocular is 10x and Total mag. = 350x</a:t>
            </a:r>
          </a:p>
          <a:p>
            <a:pPr marL="990600" lvl="1" indent="-533400">
              <a:buFontTx/>
              <a:buNone/>
            </a:pPr>
            <a:r>
              <a:rPr lang="en-US" altLang="en-US" dirty="0"/>
              <a:t>	What is the strength of the objective lens?</a:t>
            </a:r>
          </a:p>
        </p:txBody>
      </p:sp>
      <p:sp>
        <p:nvSpPr>
          <p:cNvPr id="2" name="TextBox 1">
            <a:extLst>
              <a:ext uri="{FF2B5EF4-FFF2-40B4-BE49-F238E27FC236}">
                <a16:creationId xmlns:a16="http://schemas.microsoft.com/office/drawing/2014/main" id="{27797C32-FBDC-43B3-98E4-D8951B7061B2}"/>
              </a:ext>
            </a:extLst>
          </p:cNvPr>
          <p:cNvSpPr txBox="1"/>
          <p:nvPr/>
        </p:nvSpPr>
        <p:spPr>
          <a:xfrm>
            <a:off x="6400800" y="2346103"/>
            <a:ext cx="9906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rPr>
              <a:t>60x</a:t>
            </a:r>
          </a:p>
        </p:txBody>
      </p:sp>
      <p:sp>
        <p:nvSpPr>
          <p:cNvPr id="5" name="TextBox 4">
            <a:extLst>
              <a:ext uri="{FF2B5EF4-FFF2-40B4-BE49-F238E27FC236}">
                <a16:creationId xmlns:a16="http://schemas.microsoft.com/office/drawing/2014/main" id="{7F2BBD2B-F8C2-436B-96F4-B6EDE840967F}"/>
              </a:ext>
            </a:extLst>
          </p:cNvPr>
          <p:cNvSpPr txBox="1"/>
          <p:nvPr/>
        </p:nvSpPr>
        <p:spPr>
          <a:xfrm>
            <a:off x="6443132" y="3378617"/>
            <a:ext cx="1253067"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rPr>
              <a:t>600x</a:t>
            </a:r>
          </a:p>
        </p:txBody>
      </p:sp>
      <p:sp>
        <p:nvSpPr>
          <p:cNvPr id="6" name="TextBox 5">
            <a:extLst>
              <a:ext uri="{FF2B5EF4-FFF2-40B4-BE49-F238E27FC236}">
                <a16:creationId xmlns:a16="http://schemas.microsoft.com/office/drawing/2014/main" id="{B68612E2-8598-44B0-BC90-A2E47EDAD458}"/>
              </a:ext>
            </a:extLst>
          </p:cNvPr>
          <p:cNvSpPr txBox="1"/>
          <p:nvPr/>
        </p:nvSpPr>
        <p:spPr>
          <a:xfrm>
            <a:off x="2819400" y="5346412"/>
            <a:ext cx="9906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rPr>
              <a:t>35x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08567C8-65FA-4D5C-8A9F-1EF2B2958DBF}"/>
              </a:ext>
            </a:extLst>
          </p:cNvPr>
          <p:cNvSpPr>
            <a:spLocks noGrp="1" noChangeArrowheads="1"/>
          </p:cNvSpPr>
          <p:nvPr>
            <p:ph type="title"/>
          </p:nvPr>
        </p:nvSpPr>
        <p:spPr/>
        <p:txBody>
          <a:bodyPr/>
          <a:lstStyle/>
          <a:p>
            <a:endParaRPr lang="en-US" altLang="en-US"/>
          </a:p>
        </p:txBody>
      </p:sp>
      <p:sp>
        <p:nvSpPr>
          <p:cNvPr id="40963" name="Rectangle 3">
            <a:extLst>
              <a:ext uri="{FF2B5EF4-FFF2-40B4-BE49-F238E27FC236}">
                <a16:creationId xmlns:a16="http://schemas.microsoft.com/office/drawing/2014/main" id="{D7CB4FEA-1615-4F52-B328-4122DF2201EE}"/>
              </a:ext>
            </a:extLst>
          </p:cNvPr>
          <p:cNvSpPr>
            <a:spLocks noGrp="1" noChangeArrowheads="1"/>
          </p:cNvSpPr>
          <p:nvPr>
            <p:ph type="body" idx="1"/>
          </p:nvPr>
        </p:nvSpPr>
        <p:spPr/>
        <p:txBody>
          <a:bodyPr/>
          <a:lstStyle/>
          <a:p>
            <a:r>
              <a:rPr lang="en-US" altLang="en-US"/>
              <a:t>Note: </a:t>
            </a:r>
          </a:p>
          <a:p>
            <a:endParaRPr lang="en-US" altLang="en-US"/>
          </a:p>
          <a:p>
            <a:r>
              <a:rPr lang="en-US" altLang="en-US"/>
              <a:t>As you increase magnification you need to let in more light to see your specimen (adjust diaphragm)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649AA39-9189-404D-90BE-EA4F36AD0EDE}"/>
              </a:ext>
            </a:extLst>
          </p:cNvPr>
          <p:cNvSpPr>
            <a:spLocks noGrp="1" noChangeArrowheads="1"/>
          </p:cNvSpPr>
          <p:nvPr>
            <p:ph type="title"/>
          </p:nvPr>
        </p:nvSpPr>
        <p:spPr/>
        <p:txBody>
          <a:bodyPr/>
          <a:lstStyle/>
          <a:p>
            <a:r>
              <a:rPr lang="en-US" altLang="en-US"/>
              <a:t>Resolution</a:t>
            </a:r>
          </a:p>
        </p:txBody>
      </p:sp>
      <p:sp>
        <p:nvSpPr>
          <p:cNvPr id="41987" name="Rectangle 3">
            <a:extLst>
              <a:ext uri="{FF2B5EF4-FFF2-40B4-BE49-F238E27FC236}">
                <a16:creationId xmlns:a16="http://schemas.microsoft.com/office/drawing/2014/main" id="{7FF6E7C0-4DEA-4C8C-A2F5-5D2163584AA4}"/>
              </a:ext>
            </a:extLst>
          </p:cNvPr>
          <p:cNvSpPr>
            <a:spLocks noGrp="1" noChangeArrowheads="1"/>
          </p:cNvSpPr>
          <p:nvPr>
            <p:ph type="body" idx="1"/>
          </p:nvPr>
        </p:nvSpPr>
        <p:spPr>
          <a:xfrm>
            <a:off x="685800" y="1981200"/>
            <a:ext cx="8077200" cy="4114800"/>
          </a:xfrm>
        </p:spPr>
        <p:txBody>
          <a:bodyPr/>
          <a:lstStyle/>
          <a:p>
            <a:r>
              <a:rPr lang="en-US" altLang="en-US" u="sng"/>
              <a:t>How sharp can you get the image</a:t>
            </a:r>
            <a:r>
              <a:rPr lang="en-US" altLang="en-US"/>
              <a:t>?</a:t>
            </a:r>
          </a:p>
          <a:p>
            <a:pPr>
              <a:buFont typeface="Wingdings" panose="05000000000000000000" pitchFamily="2" charset="2"/>
              <a:buNone/>
            </a:pPr>
            <a:endParaRPr lang="en-US" altLang="en-US"/>
          </a:p>
          <a:p>
            <a:r>
              <a:rPr lang="en-US" altLang="en-US"/>
              <a:t>Ability of microscope to distinguish two objects as being separate (ex: one cell from another)</a:t>
            </a:r>
          </a:p>
          <a:p>
            <a:pPr>
              <a:buFont typeface="Wingdings" panose="05000000000000000000" pitchFamily="2" charset="2"/>
              <a:buNone/>
            </a:pPr>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3690E46-8430-49AC-9700-67F7ECFA02C3}"/>
              </a:ext>
            </a:extLst>
          </p:cNvPr>
          <p:cNvSpPr>
            <a:spLocks noGrp="1" noChangeArrowheads="1"/>
          </p:cNvSpPr>
          <p:nvPr>
            <p:ph type="title"/>
          </p:nvPr>
        </p:nvSpPr>
        <p:spPr/>
        <p:txBody>
          <a:bodyPr/>
          <a:lstStyle/>
          <a:p>
            <a:r>
              <a:rPr lang="en-US" altLang="en-US"/>
              <a:t>Important Unit for Microscopes</a:t>
            </a:r>
          </a:p>
        </p:txBody>
      </p:sp>
      <p:sp>
        <p:nvSpPr>
          <p:cNvPr id="48131" name="Rectangle 3">
            <a:extLst>
              <a:ext uri="{FF2B5EF4-FFF2-40B4-BE49-F238E27FC236}">
                <a16:creationId xmlns:a16="http://schemas.microsoft.com/office/drawing/2014/main" id="{D28E2122-1697-413F-86F0-37F069DABFB8}"/>
              </a:ext>
            </a:extLst>
          </p:cNvPr>
          <p:cNvSpPr>
            <a:spLocks noGrp="1" noChangeArrowheads="1"/>
          </p:cNvSpPr>
          <p:nvPr>
            <p:ph type="body" idx="1"/>
          </p:nvPr>
        </p:nvSpPr>
        <p:spPr>
          <a:xfrm>
            <a:off x="1276350" y="2119313"/>
            <a:ext cx="7124700" cy="3598862"/>
          </a:xfrm>
        </p:spPr>
        <p:txBody>
          <a:bodyPr/>
          <a:lstStyle/>
          <a:p>
            <a:pPr>
              <a:buFont typeface="Wingdings" panose="05000000000000000000" pitchFamily="2" charset="2"/>
              <a:buNone/>
            </a:pPr>
            <a:endParaRPr lang="en-US" altLang="en-US"/>
          </a:p>
          <a:p>
            <a:r>
              <a:rPr lang="en-US" altLang="en-US"/>
              <a:t>Micrometers (microns)  = µm</a:t>
            </a:r>
          </a:p>
          <a:p>
            <a:r>
              <a:rPr lang="en-US" altLang="en-US"/>
              <a:t>1/1000th of a millimeter</a:t>
            </a:r>
          </a:p>
          <a:p>
            <a:r>
              <a:rPr lang="en-US" altLang="en-US"/>
              <a:t>1000 micrometers = 1 mm</a:t>
            </a:r>
          </a:p>
        </p:txBody>
      </p:sp>
      <p:pic>
        <p:nvPicPr>
          <p:cNvPr id="48132" name="Picture 4" descr="images-22">
            <a:extLst>
              <a:ext uri="{FF2B5EF4-FFF2-40B4-BE49-F238E27FC236}">
                <a16:creationId xmlns:a16="http://schemas.microsoft.com/office/drawing/2014/main" id="{2F8BA4E7-2CEA-4539-81D6-5A112E515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51363"/>
            <a:ext cx="34290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9754CC4-AE4D-4B79-99D6-1760A4C2BC37}"/>
              </a:ext>
            </a:extLst>
          </p:cNvPr>
          <p:cNvSpPr>
            <a:spLocks noGrp="1" noChangeArrowheads="1"/>
          </p:cNvSpPr>
          <p:nvPr>
            <p:ph type="title"/>
          </p:nvPr>
        </p:nvSpPr>
        <p:spPr>
          <a:xfrm>
            <a:off x="5638800" y="0"/>
            <a:ext cx="3048000" cy="1676400"/>
          </a:xfrm>
        </p:spPr>
        <p:txBody>
          <a:bodyPr/>
          <a:lstStyle/>
          <a:p>
            <a:r>
              <a:rPr lang="en-US" altLang="en-US" sz="4000"/>
              <a:t>How Big is a Micron?</a:t>
            </a:r>
          </a:p>
        </p:txBody>
      </p:sp>
      <p:pic>
        <p:nvPicPr>
          <p:cNvPr id="49155" name="Picture 5" descr="images-23">
            <a:extLst>
              <a:ext uri="{FF2B5EF4-FFF2-40B4-BE49-F238E27FC236}">
                <a16:creationId xmlns:a16="http://schemas.microsoft.com/office/drawing/2014/main" id="{C7B730E1-9970-470D-8FBF-7ADBDB5BDBD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381000"/>
            <a:ext cx="4114800" cy="2743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6" descr="images-19">
            <a:extLst>
              <a:ext uri="{FF2B5EF4-FFF2-40B4-BE49-F238E27FC236}">
                <a16:creationId xmlns:a16="http://schemas.microsoft.com/office/drawing/2014/main" id="{80B32133-6C05-4ECE-860E-0912D4BE4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5200"/>
            <a:ext cx="5867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4128D73F-9D1B-4800-BBE0-DB50F192D407}"/>
              </a:ext>
            </a:extLst>
          </p:cNvPr>
          <p:cNvSpPr>
            <a:spLocks noGrp="1" noChangeArrowheads="1"/>
          </p:cNvSpPr>
          <p:nvPr>
            <p:ph type="body" idx="1"/>
          </p:nvPr>
        </p:nvSpPr>
        <p:spPr/>
        <p:txBody>
          <a:bodyPr/>
          <a:lstStyle/>
          <a:p>
            <a:pPr eaLnBrk="1" hangingPunct="1"/>
            <a:r>
              <a:rPr lang="en-US" altLang="en-US"/>
              <a:t>End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High-power Objective </a:t>
            </a:r>
            <a:r>
              <a:rPr lang="en-US" dirty="0"/>
              <a:t>– Used for final and fine focusing, magnifies an objective approximately 40x or 45x.</a:t>
            </a:r>
          </a:p>
        </p:txBody>
      </p:sp>
      <p:pic>
        <p:nvPicPr>
          <p:cNvPr id="6" name="Picture 5" descr="text_nosepiece_big">
            <a:extLst>
              <a:ext uri="{FF2B5EF4-FFF2-40B4-BE49-F238E27FC236}">
                <a16:creationId xmlns:a16="http://schemas.microsoft.com/office/drawing/2014/main" id="{C3E8AF14-5743-4C62-AF2C-86D9055CE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25655" y="313322"/>
            <a:ext cx="5765946" cy="4324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a:extLst>
              <a:ext uri="{FF2B5EF4-FFF2-40B4-BE49-F238E27FC236}">
                <a16:creationId xmlns:a16="http://schemas.microsoft.com/office/drawing/2014/main" id="{4A351530-553B-4699-A83A-A745E4084D3B}"/>
              </a:ext>
            </a:extLst>
          </p:cNvPr>
          <p:cNvSpPr/>
          <p:nvPr/>
        </p:nvSpPr>
        <p:spPr>
          <a:xfrm>
            <a:off x="3352800" y="3674841"/>
            <a:ext cx="1600200" cy="419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33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F6DEA-6ED8-43A7-8DFF-1475BFF7ABBB}"/>
              </a:ext>
            </a:extLst>
          </p:cNvPr>
          <p:cNvSpPr/>
          <p:nvPr/>
        </p:nvSpPr>
        <p:spPr>
          <a:xfrm>
            <a:off x="152400" y="381000"/>
            <a:ext cx="3124200" cy="1077218"/>
          </a:xfrm>
          <a:prstGeom prst="rect">
            <a:avLst/>
          </a:prstGeom>
        </p:spPr>
        <p:txBody>
          <a:bodyPr wrap="square">
            <a:spAutoFit/>
          </a:bodyPr>
          <a:lstStyle/>
          <a:p>
            <a:r>
              <a:rPr lang="en-US" sz="3200" b="1" dirty="0"/>
              <a:t>Parts of the Microscope</a:t>
            </a:r>
          </a:p>
        </p:txBody>
      </p:sp>
      <p:sp>
        <p:nvSpPr>
          <p:cNvPr id="9" name="Content Placeholder 3">
            <a:extLst>
              <a:ext uri="{FF2B5EF4-FFF2-40B4-BE49-F238E27FC236}">
                <a16:creationId xmlns:a16="http://schemas.microsoft.com/office/drawing/2014/main" id="{B635FF4A-1F6B-4F0B-923D-78F19B3A1680}"/>
              </a:ext>
            </a:extLst>
          </p:cNvPr>
          <p:cNvSpPr txBox="1">
            <a:spLocks/>
          </p:cNvSpPr>
          <p:nvPr/>
        </p:nvSpPr>
        <p:spPr>
          <a:xfrm>
            <a:off x="304800" y="1458218"/>
            <a:ext cx="2895600" cy="52473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FF0000"/>
                </a:solidFill>
              </a:rPr>
              <a:t>Stage </a:t>
            </a:r>
            <a:r>
              <a:rPr lang="en-US" dirty="0"/>
              <a:t>– Platform on which slides are placed. Some microscopes have a mechanical stage to accurately control the movement of the slides. Stage slips secure the slide.</a:t>
            </a:r>
          </a:p>
        </p:txBody>
      </p:sp>
      <p:pic>
        <p:nvPicPr>
          <p:cNvPr id="2" name="Picture 1">
            <a:extLst>
              <a:ext uri="{FF2B5EF4-FFF2-40B4-BE49-F238E27FC236}">
                <a16:creationId xmlns:a16="http://schemas.microsoft.com/office/drawing/2014/main" id="{926CABA8-669C-4C5B-BCCD-0973855DDBBA}"/>
              </a:ext>
            </a:extLst>
          </p:cNvPr>
          <p:cNvPicPr>
            <a:picLocks noChangeAspect="1"/>
          </p:cNvPicPr>
          <p:nvPr/>
        </p:nvPicPr>
        <p:blipFill>
          <a:blip r:embed="rId2"/>
          <a:stretch>
            <a:fillRect/>
          </a:stretch>
        </p:blipFill>
        <p:spPr>
          <a:xfrm>
            <a:off x="3201726" y="38100"/>
            <a:ext cx="5851788" cy="6057900"/>
          </a:xfrm>
          <a:prstGeom prst="rect">
            <a:avLst/>
          </a:prstGeom>
        </p:spPr>
      </p:pic>
      <p:sp>
        <p:nvSpPr>
          <p:cNvPr id="7" name="Oval 6">
            <a:extLst>
              <a:ext uri="{FF2B5EF4-FFF2-40B4-BE49-F238E27FC236}">
                <a16:creationId xmlns:a16="http://schemas.microsoft.com/office/drawing/2014/main" id="{7B4728F9-F2EF-4EB9-84E1-EDB791F16E6B}"/>
              </a:ext>
            </a:extLst>
          </p:cNvPr>
          <p:cNvSpPr/>
          <p:nvPr/>
        </p:nvSpPr>
        <p:spPr>
          <a:xfrm>
            <a:off x="7772400" y="2209800"/>
            <a:ext cx="10668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737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2988</Words>
  <Application>Microsoft Office PowerPoint</Application>
  <PresentationFormat>On-screen Show (4:3)</PresentationFormat>
  <Paragraphs>340</Paragraphs>
  <Slides>76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76</vt:i4>
      </vt:variant>
    </vt:vector>
  </HeadingPairs>
  <TitlesOfParts>
    <vt:vector size="85" baseType="lpstr">
      <vt:lpstr>Arial</vt:lpstr>
      <vt:lpstr>Arial Black</vt:lpstr>
      <vt:lpstr>Calibri</vt:lpstr>
      <vt:lpstr>Calibri Light</vt:lpstr>
      <vt:lpstr>Comic Sans MS</vt:lpstr>
      <vt:lpstr>Times New Roman</vt:lpstr>
      <vt:lpstr>Wingdings</vt:lpstr>
      <vt:lpstr>Office Theme</vt:lpstr>
      <vt:lpstr>Default Design</vt:lpstr>
      <vt:lpstr>Exercise : MICROSCOPE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Exercise: MICROSCOPE</vt:lpstr>
      <vt:lpstr>Microscope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to Image?</vt:lpstr>
      <vt:lpstr>What Happens to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the Size of an Object Under a Microscope</vt:lpstr>
      <vt:lpstr>PowerPoint Presentation</vt:lpstr>
      <vt:lpstr>Magnification</vt:lpstr>
      <vt:lpstr>Finding Total Magnification</vt:lpstr>
      <vt:lpstr>Practice</vt:lpstr>
      <vt:lpstr>PowerPoint Presentation</vt:lpstr>
      <vt:lpstr>Resolution</vt:lpstr>
      <vt:lpstr>Important Unit for Microscopes</vt:lpstr>
      <vt:lpstr>How Big is a Micron?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 MICROSCOPE</dc:title>
  <dc:creator>Julian</dc:creator>
  <cp:lastModifiedBy>Peter Reonisto</cp:lastModifiedBy>
  <cp:revision>2</cp:revision>
  <dcterms:created xsi:type="dcterms:W3CDTF">2020-07-23T18:21:48Z</dcterms:created>
  <dcterms:modified xsi:type="dcterms:W3CDTF">2021-02-11T18:33:49Z</dcterms:modified>
</cp:coreProperties>
</file>