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handoutMasterIdLst>
    <p:handoutMasterId r:id="rId60"/>
  </p:handoutMasterIdLst>
  <p:sldIdLst>
    <p:sldId id="454" r:id="rId2"/>
    <p:sldId id="455" r:id="rId3"/>
    <p:sldId id="456" r:id="rId4"/>
    <p:sldId id="457" r:id="rId5"/>
    <p:sldId id="458" r:id="rId6"/>
    <p:sldId id="257" r:id="rId7"/>
    <p:sldId id="256" r:id="rId8"/>
    <p:sldId id="258" r:id="rId9"/>
    <p:sldId id="368" r:id="rId10"/>
    <p:sldId id="260" r:id="rId11"/>
    <p:sldId id="446" r:id="rId12"/>
    <p:sldId id="447" r:id="rId13"/>
    <p:sldId id="264" r:id="rId14"/>
    <p:sldId id="448" r:id="rId15"/>
    <p:sldId id="449" r:id="rId16"/>
    <p:sldId id="453" r:id="rId17"/>
    <p:sldId id="451" r:id="rId18"/>
    <p:sldId id="452" r:id="rId19"/>
    <p:sldId id="450" r:id="rId20"/>
    <p:sldId id="265" r:id="rId21"/>
    <p:sldId id="266" r:id="rId22"/>
    <p:sldId id="267" r:id="rId23"/>
    <p:sldId id="268" r:id="rId24"/>
    <p:sldId id="338" r:id="rId25"/>
    <p:sldId id="269" r:id="rId26"/>
    <p:sldId id="270" r:id="rId27"/>
    <p:sldId id="271" r:id="rId28"/>
    <p:sldId id="272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445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5123-7C41-4E53-B92F-AA431E163117}" v="1" dt="2020-03-12T02:38:48.515"/>
    <p1510:client id="{77827C11-973C-4507-879C-7537C78E3587}" v="1" dt="2020-03-16T18:59:06.537"/>
    <p1510:client id="{B5A42DC8-3D99-4503-98D1-C89E67B11106}" v="1" dt="2020-03-16T23:13:25.767"/>
    <p1510:client id="{B95F862A-C553-435D-858F-9CD0834FE2D3}" v="1" dt="2020-03-16T02:03:5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 autoAdjust="0"/>
  </p:normalViewPr>
  <p:slideViewPr>
    <p:cSldViewPr>
      <p:cViewPr varScale="1">
        <p:scale>
          <a:sx n="63" d="100"/>
          <a:sy n="63" d="100"/>
        </p:scale>
        <p:origin x="90" y="696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5582FBD9-751B-40EF-9E99-68EBCB8A26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0BB6718E-4D13-45E7-B502-2632BB0B1F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72608546-3CEB-4F42-855D-1A239C0573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39457C77-730F-4B83-89D7-E37B4BAE8A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DE7426-93AB-44E6-A8D1-6662E1412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F945E81F-FC6D-46EE-A76C-80299586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F70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467" name="Picture 3">
            <a:extLst>
              <a:ext uri="{FF2B5EF4-FFF2-40B4-BE49-F238E27FC236}">
                <a16:creationId xmlns:a16="http://schemas.microsoft.com/office/drawing/2014/main" id="{D94C6BF8-A071-4FD4-B319-B8B9C5D8A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Rectangle 4">
            <a:extLst>
              <a:ext uri="{FF2B5EF4-FFF2-40B4-BE49-F238E27FC236}">
                <a16:creationId xmlns:a16="http://schemas.microsoft.com/office/drawing/2014/main" id="{3E13EAD7-13D4-425C-9624-05C0C225B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03200"/>
            <a:ext cx="30400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r"/>
            <a:r>
              <a:rPr lang="en-US" altLang="en-US" sz="1800"/>
              <a:t>PowerPoint</a:t>
            </a:r>
            <a:r>
              <a:rPr lang="en-US" altLang="en-US" sz="1800" baseline="30000"/>
              <a:t>®</a:t>
            </a:r>
            <a:r>
              <a:rPr lang="en-US" altLang="en-US" sz="1800"/>
              <a:t> Lecture Slides </a:t>
            </a:r>
            <a:br>
              <a:rPr lang="en-US" altLang="en-US" sz="1800"/>
            </a:br>
            <a:r>
              <a:rPr lang="en-US" altLang="en-US" sz="1800"/>
              <a:t>presented by:</a:t>
            </a:r>
          </a:p>
          <a:p>
            <a:pPr algn="r"/>
            <a:r>
              <a:rPr lang="en-US" altLang="en-US" sz="1800"/>
              <a:t>Dr. Peter Reonisto, </a:t>
            </a:r>
          </a:p>
          <a:p>
            <a:pPr algn="r"/>
            <a:r>
              <a:rPr lang="en-US" altLang="en-US" sz="1800"/>
              <a:t>Moorpark College, </a:t>
            </a:r>
          </a:p>
          <a:p>
            <a:pPr algn="r"/>
            <a:r>
              <a:rPr lang="en-US" altLang="en-US" sz="1800"/>
              <a:t>California </a:t>
            </a:r>
          </a:p>
        </p:txBody>
      </p:sp>
      <p:sp>
        <p:nvSpPr>
          <p:cNvPr id="190469" name="Rectangle 5">
            <a:extLst>
              <a:ext uri="{FF2B5EF4-FFF2-40B4-BE49-F238E27FC236}">
                <a16:creationId xmlns:a16="http://schemas.microsoft.com/office/drawing/2014/main" id="{708E3F66-500D-4D27-ADDC-6187DA003DC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943600" y="2895600"/>
            <a:ext cx="2971800" cy="155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SzPct val="125000"/>
              <a:defRPr sz="3200" b="1">
                <a:solidFill>
                  <a:srgbClr val="67004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0470" name="Rectangle 6">
            <a:extLst>
              <a:ext uri="{FF2B5EF4-FFF2-40B4-BE49-F238E27FC236}">
                <a16:creationId xmlns:a16="http://schemas.microsoft.com/office/drawing/2014/main" id="{5329064A-BE9A-4323-B142-6A1E0FB9453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78525" y="2165350"/>
            <a:ext cx="2708275" cy="1187450"/>
          </a:xfrm>
        </p:spPr>
        <p:txBody>
          <a:bodyPr>
            <a:spAutoFit/>
          </a:bodyPr>
          <a:lstStyle>
            <a:lvl1pPr marL="0" indent="0">
              <a:spcBef>
                <a:spcPct val="50000"/>
              </a:spcBef>
              <a:buSzTx/>
              <a:buFontTx/>
              <a:buNone/>
              <a:defRPr sz="2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C5A88F04-0E40-4DF2-BA06-1E589E6A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30527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HUMAN </a:t>
            </a:r>
            <a:b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</a:rPr>
              <a:t>ANATOMY</a:t>
            </a:r>
          </a:p>
          <a:p>
            <a:pPr algn="ctr"/>
            <a:endParaRPr lang="en-US" altLang="en-US" sz="9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i="1">
                <a:solidFill>
                  <a:schemeClr val="bg1"/>
                </a:solidFill>
                <a:latin typeface="Times New Roman" panose="02020603050405020304" pitchFamily="18" charset="0"/>
              </a:rPr>
              <a:t>fifth edition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190472" name="Rectangle 8">
            <a:extLst>
              <a:ext uri="{FF2B5EF4-FFF2-40B4-BE49-F238E27FC236}">
                <a16:creationId xmlns:a16="http://schemas.microsoft.com/office/drawing/2014/main" id="{6BD47B41-83F9-4911-88F7-0538148D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571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Text Box 9">
            <a:extLst>
              <a:ext uri="{FF2B5EF4-FFF2-40B4-BE49-F238E27FC236}">
                <a16:creationId xmlns:a16="http://schemas.microsoft.com/office/drawing/2014/main" id="{FEC2F520-EAD6-40AC-861A-B9010F9E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en-US" sz="1800" b="1">
                <a:solidFill>
                  <a:srgbClr val="CF703B"/>
                </a:solidFill>
              </a:rPr>
              <a:t>MARIEB  |  MALLATT  |  WILHELM</a:t>
            </a:r>
          </a:p>
        </p:txBody>
      </p:sp>
      <p:sp>
        <p:nvSpPr>
          <p:cNvPr id="190474" name="Text Box 10">
            <a:extLst>
              <a:ext uri="{FF2B5EF4-FFF2-40B4-BE49-F238E27FC236}">
                <a16:creationId xmlns:a16="http://schemas.microsoft.com/office/drawing/2014/main" id="{D2550D76-EA7F-4363-B420-23D910C4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066800"/>
            <a:ext cx="1676400" cy="1524000"/>
          </a:xfrm>
          <a:prstGeom prst="rect">
            <a:avLst/>
          </a:prstGeom>
          <a:solidFill>
            <a:srgbClr val="67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/>
            <a:r>
              <a:rPr lang="en-US" altLang="en-US" sz="9600">
                <a:solidFill>
                  <a:srgbClr val="CF703B"/>
                </a:solidFill>
              </a:rPr>
              <a:t>7</a:t>
            </a:r>
          </a:p>
        </p:txBody>
      </p:sp>
      <p:sp>
        <p:nvSpPr>
          <p:cNvPr id="190475" name="Line 11">
            <a:extLst>
              <a:ext uri="{FF2B5EF4-FFF2-40B4-BE49-F238E27FC236}">
                <a16:creationId xmlns:a16="http://schemas.microsoft.com/office/drawing/2014/main" id="{2E8463CD-0D16-4369-88BB-DD64005CBC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590800"/>
            <a:ext cx="1981200" cy="0"/>
          </a:xfrm>
          <a:prstGeom prst="line">
            <a:avLst/>
          </a:prstGeom>
          <a:noFill/>
          <a:ln w="57150">
            <a:solidFill>
              <a:srgbClr val="CF70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6" name="Line 12">
            <a:extLst>
              <a:ext uri="{FF2B5EF4-FFF2-40B4-BE49-F238E27FC236}">
                <a16:creationId xmlns:a16="http://schemas.microsoft.com/office/drawing/2014/main" id="{0FF11E92-D1DB-4A19-86EA-7587ECB2A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981200" cy="0"/>
          </a:xfrm>
          <a:prstGeom prst="line">
            <a:avLst/>
          </a:prstGeom>
          <a:noFill/>
          <a:ln w="57150">
            <a:solidFill>
              <a:srgbClr val="67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7" name="Text Box 13">
            <a:extLst>
              <a:ext uri="{FF2B5EF4-FFF2-40B4-BE49-F238E27FC236}">
                <a16:creationId xmlns:a16="http://schemas.microsoft.com/office/drawing/2014/main" id="{5B4D31A1-77D7-4F6F-922A-588630F49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altLang="en-US" sz="1000"/>
              <a:t>Copyright © 2008 Pearson Education, Inc., </a:t>
            </a:r>
            <a:br>
              <a:rPr lang="en-US" altLang="en-US" sz="1000"/>
            </a:br>
            <a:r>
              <a:rPr lang="en-US" altLang="en-US" sz="1000"/>
              <a:t>publishing as Benjamin Cummings</a:t>
            </a:r>
          </a:p>
        </p:txBody>
      </p:sp>
      <p:sp>
        <p:nvSpPr>
          <p:cNvPr id="190478" name="Line 14">
            <a:extLst>
              <a:ext uri="{FF2B5EF4-FFF2-40B4-BE49-F238E27FC236}">
                <a16:creationId xmlns:a16="http://schemas.microsoft.com/office/drawing/2014/main" id="{768947D4-095E-41E1-82FA-D9FED0E86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950C-589B-4877-8780-04178AF0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91F9B-AACB-4E74-8FF0-74950EDAF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17B8-374A-49C7-915A-622BDB35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1308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7583D-2BC6-4045-AE3B-B1743B46A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240A-A911-4C1A-8652-07204BEF4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4700C-E7FD-4A5A-9D2A-D46B4E23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60725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85D0-8992-4CC5-8CCF-F0A55206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3331C-1822-4EA2-94DC-CA18B8F5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8A9C-9496-4EC6-921B-42BCE4C0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7338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94F4-1066-4E58-AB0B-D2B3CE8C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12B6-1733-47CB-A9EA-24C081086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94E5-639C-41A1-82D1-2911FCF1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7937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E905-FF86-4528-861B-1CB9FBC1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F7A5-8CA9-45B0-898C-4A6658798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1F64D-F1B5-4A51-B739-7CB383F20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57075-3521-48BE-80F6-DB257916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0030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E0FD-467C-4B5D-AC43-C36BEA7D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D584F-7568-4294-8A67-BE6DF4B60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1B78A-0A5D-4418-A7CD-96D98966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D0CFA-0F2E-4591-943E-03B7E9928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89311-90C9-4C52-A759-85FE286D1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00D96-6736-4D44-A9B3-B623B37B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030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9146-67D8-4FD9-BC2F-DE98D86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21096-87FF-4E19-B5A2-244D11DB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1260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1A904-D930-4AC8-8707-C6120844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52986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5AE7-325E-4B35-9F5B-2FFE1BA0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A6293-EE31-479B-9BFF-B1F1D983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6E2B6-52C3-4DD8-AE92-E8DBCF5F3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F3281-2F68-4061-B088-4C65A9CA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02993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CE16-8E8E-487B-9792-BEA7732C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0E203-C2A6-4261-984F-9DFB1B23E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C157C-E8F8-471A-B9DD-9A18B151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D60E-8C1F-4FB3-9C1F-D980218C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51941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10CCB4C-50E6-44CD-AE36-5C0FF18E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EA877AC-BF80-434D-A3DD-A22AD95366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77000"/>
            <a:ext cx="5029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670040"/>
                </a:solidFill>
              </a:defRPr>
            </a:lvl1pPr>
          </a:lstStyle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7A6A30C5-7574-4AF9-95A6-A82961070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67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F7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800" kern="1200">
          <a:solidFill>
            <a:srgbClr val="670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600" kern="1200">
          <a:solidFill>
            <a:srgbClr val="670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400" kern="1200">
          <a:solidFill>
            <a:srgbClr val="670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000" kern="1200">
          <a:solidFill>
            <a:srgbClr val="670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kern="1200">
          <a:solidFill>
            <a:srgbClr val="670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BFEBDE86-8EAB-4D44-A98E-D808DF2140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Bones and</a:t>
            </a:r>
            <a:br>
              <a:rPr lang="en-US" altLang="en-US"/>
            </a:br>
            <a:r>
              <a:rPr lang="en-US" altLang="en-US"/>
              <a:t>Skeletal Tissues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C2C8E5-BBF2-4F65-A6E8-2F5DF15E4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43995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3BC8-DB0F-43EB-A0F5-37C7864B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2B2E89E-51A5-4660-A574-2A64B9D60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Bone Markings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F54DBEB-A850-4522-B1B2-C18CF24D4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Projections that provide attachment for muscles and ligaments</a:t>
            </a:r>
          </a:p>
          <a:p>
            <a:r>
              <a:rPr lang="en-US" altLang="en-US"/>
              <a:t>Projections that help form joints</a:t>
            </a:r>
          </a:p>
          <a:p>
            <a:r>
              <a:rPr lang="en-US" altLang="en-US"/>
              <a:t>Depressions and openings for passage of nerves and blood vessels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AE7A-BBD5-47F1-BD28-237AF33A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6F3FD-8E45-4B53-97D1-EB91D07F0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E6C59-3B2B-49E7-A11E-D82CE11C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1026" name="Picture 2" descr="OU-HCOM 3D Interactive Human Anatomy">
            <a:extLst>
              <a:ext uri="{FF2B5EF4-FFF2-40B4-BE49-F238E27FC236}">
                <a16:creationId xmlns:a16="http://schemas.microsoft.com/office/drawing/2014/main" id="{9EFFD8AC-B983-4274-8D0B-A38E0F3D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3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E91F-6134-4F0B-AE65-66CE54EA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48A01-5BF2-4B7B-B8A4-5E0018DF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8C34-E71A-4056-AD17-AB41F25F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2052" name="Picture 4" descr="Human Skull With Parts Exploded Perspective View, On White ...">
            <a:extLst>
              <a:ext uri="{FF2B5EF4-FFF2-40B4-BE49-F238E27FC236}">
                <a16:creationId xmlns:a16="http://schemas.microsoft.com/office/drawing/2014/main" id="{E9F1EFF9-F8BF-4284-80F1-A5DD80C0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6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E1BF13-345B-462D-BE6C-973BDEFC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A4E0FE9D-1B36-4E01-A6C7-26CF328D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7.2a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20CCB7F3-1201-4008-BB62-2BC3D2F2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Skull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5CF306CE-D8C5-46B3-A0BF-286E9481C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altLang="en-US"/>
              <a:t>Formed by cranial and facial bones</a:t>
            </a:r>
          </a:p>
        </p:txBody>
      </p:sp>
      <p:pic>
        <p:nvPicPr>
          <p:cNvPr id="11277" name="Picture 13">
            <a:extLst>
              <a:ext uri="{FF2B5EF4-FFF2-40B4-BE49-F238E27FC236}">
                <a16:creationId xmlns:a16="http://schemas.microsoft.com/office/drawing/2014/main" id="{2AAA354C-E22C-43EA-9744-5544B62A2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215" r="1785" b="5951"/>
          <a:stretch>
            <a:fillRect/>
          </a:stretch>
        </p:blipFill>
        <p:spPr bwMode="auto">
          <a:xfrm>
            <a:off x="1362075" y="1600200"/>
            <a:ext cx="672465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B277-6EE8-422F-8D10-359D59D1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2DC74-E969-4336-9C79-CC7AD79B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F0291-6897-4BDF-85BB-68989E2D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3074" name="Picture 2" descr="7.3 The Skull – Anatomy &amp; Physiology">
            <a:extLst>
              <a:ext uri="{FF2B5EF4-FFF2-40B4-BE49-F238E27FC236}">
                <a16:creationId xmlns:a16="http://schemas.microsoft.com/office/drawing/2014/main" id="{A6C73FBD-ECE0-4BFF-AA3C-79B4937F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999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2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C6EE-C30B-4454-B568-F2E5D213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4EEED-4E26-4661-8428-A83D0F33A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873BC-C295-464B-8731-BD3091D5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4098" name="Picture 2" descr="Mounted Beauchene skull">
            <a:extLst>
              <a:ext uri="{FF2B5EF4-FFF2-40B4-BE49-F238E27FC236}">
                <a16:creationId xmlns:a16="http://schemas.microsoft.com/office/drawing/2014/main" id="{27AD2EF1-3D50-4496-8DFC-A3C0AF2A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0"/>
            <a:ext cx="547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5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D4D7-585A-48F2-986D-E1DF2DD2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26AD5-0783-4680-BA55-C207F12AD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014F-5D9F-4687-8904-8C20F394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8194" name="Picture 2" descr="Sphenoid Bone - Location - Structure - Function - TeachMeAnatomy">
            <a:extLst>
              <a:ext uri="{FF2B5EF4-FFF2-40B4-BE49-F238E27FC236}">
                <a16:creationId xmlns:a16="http://schemas.microsoft.com/office/drawing/2014/main" id="{9B75D875-23C4-48F1-9951-4E089250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3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5942-F70B-4319-934C-0EA4589A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4D984-C2DB-4B42-8271-659D729E4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D7FD-E5A5-4683-B368-DA5C1C01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6146" name="Picture 2" descr="Sphenoid bone with name and description of Vector Image">
            <a:extLst>
              <a:ext uri="{FF2B5EF4-FFF2-40B4-BE49-F238E27FC236}">
                <a16:creationId xmlns:a16="http://schemas.microsoft.com/office/drawing/2014/main" id="{84C352EE-6C53-4848-A6BE-82F2223F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0"/>
            <a:ext cx="635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1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8492-AFDB-44C3-ADDE-8D75F556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856D-828B-48BB-A993-5A9E2E87B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E7455-01F1-4414-9A32-8FFC1D98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7170" name="Picture 2" descr="Where is the ethmoid bone? - Quora">
            <a:extLst>
              <a:ext uri="{FF2B5EF4-FFF2-40B4-BE49-F238E27FC236}">
                <a16:creationId xmlns:a16="http://schemas.microsoft.com/office/drawing/2014/main" id="{D4F0D00C-C63A-42DD-BE61-381BFE2F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76238"/>
            <a:ext cx="573405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23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C0BE-1430-4B9E-8364-4FB276A8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D0C7-3525-4B5D-AAC2-BFC958B51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281F-5AA2-44DF-9392-29E3B299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pic>
        <p:nvPicPr>
          <p:cNvPr id="5122" name="Picture 2" descr="NEW 4D Puzzle Didactic Exploded Beauchene Skull Color Human 1:2 ...">
            <a:extLst>
              <a:ext uri="{FF2B5EF4-FFF2-40B4-BE49-F238E27FC236}">
                <a16:creationId xmlns:a16="http://schemas.microsoft.com/office/drawing/2014/main" id="{F6A5FF40-C62C-417A-9AE2-75C86272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0"/>
            <a:ext cx="562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41ADC-4AD9-4C06-B422-5A632CB8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7536B456-7085-45ED-849F-969E5D224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Typical Long Bone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E6E1DBD-F718-4104-A6C8-5058B5139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3429000"/>
          </a:xfrm>
        </p:spPr>
        <p:txBody>
          <a:bodyPr/>
          <a:lstStyle/>
          <a:p>
            <a:r>
              <a:rPr lang="en-US" altLang="en-US" sz="2400" b="1"/>
              <a:t>Diaphysis</a:t>
            </a:r>
            <a:r>
              <a:rPr lang="en-US" altLang="en-US" sz="2400"/>
              <a:t> – “shaft” of a bone</a:t>
            </a:r>
          </a:p>
          <a:p>
            <a:r>
              <a:rPr lang="en-US" altLang="en-US" sz="2400" b="1"/>
              <a:t>Epiphysis</a:t>
            </a:r>
            <a:r>
              <a:rPr lang="en-US" altLang="en-US" sz="2400"/>
              <a:t> – ends of a bone</a:t>
            </a:r>
          </a:p>
          <a:p>
            <a:r>
              <a:rPr lang="en-US" altLang="en-US" sz="2400" b="1"/>
              <a:t>Blood vessels</a:t>
            </a:r>
            <a:r>
              <a:rPr lang="en-US" altLang="en-US" sz="2400"/>
              <a:t> – well vascularized </a:t>
            </a:r>
          </a:p>
          <a:p>
            <a:r>
              <a:rPr lang="en-US" altLang="en-US" sz="2400" b="1"/>
              <a:t>Medullary cavity</a:t>
            </a:r>
            <a:r>
              <a:rPr lang="en-US" altLang="en-US" sz="2400"/>
              <a:t> – hollow cavity filled with yellow marrow</a:t>
            </a:r>
          </a:p>
          <a:p>
            <a:r>
              <a:rPr lang="en-US" altLang="en-US" sz="2400" b="1"/>
              <a:t>Membranes</a:t>
            </a:r>
            <a:endParaRPr lang="en-US" altLang="en-US" sz="2400"/>
          </a:p>
          <a:p>
            <a:pPr lvl="1"/>
            <a:r>
              <a:rPr lang="en-US" altLang="en-US" sz="2400"/>
              <a:t>Periosteum, perforating fibers (Sharpey’s fibers), and endosteum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A5D814E5-0536-43C7-8765-6DF1321B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86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670040"/>
                </a:solidFill>
                <a:latin typeface="Times New Roman" panose="02020603050405020304" pitchFamily="18" charset="0"/>
              </a:rPr>
              <a:t>Compact bone</a:t>
            </a:r>
            <a:r>
              <a:rPr lang="en-US" altLang="en-US">
                <a:solidFill>
                  <a:srgbClr val="670040"/>
                </a:solidFill>
                <a:latin typeface="Times New Roman" panose="02020603050405020304" pitchFamily="18" charset="0"/>
              </a:rPr>
              <a:t> – dense outer layer of bone</a:t>
            </a:r>
          </a:p>
          <a:p>
            <a:pPr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670040"/>
                </a:solidFill>
                <a:latin typeface="Times New Roman" panose="02020603050405020304" pitchFamily="18" charset="0"/>
              </a:rPr>
              <a:t>Spongy</a:t>
            </a:r>
            <a:r>
              <a:rPr lang="en-US" altLang="en-US">
                <a:solidFill>
                  <a:srgbClr val="670040"/>
                </a:solidFill>
                <a:latin typeface="Times New Roman" panose="02020603050405020304" pitchFamily="18" charset="0"/>
              </a:rPr>
              <a:t> (cancellous) bone – internal network of bone</a:t>
            </a:r>
          </a:p>
        </p:txBody>
      </p:sp>
    </p:spTree>
    <p:extLst>
      <p:ext uri="{BB962C8B-B14F-4D97-AF65-F5344CB8AC3E}">
        <p14:creationId xmlns:p14="http://schemas.microsoft.com/office/powerpoint/2010/main" val="175827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EC60-799F-4554-B696-B9C48E01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4F99F8C2-272F-448F-8574-0D5E78171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Cranium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20B4EA38-49F4-4678-8659-D23FFCAEE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cranium serves to</a:t>
            </a:r>
          </a:p>
          <a:p>
            <a:pPr lvl="1"/>
            <a:r>
              <a:rPr lang="en-US" altLang="en-US"/>
              <a:t>Enclose brain</a:t>
            </a:r>
          </a:p>
          <a:p>
            <a:pPr lvl="1"/>
            <a:r>
              <a:rPr lang="en-US" altLang="en-US"/>
              <a:t>Provide attachment sites for some head and neck muscles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9C77A-82CA-4CB6-AFD1-33AAB45C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9D680C7-3C9B-4492-A9E1-63FE66543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Face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DEBAE8DE-E105-4375-A288-1CA4FED43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8970" y="1529751"/>
            <a:ext cx="7772400" cy="4114800"/>
          </a:xfrm>
        </p:spPr>
        <p:txBody>
          <a:bodyPr/>
          <a:lstStyle/>
          <a:p>
            <a:r>
              <a:rPr lang="en-US" altLang="en-US"/>
              <a:t>Facial bones serve to</a:t>
            </a:r>
          </a:p>
          <a:p>
            <a:pPr lvl="1"/>
            <a:r>
              <a:rPr lang="en-US" altLang="en-US"/>
              <a:t>Form framework of the face</a:t>
            </a:r>
          </a:p>
          <a:p>
            <a:pPr lvl="1"/>
            <a:r>
              <a:rPr lang="en-US" altLang="en-US"/>
              <a:t>Form cavities for the sense organs of sight, taste, and smell</a:t>
            </a:r>
          </a:p>
          <a:p>
            <a:pPr lvl="1"/>
            <a:r>
              <a:rPr lang="en-US" altLang="en-US"/>
              <a:t>Provide openings for the passage of air and food</a:t>
            </a:r>
          </a:p>
          <a:p>
            <a:pPr lvl="1"/>
            <a:r>
              <a:rPr lang="en-US" altLang="en-US"/>
              <a:t>Hold the teeth in place</a:t>
            </a:r>
          </a:p>
          <a:p>
            <a:pPr lvl="1"/>
            <a:r>
              <a:rPr lang="en-US" altLang="en-US"/>
              <a:t>Anchor muscles of the face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3393-91EA-4F6D-9B88-D6E05FA3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C38CC34-1BAE-4A15-B72D-45351957C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Skull Geography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6FAF9BB1-83CA-4DE6-AB46-0461A7B63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Facial bones form anterior aspect</a:t>
            </a:r>
          </a:p>
          <a:p>
            <a:r>
              <a:rPr lang="en-US" altLang="en-US"/>
              <a:t>Cranium is divided into cranial vault and the base</a:t>
            </a:r>
          </a:p>
          <a:p>
            <a:r>
              <a:rPr lang="en-US" altLang="en-US"/>
              <a:t>Internally, prominent bony ridges divide skull into distinct fossae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628BA-B039-44E8-AA86-9D5BCE1F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9E256B8-05E5-4294-9311-39B1BA54F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Skull Geography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B271E93-F458-4098-82A8-E65DCCE0F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skull contains smaller cavities</a:t>
            </a:r>
          </a:p>
          <a:p>
            <a:pPr lvl="1"/>
            <a:r>
              <a:rPr lang="en-US" altLang="en-US" b="1"/>
              <a:t>Middle</a:t>
            </a:r>
            <a:r>
              <a:rPr lang="en-US" altLang="en-US"/>
              <a:t> and </a:t>
            </a:r>
            <a:r>
              <a:rPr lang="en-US" altLang="en-US" b="1"/>
              <a:t>inner ear cavities</a:t>
            </a:r>
            <a:r>
              <a:rPr lang="en-US" altLang="en-US"/>
              <a:t> – in lateral aspect of cranial base</a:t>
            </a:r>
          </a:p>
          <a:p>
            <a:pPr lvl="1"/>
            <a:r>
              <a:rPr lang="en-US" altLang="en-US" b="1"/>
              <a:t>Nasal cavity</a:t>
            </a:r>
            <a:r>
              <a:rPr lang="en-US" altLang="en-US"/>
              <a:t> – lies in and posterior to the nose</a:t>
            </a:r>
          </a:p>
          <a:p>
            <a:pPr lvl="1"/>
            <a:r>
              <a:rPr lang="en-US" altLang="en-US" b="1"/>
              <a:t>Orbits</a:t>
            </a:r>
            <a:r>
              <a:rPr lang="en-US" altLang="en-US"/>
              <a:t> – house the eyeballs</a:t>
            </a:r>
          </a:p>
          <a:p>
            <a:pPr lvl="1"/>
            <a:r>
              <a:rPr lang="en-US" altLang="en-US" b="1"/>
              <a:t>Air-filled sinuses</a:t>
            </a:r>
            <a:r>
              <a:rPr lang="en-US" altLang="en-US"/>
              <a:t> – occur in several bones around the nasal cavity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4B74-AFAB-4937-88EB-1046EED8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8BA646DF-C93D-4862-AE57-BDB23DCEC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Skull Geography</a:t>
            </a:r>
          </a:p>
        </p:txBody>
      </p:sp>
      <p:sp>
        <p:nvSpPr>
          <p:cNvPr id="91143" name="Rectangle 7">
            <a:extLst>
              <a:ext uri="{FF2B5EF4-FFF2-40B4-BE49-F238E27FC236}">
                <a16:creationId xmlns:a16="http://schemas.microsoft.com/office/drawing/2014/main" id="{607A564C-CC09-4E6C-941B-5F59BAD90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skull contains approximately 85 named openings</a:t>
            </a:r>
          </a:p>
          <a:p>
            <a:pPr lvl="1"/>
            <a:r>
              <a:rPr lang="en-US" altLang="en-US"/>
              <a:t>Foramina, canals, and fissures</a:t>
            </a:r>
          </a:p>
          <a:p>
            <a:pPr lvl="1"/>
            <a:r>
              <a:rPr lang="en-US" altLang="en-US"/>
              <a:t>Provide openings for important structures</a:t>
            </a:r>
          </a:p>
          <a:p>
            <a:pPr lvl="2"/>
            <a:r>
              <a:rPr lang="en-US" altLang="en-US"/>
              <a:t>Spinal cord</a:t>
            </a:r>
          </a:p>
          <a:p>
            <a:pPr lvl="2"/>
            <a:r>
              <a:rPr lang="en-US" altLang="en-US"/>
              <a:t>Blood vessels serving the brain</a:t>
            </a:r>
          </a:p>
          <a:p>
            <a:pPr lvl="2"/>
            <a:r>
              <a:rPr lang="en-US" altLang="en-US"/>
              <a:t>12 pairs of cranial nerves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3DB99-8F71-43AD-84F2-4342015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5432121-880E-43E7-9F0B-E3CC7B233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Cranial Bones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845751A3-4064-4043-A69D-B44C0C084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Formed from eight large bones</a:t>
            </a:r>
          </a:p>
          <a:p>
            <a:pPr lvl="1"/>
            <a:r>
              <a:rPr lang="en-US" altLang="en-US"/>
              <a:t>Paired bones include</a:t>
            </a:r>
          </a:p>
          <a:p>
            <a:pPr lvl="2"/>
            <a:r>
              <a:rPr lang="en-US" altLang="en-US"/>
              <a:t>Temporal bones</a:t>
            </a:r>
          </a:p>
          <a:p>
            <a:pPr lvl="2"/>
            <a:r>
              <a:rPr lang="en-US" altLang="en-US"/>
              <a:t>Parietal bones</a:t>
            </a:r>
          </a:p>
          <a:p>
            <a:pPr lvl="1"/>
            <a:r>
              <a:rPr lang="en-US" altLang="en-US"/>
              <a:t>Unpaired bones include</a:t>
            </a:r>
          </a:p>
          <a:p>
            <a:pPr lvl="2"/>
            <a:r>
              <a:rPr lang="en-US" altLang="en-US"/>
              <a:t>Frontal bone</a:t>
            </a:r>
          </a:p>
          <a:p>
            <a:pPr lvl="2"/>
            <a:r>
              <a:rPr lang="en-US" altLang="en-US"/>
              <a:t>Occipital bone</a:t>
            </a:r>
          </a:p>
          <a:p>
            <a:pPr lvl="2"/>
            <a:r>
              <a:rPr lang="en-US" altLang="en-US"/>
              <a:t>Sphenoid bone</a:t>
            </a:r>
          </a:p>
          <a:p>
            <a:pPr lvl="2"/>
            <a:r>
              <a:rPr lang="en-US" altLang="en-US"/>
              <a:t>Ethmoid bone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2BF1-4E44-47E3-B660-01233E94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61AC8FEC-4888-4BD5-B4FE-B9BBA0A66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Frontal Bones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B1ECE199-4D22-477D-BFDA-C2115429B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Forms the forehead and roofs of the orbits</a:t>
            </a:r>
          </a:p>
          <a:p>
            <a:r>
              <a:rPr lang="en-US" altLang="en-US"/>
              <a:t>Forms superciliary arches</a:t>
            </a:r>
          </a:p>
          <a:p>
            <a:r>
              <a:rPr lang="en-US" altLang="en-US"/>
              <a:t>Internally, it contributes to the anterior cranial fossa</a:t>
            </a:r>
          </a:p>
          <a:p>
            <a:r>
              <a:rPr lang="en-US" altLang="en-US"/>
              <a:t>Contains frontal sinuses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3D123-44CC-432C-B332-991F6946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E7D6B737-BCF3-498A-B1B4-C5B4A0BDF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Parietal Bones and Sutures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0002FBB8-4C51-48C1-9E4A-9DF9449CA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Parietal bones form superior and lateral parts of skull</a:t>
            </a:r>
          </a:p>
          <a:p>
            <a:r>
              <a:rPr lang="en-US" altLang="en-US"/>
              <a:t>Four sutures of the cranium</a:t>
            </a:r>
          </a:p>
          <a:p>
            <a:pPr lvl="1"/>
            <a:r>
              <a:rPr lang="en-US" altLang="en-US" b="1"/>
              <a:t>Coronal suture</a:t>
            </a:r>
            <a:r>
              <a:rPr lang="en-US" altLang="en-US"/>
              <a:t> – runs in the coronal plane </a:t>
            </a:r>
          </a:p>
          <a:p>
            <a:pPr lvl="2"/>
            <a:r>
              <a:rPr lang="en-US" altLang="en-US"/>
              <a:t>Located where parietal bones meet the frontal bone</a:t>
            </a:r>
          </a:p>
          <a:p>
            <a:pPr lvl="1"/>
            <a:r>
              <a:rPr lang="en-US" altLang="en-US" b="1"/>
              <a:t>Squamous suture</a:t>
            </a:r>
            <a:r>
              <a:rPr lang="en-US" altLang="en-US"/>
              <a:t> – occurs where each parietal bone meets a temporal bone inferiorly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17BA-4FC3-4211-8E62-DE37660D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21E4C989-3444-4CD7-AEC1-64E7C582E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Parietal Bones and Sutures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485F5E3-3E2B-43CD-93B6-D3439C87C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Sutures of the cranium (continued) </a:t>
            </a:r>
          </a:p>
          <a:p>
            <a:pPr lvl="1"/>
            <a:r>
              <a:rPr lang="en-US" altLang="en-US" b="1"/>
              <a:t>Sagittal suture</a:t>
            </a:r>
            <a:r>
              <a:rPr lang="en-US" altLang="en-US"/>
              <a:t> – occurs where right and left parietal bones meet superiorly</a:t>
            </a:r>
          </a:p>
          <a:p>
            <a:pPr lvl="1"/>
            <a:r>
              <a:rPr lang="en-US" altLang="en-US" b="1"/>
              <a:t>Lambdoid suture</a:t>
            </a:r>
            <a:r>
              <a:rPr lang="en-US" altLang="en-US"/>
              <a:t> – occurs where the parietal bones meet the occipital bone posteriorly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AF8A8F-25C4-4015-B96B-FCCB2466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8B480F82-962B-4074-8645-81B02B505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Skull –  Posterior View</a:t>
            </a:r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id="{05CD8F31-3522-40AE-9271-5D9B9B6A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7.2b</a:t>
            </a:r>
          </a:p>
        </p:txBody>
      </p:sp>
      <p:pic>
        <p:nvPicPr>
          <p:cNvPr id="104456" name="Picture 8">
            <a:extLst>
              <a:ext uri="{FF2B5EF4-FFF2-40B4-BE49-F238E27FC236}">
                <a16:creationId xmlns:a16="http://schemas.microsoft.com/office/drawing/2014/main" id="{A6902B92-A1E0-4097-B276-C9B22B22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6061"/>
          <a:stretch>
            <a:fillRect/>
          </a:stretch>
        </p:blipFill>
        <p:spPr bwMode="auto">
          <a:xfrm>
            <a:off x="1331913" y="960438"/>
            <a:ext cx="6783387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061768-0FC0-43B8-9D33-5918C8F5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5FF30B7-A5C3-46FC-AD61-6F5918009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Long Bone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2D9AEA88-F6BC-46A7-BBC7-F42F9AF78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6.3a–c</a:t>
            </a:r>
          </a:p>
        </p:txBody>
      </p:sp>
      <p:pic>
        <p:nvPicPr>
          <p:cNvPr id="15370" name="Picture 10">
            <a:extLst>
              <a:ext uri="{FF2B5EF4-FFF2-40B4-BE49-F238E27FC236}">
                <a16:creationId xmlns:a16="http://schemas.microsoft.com/office/drawing/2014/main" id="{3937957A-E910-425C-9571-16F8AE7C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1376" r="1785" b="6340"/>
          <a:stretch>
            <a:fillRect/>
          </a:stretch>
        </p:blipFill>
        <p:spPr bwMode="auto">
          <a:xfrm>
            <a:off x="685800" y="914400"/>
            <a:ext cx="80772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74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DAD8-16AE-45BE-90CE-A77B8587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30FBCF39-DB01-4E75-9038-B5F0ABB58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Occipital Bone </a:t>
            </a:r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890DC76B-A380-4B31-AC4D-3028AC8A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Forms the posterior portion of the cranium and cranial base</a:t>
            </a:r>
          </a:p>
          <a:p>
            <a:r>
              <a:rPr lang="en-US" altLang="en-US"/>
              <a:t>Articulates with the temporal bones and parietal bones</a:t>
            </a:r>
          </a:p>
          <a:p>
            <a:r>
              <a:rPr lang="en-US" altLang="en-US"/>
              <a:t>Forms the posterior cranial fossa</a:t>
            </a:r>
          </a:p>
          <a:p>
            <a:r>
              <a:rPr lang="en-US" altLang="en-US"/>
              <a:t>Foramen magnum located at its base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09DD2-0609-454F-BD3C-9DED62AC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E7CDEDAC-3015-436D-B99B-7BF802655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Occipital Bone </a:t>
            </a:r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4694CCC5-0413-4C5B-B1B4-5D996C8AB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Features and structures </a:t>
            </a:r>
          </a:p>
          <a:p>
            <a:pPr lvl="1"/>
            <a:r>
              <a:rPr lang="en-US" altLang="en-US"/>
              <a:t>Occipital condyles</a:t>
            </a:r>
          </a:p>
          <a:p>
            <a:pPr lvl="1"/>
            <a:r>
              <a:rPr lang="en-US" altLang="en-US"/>
              <a:t>Hypoglossal foramen</a:t>
            </a:r>
          </a:p>
          <a:p>
            <a:pPr lvl="1"/>
            <a:r>
              <a:rPr lang="en-US" altLang="en-US"/>
              <a:t>External occipital protuberance</a:t>
            </a:r>
          </a:p>
          <a:p>
            <a:pPr lvl="1"/>
            <a:r>
              <a:rPr lang="en-US" altLang="en-US"/>
              <a:t>Superior nuchal lines</a:t>
            </a:r>
          </a:p>
          <a:p>
            <a:pPr lvl="1"/>
            <a:r>
              <a:rPr lang="en-US" altLang="en-US"/>
              <a:t>Inferior nuchal lines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F41AA-BF77-4533-8D81-9341934E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4EDA86B-EEDE-4B0D-9474-9460B5E6F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Inferior Aspect of the Skull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46657686-D7D3-4F96-9061-9EA9ACC32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7.4a</a:t>
            </a:r>
          </a:p>
        </p:txBody>
      </p:sp>
      <p:pic>
        <p:nvPicPr>
          <p:cNvPr id="107528" name="Picture 8">
            <a:extLst>
              <a:ext uri="{FF2B5EF4-FFF2-40B4-BE49-F238E27FC236}">
                <a16:creationId xmlns:a16="http://schemas.microsoft.com/office/drawing/2014/main" id="{3DB9ADC7-BE7F-4E8C-893C-5FE432483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4761"/>
          <a:stretch>
            <a:fillRect/>
          </a:stretch>
        </p:blipFill>
        <p:spPr bwMode="auto">
          <a:xfrm>
            <a:off x="635877" y="820003"/>
            <a:ext cx="7697787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4784-F801-4B09-A540-0FE181A8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8552" name="Rectangle 8">
            <a:extLst>
              <a:ext uri="{FF2B5EF4-FFF2-40B4-BE49-F238E27FC236}">
                <a16:creationId xmlns:a16="http://schemas.microsoft.com/office/drawing/2014/main" id="{98A54024-3E96-4B15-8FA2-170E14B6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Temporal Bones </a:t>
            </a:r>
          </a:p>
        </p:txBody>
      </p:sp>
      <p:sp>
        <p:nvSpPr>
          <p:cNvPr id="108553" name="Rectangle 9">
            <a:extLst>
              <a:ext uri="{FF2B5EF4-FFF2-40B4-BE49-F238E27FC236}">
                <a16:creationId xmlns:a16="http://schemas.microsoft.com/office/drawing/2014/main" id="{A76EEA9C-253E-4DAA-8FDF-4868BB603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Lie inferior to parietal bones</a:t>
            </a:r>
          </a:p>
          <a:p>
            <a:r>
              <a:rPr lang="en-US" altLang="en-US"/>
              <a:t>Form the inferolateral portion of the skull</a:t>
            </a:r>
          </a:p>
          <a:p>
            <a:r>
              <a:rPr lang="en-US" altLang="en-US"/>
              <a:t>Term “temporal”</a:t>
            </a:r>
          </a:p>
          <a:p>
            <a:pPr lvl="1"/>
            <a:r>
              <a:rPr lang="en-US" altLang="en-US"/>
              <a:t>Comes from Latin word for time</a:t>
            </a:r>
          </a:p>
          <a:p>
            <a:r>
              <a:rPr lang="en-US" altLang="en-US"/>
              <a:t>Specific regions of temporal bone</a:t>
            </a:r>
          </a:p>
          <a:p>
            <a:pPr lvl="1"/>
            <a:r>
              <a:rPr lang="en-US" altLang="en-US"/>
              <a:t>Squamous, temporal, petrous, and mastoid regions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8B7549-A862-4E67-91F4-02E548F4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45F9173-FAA2-4731-B209-65E2BE882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Lateral Aspect of the Skull</a:t>
            </a:r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E14138C3-6891-4C91-8813-7F8A5145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7.3a</a:t>
            </a:r>
          </a:p>
        </p:txBody>
      </p:sp>
      <p:pic>
        <p:nvPicPr>
          <p:cNvPr id="109576" name="Picture 8">
            <a:extLst>
              <a:ext uri="{FF2B5EF4-FFF2-40B4-BE49-F238E27FC236}">
                <a16:creationId xmlns:a16="http://schemas.microsoft.com/office/drawing/2014/main" id="{38BE32E4-5327-45A3-9AB0-F516F7CF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5736"/>
          <a:stretch>
            <a:fillRect/>
          </a:stretch>
        </p:blipFill>
        <p:spPr bwMode="auto">
          <a:xfrm>
            <a:off x="646113" y="914400"/>
            <a:ext cx="8154987" cy="553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80E88A-E017-4463-8FF0-F2729CBE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C6A677-105D-4309-A686-D1CA85E56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Temporal Bone</a:t>
            </a:r>
          </a:p>
        </p:txBody>
      </p:sp>
      <p:sp>
        <p:nvSpPr>
          <p:cNvPr id="110599" name="Text Box 7">
            <a:extLst>
              <a:ext uri="{FF2B5EF4-FFF2-40B4-BE49-F238E27FC236}">
                <a16:creationId xmlns:a16="http://schemas.microsoft.com/office/drawing/2014/main" id="{6A3244BA-B72B-4B8E-869B-A378E3E5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7.5</a:t>
            </a:r>
          </a:p>
        </p:txBody>
      </p:sp>
      <p:pic>
        <p:nvPicPr>
          <p:cNvPr id="110600" name="Picture 8">
            <a:extLst>
              <a:ext uri="{FF2B5EF4-FFF2-40B4-BE49-F238E27FC236}">
                <a16:creationId xmlns:a16="http://schemas.microsoft.com/office/drawing/2014/main" id="{187D5667-083F-4785-A06F-C83549FD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6409"/>
          <a:stretch>
            <a:fillRect/>
          </a:stretch>
        </p:blipFill>
        <p:spPr bwMode="auto">
          <a:xfrm>
            <a:off x="455613" y="990600"/>
            <a:ext cx="85359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ADB9-C692-407A-82F4-C986B0F2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71111333-9E42-454C-A7DD-2E826BE1B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Sphenoid Bone 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5CD20778-5396-4E50-9761-36051D5DF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Spans the width of the cranial floor</a:t>
            </a:r>
          </a:p>
          <a:p>
            <a:r>
              <a:rPr lang="en-US" altLang="en-US"/>
              <a:t>Resembles a butterfly or bat</a:t>
            </a:r>
          </a:p>
          <a:p>
            <a:r>
              <a:rPr lang="en-US" altLang="en-US"/>
              <a:t>Consists of a body and three pairs of processes</a:t>
            </a:r>
          </a:p>
          <a:p>
            <a:r>
              <a:rPr lang="en-US" altLang="en-US"/>
              <a:t>Contains five important openings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D9FBD7-1B20-4BFD-909B-0FDDB741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BBCDA319-9BC5-43E6-84AC-374DF9396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Sphenoid Bone</a:t>
            </a:r>
          </a:p>
        </p:txBody>
      </p:sp>
      <p:sp>
        <p:nvSpPr>
          <p:cNvPr id="202755" name="Text Box 3">
            <a:extLst>
              <a:ext uri="{FF2B5EF4-FFF2-40B4-BE49-F238E27FC236}">
                <a16:creationId xmlns:a16="http://schemas.microsoft.com/office/drawing/2014/main" id="{EAB2E6FE-59DB-43C9-8CE8-FAEF9508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7.6a</a:t>
            </a:r>
          </a:p>
        </p:txBody>
      </p:sp>
      <p:pic>
        <p:nvPicPr>
          <p:cNvPr id="202756" name="Picture 4">
            <a:extLst>
              <a:ext uri="{FF2B5EF4-FFF2-40B4-BE49-F238E27FC236}">
                <a16:creationId xmlns:a16="http://schemas.microsoft.com/office/drawing/2014/main" id="{D372B8DC-0B98-46BA-B086-95904606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>
            <a:fillRect/>
          </a:stretch>
        </p:blipFill>
        <p:spPr bwMode="auto">
          <a:xfrm>
            <a:off x="455613" y="1139825"/>
            <a:ext cx="8535987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A2247-2293-4BB0-8B4A-FD1C92DE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8971C1E9-39B0-40A9-80DE-CB98320B0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Sphenoid Bone</a:t>
            </a:r>
          </a:p>
        </p:txBody>
      </p:sp>
      <p:sp>
        <p:nvSpPr>
          <p:cNvPr id="203779" name="Text Box 3">
            <a:extLst>
              <a:ext uri="{FF2B5EF4-FFF2-40B4-BE49-F238E27FC236}">
                <a16:creationId xmlns:a16="http://schemas.microsoft.com/office/drawing/2014/main" id="{90B86D23-2D0D-4E95-AEAC-26AF6ED74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7.6b</a:t>
            </a: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E58208C6-B825-47B8-9AB0-7A00587F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b="7628"/>
          <a:stretch>
            <a:fillRect/>
          </a:stretch>
        </p:blipFill>
        <p:spPr bwMode="auto">
          <a:xfrm>
            <a:off x="455613" y="1409700"/>
            <a:ext cx="853598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FE36E-1B28-40FF-A803-C7A21F1F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D2192B43-24AA-4B2D-89F0-006C24691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Ethmoid Bone 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64E090FD-2D1D-492B-B6E3-61AA1ADEB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Lies between nasal and sphenoid bones</a:t>
            </a:r>
          </a:p>
          <a:p>
            <a:r>
              <a:rPr lang="en-US" altLang="en-US"/>
              <a:t>Forms most of the medial bony region between the nasal cavity and orbits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D69FC7A-5A5F-481B-8D62-A6E65BB4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9636EC5-D035-4647-BD43-786A496B9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Bone Markings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CB83F75C-05B6-49BC-886A-0887CD68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Table 6.1</a:t>
            </a: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2D95B0C5-41DB-4082-9D82-A1081B6A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4"/>
          <a:stretch>
            <a:fillRect/>
          </a:stretch>
        </p:blipFill>
        <p:spPr bwMode="auto">
          <a:xfrm>
            <a:off x="609600" y="990600"/>
            <a:ext cx="79216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Rectangle 7">
            <a:extLst>
              <a:ext uri="{FF2B5EF4-FFF2-40B4-BE49-F238E27FC236}">
                <a16:creationId xmlns:a16="http://schemas.microsoft.com/office/drawing/2014/main" id="{2BBAAAA1-6752-40FF-9C06-540F95BF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814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2F5FE72F-E254-4BF0-9EE6-EEB4541D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133600"/>
            <a:ext cx="6858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30439E2A-9898-4B06-8BDD-E4DB97FE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146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A50EC4A6-B600-4D42-8C0C-87BBF4CB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514600"/>
            <a:ext cx="9144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F7B783B8-6D01-4FF1-A171-52DC68F4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100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Rectangle 12">
            <a:extLst>
              <a:ext uri="{FF2B5EF4-FFF2-40B4-BE49-F238E27FC236}">
                <a16:creationId xmlns:a16="http://schemas.microsoft.com/office/drawing/2014/main" id="{6571AA3D-C212-4E00-A5CF-38535ACF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258C0F87-915C-4107-87EE-5FA90C70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A047116C-180C-4CF8-9CBA-9A306B17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4102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515C69-7712-4A11-8A03-710C13F4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5826" name="Text Box 2">
            <a:extLst>
              <a:ext uri="{FF2B5EF4-FFF2-40B4-BE49-F238E27FC236}">
                <a16:creationId xmlns:a16="http://schemas.microsoft.com/office/drawing/2014/main" id="{88B5D600-2DFE-4013-AB58-2CE837DC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7.7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7985D66-4232-4564-8BF4-382577413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Ethmoid Bone </a:t>
            </a:r>
          </a:p>
        </p:txBody>
      </p:sp>
      <p:pic>
        <p:nvPicPr>
          <p:cNvPr id="205828" name="Picture 4">
            <a:extLst>
              <a:ext uri="{FF2B5EF4-FFF2-40B4-BE49-F238E27FC236}">
                <a16:creationId xmlns:a16="http://schemas.microsoft.com/office/drawing/2014/main" id="{B00A2EFC-B6F5-4B18-AB37-45227EBB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5736"/>
          <a:stretch>
            <a:fillRect/>
          </a:stretch>
        </p:blipFill>
        <p:spPr bwMode="auto">
          <a:xfrm>
            <a:off x="533400" y="838200"/>
            <a:ext cx="83820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1968E6-3BAB-4281-957D-E96E5DA6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1609A799-1494-4319-B992-BA809FFB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Bones of the Skull</a:t>
            </a:r>
          </a:p>
        </p:txBody>
      </p:sp>
      <p:sp>
        <p:nvSpPr>
          <p:cNvPr id="206851" name="Text Box 3">
            <a:extLst>
              <a:ext uri="{FF2B5EF4-FFF2-40B4-BE49-F238E27FC236}">
                <a16:creationId xmlns:a16="http://schemas.microsoft.com/office/drawing/2014/main" id="{CC76CE19-3B03-411B-95B6-8E78895A1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Table 7.1 (1 of 2)</a:t>
            </a:r>
          </a:p>
        </p:txBody>
      </p:sp>
      <p:pic>
        <p:nvPicPr>
          <p:cNvPr id="206852" name="Picture 4">
            <a:extLst>
              <a:ext uri="{FF2B5EF4-FFF2-40B4-BE49-F238E27FC236}">
                <a16:creationId xmlns:a16="http://schemas.microsoft.com/office/drawing/2014/main" id="{21C7878A-9D23-4256-B2BA-5AF458E0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>
            <a:fillRect/>
          </a:stretch>
        </p:blipFill>
        <p:spPr bwMode="auto">
          <a:xfrm>
            <a:off x="455613" y="1066800"/>
            <a:ext cx="8535987" cy="49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8AE-D031-4FC1-A3ED-A362727D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54A5FCC6-5559-464E-88EA-B7B8A6744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Facial Bones 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5D1ED0A0-9A39-40A9-BE1E-432ACD471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Unpaired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Mandible and vomer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Paired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Maxillae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Zygomatic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Nasal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Lacrimal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Palatine bones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Inferior nasal conchae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9D756-C3CE-4367-A325-BEA06F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FC66CF80-5309-4383-8EEE-E261E1C8B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Mandible 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26EB493E-430D-40F9-B10D-9F88C1018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lower jawbone is the largest and strongest facial bone</a:t>
            </a:r>
          </a:p>
          <a:p>
            <a:r>
              <a:rPr lang="en-US" altLang="en-US"/>
              <a:t>Composed of two main parts</a:t>
            </a:r>
          </a:p>
          <a:p>
            <a:pPr lvl="1"/>
            <a:r>
              <a:rPr lang="en-US" altLang="en-US"/>
              <a:t>Horizontal body</a:t>
            </a:r>
          </a:p>
          <a:p>
            <a:pPr lvl="1"/>
            <a:r>
              <a:rPr lang="en-US" altLang="en-US"/>
              <a:t>Two upright rami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A7F7D7-EFB8-451A-84CF-36F104D3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B6047D48-8E44-45E6-B231-5629ED1E4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Mandible </a:t>
            </a: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D99469DC-2F22-4385-A94B-3464188F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7.8a</a:t>
            </a:r>
          </a:p>
        </p:txBody>
      </p:sp>
      <p:pic>
        <p:nvPicPr>
          <p:cNvPr id="209924" name="Picture 4">
            <a:extLst>
              <a:ext uri="{FF2B5EF4-FFF2-40B4-BE49-F238E27FC236}">
                <a16:creationId xmlns:a16="http://schemas.microsoft.com/office/drawing/2014/main" id="{AB475FD4-1C95-40FF-A5AE-E6ADC171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360" r="2202" b="4895"/>
          <a:stretch>
            <a:fillRect/>
          </a:stretch>
        </p:blipFill>
        <p:spPr bwMode="auto">
          <a:xfrm>
            <a:off x="2032000" y="914400"/>
            <a:ext cx="53848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7885-63D9-4605-BFB5-54B425DD5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161AEDE9-AA7C-47FA-95D5-7B2F745AD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Maxillary Bones 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29A0E8D9-2374-48C4-8DE5-8664E92C8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Articulate with all other facial bones except the mandible</a:t>
            </a:r>
          </a:p>
          <a:p>
            <a:r>
              <a:rPr lang="en-US" altLang="en-US"/>
              <a:t>Contain maxillary sinuses – largest paranasal sinuses</a:t>
            </a:r>
          </a:p>
          <a:p>
            <a:r>
              <a:rPr lang="en-US" altLang="en-US"/>
              <a:t>Forms part of the inferior orbital fissure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C091B-7D09-4F31-874B-F0FB6315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D20585DD-ABB9-4A94-AA47-018992E89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Maxillary Bones </a:t>
            </a:r>
          </a:p>
        </p:txBody>
      </p:sp>
      <p:sp>
        <p:nvSpPr>
          <p:cNvPr id="211971" name="Text Box 3">
            <a:extLst>
              <a:ext uri="{FF2B5EF4-FFF2-40B4-BE49-F238E27FC236}">
                <a16:creationId xmlns:a16="http://schemas.microsoft.com/office/drawing/2014/main" id="{E0FDD1A4-9CF1-457A-95ED-B6171CD6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7.8b</a:t>
            </a:r>
          </a:p>
        </p:txBody>
      </p:sp>
      <p:pic>
        <p:nvPicPr>
          <p:cNvPr id="211972" name="Picture 4">
            <a:extLst>
              <a:ext uri="{FF2B5EF4-FFF2-40B4-BE49-F238E27FC236}">
                <a16:creationId xmlns:a16="http://schemas.microsoft.com/office/drawing/2014/main" id="{C3D4C71D-1664-473B-84D5-CD26ECC5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r="38385" b="6714"/>
          <a:stretch>
            <a:fillRect/>
          </a:stretch>
        </p:blipFill>
        <p:spPr bwMode="auto">
          <a:xfrm>
            <a:off x="1731963" y="990600"/>
            <a:ext cx="5983287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832AA-52FD-4288-8D20-5DFC0169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C89B1591-70FC-4AFA-8C72-4CB358CEF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Maxillary Bones</a:t>
            </a:r>
          </a:p>
        </p:txBody>
      </p:sp>
      <p:sp>
        <p:nvSpPr>
          <p:cNvPr id="212995" name="Text Box 3">
            <a:extLst>
              <a:ext uri="{FF2B5EF4-FFF2-40B4-BE49-F238E27FC236}">
                <a16:creationId xmlns:a16="http://schemas.microsoft.com/office/drawing/2014/main" id="{029FD310-ABB4-44B5-8482-7D1ADADF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7.4a</a:t>
            </a:r>
          </a:p>
        </p:txBody>
      </p:sp>
      <p:pic>
        <p:nvPicPr>
          <p:cNvPr id="212996" name="Picture 4">
            <a:extLst>
              <a:ext uri="{FF2B5EF4-FFF2-40B4-BE49-F238E27FC236}">
                <a16:creationId xmlns:a16="http://schemas.microsoft.com/office/drawing/2014/main" id="{D7F63B27-2793-4F28-A987-C282373E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4761"/>
          <a:stretch>
            <a:fillRect/>
          </a:stretch>
        </p:blipFill>
        <p:spPr bwMode="auto">
          <a:xfrm>
            <a:off x="798513" y="865188"/>
            <a:ext cx="7850187" cy="55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30696-4FC1-4B07-88E1-B1F0F8D7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2D666475-75F4-4BFB-919D-8BCFB55B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Bones of the Face 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2F0C9400-C313-498F-8AB9-FE834F024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Zygomatic bones</a:t>
            </a:r>
            <a:endParaRPr lang="en-US" altLang="en-US"/>
          </a:p>
          <a:p>
            <a:pPr lvl="1"/>
            <a:r>
              <a:rPr lang="en-US" altLang="en-US"/>
              <a:t>Form lateral wall of orbits</a:t>
            </a:r>
          </a:p>
          <a:p>
            <a:r>
              <a:rPr lang="en-US" altLang="en-US" b="1"/>
              <a:t>Nasal bones</a:t>
            </a:r>
            <a:endParaRPr lang="en-US" altLang="en-US"/>
          </a:p>
          <a:p>
            <a:pPr lvl="1"/>
            <a:r>
              <a:rPr lang="en-US" altLang="en-US"/>
              <a:t>Form bridge of nose</a:t>
            </a:r>
          </a:p>
          <a:p>
            <a:r>
              <a:rPr lang="en-US" altLang="en-US" b="1"/>
              <a:t>Lacrimal bones</a:t>
            </a:r>
            <a:endParaRPr lang="en-US" altLang="en-US"/>
          </a:p>
          <a:p>
            <a:pPr lvl="1"/>
            <a:r>
              <a:rPr lang="en-US" altLang="en-US"/>
              <a:t>Located in the medial orbital walls</a:t>
            </a:r>
          </a:p>
          <a:p>
            <a:r>
              <a:rPr lang="en-US" altLang="en-US" b="1"/>
              <a:t>Palatine bones</a:t>
            </a:r>
            <a:endParaRPr lang="en-US" altLang="en-US"/>
          </a:p>
          <a:p>
            <a:pPr lvl="1"/>
            <a:r>
              <a:rPr lang="en-US" altLang="en-US"/>
              <a:t>Complete the posterior part of the hard palate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AAD9-0A03-4E75-90AB-E0D3FFD2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A90AE397-C6E3-408F-9AB8-AF14DA1D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Bones of the Face 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6E948019-875E-4193-8768-DF89DCC96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Vomer</a:t>
            </a:r>
            <a:endParaRPr lang="en-US" altLang="en-US"/>
          </a:p>
          <a:p>
            <a:pPr lvl="1"/>
            <a:r>
              <a:rPr lang="en-US" altLang="en-US"/>
              <a:t>Forms the inferior part of the nasal septum</a:t>
            </a:r>
          </a:p>
          <a:p>
            <a:r>
              <a:rPr lang="en-US" altLang="en-US" b="1"/>
              <a:t>Inferior nasal conchae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Thin, curved bones that project medially form the lateral walls of the nasal cavity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75F2654-3950-4A2C-9EE9-EE41A521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F694436-08FC-4967-860A-886A33D45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Microscopic Structure of Compact Bones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FBDC1EA-F4CE-4A10-83E6-9777BC59E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6.6</a:t>
            </a:r>
          </a:p>
        </p:txBody>
      </p:sp>
      <p:pic>
        <p:nvPicPr>
          <p:cNvPr id="18442" name="Picture 10">
            <a:extLst>
              <a:ext uri="{FF2B5EF4-FFF2-40B4-BE49-F238E27FC236}">
                <a16:creationId xmlns:a16="http://schemas.microsoft.com/office/drawing/2014/main" id="{17043858-F817-4D89-9932-79D632C29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2661" r="1785" b="6935"/>
          <a:stretch>
            <a:fillRect/>
          </a:stretch>
        </p:blipFill>
        <p:spPr bwMode="auto">
          <a:xfrm>
            <a:off x="304800" y="1066800"/>
            <a:ext cx="6400800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0BDA6AF2-056A-4619-9C01-89E68F08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386" r="6342" b="8168"/>
          <a:stretch>
            <a:fillRect/>
          </a:stretch>
        </p:blipFill>
        <p:spPr bwMode="auto">
          <a:xfrm>
            <a:off x="6296025" y="3429000"/>
            <a:ext cx="27717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Rectangle 13">
            <a:extLst>
              <a:ext uri="{FF2B5EF4-FFF2-40B4-BE49-F238E27FC236}">
                <a16:creationId xmlns:a16="http://schemas.microsoft.com/office/drawing/2014/main" id="{63FDC637-32FE-4BD1-8B55-B7F37E26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2004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E8AC5007-7944-46B9-8DB8-44065689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0198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487BBC09-DC3D-41D7-8DAE-73E11E9B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019800"/>
            <a:ext cx="7620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D06810CC-42F5-4C9F-AD06-99B5ED12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6858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ABD99CCD-916D-4E9C-BA05-3D7AD7E1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86200"/>
            <a:ext cx="838200" cy="228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3C00A05D-29A9-449C-9FF2-F8FF7E7C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19600"/>
            <a:ext cx="838200" cy="228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60490826-FA3C-48B6-AA06-B4075F9A1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24200"/>
            <a:ext cx="9144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id="{C2EEB147-4AD7-48C7-B579-F9BCD060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6858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>
            <a:extLst>
              <a:ext uri="{FF2B5EF4-FFF2-40B4-BE49-F238E27FC236}">
                <a16:creationId xmlns:a16="http://schemas.microsoft.com/office/drawing/2014/main" id="{63207339-1A4A-4EC1-AB81-3EF47138D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67200"/>
            <a:ext cx="1371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389A2C-6267-43A4-A6FE-57E3D945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49C60FA8-F17F-4D03-9174-EBAAD011A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Facial Bones</a:t>
            </a:r>
          </a:p>
        </p:txBody>
      </p:sp>
      <p:sp>
        <p:nvSpPr>
          <p:cNvPr id="216067" name="Text Box 3">
            <a:extLst>
              <a:ext uri="{FF2B5EF4-FFF2-40B4-BE49-F238E27FC236}">
                <a16:creationId xmlns:a16="http://schemas.microsoft.com/office/drawing/2014/main" id="{55B81CA6-4459-4C6A-8D81-8ECE1454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Table 7.1 (2 of 2)</a:t>
            </a:r>
          </a:p>
        </p:txBody>
      </p:sp>
      <p:pic>
        <p:nvPicPr>
          <p:cNvPr id="216068" name="Picture 4">
            <a:extLst>
              <a:ext uri="{FF2B5EF4-FFF2-40B4-BE49-F238E27FC236}">
                <a16:creationId xmlns:a16="http://schemas.microsoft.com/office/drawing/2014/main" id="{C2590849-5929-45B6-8B56-E0C09E2FF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6482"/>
          <a:stretch>
            <a:fillRect/>
          </a:stretch>
        </p:blipFill>
        <p:spPr bwMode="auto">
          <a:xfrm>
            <a:off x="455613" y="990600"/>
            <a:ext cx="853598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935D13-0B7E-4CAE-A379-423716A4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2F105AAC-00C4-4673-A257-F19F76CE7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Bones of the Face</a:t>
            </a:r>
          </a:p>
        </p:txBody>
      </p:sp>
      <p:sp>
        <p:nvSpPr>
          <p:cNvPr id="218115" name="Text Box 3">
            <a:extLst>
              <a:ext uri="{FF2B5EF4-FFF2-40B4-BE49-F238E27FC236}">
                <a16:creationId xmlns:a16="http://schemas.microsoft.com/office/drawing/2014/main" id="{840D03D6-138B-4501-98D4-1B3F72E5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7.2a</a:t>
            </a:r>
          </a:p>
        </p:txBody>
      </p:sp>
      <p:pic>
        <p:nvPicPr>
          <p:cNvPr id="218116" name="Picture 4">
            <a:extLst>
              <a:ext uri="{FF2B5EF4-FFF2-40B4-BE49-F238E27FC236}">
                <a16:creationId xmlns:a16="http://schemas.microsoft.com/office/drawing/2014/main" id="{9690EE92-4E99-4869-8A26-EA2904C3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798513" y="914400"/>
            <a:ext cx="7850187" cy="54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4460-E918-4793-8A98-F337A621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D49D7976-5960-4E7A-AA55-8A3B20ADD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Parts of the Skull 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7D679E7F-530E-4768-BB42-75BB0883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Orbits</a:t>
            </a:r>
          </a:p>
          <a:p>
            <a:r>
              <a:rPr lang="en-US" altLang="en-US"/>
              <a:t>Nasal cavity</a:t>
            </a:r>
          </a:p>
          <a:p>
            <a:r>
              <a:rPr lang="en-US" altLang="en-US"/>
              <a:t>Paranasal sinuses</a:t>
            </a:r>
          </a:p>
          <a:p>
            <a:r>
              <a:rPr lang="en-US" altLang="en-US"/>
              <a:t>Hyoid bone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9CF508-0851-47E4-B24F-88D0E464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F35AFFB7-B467-4A14-B4EB-2DDB368E7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Nasal Cavity</a:t>
            </a:r>
          </a:p>
        </p:txBody>
      </p:sp>
      <p:sp>
        <p:nvSpPr>
          <p:cNvPr id="220163" name="Text Box 3">
            <a:extLst>
              <a:ext uri="{FF2B5EF4-FFF2-40B4-BE49-F238E27FC236}">
                <a16:creationId xmlns:a16="http://schemas.microsoft.com/office/drawing/2014/main" id="{3E0F5D93-782F-4A0A-96E2-D64A29DB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7.9a</a:t>
            </a:r>
          </a:p>
        </p:txBody>
      </p:sp>
      <p:pic>
        <p:nvPicPr>
          <p:cNvPr id="220164" name="Picture 4">
            <a:extLst>
              <a:ext uri="{FF2B5EF4-FFF2-40B4-BE49-F238E27FC236}">
                <a16:creationId xmlns:a16="http://schemas.microsoft.com/office/drawing/2014/main" id="{905A7713-7552-4E45-9852-57218A82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" b="5463"/>
          <a:stretch>
            <a:fillRect/>
          </a:stretch>
        </p:blipFill>
        <p:spPr bwMode="auto">
          <a:xfrm>
            <a:off x="646113" y="914400"/>
            <a:ext cx="8154987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BDA81C-CA03-49E7-A064-00BD8043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5EC7FBCD-5621-4C48-A263-0E5954BB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Nasal Septum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EC073A75-9929-4E58-83BC-8537AF48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7.9b</a:t>
            </a:r>
          </a:p>
        </p:txBody>
      </p:sp>
      <p:pic>
        <p:nvPicPr>
          <p:cNvPr id="221188" name="Picture 4">
            <a:extLst>
              <a:ext uri="{FF2B5EF4-FFF2-40B4-BE49-F238E27FC236}">
                <a16:creationId xmlns:a16="http://schemas.microsoft.com/office/drawing/2014/main" id="{F6079575-6CF8-431F-99F9-3D8210B4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215" r="893" b="5951"/>
          <a:stretch>
            <a:fillRect/>
          </a:stretch>
        </p:blipFill>
        <p:spPr bwMode="auto">
          <a:xfrm>
            <a:off x="914400" y="914400"/>
            <a:ext cx="76200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6CD80A-7FD0-4D34-8772-4C4252F0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9E6E8530-57FC-4F63-9B5B-2142E0C64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Orbits</a:t>
            </a: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A9C328F3-CA53-4E25-9885-5950A753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7.10b</a:t>
            </a:r>
          </a:p>
        </p:txBody>
      </p:sp>
      <p:pic>
        <p:nvPicPr>
          <p:cNvPr id="222212" name="Picture 4">
            <a:extLst>
              <a:ext uri="{FF2B5EF4-FFF2-40B4-BE49-F238E27FC236}">
                <a16:creationId xmlns:a16="http://schemas.microsoft.com/office/drawing/2014/main" id="{78346622-5099-4E76-B74D-0BEE625F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8249"/>
          <a:stretch>
            <a:fillRect/>
          </a:stretch>
        </p:blipFill>
        <p:spPr bwMode="auto">
          <a:xfrm>
            <a:off x="473075" y="1066800"/>
            <a:ext cx="85010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B2DB-6002-4232-A81D-ECE1B827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23234" name="Rectangle 2">
            <a:extLst>
              <a:ext uri="{FF2B5EF4-FFF2-40B4-BE49-F238E27FC236}">
                <a16:creationId xmlns:a16="http://schemas.microsoft.com/office/drawing/2014/main" id="{E62CD648-6169-4FF1-8918-6EB834966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Paranasal Sinuses 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E0989D41-7916-4974-AE29-5A18C9C0D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Air-filled sinuses are located within </a:t>
            </a:r>
          </a:p>
          <a:p>
            <a:pPr lvl="1"/>
            <a:r>
              <a:rPr lang="en-US" altLang="en-US"/>
              <a:t>Frontal bone</a:t>
            </a:r>
          </a:p>
          <a:p>
            <a:pPr lvl="1"/>
            <a:r>
              <a:rPr lang="en-US" altLang="en-US"/>
              <a:t>Ethmoid bone</a:t>
            </a:r>
          </a:p>
          <a:p>
            <a:pPr lvl="1"/>
            <a:r>
              <a:rPr lang="en-US" altLang="en-US"/>
              <a:t>Sphenoid bone</a:t>
            </a:r>
          </a:p>
          <a:p>
            <a:pPr lvl="1"/>
            <a:r>
              <a:rPr lang="en-US" altLang="en-US"/>
              <a:t>Maxillary bones </a:t>
            </a:r>
          </a:p>
          <a:p>
            <a:r>
              <a:rPr lang="en-US" altLang="en-US"/>
              <a:t>Lined with mucous membrane</a:t>
            </a:r>
          </a:p>
          <a:p>
            <a:r>
              <a:rPr lang="en-US" altLang="en-US"/>
              <a:t>Serve to lighten the skull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1EE558-EC3D-47A5-8F00-964C7AD4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E0D40959-D56A-4727-92FF-05C8634F8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Paranasal Sinuses</a:t>
            </a: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90314435-0D55-42B1-819E-151AF507B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7.11a, b</a:t>
            </a:r>
          </a:p>
        </p:txBody>
      </p:sp>
      <p:pic>
        <p:nvPicPr>
          <p:cNvPr id="224260" name="Picture 4">
            <a:extLst>
              <a:ext uri="{FF2B5EF4-FFF2-40B4-BE49-F238E27FC236}">
                <a16:creationId xmlns:a16="http://schemas.microsoft.com/office/drawing/2014/main" id="{3F4ED9C7-AABB-4307-B4C2-DDC1D547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215" r="789" b="4761"/>
          <a:stretch>
            <a:fillRect/>
          </a:stretch>
        </p:blipFill>
        <p:spPr bwMode="auto">
          <a:xfrm>
            <a:off x="1104900" y="914400"/>
            <a:ext cx="7239000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3E4FBE59-5B56-4173-83CD-AED58D277D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3600" y="2895600"/>
            <a:ext cx="2971800" cy="2062091"/>
          </a:xfrm>
        </p:spPr>
        <p:txBody>
          <a:bodyPr/>
          <a:lstStyle/>
          <a:p>
            <a:r>
              <a:rPr lang="en-US" altLang="en-US" dirty="0"/>
              <a:t>Skeletal </a:t>
            </a:r>
            <a:r>
              <a:rPr lang="en-US" altLang="en-US"/>
              <a:t>Tissue and </a:t>
            </a:r>
            <a:r>
              <a:rPr lang="en-US" altLang="en-US" dirty="0"/>
              <a:t>Axial Skeleton (Skull)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B5E6A694-C4F7-4E28-BCCC-C4FD4B1FAB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78525" y="2165350"/>
            <a:ext cx="2708275" cy="457200"/>
          </a:xfrm>
        </p:spPr>
        <p:txBody>
          <a:bodyPr/>
          <a:lstStyle/>
          <a:p>
            <a:r>
              <a:rPr lang="en-US" altLang="en-US"/>
              <a:t>END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AB8B3374-874A-4838-8E31-7D12C935A7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43600" y="2895600"/>
            <a:ext cx="2971800" cy="1569648"/>
          </a:xfrm>
        </p:spPr>
        <p:txBody>
          <a:bodyPr/>
          <a:lstStyle/>
          <a:p>
            <a:r>
              <a:rPr lang="en-US" altLang="en-US" dirty="0"/>
              <a:t>The Axial Skeleton (Skull)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BECB5AB-2DB2-4D37-BBC7-93543557E0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78525" y="2165350"/>
            <a:ext cx="2708275" cy="8223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31AE-853A-4763-94E1-684931CE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317FD53-3EF6-4680-90AF-A0A3F72F8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Skeleton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5DFBBA0-13C3-463E-BCD3-5B4C45355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Consists of</a:t>
            </a:r>
          </a:p>
          <a:p>
            <a:pPr lvl="1"/>
            <a:r>
              <a:rPr lang="en-US" altLang="en-US"/>
              <a:t>Bones, cartilage, joints, and ligaments</a:t>
            </a:r>
          </a:p>
          <a:p>
            <a:r>
              <a:rPr lang="en-US" altLang="en-US"/>
              <a:t>Composed of 206 named bones grouped into two divisions</a:t>
            </a:r>
          </a:p>
          <a:p>
            <a:pPr lvl="1"/>
            <a:r>
              <a:rPr lang="en-US" altLang="en-US"/>
              <a:t>Axial skeleton (80 bones)</a:t>
            </a:r>
          </a:p>
          <a:p>
            <a:pPr lvl="1"/>
            <a:r>
              <a:rPr lang="en-US" altLang="en-US"/>
              <a:t>Appendicular skeleton (126 bones)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74039E-84B9-43EF-BCD2-40979CBD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31CD3011-32F7-4824-9C28-D80857986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Axial Skeleton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0330A1A7-193F-4D8F-870E-2F2530F28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581400" cy="4114800"/>
          </a:xfrm>
        </p:spPr>
        <p:txBody>
          <a:bodyPr/>
          <a:lstStyle/>
          <a:p>
            <a:r>
              <a:rPr lang="en-US" altLang="en-US"/>
              <a:t>Formed from 80 named bones</a:t>
            </a:r>
          </a:p>
          <a:p>
            <a:r>
              <a:rPr lang="en-US" altLang="en-US"/>
              <a:t>Consists of skull, vertebral column, and bony thorax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EF7AFE08-F188-497A-A1AA-D189A67D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7.1a</a:t>
            </a: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1BFE96A2-D0BC-45CE-94B5-8763E59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2380" r="7895" b="4761"/>
          <a:stretch>
            <a:fillRect/>
          </a:stretch>
        </p:blipFill>
        <p:spPr bwMode="auto">
          <a:xfrm>
            <a:off x="4724400" y="914400"/>
            <a:ext cx="34448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ED5BDC-F02F-4F88-8BCC-92CA6994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Copyright © 2008 Pearson Education, Inc., publishing as Benjamin Cummings</a:t>
            </a:r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ADECBF7D-0F10-4129-A367-41AEF1AAE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Axial Skeleton</a:t>
            </a:r>
          </a:p>
        </p:txBody>
      </p:sp>
      <p:pic>
        <p:nvPicPr>
          <p:cNvPr id="193540" name="Picture 4">
            <a:extLst>
              <a:ext uri="{FF2B5EF4-FFF2-40B4-BE49-F238E27FC236}">
                <a16:creationId xmlns:a16="http://schemas.microsoft.com/office/drawing/2014/main" id="{344E9F30-E184-477E-8E50-B6DC94FEB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t="1215" r="11403" b="4761"/>
          <a:stretch>
            <a:fillRect/>
          </a:stretch>
        </p:blipFill>
        <p:spPr bwMode="auto">
          <a:xfrm>
            <a:off x="3163888" y="944880"/>
            <a:ext cx="3119437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>
            <a:extLst>
              <a:ext uri="{FF2B5EF4-FFF2-40B4-BE49-F238E27FC236}">
                <a16:creationId xmlns:a16="http://schemas.microsoft.com/office/drawing/2014/main" id="{6825EF1E-EA53-410B-8324-A48E0DF3E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 b="1"/>
              <a:t>Figure 7.1b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5e_2">
  <a:themeElements>
    <a:clrScheme name="HA5e_2 8">
      <a:dk1>
        <a:srgbClr val="000000"/>
      </a:dk1>
      <a:lt1>
        <a:srgbClr val="FFFFFF"/>
      </a:lt1>
      <a:dk2>
        <a:srgbClr val="66CCFF"/>
      </a:dk2>
      <a:lt2>
        <a:srgbClr val="808080"/>
      </a:lt2>
      <a:accent1>
        <a:srgbClr val="99FF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CAFFAD"/>
      </a:accent5>
      <a:accent6>
        <a:srgbClr val="2D2DB9"/>
      </a:accent6>
      <a:hlink>
        <a:srgbClr val="FF99CC"/>
      </a:hlink>
      <a:folHlink>
        <a:srgbClr val="B2B2B2"/>
      </a:folHlink>
    </a:clrScheme>
    <a:fontScheme name="HA5e_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A5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e_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8">
        <a:dk1>
          <a:srgbClr val="000000"/>
        </a:dk1>
        <a:lt1>
          <a:srgbClr val="FFFFFF"/>
        </a:lt1>
        <a:dk2>
          <a:srgbClr val="66CCFF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9">
        <a:dk1>
          <a:srgbClr val="808080"/>
        </a:dk1>
        <a:lt1>
          <a:srgbClr val="FFFFFF"/>
        </a:lt1>
        <a:dk2>
          <a:srgbClr val="000000"/>
        </a:dk2>
        <a:lt2>
          <a:srgbClr val="66CCFF"/>
        </a:lt2>
        <a:accent1>
          <a:srgbClr val="99FF33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5e_2 9">
    <a:dk1>
      <a:srgbClr val="808080"/>
    </a:dk1>
    <a:lt1>
      <a:srgbClr val="FFFFFF"/>
    </a:lt1>
    <a:dk2>
      <a:srgbClr val="000000"/>
    </a:dk2>
    <a:lt2>
      <a:srgbClr val="66CCFF"/>
    </a:lt2>
    <a:accent1>
      <a:srgbClr val="99FF33"/>
    </a:accent1>
    <a:accent2>
      <a:srgbClr val="3333CC"/>
    </a:accent2>
    <a:accent3>
      <a:srgbClr val="AAAAAA"/>
    </a:accent3>
    <a:accent4>
      <a:srgbClr val="DADADA"/>
    </a:accent4>
    <a:accent5>
      <a:srgbClr val="CAFFAD"/>
    </a:accent5>
    <a:accent6>
      <a:srgbClr val="2D2DB9"/>
    </a:accent6>
    <a:hlink>
      <a:srgbClr val="FF99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1565</Words>
  <Application>Microsoft Office PowerPoint</Application>
  <PresentationFormat>On-screen Show (4:3)</PresentationFormat>
  <Paragraphs>256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Times New Roman</vt:lpstr>
      <vt:lpstr>Wingdings</vt:lpstr>
      <vt:lpstr>HA5e_2</vt:lpstr>
      <vt:lpstr>Bones and Skeletal Tissues</vt:lpstr>
      <vt:lpstr>Structure of a Typical Long Bone</vt:lpstr>
      <vt:lpstr>Structure of a Long Bone</vt:lpstr>
      <vt:lpstr>Bone Markings</vt:lpstr>
      <vt:lpstr>Microscopic Structure of Compact Bones</vt:lpstr>
      <vt:lpstr>The Axial Skeleton (Skull)</vt:lpstr>
      <vt:lpstr>The Skeleton</vt:lpstr>
      <vt:lpstr>The Axial Skeleton</vt:lpstr>
      <vt:lpstr>The Axial Skeleton</vt:lpstr>
      <vt:lpstr>Bone Markings</vt:lpstr>
      <vt:lpstr>PowerPoint Presentation</vt:lpstr>
      <vt:lpstr>PowerPoint Presentation</vt:lpstr>
      <vt:lpstr>The Skull</vt:lpstr>
      <vt:lpstr>PowerPoint Presentation</vt:lpstr>
      <vt:lpstr>PowerPoint Presentation</vt:lpstr>
      <vt:lpstr>Cranium</vt:lpstr>
      <vt:lpstr>Sphenoid</vt:lpstr>
      <vt:lpstr>PowerPoint Presentation</vt:lpstr>
      <vt:lpstr>PowerPoint Presentation</vt:lpstr>
      <vt:lpstr>The Cranium</vt:lpstr>
      <vt:lpstr>The Face</vt:lpstr>
      <vt:lpstr>Overview of Skull Geography</vt:lpstr>
      <vt:lpstr>Overview of Skull Geography</vt:lpstr>
      <vt:lpstr>Overview of Skull Geography</vt:lpstr>
      <vt:lpstr>Cranial Bones</vt:lpstr>
      <vt:lpstr>Frontal Bones</vt:lpstr>
      <vt:lpstr>Parietal Bones and Sutures</vt:lpstr>
      <vt:lpstr>Parietal Bones and Sutures</vt:lpstr>
      <vt:lpstr>The Skull –  Posterior View</vt:lpstr>
      <vt:lpstr>Occipital Bone </vt:lpstr>
      <vt:lpstr>Occipital Bone </vt:lpstr>
      <vt:lpstr>Inferior Aspect of the Skull</vt:lpstr>
      <vt:lpstr>Temporal Bones </vt:lpstr>
      <vt:lpstr>Lateral Aspect of the Skull</vt:lpstr>
      <vt:lpstr>The Temporal Bone</vt:lpstr>
      <vt:lpstr>The Sphenoid Bone </vt:lpstr>
      <vt:lpstr>The Sphenoid Bone</vt:lpstr>
      <vt:lpstr>The Sphenoid Bone</vt:lpstr>
      <vt:lpstr>The Ethmoid Bone </vt:lpstr>
      <vt:lpstr>The Ethmoid Bone </vt:lpstr>
      <vt:lpstr>Bones of the Skull</vt:lpstr>
      <vt:lpstr>Facial Bones </vt:lpstr>
      <vt:lpstr>Mandible </vt:lpstr>
      <vt:lpstr>Mandible </vt:lpstr>
      <vt:lpstr>Maxillary Bones </vt:lpstr>
      <vt:lpstr>Maxillary Bones </vt:lpstr>
      <vt:lpstr>Maxillary Bones</vt:lpstr>
      <vt:lpstr>Other Bones of the Face </vt:lpstr>
      <vt:lpstr>Other Bones of the Face </vt:lpstr>
      <vt:lpstr>Facial Bones</vt:lpstr>
      <vt:lpstr>Bones of the Face</vt:lpstr>
      <vt:lpstr>Special Parts of the Skull </vt:lpstr>
      <vt:lpstr>Nasal Cavity</vt:lpstr>
      <vt:lpstr>Nasal Septum</vt:lpstr>
      <vt:lpstr>Orbits</vt:lpstr>
      <vt:lpstr>Paranasal Sinuses </vt:lpstr>
      <vt:lpstr>Paranasal Sinuses</vt:lpstr>
      <vt:lpstr>Skeletal Tissue and Axial Skeleton (Skull)</vt:lpstr>
    </vt:vector>
  </TitlesOfParts>
  <Company>RUser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Bones, Part 1: The Axial Skeleton</dc:title>
  <dc:creator>user</dc:creator>
  <cp:lastModifiedBy>Julian</cp:lastModifiedBy>
  <cp:revision>23</cp:revision>
  <cp:lastPrinted>2007-02-09T22:15:29Z</cp:lastPrinted>
  <dcterms:modified xsi:type="dcterms:W3CDTF">2020-09-17T19:50:30Z</dcterms:modified>
</cp:coreProperties>
</file>