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9" r:id="rId4"/>
    <p:sldId id="280" r:id="rId5"/>
    <p:sldId id="281" r:id="rId6"/>
    <p:sldId id="301" r:id="rId7"/>
    <p:sldId id="257" r:id="rId8"/>
    <p:sldId id="273" r:id="rId9"/>
    <p:sldId id="275" r:id="rId10"/>
    <p:sldId id="276" r:id="rId11"/>
    <p:sldId id="272" r:id="rId12"/>
    <p:sldId id="282" r:id="rId13"/>
    <p:sldId id="271" r:id="rId14"/>
    <p:sldId id="278" r:id="rId15"/>
    <p:sldId id="277" r:id="rId16"/>
    <p:sldId id="283" r:id="rId17"/>
    <p:sldId id="270" r:id="rId18"/>
    <p:sldId id="285" r:id="rId19"/>
    <p:sldId id="284" r:id="rId20"/>
    <p:sldId id="262" r:id="rId21"/>
    <p:sldId id="261" r:id="rId22"/>
    <p:sldId id="286" r:id="rId23"/>
    <p:sldId id="287" r:id="rId24"/>
    <p:sldId id="260" r:id="rId25"/>
    <p:sldId id="288" r:id="rId26"/>
    <p:sldId id="290" r:id="rId27"/>
    <p:sldId id="289" r:id="rId28"/>
    <p:sldId id="292" r:id="rId29"/>
    <p:sldId id="259" r:id="rId30"/>
    <p:sldId id="291" r:id="rId31"/>
    <p:sldId id="258" r:id="rId32"/>
    <p:sldId id="293" r:id="rId33"/>
    <p:sldId id="296" r:id="rId34"/>
    <p:sldId id="294" r:id="rId35"/>
    <p:sldId id="295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FAAF-DC09-4E15-8F8B-7BA55504D9F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C261-FD14-4C64-9654-833162BF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683B-F8D4-4C54-8A22-51100760C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Blood Histology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F63ED-CF0E-410C-944D-2444E28AF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WLAC</a:t>
            </a:r>
          </a:p>
        </p:txBody>
      </p:sp>
    </p:spTree>
    <p:extLst>
      <p:ext uri="{BB962C8B-B14F-4D97-AF65-F5344CB8AC3E}">
        <p14:creationId xmlns:p14="http://schemas.microsoft.com/office/powerpoint/2010/main" val="428489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/>
              <a:t>Eosinophils</a:t>
            </a:r>
            <a:endParaRPr lang="en-US" sz="2800" dirty="0"/>
          </a:p>
        </p:txBody>
      </p:sp>
      <p:pic>
        <p:nvPicPr>
          <p:cNvPr id="2050" name="Picture 2" descr="Pin on &quot;ologies&quot;">
            <a:extLst>
              <a:ext uri="{FF2B5EF4-FFF2-40B4-BE49-F238E27FC236}">
                <a16:creationId xmlns:a16="http://schemas.microsoft.com/office/drawing/2014/main" id="{9F6948E9-36AA-4412-BC2C-9696D4CA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19" y="569658"/>
            <a:ext cx="6315378" cy="60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8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Eosinophils</a:t>
            </a:r>
          </a:p>
        </p:txBody>
      </p:sp>
      <p:pic>
        <p:nvPicPr>
          <p:cNvPr id="3074" name="Picture 2" descr="Peripheral Blood Smear- Path Lab (immuno2) Flashcards | Memorang">
            <a:extLst>
              <a:ext uri="{FF2B5EF4-FFF2-40B4-BE49-F238E27FC236}">
                <a16:creationId xmlns:a16="http://schemas.microsoft.com/office/drawing/2014/main" id="{D636250E-AF6F-4982-996D-A812ACCD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8" y="659219"/>
            <a:ext cx="7893861" cy="59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6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Basophils</a:t>
            </a:r>
          </a:p>
        </p:txBody>
      </p:sp>
    </p:spTree>
    <p:extLst>
      <p:ext uri="{BB962C8B-B14F-4D97-AF65-F5344CB8AC3E}">
        <p14:creationId xmlns:p14="http://schemas.microsoft.com/office/powerpoint/2010/main" val="278667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Basophil</a:t>
            </a:r>
          </a:p>
        </p:txBody>
      </p:sp>
      <p:pic>
        <p:nvPicPr>
          <p:cNvPr id="3" name="Picture 2" descr="What is a tissue basophil? - Quora">
            <a:extLst>
              <a:ext uri="{FF2B5EF4-FFF2-40B4-BE49-F238E27FC236}">
                <a16:creationId xmlns:a16="http://schemas.microsoft.com/office/drawing/2014/main" id="{58258A67-DAF6-43C4-8829-960A6EF1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40" y="410924"/>
            <a:ext cx="5784111" cy="6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0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Basophil</a:t>
            </a:r>
          </a:p>
        </p:txBody>
      </p:sp>
      <p:pic>
        <p:nvPicPr>
          <p:cNvPr id="5122" name="Picture 2" descr="Basophil">
            <a:extLst>
              <a:ext uri="{FF2B5EF4-FFF2-40B4-BE49-F238E27FC236}">
                <a16:creationId xmlns:a16="http://schemas.microsoft.com/office/drawing/2014/main" id="{7C76CFB2-82C4-4B30-9355-E3E3B0B8E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0" y="622005"/>
            <a:ext cx="8314660" cy="62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8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Basophil</a:t>
            </a:r>
          </a:p>
        </p:txBody>
      </p:sp>
      <p:pic>
        <p:nvPicPr>
          <p:cNvPr id="11266" name="Picture 2" descr="HistoLab3a.htm">
            <a:extLst>
              <a:ext uri="{FF2B5EF4-FFF2-40B4-BE49-F238E27FC236}">
                <a16:creationId xmlns:a16="http://schemas.microsoft.com/office/drawing/2014/main" id="{D468AE7C-B230-4083-8205-4765B156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488188"/>
            <a:ext cx="8203545" cy="63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6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84E64-0CED-4608-A203-F809361A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Neutrophil</a:t>
            </a:r>
          </a:p>
        </p:txBody>
      </p:sp>
    </p:spTree>
    <p:extLst>
      <p:ext uri="{BB962C8B-B14F-4D97-AF65-F5344CB8AC3E}">
        <p14:creationId xmlns:p14="http://schemas.microsoft.com/office/powerpoint/2010/main" val="203065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Neutrophil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A7957-70BD-4AB4-980F-49457E7A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678378"/>
            <a:ext cx="7738747" cy="58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7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Neutrophil</a:t>
            </a:r>
          </a:p>
        </p:txBody>
      </p:sp>
      <p:pic>
        <p:nvPicPr>
          <p:cNvPr id="12290" name="Picture 2" descr="Neutrophils In Peripheral Blood Smear Poster by M. I. Walker">
            <a:extLst>
              <a:ext uri="{FF2B5EF4-FFF2-40B4-BE49-F238E27FC236}">
                <a16:creationId xmlns:a16="http://schemas.microsoft.com/office/drawing/2014/main" id="{242764FE-FCAC-4D02-8AC6-BE328F29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625467"/>
            <a:ext cx="7521347" cy="60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8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Neutrophil</a:t>
            </a:r>
          </a:p>
        </p:txBody>
      </p:sp>
      <p:pic>
        <p:nvPicPr>
          <p:cNvPr id="13314" name="Picture 2" descr="Neutrophils. Blood Smear Is Often Used As A Follow-up Test To ...">
            <a:extLst>
              <a:ext uri="{FF2B5EF4-FFF2-40B4-BE49-F238E27FC236}">
                <a16:creationId xmlns:a16="http://schemas.microsoft.com/office/drawing/2014/main" id="{BFD77EBA-F192-427C-ABCF-73131D29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91440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8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2EEDE2-F016-4177-881B-8BFB25F10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341AF-7B82-4AB3-B660-E96805DA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908314"/>
            <a:ext cx="1603420" cy="198040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Blood Smear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2F015-B74E-404E-B6E4-E81186B67289}"/>
              </a:ext>
            </a:extLst>
          </p:cNvPr>
          <p:cNvSpPr/>
          <p:nvPr/>
        </p:nvSpPr>
        <p:spPr>
          <a:xfrm>
            <a:off x="0" y="3942199"/>
            <a:ext cx="25444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F3F3F"/>
                </a:solidFill>
                <a:latin typeface="Open+Sans"/>
              </a:rPr>
              <a:t>Wright's stain for blood.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F3F3F"/>
                </a:solidFill>
                <a:latin typeface="Open+Sans"/>
              </a:rPr>
              <a:t>Erythrocytes</a:t>
            </a:r>
            <a:r>
              <a:rPr lang="en-US" sz="1200" dirty="0">
                <a:solidFill>
                  <a:srgbClr val="3F3F3F"/>
                </a:solidFill>
                <a:latin typeface="Open+Sans"/>
              </a:rPr>
              <a:t> (red blood cells) → pink-red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F3F3F"/>
                </a:solidFill>
                <a:latin typeface="Open+Sans"/>
              </a:rPr>
              <a:t>Leukocytes</a:t>
            </a:r>
            <a:r>
              <a:rPr lang="en-US" sz="1200" dirty="0">
                <a:solidFill>
                  <a:srgbClr val="3F3F3F"/>
                </a:solidFill>
                <a:latin typeface="Open+Sans"/>
              </a:rPr>
              <a:t> (white blood cells):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Open+Sans"/>
              </a:rPr>
              <a:t>Nuclei → blue-purple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Open+Sans"/>
              </a:rPr>
              <a:t>Cytoplasm → pale blue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Open+Sans"/>
              </a:rPr>
              <a:t>Neutrophil granules → pale purple-pink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Open+Sans"/>
              </a:rPr>
              <a:t>Eosinophil granules → bright orange-red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Open+Sans"/>
              </a:rPr>
              <a:t>Basophil granules → deep blue-purple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Open+Sans"/>
              </a:rPr>
              <a:t>Azurophil granules→ blue-purple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F3F3F"/>
                </a:solidFill>
                <a:latin typeface="Open+Sans"/>
              </a:rPr>
              <a:t>Thrombocytes</a:t>
            </a:r>
            <a:r>
              <a:rPr lang="en-US" sz="1200" dirty="0">
                <a:solidFill>
                  <a:srgbClr val="3F3F3F"/>
                </a:solidFill>
                <a:latin typeface="Open+Sans"/>
              </a:rPr>
              <a:t> (platelets) → lavender</a:t>
            </a:r>
            <a:endParaRPr lang="en-US" sz="1200" b="0" i="0" dirty="0">
              <a:solidFill>
                <a:srgbClr val="3F3F3F"/>
              </a:solidFill>
              <a:effectLst/>
              <a:latin typeface="Open+Sans"/>
            </a:endParaRPr>
          </a:p>
        </p:txBody>
      </p:sp>
    </p:spTree>
    <p:extLst>
      <p:ext uri="{BB962C8B-B14F-4D97-AF65-F5344CB8AC3E}">
        <p14:creationId xmlns:p14="http://schemas.microsoft.com/office/powerpoint/2010/main" val="202483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Lymphocyte</a:t>
            </a:r>
          </a:p>
        </p:txBody>
      </p:sp>
    </p:spTree>
    <p:extLst>
      <p:ext uri="{BB962C8B-B14F-4D97-AF65-F5344CB8AC3E}">
        <p14:creationId xmlns:p14="http://schemas.microsoft.com/office/powerpoint/2010/main" val="4141354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Lymphocyte</a:t>
            </a:r>
          </a:p>
        </p:txBody>
      </p:sp>
      <p:pic>
        <p:nvPicPr>
          <p:cNvPr id="14338" name="Picture 2" descr="Lymphocyte Cells White Blood Cell Blood Stock Photo (Edit Now ...">
            <a:extLst>
              <a:ext uri="{FF2B5EF4-FFF2-40B4-BE49-F238E27FC236}">
                <a16:creationId xmlns:a16="http://schemas.microsoft.com/office/drawing/2014/main" id="{91DBF5D2-C8D5-4596-96BC-0C1AE435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" y="603241"/>
            <a:ext cx="8521148" cy="6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0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Lymphocyte</a:t>
            </a:r>
          </a:p>
        </p:txBody>
      </p:sp>
      <p:pic>
        <p:nvPicPr>
          <p:cNvPr id="15362" name="Picture 2" descr="Lymphocyte cells stock photo. Image of care, microscopic - 92594228">
            <a:extLst>
              <a:ext uri="{FF2B5EF4-FFF2-40B4-BE49-F238E27FC236}">
                <a16:creationId xmlns:a16="http://schemas.microsoft.com/office/drawing/2014/main" id="{5FC75EBE-F6A3-433D-A023-92DC2775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" y="630125"/>
            <a:ext cx="8581861" cy="571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0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Lymphocyte</a:t>
            </a:r>
          </a:p>
        </p:txBody>
      </p:sp>
      <p:pic>
        <p:nvPicPr>
          <p:cNvPr id="16386" name="Picture 2" descr="Blood Smear Of Chronic Lymphocytic Leukemia Stock Photo, Picture ...">
            <a:extLst>
              <a:ext uri="{FF2B5EF4-FFF2-40B4-BE49-F238E27FC236}">
                <a16:creationId xmlns:a16="http://schemas.microsoft.com/office/drawing/2014/main" id="{BDD11998-E5A7-496F-B611-8278982F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27"/>
            <a:ext cx="9144000" cy="60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91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Monocyte</a:t>
            </a:r>
          </a:p>
        </p:txBody>
      </p:sp>
    </p:spTree>
    <p:extLst>
      <p:ext uri="{BB962C8B-B14F-4D97-AF65-F5344CB8AC3E}">
        <p14:creationId xmlns:p14="http://schemas.microsoft.com/office/powerpoint/2010/main" val="1493026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Monocyte</a:t>
            </a:r>
          </a:p>
        </p:txBody>
      </p:sp>
      <p:pic>
        <p:nvPicPr>
          <p:cNvPr id="17410" name="Picture 2" descr="Blood Cells and Hematopoiesis - Slide #3">
            <a:extLst>
              <a:ext uri="{FF2B5EF4-FFF2-40B4-BE49-F238E27FC236}">
                <a16:creationId xmlns:a16="http://schemas.microsoft.com/office/drawing/2014/main" id="{06D9405D-A045-4CB9-B84C-685BED63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446798"/>
            <a:ext cx="8725070" cy="60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7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Monocyte</a:t>
            </a:r>
          </a:p>
        </p:txBody>
      </p:sp>
      <p:pic>
        <p:nvPicPr>
          <p:cNvPr id="18434" name="Picture 2" descr="Histology images of Blood cells by PathPedia.com: Pathology e-Atlas">
            <a:extLst>
              <a:ext uri="{FF2B5EF4-FFF2-40B4-BE49-F238E27FC236}">
                <a16:creationId xmlns:a16="http://schemas.microsoft.com/office/drawing/2014/main" id="{FD0F1156-D7A6-4EAF-BFD7-6DA11D45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655982"/>
            <a:ext cx="7712766" cy="57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62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Monocyte</a:t>
            </a:r>
          </a:p>
        </p:txBody>
      </p:sp>
      <p:pic>
        <p:nvPicPr>
          <p:cNvPr id="19458" name="Picture 2" descr="Blood">
            <a:extLst>
              <a:ext uri="{FF2B5EF4-FFF2-40B4-BE49-F238E27FC236}">
                <a16:creationId xmlns:a16="http://schemas.microsoft.com/office/drawing/2014/main" id="{6CFABD70-16EC-4F47-8B87-B9DE0593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531555"/>
            <a:ext cx="8195200" cy="60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5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1D187-8472-487B-A921-75D5BD0B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Erythrocyte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28895-5124-4062-B95E-869F5ACB8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1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Red Blood Cell</a:t>
            </a:r>
          </a:p>
        </p:txBody>
      </p:sp>
      <p:pic>
        <p:nvPicPr>
          <p:cNvPr id="20482" name="Picture 2" descr="Untitled Document">
            <a:extLst>
              <a:ext uri="{FF2B5EF4-FFF2-40B4-BE49-F238E27FC236}">
                <a16:creationId xmlns:a16="http://schemas.microsoft.com/office/drawing/2014/main" id="{7081F765-B9BF-4B2C-BAC3-494BE9F0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1" y="689113"/>
            <a:ext cx="8153769" cy="58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4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E200-29B6-4FBB-90E0-18734CB5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690C-ADA5-40E4-B6F3-F778543D6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Blood Histology lab 1 Flashcards | Quizlet">
            <a:extLst>
              <a:ext uri="{FF2B5EF4-FFF2-40B4-BE49-F238E27FC236}">
                <a16:creationId xmlns:a16="http://schemas.microsoft.com/office/drawing/2014/main" id="{95102F13-325A-4156-9F3B-925D467C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3" y="1941604"/>
            <a:ext cx="7327734" cy="29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16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Red Blood Cell</a:t>
            </a:r>
          </a:p>
        </p:txBody>
      </p:sp>
      <p:pic>
        <p:nvPicPr>
          <p:cNvPr id="21506" name="Picture 2" descr="I Heart Histo on Twitter: &quot;Have you ever encountered a stack of ...">
            <a:extLst>
              <a:ext uri="{FF2B5EF4-FFF2-40B4-BE49-F238E27FC236}">
                <a16:creationId xmlns:a16="http://schemas.microsoft.com/office/drawing/2014/main" id="{096C4AD7-9075-40D2-9E22-A151BE8B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7" y="500270"/>
            <a:ext cx="6675783" cy="63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89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Eosinophils</a:t>
            </a:r>
          </a:p>
        </p:txBody>
      </p:sp>
      <p:pic>
        <p:nvPicPr>
          <p:cNvPr id="22530" name="Picture 2" descr="Red Blood Cells | The Franklin Institute">
            <a:extLst>
              <a:ext uri="{FF2B5EF4-FFF2-40B4-BE49-F238E27FC236}">
                <a16:creationId xmlns:a16="http://schemas.microsoft.com/office/drawing/2014/main" id="{A3DB3459-E22D-4C94-93FC-44C93E02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82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6A92C-C396-4FB0-82EF-C498894A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Platelet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ED6E5-6784-43BE-A34D-D8CB46B21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51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Platelet</a:t>
            </a:r>
          </a:p>
        </p:txBody>
      </p:sp>
      <p:pic>
        <p:nvPicPr>
          <p:cNvPr id="23554" name="Picture 2" descr="MBBS Medicine (Humanity First): Blood Histology">
            <a:extLst>
              <a:ext uri="{FF2B5EF4-FFF2-40B4-BE49-F238E27FC236}">
                <a16:creationId xmlns:a16="http://schemas.microsoft.com/office/drawing/2014/main" id="{DB49B257-DB3E-48C5-B3DD-06E5CC48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62" y="29483"/>
            <a:ext cx="4898025" cy="682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42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Platelet</a:t>
            </a:r>
          </a:p>
        </p:txBody>
      </p:sp>
      <p:pic>
        <p:nvPicPr>
          <p:cNvPr id="25602" name="Picture 2" descr="Peripheral Blood">
            <a:extLst>
              <a:ext uri="{FF2B5EF4-FFF2-40B4-BE49-F238E27FC236}">
                <a16:creationId xmlns:a16="http://schemas.microsoft.com/office/drawing/2014/main" id="{2EBBF829-39F1-4C8F-95FF-5A761039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2" y="488189"/>
            <a:ext cx="7988275" cy="62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02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9141714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1" y="0"/>
            <a:ext cx="9143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1601735"/>
            <a:ext cx="8013114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Abnormal Blood Pathology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9143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0400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Sickle Cell Anemia</a:t>
            </a:r>
          </a:p>
        </p:txBody>
      </p:sp>
      <p:pic>
        <p:nvPicPr>
          <p:cNvPr id="30722" name="Picture 2" descr="Pin on Histology Slides">
            <a:extLst>
              <a:ext uri="{FF2B5EF4-FFF2-40B4-BE49-F238E27FC236}">
                <a16:creationId xmlns:a16="http://schemas.microsoft.com/office/drawing/2014/main" id="{3B439CE7-86DE-45EE-8442-F98D9C81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2" y="665922"/>
            <a:ext cx="8256104" cy="61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12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Erythrocyte, spherocytosis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84B7519B-53B5-459E-A308-AF9F1F42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0" y="821635"/>
            <a:ext cx="8455762" cy="53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47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Erythrocyte, megaloblastic anemia</a:t>
            </a:r>
          </a:p>
        </p:txBody>
      </p:sp>
      <p:pic>
        <p:nvPicPr>
          <p:cNvPr id="28674" name="Picture 2" descr="Laboratory Diagnosis of Megaloblastic Anemia (MBA)">
            <a:extLst>
              <a:ext uri="{FF2B5EF4-FFF2-40B4-BE49-F238E27FC236}">
                <a16:creationId xmlns:a16="http://schemas.microsoft.com/office/drawing/2014/main" id="{29A3A11B-7B3B-49C4-B37C-45445D58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588428"/>
            <a:ext cx="7419700" cy="58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06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 dirty="0"/>
              <a:t>Platelet</a:t>
            </a:r>
          </a:p>
        </p:txBody>
      </p:sp>
    </p:spTree>
    <p:extLst>
      <p:ext uri="{BB962C8B-B14F-4D97-AF65-F5344CB8AC3E}">
        <p14:creationId xmlns:p14="http://schemas.microsoft.com/office/powerpoint/2010/main" val="176666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B143-D5FE-454E-8DB7-4E564836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7C14-585C-4976-B1B3-6F3135648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Blood Histology lab 1 Flashcards | Quizlet">
            <a:extLst>
              <a:ext uri="{FF2B5EF4-FFF2-40B4-BE49-F238E27FC236}">
                <a16:creationId xmlns:a16="http://schemas.microsoft.com/office/drawing/2014/main" id="{40AA9D32-F8B7-4E47-885D-3DE108A1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80" y="-19922"/>
            <a:ext cx="6108520" cy="68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1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C7D0-16F9-4419-84AA-7285532E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E17F-506A-4F18-BC6B-CD24BDDA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Blood Histo Test 2 Flashcards | Quizlet">
            <a:extLst>
              <a:ext uri="{FF2B5EF4-FFF2-40B4-BE49-F238E27FC236}">
                <a16:creationId xmlns:a16="http://schemas.microsoft.com/office/drawing/2014/main" id="{B0E52C7F-20D1-472A-ADDB-467DFD11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" y="1424763"/>
            <a:ext cx="89637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5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0B2D-6264-460C-9CBA-B396ED6D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8BEFC-7BE2-4DBC-A831-CCAB31BBC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Animal tissues. Blood. Atlas of Plant and Animal Histology.">
            <a:extLst>
              <a:ext uri="{FF2B5EF4-FFF2-40B4-BE49-F238E27FC236}">
                <a16:creationId xmlns:a16="http://schemas.microsoft.com/office/drawing/2014/main" id="{D878D1FD-1901-44D0-98CE-BD0969E9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8"/>
            <a:ext cx="9144000" cy="42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0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Eosinophils</a:t>
            </a:r>
          </a:p>
        </p:txBody>
      </p:sp>
    </p:spTree>
    <p:extLst>
      <p:ext uri="{BB962C8B-B14F-4D97-AF65-F5344CB8AC3E}">
        <p14:creationId xmlns:p14="http://schemas.microsoft.com/office/powerpoint/2010/main" val="310610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/>
              <a:t>Eosinophils</a:t>
            </a:r>
            <a:endParaRPr lang="en-US" sz="2800" dirty="0"/>
          </a:p>
        </p:txBody>
      </p:sp>
      <p:pic>
        <p:nvPicPr>
          <p:cNvPr id="1026" name="Picture 2" descr="Histology images of Blood cells by PathPedia.com: Pathology e-Atlas">
            <a:extLst>
              <a:ext uri="{FF2B5EF4-FFF2-40B4-BE49-F238E27FC236}">
                <a16:creationId xmlns:a16="http://schemas.microsoft.com/office/drawing/2014/main" id="{859BA2B5-F65E-4C23-83C1-D9FDAAFE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558209"/>
            <a:ext cx="8073656" cy="60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5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2B3-4A3A-45C3-9DD7-02A3D0C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76"/>
            <a:ext cx="7886700" cy="496265"/>
          </a:xfrm>
        </p:spPr>
        <p:txBody>
          <a:bodyPr>
            <a:normAutofit/>
          </a:bodyPr>
          <a:lstStyle/>
          <a:p>
            <a:r>
              <a:rPr lang="en-US" sz="2800"/>
              <a:t>Eosinophils</a:t>
            </a:r>
            <a:endParaRPr lang="en-US" sz="2800" dirty="0"/>
          </a:p>
        </p:txBody>
      </p:sp>
      <p:pic>
        <p:nvPicPr>
          <p:cNvPr id="2050" name="Picture 2" descr="Pin on &quot;ologies&quot;">
            <a:extLst>
              <a:ext uri="{FF2B5EF4-FFF2-40B4-BE49-F238E27FC236}">
                <a16:creationId xmlns:a16="http://schemas.microsoft.com/office/drawing/2014/main" id="{9F6948E9-36AA-4412-BC2C-9696D4CA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19" y="569658"/>
            <a:ext cx="6315378" cy="60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104</Words>
  <Application>Microsoft Office PowerPoint</Application>
  <PresentationFormat>On-screen Show (4:3)</PresentationFormat>
  <Paragraphs>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Open+Sans</vt:lpstr>
      <vt:lpstr>Office Theme</vt:lpstr>
      <vt:lpstr>Blood Histology</vt:lpstr>
      <vt:lpstr>Blood Smear</vt:lpstr>
      <vt:lpstr>Differential Count</vt:lpstr>
      <vt:lpstr>PowerPoint Presentation</vt:lpstr>
      <vt:lpstr>PowerPoint Presentation</vt:lpstr>
      <vt:lpstr>PowerPoint Presentation</vt:lpstr>
      <vt:lpstr>Eosinophils</vt:lpstr>
      <vt:lpstr>Eosinophils</vt:lpstr>
      <vt:lpstr>Eosinophils</vt:lpstr>
      <vt:lpstr>Eosinophils</vt:lpstr>
      <vt:lpstr>Eosinophils</vt:lpstr>
      <vt:lpstr>Basophils</vt:lpstr>
      <vt:lpstr>Basophil</vt:lpstr>
      <vt:lpstr>Basophil</vt:lpstr>
      <vt:lpstr>Basophil</vt:lpstr>
      <vt:lpstr>Neutrophil</vt:lpstr>
      <vt:lpstr>Neutrophil</vt:lpstr>
      <vt:lpstr>Neutrophil</vt:lpstr>
      <vt:lpstr>Neutrophil</vt:lpstr>
      <vt:lpstr>Lymphocyte</vt:lpstr>
      <vt:lpstr>Lymphocyte</vt:lpstr>
      <vt:lpstr>Lymphocyte</vt:lpstr>
      <vt:lpstr>Lymphocyte</vt:lpstr>
      <vt:lpstr>Monocyte</vt:lpstr>
      <vt:lpstr>Monocyte</vt:lpstr>
      <vt:lpstr>Monocyte</vt:lpstr>
      <vt:lpstr>Monocyte</vt:lpstr>
      <vt:lpstr>Erythrocyte</vt:lpstr>
      <vt:lpstr>Red Blood Cell</vt:lpstr>
      <vt:lpstr>Red Blood Cell</vt:lpstr>
      <vt:lpstr>Eosinophils</vt:lpstr>
      <vt:lpstr>Platelet</vt:lpstr>
      <vt:lpstr>Platelet</vt:lpstr>
      <vt:lpstr>Platelet</vt:lpstr>
      <vt:lpstr>Abnormal Blood Pathology</vt:lpstr>
      <vt:lpstr>Sickle Cell Anemia</vt:lpstr>
      <vt:lpstr>Erythrocyte, spherocytosis</vt:lpstr>
      <vt:lpstr>Erythrocyte, megaloblastic anemia</vt:lpstr>
      <vt:lpstr>Platelet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Histology</dc:title>
  <dc:creator>Peter Reonisto</dc:creator>
  <cp:lastModifiedBy>Julian</cp:lastModifiedBy>
  <cp:revision>1</cp:revision>
  <dcterms:created xsi:type="dcterms:W3CDTF">2020-04-22T19:32:41Z</dcterms:created>
  <dcterms:modified xsi:type="dcterms:W3CDTF">2020-08-10T01:38:08Z</dcterms:modified>
</cp:coreProperties>
</file>