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handoutMasterIdLst>
    <p:handoutMasterId r:id="rId25"/>
  </p:handoutMasterIdLst>
  <p:sldIdLst>
    <p:sldId id="257" r:id="rId2"/>
    <p:sldId id="256" r:id="rId3"/>
    <p:sldId id="261" r:id="rId4"/>
    <p:sldId id="309" r:id="rId5"/>
    <p:sldId id="313" r:id="rId6"/>
    <p:sldId id="314" r:id="rId7"/>
    <p:sldId id="315" r:id="rId8"/>
    <p:sldId id="316" r:id="rId9"/>
    <p:sldId id="317" r:id="rId10"/>
    <p:sldId id="319" r:id="rId11"/>
    <p:sldId id="321" r:id="rId12"/>
    <p:sldId id="322" r:id="rId13"/>
    <p:sldId id="323" r:id="rId14"/>
    <p:sldId id="327" r:id="rId15"/>
    <p:sldId id="328" r:id="rId16"/>
    <p:sldId id="329" r:id="rId17"/>
    <p:sldId id="334" r:id="rId18"/>
    <p:sldId id="335" r:id="rId19"/>
    <p:sldId id="337" r:id="rId20"/>
    <p:sldId id="339" r:id="rId21"/>
    <p:sldId id="341" r:id="rId22"/>
    <p:sldId id="342" r:id="rId23"/>
    <p:sldId id="348" r:id="rId24"/>
  </p:sldIdLst>
  <p:sldSz cx="9144000" cy="6858000" type="screen4x3"/>
  <p:notesSz cx="7086600" cy="94297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99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1111" autoAdjust="0"/>
    <p:restoredTop sz="94682" autoAdjust="0"/>
  </p:normalViewPr>
  <p:slideViewPr>
    <p:cSldViewPr>
      <p:cViewPr varScale="1">
        <p:scale>
          <a:sx n="70" d="100"/>
          <a:sy n="70" d="100"/>
        </p:scale>
        <p:origin x="-558" y="-78"/>
      </p:cViewPr>
      <p:guideLst>
        <p:guide orient="horz" pos="2160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6F761014-67F1-40A5-A68C-3A3F4AF251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75" tIns="47188" rIns="94375" bIns="47188" numCol="1" anchor="t" anchorCtr="0" compatLnSpc="1">
            <a:prstTxWarp prst="textNoShape">
              <a:avLst/>
            </a:prstTxWarp>
          </a:bodyPr>
          <a:lstStyle>
            <a:lvl1pPr defTabSz="942975">
              <a:defRPr sz="1200" b="0"/>
            </a:lvl1pPr>
          </a:lstStyle>
          <a:p>
            <a:endParaRPr lang="en-US" altLang="en-US"/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3AE1A2D1-25E2-4317-9749-4323867A0D2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4788" y="0"/>
            <a:ext cx="307022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75" tIns="47188" rIns="94375" bIns="47188" numCol="1" anchor="t" anchorCtr="0" compatLnSpc="1">
            <a:prstTxWarp prst="textNoShape">
              <a:avLst/>
            </a:prstTxWarp>
          </a:bodyPr>
          <a:lstStyle>
            <a:lvl1pPr algn="r" defTabSz="942975">
              <a:defRPr sz="1200" b="0"/>
            </a:lvl1pPr>
          </a:lstStyle>
          <a:p>
            <a:endParaRPr lang="en-US" altLang="en-US"/>
          </a:p>
        </p:txBody>
      </p:sp>
      <p:sp>
        <p:nvSpPr>
          <p:cNvPr id="145412" name="Rectangle 4">
            <a:extLst>
              <a:ext uri="{FF2B5EF4-FFF2-40B4-BE49-F238E27FC236}">
                <a16:creationId xmlns:a16="http://schemas.microsoft.com/office/drawing/2014/main" id="{FE40870C-DF5E-4160-A1AE-6983DE8E60F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56675"/>
            <a:ext cx="307022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75" tIns="47188" rIns="94375" bIns="47188" numCol="1" anchor="b" anchorCtr="0" compatLnSpc="1">
            <a:prstTxWarp prst="textNoShape">
              <a:avLst/>
            </a:prstTxWarp>
          </a:bodyPr>
          <a:lstStyle>
            <a:lvl1pPr defTabSz="942975">
              <a:defRPr sz="1200" b="0"/>
            </a:lvl1pPr>
          </a:lstStyle>
          <a:p>
            <a:endParaRPr lang="en-US" altLang="en-US"/>
          </a:p>
        </p:txBody>
      </p:sp>
      <p:sp>
        <p:nvSpPr>
          <p:cNvPr id="145413" name="Rectangle 5">
            <a:extLst>
              <a:ext uri="{FF2B5EF4-FFF2-40B4-BE49-F238E27FC236}">
                <a16:creationId xmlns:a16="http://schemas.microsoft.com/office/drawing/2014/main" id="{24EB623B-CF7E-487F-BE00-A3BA17BB453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4788" y="8956675"/>
            <a:ext cx="3070225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75" tIns="47188" rIns="94375" bIns="47188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 b="0"/>
            </a:lvl1pPr>
          </a:lstStyle>
          <a:p>
            <a:fld id="{3A8D3E0F-A192-4D74-A946-AA7F7D5F6F3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474F0C1A-DF94-4F5F-B32F-79F392B0A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F703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9507" name="Picture 3">
            <a:extLst>
              <a:ext uri="{FF2B5EF4-FFF2-40B4-BE49-F238E27FC236}">
                <a16:creationId xmlns:a16="http://schemas.microsoft.com/office/drawing/2014/main" id="{6CEE6132-C88B-4A0B-84DB-CD6EA9E8B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508" name="Rectangle 4">
            <a:extLst>
              <a:ext uri="{FF2B5EF4-FFF2-40B4-BE49-F238E27FC236}">
                <a16:creationId xmlns:a16="http://schemas.microsoft.com/office/drawing/2014/main" id="{6ADCABEB-C2BC-40E4-9A79-5557979D9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538" y="203200"/>
            <a:ext cx="3040062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 algn="r"/>
            <a:r>
              <a:rPr lang="en-US" altLang="en-US" sz="1800" b="0"/>
              <a:t>PowerPoint</a:t>
            </a:r>
            <a:r>
              <a:rPr lang="en-US" altLang="en-US" sz="1800" b="0" baseline="30000"/>
              <a:t>®</a:t>
            </a:r>
            <a:r>
              <a:rPr lang="en-US" altLang="en-US" sz="1800" b="0"/>
              <a:t> Lecture Slides </a:t>
            </a:r>
            <a:br>
              <a:rPr lang="en-US" altLang="en-US" sz="1800" b="0"/>
            </a:br>
            <a:r>
              <a:rPr lang="en-US" altLang="en-US" sz="1800" b="0"/>
              <a:t>presented by:</a:t>
            </a:r>
          </a:p>
          <a:p>
            <a:pPr algn="r"/>
            <a:r>
              <a:rPr lang="en-US" altLang="en-US" sz="1800" b="0"/>
              <a:t>Dr. Peter Reonisto, </a:t>
            </a:r>
          </a:p>
          <a:p>
            <a:pPr algn="r"/>
            <a:r>
              <a:rPr lang="en-US" altLang="en-US" sz="1800" b="0"/>
              <a:t>Moorpark College, </a:t>
            </a:r>
          </a:p>
          <a:p>
            <a:pPr algn="r"/>
            <a:r>
              <a:rPr lang="en-US" altLang="en-US" sz="1800" b="0"/>
              <a:t>California </a:t>
            </a:r>
          </a:p>
        </p:txBody>
      </p:sp>
      <p:sp>
        <p:nvSpPr>
          <p:cNvPr id="149509" name="Rectangle 5">
            <a:extLst>
              <a:ext uri="{FF2B5EF4-FFF2-40B4-BE49-F238E27FC236}">
                <a16:creationId xmlns:a16="http://schemas.microsoft.com/office/drawing/2014/main" id="{3CFE80D6-564A-498E-8674-0EDEFE6F2BA5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5943600" y="2895600"/>
            <a:ext cx="2971800" cy="155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66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spcBef>
                <a:spcPct val="20000"/>
              </a:spcBef>
              <a:buSzPct val="125000"/>
              <a:defRPr sz="3200" b="1">
                <a:solidFill>
                  <a:srgbClr val="670040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49510" name="Rectangle 6">
            <a:extLst>
              <a:ext uri="{FF2B5EF4-FFF2-40B4-BE49-F238E27FC236}">
                <a16:creationId xmlns:a16="http://schemas.microsoft.com/office/drawing/2014/main" id="{FB220600-E331-40AC-BE11-7EC0A84FE61E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978525" y="2165350"/>
            <a:ext cx="2708275" cy="1187450"/>
          </a:xfrm>
        </p:spPr>
        <p:txBody>
          <a:bodyPr>
            <a:spAutoFit/>
          </a:bodyPr>
          <a:lstStyle>
            <a:lvl1pPr marL="0" indent="0">
              <a:spcBef>
                <a:spcPct val="50000"/>
              </a:spcBef>
              <a:buSzTx/>
              <a:buFontTx/>
              <a:buNone/>
              <a:defRPr sz="2400">
                <a:latin typeface="Arial" panose="020B06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49511" name="Text Box 7">
            <a:extLst>
              <a:ext uri="{FF2B5EF4-FFF2-40B4-BE49-F238E27FC236}">
                <a16:creationId xmlns:a16="http://schemas.microsoft.com/office/drawing/2014/main" id="{C9A2B473-F5B4-45C1-8EC2-159EA30A3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819400"/>
            <a:ext cx="3052763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/>
          <a:p>
            <a:pPr algn="ctr"/>
            <a:r>
              <a:rPr lang="en-US" altLang="en-US" sz="3000" b="0">
                <a:solidFill>
                  <a:schemeClr val="bg1"/>
                </a:solidFill>
                <a:latin typeface="Times New Roman" panose="02020603050405020304" pitchFamily="18" charset="0"/>
              </a:rPr>
              <a:t>HUMAN </a:t>
            </a:r>
            <a:br>
              <a:rPr lang="en-US" altLang="en-US" sz="3000" b="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en-US" altLang="en-US" sz="3000" b="0">
                <a:solidFill>
                  <a:schemeClr val="bg1"/>
                </a:solidFill>
                <a:latin typeface="Times New Roman" panose="02020603050405020304" pitchFamily="18" charset="0"/>
              </a:rPr>
              <a:t>ANATOMY</a:t>
            </a:r>
          </a:p>
          <a:p>
            <a:pPr algn="ctr"/>
            <a:endParaRPr lang="en-US" altLang="en-US" sz="900" b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altLang="en-US" sz="2000" b="0" i="1">
                <a:solidFill>
                  <a:schemeClr val="bg1"/>
                </a:solidFill>
                <a:latin typeface="Times New Roman" panose="02020603050405020304" pitchFamily="18" charset="0"/>
              </a:rPr>
              <a:t>fifth edition</a:t>
            </a:r>
            <a:endParaRPr lang="en-US" altLang="en-US" sz="2000">
              <a:solidFill>
                <a:schemeClr val="bg1"/>
              </a:solidFill>
            </a:endParaRPr>
          </a:p>
        </p:txBody>
      </p:sp>
      <p:sp>
        <p:nvSpPr>
          <p:cNvPr id="149512" name="Rectangle 8">
            <a:extLst>
              <a:ext uri="{FF2B5EF4-FFF2-40B4-BE49-F238E27FC236}">
                <a16:creationId xmlns:a16="http://schemas.microsoft.com/office/drawing/2014/main" id="{4A6FF34F-83E5-4A84-B846-D53764871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0800"/>
            <a:ext cx="5715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13" name="Text Box 9">
            <a:extLst>
              <a:ext uri="{FF2B5EF4-FFF2-40B4-BE49-F238E27FC236}">
                <a16:creationId xmlns:a16="http://schemas.microsoft.com/office/drawing/2014/main" id="{0D1499D8-E02A-4A76-9665-F10C35D6D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77000"/>
            <a:ext cx="571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/>
          <a:p>
            <a:pPr algn="ctr"/>
            <a:r>
              <a:rPr lang="en-US" altLang="en-US" sz="1800">
                <a:solidFill>
                  <a:srgbClr val="CF703B"/>
                </a:solidFill>
              </a:rPr>
              <a:t>MARIEB  |  MALLATT  |  WILHELM</a:t>
            </a:r>
          </a:p>
        </p:txBody>
      </p:sp>
      <p:sp>
        <p:nvSpPr>
          <p:cNvPr id="149514" name="Text Box 10">
            <a:extLst>
              <a:ext uri="{FF2B5EF4-FFF2-40B4-BE49-F238E27FC236}">
                <a16:creationId xmlns:a16="http://schemas.microsoft.com/office/drawing/2014/main" id="{996013BE-EF99-4D64-BF4F-69808AECF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066800"/>
            <a:ext cx="1676400" cy="1524000"/>
          </a:xfrm>
          <a:prstGeom prst="rect">
            <a:avLst/>
          </a:prstGeom>
          <a:solidFill>
            <a:srgbClr val="6700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 algn="ctr"/>
            <a:r>
              <a:rPr lang="en-US" altLang="en-US" sz="9600" b="0">
                <a:solidFill>
                  <a:srgbClr val="CF703B"/>
                </a:solidFill>
              </a:rPr>
              <a:t>2</a:t>
            </a:r>
          </a:p>
        </p:txBody>
      </p:sp>
      <p:sp>
        <p:nvSpPr>
          <p:cNvPr id="149515" name="Line 11">
            <a:extLst>
              <a:ext uri="{FF2B5EF4-FFF2-40B4-BE49-F238E27FC236}">
                <a16:creationId xmlns:a16="http://schemas.microsoft.com/office/drawing/2014/main" id="{80A70214-0756-4F19-9DE3-F7B26BBB8D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2590800"/>
            <a:ext cx="1981200" cy="0"/>
          </a:xfrm>
          <a:prstGeom prst="line">
            <a:avLst/>
          </a:prstGeom>
          <a:noFill/>
          <a:ln w="57150">
            <a:solidFill>
              <a:srgbClr val="CF703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16" name="Line 12">
            <a:extLst>
              <a:ext uri="{FF2B5EF4-FFF2-40B4-BE49-F238E27FC236}">
                <a16:creationId xmlns:a16="http://schemas.microsoft.com/office/drawing/2014/main" id="{4CE1E7DA-FAD8-4D01-B03D-1E0688F8217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2590800"/>
            <a:ext cx="1981200" cy="0"/>
          </a:xfrm>
          <a:prstGeom prst="line">
            <a:avLst/>
          </a:prstGeom>
          <a:noFill/>
          <a:ln w="57150">
            <a:solidFill>
              <a:srgbClr val="67004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17" name="Text Box 13">
            <a:extLst>
              <a:ext uri="{FF2B5EF4-FFF2-40B4-BE49-F238E27FC236}">
                <a16:creationId xmlns:a16="http://schemas.microsoft.com/office/drawing/2014/main" id="{18AA1F89-B997-40FB-9C5A-4F51ABF2E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6461125"/>
            <a:ext cx="449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/>
          <a:p>
            <a:pPr algn="r"/>
            <a:r>
              <a:rPr lang="en-US" altLang="en-US" sz="1000" b="0"/>
              <a:t>Copyright © 2008 Pearson Education, Inc., </a:t>
            </a:r>
            <a:br>
              <a:rPr lang="en-US" altLang="en-US" sz="1000" b="0"/>
            </a:br>
            <a:r>
              <a:rPr lang="en-US" altLang="en-US" sz="1000" b="0"/>
              <a:t>publishing as Benjamin Cummings</a:t>
            </a:r>
          </a:p>
        </p:txBody>
      </p:sp>
      <p:sp>
        <p:nvSpPr>
          <p:cNvPr id="149518" name="Line 14">
            <a:extLst>
              <a:ext uri="{FF2B5EF4-FFF2-40B4-BE49-F238E27FC236}">
                <a16:creationId xmlns:a16="http://schemas.microsoft.com/office/drawing/2014/main" id="{9FAC43CC-072B-4666-8A50-BA0D19FB29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E0C0B-FF16-4CBC-B623-7943F1B56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48A5E-0E05-4EEB-A29C-07413EED3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5572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47C329-A19E-4E3D-9D65-D8BA389470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58000" y="304800"/>
            <a:ext cx="22860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AFEF2C-6F79-493E-80B9-932E5A489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0" y="304800"/>
            <a:ext cx="6705600" cy="518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2867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E1632-6DA6-4BB0-835C-CEEA6FAC1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765D5-0DCC-4FE1-B300-05DD5EAE7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1209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B36D1-E609-4C53-840D-DA795C7E2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193B2F-F9F7-4A18-96B6-9697E76FB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835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CCCA9-E6EC-4C3B-B972-C6E01C6DE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52139-D87B-4423-AE02-F90AA090F2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4EF6C6-124C-41B0-8093-868BB9C27E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2188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5AA9D-5CC8-4BF1-B231-1C87BCFBE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D3361-AF5B-43D0-8DDF-01069308A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F4B82C-0BF7-42F5-91AF-AE47C7251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12A292-0FE7-43F8-813F-D1FF12FD9F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FDC420-34D9-4675-A459-408513DE97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4903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C18D7-A313-4169-872D-76C220EE2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3465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818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2C68C-F224-4A27-98D3-736D58FD3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43634-47D5-4BA7-ABD9-178C93DEC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0C656E-0620-4E9A-A375-A292A89EA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821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1AAC6-0423-4D84-8D2F-626554314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06844E-E354-43EF-AB1A-43C293CC60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3015D3-56DC-4BFB-A15F-C4E09D74A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5236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89CE6316-0B4F-4708-9D39-53F415E84D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8485" name="Rectangle 5">
            <a:extLst>
              <a:ext uri="{FF2B5EF4-FFF2-40B4-BE49-F238E27FC236}">
                <a16:creationId xmlns:a16="http://schemas.microsoft.com/office/drawing/2014/main" id="{8CA17641-6C05-4114-BE03-9006D98D60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9144000" cy="519113"/>
          </a:xfrm>
          <a:prstGeom prst="rect">
            <a:avLst/>
          </a:prstGeom>
          <a:solidFill>
            <a:srgbClr val="6700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CF703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F703B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F703B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F703B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F703B"/>
          </a:solidFill>
          <a:latin typeface="Times New Roman" panose="02020603050405020304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F703B"/>
          </a:solidFill>
          <a:latin typeface="Times New Roman" panose="02020603050405020304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F703B"/>
          </a:solidFill>
          <a:latin typeface="Times New Roman" panose="02020603050405020304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F703B"/>
          </a:solidFill>
          <a:latin typeface="Times New Roman" panose="02020603050405020304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F703B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F703B"/>
        </a:buClr>
        <a:buSzPct val="125000"/>
        <a:buFont typeface="Wingdings" panose="05000000000000000000" pitchFamily="2" charset="2"/>
        <a:buChar char="§"/>
        <a:defRPr sz="2800" kern="1200">
          <a:solidFill>
            <a:srgbClr val="670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F703B"/>
        </a:buClr>
        <a:buSzPct val="125000"/>
        <a:buFont typeface="Wingdings" panose="05000000000000000000" pitchFamily="2" charset="2"/>
        <a:buChar char="§"/>
        <a:defRPr sz="2600" kern="1200">
          <a:solidFill>
            <a:srgbClr val="670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F703B"/>
        </a:buClr>
        <a:buSzPct val="125000"/>
        <a:buFont typeface="Wingdings" panose="05000000000000000000" pitchFamily="2" charset="2"/>
        <a:buChar char="§"/>
        <a:defRPr sz="2400" kern="1200">
          <a:solidFill>
            <a:srgbClr val="670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F703B"/>
        </a:buClr>
        <a:buSzPct val="125000"/>
        <a:buFont typeface="Wingdings" panose="05000000000000000000" pitchFamily="2" charset="2"/>
        <a:buChar char="§"/>
        <a:defRPr sz="2000" kern="1200">
          <a:solidFill>
            <a:srgbClr val="670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F703B"/>
        </a:buClr>
        <a:buSzPct val="125000"/>
        <a:buFont typeface="Wingdings" panose="05000000000000000000" pitchFamily="2" charset="2"/>
        <a:buChar char="§"/>
        <a:defRPr kern="1200">
          <a:solidFill>
            <a:srgbClr val="670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>
            <a:extLst>
              <a:ext uri="{FF2B5EF4-FFF2-40B4-BE49-F238E27FC236}">
                <a16:creationId xmlns:a16="http://schemas.microsoft.com/office/drawing/2014/main" id="{8571B3FA-6B99-41A7-8392-C0A023827EB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Cells: The Living Units</a:t>
            </a:r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A28A518E-DD23-4C01-ABAD-BF2388D3F09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978525" y="2165350"/>
            <a:ext cx="2708275" cy="822325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5E0A5256-7F4D-40F6-AF01-0E9CB30647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Cytoplasmic Organelles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55A55B88-CEA1-47BE-BD0F-369CB974D5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7772400" cy="1219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000" b="1"/>
              <a:t>3) Golgi apparatus</a:t>
            </a:r>
            <a:r>
              <a:rPr lang="en-US" altLang="en-US" sz="2000"/>
              <a:t> – a stack of three to 10 disk-shaped envelopes</a:t>
            </a:r>
          </a:p>
          <a:p>
            <a:pPr lvl="1"/>
            <a:r>
              <a:rPr lang="en-US" altLang="en-US" sz="2000"/>
              <a:t>Sorts products of rough ER and sends them to proper destination</a:t>
            </a:r>
          </a:p>
          <a:p>
            <a:pPr lvl="1"/>
            <a:r>
              <a:rPr lang="en-US" altLang="en-US" sz="2000"/>
              <a:t>Products of rough ER move through the Golgi</a:t>
            </a:r>
          </a:p>
        </p:txBody>
      </p:sp>
      <p:pic>
        <p:nvPicPr>
          <p:cNvPr id="158724" name="Picture 4">
            <a:extLst>
              <a:ext uri="{FF2B5EF4-FFF2-40B4-BE49-F238E27FC236}">
                <a16:creationId xmlns:a16="http://schemas.microsoft.com/office/drawing/2014/main" id="{3313D19C-BF17-4DF7-8A4C-BDF7B4FA9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" t="2625" r="893" b="6340"/>
          <a:stretch>
            <a:fillRect/>
          </a:stretch>
        </p:blipFill>
        <p:spPr bwMode="auto">
          <a:xfrm>
            <a:off x="1295400" y="1981200"/>
            <a:ext cx="7058025" cy="472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id="{440F349D-E4E0-4F05-8EA5-45BE3CD2E0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Cytoplasmic Organelles</a:t>
            </a:r>
          </a:p>
        </p:txBody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E5584A55-0358-4C80-A0B0-93DEF11092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1981200" cy="26670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4) Lysosomes</a:t>
            </a:r>
            <a:r>
              <a:rPr lang="en-US" altLang="en-US" sz="1800"/>
              <a:t> – membrane-walled sacs containing digestive enzymes</a:t>
            </a:r>
          </a:p>
          <a:p>
            <a:pPr lvl="1"/>
            <a:r>
              <a:rPr lang="en-US" altLang="en-US" sz="1800"/>
              <a:t>Digest unwanted substances</a:t>
            </a:r>
          </a:p>
        </p:txBody>
      </p:sp>
      <p:pic>
        <p:nvPicPr>
          <p:cNvPr id="160772" name="Picture 4">
            <a:extLst>
              <a:ext uri="{FF2B5EF4-FFF2-40B4-BE49-F238E27FC236}">
                <a16:creationId xmlns:a16="http://schemas.microsoft.com/office/drawing/2014/main" id="{87515A4A-3F07-4E1F-A60C-7CFA2A4C5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" b="5951"/>
          <a:stretch>
            <a:fillRect/>
          </a:stretch>
        </p:blipFill>
        <p:spPr bwMode="auto">
          <a:xfrm>
            <a:off x="2133600" y="831850"/>
            <a:ext cx="6778625" cy="472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773" name="Rectangle 5">
            <a:extLst>
              <a:ext uri="{FF2B5EF4-FFF2-40B4-BE49-F238E27FC236}">
                <a16:creationId xmlns:a16="http://schemas.microsoft.com/office/drawing/2014/main" id="{81FD1094-B7C7-4F3D-B316-48BAB11C0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7400"/>
            <a:ext cx="7315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CF703B"/>
              </a:buClr>
              <a:buSzPct val="125000"/>
              <a:buFont typeface="Wingdings" panose="05000000000000000000" pitchFamily="2" charset="2"/>
              <a:buNone/>
            </a:pPr>
            <a:r>
              <a:rPr lang="en-US" altLang="en-US" sz="1800">
                <a:solidFill>
                  <a:schemeClr val="accent2"/>
                </a:solidFill>
                <a:latin typeface="Times New Roman" panose="02020603050405020304" pitchFamily="18" charset="0"/>
              </a:rPr>
              <a:t>5) Peroxisomes</a:t>
            </a:r>
            <a:r>
              <a:rPr lang="en-US" altLang="en-US" sz="1800" b="0">
                <a:solidFill>
                  <a:srgbClr val="670040"/>
                </a:solidFill>
                <a:latin typeface="Times New Roman" panose="02020603050405020304" pitchFamily="18" charset="0"/>
              </a:rPr>
              <a:t> – membrane-walled sacs of oxidase enzymes </a:t>
            </a:r>
          </a:p>
          <a:p>
            <a:pPr lvl="1" algn="ctr">
              <a:lnSpc>
                <a:spcPct val="90000"/>
              </a:lnSpc>
              <a:spcBef>
                <a:spcPct val="20000"/>
              </a:spcBef>
              <a:buClr>
                <a:srgbClr val="CF703B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1800" b="0">
                <a:solidFill>
                  <a:srgbClr val="670040"/>
                </a:solidFill>
                <a:latin typeface="Times New Roman" panose="02020603050405020304" pitchFamily="18" charset="0"/>
              </a:rPr>
              <a:t>Enzymes neutralize </a:t>
            </a:r>
            <a:r>
              <a:rPr lang="en-US" altLang="en-US" sz="1800">
                <a:solidFill>
                  <a:srgbClr val="670040"/>
                </a:solidFill>
                <a:latin typeface="Times New Roman" panose="02020603050405020304" pitchFamily="18" charset="0"/>
              </a:rPr>
              <a:t>free radicals</a:t>
            </a:r>
            <a:r>
              <a:rPr lang="en-US" altLang="en-US" sz="1800" b="0">
                <a:solidFill>
                  <a:srgbClr val="670040"/>
                </a:solidFill>
                <a:latin typeface="Times New Roman" panose="02020603050405020304" pitchFamily="18" charset="0"/>
              </a:rPr>
              <a:t> and break down poisons</a:t>
            </a:r>
          </a:p>
          <a:p>
            <a:pPr lvl="1" algn="ctr">
              <a:lnSpc>
                <a:spcPct val="90000"/>
              </a:lnSpc>
              <a:spcBef>
                <a:spcPct val="20000"/>
              </a:spcBef>
              <a:buClr>
                <a:srgbClr val="CF703B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1800" b="0">
                <a:solidFill>
                  <a:srgbClr val="670040"/>
                </a:solidFill>
                <a:latin typeface="Times New Roman" panose="02020603050405020304" pitchFamily="18" charset="0"/>
              </a:rPr>
              <a:t>Break down long chains of fatty acids</a:t>
            </a:r>
          </a:p>
          <a:p>
            <a:pPr lvl="1" algn="ctr">
              <a:lnSpc>
                <a:spcPct val="90000"/>
              </a:lnSpc>
              <a:spcBef>
                <a:spcPct val="20000"/>
              </a:spcBef>
              <a:buClr>
                <a:srgbClr val="CF703B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1800" b="0">
                <a:solidFill>
                  <a:srgbClr val="670040"/>
                </a:solidFill>
                <a:latin typeface="Times New Roman" panose="02020603050405020304" pitchFamily="18" charset="0"/>
              </a:rPr>
              <a:t>Are numerous in the liver and kidneys</a:t>
            </a:r>
          </a:p>
          <a:p>
            <a:pPr algn="ctr"/>
            <a:endParaRPr lang="en-US" altLang="en-US"/>
          </a:p>
        </p:txBody>
      </p:sp>
      <p:sp>
        <p:nvSpPr>
          <p:cNvPr id="160774" name="Rectangle 6">
            <a:extLst>
              <a:ext uri="{FF2B5EF4-FFF2-40B4-BE49-F238E27FC236}">
                <a16:creationId xmlns:a16="http://schemas.microsoft.com/office/drawing/2014/main" id="{2B40CE75-7B03-48D9-A418-29E368C65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057400"/>
            <a:ext cx="838200" cy="304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75" name="Rectangle 7">
            <a:extLst>
              <a:ext uri="{FF2B5EF4-FFF2-40B4-BE49-F238E27FC236}">
                <a16:creationId xmlns:a16="http://schemas.microsoft.com/office/drawing/2014/main" id="{1578D409-566E-47C0-89CB-A39767565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5334000"/>
            <a:ext cx="990600" cy="3048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76" name="Line 8">
            <a:extLst>
              <a:ext uri="{FF2B5EF4-FFF2-40B4-BE49-F238E27FC236}">
                <a16:creationId xmlns:a16="http://schemas.microsoft.com/office/drawing/2014/main" id="{B4C442B9-7463-4384-81D2-3F44535369DE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1143000"/>
            <a:ext cx="1219200" cy="914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777" name="Line 9">
            <a:extLst>
              <a:ext uri="{FF2B5EF4-FFF2-40B4-BE49-F238E27FC236}">
                <a16:creationId xmlns:a16="http://schemas.microsoft.com/office/drawing/2014/main" id="{1D97287B-A4EE-414C-A4E6-EDE82B6B3F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9800" y="5562600"/>
            <a:ext cx="3733800" cy="76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0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76B24DF9-20AD-48F2-8C7C-0FB094AF8D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Mitochondria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ECDACA8A-1581-4DD5-9982-D7AB3D1EC4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39624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b="1"/>
              <a:t>6) Mitochondria</a:t>
            </a:r>
            <a:r>
              <a:rPr lang="en-US" altLang="en-US"/>
              <a:t> – generate most of the cell’s energy; most complex organelle</a:t>
            </a:r>
          </a:p>
          <a:p>
            <a:r>
              <a:rPr lang="en-US" altLang="en-US"/>
              <a:t>More abundant in energy-requiring cells, like muscle cells and sperm</a:t>
            </a:r>
          </a:p>
        </p:txBody>
      </p:sp>
      <p:sp>
        <p:nvSpPr>
          <p:cNvPr id="161796" name="Text Box 4">
            <a:extLst>
              <a:ext uri="{FF2B5EF4-FFF2-40B4-BE49-F238E27FC236}">
                <a16:creationId xmlns:a16="http://schemas.microsoft.com/office/drawing/2014/main" id="{8EA03B80-0824-4B4F-8EA5-E865AE4D7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64008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09" rIns="91418" bIns="45709">
            <a:spAutoFit/>
          </a:bodyPr>
          <a:lstStyle/>
          <a:p>
            <a:pPr algn="r"/>
            <a:r>
              <a:rPr lang="en-US" altLang="en-US" sz="1400"/>
              <a:t>Figure 2.10</a:t>
            </a:r>
          </a:p>
        </p:txBody>
      </p:sp>
      <p:pic>
        <p:nvPicPr>
          <p:cNvPr id="161797" name="Picture 5">
            <a:extLst>
              <a:ext uri="{FF2B5EF4-FFF2-40B4-BE49-F238E27FC236}">
                <a16:creationId xmlns:a16="http://schemas.microsoft.com/office/drawing/2014/main" id="{1F7F6129-709D-438C-AA21-8563F9250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" t="1215" r="2664" b="4761"/>
          <a:stretch>
            <a:fillRect/>
          </a:stretch>
        </p:blipFill>
        <p:spPr bwMode="auto">
          <a:xfrm>
            <a:off x="4495800" y="1104900"/>
            <a:ext cx="441325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8CC62880-11D5-458A-81D4-FCA8378A06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Cytoplasmic Organelles</a:t>
            </a:r>
          </a:p>
        </p:txBody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734E0718-3B01-433D-AD96-E1A941FDC7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3276600" cy="4191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b="1"/>
              <a:t>7) Cytoskeleton</a:t>
            </a:r>
            <a:r>
              <a:rPr lang="en-US" altLang="en-US" sz="2000"/>
              <a:t> – “cell skeleton” – an elaborate network of rods (3 types):</a:t>
            </a:r>
          </a:p>
          <a:p>
            <a:pPr lvl="2">
              <a:lnSpc>
                <a:spcPct val="90000"/>
              </a:lnSpc>
            </a:pPr>
            <a:r>
              <a:rPr lang="en-US" altLang="en-US" sz="2000" b="1"/>
              <a:t>Microtubules</a:t>
            </a:r>
            <a:r>
              <a:rPr lang="en-US" altLang="en-US" sz="2000"/>
              <a:t> – cylindrical structures made of proteins</a:t>
            </a:r>
          </a:p>
          <a:p>
            <a:pPr lvl="2">
              <a:lnSpc>
                <a:spcPct val="90000"/>
              </a:lnSpc>
            </a:pPr>
            <a:r>
              <a:rPr lang="en-US" altLang="en-US" sz="2000" b="1"/>
              <a:t>Microfilaments</a:t>
            </a:r>
            <a:r>
              <a:rPr lang="en-US" altLang="en-US" sz="2000"/>
              <a:t> – filaments of contractile protein actin</a:t>
            </a:r>
          </a:p>
          <a:p>
            <a:pPr lvl="2">
              <a:lnSpc>
                <a:spcPct val="90000"/>
              </a:lnSpc>
            </a:pPr>
            <a:r>
              <a:rPr lang="en-US" altLang="en-US" sz="2000" b="1"/>
              <a:t>Intermediate filaments</a:t>
            </a:r>
            <a:r>
              <a:rPr lang="en-US" altLang="en-US" sz="2000"/>
              <a:t> – protein fibers</a:t>
            </a:r>
          </a:p>
        </p:txBody>
      </p:sp>
      <p:pic>
        <p:nvPicPr>
          <p:cNvPr id="162820" name="Picture 4">
            <a:extLst>
              <a:ext uri="{FF2B5EF4-FFF2-40B4-BE49-F238E27FC236}">
                <a16:creationId xmlns:a16="http://schemas.microsoft.com/office/drawing/2014/main" id="{FEF1F954-3F7D-44AC-83E5-5A05D189C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2" b="9398"/>
          <a:stretch>
            <a:fillRect/>
          </a:stretch>
        </p:blipFill>
        <p:spPr bwMode="auto">
          <a:xfrm>
            <a:off x="3733800" y="990600"/>
            <a:ext cx="5029200" cy="163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821" name="Picture 5">
            <a:extLst>
              <a:ext uri="{FF2B5EF4-FFF2-40B4-BE49-F238E27FC236}">
                <a16:creationId xmlns:a16="http://schemas.microsoft.com/office/drawing/2014/main" id="{93728285-AEFF-4A95-AD0D-6194B2545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2" b="9398"/>
          <a:stretch>
            <a:fillRect/>
          </a:stretch>
        </p:blipFill>
        <p:spPr bwMode="auto">
          <a:xfrm>
            <a:off x="3810000" y="2819400"/>
            <a:ext cx="49530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822" name="Picture 6">
            <a:extLst>
              <a:ext uri="{FF2B5EF4-FFF2-40B4-BE49-F238E27FC236}">
                <a16:creationId xmlns:a16="http://schemas.microsoft.com/office/drawing/2014/main" id="{8715B267-D2B7-4608-9A39-32401598F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9" b="9550"/>
          <a:stretch>
            <a:fillRect/>
          </a:stretch>
        </p:blipFill>
        <p:spPr bwMode="auto">
          <a:xfrm>
            <a:off x="3657600" y="4648200"/>
            <a:ext cx="5029200" cy="175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:a16="http://schemas.microsoft.com/office/drawing/2014/main" id="{BAF35A83-7E7B-437C-A55A-3B046BFCE0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Cytoplasmic Organelles</a:t>
            </a:r>
          </a:p>
        </p:txBody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05079262-8859-4712-B2F3-7B669A1A47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b="1"/>
              <a:t>8) Centrosomes</a:t>
            </a:r>
            <a:r>
              <a:rPr lang="en-US" altLang="en-US"/>
              <a:t> and </a:t>
            </a:r>
            <a:r>
              <a:rPr lang="en-US" altLang="en-US" b="1"/>
              <a:t>centrioles</a:t>
            </a:r>
            <a:endParaRPr lang="en-US" altLang="en-US"/>
          </a:p>
          <a:p>
            <a:pPr lvl="1"/>
            <a:r>
              <a:rPr lang="en-US" altLang="en-US" b="1"/>
              <a:t>Centrosome</a:t>
            </a:r>
            <a:r>
              <a:rPr lang="en-US" altLang="en-US"/>
              <a:t> – a spherical structure in the cytoplasm</a:t>
            </a:r>
          </a:p>
          <a:p>
            <a:pPr lvl="2"/>
            <a:r>
              <a:rPr lang="en-US" altLang="en-US"/>
              <a:t>Composed of </a:t>
            </a:r>
            <a:r>
              <a:rPr lang="en-US" altLang="en-US" b="1"/>
              <a:t>centrosome matrix</a:t>
            </a:r>
            <a:r>
              <a:rPr lang="en-US" altLang="en-US"/>
              <a:t> and </a:t>
            </a:r>
            <a:r>
              <a:rPr lang="en-US" altLang="en-US" b="1"/>
              <a:t>centrioles</a:t>
            </a:r>
            <a:endParaRPr lang="en-US" altLang="en-US"/>
          </a:p>
          <a:p>
            <a:pPr lvl="1"/>
            <a:r>
              <a:rPr lang="en-US" altLang="en-US" b="1"/>
              <a:t>Centrioles</a:t>
            </a:r>
            <a:r>
              <a:rPr lang="en-US" altLang="en-US"/>
              <a:t> – paired cylindrical bodies</a:t>
            </a:r>
          </a:p>
          <a:p>
            <a:pPr lvl="2"/>
            <a:r>
              <a:rPr lang="en-US" altLang="en-US"/>
              <a:t>Consists of 27 short microtubules</a:t>
            </a:r>
          </a:p>
          <a:p>
            <a:pPr lvl="2"/>
            <a:r>
              <a:rPr lang="en-US" altLang="en-US"/>
              <a:t>Act in forming </a:t>
            </a:r>
            <a:r>
              <a:rPr lang="en-US" altLang="en-US" b="1"/>
              <a:t>cilia</a:t>
            </a:r>
            <a:endParaRPr lang="en-US" altLang="en-US"/>
          </a:p>
          <a:p>
            <a:pPr lvl="2"/>
            <a:r>
              <a:rPr lang="en-US" altLang="en-US"/>
              <a:t>Necessary for </a:t>
            </a:r>
            <a:r>
              <a:rPr lang="en-US" altLang="en-US" b="1"/>
              <a:t>karyokinesis (nuclear division)</a:t>
            </a:r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118C62B9-95DF-4C9A-BD1F-7A888121F0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Cytoplasmic Inclusions</a:t>
            </a:r>
          </a:p>
        </p:txBody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272643FE-39FD-4567-BAE3-F3E97316AE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/>
              <a:t>9) Temporary structures</a:t>
            </a:r>
          </a:p>
          <a:p>
            <a:pPr lvl="1"/>
            <a:r>
              <a:rPr lang="en-US" altLang="en-US"/>
              <a:t>Not present in all cell types</a:t>
            </a:r>
          </a:p>
          <a:p>
            <a:r>
              <a:rPr lang="en-US" altLang="en-US"/>
              <a:t>May consist of pigments, crystals of protein, and food stores</a:t>
            </a:r>
          </a:p>
          <a:p>
            <a:pPr lvl="1"/>
            <a:r>
              <a:rPr lang="en-US" altLang="en-US" b="1"/>
              <a:t>Lipid droplets</a:t>
            </a:r>
            <a:r>
              <a:rPr lang="en-US" altLang="en-US"/>
              <a:t> – found in liver cell and fat cells</a:t>
            </a:r>
          </a:p>
          <a:p>
            <a:pPr lvl="1"/>
            <a:r>
              <a:rPr lang="en-US" altLang="en-US" b="1"/>
              <a:t>Glycosomes</a:t>
            </a:r>
            <a:r>
              <a:rPr lang="en-US" altLang="en-US"/>
              <a:t> – store sugar in the form of glycogen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>
            <a:extLst>
              <a:ext uri="{FF2B5EF4-FFF2-40B4-BE49-F238E27FC236}">
                <a16:creationId xmlns:a16="http://schemas.microsoft.com/office/drawing/2014/main" id="{16EE0A51-2579-458C-B86A-88AE7E31D5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Nucleus</a:t>
            </a:r>
          </a:p>
        </p:txBody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BF119055-9286-45D4-9275-B02AB48463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7772400" cy="1295400"/>
          </a:xfrm>
        </p:spPr>
        <p:txBody>
          <a:bodyPr/>
          <a:lstStyle/>
          <a:p>
            <a:r>
              <a:rPr lang="en-US" altLang="en-US" sz="2000"/>
              <a:t>The nucleus – “central core” or “kernel” – control center of cell</a:t>
            </a:r>
          </a:p>
          <a:p>
            <a:pPr lvl="1"/>
            <a:r>
              <a:rPr lang="en-US" altLang="en-US" sz="2000"/>
              <a:t>DNA directs the cell’s activities</a:t>
            </a:r>
          </a:p>
          <a:p>
            <a:pPr lvl="1"/>
            <a:r>
              <a:rPr lang="en-US" altLang="en-US" sz="2000"/>
              <a:t>Nucleus is approximate 5µm in diameter</a:t>
            </a:r>
            <a:r>
              <a:rPr lang="en-US" altLang="en-US"/>
              <a:t> </a:t>
            </a:r>
          </a:p>
        </p:txBody>
      </p:sp>
      <p:pic>
        <p:nvPicPr>
          <p:cNvPr id="168964" name="Picture 4">
            <a:extLst>
              <a:ext uri="{FF2B5EF4-FFF2-40B4-BE49-F238E27FC236}">
                <a16:creationId xmlns:a16="http://schemas.microsoft.com/office/drawing/2014/main" id="{34193097-F8C5-4779-B1A1-EC109DCAA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" b="5951"/>
          <a:stretch>
            <a:fillRect/>
          </a:stretch>
        </p:blipFill>
        <p:spPr bwMode="auto">
          <a:xfrm>
            <a:off x="2971800" y="2262188"/>
            <a:ext cx="5943600" cy="413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965" name="Rectangle 5">
            <a:extLst>
              <a:ext uri="{FF2B5EF4-FFF2-40B4-BE49-F238E27FC236}">
                <a16:creationId xmlns:a16="http://schemas.microsoft.com/office/drawing/2014/main" id="{4E825398-D268-4BA1-B8C4-F41B5C72E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981200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CF703B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1800">
                <a:solidFill>
                  <a:srgbClr val="670040"/>
                </a:solidFill>
                <a:latin typeface="Times New Roman" panose="02020603050405020304" pitchFamily="18" charset="0"/>
              </a:rPr>
              <a:t>Nuclear envelope</a:t>
            </a:r>
            <a:r>
              <a:rPr lang="en-US" altLang="en-US" sz="1800" b="0">
                <a:solidFill>
                  <a:srgbClr val="670040"/>
                </a:solidFill>
                <a:latin typeface="Times New Roman" panose="02020603050405020304" pitchFamily="18" charset="0"/>
              </a:rPr>
              <a:t> – two parallel membranes separated by fluid-filled space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CF703B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1800">
                <a:solidFill>
                  <a:srgbClr val="670040"/>
                </a:solidFill>
                <a:latin typeface="Times New Roman" panose="02020603050405020304" pitchFamily="18" charset="0"/>
              </a:rPr>
              <a:t>Chromatin</a:t>
            </a:r>
            <a:r>
              <a:rPr lang="en-US" altLang="en-US" sz="1800" b="0">
                <a:solidFill>
                  <a:srgbClr val="670040"/>
                </a:solidFill>
                <a:latin typeface="Times New Roman" panose="02020603050405020304" pitchFamily="18" charset="0"/>
              </a:rPr>
              <a:t> – composed of DNA and histone proteins</a:t>
            </a:r>
          </a:p>
        </p:txBody>
      </p:sp>
      <p:sp>
        <p:nvSpPr>
          <p:cNvPr id="168966" name="Rectangle 6">
            <a:extLst>
              <a:ext uri="{FF2B5EF4-FFF2-40B4-BE49-F238E27FC236}">
                <a16:creationId xmlns:a16="http://schemas.microsoft.com/office/drawing/2014/main" id="{1DB9C052-F8EF-403C-AE45-6075586A3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343400"/>
            <a:ext cx="2819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CF703B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1800">
                <a:solidFill>
                  <a:srgbClr val="670040"/>
                </a:solidFill>
                <a:latin typeface="Times New Roman" panose="02020603050405020304" pitchFamily="18" charset="0"/>
              </a:rPr>
              <a:t>Nucleolus</a:t>
            </a:r>
            <a:r>
              <a:rPr lang="en-US" altLang="en-US" sz="1800" b="0">
                <a:solidFill>
                  <a:srgbClr val="670040"/>
                </a:solidFill>
                <a:latin typeface="Times New Roman" panose="02020603050405020304" pitchFamily="18" charset="0"/>
              </a:rPr>
              <a:t> (“little nucleus”) – in the center of the nucleus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rgbClr val="CF703B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1800" b="0">
                <a:solidFill>
                  <a:srgbClr val="670040"/>
                </a:solidFill>
                <a:latin typeface="Times New Roman" panose="02020603050405020304" pitchFamily="18" charset="0"/>
              </a:rPr>
              <a:t>Contains parts of several chromosomes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rgbClr val="CF703B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1800" b="0">
                <a:solidFill>
                  <a:srgbClr val="670040"/>
                </a:solidFill>
                <a:latin typeface="Times New Roman" panose="02020603050405020304" pitchFamily="18" charset="0"/>
              </a:rPr>
              <a:t>Site of </a:t>
            </a:r>
            <a:r>
              <a:rPr lang="en-US" altLang="en-US" sz="1800">
                <a:solidFill>
                  <a:srgbClr val="670040"/>
                </a:solidFill>
                <a:latin typeface="Times New Roman" panose="02020603050405020304" pitchFamily="18" charset="0"/>
              </a:rPr>
              <a:t>ribosome subunit</a:t>
            </a:r>
            <a:r>
              <a:rPr lang="en-US" altLang="en-US" sz="1800" b="0">
                <a:solidFill>
                  <a:srgbClr val="670040"/>
                </a:solidFill>
                <a:latin typeface="Times New Roman" panose="02020603050405020304" pitchFamily="18" charset="0"/>
              </a:rPr>
              <a:t> manufacture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1535AE63-7433-4DF1-AF7C-0B897FB1E4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Cellular Diversity</a:t>
            </a:r>
          </a:p>
        </p:txBody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72D8AD97-72D0-44B6-BB55-76AB5862B1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Specialized functions of cells relates to</a:t>
            </a:r>
          </a:p>
          <a:p>
            <a:pPr lvl="1"/>
            <a:r>
              <a:rPr lang="en-US" altLang="en-US"/>
              <a:t>Shape of cell</a:t>
            </a:r>
          </a:p>
          <a:p>
            <a:pPr lvl="1"/>
            <a:r>
              <a:rPr lang="en-US" altLang="en-US"/>
              <a:t>Arrangement of organelles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3FD2C87C-0AD3-42AD-83A8-D064E05786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Cellular Diversity</a:t>
            </a:r>
          </a:p>
        </p:txBody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BC7E7241-8961-4D8D-AE97-C73BEC78DE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7772400" cy="2971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Cells that </a:t>
            </a:r>
            <a:r>
              <a:rPr lang="en-US" altLang="en-US" i="1"/>
              <a:t>connect body parts</a:t>
            </a:r>
            <a:r>
              <a:rPr lang="en-US" altLang="en-US"/>
              <a:t> or </a:t>
            </a:r>
            <a:r>
              <a:rPr lang="en-US" altLang="en-US" i="1"/>
              <a:t>cover organs</a:t>
            </a:r>
            <a:endParaRPr lang="en-US" altLang="en-US"/>
          </a:p>
          <a:p>
            <a:pPr lvl="1">
              <a:lnSpc>
                <a:spcPct val="90000"/>
              </a:lnSpc>
            </a:pPr>
            <a:r>
              <a:rPr lang="en-US" altLang="en-US" b="1"/>
              <a:t>Fibroblast</a:t>
            </a:r>
            <a:r>
              <a:rPr lang="en-US" altLang="en-US"/>
              <a:t> – makes and secretes protein component of fibers</a:t>
            </a:r>
          </a:p>
          <a:p>
            <a:pPr lvl="1">
              <a:lnSpc>
                <a:spcPct val="90000"/>
              </a:lnSpc>
            </a:pPr>
            <a:r>
              <a:rPr lang="en-US" altLang="en-US" b="1"/>
              <a:t>Erythrocyte</a:t>
            </a:r>
            <a:r>
              <a:rPr lang="en-US" altLang="en-US"/>
              <a:t> – concave shape provides surface area for uptake of the respiratory gases</a:t>
            </a:r>
          </a:p>
          <a:p>
            <a:pPr lvl="1">
              <a:lnSpc>
                <a:spcPct val="90000"/>
              </a:lnSpc>
            </a:pPr>
            <a:r>
              <a:rPr lang="en-US" altLang="en-US" b="1"/>
              <a:t>Epithelial cell</a:t>
            </a:r>
            <a:r>
              <a:rPr lang="en-US" altLang="en-US"/>
              <a:t> – hexagonal shape allows maximum number of epithelial cells to pack together</a:t>
            </a:r>
          </a:p>
        </p:txBody>
      </p:sp>
      <p:pic>
        <p:nvPicPr>
          <p:cNvPr id="175108" name="Picture 4">
            <a:extLst>
              <a:ext uri="{FF2B5EF4-FFF2-40B4-BE49-F238E27FC236}">
                <a16:creationId xmlns:a16="http://schemas.microsoft.com/office/drawing/2014/main" id="{2DC56049-09A9-4933-8BF6-7D963997D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4" b="11038"/>
          <a:stretch>
            <a:fillRect/>
          </a:stretch>
        </p:blipFill>
        <p:spPr bwMode="auto">
          <a:xfrm>
            <a:off x="381000" y="4038600"/>
            <a:ext cx="853598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95120C9D-508A-48B3-A2D1-56F7BEACF0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Cellular Diversity</a:t>
            </a:r>
          </a:p>
        </p:txBody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420C8BBC-3A48-4D81-989A-209C3FE29A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77724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Cells that move organs and body parts</a:t>
            </a:r>
          </a:p>
          <a:p>
            <a:pPr lvl="1">
              <a:lnSpc>
                <a:spcPct val="90000"/>
              </a:lnSpc>
            </a:pPr>
            <a:r>
              <a:rPr lang="en-US" altLang="en-US" b="1"/>
              <a:t>Skeletal</a:t>
            </a:r>
            <a:r>
              <a:rPr lang="en-US" altLang="en-US"/>
              <a:t> and </a:t>
            </a:r>
            <a:r>
              <a:rPr lang="en-US" altLang="en-US" b="1"/>
              <a:t>smooth muscle cells</a:t>
            </a:r>
            <a:endParaRPr lang="en-US" altLang="en-US"/>
          </a:p>
          <a:p>
            <a:pPr lvl="2">
              <a:lnSpc>
                <a:spcPct val="90000"/>
              </a:lnSpc>
            </a:pPr>
            <a:r>
              <a:rPr lang="en-US" altLang="en-US"/>
              <a:t>Elongated and filled with actin and myosin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Contract forcefully</a:t>
            </a:r>
          </a:p>
        </p:txBody>
      </p:sp>
      <p:pic>
        <p:nvPicPr>
          <p:cNvPr id="177156" name="Picture 4">
            <a:extLst>
              <a:ext uri="{FF2B5EF4-FFF2-40B4-BE49-F238E27FC236}">
                <a16:creationId xmlns:a16="http://schemas.microsoft.com/office/drawing/2014/main" id="{96748B89-759A-41A0-9EBC-62FEBAFB6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1" b="11600"/>
          <a:stretch>
            <a:fillRect/>
          </a:stretch>
        </p:blipFill>
        <p:spPr bwMode="auto">
          <a:xfrm>
            <a:off x="304800" y="3505200"/>
            <a:ext cx="853598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>
            <a:extLst>
              <a:ext uri="{FF2B5EF4-FFF2-40B4-BE49-F238E27FC236}">
                <a16:creationId xmlns:a16="http://schemas.microsoft.com/office/drawing/2014/main" id="{FB2D8401-2CDC-4665-BEF5-8D8E980578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 to Cells</a:t>
            </a:r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EA31728C-D95D-4D6B-BDE7-E9AE755786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7772400" cy="30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b="1"/>
              <a:t>Cells</a:t>
            </a:r>
            <a:r>
              <a:rPr lang="en-US" altLang="en-US" sz="2000"/>
              <a:t> – the smallest living units in our bodies</a:t>
            </a:r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7A516FFF-88C3-4A67-916B-BED787194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19400"/>
            <a:ext cx="2286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CF703B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2000" b="0">
                <a:solidFill>
                  <a:srgbClr val="670040"/>
                </a:solidFill>
                <a:latin typeface="Times New Roman" panose="02020603050405020304" pitchFamily="18" charset="0"/>
              </a:rPr>
              <a:t>Cells have three main components</a:t>
            </a:r>
          </a:p>
          <a:p>
            <a:pPr lvl="1">
              <a:spcBef>
                <a:spcPct val="20000"/>
              </a:spcBef>
              <a:buClr>
                <a:srgbClr val="CF703B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2000">
                <a:solidFill>
                  <a:srgbClr val="670040"/>
                </a:solidFill>
                <a:latin typeface="Times New Roman" panose="02020603050405020304" pitchFamily="18" charset="0"/>
              </a:rPr>
              <a:t>Plasma membrane </a:t>
            </a:r>
          </a:p>
          <a:p>
            <a:pPr lvl="1">
              <a:spcBef>
                <a:spcPct val="20000"/>
              </a:spcBef>
              <a:buClr>
                <a:srgbClr val="CF703B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2000">
                <a:solidFill>
                  <a:srgbClr val="670040"/>
                </a:solidFill>
                <a:latin typeface="Times New Roman" panose="02020603050405020304" pitchFamily="18" charset="0"/>
              </a:rPr>
              <a:t>Cytoplasm </a:t>
            </a:r>
          </a:p>
          <a:p>
            <a:pPr lvl="1">
              <a:spcBef>
                <a:spcPct val="20000"/>
              </a:spcBef>
              <a:buClr>
                <a:srgbClr val="CF703B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2000">
                <a:solidFill>
                  <a:srgbClr val="670040"/>
                </a:solidFill>
                <a:latin typeface="Times New Roman" panose="02020603050405020304" pitchFamily="18" charset="0"/>
              </a:rPr>
              <a:t>Nucleus</a:t>
            </a:r>
            <a:r>
              <a:rPr lang="en-US" altLang="en-US" sz="2600" b="0">
                <a:solidFill>
                  <a:srgbClr val="670040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704FD510-B222-4FD5-A892-F68197970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" r="819" b="4761"/>
          <a:stretch>
            <a:fillRect/>
          </a:stretch>
        </p:blipFill>
        <p:spPr bwMode="auto">
          <a:xfrm>
            <a:off x="2133600" y="1227138"/>
            <a:ext cx="7010400" cy="499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Rectangle 11">
            <a:extLst>
              <a:ext uri="{FF2B5EF4-FFF2-40B4-BE49-F238E27FC236}">
                <a16:creationId xmlns:a16="http://schemas.microsoft.com/office/drawing/2014/main" id="{918C9D8B-1225-45CE-B2E5-5E9849BC7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1676400"/>
            <a:ext cx="838200" cy="4572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0" name="Rectangle 12">
            <a:extLst>
              <a:ext uri="{FF2B5EF4-FFF2-40B4-BE49-F238E27FC236}">
                <a16:creationId xmlns:a16="http://schemas.microsoft.com/office/drawing/2014/main" id="{2B21ABF5-2649-4316-9C63-64538C694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286000"/>
            <a:ext cx="685800" cy="228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D07B112E-BA7D-4CD5-A59E-D8E112D5C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1447800"/>
            <a:ext cx="838200" cy="228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0E06A826-C7C6-42E6-A6A6-321E07D751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Cellular Diversity</a:t>
            </a:r>
          </a:p>
        </p:txBody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AB74C938-E422-43AB-A846-58C9EFE9F7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7772400" cy="2590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Cells that store nutrients</a:t>
            </a:r>
          </a:p>
          <a:p>
            <a:pPr lvl="1">
              <a:lnSpc>
                <a:spcPct val="90000"/>
              </a:lnSpc>
            </a:pPr>
            <a:r>
              <a:rPr lang="en-US" altLang="en-US" b="1"/>
              <a:t>Fat cell</a:t>
            </a:r>
            <a:r>
              <a:rPr lang="en-US" altLang="en-US"/>
              <a:t> – shape is produced by large fat droplet in its cytoplasm </a:t>
            </a:r>
          </a:p>
          <a:p>
            <a:pPr>
              <a:lnSpc>
                <a:spcPct val="90000"/>
              </a:lnSpc>
            </a:pPr>
            <a:r>
              <a:rPr lang="en-US" altLang="en-US"/>
              <a:t>Cells that fight disease</a:t>
            </a:r>
          </a:p>
          <a:p>
            <a:pPr lvl="1">
              <a:lnSpc>
                <a:spcPct val="90000"/>
              </a:lnSpc>
            </a:pPr>
            <a:r>
              <a:rPr lang="en-US" altLang="en-US" b="1"/>
              <a:t>Macrophage</a:t>
            </a:r>
            <a:r>
              <a:rPr lang="en-US" altLang="en-US"/>
              <a:t> – moves through tissue to reach infection sites</a:t>
            </a:r>
          </a:p>
        </p:txBody>
      </p:sp>
      <p:pic>
        <p:nvPicPr>
          <p:cNvPr id="179204" name="Picture 4">
            <a:extLst>
              <a:ext uri="{FF2B5EF4-FFF2-40B4-BE49-F238E27FC236}">
                <a16:creationId xmlns:a16="http://schemas.microsoft.com/office/drawing/2014/main" id="{F521E41A-6121-4085-BFA9-A53A6DFBD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2" b="13266"/>
          <a:stretch>
            <a:fillRect/>
          </a:stretch>
        </p:blipFill>
        <p:spPr bwMode="auto">
          <a:xfrm>
            <a:off x="0" y="3886200"/>
            <a:ext cx="4724400" cy="232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05" name="Picture 5">
            <a:extLst>
              <a:ext uri="{FF2B5EF4-FFF2-40B4-BE49-F238E27FC236}">
                <a16:creationId xmlns:a16="http://schemas.microsoft.com/office/drawing/2014/main" id="{0CB45BF6-3428-48C1-9A43-371CFB701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2" b="16327"/>
          <a:stretch>
            <a:fillRect/>
          </a:stretch>
        </p:blipFill>
        <p:spPr bwMode="auto">
          <a:xfrm>
            <a:off x="4343400" y="3871913"/>
            <a:ext cx="4572000" cy="230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>
            <a:extLst>
              <a:ext uri="{FF2B5EF4-FFF2-40B4-BE49-F238E27FC236}">
                <a16:creationId xmlns:a16="http://schemas.microsoft.com/office/drawing/2014/main" id="{06224249-556C-4492-BB72-4C705904FE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Cellular Diversity</a:t>
            </a:r>
          </a:p>
        </p:txBody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7BAE2066-4026-47E6-854B-8E97F93FB3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Cells that gather information</a:t>
            </a:r>
          </a:p>
          <a:p>
            <a:pPr lvl="1"/>
            <a:r>
              <a:rPr lang="en-US" altLang="en-US" b="1"/>
              <a:t>Neuron</a:t>
            </a:r>
            <a:r>
              <a:rPr lang="en-US" altLang="en-US"/>
              <a:t> – has long processes for receiving and transmitting messages</a:t>
            </a:r>
          </a:p>
        </p:txBody>
      </p:sp>
      <p:sp>
        <p:nvSpPr>
          <p:cNvPr id="181252" name="Text Box 4">
            <a:extLst>
              <a:ext uri="{FF2B5EF4-FFF2-40B4-BE49-F238E27FC236}">
                <a16:creationId xmlns:a16="http://schemas.microsoft.com/office/drawing/2014/main" id="{CCB2FB06-DEDD-4F48-BF00-384D36329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64008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09" rIns="91418" bIns="45709">
            <a:spAutoFit/>
          </a:bodyPr>
          <a:lstStyle/>
          <a:p>
            <a:pPr algn="r"/>
            <a:r>
              <a:rPr lang="en-US" altLang="en-US" sz="1400"/>
              <a:t>Figure 2.16, step 5</a:t>
            </a:r>
          </a:p>
        </p:txBody>
      </p:sp>
      <p:pic>
        <p:nvPicPr>
          <p:cNvPr id="181253" name="Picture 5">
            <a:extLst>
              <a:ext uri="{FF2B5EF4-FFF2-40B4-BE49-F238E27FC236}">
                <a16:creationId xmlns:a16="http://schemas.microsoft.com/office/drawing/2014/main" id="{A9893B9C-2854-481C-855A-CF5B6329F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7" b="11133"/>
          <a:stretch>
            <a:fillRect/>
          </a:stretch>
        </p:blipFill>
        <p:spPr bwMode="auto">
          <a:xfrm>
            <a:off x="538163" y="3200400"/>
            <a:ext cx="8218487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D30B8B1D-0F89-40A1-AE0D-62EA7203EC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Cellular Diversity</a:t>
            </a:r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1E2FC73C-EA20-4CD9-8ABE-E9076717FA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Cells of reproduction</a:t>
            </a:r>
          </a:p>
          <a:p>
            <a:pPr lvl="1"/>
            <a:r>
              <a:rPr lang="en-US" altLang="en-US" b="1"/>
              <a:t>Oocyte</a:t>
            </a:r>
            <a:r>
              <a:rPr lang="en-US" altLang="en-US"/>
              <a:t> (female) – largest cell in the body</a:t>
            </a:r>
          </a:p>
          <a:p>
            <a:pPr lvl="2"/>
            <a:r>
              <a:rPr lang="en-US" altLang="en-US"/>
              <a:t>Contains many copies of organelles for distribution to daughter cells</a:t>
            </a:r>
          </a:p>
          <a:p>
            <a:pPr lvl="1"/>
            <a:r>
              <a:rPr lang="en-US" altLang="en-US" b="1"/>
              <a:t>Sperm</a:t>
            </a:r>
            <a:r>
              <a:rPr lang="en-US" altLang="en-US"/>
              <a:t> (male) – possesses long tail for swimming to the egg for fertilization</a:t>
            </a:r>
          </a:p>
        </p:txBody>
      </p:sp>
      <p:sp>
        <p:nvSpPr>
          <p:cNvPr id="182276" name="Text Box 4">
            <a:extLst>
              <a:ext uri="{FF2B5EF4-FFF2-40B4-BE49-F238E27FC236}">
                <a16:creationId xmlns:a16="http://schemas.microsoft.com/office/drawing/2014/main" id="{B70C226F-1EA7-4751-A048-EC7B69E8A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64008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09" rIns="91418" bIns="45709">
            <a:spAutoFit/>
          </a:bodyPr>
          <a:lstStyle/>
          <a:p>
            <a:pPr algn="r"/>
            <a:r>
              <a:rPr lang="en-US" altLang="en-US" sz="1400"/>
              <a:t>Figure 2.16, step 6</a:t>
            </a:r>
          </a:p>
        </p:txBody>
      </p:sp>
      <p:pic>
        <p:nvPicPr>
          <p:cNvPr id="182277" name="Picture 5">
            <a:extLst>
              <a:ext uri="{FF2B5EF4-FFF2-40B4-BE49-F238E27FC236}">
                <a16:creationId xmlns:a16="http://schemas.microsoft.com/office/drawing/2014/main" id="{FC84EEE3-9EE5-4C38-89BD-C5B2F37F3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8" b="10165"/>
          <a:stretch>
            <a:fillRect/>
          </a:stretch>
        </p:blipFill>
        <p:spPr bwMode="auto">
          <a:xfrm>
            <a:off x="723900" y="4024313"/>
            <a:ext cx="7848600" cy="245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>
            <a:extLst>
              <a:ext uri="{FF2B5EF4-FFF2-40B4-BE49-F238E27FC236}">
                <a16:creationId xmlns:a16="http://schemas.microsoft.com/office/drawing/2014/main" id="{CFEA1E0A-2D84-4BD3-87F6-AE31B44B60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Cells: The Living Units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188419" name="Rectangle 3">
            <a:extLst>
              <a:ext uri="{FF2B5EF4-FFF2-40B4-BE49-F238E27FC236}">
                <a16:creationId xmlns:a16="http://schemas.microsoft.com/office/drawing/2014/main" id="{B2B289A8-D7B5-47A1-8B91-3A3EF9C4244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978525" y="2165350"/>
            <a:ext cx="2708275" cy="457200"/>
          </a:xfrm>
        </p:spPr>
        <p:txBody>
          <a:bodyPr/>
          <a:lstStyle/>
          <a:p>
            <a:r>
              <a:rPr lang="en-US" altLang="en-US"/>
              <a:t>END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8">
            <a:extLst>
              <a:ext uri="{FF2B5EF4-FFF2-40B4-BE49-F238E27FC236}">
                <a16:creationId xmlns:a16="http://schemas.microsoft.com/office/drawing/2014/main" id="{BEAB47F2-DC46-4A42-959F-DA09C25419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Plasma Membrane</a:t>
            </a:r>
          </a:p>
        </p:txBody>
      </p:sp>
      <p:sp>
        <p:nvSpPr>
          <p:cNvPr id="8201" name="Rectangle 9">
            <a:extLst>
              <a:ext uri="{FF2B5EF4-FFF2-40B4-BE49-F238E27FC236}">
                <a16:creationId xmlns:a16="http://schemas.microsoft.com/office/drawing/2014/main" id="{E854A56A-3FBB-44C3-A73C-5AC280FE01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3505200" cy="21336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000"/>
              <a:t>Plasma membrane defines the extent of the cell</a:t>
            </a:r>
          </a:p>
          <a:p>
            <a:r>
              <a:rPr lang="en-US" altLang="en-US" sz="2000" b="1"/>
              <a:t>Structure</a:t>
            </a:r>
            <a:r>
              <a:rPr lang="en-US" altLang="en-US" sz="2000"/>
              <a:t> of membrane</a:t>
            </a:r>
          </a:p>
          <a:p>
            <a:pPr lvl="1"/>
            <a:r>
              <a:rPr lang="en-US" altLang="en-US" sz="2000"/>
              <a:t>Fluid mosaic model (lipid bilayer)</a:t>
            </a:r>
          </a:p>
          <a:p>
            <a:pPr lvl="1"/>
            <a:r>
              <a:rPr lang="en-US" altLang="en-US" sz="2000"/>
              <a:t>membrane proteins</a:t>
            </a:r>
          </a:p>
        </p:txBody>
      </p:sp>
      <p:sp>
        <p:nvSpPr>
          <p:cNvPr id="8202" name="Rectangle 10">
            <a:extLst>
              <a:ext uri="{FF2B5EF4-FFF2-40B4-BE49-F238E27FC236}">
                <a16:creationId xmlns:a16="http://schemas.microsoft.com/office/drawing/2014/main" id="{6A4CC0D7-1EF0-49BC-8A31-32563E2CB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953000"/>
            <a:ext cx="7772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CF703B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2000">
                <a:solidFill>
                  <a:srgbClr val="670040"/>
                </a:solidFill>
                <a:latin typeface="Times New Roman" panose="02020603050405020304" pitchFamily="18" charset="0"/>
              </a:rPr>
              <a:t>Functions</a:t>
            </a:r>
            <a:r>
              <a:rPr lang="en-US" altLang="en-US" sz="2000" b="0">
                <a:solidFill>
                  <a:srgbClr val="670040"/>
                </a:solidFill>
                <a:latin typeface="Times New Roman" panose="02020603050405020304" pitchFamily="18" charset="0"/>
              </a:rPr>
              <a:t> – relate to location at the interface of cell’s exterior and interior</a:t>
            </a:r>
          </a:p>
          <a:p>
            <a:pPr lvl="1">
              <a:spcBef>
                <a:spcPct val="20000"/>
              </a:spcBef>
              <a:buClr>
                <a:srgbClr val="CF703B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2000" b="0">
                <a:solidFill>
                  <a:srgbClr val="670040"/>
                </a:solidFill>
                <a:latin typeface="Times New Roman" panose="02020603050405020304" pitchFamily="18" charset="0"/>
              </a:rPr>
              <a:t>Provides barrier against substances outside cell</a:t>
            </a:r>
          </a:p>
          <a:p>
            <a:pPr lvl="1">
              <a:spcBef>
                <a:spcPct val="20000"/>
              </a:spcBef>
              <a:buClr>
                <a:srgbClr val="CF703B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2000" b="0">
                <a:solidFill>
                  <a:srgbClr val="670040"/>
                </a:solidFill>
                <a:latin typeface="Times New Roman" panose="02020603050405020304" pitchFamily="18" charset="0"/>
              </a:rPr>
              <a:t>Some plasma membranes act as </a:t>
            </a:r>
            <a:r>
              <a:rPr lang="en-US" altLang="en-US" sz="2000">
                <a:solidFill>
                  <a:srgbClr val="670040"/>
                </a:solidFill>
                <a:latin typeface="Times New Roman" panose="02020603050405020304" pitchFamily="18" charset="0"/>
              </a:rPr>
              <a:t>receptors</a:t>
            </a:r>
            <a:endParaRPr lang="en-US" altLang="en-US" sz="2000" b="0">
              <a:solidFill>
                <a:srgbClr val="67004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203" name="Picture 11">
            <a:extLst>
              <a:ext uri="{FF2B5EF4-FFF2-40B4-BE49-F238E27FC236}">
                <a16:creationId xmlns:a16="http://schemas.microsoft.com/office/drawing/2014/main" id="{1F86568C-CE9B-4E9A-BFC1-F235D36A1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" b="4333"/>
          <a:stretch>
            <a:fillRect/>
          </a:stretch>
        </p:blipFill>
        <p:spPr bwMode="auto">
          <a:xfrm>
            <a:off x="3505200" y="839788"/>
            <a:ext cx="5638800" cy="372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2" name="Rectangle 12">
            <a:extLst>
              <a:ext uri="{FF2B5EF4-FFF2-40B4-BE49-F238E27FC236}">
                <a16:creationId xmlns:a16="http://schemas.microsoft.com/office/drawing/2014/main" id="{5E42C81B-7700-45AB-9B5A-F7544BD1A4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Plasma Membrane</a:t>
            </a:r>
          </a:p>
        </p:txBody>
      </p:sp>
      <p:sp>
        <p:nvSpPr>
          <p:cNvPr id="61453" name="Rectangle 13">
            <a:extLst>
              <a:ext uri="{FF2B5EF4-FFF2-40B4-BE49-F238E27FC236}">
                <a16:creationId xmlns:a16="http://schemas.microsoft.com/office/drawing/2014/main" id="{623A3D6A-CEC2-4CCF-8275-711612DF99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Determines which substances enter or leave the cell</a:t>
            </a:r>
          </a:p>
          <a:p>
            <a:pPr lvl="1"/>
            <a:r>
              <a:rPr lang="en-US" altLang="en-US"/>
              <a:t>Membrane is </a:t>
            </a:r>
            <a:r>
              <a:rPr lang="en-US" altLang="en-US" b="1" i="1"/>
              <a:t>selectively permeable</a:t>
            </a:r>
            <a:endParaRPr lang="en-US" altLang="en-US"/>
          </a:p>
          <a:p>
            <a:pPr lvl="2"/>
            <a:r>
              <a:rPr lang="en-US" altLang="en-US" b="1"/>
              <a:t>Diffusion</a:t>
            </a:r>
            <a:r>
              <a:rPr lang="en-US" altLang="en-US"/>
              <a:t> – molecules move from a region where they are more concentrated to an area where they are less concentrated</a:t>
            </a:r>
          </a:p>
          <a:p>
            <a:pPr lvl="2"/>
            <a:r>
              <a:rPr lang="en-US" altLang="en-US" b="1"/>
              <a:t>Osmosis</a:t>
            </a:r>
            <a:r>
              <a:rPr lang="en-US" altLang="en-US"/>
              <a:t> – the diffusion of water across a membrane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223B0D26-C769-4720-BEF5-C2CA957492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Cytoplasm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E99BB108-B358-43A2-B22B-D0A065A6BE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Cytoplasm</a:t>
            </a:r>
            <a:r>
              <a:rPr lang="en-US" altLang="en-US"/>
              <a:t> – lies internal to plasma membrane</a:t>
            </a:r>
          </a:p>
          <a:p>
            <a:pPr lvl="1"/>
            <a:r>
              <a:rPr lang="en-US" altLang="en-US"/>
              <a:t>Consists of cytosol, organelles, and inclusions</a:t>
            </a:r>
          </a:p>
          <a:p>
            <a:r>
              <a:rPr lang="en-US" altLang="en-US" b="1"/>
              <a:t>Cytosol</a:t>
            </a:r>
            <a:r>
              <a:rPr lang="en-US" altLang="en-US"/>
              <a:t> (cytoplasmic matrix)</a:t>
            </a:r>
          </a:p>
          <a:p>
            <a:pPr lvl="1"/>
            <a:r>
              <a:rPr lang="en-US" altLang="en-US"/>
              <a:t>Jelly-like fluid in which other cellular elements are suspended</a:t>
            </a:r>
          </a:p>
          <a:p>
            <a:pPr lvl="1"/>
            <a:r>
              <a:rPr lang="en-US" altLang="en-US"/>
              <a:t>Consists of water, ions, and enzymes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A9A99FE5-281A-4BB8-966E-2102800F27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Cytoplasmic Organelles</a:t>
            </a:r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F6DEB8D2-6722-4FB9-953D-6E63EA7A18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7772400" cy="9906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 b="1"/>
              <a:t>1) Ribosomes</a:t>
            </a:r>
            <a:r>
              <a:rPr lang="en-US" altLang="en-US" sz="2400"/>
              <a:t> – constructed of proteins and ribosomal RNA</a:t>
            </a:r>
          </a:p>
          <a:p>
            <a:pPr lvl="1"/>
            <a:r>
              <a:rPr lang="en-US" altLang="en-US" sz="2400"/>
              <a:t>Site of protein synthesis</a:t>
            </a:r>
          </a:p>
        </p:txBody>
      </p:sp>
      <p:sp>
        <p:nvSpPr>
          <p:cNvPr id="153604" name="Rectangle 4">
            <a:extLst>
              <a:ext uri="{FF2B5EF4-FFF2-40B4-BE49-F238E27FC236}">
                <a16:creationId xmlns:a16="http://schemas.microsoft.com/office/drawing/2014/main" id="{4C7426A0-0E88-447D-97CE-C9FE6E299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19400"/>
            <a:ext cx="2057400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buClr>
                <a:srgbClr val="CF703B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1600" b="0">
                <a:solidFill>
                  <a:srgbClr val="670040"/>
                </a:solidFill>
                <a:latin typeface="Times New Roman" panose="02020603050405020304" pitchFamily="18" charset="0"/>
              </a:rPr>
              <a:t>NOTE: Most antibiotics work by blocking </a:t>
            </a:r>
            <a:r>
              <a:rPr lang="en-US" altLang="en-US" sz="1600" b="0" i="1">
                <a:solidFill>
                  <a:srgbClr val="670040"/>
                </a:solidFill>
                <a:latin typeface="Times New Roman" panose="02020603050405020304" pitchFamily="18" charset="0"/>
              </a:rPr>
              <a:t>bacterial</a:t>
            </a:r>
            <a:r>
              <a:rPr lang="en-US" altLang="en-US" sz="1600" b="0">
                <a:solidFill>
                  <a:srgbClr val="670040"/>
                </a:solidFill>
                <a:latin typeface="Times New Roman" panose="02020603050405020304" pitchFamily="18" charset="0"/>
              </a:rPr>
              <a:t> protein synthesis. </a:t>
            </a:r>
          </a:p>
          <a:p>
            <a:pPr lvl="1">
              <a:spcBef>
                <a:spcPct val="20000"/>
              </a:spcBef>
              <a:buClr>
                <a:srgbClr val="CF703B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altLang="en-US" sz="1600" b="0">
                <a:solidFill>
                  <a:srgbClr val="670040"/>
                </a:solidFill>
                <a:latin typeface="Times New Roman" panose="02020603050405020304" pitchFamily="18" charset="0"/>
              </a:rPr>
              <a:t>The antibiotic works on one of the subunits to prevent bacteria from multiplying!</a:t>
            </a:r>
            <a:r>
              <a:rPr lang="en-US" altLang="en-US" sz="2200" b="0">
                <a:solidFill>
                  <a:srgbClr val="670040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53605" name="Picture 5">
            <a:extLst>
              <a:ext uri="{FF2B5EF4-FFF2-40B4-BE49-F238E27FC236}">
                <a16:creationId xmlns:a16="http://schemas.microsoft.com/office/drawing/2014/main" id="{63A8DEA3-C606-4F35-B242-88FEB1BE5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" b="5951"/>
          <a:stretch>
            <a:fillRect/>
          </a:stretch>
        </p:blipFill>
        <p:spPr bwMode="auto">
          <a:xfrm>
            <a:off x="2057400" y="1870075"/>
            <a:ext cx="6550025" cy="456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06" name="Rectangle 6">
            <a:extLst>
              <a:ext uri="{FF2B5EF4-FFF2-40B4-BE49-F238E27FC236}">
                <a16:creationId xmlns:a16="http://schemas.microsoft.com/office/drawing/2014/main" id="{CBF3DF4C-AA36-43C2-8C29-18CF95DB4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4648200"/>
            <a:ext cx="914400" cy="304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1BB7C2E3-109D-4888-BE09-9E148BC990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Structure of a Generalized Cell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54627" name="Text Box 3">
            <a:extLst>
              <a:ext uri="{FF2B5EF4-FFF2-40B4-BE49-F238E27FC236}">
                <a16:creationId xmlns:a16="http://schemas.microsoft.com/office/drawing/2014/main" id="{FE9BCA1D-4E91-4335-A533-F2E47EE79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64008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8" tIns="45709" rIns="91418" bIns="45709">
            <a:spAutoFit/>
          </a:bodyPr>
          <a:lstStyle/>
          <a:p>
            <a:pPr algn="r"/>
            <a:r>
              <a:rPr lang="en-US" altLang="en-US" sz="1400"/>
              <a:t>Figure 2.1</a:t>
            </a:r>
          </a:p>
        </p:txBody>
      </p:sp>
      <p:pic>
        <p:nvPicPr>
          <p:cNvPr id="154628" name="Picture 4">
            <a:extLst>
              <a:ext uri="{FF2B5EF4-FFF2-40B4-BE49-F238E27FC236}">
                <a16:creationId xmlns:a16="http://schemas.microsoft.com/office/drawing/2014/main" id="{4D9CB249-0F0F-4B37-84A1-22CC16019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" b="5951"/>
          <a:stretch>
            <a:fillRect/>
          </a:stretch>
        </p:blipFill>
        <p:spPr bwMode="auto">
          <a:xfrm>
            <a:off x="687388" y="914400"/>
            <a:ext cx="7920037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00627C47-C526-434F-9593-D12B6B1333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Cytoplasmic Organelles</a:t>
            </a:r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3E715871-6CCB-4046-A0CF-8ABF953AA1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7772400" cy="1371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/>
              <a:t>2) Endoplasmic reticulum – “network within the cytoplasm”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>
                <a:solidFill>
                  <a:srgbClr val="FF0000"/>
                </a:solidFill>
              </a:rPr>
              <a:t>Rough ER</a:t>
            </a:r>
            <a:r>
              <a:rPr lang="en-US" altLang="en-US" sz="2000"/>
              <a:t> – ribosomes stud the external surfaces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>
                <a:solidFill>
                  <a:schemeClr val="accent2"/>
                </a:solidFill>
              </a:rPr>
              <a:t>Smooth ER</a:t>
            </a:r>
            <a:r>
              <a:rPr lang="en-US" altLang="en-US" sz="2000"/>
              <a:t> – consists of tubules in a branching network</a:t>
            </a:r>
          </a:p>
          <a:p>
            <a:pPr lvl="2">
              <a:lnSpc>
                <a:spcPct val="90000"/>
              </a:lnSpc>
            </a:pPr>
            <a:r>
              <a:rPr lang="en-US" altLang="en-US" sz="2000"/>
              <a:t>No ribosomes are attached; therefore no protein synthesis</a:t>
            </a:r>
          </a:p>
        </p:txBody>
      </p:sp>
      <p:pic>
        <p:nvPicPr>
          <p:cNvPr id="155652" name="Picture 4">
            <a:extLst>
              <a:ext uri="{FF2B5EF4-FFF2-40B4-BE49-F238E27FC236}">
                <a16:creationId xmlns:a16="http://schemas.microsoft.com/office/drawing/2014/main" id="{E70B3011-DA07-4E37-9931-D45EA99EF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" b="5951"/>
          <a:stretch>
            <a:fillRect/>
          </a:stretch>
        </p:blipFill>
        <p:spPr bwMode="auto">
          <a:xfrm>
            <a:off x="1600200" y="2209800"/>
            <a:ext cx="6094413" cy="424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653" name="Rectangle 5">
            <a:extLst>
              <a:ext uri="{FF2B5EF4-FFF2-40B4-BE49-F238E27FC236}">
                <a16:creationId xmlns:a16="http://schemas.microsoft.com/office/drawing/2014/main" id="{EE856800-FCDD-42AF-A2B1-4CA515D3B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343400"/>
            <a:ext cx="914400" cy="457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54" name="Rectangle 6">
            <a:extLst>
              <a:ext uri="{FF2B5EF4-FFF2-40B4-BE49-F238E27FC236}">
                <a16:creationId xmlns:a16="http://schemas.microsoft.com/office/drawing/2014/main" id="{F9F8E17C-3738-4E23-9246-D556E5692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819400"/>
            <a:ext cx="1524000" cy="3048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55" name="Line 7">
            <a:extLst>
              <a:ext uri="{FF2B5EF4-FFF2-40B4-BE49-F238E27FC236}">
                <a16:creationId xmlns:a16="http://schemas.microsoft.com/office/drawing/2014/main" id="{5725C71D-B775-499F-88E2-15A9089872E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1447800"/>
            <a:ext cx="4953000" cy="2895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5656" name="Line 8">
            <a:extLst>
              <a:ext uri="{FF2B5EF4-FFF2-40B4-BE49-F238E27FC236}">
                <a16:creationId xmlns:a16="http://schemas.microsoft.com/office/drawing/2014/main" id="{98F0309F-E8C1-4DC8-B469-D6A136A1327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1828800"/>
            <a:ext cx="152400" cy="990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EAE8B0BA-46A0-4523-A0F2-1DA1753E67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Endoplasmic Reticulum and Ribosomes</a:t>
            </a:r>
          </a:p>
        </p:txBody>
      </p:sp>
      <p:pic>
        <p:nvPicPr>
          <p:cNvPr id="156676" name="Picture 4">
            <a:extLst>
              <a:ext uri="{FF2B5EF4-FFF2-40B4-BE49-F238E27FC236}">
                <a16:creationId xmlns:a16="http://schemas.microsoft.com/office/drawing/2014/main" id="{6FA40359-681C-46C6-BC03-94DB46227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" t="1343" r="893" b="6184"/>
          <a:stretch>
            <a:fillRect/>
          </a:stretch>
        </p:blipFill>
        <p:spPr bwMode="auto">
          <a:xfrm>
            <a:off x="152400" y="838200"/>
            <a:ext cx="5067300" cy="35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677" name="Picture 5">
            <a:extLst>
              <a:ext uri="{FF2B5EF4-FFF2-40B4-BE49-F238E27FC236}">
                <a16:creationId xmlns:a16="http://schemas.microsoft.com/office/drawing/2014/main" id="{F0EDEFDE-6EDE-42BE-9A0A-58A846132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" t="2405" r="2631" b="5951"/>
          <a:stretch>
            <a:fillRect/>
          </a:stretch>
        </p:blipFill>
        <p:spPr bwMode="auto">
          <a:xfrm>
            <a:off x="5200650" y="2362200"/>
            <a:ext cx="377666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HA5e_2">
  <a:themeElements>
    <a:clrScheme name="HA5e_2 8">
      <a:dk1>
        <a:srgbClr val="000000"/>
      </a:dk1>
      <a:lt1>
        <a:srgbClr val="FFFFFF"/>
      </a:lt1>
      <a:dk2>
        <a:srgbClr val="66CCFF"/>
      </a:dk2>
      <a:lt2>
        <a:srgbClr val="808080"/>
      </a:lt2>
      <a:accent1>
        <a:srgbClr val="99FF33"/>
      </a:accent1>
      <a:accent2>
        <a:srgbClr val="3333CC"/>
      </a:accent2>
      <a:accent3>
        <a:srgbClr val="FFFFFF"/>
      </a:accent3>
      <a:accent4>
        <a:srgbClr val="000000"/>
      </a:accent4>
      <a:accent5>
        <a:srgbClr val="CAFFAD"/>
      </a:accent5>
      <a:accent6>
        <a:srgbClr val="2D2DB9"/>
      </a:accent6>
      <a:hlink>
        <a:srgbClr val="FF99CC"/>
      </a:hlink>
      <a:folHlink>
        <a:srgbClr val="B2B2B2"/>
      </a:folHlink>
    </a:clrScheme>
    <a:fontScheme name="HA5e_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HA5e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e_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e_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e_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e_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e_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e_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e_2 8">
        <a:dk1>
          <a:srgbClr val="000000"/>
        </a:dk1>
        <a:lt1>
          <a:srgbClr val="FFFFFF"/>
        </a:lt1>
        <a:dk2>
          <a:srgbClr val="66CCFF"/>
        </a:dk2>
        <a:lt2>
          <a:srgbClr val="808080"/>
        </a:lt2>
        <a:accent1>
          <a:srgbClr val="99FF33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CAFFAD"/>
        </a:accent5>
        <a:accent6>
          <a:srgbClr val="2D2DB9"/>
        </a:accent6>
        <a:hlink>
          <a:srgbClr val="FF99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e_2 9">
        <a:dk1>
          <a:srgbClr val="808080"/>
        </a:dk1>
        <a:lt1>
          <a:srgbClr val="FFFFFF"/>
        </a:lt1>
        <a:dk2>
          <a:srgbClr val="000000"/>
        </a:dk2>
        <a:lt2>
          <a:srgbClr val="66CCFF"/>
        </a:lt2>
        <a:accent1>
          <a:srgbClr val="99FF33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CAFFAD"/>
        </a:accent5>
        <a:accent6>
          <a:srgbClr val="2D2DB9"/>
        </a:accent6>
        <a:hlink>
          <a:srgbClr val="FF99C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HA5e_2 9">
    <a:dk1>
      <a:srgbClr val="808080"/>
    </a:dk1>
    <a:lt1>
      <a:srgbClr val="FFFFFF"/>
    </a:lt1>
    <a:dk2>
      <a:srgbClr val="000000"/>
    </a:dk2>
    <a:lt2>
      <a:srgbClr val="66CCFF"/>
    </a:lt2>
    <a:accent1>
      <a:srgbClr val="99FF33"/>
    </a:accent1>
    <a:accent2>
      <a:srgbClr val="3333CC"/>
    </a:accent2>
    <a:accent3>
      <a:srgbClr val="AAAAAA"/>
    </a:accent3>
    <a:accent4>
      <a:srgbClr val="DADADA"/>
    </a:accent4>
    <a:accent5>
      <a:srgbClr val="CAFFAD"/>
    </a:accent5>
    <a:accent6>
      <a:srgbClr val="2D2DB9"/>
    </a:accent6>
    <a:hlink>
      <a:srgbClr val="FF99CC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HD:Users:kym:Left Coast Work:Marieb HA5:Template:HA5e_2.pot</Template>
  <TotalTime>1214</TotalTime>
  <Words>738</Words>
  <Application>Microsoft Office PowerPoint</Application>
  <PresentationFormat>On-screen Show (4:3)</PresentationFormat>
  <Paragraphs>113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Times New Roman</vt:lpstr>
      <vt:lpstr>Wingdings</vt:lpstr>
      <vt:lpstr>HA5e_2</vt:lpstr>
      <vt:lpstr>Cells: The Living Units</vt:lpstr>
      <vt:lpstr>Introduction to Cells</vt:lpstr>
      <vt:lpstr>The Plasma Membrane</vt:lpstr>
      <vt:lpstr>The Plasma Membrane</vt:lpstr>
      <vt:lpstr>The Cytoplasm</vt:lpstr>
      <vt:lpstr>Cytoplasmic Organelles</vt:lpstr>
      <vt:lpstr>Structure of a Generalized Cell</vt:lpstr>
      <vt:lpstr>Cytoplasmic Organelles</vt:lpstr>
      <vt:lpstr>The Endoplasmic Reticulum and Ribosomes</vt:lpstr>
      <vt:lpstr>Cytoplasmic Organelles</vt:lpstr>
      <vt:lpstr>Cytoplasmic Organelles</vt:lpstr>
      <vt:lpstr>Mitochondria</vt:lpstr>
      <vt:lpstr>Cytoplasmic Organelles</vt:lpstr>
      <vt:lpstr>Cytoplasmic Organelles</vt:lpstr>
      <vt:lpstr>Cytoplasmic Inclusions</vt:lpstr>
      <vt:lpstr>The Nucleus</vt:lpstr>
      <vt:lpstr>Cellular Diversity</vt:lpstr>
      <vt:lpstr>Cellular Diversity</vt:lpstr>
      <vt:lpstr>Cellular Diversity</vt:lpstr>
      <vt:lpstr>Cellular Diversity</vt:lpstr>
      <vt:lpstr>Cellular Diversity</vt:lpstr>
      <vt:lpstr>Cellular Diversity</vt:lpstr>
      <vt:lpstr>Cells: The Living Units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Left Coast Group, Inc.</dc:creator>
  <cp:lastModifiedBy>Peter Reonisto</cp:lastModifiedBy>
  <cp:revision>97</cp:revision>
  <dcterms:created xsi:type="dcterms:W3CDTF">2002-07-09T19:45:27Z</dcterms:created>
  <dcterms:modified xsi:type="dcterms:W3CDTF">2020-07-22T05:38:13Z</dcterms:modified>
</cp:coreProperties>
</file>