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handoutMasterIdLst>
    <p:handoutMasterId r:id="rId61"/>
  </p:handoutMasterIdLst>
  <p:sldIdLst>
    <p:sldId id="343" r:id="rId2"/>
    <p:sldId id="344" r:id="rId3"/>
    <p:sldId id="345" r:id="rId4"/>
    <p:sldId id="346" r:id="rId5"/>
    <p:sldId id="703" r:id="rId6"/>
    <p:sldId id="626" r:id="rId7"/>
    <p:sldId id="347" r:id="rId8"/>
    <p:sldId id="704" r:id="rId9"/>
    <p:sldId id="705" r:id="rId10"/>
    <p:sldId id="706" r:id="rId11"/>
    <p:sldId id="707" r:id="rId12"/>
    <p:sldId id="708" r:id="rId13"/>
    <p:sldId id="709" r:id="rId14"/>
    <p:sldId id="727" r:id="rId15"/>
    <p:sldId id="710" r:id="rId16"/>
    <p:sldId id="689" r:id="rId17"/>
    <p:sldId id="698" r:id="rId18"/>
    <p:sldId id="699" r:id="rId19"/>
    <p:sldId id="348" r:id="rId20"/>
    <p:sldId id="349" r:id="rId21"/>
    <p:sldId id="627" r:id="rId22"/>
    <p:sldId id="701" r:id="rId23"/>
    <p:sldId id="702" r:id="rId24"/>
    <p:sldId id="350" r:id="rId25"/>
    <p:sldId id="351" r:id="rId26"/>
    <p:sldId id="628" r:id="rId27"/>
    <p:sldId id="352" r:id="rId28"/>
    <p:sldId id="353" r:id="rId29"/>
    <p:sldId id="711" r:id="rId30"/>
    <p:sldId id="712" r:id="rId31"/>
    <p:sldId id="690" r:id="rId32"/>
    <p:sldId id="519" r:id="rId33"/>
    <p:sldId id="691" r:id="rId34"/>
    <p:sldId id="521" r:id="rId35"/>
    <p:sldId id="692" r:id="rId36"/>
    <p:sldId id="700" r:id="rId37"/>
    <p:sldId id="713" r:id="rId38"/>
    <p:sldId id="724" r:id="rId39"/>
    <p:sldId id="723" r:id="rId40"/>
    <p:sldId id="725" r:id="rId41"/>
    <p:sldId id="721" r:id="rId42"/>
    <p:sldId id="528" r:id="rId43"/>
    <p:sldId id="714" r:id="rId44"/>
    <p:sldId id="715" r:id="rId45"/>
    <p:sldId id="716" r:id="rId46"/>
    <p:sldId id="529" r:id="rId47"/>
    <p:sldId id="722" r:id="rId48"/>
    <p:sldId id="694" r:id="rId49"/>
    <p:sldId id="535" r:id="rId50"/>
    <p:sldId id="536" r:id="rId51"/>
    <p:sldId id="695" r:id="rId52"/>
    <p:sldId id="537" r:id="rId53"/>
    <p:sldId id="538" r:id="rId54"/>
    <p:sldId id="717" r:id="rId55"/>
    <p:sldId id="696" r:id="rId56"/>
    <p:sldId id="720" r:id="rId57"/>
    <p:sldId id="719" r:id="rId58"/>
    <p:sldId id="718" r:id="rId59"/>
    <p:sldId id="697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FFFF9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826" autoAdjust="0"/>
    <p:restoredTop sz="94660"/>
  </p:normalViewPr>
  <p:slideViewPr>
    <p:cSldViewPr>
      <p:cViewPr varScale="1">
        <p:scale>
          <a:sx n="82" d="100"/>
          <a:sy n="82" d="100"/>
        </p:scale>
        <p:origin x="821" y="72"/>
      </p:cViewPr>
      <p:guideLst>
        <p:guide orient="horz" pos="2160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45F1F18E-461E-485A-B67A-557FCE3D58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9A30A079-59D7-4800-8C1B-86BC88D89F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71BD5DE5-C171-4F6D-8A39-84EE326B12B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0517" name="Rectangle 5">
            <a:extLst>
              <a:ext uri="{FF2B5EF4-FFF2-40B4-BE49-F238E27FC236}">
                <a16:creationId xmlns:a16="http://schemas.microsoft.com/office/drawing/2014/main" id="{265EDF66-BA1A-4D17-8E3E-81A7C328875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55FC335C-E5BC-441E-884E-22A6A0D408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41B1A27-3CF8-42B7-A071-C92D19A6D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F70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3" descr="art">
            <a:extLst>
              <a:ext uri="{FF2B5EF4-FFF2-40B4-BE49-F238E27FC236}">
                <a16:creationId xmlns:a16="http://schemas.microsoft.com/office/drawing/2014/main" id="{B0BFEE06-D775-4151-BD89-EB3763CA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B8207C9-1135-4C3F-85C9-A97762C2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650" y="203200"/>
            <a:ext cx="3155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800" b="0">
                <a:latin typeface="Arial" panose="020B0604020202020204" pitchFamily="34" charset="0"/>
              </a:rPr>
              <a:t>PowerPoint</a:t>
            </a:r>
            <a:r>
              <a:rPr lang="en-US" altLang="en-US" sz="1800" b="0" baseline="30000">
                <a:latin typeface="Arial" panose="020B0604020202020204" pitchFamily="34" charset="0"/>
              </a:rPr>
              <a:t>®</a:t>
            </a:r>
            <a:r>
              <a:rPr lang="en-US" altLang="en-US" sz="1800" b="0">
                <a:latin typeface="Arial" panose="020B0604020202020204" pitchFamily="34" charset="0"/>
              </a:rPr>
              <a:t> Lecture Slides </a:t>
            </a:r>
            <a:br>
              <a:rPr lang="en-US" altLang="en-US" sz="1800" b="0">
                <a:latin typeface="Arial" panose="020B0604020202020204" pitchFamily="34" charset="0"/>
              </a:rPr>
            </a:br>
            <a:r>
              <a:rPr lang="en-US" altLang="en-US" sz="1800" b="0">
                <a:latin typeface="Arial" panose="020B0604020202020204" pitchFamily="34" charset="0"/>
              </a:rPr>
              <a:t>presented and annotated  by </a:t>
            </a:r>
          </a:p>
          <a:p>
            <a:pPr algn="r"/>
            <a:r>
              <a:rPr lang="en-US" altLang="en-US" sz="1800" b="0">
                <a:latin typeface="Arial" panose="020B0604020202020204" pitchFamily="34" charset="0"/>
              </a:rPr>
              <a:t>Dr. Peter Reonisto, </a:t>
            </a:r>
          </a:p>
          <a:p>
            <a:pPr algn="r"/>
            <a:r>
              <a:rPr lang="en-US" altLang="en-US" sz="1800" b="0">
                <a:latin typeface="Arial" panose="020B0604020202020204" pitchFamily="34" charset="0"/>
              </a:rPr>
              <a:t>Moorpark College,</a:t>
            </a:r>
          </a:p>
          <a:p>
            <a:pPr algn="r"/>
            <a:r>
              <a:rPr lang="en-US" altLang="en-US" sz="1800" b="0">
                <a:latin typeface="Arial" panose="020B0604020202020204" pitchFamily="34" charset="0"/>
              </a:rPr>
              <a:t>California</a:t>
            </a:r>
          </a:p>
          <a:p>
            <a:pPr algn="r"/>
            <a:r>
              <a:rPr lang="en-US" altLang="en-US" sz="1800" b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95819E9-4A1B-4D7E-999E-3B4CC9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819400"/>
            <a:ext cx="3052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0">
                <a:solidFill>
                  <a:schemeClr val="bg1"/>
                </a:solidFill>
              </a:rPr>
              <a:t>HUMAN </a:t>
            </a:r>
            <a:br>
              <a:rPr lang="en-US" altLang="en-US" sz="3000" b="0">
                <a:solidFill>
                  <a:schemeClr val="bg1"/>
                </a:solidFill>
              </a:rPr>
            </a:br>
            <a:r>
              <a:rPr lang="en-US" altLang="en-US" sz="3000" b="0">
                <a:solidFill>
                  <a:schemeClr val="bg1"/>
                </a:solidFill>
              </a:rPr>
              <a:t>ANATOMY</a:t>
            </a:r>
          </a:p>
          <a:p>
            <a:pPr algn="ctr"/>
            <a:endParaRPr lang="en-US" altLang="en-US" sz="900" b="0">
              <a:solidFill>
                <a:schemeClr val="bg1"/>
              </a:solidFill>
            </a:endParaRPr>
          </a:p>
          <a:p>
            <a:pPr algn="ctr"/>
            <a:r>
              <a:rPr lang="en-US" altLang="en-US" sz="2000" b="0" i="1">
                <a:solidFill>
                  <a:schemeClr val="bg1"/>
                </a:solidFill>
              </a:rPr>
              <a:t>fifth edition</a:t>
            </a:r>
            <a:endParaRPr lang="en-US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1D28151-BD99-43E1-8E25-6A0ABD9C6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5715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DD9E191-CF36-40ED-9183-0FECEBBE4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77000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CF703B"/>
                </a:solidFill>
                <a:latin typeface="Arial" panose="020B0604020202020204" pitchFamily="34" charset="0"/>
              </a:rPr>
              <a:t>MARIEB  |  MALLATT  |  WILHELM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FBBEEFB-C9BD-424C-B15A-EA4292BF4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066800"/>
            <a:ext cx="1676400" cy="1524000"/>
          </a:xfrm>
          <a:prstGeom prst="rect">
            <a:avLst/>
          </a:prstGeom>
          <a:solidFill>
            <a:srgbClr val="670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9600" b="0">
                <a:solidFill>
                  <a:srgbClr val="CF703B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040D6078-84D7-42B3-8630-5F37838932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590800"/>
            <a:ext cx="1981200" cy="0"/>
          </a:xfrm>
          <a:prstGeom prst="line">
            <a:avLst/>
          </a:prstGeom>
          <a:noFill/>
          <a:ln w="57150">
            <a:solidFill>
              <a:srgbClr val="CF70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65C44A1B-1BC1-4921-85A5-713231FAE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1981200" cy="0"/>
          </a:xfrm>
          <a:prstGeom prst="line">
            <a:avLst/>
          </a:prstGeom>
          <a:noFill/>
          <a:ln w="57150">
            <a:solidFill>
              <a:srgbClr val="670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0DC4884A-D673-4472-BC69-ED9959CE8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461125"/>
            <a:ext cx="449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b="0">
                <a:latin typeface="Arial" panose="020B0604020202020204" pitchFamily="34" charset="0"/>
              </a:rPr>
              <a:t>Copyright © 2008 Pearson Education, Inc., </a:t>
            </a:r>
            <a:br>
              <a:rPr lang="en-US" altLang="en-US" sz="1000" b="0">
                <a:latin typeface="Arial" panose="020B0604020202020204" pitchFamily="34" charset="0"/>
              </a:rPr>
            </a:br>
            <a:r>
              <a:rPr lang="en-US" altLang="en-US" sz="1000" b="0">
                <a:latin typeface="Arial" panose="020B0604020202020204" pitchFamily="34" charset="0"/>
              </a:rPr>
              <a:t>publishing as Benjamin Cummings</a:t>
            </a: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F9793E87-438D-4EBA-8329-962012F37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5943600" y="2895600"/>
            <a:ext cx="2971800" cy="1554163"/>
          </a:xfrm>
          <a:noFill/>
          <a:ln w="12700"/>
        </p:spPr>
        <p:txBody>
          <a:bodyPr/>
          <a:lstStyle>
            <a:lvl1pPr algn="r">
              <a:spcBef>
                <a:spcPct val="20000"/>
              </a:spcBef>
              <a:buSzPct val="125000"/>
              <a:defRPr sz="3200" b="1">
                <a:solidFill>
                  <a:srgbClr val="670040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978525" y="2165350"/>
            <a:ext cx="2708275" cy="1187450"/>
          </a:xfrm>
        </p:spPr>
        <p:txBody>
          <a:bodyPr>
            <a:spAutoFit/>
          </a:bodyPr>
          <a:lstStyle>
            <a:lvl1pPr marL="0" indent="0">
              <a:spcBef>
                <a:spcPct val="50000"/>
              </a:spcBef>
              <a:buSzTx/>
              <a:buFontTx/>
              <a:buNone/>
              <a:defRPr sz="24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3762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40CAA-2BD4-42BF-9D47-55102875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07594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04800"/>
            <a:ext cx="22860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67056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71886-0C2D-4FC3-A450-8C751B0A0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9740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9901AF-BEAE-42F2-ACF6-9910F608F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8373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BFECE3-E5F2-4C5E-97C2-C3F0A7524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04623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2993E4-5ECB-49C4-9A95-0D0F70312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64351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39DD0A-A669-4E0A-83B3-2742306E16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19118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9A6E56-1AF5-40A5-BA53-7A7A64337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52072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D6A57D5-4125-4EAC-8F75-C65097B4BD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1924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7E4CCF2-23E1-4779-A973-A7265ACDA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2484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686C31D-A908-4737-A969-685E9C6C9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83092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12B7F5-1B22-44DF-81F2-40055B6C3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67172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81ACBC6-A3D0-4734-8798-ECD546A6A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CD1576A9-384B-4ACC-8E06-261EA8160A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77000"/>
            <a:ext cx="502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67004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  <p:pic>
        <p:nvPicPr>
          <p:cNvPr id="1028" name="Picture 4" descr="art">
            <a:extLst>
              <a:ext uri="{FF2B5EF4-FFF2-40B4-BE49-F238E27FC236}">
                <a16:creationId xmlns:a16="http://schemas.microsoft.com/office/drawing/2014/main" id="{89525ED5-C95B-4F9D-AF89-989AE86B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5" b="58333"/>
          <a:stretch>
            <a:fillRect/>
          </a:stretch>
        </p:blipFill>
        <p:spPr bwMode="auto">
          <a:xfrm>
            <a:off x="0" y="0"/>
            <a:ext cx="571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>
            <a:extLst>
              <a:ext uri="{FF2B5EF4-FFF2-40B4-BE49-F238E27FC236}">
                <a16:creationId xmlns:a16="http://schemas.microsoft.com/office/drawing/2014/main" id="{893619F8-B1EF-4FCB-AF10-CFFBD955E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144000" cy="519113"/>
          </a:xfrm>
          <a:prstGeom prst="rect">
            <a:avLst/>
          </a:prstGeom>
          <a:solidFill>
            <a:srgbClr val="670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800">
          <a:solidFill>
            <a:srgbClr val="67004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600">
          <a:solidFill>
            <a:srgbClr val="67004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400">
          <a:solidFill>
            <a:srgbClr val="67004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000">
          <a:solidFill>
            <a:srgbClr val="67004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000">
          <a:solidFill>
            <a:srgbClr val="67004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itchFamily="2" charset="2"/>
        <a:buChar char="§"/>
        <a:defRPr>
          <a:solidFill>
            <a:srgbClr val="67004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itchFamily="2" charset="2"/>
        <a:buChar char="§"/>
        <a:defRPr>
          <a:solidFill>
            <a:srgbClr val="67004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itchFamily="2" charset="2"/>
        <a:buChar char="§"/>
        <a:defRPr>
          <a:solidFill>
            <a:srgbClr val="67004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itchFamily="2" charset="2"/>
        <a:buChar char="§"/>
        <a:defRPr>
          <a:solidFill>
            <a:srgbClr val="67004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_Human%20Anatomy%20Resources\Muscular%20System\Muscle%20Video%20Movement_C19\temporalis.mpg" TargetMode="External"/><Relationship Id="rId1" Type="http://schemas.microsoft.com/office/2007/relationships/media" Target="file:///E:\A_Human%20Anatomy%20Resources\Muscular%20System\Muscle%20Video%20Movement_C19\temporalis.mpg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_Human%20Anatomy%20Resources\Muscular%20System\Muscle%20Video%20Movement_C19\masseter.mpg" TargetMode="External"/><Relationship Id="rId1" Type="http://schemas.microsoft.com/office/2007/relationships/media" Target="file:///E:\A_Human%20Anatomy%20Resources\Muscular%20System\Muscle%20Video%20Movement_C19\masseter.mpg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11_animations/Rotator_Cuff_1b.m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11_animations/Rotator_Cuff_1a.m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11_animations/Rotator_Cuff_1b.m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11_animations/Rotator_Cuff_1a.m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9650B10B-CA42-4E33-A9AF-914DFE1CC5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670040"/>
                </a:solidFill>
              </a14:hiddenFill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Muscles of the Body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B9EEE6C5-A0C1-43C5-918C-0B374B9161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978525" y="2165350"/>
            <a:ext cx="2708275" cy="4572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AXIAL MUSCLES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284D4B-E005-4639-BC8E-02B150312136}"/>
              </a:ext>
            </a:extLst>
          </p:cNvPr>
          <p:cNvCxnSpPr/>
          <p:nvPr/>
        </p:nvCxnSpPr>
        <p:spPr bwMode="auto">
          <a:xfrm flipV="1">
            <a:off x="2971800" y="1216720"/>
            <a:ext cx="1219200" cy="274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131BF-C09E-4095-A42C-CE93BB17AFC3}"/>
              </a:ext>
            </a:extLst>
          </p:cNvPr>
          <p:cNvSpPr txBox="1"/>
          <p:nvPr/>
        </p:nvSpPr>
        <p:spPr>
          <a:xfrm>
            <a:off x="4048325" y="914399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798F6-CD5A-4E9C-B88C-7A2DAFC55386}"/>
              </a:ext>
            </a:extLst>
          </p:cNvPr>
          <p:cNvSpPr txBox="1"/>
          <p:nvPr/>
        </p:nvSpPr>
        <p:spPr>
          <a:xfrm>
            <a:off x="4409917" y="893706"/>
            <a:ext cx="4481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just below (origin) the orbicularis oculi; Opens lip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62A12-38B9-42EF-86D5-36E63FA0F61E}"/>
              </a:ext>
            </a:extLst>
          </p:cNvPr>
          <p:cNvCxnSpPr/>
          <p:nvPr/>
        </p:nvCxnSpPr>
        <p:spPr bwMode="auto">
          <a:xfrm>
            <a:off x="800100" y="3200400"/>
            <a:ext cx="10951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F94EDA-E082-4059-A929-27CE10DA76AB}"/>
              </a:ext>
            </a:extLst>
          </p:cNvPr>
          <p:cNvCxnSpPr>
            <a:cxnSpLocks/>
          </p:cNvCxnSpPr>
          <p:nvPr/>
        </p:nvCxnSpPr>
        <p:spPr bwMode="auto">
          <a:xfrm>
            <a:off x="800100" y="3429000"/>
            <a:ext cx="8001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A7FC6B-01EC-41CE-BFD1-8AFA9A15B464}"/>
              </a:ext>
            </a:extLst>
          </p:cNvPr>
          <p:cNvSpPr txBox="1"/>
          <p:nvPr/>
        </p:nvSpPr>
        <p:spPr>
          <a:xfrm>
            <a:off x="-7179" y="2749649"/>
            <a:ext cx="8072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Elevates lip, above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B08209-70D5-40C2-836A-7F4CCA55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133599"/>
            <a:ext cx="542925" cy="645179"/>
          </a:xfrm>
          <a:prstGeom prst="rect">
            <a:avLst/>
          </a:prstGeom>
        </p:spPr>
      </p:pic>
      <p:pic>
        <p:nvPicPr>
          <p:cNvPr id="72706" name="Picture 2" descr="FACS – cheat sheet – Face the FACS">
            <a:extLst>
              <a:ext uri="{FF2B5EF4-FFF2-40B4-BE49-F238E27FC236}">
                <a16:creationId xmlns:a16="http://schemas.microsoft.com/office/drawing/2014/main" id="{629F0062-1598-4ED7-8C8E-AF3A7C475E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14" y="5257799"/>
            <a:ext cx="1692073" cy="143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284D4B-E005-4639-BC8E-02B150312136}"/>
              </a:ext>
            </a:extLst>
          </p:cNvPr>
          <p:cNvCxnSpPr/>
          <p:nvPr/>
        </p:nvCxnSpPr>
        <p:spPr bwMode="auto">
          <a:xfrm flipV="1">
            <a:off x="2971800" y="1216720"/>
            <a:ext cx="1219200" cy="274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131BF-C09E-4095-A42C-CE93BB17AFC3}"/>
              </a:ext>
            </a:extLst>
          </p:cNvPr>
          <p:cNvSpPr txBox="1"/>
          <p:nvPr/>
        </p:nvSpPr>
        <p:spPr>
          <a:xfrm>
            <a:off x="4048325" y="914399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798F6-CD5A-4E9C-B88C-7A2DAFC55386}"/>
              </a:ext>
            </a:extLst>
          </p:cNvPr>
          <p:cNvSpPr txBox="1"/>
          <p:nvPr/>
        </p:nvSpPr>
        <p:spPr>
          <a:xfrm>
            <a:off x="5145579" y="1123302"/>
            <a:ext cx="4238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originate at Zygomatic bone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62A12-38B9-42EF-86D5-36E63FA0F61E}"/>
              </a:ext>
            </a:extLst>
          </p:cNvPr>
          <p:cNvCxnSpPr>
            <a:cxnSpLocks/>
          </p:cNvCxnSpPr>
          <p:nvPr/>
        </p:nvCxnSpPr>
        <p:spPr bwMode="auto">
          <a:xfrm>
            <a:off x="839479" y="3886200"/>
            <a:ext cx="12179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F94EDA-E082-4059-A929-27CE10DA76AB}"/>
              </a:ext>
            </a:extLst>
          </p:cNvPr>
          <p:cNvCxnSpPr>
            <a:cxnSpLocks/>
          </p:cNvCxnSpPr>
          <p:nvPr/>
        </p:nvCxnSpPr>
        <p:spPr bwMode="auto">
          <a:xfrm>
            <a:off x="839479" y="3733800"/>
            <a:ext cx="10557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A7FC6B-01EC-41CE-BFD1-8AFA9A15B464}"/>
              </a:ext>
            </a:extLst>
          </p:cNvPr>
          <p:cNvSpPr txBox="1"/>
          <p:nvPr/>
        </p:nvSpPr>
        <p:spPr>
          <a:xfrm>
            <a:off x="97477" y="3458786"/>
            <a:ext cx="80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Smile emoji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780ED2-0C61-4990-8BDD-DAA8DA4887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555274"/>
            <a:ext cx="2286000" cy="24071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A8A6A9-35E2-4064-9A65-D5FDBCDB40FB}"/>
              </a:ext>
            </a:extLst>
          </p:cNvPr>
          <p:cNvSpPr txBox="1"/>
          <p:nvPr/>
        </p:nvSpPr>
        <p:spPr>
          <a:xfrm>
            <a:off x="5148777" y="1306884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C68D7A-9305-47C9-B15D-D5AC86F3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933700"/>
            <a:ext cx="485775" cy="533400"/>
          </a:xfrm>
          <a:prstGeom prst="rect">
            <a:avLst/>
          </a:prstGeom>
        </p:spPr>
      </p:pic>
      <p:pic>
        <p:nvPicPr>
          <p:cNvPr id="71684" name="Picture 4" descr="Damon Salvatore GIF - DamonSalvatore - Discover &amp; Share GIFs">
            <a:extLst>
              <a:ext uri="{FF2B5EF4-FFF2-40B4-BE49-F238E27FC236}">
                <a16:creationId xmlns:a16="http://schemas.microsoft.com/office/drawing/2014/main" id="{C3D143F5-0707-4805-8AA6-35EC4AE9D0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95" y="5236515"/>
            <a:ext cx="1323881" cy="14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8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284D4B-E005-4639-BC8E-02B150312136}"/>
              </a:ext>
            </a:extLst>
          </p:cNvPr>
          <p:cNvCxnSpPr/>
          <p:nvPr/>
        </p:nvCxnSpPr>
        <p:spPr bwMode="auto">
          <a:xfrm flipV="1">
            <a:off x="2971800" y="1216720"/>
            <a:ext cx="1219200" cy="274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131BF-C09E-4095-A42C-CE93BB17AFC3}"/>
              </a:ext>
            </a:extLst>
          </p:cNvPr>
          <p:cNvSpPr txBox="1"/>
          <p:nvPr/>
        </p:nvSpPr>
        <p:spPr>
          <a:xfrm>
            <a:off x="4048325" y="914399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798F6-CD5A-4E9C-B88C-7A2DAFC55386}"/>
              </a:ext>
            </a:extLst>
          </p:cNvPr>
          <p:cNvSpPr txBox="1"/>
          <p:nvPr/>
        </p:nvSpPr>
        <p:spPr>
          <a:xfrm>
            <a:off x="6200618" y="3370804"/>
            <a:ext cx="4238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Latin: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Risor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 laugh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62A12-38B9-42EF-86D5-36E63FA0F61E}"/>
              </a:ext>
            </a:extLst>
          </p:cNvPr>
          <p:cNvCxnSpPr>
            <a:cxnSpLocks/>
          </p:cNvCxnSpPr>
          <p:nvPr/>
        </p:nvCxnSpPr>
        <p:spPr bwMode="auto">
          <a:xfrm>
            <a:off x="6553200" y="4191000"/>
            <a:ext cx="8641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A7FC6B-01EC-41CE-BFD1-8AFA9A15B464}"/>
              </a:ext>
            </a:extLst>
          </p:cNvPr>
          <p:cNvSpPr txBox="1"/>
          <p:nvPr/>
        </p:nvSpPr>
        <p:spPr>
          <a:xfrm>
            <a:off x="7264973" y="3673181"/>
            <a:ext cx="133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 lip Emoji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780ED2-0C61-4990-8BDD-DAA8DA4887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555274"/>
            <a:ext cx="2286000" cy="24071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A8A6A9-35E2-4064-9A65-D5FDBCDB40FB}"/>
              </a:ext>
            </a:extLst>
          </p:cNvPr>
          <p:cNvSpPr txBox="1"/>
          <p:nvPr/>
        </p:nvSpPr>
        <p:spPr>
          <a:xfrm>
            <a:off x="5148777" y="1306884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B9BDDC-9FA9-4374-A582-33D75CD6C634}"/>
              </a:ext>
            </a:extLst>
          </p:cNvPr>
          <p:cNvCxnSpPr>
            <a:cxnSpLocks/>
          </p:cNvCxnSpPr>
          <p:nvPr/>
        </p:nvCxnSpPr>
        <p:spPr bwMode="auto">
          <a:xfrm flipV="1">
            <a:off x="2943411" y="3962400"/>
            <a:ext cx="3257207" cy="1051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6AD79DF-32AC-46EB-9C8D-A50D302979FC}"/>
              </a:ext>
            </a:extLst>
          </p:cNvPr>
          <p:cNvSpPr txBox="1"/>
          <p:nvPr/>
        </p:nvSpPr>
        <p:spPr>
          <a:xfrm>
            <a:off x="6172214" y="3780902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928309-F6F8-41CD-8026-036FF3BE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667" y="3723666"/>
            <a:ext cx="518633" cy="496223"/>
          </a:xfrm>
          <a:prstGeom prst="rect">
            <a:avLst/>
          </a:prstGeom>
        </p:spPr>
      </p:pic>
      <p:pic>
        <p:nvPicPr>
          <p:cNvPr id="70658" name="Picture 2" descr="Facial Action Coding System (FACS) - A Visual Guidebook - iMotions">
            <a:extLst>
              <a:ext uri="{FF2B5EF4-FFF2-40B4-BE49-F238E27FC236}">
                <a16:creationId xmlns:a16="http://schemas.microsoft.com/office/drawing/2014/main" id="{2162DEA0-A5D9-4BF2-8240-C92DBDC5E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52" y="5562616"/>
            <a:ext cx="2253563" cy="112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284D4B-E005-4639-BC8E-02B150312136}"/>
              </a:ext>
            </a:extLst>
          </p:cNvPr>
          <p:cNvCxnSpPr/>
          <p:nvPr/>
        </p:nvCxnSpPr>
        <p:spPr bwMode="auto">
          <a:xfrm flipV="1">
            <a:off x="2971800" y="1216720"/>
            <a:ext cx="1219200" cy="274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131BF-C09E-4095-A42C-CE93BB17AFC3}"/>
              </a:ext>
            </a:extLst>
          </p:cNvPr>
          <p:cNvSpPr txBox="1"/>
          <p:nvPr/>
        </p:nvSpPr>
        <p:spPr>
          <a:xfrm>
            <a:off x="4048325" y="914399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62A12-38B9-42EF-86D5-36E63FA0F61E}"/>
              </a:ext>
            </a:extLst>
          </p:cNvPr>
          <p:cNvCxnSpPr>
            <a:cxnSpLocks/>
          </p:cNvCxnSpPr>
          <p:nvPr/>
        </p:nvCxnSpPr>
        <p:spPr bwMode="auto">
          <a:xfrm>
            <a:off x="901201" y="5282530"/>
            <a:ext cx="16895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A7FC6B-01EC-41CE-BFD1-8AFA9A15B464}"/>
              </a:ext>
            </a:extLst>
          </p:cNvPr>
          <p:cNvSpPr txBox="1"/>
          <p:nvPr/>
        </p:nvSpPr>
        <p:spPr>
          <a:xfrm>
            <a:off x="3352801" y="5196903"/>
            <a:ext cx="133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Grimace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780ED2-0C61-4990-8BDD-DAA8DA4887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555274"/>
            <a:ext cx="2286000" cy="24071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A8A6A9-35E2-4064-9A65-D5FDBCDB40FB}"/>
              </a:ext>
            </a:extLst>
          </p:cNvPr>
          <p:cNvSpPr txBox="1"/>
          <p:nvPr/>
        </p:nvSpPr>
        <p:spPr>
          <a:xfrm>
            <a:off x="5148777" y="1306884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8EAE80-E2BC-4FE9-A08C-AF75F2B26875}"/>
              </a:ext>
            </a:extLst>
          </p:cNvPr>
          <p:cNvCxnSpPr>
            <a:cxnSpLocks/>
          </p:cNvCxnSpPr>
          <p:nvPr/>
        </p:nvCxnSpPr>
        <p:spPr bwMode="auto">
          <a:xfrm>
            <a:off x="2971646" y="3974400"/>
            <a:ext cx="790389" cy="9616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FF60CCB-8EF3-481D-BF62-F34ACC164D88}"/>
              </a:ext>
            </a:extLst>
          </p:cNvPr>
          <p:cNvSpPr txBox="1"/>
          <p:nvPr/>
        </p:nvSpPr>
        <p:spPr>
          <a:xfrm>
            <a:off x="3619500" y="4974753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72069-9CB7-4B23-90B1-7436B460331C}"/>
              </a:ext>
            </a:extLst>
          </p:cNvPr>
          <p:cNvSpPr txBox="1"/>
          <p:nvPr/>
        </p:nvSpPr>
        <p:spPr>
          <a:xfrm>
            <a:off x="1899508" y="6028306"/>
            <a:ext cx="4238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 angle of the lips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F43CEB-764D-4986-AEE5-B5CF84790CF8}"/>
              </a:ext>
            </a:extLst>
          </p:cNvPr>
          <p:cNvCxnSpPr>
            <a:cxnSpLocks/>
          </p:cNvCxnSpPr>
          <p:nvPr/>
        </p:nvCxnSpPr>
        <p:spPr bwMode="auto">
          <a:xfrm flipV="1">
            <a:off x="2943411" y="3962400"/>
            <a:ext cx="3257207" cy="1051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4109DF-7DC6-43EF-9621-DD730BC523E1}"/>
              </a:ext>
            </a:extLst>
          </p:cNvPr>
          <p:cNvSpPr txBox="1"/>
          <p:nvPr/>
        </p:nvSpPr>
        <p:spPr>
          <a:xfrm>
            <a:off x="6172214" y="3780902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4" descr="😬 Grimacing Face Emoji on Facebook 4.0 | Funny emoji faces, Emoji, Emoji  images">
            <a:extLst>
              <a:ext uri="{FF2B5EF4-FFF2-40B4-BE49-F238E27FC236}">
                <a16:creationId xmlns:a16="http://schemas.microsoft.com/office/drawing/2014/main" id="{45F2FC2C-438D-465A-B045-05A21F73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83" y="5516142"/>
            <a:ext cx="598116" cy="5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fbase - #laurenconrad #thehills #grimace #yikes">
            <a:extLst>
              <a:ext uri="{FF2B5EF4-FFF2-40B4-BE49-F238E27FC236}">
                <a16:creationId xmlns:a16="http://schemas.microsoft.com/office/drawing/2014/main" id="{010D2439-E684-484C-8C6C-77258D042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2" y="5361086"/>
            <a:ext cx="2390247" cy="134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30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284D4B-E005-4639-BC8E-02B150312136}"/>
              </a:ext>
            </a:extLst>
          </p:cNvPr>
          <p:cNvCxnSpPr/>
          <p:nvPr/>
        </p:nvCxnSpPr>
        <p:spPr bwMode="auto">
          <a:xfrm flipV="1">
            <a:off x="2971800" y="1216720"/>
            <a:ext cx="1219200" cy="274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131BF-C09E-4095-A42C-CE93BB17AFC3}"/>
              </a:ext>
            </a:extLst>
          </p:cNvPr>
          <p:cNvSpPr txBox="1"/>
          <p:nvPr/>
        </p:nvSpPr>
        <p:spPr>
          <a:xfrm>
            <a:off x="4048325" y="914399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62A12-38B9-42EF-86D5-36E63FA0F61E}"/>
              </a:ext>
            </a:extLst>
          </p:cNvPr>
          <p:cNvCxnSpPr>
            <a:cxnSpLocks/>
          </p:cNvCxnSpPr>
          <p:nvPr/>
        </p:nvCxnSpPr>
        <p:spPr bwMode="auto">
          <a:xfrm flipV="1">
            <a:off x="901201" y="4936016"/>
            <a:ext cx="775199" cy="107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A7FC6B-01EC-41CE-BFD1-8AFA9A15B464}"/>
              </a:ext>
            </a:extLst>
          </p:cNvPr>
          <p:cNvSpPr txBox="1"/>
          <p:nvPr/>
        </p:nvSpPr>
        <p:spPr>
          <a:xfrm>
            <a:off x="3352801" y="5196903"/>
            <a:ext cx="133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780ED2-0C61-4990-8BDD-DAA8DA4887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555274"/>
            <a:ext cx="2286000" cy="24071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A8A6A9-35E2-4064-9A65-D5FDBCDB40FB}"/>
              </a:ext>
            </a:extLst>
          </p:cNvPr>
          <p:cNvSpPr txBox="1"/>
          <p:nvPr/>
        </p:nvSpPr>
        <p:spPr>
          <a:xfrm>
            <a:off x="5148777" y="1306884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8EAE80-E2BC-4FE9-A08C-AF75F2B26875}"/>
              </a:ext>
            </a:extLst>
          </p:cNvPr>
          <p:cNvCxnSpPr>
            <a:cxnSpLocks/>
          </p:cNvCxnSpPr>
          <p:nvPr/>
        </p:nvCxnSpPr>
        <p:spPr bwMode="auto">
          <a:xfrm>
            <a:off x="2971646" y="3974400"/>
            <a:ext cx="790389" cy="9616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FF60CCB-8EF3-481D-BF62-F34ACC164D88}"/>
              </a:ext>
            </a:extLst>
          </p:cNvPr>
          <p:cNvSpPr txBox="1"/>
          <p:nvPr/>
        </p:nvSpPr>
        <p:spPr>
          <a:xfrm>
            <a:off x="3619500" y="4974753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F43CEB-764D-4986-AEE5-B5CF84790CF8}"/>
              </a:ext>
            </a:extLst>
          </p:cNvPr>
          <p:cNvCxnSpPr>
            <a:cxnSpLocks/>
          </p:cNvCxnSpPr>
          <p:nvPr/>
        </p:nvCxnSpPr>
        <p:spPr bwMode="auto">
          <a:xfrm flipV="1">
            <a:off x="2943411" y="3962400"/>
            <a:ext cx="3257207" cy="1051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4109DF-7DC6-43EF-9621-DD730BC523E1}"/>
              </a:ext>
            </a:extLst>
          </p:cNvPr>
          <p:cNvSpPr txBox="1"/>
          <p:nvPr/>
        </p:nvSpPr>
        <p:spPr>
          <a:xfrm>
            <a:off x="6172214" y="3780902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0" name="Picture 2" descr="Facial Action Coding System (FACS) - A Visual Guidebook - iMotions">
            <a:extLst>
              <a:ext uri="{FF2B5EF4-FFF2-40B4-BE49-F238E27FC236}">
                <a16:creationId xmlns:a16="http://schemas.microsoft.com/office/drawing/2014/main" id="{9EA2A836-2584-4F1E-AA75-CF32C37C2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67" y="5504680"/>
            <a:ext cx="2401840" cy="12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F93D7B-D104-448F-9D6B-4FBE15833AAE}"/>
              </a:ext>
            </a:extLst>
          </p:cNvPr>
          <p:cNvCxnSpPr>
            <a:cxnSpLocks/>
          </p:cNvCxnSpPr>
          <p:nvPr/>
        </p:nvCxnSpPr>
        <p:spPr bwMode="auto">
          <a:xfrm>
            <a:off x="2971646" y="4067584"/>
            <a:ext cx="381155" cy="11293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3B69906-F12A-4D4A-A5CD-86642100CBC0}"/>
              </a:ext>
            </a:extLst>
          </p:cNvPr>
          <p:cNvSpPr txBox="1"/>
          <p:nvPr/>
        </p:nvSpPr>
        <p:spPr>
          <a:xfrm>
            <a:off x="3193323" y="5220121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2430FE-F9C7-4D78-AFF1-BDC824908202}"/>
              </a:ext>
            </a:extLst>
          </p:cNvPr>
          <p:cNvCxnSpPr>
            <a:cxnSpLocks/>
          </p:cNvCxnSpPr>
          <p:nvPr/>
        </p:nvCxnSpPr>
        <p:spPr bwMode="auto">
          <a:xfrm>
            <a:off x="945686" y="5123941"/>
            <a:ext cx="990738" cy="4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AutoShape 2" descr="😬 Grimacing Face Emoji on Facebook 4.0 | Funny emoji faces, Emoji, Emoji  images">
            <a:extLst>
              <a:ext uri="{FF2B5EF4-FFF2-40B4-BE49-F238E27FC236}">
                <a16:creationId xmlns:a16="http://schemas.microsoft.com/office/drawing/2014/main" id="{96F81A1D-CB55-4CAD-820E-5A39F1CBE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ute Pouting Emoji Sticker">
            <a:extLst>
              <a:ext uri="{FF2B5EF4-FFF2-40B4-BE49-F238E27FC236}">
                <a16:creationId xmlns:a16="http://schemas.microsoft.com/office/drawing/2014/main" id="{79B6B0B3-9930-4011-84B5-43D5A3B5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5493305"/>
            <a:ext cx="523158" cy="5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284D4B-E005-4639-BC8E-02B150312136}"/>
              </a:ext>
            </a:extLst>
          </p:cNvPr>
          <p:cNvCxnSpPr/>
          <p:nvPr/>
        </p:nvCxnSpPr>
        <p:spPr bwMode="auto">
          <a:xfrm flipV="1">
            <a:off x="2971800" y="1216720"/>
            <a:ext cx="1219200" cy="27456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131BF-C09E-4095-A42C-CE93BB17AFC3}"/>
              </a:ext>
            </a:extLst>
          </p:cNvPr>
          <p:cNvSpPr txBox="1"/>
          <p:nvPr/>
        </p:nvSpPr>
        <p:spPr>
          <a:xfrm>
            <a:off x="4048325" y="914399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62A12-38B9-42EF-86D5-36E63FA0F61E}"/>
              </a:ext>
            </a:extLst>
          </p:cNvPr>
          <p:cNvCxnSpPr>
            <a:cxnSpLocks/>
          </p:cNvCxnSpPr>
          <p:nvPr/>
        </p:nvCxnSpPr>
        <p:spPr bwMode="auto">
          <a:xfrm>
            <a:off x="901201" y="5282530"/>
            <a:ext cx="16895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780ED2-0C61-4990-8BDD-DAA8DA4887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555274"/>
            <a:ext cx="2286000" cy="24071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A8A6A9-35E2-4064-9A65-D5FDBCDB40FB}"/>
              </a:ext>
            </a:extLst>
          </p:cNvPr>
          <p:cNvSpPr txBox="1"/>
          <p:nvPr/>
        </p:nvSpPr>
        <p:spPr>
          <a:xfrm>
            <a:off x="5148777" y="1306884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8EAE80-E2BC-4FE9-A08C-AF75F2B26875}"/>
              </a:ext>
            </a:extLst>
          </p:cNvPr>
          <p:cNvCxnSpPr>
            <a:cxnSpLocks/>
          </p:cNvCxnSpPr>
          <p:nvPr/>
        </p:nvCxnSpPr>
        <p:spPr bwMode="auto">
          <a:xfrm>
            <a:off x="2943411" y="4067584"/>
            <a:ext cx="790389" cy="9616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FF60CCB-8EF3-481D-BF62-F34ACC164D88}"/>
              </a:ext>
            </a:extLst>
          </p:cNvPr>
          <p:cNvSpPr txBox="1"/>
          <p:nvPr/>
        </p:nvSpPr>
        <p:spPr>
          <a:xfrm>
            <a:off x="3619500" y="4974753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72069-9CB7-4B23-90B1-7436B460331C}"/>
              </a:ext>
            </a:extLst>
          </p:cNvPr>
          <p:cNvSpPr txBox="1"/>
          <p:nvPr/>
        </p:nvSpPr>
        <p:spPr>
          <a:xfrm>
            <a:off x="1899508" y="6028306"/>
            <a:ext cx="4238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Protrudes lower lip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F43CEB-764D-4986-AEE5-B5CF84790CF8}"/>
              </a:ext>
            </a:extLst>
          </p:cNvPr>
          <p:cNvCxnSpPr>
            <a:cxnSpLocks/>
          </p:cNvCxnSpPr>
          <p:nvPr/>
        </p:nvCxnSpPr>
        <p:spPr bwMode="auto">
          <a:xfrm flipV="1">
            <a:off x="2943411" y="3962400"/>
            <a:ext cx="3257207" cy="1051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4109DF-7DC6-43EF-9621-DD730BC523E1}"/>
              </a:ext>
            </a:extLst>
          </p:cNvPr>
          <p:cNvSpPr txBox="1"/>
          <p:nvPr/>
        </p:nvSpPr>
        <p:spPr>
          <a:xfrm>
            <a:off x="6172214" y="3780902"/>
            <a:ext cx="4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68612" name="Picture 4" descr="Facial Action Coding System (FACS) - A Visual Guidebook - iMotions">
            <a:extLst>
              <a:ext uri="{FF2B5EF4-FFF2-40B4-BE49-F238E27FC236}">
                <a16:creationId xmlns:a16="http://schemas.microsoft.com/office/drawing/2014/main" id="{A89B7D6C-054D-469D-A9E9-BA14751FE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16" y="5562600"/>
            <a:ext cx="2305052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4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>
            <a:extLst>
              <a:ext uri="{FF2B5EF4-FFF2-40B4-BE49-F238E27FC236}">
                <a16:creationId xmlns:a16="http://schemas.microsoft.com/office/drawing/2014/main" id="{CA1F039E-60D1-40F9-8176-5D51A43D2A3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62049AD-AA24-46BA-A900-1B548EA35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</a:t>
            </a:r>
            <a:r>
              <a:rPr lang="en-US" altLang="en-US">
                <a:solidFill>
                  <a:srgbClr val="FFFF00"/>
                </a:solidFill>
              </a:rPr>
              <a:t>Face</a:t>
            </a:r>
          </a:p>
        </p:txBody>
      </p:sp>
      <p:graphicFrame>
        <p:nvGraphicFramePr>
          <p:cNvPr id="527363" name="Group 3">
            <a:extLst>
              <a:ext uri="{FF2B5EF4-FFF2-40B4-BE49-F238E27FC236}">
                <a16:creationId xmlns:a16="http://schemas.microsoft.com/office/drawing/2014/main" id="{E0F6223A-C4A9-4956-BF41-50515A5FA2E0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143000"/>
          <a:ext cx="8686800" cy="5184777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Action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Corrugator supercilli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Arch of frontal bone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Eyebrow skin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Draws eyebrow together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8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Orbicularis oculi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Frontal and maxillary bone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Eyelid tissue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Closes eye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Zygomaticus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Zygomatic bone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Skin &amp; muscle of mouth corner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Smiling muscle (raises corners of mouth)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Risorius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Lateral fascia assoc. w/ masseter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Skin at angle of mouth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Draws corner of lip laterally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Levator labii superioris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Zygomatic bone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Skin of upper lip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Opens lips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Depressor labii inferioris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Body of mandible (lateral to midline)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Skin &amp; muscle of lower lip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Draws lip inferiorly (pouting)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Depressor anguli oris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Body of mandible (below incisors)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Skin &amp; muscle at angle of mouth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Draws corner of mouth down &amp; lateral (grimace)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Orbicularis oris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Maxilla and mandible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 and skin around mouth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Closes lip (purses and protrudes lip)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Mentalis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Mandible below incisors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Skin of chin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Protrudes lower lip (wrinkles chin)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5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Buccinator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Molar region of maxilla and mandible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Orbicularis oris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Compresses cheek (whistling, sucking)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8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Platysma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Chest fascia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Below margin of mandible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Tenses skin of neck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27457" name="Group 97">
            <a:extLst>
              <a:ext uri="{FF2B5EF4-FFF2-40B4-BE49-F238E27FC236}">
                <a16:creationId xmlns:a16="http://schemas.microsoft.com/office/drawing/2014/main" id="{50296359-4F5B-4863-8CCE-B46364E797BE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838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Muscles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640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18B1F766-C5EA-463F-ABBA-6E8E0EEBF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Rectangle 1027">
            <a:extLst>
              <a:ext uri="{FF2B5EF4-FFF2-40B4-BE49-F238E27FC236}">
                <a16:creationId xmlns:a16="http://schemas.microsoft.com/office/drawing/2014/main" id="{38C5F997-A0A3-4C44-9107-E78023E55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1029" descr="http://rds.yahoo.com/S=96062883/K=avulsion/v=2/SID=e/TID=I038_76/l=IVI/SIG=12ihdb38l/EXP=1119030731/*-http%3A//www.gangahospital.com/caseofweek/old2/deglovedskull.jpg">
            <a:extLst>
              <a:ext uri="{FF2B5EF4-FFF2-40B4-BE49-F238E27FC236}">
                <a16:creationId xmlns:a16="http://schemas.microsoft.com/office/drawing/2014/main" id="{C5D71FE4-3E04-4DE3-AC03-8FF9BB54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81100"/>
            <a:ext cx="82296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B0EE4-688B-48EB-90DA-B2CF82CEBFFA}"/>
              </a:ext>
            </a:extLst>
          </p:cNvPr>
          <p:cNvSpPr txBox="1"/>
          <p:nvPr/>
        </p:nvSpPr>
        <p:spPr>
          <a:xfrm>
            <a:off x="1066800" y="839750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Person riding the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ferris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wheel (South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Amercia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), hair caught in a stationary object.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A98292F-8856-4353-A253-B9D2BDF27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4B2E53D-3787-463D-A1AC-9C0B68A33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9B296CA4-6E3C-49E1-B739-DB118AD23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2732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11269" name="Picture 6" descr="http://www.gangahospital.com/caseofweek/old2/scalp1.gif">
            <a:extLst>
              <a:ext uri="{FF2B5EF4-FFF2-40B4-BE49-F238E27FC236}">
                <a16:creationId xmlns:a16="http://schemas.microsoft.com/office/drawing/2014/main" id="{7455F55C-082B-4468-913E-F8CD3E83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1155686"/>
            <a:ext cx="8153400" cy="570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CC44A-8075-4EA5-88CE-CC045C0802F6}"/>
              </a:ext>
            </a:extLst>
          </p:cNvPr>
          <p:cNvSpPr txBox="1"/>
          <p:nvPr/>
        </p:nvSpPr>
        <p:spPr>
          <a:xfrm>
            <a:off x="1066800" y="839750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whole scalp was pulled off (with hair and skin)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>
            <a:extLst>
              <a:ext uri="{FF2B5EF4-FFF2-40B4-BE49-F238E27FC236}">
                <a16:creationId xmlns:a16="http://schemas.microsoft.com/office/drawing/2014/main" id="{17653215-868D-49B4-A5E8-0C22AEA761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A094EDAF-AB23-4FB9-9791-5FB7FE052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Mastication and Tongue Movement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42403B2-75A5-4233-8906-FB5A0D314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Four main pairs of muscles involved in mastication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Innervated by mandibular division of the trigeminal nerve (cranial nerve V)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Prime movers of jaw closure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Masseter and temporalis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Side-to-side movement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Pterygoid muscles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Compression of cheeks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Buccinator muscles</a:t>
            </a:r>
            <a:endParaRPr lang="en-US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>
            <a:extLst>
              <a:ext uri="{FF2B5EF4-FFF2-40B4-BE49-F238E27FC236}">
                <a16:creationId xmlns:a16="http://schemas.microsoft.com/office/drawing/2014/main" id="{692F6BCB-594A-4E95-995A-4FF0E8E3BB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8D560A55-BADF-41C3-8F54-AC37D6559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Superficial Muscles of the Body – Anterior View</a:t>
            </a:r>
          </a:p>
        </p:txBody>
      </p:sp>
      <p:sp>
        <p:nvSpPr>
          <p:cNvPr id="5124" name="Text Box 9">
            <a:extLst>
              <a:ext uri="{FF2B5EF4-FFF2-40B4-BE49-F238E27FC236}">
                <a16:creationId xmlns:a16="http://schemas.microsoft.com/office/drawing/2014/main" id="{8BE11E99-90F7-469B-803C-4E941FC0C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11.7a</a:t>
            </a:r>
          </a:p>
        </p:txBody>
      </p:sp>
      <p:pic>
        <p:nvPicPr>
          <p:cNvPr id="5125" name="Picture 10">
            <a:extLst>
              <a:ext uri="{FF2B5EF4-FFF2-40B4-BE49-F238E27FC236}">
                <a16:creationId xmlns:a16="http://schemas.microsoft.com/office/drawing/2014/main" id="{A2D3A23C-8E77-462F-85B9-52E7682D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b="5951"/>
          <a:stretch>
            <a:fillRect/>
          </a:stretch>
        </p:blipFill>
        <p:spPr bwMode="auto">
          <a:xfrm>
            <a:off x="2435225" y="914400"/>
            <a:ext cx="45783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>
            <a:extLst>
              <a:ext uri="{FF2B5EF4-FFF2-40B4-BE49-F238E27FC236}">
                <a16:creationId xmlns:a16="http://schemas.microsoft.com/office/drawing/2014/main" id="{DDA72C10-4B4C-4FE1-9A15-3E95AD85BB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520B362-D4ED-4DB5-9FF7-B1D0150FF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Mastication and Tongue Movement</a:t>
            </a:r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7F22ACF7-DE9D-4D63-A96B-F9339B125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11.9a, b</a:t>
            </a:r>
          </a:p>
        </p:txBody>
      </p:sp>
      <p:pic>
        <p:nvPicPr>
          <p:cNvPr id="13317" name="Picture 6">
            <a:extLst>
              <a:ext uri="{FF2B5EF4-FFF2-40B4-BE49-F238E27FC236}">
                <a16:creationId xmlns:a16="http://schemas.microsoft.com/office/drawing/2014/main" id="{B897C73F-90C1-4B6E-8D5B-7D6D3C99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215" r="1236" b="5951"/>
          <a:stretch>
            <a:fillRect/>
          </a:stretch>
        </p:blipFill>
        <p:spPr bwMode="auto">
          <a:xfrm>
            <a:off x="152400" y="1490663"/>
            <a:ext cx="4572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>
            <a:extLst>
              <a:ext uri="{FF2B5EF4-FFF2-40B4-BE49-F238E27FC236}">
                <a16:creationId xmlns:a16="http://schemas.microsoft.com/office/drawing/2014/main" id="{99B9D5FE-3D64-436F-8A36-60291D85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1215" r="1648" b="5951"/>
          <a:stretch>
            <a:fillRect/>
          </a:stretch>
        </p:blipFill>
        <p:spPr bwMode="auto">
          <a:xfrm>
            <a:off x="4953000" y="1571625"/>
            <a:ext cx="4191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8BABB-2E2F-4993-99ED-A5FC8E1C8356}"/>
              </a:ext>
            </a:extLst>
          </p:cNvPr>
          <p:cNvSpPr txBox="1"/>
          <p:nvPr/>
        </p:nvSpPr>
        <p:spPr>
          <a:xfrm>
            <a:off x="3352800" y="411480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Prime mover of Jaw closure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975C9-F800-4D9D-90A7-77B3D7D602D7}"/>
              </a:ext>
            </a:extLst>
          </p:cNvPr>
          <p:cNvSpPr txBox="1"/>
          <p:nvPr/>
        </p:nvSpPr>
        <p:spPr>
          <a:xfrm>
            <a:off x="3848100" y="254112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Jaw closure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B03C4-CCBB-4350-847B-5CCB19AA039A}"/>
              </a:ext>
            </a:extLst>
          </p:cNvPr>
          <p:cNvSpPr txBox="1"/>
          <p:nvPr/>
        </p:nvSpPr>
        <p:spPr>
          <a:xfrm>
            <a:off x="7391400" y="480060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Side to side movement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9E0FA-04E7-463E-A3B8-739A80907DBD}"/>
              </a:ext>
            </a:extLst>
          </p:cNvPr>
          <p:cNvSpPr txBox="1"/>
          <p:nvPr/>
        </p:nvSpPr>
        <p:spPr>
          <a:xfrm>
            <a:off x="1752600" y="893193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Cranial Nerve 5 (Trigeminal nerve) – Muscles of Mastication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85185-7353-4AF7-8C3B-C3F1410C85E9}"/>
              </a:ext>
            </a:extLst>
          </p:cNvPr>
          <p:cNvSpPr txBox="1"/>
          <p:nvPr/>
        </p:nvSpPr>
        <p:spPr>
          <a:xfrm>
            <a:off x="76200" y="4253039"/>
            <a:ext cx="1981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sz="11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mastication (underneath RISORIUS) – sucking on the straw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AE4F0-434C-4871-A75B-FC78A491A14A}"/>
              </a:ext>
            </a:extLst>
          </p:cNvPr>
          <p:cNvSpPr txBox="1"/>
          <p:nvPr/>
        </p:nvSpPr>
        <p:spPr>
          <a:xfrm>
            <a:off x="76200" y="4853556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But innervated by Cranial Nerve 7 (Facial nerve)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95384-EFC5-4486-97B2-BDBA0240DA83}"/>
              </a:ext>
            </a:extLst>
          </p:cNvPr>
          <p:cNvSpPr txBox="1"/>
          <p:nvPr/>
        </p:nvSpPr>
        <p:spPr>
          <a:xfrm>
            <a:off x="2819400" y="5500152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Paralysis of Cranial Nerve 5, inability of Chewing, but Cranial 7 is still intact so liquid diet possible with a straw.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>
            <a:extLst>
              <a:ext uri="{FF2B5EF4-FFF2-40B4-BE49-F238E27FC236}">
                <a16:creationId xmlns:a16="http://schemas.microsoft.com/office/drawing/2014/main" id="{EBA0D744-F0D0-4CB9-9E53-5B8E404C85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13DE6FD5-CA5A-4DB1-AD30-735608B56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</a:t>
            </a:r>
            <a:r>
              <a:rPr lang="en-US" altLang="en-US">
                <a:solidFill>
                  <a:srgbClr val="FFFF99"/>
                </a:solidFill>
              </a:rPr>
              <a:t>Mastication</a:t>
            </a:r>
          </a:p>
        </p:txBody>
      </p:sp>
      <p:graphicFrame>
        <p:nvGraphicFramePr>
          <p:cNvPr id="457944" name="Group 216">
            <a:extLst>
              <a:ext uri="{FF2B5EF4-FFF2-40B4-BE49-F238E27FC236}">
                <a16:creationId xmlns:a16="http://schemas.microsoft.com/office/drawing/2014/main" id="{02DE530A-45D1-495F-A115-F020F661ECF4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143000"/>
          <a:ext cx="8839200" cy="2767315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6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04" marB="4570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Action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3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Masseter</a:t>
                      </a:r>
                    </a:p>
                  </a:txBody>
                  <a:tcPr marL="0" marR="0" marT="45704" marB="4570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Zygomatic arch &amp; bone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Angle and ramus of mandible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Prime mover of jaw closure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Trigeminal n.  (CN-V) mandibular br. 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Temporalis</a:t>
                      </a:r>
                    </a:p>
                  </a:txBody>
                  <a:tcPr marL="0" marR="0" marT="45704" marB="4570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Temporal fossa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Coronoid process of mandible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Closes jaw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Trigeminal n.  (CN-V) mandibular br. 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3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Medial Pterygoid</a:t>
                      </a:r>
                    </a:p>
                  </a:txBody>
                  <a:tcPr marL="0" marR="0" marT="45704" marB="4570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Medial surface of lateral pterygoid plate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Medial surface of mandible (near angle)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Side-side movement (grinding)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Trigeminal n.  (CN-V) mandibular br. 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3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Lateral Pterygoid</a:t>
                      </a:r>
                    </a:p>
                  </a:txBody>
                  <a:tcPr marL="0" marR="0" marT="45704" marB="4570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Greater wing &amp; lateral pterygoid plate of sphenoid bone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Mandibular condyle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Side-side movement (grinding)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Trigeminal n.  (CN-V) mandibular br.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3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Buccinator</a:t>
                      </a:r>
                    </a:p>
                  </a:txBody>
                  <a:tcPr marL="0" marR="0" marT="45704" marB="4570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Molar region of maxilla and mandible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Orbicularis oris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Compresses cheek (whistling, sucking)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04" marB="4570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57946" name="Group 218">
            <a:extLst>
              <a:ext uri="{FF2B5EF4-FFF2-40B4-BE49-F238E27FC236}">
                <a16:creationId xmlns:a16="http://schemas.microsoft.com/office/drawing/2014/main" id="{AA8C5E6D-0DF7-4F90-962F-E113384E5D0C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838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395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05EC-D68F-4CD5-ACDA-E5F35833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Temporalis</a:t>
            </a:r>
          </a:p>
        </p:txBody>
      </p:sp>
      <p:pic>
        <p:nvPicPr>
          <p:cNvPr id="5" name="temporalis">
            <a:hlinkClick r:id="" action="ppaction://media"/>
            <a:extLst>
              <a:ext uri="{FF2B5EF4-FFF2-40B4-BE49-F238E27FC236}">
                <a16:creationId xmlns:a16="http://schemas.microsoft.com/office/drawing/2014/main" id="{9F29D6E5-ABEF-4974-8516-1A7A87347D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200" y="823913"/>
            <a:ext cx="7975600" cy="5981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84648-A713-4A67-8CA1-1945D6637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3585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D1C7-3675-47A8-89D0-A77BA4A5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Masseter</a:t>
            </a:r>
          </a:p>
        </p:txBody>
      </p:sp>
      <p:pic>
        <p:nvPicPr>
          <p:cNvPr id="5" name="masseter">
            <a:hlinkClick r:id="" action="ppaction://media"/>
            <a:extLst>
              <a:ext uri="{FF2B5EF4-FFF2-40B4-BE49-F238E27FC236}">
                <a16:creationId xmlns:a16="http://schemas.microsoft.com/office/drawing/2014/main" id="{D7E0C20A-6DF6-44A0-AB93-EB3E957F12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823913"/>
            <a:ext cx="8077200" cy="60579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3EF71-9341-4935-ACAE-07E911F9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7465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>
            <a:extLst>
              <a:ext uri="{FF2B5EF4-FFF2-40B4-BE49-F238E27FC236}">
                <a16:creationId xmlns:a16="http://schemas.microsoft.com/office/drawing/2014/main" id="{6B093332-913E-4168-BE94-092C572CA25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B39ABE81-834E-418F-85D6-BF77E01E5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Mastication and Tongue Movement</a:t>
            </a: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BB09B21E-788E-439A-B358-50B22DB9C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Extrinsic muscles of the tongue</a:t>
            </a:r>
          </a:p>
          <a:p>
            <a:r>
              <a:rPr lang="en-US" altLang="en-US"/>
              <a:t>Move tongue</a:t>
            </a:r>
          </a:p>
          <a:p>
            <a:pPr lvl="1"/>
            <a:r>
              <a:rPr lang="en-US" altLang="en-US"/>
              <a:t>Laterally</a:t>
            </a:r>
          </a:p>
          <a:p>
            <a:pPr lvl="1"/>
            <a:r>
              <a:rPr lang="en-US" altLang="en-US"/>
              <a:t>Anteriorly </a:t>
            </a:r>
          </a:p>
          <a:p>
            <a:pPr lvl="1"/>
            <a:r>
              <a:rPr lang="en-US" altLang="en-US"/>
              <a:t>Posteriorly</a:t>
            </a:r>
          </a:p>
          <a:p>
            <a:r>
              <a:rPr lang="en-US" altLang="en-US"/>
              <a:t>All innervated by cranial nerve XII – the hypoglossal nerve</a:t>
            </a:r>
          </a:p>
        </p:txBody>
      </p:sp>
      <p:sp>
        <p:nvSpPr>
          <p:cNvPr id="14341" name="TextBox 4">
            <a:extLst>
              <a:ext uri="{FF2B5EF4-FFF2-40B4-BE49-F238E27FC236}">
                <a16:creationId xmlns:a16="http://schemas.microsoft.com/office/drawing/2014/main" id="{16ADA38C-55C8-42EF-B250-F71E34218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 O</a:t>
            </a:r>
            <a:r>
              <a:rPr lang="en-US" altLang="en-US" sz="800">
                <a:solidFill>
                  <a:schemeClr val="tx1"/>
                </a:solidFill>
              </a:rPr>
              <a:t>LFACTORY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O</a:t>
            </a:r>
            <a:r>
              <a:rPr lang="en-US" altLang="en-US" sz="800">
                <a:solidFill>
                  <a:schemeClr val="tx1"/>
                </a:solidFill>
              </a:rPr>
              <a:t>PTIC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O</a:t>
            </a:r>
            <a:r>
              <a:rPr lang="en-US" altLang="en-US" sz="800">
                <a:solidFill>
                  <a:schemeClr val="tx1"/>
                </a:solidFill>
              </a:rPr>
              <a:t>CCULOMOTOR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en-US" altLang="en-US" sz="800">
                <a:solidFill>
                  <a:schemeClr val="tx1"/>
                </a:solidFill>
              </a:rPr>
              <a:t>ROCHLEAR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en-US" altLang="en-US" sz="800">
                <a:solidFill>
                  <a:schemeClr val="tx1"/>
                </a:solidFill>
              </a:rPr>
              <a:t>RIGEMINAL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A</a:t>
            </a:r>
            <a:r>
              <a:rPr lang="en-US" altLang="en-US" sz="800">
                <a:solidFill>
                  <a:schemeClr val="tx1"/>
                </a:solidFill>
              </a:rPr>
              <a:t>BDUCENS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F</a:t>
            </a:r>
            <a:r>
              <a:rPr lang="en-US" altLang="en-US" sz="800">
                <a:solidFill>
                  <a:schemeClr val="tx1"/>
                </a:solidFill>
              </a:rPr>
              <a:t>ACIAL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A</a:t>
            </a:r>
            <a:r>
              <a:rPr lang="en-US" altLang="en-US" sz="800">
                <a:solidFill>
                  <a:schemeClr val="tx1"/>
                </a:solidFill>
              </a:rPr>
              <a:t>UDITORY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G</a:t>
            </a:r>
            <a:r>
              <a:rPr lang="en-US" altLang="en-US" sz="800">
                <a:solidFill>
                  <a:schemeClr val="tx1"/>
                </a:solidFill>
              </a:rPr>
              <a:t>LOSSOPHAYNGEAL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V</a:t>
            </a:r>
            <a:r>
              <a:rPr lang="en-US" altLang="en-US" sz="800">
                <a:solidFill>
                  <a:schemeClr val="tx1"/>
                </a:solidFill>
              </a:rPr>
              <a:t>AGUS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S</a:t>
            </a:r>
            <a:r>
              <a:rPr lang="en-US" altLang="en-US" sz="800">
                <a:solidFill>
                  <a:schemeClr val="tx1"/>
                </a:solidFill>
              </a:rPr>
              <a:t>PINAL ACC 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H</a:t>
            </a:r>
            <a:r>
              <a:rPr lang="en-US" altLang="en-US" sz="800">
                <a:solidFill>
                  <a:schemeClr val="tx1"/>
                </a:solidFill>
              </a:rPr>
              <a:t>YPOGLOSSAL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>
            <a:extLst>
              <a:ext uri="{FF2B5EF4-FFF2-40B4-BE49-F238E27FC236}">
                <a16:creationId xmlns:a16="http://schemas.microsoft.com/office/drawing/2014/main" id="{D0092163-CE3E-4A26-8DE7-94C09B47914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C7D84E1-F773-434F-BBAE-D059DA308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23F1A1E2-54E9-44D6-A86A-27F1F7261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11.9c</a:t>
            </a:r>
          </a:p>
        </p:txBody>
      </p:sp>
      <p:pic>
        <p:nvPicPr>
          <p:cNvPr id="15365" name="Picture 6">
            <a:extLst>
              <a:ext uri="{FF2B5EF4-FFF2-40B4-BE49-F238E27FC236}">
                <a16:creationId xmlns:a16="http://schemas.microsoft.com/office/drawing/2014/main" id="{C6A39B61-5220-44B9-89B9-18125736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1215" r="1485" b="5951"/>
          <a:stretch>
            <a:fillRect/>
          </a:stretch>
        </p:blipFill>
        <p:spPr bwMode="auto">
          <a:xfrm>
            <a:off x="1295400" y="914400"/>
            <a:ext cx="6858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D17F9-7082-4FC7-9D1A-2C0F5F0E0EAB}"/>
              </a:ext>
            </a:extLst>
          </p:cNvPr>
          <p:cNvSpPr txBox="1"/>
          <p:nvPr/>
        </p:nvSpPr>
        <p:spPr>
          <a:xfrm>
            <a:off x="94956" y="952134"/>
            <a:ext cx="348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Muscles never push since muscle contracts (which is PULL)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EDD18-83F4-4604-BF1E-F3686BEA2E5F}"/>
              </a:ext>
            </a:extLst>
          </p:cNvPr>
          <p:cNvSpPr txBox="1"/>
          <p:nvPr/>
        </p:nvSpPr>
        <p:spPr>
          <a:xfrm>
            <a:off x="94956" y="1905000"/>
            <a:ext cx="2495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Why can I stick out my tongue?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F04C3F-F89F-4665-8C6E-58A70DF3B939}"/>
              </a:ext>
            </a:extLst>
          </p:cNvPr>
          <p:cNvSpPr txBox="1"/>
          <p:nvPr/>
        </p:nvSpPr>
        <p:spPr>
          <a:xfrm>
            <a:off x="94956" y="2411590"/>
            <a:ext cx="2495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Contract Genioglossus and retract your lips. It looks like you are protruding (pushing) the tongue.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C6714-F804-4F36-8646-9C0906D4753D}"/>
              </a:ext>
            </a:extLst>
          </p:cNvPr>
          <p:cNvSpPr txBox="1"/>
          <p:nvPr/>
        </p:nvSpPr>
        <p:spPr>
          <a:xfrm>
            <a:off x="381000" y="4037111"/>
            <a:ext cx="2495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Inner mandible (</a:t>
            </a:r>
            <a:r>
              <a:rPr lang="en-US" sz="11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geni</a:t>
            </a:r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/o) to tongue tip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D972F-41DC-4C82-B32B-E49E5EFB0ABF}"/>
              </a:ext>
            </a:extLst>
          </p:cNvPr>
          <p:cNvSpPr txBox="1"/>
          <p:nvPr/>
        </p:nvSpPr>
        <p:spPr>
          <a:xfrm>
            <a:off x="6019800" y="1321465"/>
            <a:ext cx="249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Note: Muscles end in the name GLOSSUS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8CEF6-9352-4FBF-9736-180745430097}"/>
              </a:ext>
            </a:extLst>
          </p:cNvPr>
          <p:cNvSpPr txBox="1"/>
          <p:nvPr/>
        </p:nvSpPr>
        <p:spPr>
          <a:xfrm>
            <a:off x="5832230" y="4167916"/>
            <a:ext cx="2930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Styloid process of temporal bone to tongue tip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D9A21-5EA5-485A-AE3C-29C35B0D8DA9}"/>
              </a:ext>
            </a:extLst>
          </p:cNvPr>
          <p:cNvSpPr txBox="1"/>
          <p:nvPr/>
        </p:nvSpPr>
        <p:spPr>
          <a:xfrm>
            <a:off x="7676271" y="4429526"/>
            <a:ext cx="1316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Hyoid bone to tongue tip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1A6E2F-0670-4C6D-900A-B65BF5292D2E}"/>
              </a:ext>
            </a:extLst>
          </p:cNvPr>
          <p:cNvCxnSpPr>
            <a:cxnSpLocks/>
          </p:cNvCxnSpPr>
          <p:nvPr/>
        </p:nvCxnSpPr>
        <p:spPr bwMode="auto">
          <a:xfrm>
            <a:off x="1295400" y="4572000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5F160C-4C51-4EF2-9474-41D85F04D424}"/>
              </a:ext>
            </a:extLst>
          </p:cNvPr>
          <p:cNvCxnSpPr>
            <a:cxnSpLocks/>
          </p:cNvCxnSpPr>
          <p:nvPr/>
        </p:nvCxnSpPr>
        <p:spPr bwMode="auto">
          <a:xfrm>
            <a:off x="6858000" y="4572000"/>
            <a:ext cx="81827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A19E27-B670-4009-93CE-9CE937BC388A}"/>
              </a:ext>
            </a:extLst>
          </p:cNvPr>
          <p:cNvCxnSpPr>
            <a:cxnSpLocks/>
          </p:cNvCxnSpPr>
          <p:nvPr/>
        </p:nvCxnSpPr>
        <p:spPr bwMode="auto">
          <a:xfrm>
            <a:off x="6726115" y="4146145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>
            <a:extLst>
              <a:ext uri="{FF2B5EF4-FFF2-40B4-BE49-F238E27FC236}">
                <a16:creationId xmlns:a16="http://schemas.microsoft.com/office/drawing/2014/main" id="{6EEC9EC9-110B-448C-9AD8-6745E7F646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DA7FB6B-B7EF-42DE-BE29-E4D3FD4DF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promoting </a:t>
            </a:r>
            <a:r>
              <a:rPr lang="en-US" altLang="en-US">
                <a:solidFill>
                  <a:srgbClr val="FFFF00"/>
                </a:solidFill>
              </a:rPr>
              <a:t>Tongue movement (extrinsic muscles)</a:t>
            </a:r>
          </a:p>
        </p:txBody>
      </p:sp>
      <p:graphicFrame>
        <p:nvGraphicFramePr>
          <p:cNvPr id="458910" name="Group 158">
            <a:extLst>
              <a:ext uri="{FF2B5EF4-FFF2-40B4-BE49-F238E27FC236}">
                <a16:creationId xmlns:a16="http://schemas.microsoft.com/office/drawing/2014/main" id="{380BDC2F-C544-460E-B613-26F36A6E6C87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143000"/>
          <a:ext cx="8686800" cy="168910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34" marB="4573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9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Genioglossus</a:t>
                      </a:r>
                    </a:p>
                  </a:txBody>
                  <a:tcPr marL="0" marR="0" marT="45734" marB="4573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Internal surface mandible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Inferior tongue &amp; hyoid bone body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Protract tongue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Hypoglossal n. (CN XII)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6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Hyoglossus</a:t>
                      </a:r>
                    </a:p>
                  </a:txBody>
                  <a:tcPr marL="0" marR="0" marT="45734" marB="4573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Body &amp; greater horn of hyoid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Inferolateral tongue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Depress tongue and draws its sides downward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Hypoglossal n. (CN XII)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6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Styloglossus</a:t>
                      </a:r>
                    </a:p>
                  </a:txBody>
                  <a:tcPr marL="0" marR="0" marT="45734" marB="45734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Styloid process temporal bone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Lateroinferior tongue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Retracts (&amp; elevates) tongue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Hypoglossal n. (CN XII)</a:t>
                      </a:r>
                    </a:p>
                  </a:txBody>
                  <a:tcPr marL="0" marR="0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8912" name="Group 160">
            <a:extLst>
              <a:ext uri="{FF2B5EF4-FFF2-40B4-BE49-F238E27FC236}">
                <a16:creationId xmlns:a16="http://schemas.microsoft.com/office/drawing/2014/main" id="{32F32852-EA95-4FB2-9A88-2067BF9AC416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838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8888" name="Text Box 136">
            <a:extLst>
              <a:ext uri="{FF2B5EF4-FFF2-40B4-BE49-F238E27FC236}">
                <a16:creationId xmlns:a16="http://schemas.microsoft.com/office/drawing/2014/main" id="{F15069A3-081B-46BC-9A4A-D2BDF9C6F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8400"/>
            <a:ext cx="640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X- arm (humerus) movement                     Y- shoulder movement</a:t>
            </a:r>
          </a:p>
        </p:txBody>
      </p:sp>
    </p:spTree>
    <p:extLst>
      <p:ext uri="{BB962C8B-B14F-4D97-AF65-F5344CB8AC3E}">
        <p14:creationId xmlns:p14="http://schemas.microsoft.com/office/powerpoint/2010/main" val="2031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88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>
            <a:extLst>
              <a:ext uri="{FF2B5EF4-FFF2-40B4-BE49-F238E27FC236}">
                <a16:creationId xmlns:a16="http://schemas.microsoft.com/office/drawing/2014/main" id="{AEC375D9-70A2-479E-9238-E3B7DBE127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A36ACEB2-E00B-4FF0-ABA1-B70D65C9F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Anterior Neck and Throat – Swallowing</a:t>
            </a: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58F40453-BA44-4E5D-9776-FE6A0D2EF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neck is divided into anterior and posterior triangles</a:t>
            </a:r>
          </a:p>
          <a:p>
            <a:r>
              <a:rPr lang="en-US" altLang="en-US"/>
              <a:t>Anterior triangle </a:t>
            </a:r>
          </a:p>
          <a:p>
            <a:pPr lvl="1"/>
            <a:r>
              <a:rPr lang="en-US" altLang="en-US"/>
              <a:t>Divided into </a:t>
            </a:r>
            <a:r>
              <a:rPr lang="en-US" altLang="en-US" b="1"/>
              <a:t>suprahyoid</a:t>
            </a:r>
            <a:r>
              <a:rPr lang="en-US" altLang="en-US"/>
              <a:t> and </a:t>
            </a:r>
            <a:r>
              <a:rPr lang="en-US" altLang="en-US" b="1"/>
              <a:t>infrahyoid</a:t>
            </a:r>
            <a:r>
              <a:rPr lang="en-US" altLang="en-US"/>
              <a:t> muscles</a:t>
            </a:r>
          </a:p>
          <a:p>
            <a:pPr lvl="1"/>
            <a:r>
              <a:rPr lang="en-US" altLang="en-US"/>
              <a:t>Participate in swallowing</a:t>
            </a:r>
          </a:p>
          <a:p>
            <a:r>
              <a:rPr lang="en-US" altLang="en-US" b="1"/>
              <a:t>Pharyngeal constrictors</a:t>
            </a:r>
            <a:endParaRPr lang="en-US" altLang="en-US"/>
          </a:p>
          <a:p>
            <a:pPr lvl="1"/>
            <a:r>
              <a:rPr lang="en-US" altLang="en-US"/>
              <a:t>Squeeze food into the esophagus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>
            <a:extLst>
              <a:ext uri="{FF2B5EF4-FFF2-40B4-BE49-F238E27FC236}">
                <a16:creationId xmlns:a16="http://schemas.microsoft.com/office/drawing/2014/main" id="{F0B81AD0-D11F-4419-BF04-DEA3922D18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8EAE756-6F9A-4B27-996E-2D0D283C1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Anterior Neck and Throat – Swallowing</a:t>
            </a: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34DF55FC-816F-4141-97FC-9DF00D51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11.10a</a:t>
            </a: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24093BA9-342D-4C96-97C8-2048CB72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215" r="1350" b="5951"/>
          <a:stretch>
            <a:fillRect/>
          </a:stretch>
        </p:blipFill>
        <p:spPr bwMode="auto">
          <a:xfrm>
            <a:off x="876300" y="842963"/>
            <a:ext cx="76962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29AA1D1-6CC1-440D-8FCA-9FB10D098D6D}"/>
              </a:ext>
            </a:extLst>
          </p:cNvPr>
          <p:cNvSpPr/>
          <p:nvPr/>
        </p:nvSpPr>
        <p:spPr bwMode="auto">
          <a:xfrm rot="11017455">
            <a:off x="3016385" y="2307232"/>
            <a:ext cx="3187430" cy="3310334"/>
          </a:xfrm>
          <a:prstGeom prst="triangl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0449B-866E-48A0-A357-39B75703A89B}"/>
              </a:ext>
            </a:extLst>
          </p:cNvPr>
          <p:cNvSpPr txBox="1"/>
          <p:nvPr/>
        </p:nvSpPr>
        <p:spPr>
          <a:xfrm>
            <a:off x="3962400" y="1965773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Anterior Triangle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7B0896-EFF7-44F5-B904-33FF97FA5B9D}"/>
              </a:ext>
            </a:extLst>
          </p:cNvPr>
          <p:cNvCxnSpPr/>
          <p:nvPr/>
        </p:nvCxnSpPr>
        <p:spPr bwMode="auto">
          <a:xfrm>
            <a:off x="2914944" y="3276600"/>
            <a:ext cx="33903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row: Down 5">
            <a:extLst>
              <a:ext uri="{FF2B5EF4-FFF2-40B4-BE49-F238E27FC236}">
                <a16:creationId xmlns:a16="http://schemas.microsoft.com/office/drawing/2014/main" id="{37980D16-5778-4FA4-9DF3-D1E3ECEDAF82}"/>
              </a:ext>
            </a:extLst>
          </p:cNvPr>
          <p:cNvSpPr/>
          <p:nvPr/>
        </p:nvSpPr>
        <p:spPr bwMode="auto">
          <a:xfrm rot="10607479">
            <a:off x="5096310" y="1902843"/>
            <a:ext cx="381000" cy="137401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85D72-0D5D-4E17-967E-2D5BE963508A}"/>
              </a:ext>
            </a:extLst>
          </p:cNvPr>
          <p:cNvSpPr txBox="1"/>
          <p:nvPr/>
        </p:nvSpPr>
        <p:spPr>
          <a:xfrm>
            <a:off x="4724400" y="156969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SUPRAHYOID MUSCLES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2B74F-705C-4496-AB89-4D6D308D9FAE}"/>
              </a:ext>
            </a:extLst>
          </p:cNvPr>
          <p:cNvSpPr txBox="1"/>
          <p:nvPr/>
        </p:nvSpPr>
        <p:spPr>
          <a:xfrm>
            <a:off x="6286500" y="1362693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SUPRAHYOID MUSCLES –pulls throat together with esophagus up (e.g. during swallowing)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C9122F5-5F86-488F-8AA7-C7635361E9BF}"/>
              </a:ext>
            </a:extLst>
          </p:cNvPr>
          <p:cNvSpPr/>
          <p:nvPr/>
        </p:nvSpPr>
        <p:spPr bwMode="auto">
          <a:xfrm>
            <a:off x="5338860" y="3255878"/>
            <a:ext cx="381000" cy="137401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11AD0-C3C7-4E1B-AD8D-4BCA11827EEF}"/>
              </a:ext>
            </a:extLst>
          </p:cNvPr>
          <p:cNvSpPr txBox="1"/>
          <p:nvPr/>
        </p:nvSpPr>
        <p:spPr>
          <a:xfrm>
            <a:off x="5515465" y="4537184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INFRAHYOID MUSCLES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AF19FE-07E5-4306-A1A7-6D5BC392A59E}"/>
              </a:ext>
            </a:extLst>
          </p:cNvPr>
          <p:cNvSpPr txBox="1"/>
          <p:nvPr/>
        </p:nvSpPr>
        <p:spPr>
          <a:xfrm>
            <a:off x="6734322" y="5330279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INFRAHYOID MUSCLES –depress throat together with esophagus down (e.g. after swallowing)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 animBg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>
            <a:extLst>
              <a:ext uri="{FF2B5EF4-FFF2-40B4-BE49-F238E27FC236}">
                <a16:creationId xmlns:a16="http://schemas.microsoft.com/office/drawing/2014/main" id="{F0B81AD0-D11F-4419-BF04-DEA3922D18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8EAE756-6F9A-4B27-996E-2D0D283C1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Anterior Neck and Throat – Swallowing</a:t>
            </a: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34DF55FC-816F-4141-97FC-9DF00D51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11.10a</a:t>
            </a: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24093BA9-342D-4C96-97C8-2048CB72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215" r="1350" b="5951"/>
          <a:stretch>
            <a:fillRect/>
          </a:stretch>
        </p:blipFill>
        <p:spPr bwMode="auto">
          <a:xfrm>
            <a:off x="876300" y="842963"/>
            <a:ext cx="76962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29AA1D1-6CC1-440D-8FCA-9FB10D098D6D}"/>
              </a:ext>
            </a:extLst>
          </p:cNvPr>
          <p:cNvSpPr/>
          <p:nvPr/>
        </p:nvSpPr>
        <p:spPr bwMode="auto">
          <a:xfrm rot="11017455">
            <a:off x="3016385" y="2307232"/>
            <a:ext cx="3187430" cy="3310334"/>
          </a:xfrm>
          <a:prstGeom prst="triangl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0449B-866E-48A0-A357-39B75703A89B}"/>
              </a:ext>
            </a:extLst>
          </p:cNvPr>
          <p:cNvSpPr txBox="1"/>
          <p:nvPr/>
        </p:nvSpPr>
        <p:spPr>
          <a:xfrm>
            <a:off x="3962400" y="1965773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Anterior Triangle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7B0896-EFF7-44F5-B904-33FF97FA5B9D}"/>
              </a:ext>
            </a:extLst>
          </p:cNvPr>
          <p:cNvCxnSpPr/>
          <p:nvPr/>
        </p:nvCxnSpPr>
        <p:spPr bwMode="auto">
          <a:xfrm>
            <a:off x="2914944" y="3276600"/>
            <a:ext cx="33903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row: Down 5">
            <a:extLst>
              <a:ext uri="{FF2B5EF4-FFF2-40B4-BE49-F238E27FC236}">
                <a16:creationId xmlns:a16="http://schemas.microsoft.com/office/drawing/2014/main" id="{37980D16-5778-4FA4-9DF3-D1E3ECEDAF82}"/>
              </a:ext>
            </a:extLst>
          </p:cNvPr>
          <p:cNvSpPr/>
          <p:nvPr/>
        </p:nvSpPr>
        <p:spPr bwMode="auto">
          <a:xfrm rot="10607479">
            <a:off x="5096310" y="1902843"/>
            <a:ext cx="381000" cy="137401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85D72-0D5D-4E17-967E-2D5BE963508A}"/>
              </a:ext>
            </a:extLst>
          </p:cNvPr>
          <p:cNvSpPr txBox="1"/>
          <p:nvPr/>
        </p:nvSpPr>
        <p:spPr>
          <a:xfrm>
            <a:off x="4724400" y="156969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SUPRAHYOID MUSCLES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2B74F-705C-4496-AB89-4D6D308D9FAE}"/>
              </a:ext>
            </a:extLst>
          </p:cNvPr>
          <p:cNvSpPr txBox="1"/>
          <p:nvPr/>
        </p:nvSpPr>
        <p:spPr>
          <a:xfrm>
            <a:off x="6286500" y="1362693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DIGASTRIC, STYLOHYOID AND MYLOHYOID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03F18-11A5-4357-8CBB-E9633DF905D7}"/>
              </a:ext>
            </a:extLst>
          </p:cNvPr>
          <p:cNvSpPr txBox="1"/>
          <p:nvPr/>
        </p:nvSpPr>
        <p:spPr>
          <a:xfrm>
            <a:off x="385867" y="232823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Mylohyoid to hyoid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A38C7-E21C-4E4A-9655-0909953DDE4F}"/>
              </a:ext>
            </a:extLst>
          </p:cNvPr>
          <p:cNvSpPr txBox="1"/>
          <p:nvPr/>
        </p:nvSpPr>
        <p:spPr>
          <a:xfrm>
            <a:off x="177950" y="2636684"/>
            <a:ext cx="259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Styloid process temporal bone to hyoid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67926-1299-4343-9D72-7A59C3117C47}"/>
              </a:ext>
            </a:extLst>
          </p:cNvPr>
          <p:cNvSpPr txBox="1"/>
          <p:nvPr/>
        </p:nvSpPr>
        <p:spPr>
          <a:xfrm>
            <a:off x="6986196" y="220979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Mandible to hyoid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6E9DE-77A8-4AE0-B249-8FD40A98F771}"/>
              </a:ext>
            </a:extLst>
          </p:cNvPr>
          <p:cNvSpPr txBox="1"/>
          <p:nvPr/>
        </p:nvSpPr>
        <p:spPr>
          <a:xfrm>
            <a:off x="6103875" y="2754103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Hyoid to mandible</a:t>
            </a:r>
          </a:p>
        </p:txBody>
      </p:sp>
    </p:spTree>
    <p:extLst>
      <p:ext uri="{BB962C8B-B14F-4D97-AF65-F5344CB8AC3E}">
        <p14:creationId xmlns:p14="http://schemas.microsoft.com/office/powerpoint/2010/main" val="166715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>
            <a:extLst>
              <a:ext uri="{FF2B5EF4-FFF2-40B4-BE49-F238E27FC236}">
                <a16:creationId xmlns:a16="http://schemas.microsoft.com/office/drawing/2014/main" id="{FC0E5635-3BD0-460E-B75D-D3FE18A5EC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C66F0134-291F-4E5D-8366-A57ECC7D6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Superficial Muscles of the Body – Posterior View</a:t>
            </a:r>
          </a:p>
        </p:txBody>
      </p:sp>
      <p:sp>
        <p:nvSpPr>
          <p:cNvPr id="6148" name="Text Box 7">
            <a:extLst>
              <a:ext uri="{FF2B5EF4-FFF2-40B4-BE49-F238E27FC236}">
                <a16:creationId xmlns:a16="http://schemas.microsoft.com/office/drawing/2014/main" id="{430F5BFA-B9CF-4646-9827-561EC0C5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11.7b</a:t>
            </a:r>
          </a:p>
        </p:txBody>
      </p:sp>
      <p:pic>
        <p:nvPicPr>
          <p:cNvPr id="6149" name="Picture 8">
            <a:extLst>
              <a:ext uri="{FF2B5EF4-FFF2-40B4-BE49-F238E27FC236}">
                <a16:creationId xmlns:a16="http://schemas.microsoft.com/office/drawing/2014/main" id="{C49DF904-0FDA-4376-B767-8543CBB9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b="5951"/>
          <a:stretch>
            <a:fillRect/>
          </a:stretch>
        </p:blipFill>
        <p:spPr bwMode="auto">
          <a:xfrm>
            <a:off x="2471738" y="914400"/>
            <a:ext cx="45053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>
            <a:extLst>
              <a:ext uri="{FF2B5EF4-FFF2-40B4-BE49-F238E27FC236}">
                <a16:creationId xmlns:a16="http://schemas.microsoft.com/office/drawing/2014/main" id="{F0B81AD0-D11F-4419-BF04-DEA3922D18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8EAE756-6F9A-4B27-996E-2D0D283C1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Anterior Neck and Throat – Swallowing</a:t>
            </a: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34DF55FC-816F-4141-97FC-9DF00D51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11.10a</a:t>
            </a: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24093BA9-342D-4C96-97C8-2048CB72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215" r="1350" b="5951"/>
          <a:stretch>
            <a:fillRect/>
          </a:stretch>
        </p:blipFill>
        <p:spPr bwMode="auto">
          <a:xfrm>
            <a:off x="876300" y="842963"/>
            <a:ext cx="76962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29AA1D1-6CC1-440D-8FCA-9FB10D098D6D}"/>
              </a:ext>
            </a:extLst>
          </p:cNvPr>
          <p:cNvSpPr/>
          <p:nvPr/>
        </p:nvSpPr>
        <p:spPr bwMode="auto">
          <a:xfrm rot="11017455">
            <a:off x="3016385" y="2307232"/>
            <a:ext cx="3187430" cy="3310334"/>
          </a:xfrm>
          <a:prstGeom prst="triangl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0449B-866E-48A0-A357-39B75703A89B}"/>
              </a:ext>
            </a:extLst>
          </p:cNvPr>
          <p:cNvSpPr txBox="1"/>
          <p:nvPr/>
        </p:nvSpPr>
        <p:spPr>
          <a:xfrm>
            <a:off x="3962400" y="1965773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Anterior Triangle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7B0896-EFF7-44F5-B904-33FF97FA5B9D}"/>
              </a:ext>
            </a:extLst>
          </p:cNvPr>
          <p:cNvCxnSpPr/>
          <p:nvPr/>
        </p:nvCxnSpPr>
        <p:spPr bwMode="auto">
          <a:xfrm>
            <a:off x="2914944" y="3276600"/>
            <a:ext cx="33903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C9122F5-5F86-488F-8AA7-C7635361E9BF}"/>
              </a:ext>
            </a:extLst>
          </p:cNvPr>
          <p:cNvSpPr/>
          <p:nvPr/>
        </p:nvSpPr>
        <p:spPr bwMode="auto">
          <a:xfrm>
            <a:off x="5338860" y="3255878"/>
            <a:ext cx="381000" cy="137401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11AD0-C3C7-4E1B-AD8D-4BCA11827EEF}"/>
              </a:ext>
            </a:extLst>
          </p:cNvPr>
          <p:cNvSpPr txBox="1"/>
          <p:nvPr/>
        </p:nvSpPr>
        <p:spPr>
          <a:xfrm>
            <a:off x="5515465" y="4537184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INFRAHYOID MUSCLES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AF19FE-07E5-4306-A1A7-6D5BC392A59E}"/>
              </a:ext>
            </a:extLst>
          </p:cNvPr>
          <p:cNvSpPr txBox="1"/>
          <p:nvPr/>
        </p:nvSpPr>
        <p:spPr>
          <a:xfrm>
            <a:off x="6734322" y="5330279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STERNOHYOID, STERNOTHYROID, THYROHYOID. OMOHYOID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78795-99CE-411D-BE76-5B565AD60D79}"/>
              </a:ext>
            </a:extLst>
          </p:cNvPr>
          <p:cNvSpPr txBox="1"/>
          <p:nvPr/>
        </p:nvSpPr>
        <p:spPr>
          <a:xfrm>
            <a:off x="683986" y="381207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Sternum to hyoid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9076E5-6C37-4657-AA52-5E41F6BE43F0}"/>
              </a:ext>
            </a:extLst>
          </p:cNvPr>
          <p:cNvSpPr txBox="1"/>
          <p:nvPr/>
        </p:nvSpPr>
        <p:spPr>
          <a:xfrm>
            <a:off x="420915" y="4975634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Scapula to hyoid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3DEF1-BC75-4DBF-A0E2-D7F35309167F}"/>
              </a:ext>
            </a:extLst>
          </p:cNvPr>
          <p:cNvSpPr txBox="1"/>
          <p:nvPr/>
        </p:nvSpPr>
        <p:spPr>
          <a:xfrm>
            <a:off x="420608" y="325587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Scapula to hyoid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B14BE-90C8-48A9-B21F-92778CB3EFE6}"/>
              </a:ext>
            </a:extLst>
          </p:cNvPr>
          <p:cNvSpPr txBox="1"/>
          <p:nvPr/>
        </p:nvSpPr>
        <p:spPr>
          <a:xfrm>
            <a:off x="6747972" y="364768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Thyroid cartilage to hyoid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A9B67-A743-4C55-B182-618DF33DFFE4}"/>
              </a:ext>
            </a:extLst>
          </p:cNvPr>
          <p:cNvSpPr txBox="1"/>
          <p:nvPr/>
        </p:nvSpPr>
        <p:spPr>
          <a:xfrm>
            <a:off x="7046685" y="4916451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Sternum to thyroid cartilage</a:t>
            </a:r>
          </a:p>
        </p:txBody>
      </p:sp>
    </p:spTree>
    <p:extLst>
      <p:ext uri="{BB962C8B-B14F-4D97-AF65-F5344CB8AC3E}">
        <p14:creationId xmlns:p14="http://schemas.microsoft.com/office/powerpoint/2010/main" val="512686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>
            <a:extLst>
              <a:ext uri="{FF2B5EF4-FFF2-40B4-BE49-F238E27FC236}">
                <a16:creationId xmlns:a16="http://schemas.microsoft.com/office/drawing/2014/main" id="{B998A491-5ABC-48F6-98EA-8A14689FFAE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FE2A1F7-D96D-49B1-AC0F-40D978BA1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Anterior Neck and Throat  </a:t>
            </a:r>
            <a:r>
              <a:rPr lang="en-US" altLang="en-US">
                <a:solidFill>
                  <a:srgbClr val="FFFF00"/>
                </a:solidFill>
              </a:rPr>
              <a:t>(Swallowing)</a:t>
            </a:r>
          </a:p>
        </p:txBody>
      </p:sp>
      <p:graphicFrame>
        <p:nvGraphicFramePr>
          <p:cNvPr id="528566" name="Group 182">
            <a:extLst>
              <a:ext uri="{FF2B5EF4-FFF2-40B4-BE49-F238E27FC236}">
                <a16:creationId xmlns:a16="http://schemas.microsoft.com/office/drawing/2014/main" id="{CC190D00-6E58-4727-B4C5-3B77508E0199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143000"/>
          <a:ext cx="8915400" cy="5553293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Digastric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Ant. Belly –lower margin mandible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Post. Belly- Mastoid process temporal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Connective tissue loop hyoid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Form floor of oral cavity; anchor tongue, elevate hyoid,move larynx superiorly during swallowing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Trigeminal n.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(CN V) Mandibular br.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for ant. belly- Facial n.; post. Belly- Facial n.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Stylohyoid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Styloid process temporal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Hyoid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Mylohyoid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Medial surface mandible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Hyoid bone (&amp; median raphe)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Trigeminal n. (CN V) mandibular branch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4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Geniohyoid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Inner surface mandibular symphysis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Hyoid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st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 vervical spinal n. via hypoglassal n. (CN XII)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4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Sternohyoid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Manubrium &amp; medial end of clavicle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Lower margin of hyoid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Depress hyoid bone and larynx during swallowing and speaking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C1-C3 through ansa cervicalis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Sternothyroid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Posterior surface of manubrium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Thyroid cartilage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C1-C3 through ansa cervicalis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Omohyoid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Superior surface scapula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Hyoid bone (lower border)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C1-C3 through ansa cervicalis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Thyrohyoid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Thyroid cartilage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Hyoid bone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C1 via Hypoglossal n.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4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Superior, middle, inferior pharyngeal constrictors</a:t>
                      </a:r>
                    </a:p>
                  </a:txBody>
                  <a:tcPr marL="0" marR="0" marT="45715" marB="4571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Ant. Mandible and medial pterygoid (sup.); hyoid bone (middle); Laryngeal cartilage (inf.)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Posterior median raphe of pharynx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Constrict sequentially during swallowing (propel food to esophagus)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Phayngeal plexus (branch of Vagus n. (CN X))</a:t>
                      </a:r>
                    </a:p>
                  </a:txBody>
                  <a:tcPr marL="0" marR="0" marT="45715" marB="457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28539" name="Group 155">
            <a:extLst>
              <a:ext uri="{FF2B5EF4-FFF2-40B4-BE49-F238E27FC236}">
                <a16:creationId xmlns:a16="http://schemas.microsoft.com/office/drawing/2014/main" id="{C0448F58-1F59-49ED-B0B3-FA3B87AC33D2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838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610" name="Rectangle 143">
            <a:extLst>
              <a:ext uri="{FF2B5EF4-FFF2-40B4-BE49-F238E27FC236}">
                <a16:creationId xmlns:a16="http://schemas.microsoft.com/office/drawing/2014/main" id="{BF436E33-7709-4559-95A6-A36B5A568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47800"/>
            <a:ext cx="2362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 Narrow" panose="020B0606020202030204" pitchFamily="34" charset="0"/>
              </a:rPr>
              <a:t>Suprahyoid muscles</a:t>
            </a:r>
          </a:p>
        </p:txBody>
      </p:sp>
      <p:sp>
        <p:nvSpPr>
          <p:cNvPr id="22611" name="Rectangle 171">
            <a:extLst>
              <a:ext uri="{FF2B5EF4-FFF2-40B4-BE49-F238E27FC236}">
                <a16:creationId xmlns:a16="http://schemas.microsoft.com/office/drawing/2014/main" id="{AF803AB5-2CFB-49C0-91C1-1CEBE753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657600"/>
            <a:ext cx="2362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Infrahyoid muscles</a:t>
            </a:r>
          </a:p>
        </p:txBody>
      </p:sp>
      <p:sp>
        <p:nvSpPr>
          <p:cNvPr id="22612" name="Rectangle 175">
            <a:extLst>
              <a:ext uri="{FF2B5EF4-FFF2-40B4-BE49-F238E27FC236}">
                <a16:creationId xmlns:a16="http://schemas.microsoft.com/office/drawing/2014/main" id="{5C6E635C-83F5-467B-997D-CCFBA9BA5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10200"/>
            <a:ext cx="2362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 Narrow" panose="020B0606020202030204" pitchFamily="34" charset="0"/>
              </a:rPr>
              <a:t>Pharyngeal constrictor muscles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>
            <a:extLst>
              <a:ext uri="{FF2B5EF4-FFF2-40B4-BE49-F238E27FC236}">
                <a16:creationId xmlns:a16="http://schemas.microsoft.com/office/drawing/2014/main" id="{8725CCD8-10BD-4D1C-8DBB-B405B478E0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02083511-D39F-4AAA-9F7C-386292B2E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11.11a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026104F2-6125-4AEE-85A9-810ECDFE5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Neck and Vertebral Column</a:t>
            </a: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A0ECEA00-634D-4E51-889D-A9F7D57EDC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Head movement</a:t>
            </a:r>
          </a:p>
          <a:p>
            <a:pPr lvl="1"/>
            <a:r>
              <a:rPr lang="en-US" altLang="en-US" b="1"/>
              <a:t>Sternocleidomastoid</a:t>
            </a:r>
            <a:r>
              <a:rPr lang="en-US" altLang="en-US"/>
              <a:t> </a:t>
            </a:r>
          </a:p>
          <a:p>
            <a:pPr lvl="1"/>
            <a:r>
              <a:rPr lang="en-US" altLang="en-US" b="1"/>
              <a:t>Splenius capitis</a:t>
            </a:r>
            <a:r>
              <a:rPr lang="en-US" altLang="en-US"/>
              <a:t> and </a:t>
            </a:r>
            <a:r>
              <a:rPr lang="en-US" altLang="en-US" b="1"/>
              <a:t>splenius cervicis</a:t>
            </a:r>
            <a:r>
              <a:rPr lang="en-US" altLang="en-US"/>
              <a:t> </a:t>
            </a: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6BE7702F-3980-4FA4-98FA-941342977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477" r="893" b="6642"/>
          <a:stretch>
            <a:fillRect/>
          </a:stretch>
        </p:blipFill>
        <p:spPr bwMode="auto">
          <a:xfrm>
            <a:off x="533400" y="9525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6F0D4D-639C-4E3F-B24E-EA20EF243D87}"/>
              </a:ext>
            </a:extLst>
          </p:cNvPr>
          <p:cNvCxnSpPr>
            <a:cxnSpLocks/>
          </p:cNvCxnSpPr>
          <p:nvPr/>
        </p:nvCxnSpPr>
        <p:spPr bwMode="auto">
          <a:xfrm>
            <a:off x="685800" y="3429000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4DD3F5-D8DB-4EF3-A381-AB97DE353C7C}"/>
              </a:ext>
            </a:extLst>
          </p:cNvPr>
          <p:cNvSpPr txBox="1"/>
          <p:nvPr/>
        </p:nvSpPr>
        <p:spPr>
          <a:xfrm>
            <a:off x="61686" y="3499307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Sternum and clavicle (</a:t>
            </a:r>
            <a:r>
              <a:rPr lang="en-US" sz="11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cleid</a:t>
            </a:r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/o) to Mastoid process of temporal bone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9D325-A368-4997-B12A-245E568A6729}"/>
              </a:ext>
            </a:extLst>
          </p:cNvPr>
          <p:cNvSpPr txBox="1"/>
          <p:nvPr/>
        </p:nvSpPr>
        <p:spPr>
          <a:xfrm>
            <a:off x="61686" y="4201210"/>
            <a:ext cx="2362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Turns head side to side.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>
            <a:extLst>
              <a:ext uri="{FF2B5EF4-FFF2-40B4-BE49-F238E27FC236}">
                <a16:creationId xmlns:a16="http://schemas.microsoft.com/office/drawing/2014/main" id="{C1D81A1B-34D4-4938-8C6C-7936866186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53A6DB86-68B2-4EB3-8CCD-76F267AD75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46150"/>
          </a:xfrm>
        </p:spPr>
        <p:txBody>
          <a:bodyPr/>
          <a:lstStyle/>
          <a:p>
            <a:r>
              <a:rPr lang="en-US" altLang="en-US"/>
              <a:t>Muscles of the Neck and Vertebral Column  </a:t>
            </a:r>
            <a:r>
              <a:rPr lang="en-US" altLang="en-US">
                <a:solidFill>
                  <a:srgbClr val="FFFF00"/>
                </a:solidFill>
              </a:rPr>
              <a:t>(Head movements and Trunk Extension)</a:t>
            </a:r>
          </a:p>
        </p:txBody>
      </p:sp>
      <p:graphicFrame>
        <p:nvGraphicFramePr>
          <p:cNvPr id="529496" name="Group 88">
            <a:extLst>
              <a:ext uri="{FF2B5EF4-FFF2-40B4-BE49-F238E27FC236}">
                <a16:creationId xmlns:a16="http://schemas.microsoft.com/office/drawing/2014/main" id="{9E1B9EB6-9097-40B1-87F2-C9D44B231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787015"/>
              </p:ext>
            </p:extLst>
          </p:nvPr>
        </p:nvGraphicFramePr>
        <p:xfrm>
          <a:off x="228600" y="1600200"/>
          <a:ext cx="8915400" cy="1384301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37" marB="4573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Sternocleidomastoid</a:t>
                      </a:r>
                    </a:p>
                  </a:txBody>
                  <a:tcPr marL="0" marR="0" marT="45737" marB="4573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Manubrium &amp; median portion of clavicle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Mastoid process of Temporal bone and superior nuchal line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Prime mover head flexion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Accessory n. (CN XI); C@ &amp; C3 ventral rami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Scalenes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highlight>
                          <a:srgbClr val="FF00FF"/>
                        </a:highlight>
                        <a:latin typeface="Arial Narrow" pitchFamily="34" charset="0"/>
                      </a:endParaRPr>
                    </a:p>
                  </a:txBody>
                  <a:tcPr marL="0" marR="0" marT="45737" marB="4573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Transverse process cervical vertebrae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Anterolateral 1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st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 2 ribs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Elevate 1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st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 2 ribs; flex and rotate neck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Cervical spinal nerves</a:t>
                      </a:r>
                    </a:p>
                  </a:txBody>
                  <a:tcPr marL="0" marR="0"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29479" name="Group 71">
            <a:extLst>
              <a:ext uri="{FF2B5EF4-FFF2-40B4-BE49-F238E27FC236}">
                <a16:creationId xmlns:a16="http://schemas.microsoft.com/office/drawing/2014/main" id="{F9D0E015-1428-4D25-A954-3E0E1A0AB2A6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Anterolateral Neck Muscles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>
            <a:extLst>
              <a:ext uri="{FF2B5EF4-FFF2-40B4-BE49-F238E27FC236}">
                <a16:creationId xmlns:a16="http://schemas.microsoft.com/office/drawing/2014/main" id="{40BDDC17-DA1F-4613-A89B-B51BAE4DD1E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620BBCC-D915-4AED-A242-29C7DB97D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Neck and Vertebral Column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27DE605D-FCBE-42FD-B1EF-4426A8133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419600"/>
          </a:xfrm>
        </p:spPr>
        <p:txBody>
          <a:bodyPr/>
          <a:lstStyle/>
          <a:p>
            <a:r>
              <a:rPr lang="en-US" altLang="en-US" dirty="0"/>
              <a:t>Trunk extension </a:t>
            </a:r>
          </a:p>
          <a:p>
            <a:pPr lvl="1"/>
            <a:r>
              <a:rPr lang="en-US" altLang="en-US" dirty="0"/>
              <a:t>Deep muscles of the back</a:t>
            </a:r>
          </a:p>
          <a:p>
            <a:pPr lvl="2"/>
            <a:r>
              <a:rPr lang="en-US" altLang="en-US" dirty="0"/>
              <a:t>Maintain normal curvatures of the spine</a:t>
            </a:r>
          </a:p>
          <a:p>
            <a:pPr lvl="2"/>
            <a:r>
              <a:rPr lang="en-US" altLang="en-US" dirty="0"/>
              <a:t>Form a column from sacrum to the skull</a:t>
            </a:r>
          </a:p>
          <a:p>
            <a:pPr lvl="1"/>
            <a:r>
              <a:rPr lang="en-US" altLang="en-US" dirty="0">
                <a:highlight>
                  <a:srgbClr val="FFFF00"/>
                </a:highlight>
              </a:rPr>
              <a:t>Erector spinae group </a:t>
            </a:r>
            <a:r>
              <a:rPr lang="en-US" altLang="en-US" dirty="0"/>
              <a:t>(Concentrate into this muscles) – maintain posture</a:t>
            </a:r>
          </a:p>
          <a:p>
            <a:pPr lvl="2"/>
            <a:r>
              <a:rPr lang="en-US" altLang="en-US" dirty="0"/>
              <a:t>Largest of the deep back muscles (ILS)</a:t>
            </a:r>
          </a:p>
          <a:p>
            <a:pPr lvl="2"/>
            <a:r>
              <a:rPr lang="en-US" altLang="en-US" b="1" dirty="0"/>
              <a:t>Iliocostalis [Iliac (Ili/o) crest to ribs (cost/o)]</a:t>
            </a:r>
          </a:p>
          <a:p>
            <a:pPr lvl="2"/>
            <a:r>
              <a:rPr lang="en-US" altLang="en-US" b="1" dirty="0"/>
              <a:t>Longissimus</a:t>
            </a:r>
          </a:p>
          <a:p>
            <a:pPr lvl="2"/>
            <a:r>
              <a:rPr lang="en-US" altLang="en-US" b="1" dirty="0"/>
              <a:t>Semispinalis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>
            <a:extLst>
              <a:ext uri="{FF2B5EF4-FFF2-40B4-BE49-F238E27FC236}">
                <a16:creationId xmlns:a16="http://schemas.microsoft.com/office/drawing/2014/main" id="{CEE3ACA4-1982-430D-9C5C-477D058EDB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9B3D0AE9-C905-4B15-BFDA-613E0AFE2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46150"/>
          </a:xfrm>
        </p:spPr>
        <p:txBody>
          <a:bodyPr/>
          <a:lstStyle/>
          <a:p>
            <a:r>
              <a:rPr lang="en-US" altLang="en-US"/>
              <a:t>Muscles of the Neck and Vertebral Column  </a:t>
            </a:r>
            <a:r>
              <a:rPr lang="en-US" altLang="en-US">
                <a:solidFill>
                  <a:srgbClr val="FFFF00"/>
                </a:solidFill>
              </a:rPr>
              <a:t>(Head movements and Trunk Extension)</a:t>
            </a:r>
          </a:p>
        </p:txBody>
      </p:sp>
      <p:graphicFrame>
        <p:nvGraphicFramePr>
          <p:cNvPr id="530572" name="Group 140">
            <a:extLst>
              <a:ext uri="{FF2B5EF4-FFF2-40B4-BE49-F238E27FC236}">
                <a16:creationId xmlns:a16="http://schemas.microsoft.com/office/drawing/2014/main" id="{91CB4494-FE5F-477C-840D-4DA90E3C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22158"/>
              </p:ext>
            </p:extLst>
          </p:nvPr>
        </p:nvGraphicFramePr>
        <p:xfrm>
          <a:off x="228600" y="1600200"/>
          <a:ext cx="8915400" cy="4826297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27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Capitis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Ligamentum nuchae; spinous process of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 C7-T6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Mastoid process of Temporal and Occipital bone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Extend or hyperextend the head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Cervical spinal nerves (dorsal rami)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Cervicis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Refer above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Transverse process C2-C4 vertebrae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Extend or hyperextend the head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Cervical spinal nerves (dorsal rami)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Iliocostalis (lumborum, thoracis cervicis)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Iliac crest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Inferior 6 ribs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Ribs 3 – 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Angle of ribs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Angle of ribs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Transverse process of Cervical vertebrae C6-C4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Extend and laterally flex the vertebral column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Spinal nerves (dorsal rami)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7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Longissimus (thoracis cervicis, capitis)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Transverse process of lumbar to cervical vertebrae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Transverse processes superior to origin;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</a:rPr>
                        <a:t>(capitis) mastoid process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Extend and laterally flex the vertebral column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</a:rPr>
                        <a:t>Extends head and turns face toward the same side (capitis)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Spinal nerves (dorsal rami)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 Narrow" pitchFamily="34" charset="0"/>
                        </a:rPr>
                        <a:t>Spinalis ( thoracis, cervicis, capitis)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Spines of upper lumbar, lower thoracic vertebrae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Spines of upper thoracic and cervical vertebrae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Extends vertebral column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Spinal nerves (dorsal rami)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8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Semispinalis (thoracis, cervicis, capitis)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Transverse process C7-T12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Occipital bone (capitis)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Cervical spinous process (cervicis)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Thoracic vertebrae T1-T4 (Thoracis)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Extends vertebral column &amp; head and rotates them to opposite side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Spinal nerves (dorsal rami)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Quadratus lumborum</a:t>
                      </a:r>
                    </a:p>
                  </a:txBody>
                  <a:tcPr marL="0" marR="0" marT="45711" marB="4571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Iliac crest and lumbar fascia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Transverse process of upper vert. And lower margin rib 12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Flexes vertebral column laterally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highlight>
                            <a:srgbClr val="FF00FF"/>
                          </a:highlight>
                          <a:latin typeface="Arial Narrow" pitchFamily="34" charset="0"/>
                        </a:rPr>
                        <a:t>T12 and upper lumbar spinal nerves (ventral rami)</a:t>
                      </a:r>
                    </a:p>
                  </a:txBody>
                  <a:tcPr marL="0" marR="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30503" name="Group 71">
            <a:extLst>
              <a:ext uri="{FF2B5EF4-FFF2-40B4-BE49-F238E27FC236}">
                <a16:creationId xmlns:a16="http://schemas.microsoft.com/office/drawing/2014/main" id="{7EA03214-D0B1-4B45-A518-633113CE1BF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Intrinsic Muscles of the Back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742" name="Rectangle 95">
            <a:extLst>
              <a:ext uri="{FF2B5EF4-FFF2-40B4-BE49-F238E27FC236}">
                <a16:creationId xmlns:a16="http://schemas.microsoft.com/office/drawing/2014/main" id="{03A36743-7398-4715-B269-C2108034F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8800"/>
            <a:ext cx="2362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highlight>
                  <a:srgbClr val="FF00FF"/>
                </a:highlight>
                <a:latin typeface="Arial Narrow" panose="020B0606020202030204" pitchFamily="34" charset="0"/>
              </a:rPr>
              <a:t>Splenius</a:t>
            </a:r>
          </a:p>
        </p:txBody>
      </p:sp>
      <p:sp>
        <p:nvSpPr>
          <p:cNvPr id="28743" name="Rectangle 116">
            <a:extLst>
              <a:ext uri="{FF2B5EF4-FFF2-40B4-BE49-F238E27FC236}">
                <a16:creationId xmlns:a16="http://schemas.microsoft.com/office/drawing/2014/main" id="{663FA72F-C275-497D-A920-70AC0DFB9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95600"/>
            <a:ext cx="2362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 Narrow" panose="020B0606020202030204" pitchFamily="34" charset="0"/>
              </a:rPr>
              <a:t>Erector Spinae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1978A4B-43AE-4CE4-B944-8CC160B01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3875"/>
          </a:xfrm>
        </p:spPr>
        <p:txBody>
          <a:bodyPr/>
          <a:lstStyle/>
          <a:p>
            <a:r>
              <a:rPr lang="en-US" altLang="en-US"/>
              <a:t>Muscles of the Neck and Vertebral Column</a:t>
            </a:r>
          </a:p>
        </p:txBody>
      </p:sp>
      <p:sp>
        <p:nvSpPr>
          <p:cNvPr id="29699" name="Table Placeholder 2">
            <a:extLst>
              <a:ext uri="{FF2B5EF4-FFF2-40B4-BE49-F238E27FC236}">
                <a16:creationId xmlns:a16="http://schemas.microsoft.com/office/drawing/2014/main" id="{5CEA01B0-E6D2-4B41-8D9B-5BA3F73FE66B}"/>
              </a:ext>
            </a:extLst>
          </p:cNvPr>
          <p:cNvSpPr>
            <a:spLocks noGrp="1" noChangeArrowheads="1" noTextEdit="1"/>
          </p:cNvSpPr>
          <p:nvPr>
            <p:ph type="tbl" idx="1"/>
          </p:nvPr>
        </p:nvSpPr>
        <p:spPr/>
      </p:sp>
      <p:sp>
        <p:nvSpPr>
          <p:cNvPr id="29700" name="Date Placeholder 3">
            <a:extLst>
              <a:ext uri="{FF2B5EF4-FFF2-40B4-BE49-F238E27FC236}">
                <a16:creationId xmlns:a16="http://schemas.microsoft.com/office/drawing/2014/main" id="{382B5E16-4E5B-4208-9595-9006DBAA3C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FD4A7A9F-A923-46B8-AFA9-4AA2F299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38862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F97EC621-8F2E-4625-BC3F-4D726060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215" r="1659" b="5951"/>
          <a:stretch>
            <a:fillRect/>
          </a:stretch>
        </p:blipFill>
        <p:spPr bwMode="auto">
          <a:xfrm>
            <a:off x="4267200" y="762000"/>
            <a:ext cx="4716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1978A4B-43AE-4CE4-B944-8CC160B01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3875"/>
          </a:xfrm>
        </p:spPr>
        <p:txBody>
          <a:bodyPr/>
          <a:lstStyle/>
          <a:p>
            <a:r>
              <a:rPr lang="en-US" altLang="en-US"/>
              <a:t>Muscles of the Neck and Vertebral Column</a:t>
            </a:r>
          </a:p>
        </p:txBody>
      </p:sp>
      <p:sp>
        <p:nvSpPr>
          <p:cNvPr id="29699" name="Table Placeholder 2">
            <a:extLst>
              <a:ext uri="{FF2B5EF4-FFF2-40B4-BE49-F238E27FC236}">
                <a16:creationId xmlns:a16="http://schemas.microsoft.com/office/drawing/2014/main" id="{5CEA01B0-E6D2-4B41-8D9B-5BA3F73FE66B}"/>
              </a:ext>
            </a:extLst>
          </p:cNvPr>
          <p:cNvSpPr>
            <a:spLocks noGrp="1" noChangeArrowheads="1" noTextEdit="1"/>
          </p:cNvSpPr>
          <p:nvPr>
            <p:ph type="tbl" idx="1"/>
          </p:nvPr>
        </p:nvSpPr>
        <p:spPr/>
      </p:sp>
      <p:sp>
        <p:nvSpPr>
          <p:cNvPr id="29700" name="Date Placeholder 3">
            <a:extLst>
              <a:ext uri="{FF2B5EF4-FFF2-40B4-BE49-F238E27FC236}">
                <a16:creationId xmlns:a16="http://schemas.microsoft.com/office/drawing/2014/main" id="{382B5E16-4E5B-4208-9595-9006DBAA3C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FD4A7A9F-A923-46B8-AFA9-4AA2F299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38862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F97EC621-8F2E-4625-BC3F-4D726060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215" r="1659" b="5951"/>
          <a:stretch>
            <a:fillRect/>
          </a:stretch>
        </p:blipFill>
        <p:spPr bwMode="auto">
          <a:xfrm>
            <a:off x="4279526" y="731349"/>
            <a:ext cx="4716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522786-E3CC-46D0-A9E2-A732BE9863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76400" y="762000"/>
            <a:ext cx="228600" cy="47244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0CEF5-B6FC-4D07-A9CC-579C52480D9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05000" y="762000"/>
            <a:ext cx="152400" cy="48768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B90B89-3D61-426C-857A-236425D6695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57400" y="762000"/>
            <a:ext cx="76200" cy="47244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53B884-77B2-467F-B0BE-6E79E817FBFE}"/>
              </a:ext>
            </a:extLst>
          </p:cNvPr>
          <p:cNvSpPr txBox="1"/>
          <p:nvPr/>
        </p:nvSpPr>
        <p:spPr>
          <a:xfrm>
            <a:off x="1524560" y="451729"/>
            <a:ext cx="239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21D0AB-6257-4E6A-914F-E6913CE4AA40}"/>
              </a:ext>
            </a:extLst>
          </p:cNvPr>
          <p:cNvSpPr txBox="1"/>
          <p:nvPr/>
        </p:nvSpPr>
        <p:spPr>
          <a:xfrm>
            <a:off x="1764926" y="464477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C71B4-FF93-45C4-BEB1-31CDE970DE38}"/>
              </a:ext>
            </a:extLst>
          </p:cNvPr>
          <p:cNvSpPr txBox="1"/>
          <p:nvPr/>
        </p:nvSpPr>
        <p:spPr>
          <a:xfrm>
            <a:off x="1971290" y="451729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E24095-5603-4141-908D-204480953418}"/>
              </a:ext>
            </a:extLst>
          </p:cNvPr>
          <p:cNvCxnSpPr>
            <a:cxnSpLocks/>
          </p:cNvCxnSpPr>
          <p:nvPr/>
        </p:nvCxnSpPr>
        <p:spPr bwMode="auto">
          <a:xfrm>
            <a:off x="6477000" y="2514600"/>
            <a:ext cx="1143000" cy="6858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AEA7929-47C1-4278-9F70-A5715645F173}"/>
              </a:ext>
            </a:extLst>
          </p:cNvPr>
          <p:cNvSpPr txBox="1"/>
          <p:nvPr/>
        </p:nvSpPr>
        <p:spPr>
          <a:xfrm>
            <a:off x="7439408" y="2893241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Inguinal Ligament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646604-7101-4FBD-A719-DE03CBCF07A7}"/>
              </a:ext>
            </a:extLst>
          </p:cNvPr>
          <p:cNvSpPr txBox="1"/>
          <p:nvPr/>
        </p:nvSpPr>
        <p:spPr>
          <a:xfrm>
            <a:off x="7935967" y="1548128"/>
            <a:ext cx="1088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Psoas major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3E2D9A-6C33-4DDD-93DC-B2937AD58463}"/>
              </a:ext>
            </a:extLst>
          </p:cNvPr>
          <p:cNvSpPr txBox="1"/>
          <p:nvPr/>
        </p:nvSpPr>
        <p:spPr>
          <a:xfrm>
            <a:off x="7932255" y="1810523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Iliacus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C7E1D0-E28F-438B-8924-7F05D7480E23}"/>
              </a:ext>
            </a:extLst>
          </p:cNvPr>
          <p:cNvSpPr txBox="1"/>
          <p:nvPr/>
        </p:nvSpPr>
        <p:spPr>
          <a:xfrm>
            <a:off x="7750761" y="3282561"/>
            <a:ext cx="842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Iliopsoas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7AA411-DF33-4445-B327-FE5DD5DEA7C6}"/>
              </a:ext>
            </a:extLst>
          </p:cNvPr>
          <p:cNvCxnSpPr>
            <a:stCxn id="26" idx="1"/>
          </p:cNvCxnSpPr>
          <p:nvPr/>
        </p:nvCxnSpPr>
        <p:spPr bwMode="auto">
          <a:xfrm flipH="1">
            <a:off x="7048500" y="1702017"/>
            <a:ext cx="887467" cy="495299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A0EF00-4AD9-4609-93B8-965691017809}"/>
              </a:ext>
            </a:extLst>
          </p:cNvPr>
          <p:cNvCxnSpPr>
            <a:cxnSpLocks/>
          </p:cNvCxnSpPr>
          <p:nvPr/>
        </p:nvCxnSpPr>
        <p:spPr bwMode="auto">
          <a:xfrm flipH="1">
            <a:off x="6647727" y="2025867"/>
            <a:ext cx="1515512" cy="48873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CA60B7-F5B1-4C5F-A07A-1CB6C72F3377}"/>
              </a:ext>
            </a:extLst>
          </p:cNvPr>
          <p:cNvCxnSpPr>
            <a:cxnSpLocks/>
            <a:endCxn id="24" idx="5"/>
          </p:cNvCxnSpPr>
          <p:nvPr/>
        </p:nvCxnSpPr>
        <p:spPr bwMode="auto">
          <a:xfrm flipH="1" flipV="1">
            <a:off x="7009443" y="2978224"/>
            <a:ext cx="794754" cy="45822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F9DC082-90A8-41B5-8C25-BB53DDBC4EED}"/>
              </a:ext>
            </a:extLst>
          </p:cNvPr>
          <p:cNvSpPr/>
          <p:nvPr/>
        </p:nvSpPr>
        <p:spPr bwMode="auto">
          <a:xfrm>
            <a:off x="6781800" y="2831883"/>
            <a:ext cx="266700" cy="171449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89D667-23BC-49CA-9ED8-3A06D56122BF}"/>
              </a:ext>
            </a:extLst>
          </p:cNvPr>
          <p:cNvSpPr txBox="1"/>
          <p:nvPr/>
        </p:nvSpPr>
        <p:spPr>
          <a:xfrm>
            <a:off x="7760654" y="1400056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Inside pelvic cavity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9173C2-F9FB-439D-8DCA-1638426BEECA}"/>
              </a:ext>
            </a:extLst>
          </p:cNvPr>
          <p:cNvSpPr txBox="1"/>
          <p:nvPr/>
        </p:nvSpPr>
        <p:spPr>
          <a:xfrm>
            <a:off x="7781987" y="313229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At thigh</a:t>
            </a:r>
          </a:p>
        </p:txBody>
      </p:sp>
    </p:spTree>
    <p:extLst>
      <p:ext uri="{BB962C8B-B14F-4D97-AF65-F5344CB8AC3E}">
        <p14:creationId xmlns:p14="http://schemas.microsoft.com/office/powerpoint/2010/main" val="3876363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ngissimus">
            <a:hlinkClick r:id="" action="ppaction://media"/>
            <a:extLst>
              <a:ext uri="{FF2B5EF4-FFF2-40B4-BE49-F238E27FC236}">
                <a16:creationId xmlns:a16="http://schemas.microsoft.com/office/drawing/2014/main" id="{1C36EA20-589B-4FDA-97BC-4E12FF8D0D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017" y="449263"/>
            <a:ext cx="8453966" cy="6340475"/>
          </a:xfr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D463474-48C7-4E3C-BD6D-95C62510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Copyright © 2008 Pearson Education, Inc., publishing as Benjamin Cummings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90F4D8-0377-402F-B332-70CA52C2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0"/>
            <a:ext cx="9144000" cy="519113"/>
          </a:xfrm>
        </p:spPr>
        <p:txBody>
          <a:bodyPr/>
          <a:lstStyle/>
          <a:p>
            <a:r>
              <a:rPr lang="en-US" dirty="0"/>
              <a:t>Iliocostalis</a:t>
            </a:r>
          </a:p>
        </p:txBody>
      </p:sp>
    </p:spTree>
    <p:extLst>
      <p:ext uri="{BB962C8B-B14F-4D97-AF65-F5344CB8AC3E}">
        <p14:creationId xmlns:p14="http://schemas.microsoft.com/office/powerpoint/2010/main" val="37001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CE438707-FD19-43CF-A654-D1B45DAB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Copyright © 2008 Pearson Education, Inc., publishing as Benjamin Cummings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C05403-70F9-47EB-BD64-61C37308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113"/>
          </a:xfrm>
        </p:spPr>
        <p:txBody>
          <a:bodyPr/>
          <a:lstStyle/>
          <a:p>
            <a:r>
              <a:rPr lang="en-US" dirty="0"/>
              <a:t>Longissimus</a:t>
            </a:r>
          </a:p>
        </p:txBody>
      </p:sp>
      <p:pic>
        <p:nvPicPr>
          <p:cNvPr id="7" name="longissimus">
            <a:hlinkClick r:id="" action="ppaction://media"/>
            <a:extLst>
              <a:ext uri="{FF2B5EF4-FFF2-40B4-BE49-F238E27FC236}">
                <a16:creationId xmlns:a16="http://schemas.microsoft.com/office/drawing/2014/main" id="{384D0505-3FEA-44A3-8EEF-FB6C7F39C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547688"/>
            <a:ext cx="8413749" cy="63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>
            <a:extLst>
              <a:ext uri="{FF2B5EF4-FFF2-40B4-BE49-F238E27FC236}">
                <a16:creationId xmlns:a16="http://schemas.microsoft.com/office/drawing/2014/main" id="{C261CD0D-B19F-46B1-92B1-2BA0B8E949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E2A55DA8-5E64-4DFC-9731-CA1D26164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7172" name="Rectangle 7">
            <a:extLst>
              <a:ext uri="{FF2B5EF4-FFF2-40B4-BE49-F238E27FC236}">
                <a16:creationId xmlns:a16="http://schemas.microsoft.com/office/drawing/2014/main" id="{7DAAE9B7-8F66-4A07-8FFD-346E111B8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Muscles of facial expression</a:t>
            </a:r>
          </a:p>
          <a:p>
            <a:pPr lvl="1"/>
            <a:r>
              <a:rPr lang="en-US" altLang="en-US"/>
              <a:t>Lie in the face and scalp</a:t>
            </a:r>
          </a:p>
          <a:p>
            <a:pPr lvl="1"/>
            <a:r>
              <a:rPr lang="en-US" altLang="en-US"/>
              <a:t>Thin and variable in shape</a:t>
            </a:r>
          </a:p>
          <a:p>
            <a:pPr lvl="1"/>
            <a:r>
              <a:rPr lang="en-US" altLang="en-US"/>
              <a:t>Often insert in the skin – not on bones</a:t>
            </a:r>
          </a:p>
          <a:p>
            <a:pPr lvl="1"/>
            <a:r>
              <a:rPr lang="en-US" altLang="en-US"/>
              <a:t>Innervated by cranial nerve VII – the facial nerve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1978A4B-43AE-4CE4-B944-8CC160B01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3875"/>
          </a:xfrm>
        </p:spPr>
        <p:txBody>
          <a:bodyPr/>
          <a:lstStyle/>
          <a:p>
            <a:r>
              <a:rPr lang="en-US" altLang="en-US"/>
              <a:t>Muscles of the Neck and Vertebral Column</a:t>
            </a:r>
          </a:p>
        </p:txBody>
      </p:sp>
      <p:sp>
        <p:nvSpPr>
          <p:cNvPr id="29699" name="Table Placeholder 2">
            <a:extLst>
              <a:ext uri="{FF2B5EF4-FFF2-40B4-BE49-F238E27FC236}">
                <a16:creationId xmlns:a16="http://schemas.microsoft.com/office/drawing/2014/main" id="{5CEA01B0-E6D2-4B41-8D9B-5BA3F73FE66B}"/>
              </a:ext>
            </a:extLst>
          </p:cNvPr>
          <p:cNvSpPr>
            <a:spLocks noGrp="1" noChangeArrowheads="1" noTextEdit="1"/>
          </p:cNvSpPr>
          <p:nvPr>
            <p:ph type="tbl" idx="1"/>
          </p:nvPr>
        </p:nvSpPr>
        <p:spPr/>
      </p:sp>
      <p:sp>
        <p:nvSpPr>
          <p:cNvPr id="29700" name="Date Placeholder 3">
            <a:extLst>
              <a:ext uri="{FF2B5EF4-FFF2-40B4-BE49-F238E27FC236}">
                <a16:creationId xmlns:a16="http://schemas.microsoft.com/office/drawing/2014/main" id="{382B5E16-4E5B-4208-9595-9006DBAA3C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FD4A7A9F-A923-46B8-AFA9-4AA2F299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38862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F97EC621-8F2E-4625-BC3F-4D726060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215" r="1659" b="5951"/>
          <a:stretch>
            <a:fillRect/>
          </a:stretch>
        </p:blipFill>
        <p:spPr bwMode="auto">
          <a:xfrm>
            <a:off x="4279526" y="731349"/>
            <a:ext cx="4716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522786-E3CC-46D0-A9E2-A732BE9863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76400" y="762000"/>
            <a:ext cx="228600" cy="47244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0CEF5-B6FC-4D07-A9CC-579C52480D9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05000" y="762000"/>
            <a:ext cx="152400" cy="48768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B90B89-3D61-426C-857A-236425D6695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57400" y="762000"/>
            <a:ext cx="76200" cy="47244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53B884-77B2-467F-B0BE-6E79E817FBFE}"/>
              </a:ext>
            </a:extLst>
          </p:cNvPr>
          <p:cNvSpPr txBox="1"/>
          <p:nvPr/>
        </p:nvSpPr>
        <p:spPr>
          <a:xfrm>
            <a:off x="1524560" y="451729"/>
            <a:ext cx="239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21D0AB-6257-4E6A-914F-E6913CE4AA40}"/>
              </a:ext>
            </a:extLst>
          </p:cNvPr>
          <p:cNvSpPr txBox="1"/>
          <p:nvPr/>
        </p:nvSpPr>
        <p:spPr>
          <a:xfrm>
            <a:off x="1764926" y="464477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C71B4-FF93-45C4-BEB1-31CDE970DE38}"/>
              </a:ext>
            </a:extLst>
          </p:cNvPr>
          <p:cNvSpPr txBox="1"/>
          <p:nvPr/>
        </p:nvSpPr>
        <p:spPr>
          <a:xfrm>
            <a:off x="1971290" y="451729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E24095-5603-4141-908D-204480953418}"/>
              </a:ext>
            </a:extLst>
          </p:cNvPr>
          <p:cNvCxnSpPr>
            <a:cxnSpLocks/>
          </p:cNvCxnSpPr>
          <p:nvPr/>
        </p:nvCxnSpPr>
        <p:spPr bwMode="auto">
          <a:xfrm>
            <a:off x="6477000" y="2514600"/>
            <a:ext cx="1143000" cy="6858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AEA7929-47C1-4278-9F70-A5715645F173}"/>
              </a:ext>
            </a:extLst>
          </p:cNvPr>
          <p:cNvSpPr txBox="1"/>
          <p:nvPr/>
        </p:nvSpPr>
        <p:spPr>
          <a:xfrm>
            <a:off x="7439408" y="2893241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Inguinal Ligament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646604-7101-4FBD-A719-DE03CBCF07A7}"/>
              </a:ext>
            </a:extLst>
          </p:cNvPr>
          <p:cNvSpPr txBox="1"/>
          <p:nvPr/>
        </p:nvSpPr>
        <p:spPr>
          <a:xfrm>
            <a:off x="7935967" y="1548128"/>
            <a:ext cx="1088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Psoas major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3E2D9A-6C33-4DDD-93DC-B2937AD58463}"/>
              </a:ext>
            </a:extLst>
          </p:cNvPr>
          <p:cNvSpPr txBox="1"/>
          <p:nvPr/>
        </p:nvSpPr>
        <p:spPr>
          <a:xfrm>
            <a:off x="7932255" y="1810523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Iliacus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C7E1D0-E28F-438B-8924-7F05D7480E23}"/>
              </a:ext>
            </a:extLst>
          </p:cNvPr>
          <p:cNvSpPr txBox="1"/>
          <p:nvPr/>
        </p:nvSpPr>
        <p:spPr>
          <a:xfrm>
            <a:off x="7750761" y="3282561"/>
            <a:ext cx="842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Iliopsoas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7AA411-DF33-4445-B327-FE5DD5DEA7C6}"/>
              </a:ext>
            </a:extLst>
          </p:cNvPr>
          <p:cNvCxnSpPr>
            <a:stCxn id="26" idx="1"/>
          </p:cNvCxnSpPr>
          <p:nvPr/>
        </p:nvCxnSpPr>
        <p:spPr bwMode="auto">
          <a:xfrm flipH="1">
            <a:off x="7048500" y="1702017"/>
            <a:ext cx="887467" cy="495299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A0EF00-4AD9-4609-93B8-965691017809}"/>
              </a:ext>
            </a:extLst>
          </p:cNvPr>
          <p:cNvCxnSpPr>
            <a:cxnSpLocks/>
          </p:cNvCxnSpPr>
          <p:nvPr/>
        </p:nvCxnSpPr>
        <p:spPr bwMode="auto">
          <a:xfrm flipH="1">
            <a:off x="6647727" y="2025867"/>
            <a:ext cx="1515512" cy="48873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CA60B7-F5B1-4C5F-A07A-1CB6C72F3377}"/>
              </a:ext>
            </a:extLst>
          </p:cNvPr>
          <p:cNvCxnSpPr>
            <a:cxnSpLocks/>
            <a:endCxn id="24" idx="5"/>
          </p:cNvCxnSpPr>
          <p:nvPr/>
        </p:nvCxnSpPr>
        <p:spPr bwMode="auto">
          <a:xfrm flipH="1" flipV="1">
            <a:off x="7009443" y="2978224"/>
            <a:ext cx="794754" cy="45822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F9DC082-90A8-41B5-8C25-BB53DDBC4EED}"/>
              </a:ext>
            </a:extLst>
          </p:cNvPr>
          <p:cNvSpPr/>
          <p:nvPr/>
        </p:nvSpPr>
        <p:spPr bwMode="auto">
          <a:xfrm>
            <a:off x="6781800" y="2831883"/>
            <a:ext cx="266700" cy="171449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89D667-23BC-49CA-9ED8-3A06D56122BF}"/>
              </a:ext>
            </a:extLst>
          </p:cNvPr>
          <p:cNvSpPr txBox="1"/>
          <p:nvPr/>
        </p:nvSpPr>
        <p:spPr>
          <a:xfrm>
            <a:off x="7760654" y="1400056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Inside pelvic cavity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9173C2-F9FB-439D-8DCA-1638426BEECA}"/>
              </a:ext>
            </a:extLst>
          </p:cNvPr>
          <p:cNvSpPr txBox="1"/>
          <p:nvPr/>
        </p:nvSpPr>
        <p:spPr>
          <a:xfrm>
            <a:off x="7781987" y="313229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At thigh</a:t>
            </a:r>
          </a:p>
        </p:txBody>
      </p:sp>
    </p:spTree>
    <p:extLst>
      <p:ext uri="{BB962C8B-B14F-4D97-AF65-F5344CB8AC3E}">
        <p14:creationId xmlns:p14="http://schemas.microsoft.com/office/powerpoint/2010/main" val="3734548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2FBF-5630-4DEE-8972-662A2146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25"/>
            <a:ext cx="9144000" cy="519113"/>
          </a:xfrm>
        </p:spPr>
        <p:txBody>
          <a:bodyPr/>
          <a:lstStyle/>
          <a:p>
            <a:r>
              <a:rPr lang="en-US" dirty="0"/>
              <a:t>Iliopsoas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79D5E8B-DEA1-40CF-8D7E-7213BD569C35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BCFC7-DFAF-4A19-AE5E-9CFE21C0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  <p:pic>
        <p:nvPicPr>
          <p:cNvPr id="5" name="iliopsoas">
            <a:hlinkClick r:id="" action="ppaction://media"/>
            <a:extLst>
              <a:ext uri="{FF2B5EF4-FFF2-40B4-BE49-F238E27FC236}">
                <a16:creationId xmlns:a16="http://schemas.microsoft.com/office/drawing/2014/main" id="{2784B1DB-6F45-4785-81E7-6BFB6B2F64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115" y="509588"/>
            <a:ext cx="8358532" cy="62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81D7BF14-9C47-4E4C-8C86-8890F7E9E5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90AA09C-A197-4EEB-B555-D7079DFAA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Abdominal Wall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224C52B9-34B4-4CC5-8574-BE48E9CD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11.13a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F698FEA2-C4E1-4AE7-AAE8-709EF730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405" r="1244" b="5951"/>
          <a:stretch>
            <a:fillRect/>
          </a:stretch>
        </p:blipFill>
        <p:spPr bwMode="auto">
          <a:xfrm>
            <a:off x="1181100" y="914400"/>
            <a:ext cx="70866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81D7BF14-9C47-4E4C-8C86-8890F7E9E5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90AA09C-A197-4EEB-B555-D7079DFAA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Abdominal Wall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224C52B9-34B4-4CC5-8574-BE48E9CD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11.13a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F698FEA2-C4E1-4AE7-AAE8-709EF730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405" r="1244" b="5951"/>
          <a:stretch>
            <a:fillRect/>
          </a:stretch>
        </p:blipFill>
        <p:spPr bwMode="auto">
          <a:xfrm>
            <a:off x="1181100" y="914400"/>
            <a:ext cx="70866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C7A5AE-1977-48AA-8AB1-D724ADAE62DE}"/>
              </a:ext>
            </a:extLst>
          </p:cNvPr>
          <p:cNvSpPr/>
          <p:nvPr/>
        </p:nvSpPr>
        <p:spPr bwMode="auto">
          <a:xfrm>
            <a:off x="3810000" y="1371600"/>
            <a:ext cx="1676400" cy="4572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999178-E8B2-418D-9527-1497352C586E}"/>
              </a:ext>
            </a:extLst>
          </p:cNvPr>
          <p:cNvCxnSpPr/>
          <p:nvPr/>
        </p:nvCxnSpPr>
        <p:spPr bwMode="auto">
          <a:xfrm>
            <a:off x="6705600" y="3657600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B8A6C3-D928-4816-8F41-AC38FE6087AC}"/>
              </a:ext>
            </a:extLst>
          </p:cNvPr>
          <p:cNvSpPr txBox="1"/>
          <p:nvPr/>
        </p:nvSpPr>
        <p:spPr>
          <a:xfrm>
            <a:off x="6705600" y="3773488"/>
            <a:ext cx="181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8 Packs (Referred before as 6 pack since it looks like 6 pack of beer in your abdomen)</a:t>
            </a:r>
          </a:p>
        </p:txBody>
      </p:sp>
    </p:spTree>
    <p:extLst>
      <p:ext uri="{BB962C8B-B14F-4D97-AF65-F5344CB8AC3E}">
        <p14:creationId xmlns:p14="http://schemas.microsoft.com/office/powerpoint/2010/main" val="393547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81D7BF14-9C47-4E4C-8C86-8890F7E9E5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90AA09C-A197-4EEB-B555-D7079DFAA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Abdominal Wall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224C52B9-34B4-4CC5-8574-BE48E9CD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11.13a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F698FEA2-C4E1-4AE7-AAE8-709EF730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405" r="1244" b="5951"/>
          <a:stretch>
            <a:fillRect/>
          </a:stretch>
        </p:blipFill>
        <p:spPr bwMode="auto">
          <a:xfrm>
            <a:off x="1181100" y="914400"/>
            <a:ext cx="70866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C7A5AE-1977-48AA-8AB1-D724ADAE62DE}"/>
              </a:ext>
            </a:extLst>
          </p:cNvPr>
          <p:cNvSpPr/>
          <p:nvPr/>
        </p:nvSpPr>
        <p:spPr bwMode="auto">
          <a:xfrm>
            <a:off x="2895600" y="1326356"/>
            <a:ext cx="914400" cy="4572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110D3-22C7-4EF3-BE49-38AD7EB4A4FF}"/>
              </a:ext>
            </a:extLst>
          </p:cNvPr>
          <p:cNvSpPr txBox="1"/>
          <p:nvPr/>
        </p:nvSpPr>
        <p:spPr>
          <a:xfrm>
            <a:off x="1400391" y="2819400"/>
            <a:ext cx="942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OBLIQUES</a:t>
            </a:r>
          </a:p>
        </p:txBody>
      </p:sp>
    </p:spTree>
    <p:extLst>
      <p:ext uri="{BB962C8B-B14F-4D97-AF65-F5344CB8AC3E}">
        <p14:creationId xmlns:p14="http://schemas.microsoft.com/office/powerpoint/2010/main" val="1075644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81D7BF14-9C47-4E4C-8C86-8890F7E9E5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90AA09C-A197-4EEB-B555-D7079DFAA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Abdominal Wall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224C52B9-34B4-4CC5-8574-BE48E9CD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11.13a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F698FEA2-C4E1-4AE7-AAE8-709EF730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405" r="1244" b="5951"/>
          <a:stretch>
            <a:fillRect/>
          </a:stretch>
        </p:blipFill>
        <p:spPr bwMode="auto">
          <a:xfrm>
            <a:off x="1181100" y="914400"/>
            <a:ext cx="70866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C7A5AE-1977-48AA-8AB1-D724ADAE62DE}"/>
              </a:ext>
            </a:extLst>
          </p:cNvPr>
          <p:cNvSpPr/>
          <p:nvPr/>
        </p:nvSpPr>
        <p:spPr bwMode="auto">
          <a:xfrm>
            <a:off x="2895600" y="1326356"/>
            <a:ext cx="914400" cy="4572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110D3-22C7-4EF3-BE49-38AD7EB4A4FF}"/>
              </a:ext>
            </a:extLst>
          </p:cNvPr>
          <p:cNvSpPr txBox="1"/>
          <p:nvPr/>
        </p:nvSpPr>
        <p:spPr>
          <a:xfrm>
            <a:off x="1400391" y="2819400"/>
            <a:ext cx="942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OBLIQUES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1E61B-65ED-4A24-936C-3FF37FA68BB1}"/>
              </a:ext>
            </a:extLst>
          </p:cNvPr>
          <p:cNvSpPr txBox="1"/>
          <p:nvPr/>
        </p:nvSpPr>
        <p:spPr>
          <a:xfrm>
            <a:off x="481903" y="4267200"/>
            <a:ext cx="37224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Fibers lateral to medial downward. Like, hands in the pocket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E4B5B-E561-4F65-9697-9F8E9FC468BF}"/>
              </a:ext>
            </a:extLst>
          </p:cNvPr>
          <p:cNvSpPr txBox="1"/>
          <p:nvPr/>
        </p:nvSpPr>
        <p:spPr>
          <a:xfrm>
            <a:off x="600874" y="3829542"/>
            <a:ext cx="2018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Fibers lateral to medial upward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96478-DEFD-4F98-AB6B-7258416C88E2}"/>
              </a:ext>
            </a:extLst>
          </p:cNvPr>
          <p:cNvSpPr txBox="1"/>
          <p:nvPr/>
        </p:nvSpPr>
        <p:spPr>
          <a:xfrm>
            <a:off x="984887" y="3469214"/>
            <a:ext cx="1181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Fibers transverse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F3EAC7-71C8-474A-AC4C-36EC33A757C6}"/>
              </a:ext>
            </a:extLst>
          </p:cNvPr>
          <p:cNvCxnSpPr/>
          <p:nvPr/>
        </p:nvCxnSpPr>
        <p:spPr bwMode="auto">
          <a:xfrm>
            <a:off x="3505200" y="3352800"/>
            <a:ext cx="5334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4B4971-D4DE-42C7-855C-A18311D6BC5A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9778" y="3698081"/>
            <a:ext cx="447822" cy="27867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5FEB29-E816-46E2-B773-BC2BA26B3C85}"/>
              </a:ext>
            </a:extLst>
          </p:cNvPr>
          <p:cNvCxnSpPr>
            <a:cxnSpLocks/>
          </p:cNvCxnSpPr>
          <p:nvPr/>
        </p:nvCxnSpPr>
        <p:spPr bwMode="auto">
          <a:xfrm>
            <a:off x="3209778" y="4528810"/>
            <a:ext cx="447822" cy="42419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99908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4A6AF2A4-9E1A-4B4F-A010-169D4438454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13284350-6D59-4566-83E4-57B863221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Abdominal Wall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B1A691D1-64CC-4237-B1E7-373D70D2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11.13b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D1E45B0B-9A6B-47B7-8B2C-838090D9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2"/>
          <a:stretch>
            <a:fillRect/>
          </a:stretch>
        </p:blipFill>
        <p:spPr bwMode="auto">
          <a:xfrm>
            <a:off x="304800" y="2568575"/>
            <a:ext cx="85359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tus_abdominis">
            <a:hlinkClick r:id="" action="ppaction://media"/>
            <a:extLst>
              <a:ext uri="{FF2B5EF4-FFF2-40B4-BE49-F238E27FC236}">
                <a16:creationId xmlns:a16="http://schemas.microsoft.com/office/drawing/2014/main" id="{1295CE4F-E363-422D-A9F3-88823804A9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017" y="449263"/>
            <a:ext cx="8453966" cy="6340475"/>
          </a:xfr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4B5E22F-B486-499A-A92B-A050AA83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7833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>
            <a:extLst>
              <a:ext uri="{FF2B5EF4-FFF2-40B4-BE49-F238E27FC236}">
                <a16:creationId xmlns:a16="http://schemas.microsoft.com/office/drawing/2014/main" id="{311E5D52-3301-4425-A9AE-C2DA485407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65F7858-D8F5-4AD5-9BFD-6875EF09D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46150"/>
          </a:xfrm>
        </p:spPr>
        <p:txBody>
          <a:bodyPr/>
          <a:lstStyle/>
          <a:p>
            <a:r>
              <a:rPr lang="en-US" altLang="en-US"/>
              <a:t>Muscles of the Abdominal Wall: </a:t>
            </a:r>
            <a:r>
              <a:rPr lang="en-US" altLang="en-US">
                <a:solidFill>
                  <a:srgbClr val="FFFF99"/>
                </a:solidFill>
              </a:rPr>
              <a:t>Trunk Movements and Compression of Abdominal Viscera</a:t>
            </a:r>
          </a:p>
        </p:txBody>
      </p:sp>
      <p:graphicFrame>
        <p:nvGraphicFramePr>
          <p:cNvPr id="532576" name="Group 96">
            <a:extLst>
              <a:ext uri="{FF2B5EF4-FFF2-40B4-BE49-F238E27FC236}">
                <a16:creationId xmlns:a16="http://schemas.microsoft.com/office/drawing/2014/main" id="{D99BA60C-B6F5-4846-8208-28BB7CC2E693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524000"/>
          <a:ext cx="8839200" cy="3103564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30" marB="4573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7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External Oblique</a:t>
                      </a:r>
                    </a:p>
                  </a:txBody>
                  <a:tcPr marL="0" marR="0" marT="45730" marB="4573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Fleshy strips from outer surface of lower 8 ribs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Linea alba (via broad aponeurosis)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Flex vertebral column and compress abdominal contents; Trunk rotation &amp; lateral flexion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Intercostal nerves (T7-T12)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97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Internal Oblique</a:t>
                      </a:r>
                    </a:p>
                  </a:txBody>
                  <a:tcPr marL="0" marR="0" marT="45730" marB="4573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Lumbar fascia; iliac crest; inguinal ligament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Linea alba; pubic crest; last 3 –4 ribs and costal margin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Flex vertebral column and compress abdominal contents; Trunk rotation &amp; lateral flexion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Intercostal nerves (T7-T12, L1)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Transversus abdominis</a:t>
                      </a:r>
                    </a:p>
                  </a:txBody>
                  <a:tcPr marL="0" marR="0" marT="45730" marB="4573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Inguinal ligament, lumbar fascia; cartilage of last 6 ribs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Linea alba; pubic crest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Compresses abdominal contents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Intercostal nerves (T7-T12, L1)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5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Rectus Abdominis</a:t>
                      </a:r>
                    </a:p>
                  </a:txBody>
                  <a:tcPr marL="0" marR="0" marT="45730" marB="4573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Pubic crest and symphysis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Xiphoid process and costal cartilage 5 - 7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Flex and rotate lumbar region of vertebral column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Intercostal nerves T6, or T7 – T12)</a:t>
                      </a:r>
                    </a:p>
                  </a:txBody>
                  <a:tcPr marL="0" marR="0" marT="45730" marB="4573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32551" name="Group 71">
            <a:extLst>
              <a:ext uri="{FF2B5EF4-FFF2-40B4-BE49-F238E27FC236}">
                <a16:creationId xmlns:a16="http://schemas.microsoft.com/office/drawing/2014/main" id="{640FCA53-BB32-4404-9697-090028635D4A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19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Anterolateral Abdominal Wall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>
            <a:extLst>
              <a:ext uri="{FF2B5EF4-FFF2-40B4-BE49-F238E27FC236}">
                <a16:creationId xmlns:a16="http://schemas.microsoft.com/office/drawing/2014/main" id="{DB5BE692-79C2-4510-95ED-590F940A23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CC95311-C5D0-4664-BF38-0A93DE6FC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Superficial Muscles of the Anterior Thorax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774A731-E713-41C7-99EB-63840742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Movements of the scapula</a:t>
            </a:r>
          </a:p>
          <a:p>
            <a:pPr lvl="1"/>
            <a:r>
              <a:rPr lang="en-US" altLang="en-US" dirty="0"/>
              <a:t>Pectoralis major</a:t>
            </a:r>
          </a:p>
          <a:p>
            <a:pPr lvl="1"/>
            <a:r>
              <a:rPr lang="en-US" altLang="en-US" dirty="0"/>
              <a:t>Pectoralis minor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C331-6155-4D32-B049-24A34863A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Epicranius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60D1-95A9-4DBF-9A4A-3946411D1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8D2E7-942E-42F6-B078-7293CC33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2008 Pearson Education, Inc., publishing as Benjamin Cummings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BB056585-5F1F-4862-A750-0E18FCEA16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59817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63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>
            <a:extLst>
              <a:ext uri="{FF2B5EF4-FFF2-40B4-BE49-F238E27FC236}">
                <a16:creationId xmlns:a16="http://schemas.microsoft.com/office/drawing/2014/main" id="{D3FDC332-0FB4-4272-9A40-EDDAF991BD0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A2410CDF-7142-4590-8231-A74362AFF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Superficial Muscles of the Anterior Thorax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43278649-5EEF-4117-A02F-D6915BCE5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11.15a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FB795E79-A79C-42E5-98B3-648D586C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 b="7239"/>
          <a:stretch>
            <a:fillRect/>
          </a:stretch>
        </p:blipFill>
        <p:spPr bwMode="auto">
          <a:xfrm>
            <a:off x="455613" y="1219200"/>
            <a:ext cx="8535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D5131-BF61-4761-8EE6-98E62E1329C8}"/>
              </a:ext>
            </a:extLst>
          </p:cNvPr>
          <p:cNvSpPr txBox="1"/>
          <p:nvPr/>
        </p:nvSpPr>
        <p:spPr>
          <a:xfrm>
            <a:off x="418099" y="3962400"/>
            <a:ext cx="2451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Ribs, sternum, and clavicle to humerus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F1AEC-BD20-40B4-A1E5-03B802448BFD}"/>
              </a:ext>
            </a:extLst>
          </p:cNvPr>
          <p:cNvSpPr txBox="1"/>
          <p:nvPr/>
        </p:nvSpPr>
        <p:spPr>
          <a:xfrm>
            <a:off x="6540288" y="3298195"/>
            <a:ext cx="1965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Coracoid process to ribs 3, 4, 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C37E26-5FF7-47FC-B8DA-9A6AB7E4C53D}"/>
              </a:ext>
            </a:extLst>
          </p:cNvPr>
          <p:cNvCxnSpPr/>
          <p:nvPr/>
        </p:nvCxnSpPr>
        <p:spPr bwMode="auto">
          <a:xfrm>
            <a:off x="609600" y="3962400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1BD421-ADA8-4373-BF9F-4A4B91FAE4F3}"/>
              </a:ext>
            </a:extLst>
          </p:cNvPr>
          <p:cNvCxnSpPr/>
          <p:nvPr/>
        </p:nvCxnSpPr>
        <p:spPr bwMode="auto">
          <a:xfrm>
            <a:off x="7010400" y="3754902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>
            <a:extLst>
              <a:ext uri="{FF2B5EF4-FFF2-40B4-BE49-F238E27FC236}">
                <a16:creationId xmlns:a16="http://schemas.microsoft.com/office/drawing/2014/main" id="{DDE33F27-B534-46A7-9EB2-5FCD28F3C2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C5E829C-4258-4029-A329-B8CFEB4D1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46150"/>
          </a:xfrm>
        </p:spPr>
        <p:txBody>
          <a:bodyPr/>
          <a:lstStyle/>
          <a:p>
            <a:r>
              <a:rPr lang="en-US" altLang="en-US"/>
              <a:t>Superficial muscles of the Anterior and Posterior Thorax: </a:t>
            </a:r>
            <a:r>
              <a:rPr lang="en-US" altLang="en-US">
                <a:solidFill>
                  <a:srgbClr val="FFFF99"/>
                </a:solidFill>
              </a:rPr>
              <a:t>Movements of the Scapula</a:t>
            </a:r>
          </a:p>
        </p:txBody>
      </p:sp>
      <p:graphicFrame>
        <p:nvGraphicFramePr>
          <p:cNvPr id="533562" name="Group 58">
            <a:extLst>
              <a:ext uri="{FF2B5EF4-FFF2-40B4-BE49-F238E27FC236}">
                <a16:creationId xmlns:a16="http://schemas.microsoft.com/office/drawing/2014/main" id="{5C4D7757-0A75-434E-AF55-F50901869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456200"/>
              </p:ext>
            </p:extLst>
          </p:nvPr>
        </p:nvGraphicFramePr>
        <p:xfrm>
          <a:off x="228600" y="1524000"/>
          <a:ext cx="8839200" cy="1924049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9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38" marB="4573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 Action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6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Pectoralis minor</a:t>
                      </a:r>
                    </a:p>
                  </a:txBody>
                  <a:tcPr marL="0" marR="0" marT="45738" marB="4573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Anterior surface of rib 3 - 5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Coracoid process of scapula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Draws scapula forward and downward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Medial and lateral pectoral nerves C6 – C8)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7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 Narrow" pitchFamily="34" charset="0"/>
                        </a:rPr>
                        <a:t>Serratus anterior</a:t>
                      </a:r>
                    </a:p>
                  </a:txBody>
                  <a:tcPr marL="0" marR="0" marT="45738" marB="4573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Muscle slips from ribs 1 - 8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Anterior surface of vertebral border of scapula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Rotates scapula so that its inferior angle moves laterally and upward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Long thoracic nerve (C5 – C7)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6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 Narrow" pitchFamily="34" charset="0"/>
                        </a:rPr>
                        <a:t>Subclavius</a:t>
                      </a:r>
                    </a:p>
                  </a:txBody>
                  <a:tcPr marL="0" marR="0" marT="45738" marB="4573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Costal cartilage rib 1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Groove on inferior surface of clavicle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Help stabilize and depress pectoral girdle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highlight>
                            <a:srgbClr val="FF0000"/>
                          </a:highlight>
                          <a:latin typeface="Arial Narrow" pitchFamily="34" charset="0"/>
                        </a:rPr>
                        <a:t>Nerve to subclavius (C5 and C6)</a:t>
                      </a:r>
                    </a:p>
                  </a:txBody>
                  <a:tcPr marL="0" marR="0" marT="45738" marB="4573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33545" name="Group 41">
            <a:extLst>
              <a:ext uri="{FF2B5EF4-FFF2-40B4-BE49-F238E27FC236}">
                <a16:creationId xmlns:a16="http://schemas.microsoft.com/office/drawing/2014/main" id="{0166F177-1C77-4ACB-B0F7-26720D399B6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19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Anterior Thorax muscles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>
            <a:extLst>
              <a:ext uri="{FF2B5EF4-FFF2-40B4-BE49-F238E27FC236}">
                <a16:creationId xmlns:a16="http://schemas.microsoft.com/office/drawing/2014/main" id="{D8455247-C724-491B-B517-CBA18CB6583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1FA018C2-2A80-46F5-9F02-B025361BA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Superficial Muscles of the Posterior Upper Thorax</a:t>
            </a:r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C87B5381-071A-40FF-9C21-80634256F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Movements of the scapula</a:t>
            </a:r>
          </a:p>
          <a:p>
            <a:pPr lvl="1"/>
            <a:r>
              <a:rPr lang="en-US" altLang="en-US"/>
              <a:t>Trapezius</a:t>
            </a:r>
          </a:p>
          <a:p>
            <a:pPr lvl="1"/>
            <a:r>
              <a:rPr lang="en-US" altLang="en-US"/>
              <a:t>Levator scapulae</a:t>
            </a:r>
          </a:p>
          <a:p>
            <a:pPr lvl="1"/>
            <a:r>
              <a:rPr lang="en-US" altLang="en-US"/>
              <a:t>Rhomboid major</a:t>
            </a:r>
          </a:p>
          <a:p>
            <a:pPr lvl="1"/>
            <a:r>
              <a:rPr lang="en-US" altLang="en-US"/>
              <a:t>Rhomboid minor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>
            <a:extLst>
              <a:ext uri="{FF2B5EF4-FFF2-40B4-BE49-F238E27FC236}">
                <a16:creationId xmlns:a16="http://schemas.microsoft.com/office/drawing/2014/main" id="{AA318E90-0E88-4AE3-B9D9-C3C1226A66F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ECB66B3-3003-4039-BCFF-A442923B4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Superficial Muscles of the Posterior Thorax</a:t>
            </a:r>
          </a:p>
        </p:txBody>
      </p:sp>
      <p:sp>
        <p:nvSpPr>
          <p:cNvPr id="37892" name="Oval 4">
            <a:hlinkClick r:id="rId2" action="ppaction://hlinkfile"/>
            <a:extLst>
              <a:ext uri="{FF2B5EF4-FFF2-40B4-BE49-F238E27FC236}">
                <a16:creationId xmlns:a16="http://schemas.microsoft.com/office/drawing/2014/main" id="{8439F6FB-A3F9-4A9C-8DEA-20A0C9456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6019800"/>
            <a:ext cx="762000" cy="457200"/>
          </a:xfrm>
          <a:prstGeom prst="ellipse">
            <a:avLst/>
          </a:prstGeom>
          <a:solidFill>
            <a:srgbClr val="CF703B"/>
          </a:solidFill>
          <a:ln>
            <a:noFill/>
          </a:ln>
          <a:effectLst>
            <a:prstShdw prst="shdw17" dist="17961" dir="2700000">
              <a:srgbClr val="7C4323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F77F393E-4CD8-4F6F-8B25-C62408BCE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6096000"/>
            <a:ext cx="335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Rotator cuff muscles: an overview (b)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45316991-D96A-4214-AD9A-F871B6832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11.15b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28189C4B-8435-4CB8-A6A9-1ECB5C4F2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b="5510"/>
          <a:stretch>
            <a:fillRect/>
          </a:stretch>
        </p:blipFill>
        <p:spPr bwMode="auto">
          <a:xfrm>
            <a:off x="1520825" y="1035050"/>
            <a:ext cx="640397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Oval 8">
            <a:hlinkClick r:id="rId4" action="ppaction://hlinkfile"/>
            <a:extLst>
              <a:ext uri="{FF2B5EF4-FFF2-40B4-BE49-F238E27FC236}">
                <a16:creationId xmlns:a16="http://schemas.microsoft.com/office/drawing/2014/main" id="{65D67754-6BAC-4BD2-8DA3-F179F15E9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86400"/>
            <a:ext cx="762000" cy="457200"/>
          </a:xfrm>
          <a:prstGeom prst="ellipse">
            <a:avLst/>
          </a:prstGeom>
          <a:solidFill>
            <a:srgbClr val="CF703B"/>
          </a:solidFill>
          <a:ln>
            <a:noFill/>
          </a:ln>
          <a:effectLst>
            <a:prstShdw prst="shdw17" dist="17961" dir="2700000">
              <a:srgbClr val="7C4323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37897" name="Text Box 9">
            <a:extLst>
              <a:ext uri="{FF2B5EF4-FFF2-40B4-BE49-F238E27FC236}">
                <a16:creationId xmlns:a16="http://schemas.microsoft.com/office/drawing/2014/main" id="{DB24D0D5-CED2-4467-8E97-A0C3253D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562600"/>
            <a:ext cx="3346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Rotator cuff muscles: an overview (a)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>
            <a:extLst>
              <a:ext uri="{FF2B5EF4-FFF2-40B4-BE49-F238E27FC236}">
                <a16:creationId xmlns:a16="http://schemas.microsoft.com/office/drawing/2014/main" id="{AA318E90-0E88-4AE3-B9D9-C3C1226A66F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ECB66B3-3003-4039-BCFF-A442923B4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Superficial Muscles of the Posterior Thorax</a:t>
            </a:r>
          </a:p>
        </p:txBody>
      </p:sp>
      <p:sp>
        <p:nvSpPr>
          <p:cNvPr id="37892" name="Oval 4">
            <a:hlinkClick r:id="rId2" action="ppaction://hlinkfile"/>
            <a:extLst>
              <a:ext uri="{FF2B5EF4-FFF2-40B4-BE49-F238E27FC236}">
                <a16:creationId xmlns:a16="http://schemas.microsoft.com/office/drawing/2014/main" id="{8439F6FB-A3F9-4A9C-8DEA-20A0C9456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6019800"/>
            <a:ext cx="762000" cy="457200"/>
          </a:xfrm>
          <a:prstGeom prst="ellipse">
            <a:avLst/>
          </a:prstGeom>
          <a:solidFill>
            <a:srgbClr val="CF703B"/>
          </a:solidFill>
          <a:ln>
            <a:noFill/>
          </a:ln>
          <a:effectLst>
            <a:prstShdw prst="shdw17" dist="17961" dir="2700000">
              <a:srgbClr val="7C4323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F77F393E-4CD8-4F6F-8B25-C62408BCE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6096000"/>
            <a:ext cx="335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Rotator cuff muscles: an overview (b)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45316991-D96A-4214-AD9A-F871B6832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11.15b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28189C4B-8435-4CB8-A6A9-1ECB5C4F2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b="5510"/>
          <a:stretch>
            <a:fillRect/>
          </a:stretch>
        </p:blipFill>
        <p:spPr bwMode="auto">
          <a:xfrm>
            <a:off x="1520825" y="1035050"/>
            <a:ext cx="640397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Oval 8">
            <a:hlinkClick r:id="rId4" action="ppaction://hlinkfile"/>
            <a:extLst>
              <a:ext uri="{FF2B5EF4-FFF2-40B4-BE49-F238E27FC236}">
                <a16:creationId xmlns:a16="http://schemas.microsoft.com/office/drawing/2014/main" id="{65D67754-6BAC-4BD2-8DA3-F179F15E9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86400"/>
            <a:ext cx="762000" cy="457200"/>
          </a:xfrm>
          <a:prstGeom prst="ellipse">
            <a:avLst/>
          </a:prstGeom>
          <a:solidFill>
            <a:srgbClr val="CF703B"/>
          </a:solidFill>
          <a:ln>
            <a:noFill/>
          </a:ln>
          <a:effectLst>
            <a:prstShdw prst="shdw17" dist="17961" dir="2700000">
              <a:srgbClr val="7C4323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37897" name="Text Box 9">
            <a:extLst>
              <a:ext uri="{FF2B5EF4-FFF2-40B4-BE49-F238E27FC236}">
                <a16:creationId xmlns:a16="http://schemas.microsoft.com/office/drawing/2014/main" id="{DB24D0D5-CED2-4467-8E97-A0C3253D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562600"/>
            <a:ext cx="3346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Rotator cuff muscles: an overview (a)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CCCC73-44F6-49A0-9674-16B52CCFC0BB}"/>
              </a:ext>
            </a:extLst>
          </p:cNvPr>
          <p:cNvCxnSpPr/>
          <p:nvPr/>
        </p:nvCxnSpPr>
        <p:spPr bwMode="auto">
          <a:xfrm flipH="1" flipV="1">
            <a:off x="3886200" y="2590800"/>
            <a:ext cx="533400" cy="1371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D9A78B-5B3D-43B3-8C95-E1A2530B870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0889" y="2362200"/>
            <a:ext cx="528711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BAE8D9-4705-4EFE-9881-24C8460CC4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33800" y="2278856"/>
            <a:ext cx="831850" cy="1008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372488-2028-45A2-922F-BCDD9D1ABC62}"/>
              </a:ext>
            </a:extLst>
          </p:cNvPr>
          <p:cNvCxnSpPr>
            <a:cxnSpLocks/>
          </p:cNvCxnSpPr>
          <p:nvPr/>
        </p:nvCxnSpPr>
        <p:spPr bwMode="auto">
          <a:xfrm flipH="1">
            <a:off x="3657600" y="1981200"/>
            <a:ext cx="914401" cy="26908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5BA97F-B6BB-4126-8159-9A6ACBD59D58}"/>
              </a:ext>
            </a:extLst>
          </p:cNvPr>
          <p:cNvCxnSpPr>
            <a:cxnSpLocks/>
          </p:cNvCxnSpPr>
          <p:nvPr/>
        </p:nvCxnSpPr>
        <p:spPr bwMode="auto">
          <a:xfrm flipH="1">
            <a:off x="3540956" y="1408509"/>
            <a:ext cx="878644" cy="7941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CBE62C-38BC-499B-9815-1B796AC76B29}"/>
              </a:ext>
            </a:extLst>
          </p:cNvPr>
          <p:cNvCxnSpPr/>
          <p:nvPr/>
        </p:nvCxnSpPr>
        <p:spPr bwMode="auto">
          <a:xfrm>
            <a:off x="1520825" y="1952625"/>
            <a:ext cx="10699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237F27-BFAA-47AF-9F76-D37E5B5D4326}"/>
              </a:ext>
            </a:extLst>
          </p:cNvPr>
          <p:cNvCxnSpPr/>
          <p:nvPr/>
        </p:nvCxnSpPr>
        <p:spPr bwMode="auto">
          <a:xfrm flipH="1">
            <a:off x="4608513" y="3581400"/>
            <a:ext cx="110648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DB3A1F-2FF1-4908-B019-CAD4FFA32D23}"/>
              </a:ext>
            </a:extLst>
          </p:cNvPr>
          <p:cNvSpPr txBox="1"/>
          <p:nvPr/>
        </p:nvSpPr>
        <p:spPr>
          <a:xfrm>
            <a:off x="4655576" y="3700790"/>
            <a:ext cx="3459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Pulls scapula towards vertebrae – RHOMBOID MUSCLES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72B99F-7F44-48E3-B010-B70ADABE1953}"/>
              </a:ext>
            </a:extLst>
          </p:cNvPr>
          <p:cNvSpPr txBox="1"/>
          <p:nvPr/>
        </p:nvSpPr>
        <p:spPr>
          <a:xfrm>
            <a:off x="7093439" y="1277704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Elevates scapula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57BF7D-A304-47F1-87BA-475AB22445AE}"/>
              </a:ext>
            </a:extLst>
          </p:cNvPr>
          <p:cNvCxnSpPr>
            <a:cxnSpLocks/>
          </p:cNvCxnSpPr>
          <p:nvPr/>
        </p:nvCxnSpPr>
        <p:spPr bwMode="auto">
          <a:xfrm>
            <a:off x="1571625" y="2733675"/>
            <a:ext cx="1019175" cy="95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732314-0F67-48A2-83A1-6C46A05B9956}"/>
              </a:ext>
            </a:extLst>
          </p:cNvPr>
          <p:cNvCxnSpPr>
            <a:cxnSpLocks/>
          </p:cNvCxnSpPr>
          <p:nvPr/>
        </p:nvCxnSpPr>
        <p:spPr bwMode="auto">
          <a:xfrm>
            <a:off x="1546224" y="2906034"/>
            <a:ext cx="53498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D1D192-6260-4412-AC7D-836D9B49A32F}"/>
              </a:ext>
            </a:extLst>
          </p:cNvPr>
          <p:cNvCxnSpPr>
            <a:cxnSpLocks/>
          </p:cNvCxnSpPr>
          <p:nvPr/>
        </p:nvCxnSpPr>
        <p:spPr bwMode="auto">
          <a:xfrm>
            <a:off x="1571624" y="3077035"/>
            <a:ext cx="1019175" cy="95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AD89DF-ABF5-4E71-80B4-01F4ACEE48E8}"/>
              </a:ext>
            </a:extLst>
          </p:cNvPr>
          <p:cNvCxnSpPr>
            <a:cxnSpLocks/>
          </p:cNvCxnSpPr>
          <p:nvPr/>
        </p:nvCxnSpPr>
        <p:spPr bwMode="auto">
          <a:xfrm>
            <a:off x="1571624" y="3305635"/>
            <a:ext cx="5095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43063B-4987-41A4-AADB-9DBAE3B73FD8}"/>
              </a:ext>
            </a:extLst>
          </p:cNvPr>
          <p:cNvCxnSpPr>
            <a:cxnSpLocks/>
          </p:cNvCxnSpPr>
          <p:nvPr/>
        </p:nvCxnSpPr>
        <p:spPr bwMode="auto">
          <a:xfrm>
            <a:off x="6439731" y="1418034"/>
            <a:ext cx="6537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F83748-9592-4D7C-B21E-52A844D0F27E}"/>
              </a:ext>
            </a:extLst>
          </p:cNvPr>
          <p:cNvCxnSpPr>
            <a:cxnSpLocks/>
          </p:cNvCxnSpPr>
          <p:nvPr/>
        </p:nvCxnSpPr>
        <p:spPr bwMode="auto">
          <a:xfrm>
            <a:off x="6478945" y="1585748"/>
            <a:ext cx="6537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D15BF8F-4EF4-48F7-8915-586316E8B550}"/>
              </a:ext>
            </a:extLst>
          </p:cNvPr>
          <p:cNvSpPr txBox="1"/>
          <p:nvPr/>
        </p:nvSpPr>
        <p:spPr>
          <a:xfrm>
            <a:off x="1555943" y="1445910"/>
            <a:ext cx="9749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Lifts shoulder</a:t>
            </a:r>
          </a:p>
        </p:txBody>
      </p:sp>
    </p:spTree>
    <p:extLst>
      <p:ext uri="{BB962C8B-B14F-4D97-AF65-F5344CB8AC3E}">
        <p14:creationId xmlns:p14="http://schemas.microsoft.com/office/powerpoint/2010/main" val="617384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>
            <a:extLst>
              <a:ext uri="{FF2B5EF4-FFF2-40B4-BE49-F238E27FC236}">
                <a16:creationId xmlns:a16="http://schemas.microsoft.com/office/drawing/2014/main" id="{3B08D649-5EF9-45CB-A223-36636713F0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28A53283-0B29-4EF9-B2FD-EBB8945F5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46150"/>
          </a:xfrm>
        </p:spPr>
        <p:txBody>
          <a:bodyPr/>
          <a:lstStyle/>
          <a:p>
            <a:r>
              <a:rPr lang="en-US" altLang="en-US"/>
              <a:t>Superficial Muscles of the Anterior and Posterior Thorax: </a:t>
            </a:r>
            <a:r>
              <a:rPr lang="en-US" altLang="en-US">
                <a:solidFill>
                  <a:srgbClr val="FFFF99"/>
                </a:solidFill>
              </a:rPr>
              <a:t>Movements of the Scapula</a:t>
            </a:r>
          </a:p>
        </p:txBody>
      </p:sp>
      <p:graphicFrame>
        <p:nvGraphicFramePr>
          <p:cNvPr id="534602" name="Group 74">
            <a:extLst>
              <a:ext uri="{FF2B5EF4-FFF2-40B4-BE49-F238E27FC236}">
                <a16:creationId xmlns:a16="http://schemas.microsoft.com/office/drawing/2014/main" id="{B512FCBC-2431-4D42-AAAF-D62FC412085B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524000"/>
          <a:ext cx="8839200" cy="2401888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Action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5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Trapezius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Occipital bone, ligamentum nuchae &amp; spines of C7 – T12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Acromion, scapular spine, lateral third of clavicle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Stabilizes, raises, retracts and rotates scapula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Accessory n.; C3 and C4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3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Levator scapulae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Transverse process of C1 – C4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Medial border of scapulae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Elevates/adducts scapula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Cervical spinal nerves and dorsal scapular nerves (C3 – C5)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8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Rhomboid major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Spinous process of C7 and T1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Medial border of scapulae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Stabilize scapula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Dorsal scapular nerve (C4 and C5)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3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Rhomboids minor</a:t>
                      </a:r>
                    </a:p>
                  </a:txBody>
                  <a:tcPr marL="0" marR="0" marT="45721" marB="4572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Spinous process of T2 – T5 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Medial border of scapulae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Stabilize scapula</a:t>
                      </a: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 Narrow" pitchFamily="34" charset="0"/>
                        </a:rPr>
                        <a:t>Dorsal scapular nerve (C4 and C5)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1" marB="4572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34579" name="Group 51">
            <a:extLst>
              <a:ext uri="{FF2B5EF4-FFF2-40B4-BE49-F238E27FC236}">
                <a16:creationId xmlns:a16="http://schemas.microsoft.com/office/drawing/2014/main" id="{2A2822A4-B808-4374-8BA6-1553EFBA42E3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19200"/>
          <a:ext cx="73152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Posterior Thorax Muscles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homboid_major">
            <a:hlinkClick r:id="" action="ppaction://media"/>
            <a:extLst>
              <a:ext uri="{FF2B5EF4-FFF2-40B4-BE49-F238E27FC236}">
                <a16:creationId xmlns:a16="http://schemas.microsoft.com/office/drawing/2014/main" id="{FC0AD8C1-93D5-457C-97A6-FD65DCE09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345017" y="449263"/>
            <a:ext cx="8453966" cy="6340475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B6EC412-3ECB-4ACA-9EAC-8231FDEC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1191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homboid_minor">
            <a:hlinkClick r:id="" action="ppaction://media"/>
            <a:extLst>
              <a:ext uri="{FF2B5EF4-FFF2-40B4-BE49-F238E27FC236}">
                <a16:creationId xmlns:a16="http://schemas.microsoft.com/office/drawing/2014/main" id="{73A78904-8FEF-4023-80DC-C9BC2B9CEC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017" y="449263"/>
            <a:ext cx="8453966" cy="6340475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B07056D-D659-4F28-BF74-DBFFEDA0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6032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vator_scapula">
            <a:hlinkClick r:id="" action="ppaction://media"/>
            <a:extLst>
              <a:ext uri="{FF2B5EF4-FFF2-40B4-BE49-F238E27FC236}">
                <a16:creationId xmlns:a16="http://schemas.microsoft.com/office/drawing/2014/main" id="{F00CE89B-3D17-413F-B5EC-12C008A82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017" y="449263"/>
            <a:ext cx="8453966" cy="6340475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69A375DB-3918-431E-B74D-549D01FE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50292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5355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DE979BC-7969-4D19-8245-55083FD63D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43600" y="2895600"/>
            <a:ext cx="2971800" cy="5794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670040"/>
                </a:solidFill>
              </a14:hiddenFill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END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E666A42-7216-4941-9347-FC99ACD7B8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978525" y="2165350"/>
            <a:ext cx="2708275" cy="4572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AXIAL MUSCLES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>
            <a:extLst>
              <a:ext uri="{FF2B5EF4-FFF2-40B4-BE49-F238E27FC236}">
                <a16:creationId xmlns:a16="http://schemas.microsoft.com/office/drawing/2014/main" id="{C7CC8DF1-0A4A-441C-B63D-9DF578652F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6879E90-E8FC-40F4-BAB3-ABF4E5B0E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</a:t>
            </a:r>
            <a:r>
              <a:rPr lang="en-US" altLang="en-US">
                <a:solidFill>
                  <a:srgbClr val="FFFF00"/>
                </a:solidFill>
              </a:rPr>
              <a:t>Scalp</a:t>
            </a:r>
          </a:p>
        </p:txBody>
      </p:sp>
      <p:graphicFrame>
        <p:nvGraphicFramePr>
          <p:cNvPr id="456859" name="Group 155">
            <a:extLst>
              <a:ext uri="{FF2B5EF4-FFF2-40B4-BE49-F238E27FC236}">
                <a16:creationId xmlns:a16="http://schemas.microsoft.com/office/drawing/2014/main" id="{449B4D78-10A6-47CC-BF5F-0040B2DA0CF8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143000"/>
          <a:ext cx="8305800" cy="1606549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Muscle</a:t>
                      </a:r>
                    </a:p>
                  </a:txBody>
                  <a:tcPr marL="0" marR="0" marT="45727" marB="4572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Origin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Insertion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Action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Nerve Supply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EPICRANIUS</a:t>
                      </a:r>
                    </a:p>
                  </a:txBody>
                  <a:tcPr marL="0" marR="0" marT="45727" marB="4572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8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A) Frontal belly</a:t>
                      </a:r>
                    </a:p>
                  </a:txBody>
                  <a:tcPr marL="0" marR="0" marT="45727" marB="4572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Galea aponeurotica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Eyebrow skin &amp; root of nose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Forehead wrinkling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 (CN VII) 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B) Occipital belly</a:t>
                      </a:r>
                    </a:p>
                  </a:txBody>
                  <a:tcPr marL="0" marR="0" marT="45727" marB="4572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Occipital and temporal bones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Galea aponeurotica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7004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Pulls scalp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" charset="0"/>
                        </a:rPr>
                        <a:t>posteriorly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70040"/>
                          </a:solidFill>
                          <a:effectLst/>
                          <a:latin typeface="Arial Narrow" pitchFamily="34" charset="0"/>
                        </a:rPr>
                        <a:t>Facial n. </a:t>
                      </a:r>
                    </a:p>
                  </a:txBody>
                  <a:tcPr marL="0" marR="0"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6861" name="Group 157">
            <a:extLst>
              <a:ext uri="{FF2B5EF4-FFF2-40B4-BE49-F238E27FC236}">
                <a16:creationId xmlns:a16="http://schemas.microsoft.com/office/drawing/2014/main" id="{CC28B247-C0EC-4920-BA2D-CB4B41DF83F7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838200"/>
          <a:ext cx="7162800" cy="2730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Muscles</a:t>
                      </a:r>
                    </a:p>
                  </a:txBody>
                  <a:tcPr marL="45720" marR="45720" marT="45763" marB="4576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ATTACHMENT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F703B"/>
                        </a:buClr>
                        <a:buSzPct val="12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MUSCLE ACTION  </a:t>
                      </a:r>
                    </a:p>
                  </a:txBody>
                  <a:tcPr marL="45720" marR="45720" marT="45763" marB="4576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6840" name="Text Box 136">
            <a:extLst>
              <a:ext uri="{FF2B5EF4-FFF2-40B4-BE49-F238E27FC236}">
                <a16:creationId xmlns:a16="http://schemas.microsoft.com/office/drawing/2014/main" id="{462B5937-0E3B-4E22-9834-3A79133DC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8400"/>
            <a:ext cx="640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0522D-B1FB-4945-941E-DF2B16937495}"/>
              </a:ext>
            </a:extLst>
          </p:cNvPr>
          <p:cNvSpPr txBox="1"/>
          <p:nvPr/>
        </p:nvSpPr>
        <p:spPr>
          <a:xfrm>
            <a:off x="963920" y="3219903"/>
            <a:ext cx="551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This muscle is loose, can easily be pulled off. It’s continuous, raise your eyebrow, you can feel the pull of the muscle until the back of the head.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6A2F4-5A87-4407-A519-280803FA376D}"/>
              </a:ext>
            </a:extLst>
          </p:cNvPr>
          <p:cNvSpPr txBox="1"/>
          <p:nvPr/>
        </p:nvSpPr>
        <p:spPr>
          <a:xfrm>
            <a:off x="6286500" y="1362693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SUPRAHYOID MUSCLES –pulls throat together with esophagus up (e.g. during swallowing)</a:t>
            </a:r>
          </a:p>
        </p:txBody>
      </p:sp>
    </p:spTree>
    <p:extLst>
      <p:ext uri="{BB962C8B-B14F-4D97-AF65-F5344CB8AC3E}">
        <p14:creationId xmlns:p14="http://schemas.microsoft.com/office/powerpoint/2010/main" val="19863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840" grpId="0" autoUpdateAnimBg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8AB48DA-BD7B-4DEA-9963-CFD97B88B068}"/>
              </a:ext>
            </a:extLst>
          </p:cNvPr>
          <p:cNvSpPr/>
          <p:nvPr/>
        </p:nvSpPr>
        <p:spPr bwMode="auto">
          <a:xfrm>
            <a:off x="2819400" y="25908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normalizeH="0" baseline="0">
              <a:ln w="1905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A02EEC-EF23-4A99-B24F-A23E216FC18D}"/>
              </a:ext>
            </a:extLst>
          </p:cNvPr>
          <p:cNvSpPr/>
          <p:nvPr/>
        </p:nvSpPr>
        <p:spPr bwMode="auto">
          <a:xfrm>
            <a:off x="2590800" y="3733800"/>
            <a:ext cx="762000" cy="533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normalizeH="0" baseline="0">
              <a:ln w="1905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3FAEBD-70C5-40C9-A521-42CE2A397502}"/>
              </a:ext>
            </a:extLst>
          </p:cNvPr>
          <p:cNvCxnSpPr/>
          <p:nvPr/>
        </p:nvCxnSpPr>
        <p:spPr bwMode="auto">
          <a:xfrm>
            <a:off x="800100" y="2971800"/>
            <a:ext cx="1333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0C077-BB47-4BE2-A789-3E1F9EE1BBA0}"/>
              </a:ext>
            </a:extLst>
          </p:cNvPr>
          <p:cNvCxnSpPr/>
          <p:nvPr/>
        </p:nvCxnSpPr>
        <p:spPr bwMode="auto">
          <a:xfrm>
            <a:off x="800100" y="4495800"/>
            <a:ext cx="1333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617BE8-5F7E-4A49-9B8C-37C6CBCBC563}"/>
              </a:ext>
            </a:extLst>
          </p:cNvPr>
          <p:cNvSpPr txBox="1"/>
          <p:nvPr/>
        </p:nvSpPr>
        <p:spPr>
          <a:xfrm>
            <a:off x="800100" y="1157073"/>
            <a:ext cx="16139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Orbicularis – round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Oculi – eye</a:t>
            </a:r>
          </a:p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- mouth</a:t>
            </a:r>
          </a:p>
        </p:txBody>
      </p:sp>
    </p:spTree>
    <p:extLst>
      <p:ext uri="{BB962C8B-B14F-4D97-AF65-F5344CB8AC3E}">
        <p14:creationId xmlns:p14="http://schemas.microsoft.com/office/powerpoint/2010/main" val="92395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F2AB14B5-7429-4D33-84BD-CDFC4F2122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Copyright © 2008 Pearson Education, Inc., publishing as Benjamin Cummings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9409F8-E4EA-44FB-8FDF-85B900BCC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Muscles of the Head – Facial Expression</a:t>
            </a:r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B55F07F6-9F52-4F37-A218-2A59BE3F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67004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600">
                <a:solidFill>
                  <a:srgbClr val="67004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67004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buFont typeface="Wingdings" panose="05000000000000000000" pitchFamily="2" charset="2"/>
              <a:buChar char="§"/>
              <a:defRPr sz="2000">
                <a:solidFill>
                  <a:srgbClr val="67004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Figure 11.8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128AD60D-B01A-4CBD-9587-8CF1F95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121" r="893" b="5687"/>
          <a:stretch>
            <a:fillRect/>
          </a:stretch>
        </p:blipFill>
        <p:spPr bwMode="auto">
          <a:xfrm>
            <a:off x="800100" y="914400"/>
            <a:ext cx="784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DEBCAE-0C60-4AED-8E69-7E8444EBEA3B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3000"/>
            <a:ext cx="0" cy="464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FCFB9-EB99-423B-B50C-780866E296F6}"/>
              </a:ext>
            </a:extLst>
          </p:cNvPr>
          <p:cNvSpPr txBox="1"/>
          <p:nvPr/>
        </p:nvSpPr>
        <p:spPr>
          <a:xfrm>
            <a:off x="2743200" y="914400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EDC7E-1DB6-4FAA-81B0-D037E535A994}"/>
              </a:ext>
            </a:extLst>
          </p:cNvPr>
          <p:cNvSpPr txBox="1"/>
          <p:nvPr/>
        </p:nvSpPr>
        <p:spPr>
          <a:xfrm>
            <a:off x="2819400" y="5789711"/>
            <a:ext cx="4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40D2-BED6-4606-AADB-D78CF8668AD4}"/>
              </a:ext>
            </a:extLst>
          </p:cNvPr>
          <p:cNvSpPr txBox="1"/>
          <p:nvPr/>
        </p:nvSpPr>
        <p:spPr>
          <a:xfrm>
            <a:off x="304800" y="121672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 a clock as a Guide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59280-44E5-4E2E-B39D-E96AB9EFAFA1}"/>
              </a:ext>
            </a:extLst>
          </p:cNvPr>
          <p:cNvSpPr txBox="1"/>
          <p:nvPr/>
        </p:nvSpPr>
        <p:spPr>
          <a:xfrm>
            <a:off x="6096000" y="368224"/>
            <a:ext cx="1965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Muscles insert at lips</a:t>
            </a:r>
          </a:p>
        </p:txBody>
      </p:sp>
    </p:spTree>
    <p:extLst>
      <p:ext uri="{BB962C8B-B14F-4D97-AF65-F5344CB8AC3E}">
        <p14:creationId xmlns:p14="http://schemas.microsoft.com/office/powerpoint/2010/main" val="589693275"/>
      </p:ext>
    </p:extLst>
  </p:cSld>
  <p:clrMapOvr>
    <a:masterClrMapping/>
  </p:clrMapOvr>
</p:sld>
</file>

<file path=ppt/theme/theme1.xml><?xml version="1.0" encoding="utf-8"?>
<a:theme xmlns:a="http://schemas.openxmlformats.org/drawingml/2006/main" name="HA5e_2">
  <a:themeElements>
    <a:clrScheme name="HA5e_2 8">
      <a:dk1>
        <a:srgbClr val="000000"/>
      </a:dk1>
      <a:lt1>
        <a:srgbClr val="FFFFFF"/>
      </a:lt1>
      <a:dk2>
        <a:srgbClr val="66CCFF"/>
      </a:dk2>
      <a:lt2>
        <a:srgbClr val="808080"/>
      </a:lt2>
      <a:accent1>
        <a:srgbClr val="99FF33"/>
      </a:accent1>
      <a:accent2>
        <a:srgbClr val="3333CC"/>
      </a:accent2>
      <a:accent3>
        <a:srgbClr val="FFFFFF"/>
      </a:accent3>
      <a:accent4>
        <a:srgbClr val="000000"/>
      </a:accent4>
      <a:accent5>
        <a:srgbClr val="CAFFAD"/>
      </a:accent5>
      <a:accent6>
        <a:srgbClr val="2D2DB9"/>
      </a:accent6>
      <a:hlink>
        <a:srgbClr val="FF99CC"/>
      </a:hlink>
      <a:folHlink>
        <a:srgbClr val="B2B2B2"/>
      </a:folHlink>
    </a:clrScheme>
    <a:fontScheme name="HA5e_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HA5e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e_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8">
        <a:dk1>
          <a:srgbClr val="000000"/>
        </a:dk1>
        <a:lt1>
          <a:srgbClr val="FFFFFF"/>
        </a:lt1>
        <a:dk2>
          <a:srgbClr val="66CCFF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FF99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9">
        <a:dk1>
          <a:srgbClr val="808080"/>
        </a:dk1>
        <a:lt1>
          <a:srgbClr val="FFFFFF"/>
        </a:lt1>
        <a:dk2>
          <a:srgbClr val="000000"/>
        </a:dk2>
        <a:lt2>
          <a:srgbClr val="66CCFF"/>
        </a:lt2>
        <a:accent1>
          <a:srgbClr val="99FF33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CAFFAD"/>
        </a:accent5>
        <a:accent6>
          <a:srgbClr val="2D2DB9"/>
        </a:accent6>
        <a:hlink>
          <a:srgbClr val="FF99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A5e_2 9">
    <a:dk1>
      <a:srgbClr val="808080"/>
    </a:dk1>
    <a:lt1>
      <a:srgbClr val="FFFFFF"/>
    </a:lt1>
    <a:dk2>
      <a:srgbClr val="000000"/>
    </a:dk2>
    <a:lt2>
      <a:srgbClr val="66CCFF"/>
    </a:lt2>
    <a:accent1>
      <a:srgbClr val="99FF33"/>
    </a:accent1>
    <a:accent2>
      <a:srgbClr val="3333CC"/>
    </a:accent2>
    <a:accent3>
      <a:srgbClr val="AAAAAA"/>
    </a:accent3>
    <a:accent4>
      <a:srgbClr val="DADADA"/>
    </a:accent4>
    <a:accent5>
      <a:srgbClr val="CAFFAD"/>
    </a:accent5>
    <a:accent6>
      <a:srgbClr val="2D2DB9"/>
    </a:accent6>
    <a:hlink>
      <a:srgbClr val="FF99CC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HD:Users:kym:Left Coast Work:Marieb HA5:Template:HA5e_2.pot</Template>
  <TotalTime>3380</TotalTime>
  <Words>3280</Words>
  <Application>Microsoft Office PowerPoint</Application>
  <PresentationFormat>On-screen Show (4:3)</PresentationFormat>
  <Paragraphs>660</Paragraphs>
  <Slides>59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Arial Narrow</vt:lpstr>
      <vt:lpstr>Calibri</vt:lpstr>
      <vt:lpstr>Times New Roman</vt:lpstr>
      <vt:lpstr>Wingdings</vt:lpstr>
      <vt:lpstr>HA5e_2</vt:lpstr>
      <vt:lpstr>Muscles of the Body</vt:lpstr>
      <vt:lpstr>Superficial Muscles of the Body – Anterior View</vt:lpstr>
      <vt:lpstr>Superficial Muscles of the Body – Posterior View</vt:lpstr>
      <vt:lpstr>Muscles of the Head – Facial Expression</vt:lpstr>
      <vt:lpstr>Epicranius</vt:lpstr>
      <vt:lpstr>Muscles of the Scalp</vt:lpstr>
      <vt:lpstr>Muscles of the Head – Facial Expression</vt:lpstr>
      <vt:lpstr>Muscles of the Head – Facial Expression</vt:lpstr>
      <vt:lpstr>Muscles of the Head – Facial Expression</vt:lpstr>
      <vt:lpstr>Muscles of the Head – Facial Expression</vt:lpstr>
      <vt:lpstr>Muscles of the Head – Facial Expression</vt:lpstr>
      <vt:lpstr>Muscles of the Head – Facial Expression</vt:lpstr>
      <vt:lpstr>Muscles of the Head – Facial Expression</vt:lpstr>
      <vt:lpstr>Muscles of the Head – Facial Expression</vt:lpstr>
      <vt:lpstr>Muscles of the Head – Facial Expression</vt:lpstr>
      <vt:lpstr>Muscles of the Face</vt:lpstr>
      <vt:lpstr>PowerPoint Presentation</vt:lpstr>
      <vt:lpstr>PowerPoint Presentation</vt:lpstr>
      <vt:lpstr>Muscles Mastication and Tongue Movement</vt:lpstr>
      <vt:lpstr>Muscles of Mastication and Tongue Movement</vt:lpstr>
      <vt:lpstr>Muscles of Mastication</vt:lpstr>
      <vt:lpstr>Temporalis</vt:lpstr>
      <vt:lpstr>Masseter</vt:lpstr>
      <vt:lpstr>Muscles Mastication and Tongue Movement</vt:lpstr>
      <vt:lpstr>PowerPoint Presentation</vt:lpstr>
      <vt:lpstr>Muscles promoting Tongue movement (extrinsic muscles)</vt:lpstr>
      <vt:lpstr>Muscles of the Anterior Neck and Throat – Swallowing</vt:lpstr>
      <vt:lpstr>Muscles of the Anterior Neck and Throat – Swallowing</vt:lpstr>
      <vt:lpstr>Muscles of the Anterior Neck and Throat – Swallowing</vt:lpstr>
      <vt:lpstr>Muscles of the Anterior Neck and Throat – Swallowing</vt:lpstr>
      <vt:lpstr>Muscles of the Anterior Neck and Throat  (Swallowing)</vt:lpstr>
      <vt:lpstr>Muscles of the Neck and Vertebral Column</vt:lpstr>
      <vt:lpstr>Muscles of the Neck and Vertebral Column  (Head movements and Trunk Extension)</vt:lpstr>
      <vt:lpstr>Muscles of the Neck and Vertebral Column</vt:lpstr>
      <vt:lpstr>Muscles of the Neck and Vertebral Column  (Head movements and Trunk Extension)</vt:lpstr>
      <vt:lpstr>Muscles of the Neck and Vertebral Column</vt:lpstr>
      <vt:lpstr>Muscles of the Neck and Vertebral Column</vt:lpstr>
      <vt:lpstr>Iliocostalis</vt:lpstr>
      <vt:lpstr>Longissimus</vt:lpstr>
      <vt:lpstr>Muscles of the Neck and Vertebral Column</vt:lpstr>
      <vt:lpstr>Iliopsoas</vt:lpstr>
      <vt:lpstr>Muscles of the Abdominal Wall</vt:lpstr>
      <vt:lpstr>Muscles of the Abdominal Wall</vt:lpstr>
      <vt:lpstr>Muscles of the Abdominal Wall</vt:lpstr>
      <vt:lpstr>Muscles of the Abdominal Wall</vt:lpstr>
      <vt:lpstr>Muscles of the Abdominal Wall</vt:lpstr>
      <vt:lpstr>PowerPoint Presentation</vt:lpstr>
      <vt:lpstr>Muscles of the Abdominal Wall: Trunk Movements and Compression of Abdominal Viscera</vt:lpstr>
      <vt:lpstr>Superficial Muscles of the Anterior Thorax</vt:lpstr>
      <vt:lpstr>Superficial Muscles of the Anterior Thorax</vt:lpstr>
      <vt:lpstr>Superficial muscles of the Anterior and Posterior Thorax: Movements of the Scapula</vt:lpstr>
      <vt:lpstr>Superficial Muscles of the Posterior Upper Thorax</vt:lpstr>
      <vt:lpstr>Superficial Muscles of the Posterior Thorax</vt:lpstr>
      <vt:lpstr>Superficial Muscles of the Posterior Thorax</vt:lpstr>
      <vt:lpstr>Superficial Muscles of the Anterior and Posterior Thorax: Movements of the Scapula</vt:lpstr>
      <vt:lpstr>PowerPoint Presentation</vt:lpstr>
      <vt:lpstr>PowerPoint Presentation</vt:lpstr>
      <vt:lpstr>PowerPoint Presentation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karlm</dc:creator>
  <cp:lastModifiedBy>Reonisto, Peter E</cp:lastModifiedBy>
  <cp:revision>193</cp:revision>
  <cp:lastPrinted>2007-02-10T00:04:59Z</cp:lastPrinted>
  <dcterms:created xsi:type="dcterms:W3CDTF">2002-07-09T19:45:27Z</dcterms:created>
  <dcterms:modified xsi:type="dcterms:W3CDTF">2021-07-28T18:59:33Z</dcterms:modified>
</cp:coreProperties>
</file>