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74"/>
  </p:notesMasterIdLst>
  <p:sldIdLst>
    <p:sldId id="283" r:id="rId2"/>
    <p:sldId id="257" r:id="rId3"/>
    <p:sldId id="259" r:id="rId4"/>
    <p:sldId id="288" r:id="rId5"/>
    <p:sldId id="285" r:id="rId6"/>
    <p:sldId id="357" r:id="rId7"/>
    <p:sldId id="290" r:id="rId8"/>
    <p:sldId id="346" r:id="rId9"/>
    <p:sldId id="312" r:id="rId10"/>
    <p:sldId id="323" r:id="rId11"/>
    <p:sldId id="311" r:id="rId12"/>
    <p:sldId id="347" r:id="rId13"/>
    <p:sldId id="309" r:id="rId14"/>
    <p:sldId id="303" r:id="rId15"/>
    <p:sldId id="298" r:id="rId16"/>
    <p:sldId id="348" r:id="rId17"/>
    <p:sldId id="320" r:id="rId18"/>
    <p:sldId id="291" r:id="rId19"/>
    <p:sldId id="305" r:id="rId20"/>
    <p:sldId id="292" r:id="rId21"/>
    <p:sldId id="349" r:id="rId22"/>
    <p:sldId id="301" r:id="rId23"/>
    <p:sldId id="306" r:id="rId24"/>
    <p:sldId id="316" r:id="rId25"/>
    <p:sldId id="308" r:id="rId26"/>
    <p:sldId id="302" r:id="rId27"/>
    <p:sldId id="351" r:id="rId28"/>
    <p:sldId id="318" r:id="rId29"/>
    <p:sldId id="300" r:id="rId30"/>
    <p:sldId id="299" r:id="rId31"/>
    <p:sldId id="326" r:id="rId32"/>
    <p:sldId id="297" r:id="rId33"/>
    <p:sldId id="296" r:id="rId34"/>
    <p:sldId id="295" r:id="rId35"/>
    <p:sldId id="294" r:id="rId36"/>
    <p:sldId id="352" r:id="rId37"/>
    <p:sldId id="293" r:id="rId38"/>
    <p:sldId id="353" r:id="rId39"/>
    <p:sldId id="356" r:id="rId40"/>
    <p:sldId id="354" r:id="rId41"/>
    <p:sldId id="314" r:id="rId42"/>
    <p:sldId id="355" r:id="rId43"/>
    <p:sldId id="334" r:id="rId44"/>
    <p:sldId id="335" r:id="rId45"/>
    <p:sldId id="344" r:id="rId46"/>
    <p:sldId id="345" r:id="rId47"/>
    <p:sldId id="342" r:id="rId48"/>
    <p:sldId id="343" r:id="rId49"/>
    <p:sldId id="338" r:id="rId50"/>
    <p:sldId id="339" r:id="rId51"/>
    <p:sldId id="358" r:id="rId52"/>
    <p:sldId id="271" r:id="rId53"/>
    <p:sldId id="367" r:id="rId54"/>
    <p:sldId id="369" r:id="rId55"/>
    <p:sldId id="372" r:id="rId56"/>
    <p:sldId id="371" r:id="rId57"/>
    <p:sldId id="373" r:id="rId58"/>
    <p:sldId id="379" r:id="rId59"/>
    <p:sldId id="383" r:id="rId60"/>
    <p:sldId id="382" r:id="rId61"/>
    <p:sldId id="386" r:id="rId62"/>
    <p:sldId id="387" r:id="rId63"/>
    <p:sldId id="388" r:id="rId64"/>
    <p:sldId id="389" r:id="rId65"/>
    <p:sldId id="390" r:id="rId66"/>
    <p:sldId id="391" r:id="rId67"/>
    <p:sldId id="392" r:id="rId68"/>
    <p:sldId id="393" r:id="rId69"/>
    <p:sldId id="394" r:id="rId70"/>
    <p:sldId id="395" r:id="rId71"/>
    <p:sldId id="328" r:id="rId72"/>
    <p:sldId id="396" r:id="rId7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1E6"/>
    <a:srgbClr val="0033CC"/>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14" autoAdjust="0"/>
    <p:restoredTop sz="94605" autoAdjust="0"/>
  </p:normalViewPr>
  <p:slideViewPr>
    <p:cSldViewPr>
      <p:cViewPr varScale="1">
        <p:scale>
          <a:sx n="86" d="100"/>
          <a:sy n="86" d="100"/>
        </p:scale>
        <p:origin x="1378"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F1CA4AC-F67E-4C34-9878-A5D3ABC4FD0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40963" name="Rectangle 3">
            <a:extLst>
              <a:ext uri="{FF2B5EF4-FFF2-40B4-BE49-F238E27FC236}">
                <a16:creationId xmlns:a16="http://schemas.microsoft.com/office/drawing/2014/main" id="{FF057511-259A-4E99-88A7-955AA1B47729}"/>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7652" name="Rectangle 4">
            <a:extLst>
              <a:ext uri="{FF2B5EF4-FFF2-40B4-BE49-F238E27FC236}">
                <a16:creationId xmlns:a16="http://schemas.microsoft.com/office/drawing/2014/main" id="{BC19C758-9889-438B-9A24-F38F8B944C6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a:extLst>
              <a:ext uri="{FF2B5EF4-FFF2-40B4-BE49-F238E27FC236}">
                <a16:creationId xmlns:a16="http://schemas.microsoft.com/office/drawing/2014/main" id="{40B1C1B6-84CD-4E5B-BCC7-BCBF96384E6F}"/>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66" name="Rectangle 6">
            <a:extLst>
              <a:ext uri="{FF2B5EF4-FFF2-40B4-BE49-F238E27FC236}">
                <a16:creationId xmlns:a16="http://schemas.microsoft.com/office/drawing/2014/main" id="{C00094C8-7C50-4A81-9082-96E88E857E66}"/>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40967" name="Rectangle 7">
            <a:extLst>
              <a:ext uri="{FF2B5EF4-FFF2-40B4-BE49-F238E27FC236}">
                <a16:creationId xmlns:a16="http://schemas.microsoft.com/office/drawing/2014/main" id="{3F04C877-2BED-45DC-94CC-71F291004A09}"/>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2C9CD71-2364-42C9-96D0-1CE66382A0F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A7B42891-A4EF-4B12-8518-49A9A4E062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9B68C2D-EE1E-4418-B550-30E381CE0463}" type="slidenum">
              <a:rPr lang="en-US" altLang="en-US"/>
              <a:pPr eaLnBrk="1" hangingPunct="1"/>
              <a:t>2</a:t>
            </a:fld>
            <a:endParaRPr lang="en-US" altLang="en-US"/>
          </a:p>
        </p:txBody>
      </p:sp>
      <p:sp>
        <p:nvSpPr>
          <p:cNvPr id="29699" name="Rectangle 2">
            <a:extLst>
              <a:ext uri="{FF2B5EF4-FFF2-40B4-BE49-F238E27FC236}">
                <a16:creationId xmlns:a16="http://schemas.microsoft.com/office/drawing/2014/main" id="{A24A4502-5DBC-4EBB-BE2D-8375C867E49C}"/>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A9A17F9A-C59E-4E64-A0BA-302F17F9A2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Answer:</a:t>
            </a:r>
            <a:r>
              <a:rPr lang="en-US" altLang="en-US">
                <a:latin typeface="Arial" panose="020B0604020202020204" pitchFamily="34" charset="0"/>
              </a:rPr>
              <a:t> B</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005709BE-52F9-45C0-9DA8-8E0E033DEE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67D86C2-5745-480D-8E1A-1191148C7DD2}" type="slidenum">
              <a:rPr lang="en-US" altLang="en-US"/>
              <a:pPr eaLnBrk="1" hangingPunct="1"/>
              <a:t>3</a:t>
            </a:fld>
            <a:endParaRPr lang="en-US" altLang="en-US"/>
          </a:p>
        </p:txBody>
      </p:sp>
      <p:sp>
        <p:nvSpPr>
          <p:cNvPr id="30723" name="Rectangle 2">
            <a:extLst>
              <a:ext uri="{FF2B5EF4-FFF2-40B4-BE49-F238E27FC236}">
                <a16:creationId xmlns:a16="http://schemas.microsoft.com/office/drawing/2014/main" id="{06DB525E-6B6D-408C-9D0C-ED0DD74AC061}"/>
              </a:ext>
            </a:extLst>
          </p:cNvPr>
          <p:cNvSpPr>
            <a:spLocks noGrp="1" noRot="1" noChangeAspect="1" noChangeArrowheads="1" noTextEdit="1"/>
          </p:cNvSpPr>
          <p:nvPr>
            <p:ph type="sldImg"/>
          </p:nvPr>
        </p:nvSpPr>
        <p:spPr>
          <a:solidFill>
            <a:srgbClr val="FFFFFF"/>
          </a:solidFill>
          <a:ln/>
        </p:spPr>
      </p:sp>
      <p:sp>
        <p:nvSpPr>
          <p:cNvPr id="30724" name="Rectangle 3">
            <a:extLst>
              <a:ext uri="{FF2B5EF4-FFF2-40B4-BE49-F238E27FC236}">
                <a16:creationId xmlns:a16="http://schemas.microsoft.com/office/drawing/2014/main" id="{5736D926-07E5-450D-B0B3-BDDFE1CA3A7E}"/>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b="1">
                <a:latin typeface="Arial" panose="020B0604020202020204" pitchFamily="34" charset="0"/>
              </a:rPr>
              <a:t>Answer:</a:t>
            </a:r>
            <a:r>
              <a:rPr lang="en-US" altLang="en-US">
                <a:latin typeface="Arial" panose="020B0604020202020204" pitchFamily="34" charset="0"/>
              </a:rPr>
              <a:t> 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7E64D84-6A2B-448E-9474-C331BFD7BFF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ED114DB-E4BF-42F0-BA7C-999B4D2BF4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B6348D3-7D99-428D-BEC6-F2DE3299261D}"/>
              </a:ext>
            </a:extLst>
          </p:cNvPr>
          <p:cNvSpPr>
            <a:spLocks noGrp="1" noChangeArrowheads="1"/>
          </p:cNvSpPr>
          <p:nvPr>
            <p:ph type="sldNum" sz="quarter" idx="12"/>
          </p:nvPr>
        </p:nvSpPr>
        <p:spPr>
          <a:ln/>
        </p:spPr>
        <p:txBody>
          <a:bodyPr/>
          <a:lstStyle>
            <a:lvl1pPr>
              <a:defRPr/>
            </a:lvl1pPr>
          </a:lstStyle>
          <a:p>
            <a:fld id="{5BC9006C-366E-47E5-9139-1445CEFED7DD}" type="slidenum">
              <a:rPr lang="en-US" altLang="en-US"/>
              <a:pPr/>
              <a:t>‹#›</a:t>
            </a:fld>
            <a:endParaRPr lang="en-US" altLang="en-US"/>
          </a:p>
        </p:txBody>
      </p:sp>
    </p:spTree>
    <p:extLst>
      <p:ext uri="{BB962C8B-B14F-4D97-AF65-F5344CB8AC3E}">
        <p14:creationId xmlns:p14="http://schemas.microsoft.com/office/powerpoint/2010/main" val="2702350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AFE76F0-BD38-44CB-AD6C-220E000FA33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80E2B74-717A-42A6-8C58-85AA025A13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6756ABE-813F-4AE6-9AF9-7618FF0C6F85}"/>
              </a:ext>
            </a:extLst>
          </p:cNvPr>
          <p:cNvSpPr>
            <a:spLocks noGrp="1" noChangeArrowheads="1"/>
          </p:cNvSpPr>
          <p:nvPr>
            <p:ph type="sldNum" sz="quarter" idx="12"/>
          </p:nvPr>
        </p:nvSpPr>
        <p:spPr>
          <a:ln/>
        </p:spPr>
        <p:txBody>
          <a:bodyPr/>
          <a:lstStyle>
            <a:lvl1pPr>
              <a:defRPr/>
            </a:lvl1pPr>
          </a:lstStyle>
          <a:p>
            <a:fld id="{FC34F5D2-C86B-40BE-AC9D-736517D28D73}" type="slidenum">
              <a:rPr lang="en-US" altLang="en-US"/>
              <a:pPr/>
              <a:t>‹#›</a:t>
            </a:fld>
            <a:endParaRPr lang="en-US" altLang="en-US"/>
          </a:p>
        </p:txBody>
      </p:sp>
    </p:spTree>
    <p:extLst>
      <p:ext uri="{BB962C8B-B14F-4D97-AF65-F5344CB8AC3E}">
        <p14:creationId xmlns:p14="http://schemas.microsoft.com/office/powerpoint/2010/main" val="650702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D0BDAB6-4DC4-4035-8CAC-C16A1DA9271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14342D7-20D5-4A16-BE97-0C6EB27201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37EB096-CACA-4FED-A23A-9FA9AC858493}"/>
              </a:ext>
            </a:extLst>
          </p:cNvPr>
          <p:cNvSpPr>
            <a:spLocks noGrp="1" noChangeArrowheads="1"/>
          </p:cNvSpPr>
          <p:nvPr>
            <p:ph type="sldNum" sz="quarter" idx="12"/>
          </p:nvPr>
        </p:nvSpPr>
        <p:spPr>
          <a:ln/>
        </p:spPr>
        <p:txBody>
          <a:bodyPr/>
          <a:lstStyle>
            <a:lvl1pPr>
              <a:defRPr/>
            </a:lvl1pPr>
          </a:lstStyle>
          <a:p>
            <a:fld id="{656CA1FA-298A-4688-A56F-FA094BDF2962}" type="slidenum">
              <a:rPr lang="en-US" altLang="en-US"/>
              <a:pPr/>
              <a:t>‹#›</a:t>
            </a:fld>
            <a:endParaRPr lang="en-US" altLang="en-US"/>
          </a:p>
        </p:txBody>
      </p:sp>
    </p:spTree>
    <p:extLst>
      <p:ext uri="{BB962C8B-B14F-4D97-AF65-F5344CB8AC3E}">
        <p14:creationId xmlns:p14="http://schemas.microsoft.com/office/powerpoint/2010/main" val="3342886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E3C5FF5-6CE8-467B-BD2F-C732D319E88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9041488-D74C-47E8-9879-07198F7686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C084265-2A48-4959-93B8-989CF54273B9}"/>
              </a:ext>
            </a:extLst>
          </p:cNvPr>
          <p:cNvSpPr>
            <a:spLocks noGrp="1" noChangeArrowheads="1"/>
          </p:cNvSpPr>
          <p:nvPr>
            <p:ph type="sldNum" sz="quarter" idx="12"/>
          </p:nvPr>
        </p:nvSpPr>
        <p:spPr>
          <a:ln/>
        </p:spPr>
        <p:txBody>
          <a:bodyPr/>
          <a:lstStyle>
            <a:lvl1pPr>
              <a:defRPr/>
            </a:lvl1pPr>
          </a:lstStyle>
          <a:p>
            <a:fld id="{F7476633-1B31-415C-A2E3-B7A0BC947E74}" type="slidenum">
              <a:rPr lang="en-US" altLang="en-US"/>
              <a:pPr/>
              <a:t>‹#›</a:t>
            </a:fld>
            <a:endParaRPr lang="en-US" altLang="en-US"/>
          </a:p>
        </p:txBody>
      </p:sp>
    </p:spTree>
    <p:extLst>
      <p:ext uri="{BB962C8B-B14F-4D97-AF65-F5344CB8AC3E}">
        <p14:creationId xmlns:p14="http://schemas.microsoft.com/office/powerpoint/2010/main" val="23079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D5B0666-5A38-426D-B3DF-57B95F376DD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62FCBC5-D630-42FD-ABF9-C76DA9530B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2C957B9-C8B0-4D2F-8FD4-CB49BFBFB20F}"/>
              </a:ext>
            </a:extLst>
          </p:cNvPr>
          <p:cNvSpPr>
            <a:spLocks noGrp="1" noChangeArrowheads="1"/>
          </p:cNvSpPr>
          <p:nvPr>
            <p:ph type="sldNum" sz="quarter" idx="12"/>
          </p:nvPr>
        </p:nvSpPr>
        <p:spPr>
          <a:ln/>
        </p:spPr>
        <p:txBody>
          <a:bodyPr/>
          <a:lstStyle>
            <a:lvl1pPr>
              <a:defRPr/>
            </a:lvl1pPr>
          </a:lstStyle>
          <a:p>
            <a:fld id="{BC5F43A0-5FC6-4845-9E03-817D3E3EB4FE}" type="slidenum">
              <a:rPr lang="en-US" altLang="en-US"/>
              <a:pPr/>
              <a:t>‹#›</a:t>
            </a:fld>
            <a:endParaRPr lang="en-US" altLang="en-US"/>
          </a:p>
        </p:txBody>
      </p:sp>
    </p:spTree>
    <p:extLst>
      <p:ext uri="{BB962C8B-B14F-4D97-AF65-F5344CB8AC3E}">
        <p14:creationId xmlns:p14="http://schemas.microsoft.com/office/powerpoint/2010/main" val="2433636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984BF82-0612-42AC-BC13-13DAFC54687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2531564-8320-4AF8-87AD-07783F770B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17607E9-A6BD-42DF-B5DD-C89536FBD06D}"/>
              </a:ext>
            </a:extLst>
          </p:cNvPr>
          <p:cNvSpPr>
            <a:spLocks noGrp="1" noChangeArrowheads="1"/>
          </p:cNvSpPr>
          <p:nvPr>
            <p:ph type="sldNum" sz="quarter" idx="12"/>
          </p:nvPr>
        </p:nvSpPr>
        <p:spPr>
          <a:ln/>
        </p:spPr>
        <p:txBody>
          <a:bodyPr/>
          <a:lstStyle>
            <a:lvl1pPr>
              <a:defRPr/>
            </a:lvl1pPr>
          </a:lstStyle>
          <a:p>
            <a:fld id="{B96E85E9-E7FF-4FAB-A3B4-C3671A2FFA6F}" type="slidenum">
              <a:rPr lang="en-US" altLang="en-US"/>
              <a:pPr/>
              <a:t>‹#›</a:t>
            </a:fld>
            <a:endParaRPr lang="en-US" altLang="en-US"/>
          </a:p>
        </p:txBody>
      </p:sp>
    </p:spTree>
    <p:extLst>
      <p:ext uri="{BB962C8B-B14F-4D97-AF65-F5344CB8AC3E}">
        <p14:creationId xmlns:p14="http://schemas.microsoft.com/office/powerpoint/2010/main" val="1187855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B02E3F1-5A4C-4406-948E-1C24094C11B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3B1171F-ED70-4425-B06C-3ACEEE9B30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8D61E13-6F1A-4B3E-BB93-BE6E5639BD37}"/>
              </a:ext>
            </a:extLst>
          </p:cNvPr>
          <p:cNvSpPr>
            <a:spLocks noGrp="1" noChangeArrowheads="1"/>
          </p:cNvSpPr>
          <p:nvPr>
            <p:ph type="sldNum" sz="quarter" idx="12"/>
          </p:nvPr>
        </p:nvSpPr>
        <p:spPr>
          <a:ln/>
        </p:spPr>
        <p:txBody>
          <a:bodyPr/>
          <a:lstStyle>
            <a:lvl1pPr>
              <a:defRPr/>
            </a:lvl1pPr>
          </a:lstStyle>
          <a:p>
            <a:fld id="{06BE74A2-4A0B-4DE8-93FD-5562EAD68822}" type="slidenum">
              <a:rPr lang="en-US" altLang="en-US"/>
              <a:pPr/>
              <a:t>‹#›</a:t>
            </a:fld>
            <a:endParaRPr lang="en-US" altLang="en-US"/>
          </a:p>
        </p:txBody>
      </p:sp>
    </p:spTree>
    <p:extLst>
      <p:ext uri="{BB962C8B-B14F-4D97-AF65-F5344CB8AC3E}">
        <p14:creationId xmlns:p14="http://schemas.microsoft.com/office/powerpoint/2010/main" val="217633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A1429CE-972E-44D5-8921-5A7DEE70E6B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1F3FA1C-173F-4E23-ACA7-8DE76F6F6A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DA4D0EE-31A6-4044-94D2-3D0D1A40B763}"/>
              </a:ext>
            </a:extLst>
          </p:cNvPr>
          <p:cNvSpPr>
            <a:spLocks noGrp="1" noChangeArrowheads="1"/>
          </p:cNvSpPr>
          <p:nvPr>
            <p:ph type="sldNum" sz="quarter" idx="12"/>
          </p:nvPr>
        </p:nvSpPr>
        <p:spPr>
          <a:ln/>
        </p:spPr>
        <p:txBody>
          <a:bodyPr/>
          <a:lstStyle>
            <a:lvl1pPr>
              <a:defRPr/>
            </a:lvl1pPr>
          </a:lstStyle>
          <a:p>
            <a:fld id="{11F5D105-1AC3-47B8-82B3-60D0A5D3DB26}" type="slidenum">
              <a:rPr lang="en-US" altLang="en-US"/>
              <a:pPr/>
              <a:t>‹#›</a:t>
            </a:fld>
            <a:endParaRPr lang="en-US" altLang="en-US"/>
          </a:p>
        </p:txBody>
      </p:sp>
    </p:spTree>
    <p:extLst>
      <p:ext uri="{BB962C8B-B14F-4D97-AF65-F5344CB8AC3E}">
        <p14:creationId xmlns:p14="http://schemas.microsoft.com/office/powerpoint/2010/main" val="4166265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0C934AA-D9F0-4428-BD77-763774944E1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FD814BD-1092-4641-8E10-9BDE1824AF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1F51FA4-F8DD-418C-9660-EEFE5E70A3CF}"/>
              </a:ext>
            </a:extLst>
          </p:cNvPr>
          <p:cNvSpPr>
            <a:spLocks noGrp="1" noChangeArrowheads="1"/>
          </p:cNvSpPr>
          <p:nvPr>
            <p:ph type="sldNum" sz="quarter" idx="12"/>
          </p:nvPr>
        </p:nvSpPr>
        <p:spPr>
          <a:ln/>
        </p:spPr>
        <p:txBody>
          <a:bodyPr/>
          <a:lstStyle>
            <a:lvl1pPr>
              <a:defRPr/>
            </a:lvl1pPr>
          </a:lstStyle>
          <a:p>
            <a:fld id="{427202F8-AE82-45C5-9EA8-FED35288BF87}" type="slidenum">
              <a:rPr lang="en-US" altLang="en-US"/>
              <a:pPr/>
              <a:t>‹#›</a:t>
            </a:fld>
            <a:endParaRPr lang="en-US" altLang="en-US"/>
          </a:p>
        </p:txBody>
      </p:sp>
    </p:spTree>
    <p:extLst>
      <p:ext uri="{BB962C8B-B14F-4D97-AF65-F5344CB8AC3E}">
        <p14:creationId xmlns:p14="http://schemas.microsoft.com/office/powerpoint/2010/main" val="3333257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4391650-61E8-4AA2-A7C8-CFA9DA153E8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55D4DB4-44A3-44F0-AAD7-8C79975B3C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DC4DF0B-66F2-43AA-8B49-D6624F879B3F}"/>
              </a:ext>
            </a:extLst>
          </p:cNvPr>
          <p:cNvSpPr>
            <a:spLocks noGrp="1" noChangeArrowheads="1"/>
          </p:cNvSpPr>
          <p:nvPr>
            <p:ph type="sldNum" sz="quarter" idx="12"/>
          </p:nvPr>
        </p:nvSpPr>
        <p:spPr>
          <a:ln/>
        </p:spPr>
        <p:txBody>
          <a:bodyPr/>
          <a:lstStyle>
            <a:lvl1pPr>
              <a:defRPr/>
            </a:lvl1pPr>
          </a:lstStyle>
          <a:p>
            <a:fld id="{4EA1D493-A6E6-4B2D-8C3D-EAA448581C9A}" type="slidenum">
              <a:rPr lang="en-US" altLang="en-US"/>
              <a:pPr/>
              <a:t>‹#›</a:t>
            </a:fld>
            <a:endParaRPr lang="en-US" altLang="en-US"/>
          </a:p>
        </p:txBody>
      </p:sp>
    </p:spTree>
    <p:extLst>
      <p:ext uri="{BB962C8B-B14F-4D97-AF65-F5344CB8AC3E}">
        <p14:creationId xmlns:p14="http://schemas.microsoft.com/office/powerpoint/2010/main" val="2512797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97197D3-640F-46FF-AAE4-70BD55624B2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78EAC36-558E-43CE-962E-CB09707529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7546EB1-1805-4E2C-A9C0-C9CF1C87C700}"/>
              </a:ext>
            </a:extLst>
          </p:cNvPr>
          <p:cNvSpPr>
            <a:spLocks noGrp="1" noChangeArrowheads="1"/>
          </p:cNvSpPr>
          <p:nvPr>
            <p:ph type="sldNum" sz="quarter" idx="12"/>
          </p:nvPr>
        </p:nvSpPr>
        <p:spPr>
          <a:ln/>
        </p:spPr>
        <p:txBody>
          <a:bodyPr/>
          <a:lstStyle>
            <a:lvl1pPr>
              <a:defRPr/>
            </a:lvl1pPr>
          </a:lstStyle>
          <a:p>
            <a:fld id="{56598484-9620-4326-B4DD-7CA591B88D17}" type="slidenum">
              <a:rPr lang="en-US" altLang="en-US"/>
              <a:pPr/>
              <a:t>‹#›</a:t>
            </a:fld>
            <a:endParaRPr lang="en-US" altLang="en-US"/>
          </a:p>
        </p:txBody>
      </p:sp>
    </p:spTree>
    <p:extLst>
      <p:ext uri="{BB962C8B-B14F-4D97-AF65-F5344CB8AC3E}">
        <p14:creationId xmlns:p14="http://schemas.microsoft.com/office/powerpoint/2010/main" val="2657600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E249354-DD01-4303-8787-09A9F364017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09B99F0-265F-42CA-871F-030BF3F4FC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207E6C0-8476-438F-9529-F236259EA69B}"/>
              </a:ext>
            </a:extLst>
          </p:cNvPr>
          <p:cNvSpPr>
            <a:spLocks noGrp="1" noChangeArrowheads="1"/>
          </p:cNvSpPr>
          <p:nvPr>
            <p:ph type="sldNum" sz="quarter" idx="12"/>
          </p:nvPr>
        </p:nvSpPr>
        <p:spPr>
          <a:ln/>
        </p:spPr>
        <p:txBody>
          <a:bodyPr/>
          <a:lstStyle>
            <a:lvl1pPr>
              <a:defRPr/>
            </a:lvl1pPr>
          </a:lstStyle>
          <a:p>
            <a:fld id="{0673EA69-9645-4044-89F8-4C361C8F6F1D}" type="slidenum">
              <a:rPr lang="en-US" altLang="en-US"/>
              <a:pPr/>
              <a:t>‹#›</a:t>
            </a:fld>
            <a:endParaRPr lang="en-US" altLang="en-US"/>
          </a:p>
        </p:txBody>
      </p:sp>
    </p:spTree>
    <p:extLst>
      <p:ext uri="{BB962C8B-B14F-4D97-AF65-F5344CB8AC3E}">
        <p14:creationId xmlns:p14="http://schemas.microsoft.com/office/powerpoint/2010/main" val="1810435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16AFB9C-E297-46F0-96A1-8507E81CC31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0E3649D-0F2E-4919-BE02-6A6994337DA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6868" name="Rectangle 4">
            <a:extLst>
              <a:ext uri="{FF2B5EF4-FFF2-40B4-BE49-F238E27FC236}">
                <a16:creationId xmlns:a16="http://schemas.microsoft.com/office/drawing/2014/main" id="{C3D31174-CD97-4FBB-A34C-FBFFDDFAFFC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36869" name="Rectangle 5">
            <a:extLst>
              <a:ext uri="{FF2B5EF4-FFF2-40B4-BE49-F238E27FC236}">
                <a16:creationId xmlns:a16="http://schemas.microsoft.com/office/drawing/2014/main" id="{B10E0F79-33B0-42A4-8BA7-B9494ACC56A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36870" name="Rectangle 6">
            <a:extLst>
              <a:ext uri="{FF2B5EF4-FFF2-40B4-BE49-F238E27FC236}">
                <a16:creationId xmlns:a16="http://schemas.microsoft.com/office/drawing/2014/main" id="{8D2BA266-6013-435A-B757-73CBDDA8108F}"/>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8B46EAF-A95D-4F1E-8A87-A3AC9DAA0EA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CBD5F9D-3300-4581-B297-6236D9E10259}"/>
              </a:ext>
            </a:extLst>
          </p:cNvPr>
          <p:cNvSpPr>
            <a:spLocks noGrp="1" noChangeArrowheads="1"/>
          </p:cNvSpPr>
          <p:nvPr>
            <p:ph type="ctrTitle"/>
          </p:nvPr>
        </p:nvSpPr>
        <p:spPr>
          <a:xfrm>
            <a:off x="685800" y="2286000"/>
            <a:ext cx="7772400" cy="1143000"/>
          </a:xfrm>
        </p:spPr>
        <p:txBody>
          <a:bodyPr/>
          <a:lstStyle/>
          <a:p>
            <a:pPr eaLnBrk="1" hangingPunct="1"/>
            <a:r>
              <a:rPr lang="en-US" altLang="en-US" b="1" dirty="0"/>
              <a:t>Chapter 4:  EPITHELIAL TISSUES</a:t>
            </a:r>
            <a:r>
              <a:rPr lang="en-US" altLang="en-US" dirty="0"/>
              <a:t> Review</a:t>
            </a:r>
            <a:br>
              <a:rPr lang="en-US" altLang="en-US" dirty="0"/>
            </a:br>
            <a:endParaRPr lang="en-US" altLang="en-US" dirty="0"/>
          </a:p>
        </p:txBody>
      </p:sp>
      <p:sp>
        <p:nvSpPr>
          <p:cNvPr id="4099" name="Rectangle 3">
            <a:extLst>
              <a:ext uri="{FF2B5EF4-FFF2-40B4-BE49-F238E27FC236}">
                <a16:creationId xmlns:a16="http://schemas.microsoft.com/office/drawing/2014/main" id="{359D24D9-FEB1-455C-83F2-C17468D9AB12}"/>
              </a:ext>
            </a:extLst>
          </p:cNvPr>
          <p:cNvSpPr>
            <a:spLocks noGrp="1" noChangeArrowheads="1"/>
          </p:cNvSpPr>
          <p:nvPr>
            <p:ph type="subTitle" idx="1"/>
          </p:nvPr>
        </p:nvSpPr>
        <p:spPr/>
        <p:txBody>
          <a:bodyPr/>
          <a:lstStyle/>
          <a:p>
            <a:pPr eaLnBrk="1" hangingPunct="1"/>
            <a:r>
              <a:rPr lang="en-US" altLang="en-US" dirty="0"/>
              <a:t>DR. PETER REONISTO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95DD-EDE9-4C28-92C2-AB7900258622}"/>
              </a:ext>
            </a:extLst>
          </p:cNvPr>
          <p:cNvSpPr>
            <a:spLocks noGrp="1"/>
          </p:cNvSpPr>
          <p:nvPr>
            <p:ph type="title"/>
          </p:nvPr>
        </p:nvSpPr>
        <p:spPr>
          <a:xfrm>
            <a:off x="0" y="21465"/>
            <a:ext cx="8229600" cy="457199"/>
          </a:xfrm>
        </p:spPr>
        <p:txBody>
          <a:bodyPr/>
          <a:lstStyle/>
          <a:p>
            <a:pPr algn="l"/>
            <a:r>
              <a:rPr lang="en-US" sz="2000" b="1" dirty="0"/>
              <a:t>A: SIMPLE SQUAMOUS</a:t>
            </a:r>
          </a:p>
        </p:txBody>
      </p:sp>
      <p:pic>
        <p:nvPicPr>
          <p:cNvPr id="5" name="Content Placeholder 4" descr="A close up of text on a white background&#10;&#10;Description generated with high confidence">
            <a:extLst>
              <a:ext uri="{FF2B5EF4-FFF2-40B4-BE49-F238E27FC236}">
                <a16:creationId xmlns:a16="http://schemas.microsoft.com/office/drawing/2014/main" id="{89C1411E-DBD6-411B-8B8E-21033098C2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491" y="685800"/>
            <a:ext cx="8229600" cy="6172200"/>
          </a:xfrm>
        </p:spPr>
      </p:pic>
    </p:spTree>
    <p:extLst>
      <p:ext uri="{BB962C8B-B14F-4D97-AF65-F5344CB8AC3E}">
        <p14:creationId xmlns:p14="http://schemas.microsoft.com/office/powerpoint/2010/main" val="1448494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95DD-EDE9-4C28-92C2-AB7900258622}"/>
              </a:ext>
            </a:extLst>
          </p:cNvPr>
          <p:cNvSpPr>
            <a:spLocks noGrp="1"/>
          </p:cNvSpPr>
          <p:nvPr>
            <p:ph type="title"/>
          </p:nvPr>
        </p:nvSpPr>
        <p:spPr>
          <a:xfrm>
            <a:off x="0" y="21465"/>
            <a:ext cx="8229600" cy="457199"/>
          </a:xfrm>
        </p:spPr>
        <p:txBody>
          <a:bodyPr/>
          <a:lstStyle/>
          <a:p>
            <a:pPr algn="l"/>
            <a:r>
              <a:rPr lang="en-US" sz="2000" b="1" dirty="0"/>
              <a:t>A: SIMPLE SQUAMOUS</a:t>
            </a:r>
          </a:p>
        </p:txBody>
      </p:sp>
      <p:pic>
        <p:nvPicPr>
          <p:cNvPr id="5" name="Content Placeholder 4" descr="A picture containing text&#10;&#10;Description generated with high confidence">
            <a:extLst>
              <a:ext uri="{FF2B5EF4-FFF2-40B4-BE49-F238E27FC236}">
                <a16:creationId xmlns:a16="http://schemas.microsoft.com/office/drawing/2014/main" id="{51D19A07-CC0D-414B-A614-A6351B6EC6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709410"/>
            <a:ext cx="8610600" cy="6168599"/>
          </a:xfrm>
        </p:spPr>
      </p:pic>
    </p:spTree>
    <p:extLst>
      <p:ext uri="{BB962C8B-B14F-4D97-AF65-F5344CB8AC3E}">
        <p14:creationId xmlns:p14="http://schemas.microsoft.com/office/powerpoint/2010/main" val="3344110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CBD5F9D-3300-4581-B297-6236D9E10259}"/>
              </a:ext>
            </a:extLst>
          </p:cNvPr>
          <p:cNvSpPr>
            <a:spLocks noGrp="1" noChangeArrowheads="1"/>
          </p:cNvSpPr>
          <p:nvPr>
            <p:ph type="ctrTitle"/>
          </p:nvPr>
        </p:nvSpPr>
        <p:spPr>
          <a:xfrm>
            <a:off x="838200" y="95518"/>
            <a:ext cx="7772400" cy="1143000"/>
          </a:xfrm>
        </p:spPr>
        <p:txBody>
          <a:bodyPr/>
          <a:lstStyle/>
          <a:p>
            <a:pPr eaLnBrk="1" hangingPunct="1"/>
            <a:r>
              <a:rPr lang="en-US" altLang="en-US" b="1" dirty="0"/>
              <a:t>Simple Epithelium</a:t>
            </a:r>
            <a:endParaRPr lang="en-US" altLang="en-US" dirty="0"/>
          </a:p>
        </p:txBody>
      </p:sp>
      <p:sp>
        <p:nvSpPr>
          <p:cNvPr id="4099" name="Rectangle 3">
            <a:extLst>
              <a:ext uri="{FF2B5EF4-FFF2-40B4-BE49-F238E27FC236}">
                <a16:creationId xmlns:a16="http://schemas.microsoft.com/office/drawing/2014/main" id="{359D24D9-FEB1-455C-83F2-C17468D9AB12}"/>
              </a:ext>
            </a:extLst>
          </p:cNvPr>
          <p:cNvSpPr>
            <a:spLocks noGrp="1" noChangeArrowheads="1"/>
          </p:cNvSpPr>
          <p:nvPr>
            <p:ph type="subTitle" idx="1"/>
          </p:nvPr>
        </p:nvSpPr>
        <p:spPr>
          <a:xfrm>
            <a:off x="152400" y="1066800"/>
            <a:ext cx="7620000" cy="1828800"/>
          </a:xfrm>
        </p:spPr>
        <p:txBody>
          <a:bodyPr/>
          <a:lstStyle/>
          <a:p>
            <a:pPr algn="l" eaLnBrk="1" hangingPunct="1"/>
            <a:r>
              <a:rPr lang="en-US" altLang="en-US" sz="2400" dirty="0">
                <a:solidFill>
                  <a:schemeClr val="bg1"/>
                </a:solidFill>
              </a:rPr>
              <a:t>A. Simple squamous</a:t>
            </a:r>
          </a:p>
          <a:p>
            <a:pPr algn="l" eaLnBrk="1" hangingPunct="1"/>
            <a:r>
              <a:rPr lang="en-US" altLang="en-US" sz="2400" dirty="0"/>
              <a:t>B. Simple cuboidal</a:t>
            </a:r>
          </a:p>
          <a:p>
            <a:pPr algn="l" eaLnBrk="1" hangingPunct="1"/>
            <a:r>
              <a:rPr lang="en-US" altLang="en-US" sz="2400" dirty="0">
                <a:solidFill>
                  <a:schemeClr val="bg1"/>
                </a:solidFill>
              </a:rPr>
              <a:t>C. Simple columnar</a:t>
            </a:r>
          </a:p>
          <a:p>
            <a:pPr algn="l" eaLnBrk="1" hangingPunct="1"/>
            <a:r>
              <a:rPr lang="en-US" altLang="en-US" sz="2400" dirty="0">
                <a:solidFill>
                  <a:schemeClr val="bg1"/>
                </a:solidFill>
              </a:rPr>
              <a:t>D. Pseudostratified Ciliated Columnar</a:t>
            </a:r>
          </a:p>
        </p:txBody>
      </p:sp>
    </p:spTree>
    <p:extLst>
      <p:ext uri="{BB962C8B-B14F-4D97-AF65-F5344CB8AC3E}">
        <p14:creationId xmlns:p14="http://schemas.microsoft.com/office/powerpoint/2010/main" val="3974319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95DD-EDE9-4C28-92C2-AB7900258622}"/>
              </a:ext>
            </a:extLst>
          </p:cNvPr>
          <p:cNvSpPr>
            <a:spLocks noGrp="1"/>
          </p:cNvSpPr>
          <p:nvPr>
            <p:ph type="title"/>
          </p:nvPr>
        </p:nvSpPr>
        <p:spPr>
          <a:xfrm>
            <a:off x="0" y="21465"/>
            <a:ext cx="8229600" cy="457199"/>
          </a:xfrm>
        </p:spPr>
        <p:txBody>
          <a:bodyPr/>
          <a:lstStyle/>
          <a:p>
            <a:pPr algn="l"/>
            <a:r>
              <a:rPr lang="en-US" sz="2000" b="1" dirty="0"/>
              <a:t>B: SIMPLE CUBOIDAL</a:t>
            </a:r>
          </a:p>
        </p:txBody>
      </p:sp>
      <p:pic>
        <p:nvPicPr>
          <p:cNvPr id="5" name="Content Placeholder 4" descr="A close up of text on a white background&#10;&#10;Description generated with high confidence">
            <a:extLst>
              <a:ext uri="{FF2B5EF4-FFF2-40B4-BE49-F238E27FC236}">
                <a16:creationId xmlns:a16="http://schemas.microsoft.com/office/drawing/2014/main" id="{F378B0DC-13FA-4CA8-9B06-CA004E1089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768" y="685799"/>
            <a:ext cx="8585665" cy="6150735"/>
          </a:xfrm>
        </p:spPr>
      </p:pic>
    </p:spTree>
    <p:extLst>
      <p:ext uri="{BB962C8B-B14F-4D97-AF65-F5344CB8AC3E}">
        <p14:creationId xmlns:p14="http://schemas.microsoft.com/office/powerpoint/2010/main" val="614453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95DD-EDE9-4C28-92C2-AB7900258622}"/>
              </a:ext>
            </a:extLst>
          </p:cNvPr>
          <p:cNvSpPr>
            <a:spLocks noGrp="1"/>
          </p:cNvSpPr>
          <p:nvPr>
            <p:ph type="title"/>
          </p:nvPr>
        </p:nvSpPr>
        <p:spPr>
          <a:xfrm>
            <a:off x="0" y="21465"/>
            <a:ext cx="8229600" cy="457199"/>
          </a:xfrm>
        </p:spPr>
        <p:txBody>
          <a:bodyPr/>
          <a:lstStyle/>
          <a:p>
            <a:pPr algn="l"/>
            <a:r>
              <a:rPr lang="en-US" sz="2000" b="1" dirty="0"/>
              <a:t>B: SIMPLE CUBOIDAL</a:t>
            </a:r>
          </a:p>
        </p:txBody>
      </p:sp>
      <p:pic>
        <p:nvPicPr>
          <p:cNvPr id="5" name="Content Placeholder 4" descr="A close up of a map&#10;&#10;Description generated with high confidence">
            <a:extLst>
              <a:ext uri="{FF2B5EF4-FFF2-40B4-BE49-F238E27FC236}">
                <a16:creationId xmlns:a16="http://schemas.microsoft.com/office/drawing/2014/main" id="{4340F80A-348B-4DE4-B941-CA469337BC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769" y="685799"/>
            <a:ext cx="8585664" cy="6150735"/>
          </a:xfrm>
        </p:spPr>
      </p:pic>
    </p:spTree>
    <p:extLst>
      <p:ext uri="{BB962C8B-B14F-4D97-AF65-F5344CB8AC3E}">
        <p14:creationId xmlns:p14="http://schemas.microsoft.com/office/powerpoint/2010/main" val="146489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95DD-EDE9-4C28-92C2-AB7900258622}"/>
              </a:ext>
            </a:extLst>
          </p:cNvPr>
          <p:cNvSpPr>
            <a:spLocks noGrp="1"/>
          </p:cNvSpPr>
          <p:nvPr>
            <p:ph type="title"/>
          </p:nvPr>
        </p:nvSpPr>
        <p:spPr>
          <a:xfrm>
            <a:off x="0" y="21465"/>
            <a:ext cx="8229600" cy="457199"/>
          </a:xfrm>
        </p:spPr>
        <p:txBody>
          <a:bodyPr/>
          <a:lstStyle/>
          <a:p>
            <a:pPr algn="l"/>
            <a:r>
              <a:rPr lang="en-US" sz="2000" b="1" dirty="0"/>
              <a:t>B: SIMPLE CUBOIDAL</a:t>
            </a:r>
          </a:p>
        </p:txBody>
      </p:sp>
      <p:pic>
        <p:nvPicPr>
          <p:cNvPr id="5" name="Content Placeholder 4" descr="A close up of text on a white background&#10;&#10;Description generated with high confidence">
            <a:extLst>
              <a:ext uri="{FF2B5EF4-FFF2-40B4-BE49-F238E27FC236}">
                <a16:creationId xmlns:a16="http://schemas.microsoft.com/office/drawing/2014/main" id="{F25A2406-ACB7-4E3B-8122-CA207DF9C7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784" y="608212"/>
            <a:ext cx="8722432" cy="6248715"/>
          </a:xfrm>
        </p:spPr>
      </p:pic>
    </p:spTree>
    <p:extLst>
      <p:ext uri="{BB962C8B-B14F-4D97-AF65-F5344CB8AC3E}">
        <p14:creationId xmlns:p14="http://schemas.microsoft.com/office/powerpoint/2010/main" val="2117428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CBD5F9D-3300-4581-B297-6236D9E10259}"/>
              </a:ext>
            </a:extLst>
          </p:cNvPr>
          <p:cNvSpPr>
            <a:spLocks noGrp="1" noChangeArrowheads="1"/>
          </p:cNvSpPr>
          <p:nvPr>
            <p:ph type="ctrTitle"/>
          </p:nvPr>
        </p:nvSpPr>
        <p:spPr>
          <a:xfrm>
            <a:off x="838200" y="95518"/>
            <a:ext cx="7772400" cy="1143000"/>
          </a:xfrm>
        </p:spPr>
        <p:txBody>
          <a:bodyPr/>
          <a:lstStyle/>
          <a:p>
            <a:pPr eaLnBrk="1" hangingPunct="1"/>
            <a:r>
              <a:rPr lang="en-US" altLang="en-US" b="1" dirty="0"/>
              <a:t>Simple Epithelium</a:t>
            </a:r>
            <a:endParaRPr lang="en-US" altLang="en-US" dirty="0"/>
          </a:p>
        </p:txBody>
      </p:sp>
      <p:sp>
        <p:nvSpPr>
          <p:cNvPr id="4099" name="Rectangle 3">
            <a:extLst>
              <a:ext uri="{FF2B5EF4-FFF2-40B4-BE49-F238E27FC236}">
                <a16:creationId xmlns:a16="http://schemas.microsoft.com/office/drawing/2014/main" id="{359D24D9-FEB1-455C-83F2-C17468D9AB12}"/>
              </a:ext>
            </a:extLst>
          </p:cNvPr>
          <p:cNvSpPr>
            <a:spLocks noGrp="1" noChangeArrowheads="1"/>
          </p:cNvSpPr>
          <p:nvPr>
            <p:ph type="subTitle" idx="1"/>
          </p:nvPr>
        </p:nvSpPr>
        <p:spPr>
          <a:xfrm>
            <a:off x="152400" y="1066800"/>
            <a:ext cx="7620000" cy="1828800"/>
          </a:xfrm>
        </p:spPr>
        <p:txBody>
          <a:bodyPr/>
          <a:lstStyle/>
          <a:p>
            <a:pPr algn="l" eaLnBrk="1" hangingPunct="1"/>
            <a:r>
              <a:rPr lang="en-US" altLang="en-US" sz="2400" dirty="0">
                <a:solidFill>
                  <a:schemeClr val="bg1"/>
                </a:solidFill>
              </a:rPr>
              <a:t>A. Simple squamous</a:t>
            </a:r>
          </a:p>
          <a:p>
            <a:pPr algn="l" eaLnBrk="1" hangingPunct="1"/>
            <a:r>
              <a:rPr lang="en-US" altLang="en-US" sz="2400" dirty="0">
                <a:solidFill>
                  <a:schemeClr val="bg1"/>
                </a:solidFill>
              </a:rPr>
              <a:t>B. Simple cuboidal</a:t>
            </a:r>
          </a:p>
          <a:p>
            <a:pPr algn="l" eaLnBrk="1" hangingPunct="1"/>
            <a:r>
              <a:rPr lang="en-US" altLang="en-US" sz="2400" dirty="0"/>
              <a:t>C. Simple columnar</a:t>
            </a:r>
          </a:p>
          <a:p>
            <a:pPr algn="l" eaLnBrk="1" hangingPunct="1"/>
            <a:r>
              <a:rPr lang="en-US" altLang="en-US" sz="2400" dirty="0">
                <a:solidFill>
                  <a:schemeClr val="bg1"/>
                </a:solidFill>
              </a:rPr>
              <a:t>D. Pseudostratified Ciliated Columnar</a:t>
            </a:r>
          </a:p>
        </p:txBody>
      </p:sp>
    </p:spTree>
    <p:extLst>
      <p:ext uri="{BB962C8B-B14F-4D97-AF65-F5344CB8AC3E}">
        <p14:creationId xmlns:p14="http://schemas.microsoft.com/office/powerpoint/2010/main" val="3584188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95DD-EDE9-4C28-92C2-AB7900258622}"/>
              </a:ext>
            </a:extLst>
          </p:cNvPr>
          <p:cNvSpPr>
            <a:spLocks noGrp="1"/>
          </p:cNvSpPr>
          <p:nvPr>
            <p:ph type="title"/>
          </p:nvPr>
        </p:nvSpPr>
        <p:spPr>
          <a:xfrm>
            <a:off x="0" y="21465"/>
            <a:ext cx="8229600" cy="457199"/>
          </a:xfrm>
        </p:spPr>
        <p:txBody>
          <a:bodyPr/>
          <a:lstStyle/>
          <a:p>
            <a:pPr algn="l"/>
            <a:r>
              <a:rPr lang="en-US" sz="2000" b="1" dirty="0"/>
              <a:t>C: SIMPLE COLUMNAR</a:t>
            </a:r>
          </a:p>
        </p:txBody>
      </p:sp>
      <p:pic>
        <p:nvPicPr>
          <p:cNvPr id="5" name="Content Placeholder 4" descr="A close up of text on a white background&#10;&#10;Description generated with very high confidence">
            <a:extLst>
              <a:ext uri="{FF2B5EF4-FFF2-40B4-BE49-F238E27FC236}">
                <a16:creationId xmlns:a16="http://schemas.microsoft.com/office/drawing/2014/main" id="{B96FF930-C131-426B-B716-985B01F752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419" y="500129"/>
            <a:ext cx="8477161" cy="6357871"/>
          </a:xfrm>
        </p:spPr>
      </p:pic>
    </p:spTree>
    <p:extLst>
      <p:ext uri="{BB962C8B-B14F-4D97-AF65-F5344CB8AC3E}">
        <p14:creationId xmlns:p14="http://schemas.microsoft.com/office/powerpoint/2010/main" val="1961585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95DD-EDE9-4C28-92C2-AB7900258622}"/>
              </a:ext>
            </a:extLst>
          </p:cNvPr>
          <p:cNvSpPr>
            <a:spLocks noGrp="1"/>
          </p:cNvSpPr>
          <p:nvPr>
            <p:ph type="title"/>
          </p:nvPr>
        </p:nvSpPr>
        <p:spPr>
          <a:xfrm>
            <a:off x="0" y="21465"/>
            <a:ext cx="8229600" cy="457199"/>
          </a:xfrm>
        </p:spPr>
        <p:txBody>
          <a:bodyPr/>
          <a:lstStyle/>
          <a:p>
            <a:pPr algn="l"/>
            <a:r>
              <a:rPr lang="en-US" sz="2000" b="1" dirty="0"/>
              <a:t>C: SIMPLE COLUMNAR</a:t>
            </a:r>
          </a:p>
        </p:txBody>
      </p:sp>
      <p:pic>
        <p:nvPicPr>
          <p:cNvPr id="5" name="Content Placeholder 4" descr="A close up of a piece of paper&#10;&#10;Description generated with high confidence">
            <a:extLst>
              <a:ext uri="{FF2B5EF4-FFF2-40B4-BE49-F238E27FC236}">
                <a16:creationId xmlns:a16="http://schemas.microsoft.com/office/drawing/2014/main" id="{04016B15-90A3-49E6-92FA-6A2A47795D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618" y="490470"/>
            <a:ext cx="8904764" cy="6379336"/>
          </a:xfrm>
        </p:spPr>
      </p:pic>
    </p:spTree>
    <p:extLst>
      <p:ext uri="{BB962C8B-B14F-4D97-AF65-F5344CB8AC3E}">
        <p14:creationId xmlns:p14="http://schemas.microsoft.com/office/powerpoint/2010/main" val="2022878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95DD-EDE9-4C28-92C2-AB7900258622}"/>
              </a:ext>
            </a:extLst>
          </p:cNvPr>
          <p:cNvSpPr>
            <a:spLocks noGrp="1"/>
          </p:cNvSpPr>
          <p:nvPr>
            <p:ph type="title"/>
          </p:nvPr>
        </p:nvSpPr>
        <p:spPr>
          <a:xfrm>
            <a:off x="0" y="21465"/>
            <a:ext cx="8229600" cy="457199"/>
          </a:xfrm>
        </p:spPr>
        <p:txBody>
          <a:bodyPr/>
          <a:lstStyle/>
          <a:p>
            <a:pPr algn="l"/>
            <a:r>
              <a:rPr lang="en-US" sz="2000" b="1" dirty="0"/>
              <a:t>C: SIMPLE COLUMNAR</a:t>
            </a:r>
          </a:p>
        </p:txBody>
      </p:sp>
      <p:pic>
        <p:nvPicPr>
          <p:cNvPr id="5" name="Content Placeholder 4">
            <a:extLst>
              <a:ext uri="{FF2B5EF4-FFF2-40B4-BE49-F238E27FC236}">
                <a16:creationId xmlns:a16="http://schemas.microsoft.com/office/drawing/2014/main" id="{DBDAF544-7B0C-490C-8B0F-FDEC0CC876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135" y="762000"/>
            <a:ext cx="8479298" cy="6074535"/>
          </a:xfrm>
        </p:spPr>
      </p:pic>
    </p:spTree>
    <p:extLst>
      <p:ext uri="{BB962C8B-B14F-4D97-AF65-F5344CB8AC3E}">
        <p14:creationId xmlns:p14="http://schemas.microsoft.com/office/powerpoint/2010/main" val="1128266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2BAE591-973D-453D-9EA7-664DC8943BB6}"/>
              </a:ext>
            </a:extLst>
          </p:cNvPr>
          <p:cNvSpPr>
            <a:spLocks noGrp="1" noChangeArrowheads="1"/>
          </p:cNvSpPr>
          <p:nvPr>
            <p:ph type="title"/>
          </p:nvPr>
        </p:nvSpPr>
        <p:spPr>
          <a:xfrm>
            <a:off x="776288" y="274638"/>
            <a:ext cx="7769225" cy="1143000"/>
          </a:xfrm>
          <a:noFill/>
        </p:spPr>
        <p:txBody>
          <a:bodyPr/>
          <a:lstStyle/>
          <a:p>
            <a:pPr algn="l" eaLnBrk="1" hangingPunct="1"/>
            <a:r>
              <a:rPr lang="en-US" altLang="en-US" sz="2800" b="1">
                <a:solidFill>
                  <a:srgbClr val="0033CC"/>
                </a:solidFill>
                <a:latin typeface="Times New Roman" panose="02020603050405020304" pitchFamily="18" charset="0"/>
              </a:rPr>
              <a:t>What is a group of cells of similar structure that perform a common function?</a:t>
            </a:r>
          </a:p>
        </p:txBody>
      </p:sp>
      <p:sp>
        <p:nvSpPr>
          <p:cNvPr id="3075" name="Rectangle 3">
            <a:extLst>
              <a:ext uri="{FF2B5EF4-FFF2-40B4-BE49-F238E27FC236}">
                <a16:creationId xmlns:a16="http://schemas.microsoft.com/office/drawing/2014/main" id="{1F737D6A-8ADE-46CA-B265-0C3F39DBB10B}"/>
              </a:ext>
            </a:extLst>
          </p:cNvPr>
          <p:cNvSpPr>
            <a:spLocks noGrp="1" noChangeArrowheads="1"/>
          </p:cNvSpPr>
          <p:nvPr>
            <p:ph type="body" idx="1"/>
          </p:nvPr>
        </p:nvSpPr>
        <p:spPr>
          <a:xfrm>
            <a:off x="776288" y="1600200"/>
            <a:ext cx="7769225" cy="4113213"/>
          </a:xfrm>
          <a:noFill/>
        </p:spPr>
        <p:txBody>
          <a:bodyPr/>
          <a:lstStyle/>
          <a:p>
            <a:pPr marL="576263" indent="-576263" eaLnBrk="1" hangingPunct="1">
              <a:buFontTx/>
              <a:buAutoNum type="alphaLcPeriod"/>
            </a:pPr>
            <a:r>
              <a:rPr lang="en-US" altLang="en-US" sz="2400" b="1" dirty="0"/>
              <a:t>Molecules</a:t>
            </a:r>
          </a:p>
          <a:p>
            <a:pPr marL="576263" indent="-576263" eaLnBrk="1" hangingPunct="1">
              <a:buFontTx/>
              <a:buAutoNum type="alphaLcPeriod"/>
            </a:pPr>
            <a:r>
              <a:rPr lang="en-US" altLang="en-US" sz="2400" b="1" dirty="0">
                <a:highlight>
                  <a:srgbClr val="FFFF00"/>
                </a:highlight>
              </a:rPr>
              <a:t>Tissue</a:t>
            </a:r>
          </a:p>
          <a:p>
            <a:pPr marL="576263" indent="-576263" eaLnBrk="1" hangingPunct="1">
              <a:buFontTx/>
              <a:buAutoNum type="alphaLcPeriod"/>
            </a:pPr>
            <a:r>
              <a:rPr lang="en-US" altLang="en-US" sz="2400" b="1" dirty="0"/>
              <a:t>Organ</a:t>
            </a:r>
          </a:p>
          <a:p>
            <a:pPr marL="576263" indent="-576263" eaLnBrk="1" hangingPunct="1">
              <a:buFontTx/>
              <a:buAutoNum type="alphaLcPeriod"/>
            </a:pPr>
            <a:r>
              <a:rPr lang="en-US" altLang="en-US" sz="2400" b="1" dirty="0"/>
              <a:t>System</a:t>
            </a:r>
          </a:p>
        </p:txBody>
      </p:sp>
      <p:sp>
        <p:nvSpPr>
          <p:cNvPr id="3076" name="Text Box 5">
            <a:extLst>
              <a:ext uri="{FF2B5EF4-FFF2-40B4-BE49-F238E27FC236}">
                <a16:creationId xmlns:a16="http://schemas.microsoft.com/office/drawing/2014/main" id="{1F28B7D3-2AD0-442C-A007-E55E6D2FF22F}"/>
              </a:ext>
            </a:extLst>
          </p:cNvPr>
          <p:cNvSpPr txBox="1">
            <a:spLocks noChangeArrowheads="1"/>
          </p:cNvSpPr>
          <p:nvPr/>
        </p:nvSpPr>
        <p:spPr bwMode="auto">
          <a:xfrm>
            <a:off x="228600" y="63246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a:solidFill>
                  <a:srgbClr val="800000"/>
                </a:solidFill>
              </a:rPr>
              <a:t>Copyright © 2008 Pearson Education, Inc., publishing as Benjamin Cummings</a:t>
            </a:r>
            <a:r>
              <a:rPr lang="en-US" altLang="en-US"/>
              <a:t> </a:t>
            </a:r>
          </a:p>
        </p:txBody>
      </p:sp>
      <p:pic>
        <p:nvPicPr>
          <p:cNvPr id="3077" name="PRS Question Icon" descr="PRS Question Icon">
            <a:extLst>
              <a:ext uri="{FF2B5EF4-FFF2-40B4-BE49-F238E27FC236}">
                <a16:creationId xmlns:a16="http://schemas.microsoft.com/office/drawing/2014/main" id="{D341956D-8768-4F78-86FF-11DDCEA91B44}"/>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27000" y="127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Line 7">
            <a:extLst>
              <a:ext uri="{FF2B5EF4-FFF2-40B4-BE49-F238E27FC236}">
                <a16:creationId xmlns:a16="http://schemas.microsoft.com/office/drawing/2014/main" id="{B5C38319-6A2A-4B83-9320-DC05FDE0BFD7}"/>
              </a:ext>
            </a:extLst>
          </p:cNvPr>
          <p:cNvSpPr>
            <a:spLocks noChangeShapeType="1"/>
          </p:cNvSpPr>
          <p:nvPr/>
        </p:nvSpPr>
        <p:spPr bwMode="auto">
          <a:xfrm>
            <a:off x="841375" y="228600"/>
            <a:ext cx="7769225" cy="0"/>
          </a:xfrm>
          <a:prstGeom prst="line">
            <a:avLst/>
          </a:prstGeom>
          <a:noFill/>
          <a:ln w="7620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95DD-EDE9-4C28-92C2-AB7900258622}"/>
              </a:ext>
            </a:extLst>
          </p:cNvPr>
          <p:cNvSpPr>
            <a:spLocks noGrp="1"/>
          </p:cNvSpPr>
          <p:nvPr>
            <p:ph type="title"/>
          </p:nvPr>
        </p:nvSpPr>
        <p:spPr>
          <a:xfrm>
            <a:off x="0" y="21465"/>
            <a:ext cx="8229600" cy="457199"/>
          </a:xfrm>
        </p:spPr>
        <p:txBody>
          <a:bodyPr/>
          <a:lstStyle/>
          <a:p>
            <a:pPr algn="l"/>
            <a:r>
              <a:rPr lang="en-US" sz="2000" b="1" dirty="0"/>
              <a:t>C: SIMPLE COLUMNAR</a:t>
            </a:r>
          </a:p>
        </p:txBody>
      </p:sp>
      <p:pic>
        <p:nvPicPr>
          <p:cNvPr id="5" name="Content Placeholder 4" descr="A close up of text on a white background&#10;&#10;Description generated with high confidence">
            <a:extLst>
              <a:ext uri="{FF2B5EF4-FFF2-40B4-BE49-F238E27FC236}">
                <a16:creationId xmlns:a16="http://schemas.microsoft.com/office/drawing/2014/main" id="{E6FA941F-B1B0-47F1-8734-87EAFBF433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685800"/>
            <a:ext cx="8585664" cy="6150735"/>
          </a:xfrm>
        </p:spPr>
      </p:pic>
    </p:spTree>
    <p:extLst>
      <p:ext uri="{BB962C8B-B14F-4D97-AF65-F5344CB8AC3E}">
        <p14:creationId xmlns:p14="http://schemas.microsoft.com/office/powerpoint/2010/main" val="1721639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CBD5F9D-3300-4581-B297-6236D9E10259}"/>
              </a:ext>
            </a:extLst>
          </p:cNvPr>
          <p:cNvSpPr>
            <a:spLocks noGrp="1" noChangeArrowheads="1"/>
          </p:cNvSpPr>
          <p:nvPr>
            <p:ph type="ctrTitle"/>
          </p:nvPr>
        </p:nvSpPr>
        <p:spPr>
          <a:xfrm>
            <a:off x="838200" y="95518"/>
            <a:ext cx="7772400" cy="1143000"/>
          </a:xfrm>
        </p:spPr>
        <p:txBody>
          <a:bodyPr/>
          <a:lstStyle/>
          <a:p>
            <a:pPr eaLnBrk="1" hangingPunct="1"/>
            <a:r>
              <a:rPr lang="en-US" altLang="en-US" b="1" dirty="0"/>
              <a:t>Simple Epithelium</a:t>
            </a:r>
            <a:endParaRPr lang="en-US" altLang="en-US" dirty="0"/>
          </a:p>
        </p:txBody>
      </p:sp>
      <p:sp>
        <p:nvSpPr>
          <p:cNvPr id="4099" name="Rectangle 3">
            <a:extLst>
              <a:ext uri="{FF2B5EF4-FFF2-40B4-BE49-F238E27FC236}">
                <a16:creationId xmlns:a16="http://schemas.microsoft.com/office/drawing/2014/main" id="{359D24D9-FEB1-455C-83F2-C17468D9AB12}"/>
              </a:ext>
            </a:extLst>
          </p:cNvPr>
          <p:cNvSpPr>
            <a:spLocks noGrp="1" noChangeArrowheads="1"/>
          </p:cNvSpPr>
          <p:nvPr>
            <p:ph type="subTitle" idx="1"/>
          </p:nvPr>
        </p:nvSpPr>
        <p:spPr>
          <a:xfrm>
            <a:off x="152400" y="1066800"/>
            <a:ext cx="7620000" cy="1828800"/>
          </a:xfrm>
        </p:spPr>
        <p:txBody>
          <a:bodyPr/>
          <a:lstStyle/>
          <a:p>
            <a:pPr algn="l" eaLnBrk="1" hangingPunct="1"/>
            <a:r>
              <a:rPr lang="en-US" altLang="en-US" sz="2400" dirty="0">
                <a:solidFill>
                  <a:schemeClr val="bg1"/>
                </a:solidFill>
              </a:rPr>
              <a:t>A. Simple squamous</a:t>
            </a:r>
          </a:p>
          <a:p>
            <a:pPr algn="l" eaLnBrk="1" hangingPunct="1"/>
            <a:r>
              <a:rPr lang="en-US" altLang="en-US" sz="2400" dirty="0">
                <a:solidFill>
                  <a:schemeClr val="bg1"/>
                </a:solidFill>
              </a:rPr>
              <a:t>B. Simple cuboidal</a:t>
            </a:r>
          </a:p>
          <a:p>
            <a:pPr algn="l" eaLnBrk="1" hangingPunct="1"/>
            <a:r>
              <a:rPr lang="en-US" altLang="en-US" sz="2400" dirty="0">
                <a:solidFill>
                  <a:schemeClr val="bg1"/>
                </a:solidFill>
              </a:rPr>
              <a:t>C. Simple columnar</a:t>
            </a:r>
          </a:p>
          <a:p>
            <a:pPr algn="l" eaLnBrk="1" hangingPunct="1"/>
            <a:r>
              <a:rPr lang="en-US" altLang="en-US" sz="2400" dirty="0"/>
              <a:t>D. Pseudostratified Ciliated Columnar</a:t>
            </a:r>
          </a:p>
        </p:txBody>
      </p:sp>
    </p:spTree>
    <p:extLst>
      <p:ext uri="{BB962C8B-B14F-4D97-AF65-F5344CB8AC3E}">
        <p14:creationId xmlns:p14="http://schemas.microsoft.com/office/powerpoint/2010/main" val="3724594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95DD-EDE9-4C28-92C2-AB7900258622}"/>
              </a:ext>
            </a:extLst>
          </p:cNvPr>
          <p:cNvSpPr>
            <a:spLocks noGrp="1"/>
          </p:cNvSpPr>
          <p:nvPr>
            <p:ph type="title"/>
          </p:nvPr>
        </p:nvSpPr>
        <p:spPr>
          <a:xfrm>
            <a:off x="0" y="21465"/>
            <a:ext cx="8229600" cy="457199"/>
          </a:xfrm>
        </p:spPr>
        <p:txBody>
          <a:bodyPr/>
          <a:lstStyle/>
          <a:p>
            <a:pPr algn="l"/>
            <a:r>
              <a:rPr lang="en-US" sz="2000" b="1" dirty="0"/>
              <a:t>D: PSEUDOSTRATIFIED COLUMNAR (WITH CILIA)</a:t>
            </a:r>
          </a:p>
        </p:txBody>
      </p:sp>
      <p:pic>
        <p:nvPicPr>
          <p:cNvPr id="5" name="Content Placeholder 4" descr="A close up of a logo&#10;&#10;Description generated with high confidence">
            <a:extLst>
              <a:ext uri="{FF2B5EF4-FFF2-40B4-BE49-F238E27FC236}">
                <a16:creationId xmlns:a16="http://schemas.microsoft.com/office/drawing/2014/main" id="{51BC6251-7355-42F3-9013-D0197F0CEE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985" y="609600"/>
            <a:ext cx="8692030" cy="6226935"/>
          </a:xfrm>
        </p:spPr>
      </p:pic>
    </p:spTree>
    <p:extLst>
      <p:ext uri="{BB962C8B-B14F-4D97-AF65-F5344CB8AC3E}">
        <p14:creationId xmlns:p14="http://schemas.microsoft.com/office/powerpoint/2010/main" val="3242251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95DD-EDE9-4C28-92C2-AB7900258622}"/>
              </a:ext>
            </a:extLst>
          </p:cNvPr>
          <p:cNvSpPr>
            <a:spLocks noGrp="1"/>
          </p:cNvSpPr>
          <p:nvPr>
            <p:ph type="title"/>
          </p:nvPr>
        </p:nvSpPr>
        <p:spPr>
          <a:xfrm>
            <a:off x="0" y="21465"/>
            <a:ext cx="8229600" cy="457199"/>
          </a:xfrm>
        </p:spPr>
        <p:txBody>
          <a:bodyPr/>
          <a:lstStyle/>
          <a:p>
            <a:pPr algn="l"/>
            <a:r>
              <a:rPr lang="en-US" sz="2000" b="1" dirty="0"/>
              <a:t>D: PSEUDOSTRATIFIED COLUMNAR (WITH CILIA)</a:t>
            </a:r>
          </a:p>
        </p:txBody>
      </p:sp>
      <p:pic>
        <p:nvPicPr>
          <p:cNvPr id="5" name="Content Placeholder 4" descr="A close up of text on a white background&#10;&#10;Description generated with high confidence">
            <a:extLst>
              <a:ext uri="{FF2B5EF4-FFF2-40B4-BE49-F238E27FC236}">
                <a16:creationId xmlns:a16="http://schemas.microsoft.com/office/drawing/2014/main" id="{98F4DBD7-3003-475C-8E1F-27D9B3AFBC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768" y="685799"/>
            <a:ext cx="8585665" cy="6150735"/>
          </a:xfrm>
        </p:spPr>
      </p:pic>
    </p:spTree>
    <p:extLst>
      <p:ext uri="{BB962C8B-B14F-4D97-AF65-F5344CB8AC3E}">
        <p14:creationId xmlns:p14="http://schemas.microsoft.com/office/powerpoint/2010/main" val="3438704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95DD-EDE9-4C28-92C2-AB7900258622}"/>
              </a:ext>
            </a:extLst>
          </p:cNvPr>
          <p:cNvSpPr>
            <a:spLocks noGrp="1"/>
          </p:cNvSpPr>
          <p:nvPr>
            <p:ph type="title"/>
          </p:nvPr>
        </p:nvSpPr>
        <p:spPr>
          <a:xfrm>
            <a:off x="0" y="21465"/>
            <a:ext cx="8229600" cy="457199"/>
          </a:xfrm>
        </p:spPr>
        <p:txBody>
          <a:bodyPr/>
          <a:lstStyle/>
          <a:p>
            <a:pPr algn="l"/>
            <a:r>
              <a:rPr lang="en-US" sz="2000" b="1" dirty="0"/>
              <a:t>D: PSEUDOSTRATIFIED COLUMNAR (WITH CILIA)</a:t>
            </a:r>
          </a:p>
        </p:txBody>
      </p:sp>
      <p:pic>
        <p:nvPicPr>
          <p:cNvPr id="5" name="Content Placeholder 4" descr="A close up of text on a black background&#10;&#10;Description generated with high confidence">
            <a:extLst>
              <a:ext uri="{FF2B5EF4-FFF2-40B4-BE49-F238E27FC236}">
                <a16:creationId xmlns:a16="http://schemas.microsoft.com/office/drawing/2014/main" id="{0B85BFE9-957F-4BF2-A634-C827AC7711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662782"/>
            <a:ext cx="8231671" cy="6173753"/>
          </a:xfrm>
        </p:spPr>
      </p:pic>
    </p:spTree>
    <p:extLst>
      <p:ext uri="{BB962C8B-B14F-4D97-AF65-F5344CB8AC3E}">
        <p14:creationId xmlns:p14="http://schemas.microsoft.com/office/powerpoint/2010/main" val="3263577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95DD-EDE9-4C28-92C2-AB7900258622}"/>
              </a:ext>
            </a:extLst>
          </p:cNvPr>
          <p:cNvSpPr>
            <a:spLocks noGrp="1"/>
          </p:cNvSpPr>
          <p:nvPr>
            <p:ph type="title"/>
          </p:nvPr>
        </p:nvSpPr>
        <p:spPr>
          <a:xfrm>
            <a:off x="0" y="21465"/>
            <a:ext cx="8229600" cy="457199"/>
          </a:xfrm>
        </p:spPr>
        <p:txBody>
          <a:bodyPr/>
          <a:lstStyle/>
          <a:p>
            <a:pPr algn="l"/>
            <a:r>
              <a:rPr lang="en-US" sz="2000" b="1" dirty="0"/>
              <a:t>D: PSEUDOSTRATIFIED COLUMNAR (WITH CILIA)</a:t>
            </a:r>
          </a:p>
        </p:txBody>
      </p:sp>
      <p:pic>
        <p:nvPicPr>
          <p:cNvPr id="5" name="Content Placeholder 4">
            <a:extLst>
              <a:ext uri="{FF2B5EF4-FFF2-40B4-BE49-F238E27FC236}">
                <a16:creationId xmlns:a16="http://schemas.microsoft.com/office/drawing/2014/main" id="{C6F0B9F8-8BC7-4615-982D-71D9246038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499" y="838200"/>
            <a:ext cx="8372933" cy="5998335"/>
          </a:xfrm>
        </p:spPr>
      </p:pic>
    </p:spTree>
    <p:extLst>
      <p:ext uri="{BB962C8B-B14F-4D97-AF65-F5344CB8AC3E}">
        <p14:creationId xmlns:p14="http://schemas.microsoft.com/office/powerpoint/2010/main" val="406411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CBD5F9D-3300-4581-B297-6236D9E10259}"/>
              </a:ext>
            </a:extLst>
          </p:cNvPr>
          <p:cNvSpPr>
            <a:spLocks noGrp="1" noChangeArrowheads="1"/>
          </p:cNvSpPr>
          <p:nvPr>
            <p:ph type="ctrTitle"/>
          </p:nvPr>
        </p:nvSpPr>
        <p:spPr>
          <a:xfrm>
            <a:off x="838200" y="95518"/>
            <a:ext cx="7772400" cy="1143000"/>
          </a:xfrm>
        </p:spPr>
        <p:txBody>
          <a:bodyPr/>
          <a:lstStyle/>
          <a:p>
            <a:pPr eaLnBrk="1" hangingPunct="1"/>
            <a:r>
              <a:rPr lang="en-US" altLang="en-US" b="1" dirty="0"/>
              <a:t>Stratified Epithelium</a:t>
            </a:r>
            <a:endParaRPr lang="en-US" altLang="en-US" dirty="0"/>
          </a:p>
        </p:txBody>
      </p:sp>
      <p:sp>
        <p:nvSpPr>
          <p:cNvPr id="4" name="Rectangle 3">
            <a:extLst>
              <a:ext uri="{FF2B5EF4-FFF2-40B4-BE49-F238E27FC236}">
                <a16:creationId xmlns:a16="http://schemas.microsoft.com/office/drawing/2014/main" id="{C16C03C8-C23D-4987-B4D0-27D263FFF8BF}"/>
              </a:ext>
            </a:extLst>
          </p:cNvPr>
          <p:cNvSpPr txBox="1">
            <a:spLocks noChangeArrowheads="1"/>
          </p:cNvSpPr>
          <p:nvPr/>
        </p:nvSpPr>
        <p:spPr bwMode="auto">
          <a:xfrm>
            <a:off x="152400" y="3866882"/>
            <a:ext cx="8458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eaLnBrk="1" hangingPunct="1"/>
            <a:r>
              <a:rPr lang="en-US" altLang="en-US" sz="2400" kern="0" dirty="0"/>
              <a:t>E. Stratified squamous (Keratinized and Non-keratinized</a:t>
            </a:r>
          </a:p>
          <a:p>
            <a:pPr algn="l" eaLnBrk="1" hangingPunct="1"/>
            <a:r>
              <a:rPr lang="en-US" altLang="en-US" sz="2400" kern="0" dirty="0"/>
              <a:t>F. Stratified cuboidal</a:t>
            </a:r>
          </a:p>
          <a:p>
            <a:pPr algn="l" eaLnBrk="1" hangingPunct="1"/>
            <a:r>
              <a:rPr lang="en-US" altLang="en-US" sz="2400" kern="0" dirty="0"/>
              <a:t>G. Stratified columnar</a:t>
            </a:r>
          </a:p>
          <a:p>
            <a:pPr algn="l" eaLnBrk="1" hangingPunct="1"/>
            <a:r>
              <a:rPr lang="en-US" altLang="en-US" sz="2400" kern="0" dirty="0"/>
              <a:t>H. Transitional</a:t>
            </a:r>
          </a:p>
        </p:txBody>
      </p:sp>
      <p:sp>
        <p:nvSpPr>
          <p:cNvPr id="3" name="Subtitle 2">
            <a:extLst>
              <a:ext uri="{FF2B5EF4-FFF2-40B4-BE49-F238E27FC236}">
                <a16:creationId xmlns:a16="http://schemas.microsoft.com/office/drawing/2014/main" id="{95DC8802-5FEB-40E0-861D-A29C8E5E74A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94793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CBD5F9D-3300-4581-B297-6236D9E10259}"/>
              </a:ext>
            </a:extLst>
          </p:cNvPr>
          <p:cNvSpPr>
            <a:spLocks noGrp="1" noChangeArrowheads="1"/>
          </p:cNvSpPr>
          <p:nvPr>
            <p:ph type="ctrTitle"/>
          </p:nvPr>
        </p:nvSpPr>
        <p:spPr>
          <a:xfrm>
            <a:off x="838200" y="95518"/>
            <a:ext cx="7772400" cy="1143000"/>
          </a:xfrm>
        </p:spPr>
        <p:txBody>
          <a:bodyPr/>
          <a:lstStyle/>
          <a:p>
            <a:pPr eaLnBrk="1" hangingPunct="1"/>
            <a:r>
              <a:rPr lang="en-US" altLang="en-US" b="1" dirty="0"/>
              <a:t>Stratified Epithelium</a:t>
            </a:r>
            <a:endParaRPr lang="en-US" altLang="en-US" dirty="0"/>
          </a:p>
        </p:txBody>
      </p:sp>
      <p:sp>
        <p:nvSpPr>
          <p:cNvPr id="4" name="Rectangle 3">
            <a:extLst>
              <a:ext uri="{FF2B5EF4-FFF2-40B4-BE49-F238E27FC236}">
                <a16:creationId xmlns:a16="http://schemas.microsoft.com/office/drawing/2014/main" id="{C16C03C8-C23D-4987-B4D0-27D263FFF8BF}"/>
              </a:ext>
            </a:extLst>
          </p:cNvPr>
          <p:cNvSpPr txBox="1">
            <a:spLocks noChangeArrowheads="1"/>
          </p:cNvSpPr>
          <p:nvPr/>
        </p:nvSpPr>
        <p:spPr bwMode="auto">
          <a:xfrm>
            <a:off x="152400" y="3866882"/>
            <a:ext cx="8458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eaLnBrk="1" hangingPunct="1"/>
            <a:r>
              <a:rPr lang="en-US" altLang="en-US" sz="2400" kern="0" dirty="0"/>
              <a:t>E. Stratified squamous (Keratinized and Non-keratinized</a:t>
            </a:r>
          </a:p>
          <a:p>
            <a:pPr algn="l" eaLnBrk="1" hangingPunct="1"/>
            <a:r>
              <a:rPr lang="en-US" altLang="en-US" sz="2400" kern="0" dirty="0">
                <a:solidFill>
                  <a:schemeClr val="bg1"/>
                </a:solidFill>
              </a:rPr>
              <a:t>F. Stratified cuboidal</a:t>
            </a:r>
          </a:p>
          <a:p>
            <a:pPr algn="l" eaLnBrk="1" hangingPunct="1"/>
            <a:r>
              <a:rPr lang="en-US" altLang="en-US" sz="2400" kern="0" dirty="0">
                <a:solidFill>
                  <a:schemeClr val="bg1"/>
                </a:solidFill>
              </a:rPr>
              <a:t>G. Stratified columnar</a:t>
            </a:r>
          </a:p>
          <a:p>
            <a:pPr algn="l" eaLnBrk="1" hangingPunct="1"/>
            <a:r>
              <a:rPr lang="en-US" altLang="en-US" sz="2400" kern="0" dirty="0">
                <a:solidFill>
                  <a:schemeClr val="bg1"/>
                </a:solidFill>
              </a:rPr>
              <a:t>H. Transitional</a:t>
            </a:r>
          </a:p>
        </p:txBody>
      </p:sp>
      <p:sp>
        <p:nvSpPr>
          <p:cNvPr id="3" name="Subtitle 2">
            <a:extLst>
              <a:ext uri="{FF2B5EF4-FFF2-40B4-BE49-F238E27FC236}">
                <a16:creationId xmlns:a16="http://schemas.microsoft.com/office/drawing/2014/main" id="{95DC8802-5FEB-40E0-861D-A29C8E5E74A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69106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95DD-EDE9-4C28-92C2-AB7900258622}"/>
              </a:ext>
            </a:extLst>
          </p:cNvPr>
          <p:cNvSpPr>
            <a:spLocks noGrp="1"/>
          </p:cNvSpPr>
          <p:nvPr>
            <p:ph type="title"/>
          </p:nvPr>
        </p:nvSpPr>
        <p:spPr>
          <a:xfrm>
            <a:off x="0" y="21465"/>
            <a:ext cx="8229600" cy="457199"/>
          </a:xfrm>
        </p:spPr>
        <p:txBody>
          <a:bodyPr/>
          <a:lstStyle/>
          <a:p>
            <a:pPr algn="l"/>
            <a:r>
              <a:rPr lang="en-US" sz="2000" b="1" dirty="0"/>
              <a:t>E: STRATIFIED SQUAMOUS KERATINIZED</a:t>
            </a:r>
          </a:p>
        </p:txBody>
      </p:sp>
      <p:pic>
        <p:nvPicPr>
          <p:cNvPr id="5" name="Content Placeholder 4" descr="A close up of a piece of paper&#10;&#10;Description generated with high confidence">
            <a:extLst>
              <a:ext uri="{FF2B5EF4-FFF2-40B4-BE49-F238E27FC236}">
                <a16:creationId xmlns:a16="http://schemas.microsoft.com/office/drawing/2014/main" id="{D55CF856-321E-4ACC-A542-E2687807AB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768" y="685799"/>
            <a:ext cx="8585665" cy="6150735"/>
          </a:xfrm>
        </p:spPr>
      </p:pic>
    </p:spTree>
    <p:extLst>
      <p:ext uri="{BB962C8B-B14F-4D97-AF65-F5344CB8AC3E}">
        <p14:creationId xmlns:p14="http://schemas.microsoft.com/office/powerpoint/2010/main" val="27116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95DD-EDE9-4C28-92C2-AB7900258622}"/>
              </a:ext>
            </a:extLst>
          </p:cNvPr>
          <p:cNvSpPr>
            <a:spLocks noGrp="1"/>
          </p:cNvSpPr>
          <p:nvPr>
            <p:ph type="title"/>
          </p:nvPr>
        </p:nvSpPr>
        <p:spPr>
          <a:xfrm>
            <a:off x="0" y="21465"/>
            <a:ext cx="8229600" cy="457199"/>
          </a:xfrm>
        </p:spPr>
        <p:txBody>
          <a:bodyPr/>
          <a:lstStyle/>
          <a:p>
            <a:pPr algn="l"/>
            <a:r>
              <a:rPr lang="en-US" sz="2000" b="1" dirty="0"/>
              <a:t>E: STRATIFIED SQUAMOUS (NON-KERATINIZED)</a:t>
            </a:r>
          </a:p>
        </p:txBody>
      </p:sp>
      <p:pic>
        <p:nvPicPr>
          <p:cNvPr id="5" name="Content Placeholder 4" descr="A picture containing text&#10;&#10;Description generated with high confidence">
            <a:extLst>
              <a:ext uri="{FF2B5EF4-FFF2-40B4-BE49-F238E27FC236}">
                <a16:creationId xmlns:a16="http://schemas.microsoft.com/office/drawing/2014/main" id="{8716EE8A-BDB6-4CB3-9A54-24F3B35263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072" y="478664"/>
            <a:ext cx="8901855" cy="6377253"/>
          </a:xfrm>
        </p:spPr>
      </p:pic>
    </p:spTree>
    <p:extLst>
      <p:ext uri="{BB962C8B-B14F-4D97-AF65-F5344CB8AC3E}">
        <p14:creationId xmlns:p14="http://schemas.microsoft.com/office/powerpoint/2010/main" val="587586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8103715-DA90-43C9-B878-F8ED44EAC534}"/>
              </a:ext>
            </a:extLst>
          </p:cNvPr>
          <p:cNvSpPr>
            <a:spLocks noGrp="1" noChangeArrowheads="1"/>
          </p:cNvSpPr>
          <p:nvPr>
            <p:ph type="title"/>
          </p:nvPr>
        </p:nvSpPr>
        <p:spPr>
          <a:xfrm>
            <a:off x="776288" y="274638"/>
            <a:ext cx="7769225" cy="1143000"/>
          </a:xfrm>
          <a:noFill/>
        </p:spPr>
        <p:txBody>
          <a:bodyPr/>
          <a:lstStyle/>
          <a:p>
            <a:pPr algn="l" eaLnBrk="1" hangingPunct="1"/>
            <a:r>
              <a:rPr lang="en-US" altLang="en-US" sz="2800" b="1">
                <a:solidFill>
                  <a:srgbClr val="0033CC"/>
                </a:solidFill>
                <a:latin typeface="Times New Roman" panose="02020603050405020304" pitchFamily="18" charset="0"/>
              </a:rPr>
              <a:t>The four basic tissues of the body include epithelium, connective tissue, and __________.</a:t>
            </a:r>
          </a:p>
        </p:txBody>
      </p:sp>
      <p:sp>
        <p:nvSpPr>
          <p:cNvPr id="4099" name="Rectangle 3">
            <a:extLst>
              <a:ext uri="{FF2B5EF4-FFF2-40B4-BE49-F238E27FC236}">
                <a16:creationId xmlns:a16="http://schemas.microsoft.com/office/drawing/2014/main" id="{F577C084-24B3-4EA9-B40C-F774B6C8F4B4}"/>
              </a:ext>
            </a:extLst>
          </p:cNvPr>
          <p:cNvSpPr>
            <a:spLocks noGrp="1" noChangeArrowheads="1"/>
          </p:cNvSpPr>
          <p:nvPr>
            <p:ph type="body" idx="1"/>
          </p:nvPr>
        </p:nvSpPr>
        <p:spPr>
          <a:xfrm>
            <a:off x="776288" y="1600200"/>
            <a:ext cx="7769225" cy="4113213"/>
          </a:xfrm>
          <a:noFill/>
        </p:spPr>
        <p:txBody>
          <a:bodyPr/>
          <a:lstStyle/>
          <a:p>
            <a:pPr marL="576263" indent="-576263" eaLnBrk="1" hangingPunct="1">
              <a:buFontTx/>
              <a:buAutoNum type="alphaLcPeriod"/>
            </a:pPr>
            <a:r>
              <a:rPr lang="en-US" altLang="en-US" sz="2400" b="1" dirty="0"/>
              <a:t>nervous tissue</a:t>
            </a:r>
          </a:p>
          <a:p>
            <a:pPr marL="576263" indent="-576263" eaLnBrk="1" hangingPunct="1">
              <a:buFontTx/>
              <a:buAutoNum type="alphaLcPeriod"/>
            </a:pPr>
            <a:r>
              <a:rPr lang="en-US" altLang="en-US" sz="2400" b="1" dirty="0"/>
              <a:t>muscle tissue</a:t>
            </a:r>
          </a:p>
          <a:p>
            <a:pPr marL="576263" indent="-576263" eaLnBrk="1" hangingPunct="1">
              <a:buFontTx/>
              <a:buAutoNum type="alphaLcPeriod"/>
            </a:pPr>
            <a:r>
              <a:rPr lang="en-US" altLang="en-US" sz="2400" b="1" dirty="0"/>
              <a:t>bone tissue</a:t>
            </a:r>
          </a:p>
          <a:p>
            <a:pPr marL="576263" indent="-576263" eaLnBrk="1" hangingPunct="1">
              <a:buFontTx/>
              <a:buAutoNum type="alphaLcPeriod"/>
            </a:pPr>
            <a:r>
              <a:rPr lang="en-US" altLang="en-US" sz="2400" b="1" dirty="0">
                <a:highlight>
                  <a:srgbClr val="FFFF00"/>
                </a:highlight>
              </a:rPr>
              <a:t>both a and b</a:t>
            </a:r>
          </a:p>
        </p:txBody>
      </p:sp>
      <p:sp>
        <p:nvSpPr>
          <p:cNvPr id="4100" name="Text Box 5">
            <a:extLst>
              <a:ext uri="{FF2B5EF4-FFF2-40B4-BE49-F238E27FC236}">
                <a16:creationId xmlns:a16="http://schemas.microsoft.com/office/drawing/2014/main" id="{189D9FFF-1BA7-410E-B4A3-A88D186F2C93}"/>
              </a:ext>
            </a:extLst>
          </p:cNvPr>
          <p:cNvSpPr txBox="1">
            <a:spLocks noChangeArrowheads="1"/>
          </p:cNvSpPr>
          <p:nvPr/>
        </p:nvSpPr>
        <p:spPr bwMode="auto">
          <a:xfrm>
            <a:off x="228600" y="63246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a:solidFill>
                  <a:srgbClr val="800000"/>
                </a:solidFill>
              </a:rPr>
              <a:t>Copyright © 2008 Pearson Education, Inc., publishing as Benjamin Cummings</a:t>
            </a:r>
            <a:r>
              <a:rPr lang="en-US" altLang="en-US"/>
              <a:t> </a:t>
            </a:r>
          </a:p>
        </p:txBody>
      </p:sp>
      <p:pic>
        <p:nvPicPr>
          <p:cNvPr id="4101" name="PRS Question Icon" descr="PRS Question Icon">
            <a:extLst>
              <a:ext uri="{FF2B5EF4-FFF2-40B4-BE49-F238E27FC236}">
                <a16:creationId xmlns:a16="http://schemas.microsoft.com/office/drawing/2014/main" id="{66DF9778-4189-4AEE-9753-4E5EC2DF923A}"/>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27000" y="127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Line 7">
            <a:extLst>
              <a:ext uri="{FF2B5EF4-FFF2-40B4-BE49-F238E27FC236}">
                <a16:creationId xmlns:a16="http://schemas.microsoft.com/office/drawing/2014/main" id="{B61089E9-5F28-4CB2-8727-77D8FB107AEC}"/>
              </a:ext>
            </a:extLst>
          </p:cNvPr>
          <p:cNvSpPr>
            <a:spLocks noChangeShapeType="1"/>
          </p:cNvSpPr>
          <p:nvPr/>
        </p:nvSpPr>
        <p:spPr bwMode="auto">
          <a:xfrm>
            <a:off x="841375" y="228600"/>
            <a:ext cx="7769225" cy="0"/>
          </a:xfrm>
          <a:prstGeom prst="line">
            <a:avLst/>
          </a:prstGeom>
          <a:noFill/>
          <a:ln w="7620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95DD-EDE9-4C28-92C2-AB7900258622}"/>
              </a:ext>
            </a:extLst>
          </p:cNvPr>
          <p:cNvSpPr>
            <a:spLocks noGrp="1"/>
          </p:cNvSpPr>
          <p:nvPr>
            <p:ph type="title"/>
          </p:nvPr>
        </p:nvSpPr>
        <p:spPr>
          <a:xfrm>
            <a:off x="0" y="21465"/>
            <a:ext cx="8229600" cy="457199"/>
          </a:xfrm>
        </p:spPr>
        <p:txBody>
          <a:bodyPr/>
          <a:lstStyle/>
          <a:p>
            <a:pPr algn="l"/>
            <a:r>
              <a:rPr lang="en-US" sz="2000" b="1" dirty="0"/>
              <a:t>E: STRATIFIED SQUAMOUS (NON-KERATINIZED)</a:t>
            </a:r>
          </a:p>
        </p:txBody>
      </p:sp>
      <p:pic>
        <p:nvPicPr>
          <p:cNvPr id="5" name="Content Placeholder 4" descr="A picture containing text&#10;&#10;Description generated with high confidence">
            <a:extLst>
              <a:ext uri="{FF2B5EF4-FFF2-40B4-BE49-F238E27FC236}">
                <a16:creationId xmlns:a16="http://schemas.microsoft.com/office/drawing/2014/main" id="{8CFC53CE-3ED6-42DB-857D-9F372D2878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195" y="451833"/>
            <a:ext cx="8912253" cy="6384702"/>
          </a:xfrm>
        </p:spPr>
      </p:pic>
    </p:spTree>
    <p:extLst>
      <p:ext uri="{BB962C8B-B14F-4D97-AF65-F5344CB8AC3E}">
        <p14:creationId xmlns:p14="http://schemas.microsoft.com/office/powerpoint/2010/main" val="3026077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95DD-EDE9-4C28-92C2-AB7900258622}"/>
              </a:ext>
            </a:extLst>
          </p:cNvPr>
          <p:cNvSpPr>
            <a:spLocks noGrp="1"/>
          </p:cNvSpPr>
          <p:nvPr>
            <p:ph type="title"/>
          </p:nvPr>
        </p:nvSpPr>
        <p:spPr>
          <a:xfrm>
            <a:off x="0" y="21465"/>
            <a:ext cx="8229600" cy="457199"/>
          </a:xfrm>
        </p:spPr>
        <p:txBody>
          <a:bodyPr/>
          <a:lstStyle/>
          <a:p>
            <a:pPr algn="l"/>
            <a:r>
              <a:rPr lang="en-US" sz="2000" b="1" dirty="0"/>
              <a:t>E: STRATIFIED SQUAMOUS KERATINIZED</a:t>
            </a:r>
          </a:p>
        </p:txBody>
      </p:sp>
      <p:pic>
        <p:nvPicPr>
          <p:cNvPr id="5" name="Content Placeholder 4" descr="A close up of text on a white background&#10;&#10;Description generated with high confidence">
            <a:extLst>
              <a:ext uri="{FF2B5EF4-FFF2-40B4-BE49-F238E27FC236}">
                <a16:creationId xmlns:a16="http://schemas.microsoft.com/office/drawing/2014/main" id="{637EBB5C-BE4C-4DDD-9C1F-601B24AEEB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7091" y="762000"/>
            <a:ext cx="8099380" cy="6074535"/>
          </a:xfrm>
        </p:spPr>
      </p:pic>
    </p:spTree>
    <p:extLst>
      <p:ext uri="{BB962C8B-B14F-4D97-AF65-F5344CB8AC3E}">
        <p14:creationId xmlns:p14="http://schemas.microsoft.com/office/powerpoint/2010/main" val="307925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95DD-EDE9-4C28-92C2-AB7900258622}"/>
              </a:ext>
            </a:extLst>
          </p:cNvPr>
          <p:cNvSpPr>
            <a:spLocks noGrp="1"/>
          </p:cNvSpPr>
          <p:nvPr>
            <p:ph type="title"/>
          </p:nvPr>
        </p:nvSpPr>
        <p:spPr>
          <a:xfrm>
            <a:off x="0" y="21465"/>
            <a:ext cx="8229600" cy="457199"/>
          </a:xfrm>
        </p:spPr>
        <p:txBody>
          <a:bodyPr/>
          <a:lstStyle/>
          <a:p>
            <a:pPr algn="l"/>
            <a:r>
              <a:rPr lang="en-US" sz="2000" b="1" dirty="0"/>
              <a:t>E: STRATIFIED SQUAMOUS NON-KERATINIZED</a:t>
            </a:r>
          </a:p>
        </p:txBody>
      </p:sp>
      <p:pic>
        <p:nvPicPr>
          <p:cNvPr id="5" name="Content Placeholder 4" descr="A picture containing text&#10;&#10;Description generated with high confidence">
            <a:extLst>
              <a:ext uri="{FF2B5EF4-FFF2-40B4-BE49-F238E27FC236}">
                <a16:creationId xmlns:a16="http://schemas.microsoft.com/office/drawing/2014/main" id="{C5D456D2-E63B-4CEA-B63A-980A44F0CD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3158" y="1600200"/>
            <a:ext cx="6317684" cy="4525963"/>
          </a:xfrm>
        </p:spPr>
      </p:pic>
    </p:spTree>
    <p:extLst>
      <p:ext uri="{BB962C8B-B14F-4D97-AF65-F5344CB8AC3E}">
        <p14:creationId xmlns:p14="http://schemas.microsoft.com/office/powerpoint/2010/main" val="489865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95DD-EDE9-4C28-92C2-AB7900258622}"/>
              </a:ext>
            </a:extLst>
          </p:cNvPr>
          <p:cNvSpPr>
            <a:spLocks noGrp="1"/>
          </p:cNvSpPr>
          <p:nvPr>
            <p:ph type="title"/>
          </p:nvPr>
        </p:nvSpPr>
        <p:spPr>
          <a:xfrm>
            <a:off x="0" y="21465"/>
            <a:ext cx="8229600" cy="457199"/>
          </a:xfrm>
        </p:spPr>
        <p:txBody>
          <a:bodyPr/>
          <a:lstStyle/>
          <a:p>
            <a:pPr algn="l"/>
            <a:r>
              <a:rPr lang="en-US" sz="2000" b="1" dirty="0"/>
              <a:t>E: STRATIFIED SQUAMOUS NON-KERATINIZED</a:t>
            </a:r>
          </a:p>
        </p:txBody>
      </p:sp>
      <p:pic>
        <p:nvPicPr>
          <p:cNvPr id="5" name="Content Placeholder 4" descr="A picture containing sitting&#10;&#10;Description generated with high confidence">
            <a:extLst>
              <a:ext uri="{FF2B5EF4-FFF2-40B4-BE49-F238E27FC236}">
                <a16:creationId xmlns:a16="http://schemas.microsoft.com/office/drawing/2014/main" id="{DB9ECEA9-BC8B-439B-8424-B5DCF793DA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769" y="685800"/>
            <a:ext cx="8585664" cy="6150735"/>
          </a:xfrm>
        </p:spPr>
      </p:pic>
    </p:spTree>
    <p:extLst>
      <p:ext uri="{BB962C8B-B14F-4D97-AF65-F5344CB8AC3E}">
        <p14:creationId xmlns:p14="http://schemas.microsoft.com/office/powerpoint/2010/main" val="1020363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95DD-EDE9-4C28-92C2-AB7900258622}"/>
              </a:ext>
            </a:extLst>
          </p:cNvPr>
          <p:cNvSpPr>
            <a:spLocks noGrp="1"/>
          </p:cNvSpPr>
          <p:nvPr>
            <p:ph type="title"/>
          </p:nvPr>
        </p:nvSpPr>
        <p:spPr>
          <a:xfrm>
            <a:off x="0" y="21465"/>
            <a:ext cx="8229600" cy="457199"/>
          </a:xfrm>
        </p:spPr>
        <p:txBody>
          <a:bodyPr/>
          <a:lstStyle/>
          <a:p>
            <a:pPr algn="l"/>
            <a:r>
              <a:rPr lang="en-US" sz="2000" b="1" dirty="0"/>
              <a:t>E: STRATIFIED SQUAMOUS KERATINIZED</a:t>
            </a:r>
          </a:p>
        </p:txBody>
      </p:sp>
      <p:pic>
        <p:nvPicPr>
          <p:cNvPr id="5" name="Content Placeholder 4">
            <a:extLst>
              <a:ext uri="{FF2B5EF4-FFF2-40B4-BE49-F238E27FC236}">
                <a16:creationId xmlns:a16="http://schemas.microsoft.com/office/drawing/2014/main" id="{11BCDAD4-79E3-44DB-B4EC-D4CAC4C415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768" y="685799"/>
            <a:ext cx="8585665" cy="6150735"/>
          </a:xfrm>
        </p:spPr>
      </p:pic>
    </p:spTree>
    <p:extLst>
      <p:ext uri="{BB962C8B-B14F-4D97-AF65-F5344CB8AC3E}">
        <p14:creationId xmlns:p14="http://schemas.microsoft.com/office/powerpoint/2010/main" val="3096992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95DD-EDE9-4C28-92C2-AB7900258622}"/>
              </a:ext>
            </a:extLst>
          </p:cNvPr>
          <p:cNvSpPr>
            <a:spLocks noGrp="1"/>
          </p:cNvSpPr>
          <p:nvPr>
            <p:ph type="title"/>
          </p:nvPr>
        </p:nvSpPr>
        <p:spPr>
          <a:xfrm>
            <a:off x="0" y="21465"/>
            <a:ext cx="8229600" cy="457199"/>
          </a:xfrm>
        </p:spPr>
        <p:txBody>
          <a:bodyPr/>
          <a:lstStyle/>
          <a:p>
            <a:pPr algn="l"/>
            <a:r>
              <a:rPr lang="en-US" sz="2000" b="1" dirty="0"/>
              <a:t>E: STRATIFIED SQUAMOUS KERATINIZED</a:t>
            </a:r>
          </a:p>
        </p:txBody>
      </p:sp>
      <p:pic>
        <p:nvPicPr>
          <p:cNvPr id="5" name="Content Placeholder 4" descr="A close up of text on a white background&#10;&#10;Description generated with high confidence">
            <a:extLst>
              <a:ext uri="{FF2B5EF4-FFF2-40B4-BE49-F238E27FC236}">
                <a16:creationId xmlns:a16="http://schemas.microsoft.com/office/drawing/2014/main" id="{71F27360-A3A2-4055-8E8E-3473D1F13C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135" y="762000"/>
            <a:ext cx="8479298" cy="6074535"/>
          </a:xfrm>
        </p:spPr>
      </p:pic>
    </p:spTree>
    <p:extLst>
      <p:ext uri="{BB962C8B-B14F-4D97-AF65-F5344CB8AC3E}">
        <p14:creationId xmlns:p14="http://schemas.microsoft.com/office/powerpoint/2010/main" val="3330050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CBD5F9D-3300-4581-B297-6236D9E10259}"/>
              </a:ext>
            </a:extLst>
          </p:cNvPr>
          <p:cNvSpPr>
            <a:spLocks noGrp="1" noChangeArrowheads="1"/>
          </p:cNvSpPr>
          <p:nvPr>
            <p:ph type="ctrTitle"/>
          </p:nvPr>
        </p:nvSpPr>
        <p:spPr>
          <a:xfrm>
            <a:off x="838200" y="95518"/>
            <a:ext cx="7772400" cy="1143000"/>
          </a:xfrm>
        </p:spPr>
        <p:txBody>
          <a:bodyPr/>
          <a:lstStyle/>
          <a:p>
            <a:pPr eaLnBrk="1" hangingPunct="1"/>
            <a:r>
              <a:rPr lang="en-US" altLang="en-US" b="1" dirty="0"/>
              <a:t>Stratified Epithelium</a:t>
            </a:r>
            <a:endParaRPr lang="en-US" altLang="en-US" dirty="0"/>
          </a:p>
        </p:txBody>
      </p:sp>
      <p:sp>
        <p:nvSpPr>
          <p:cNvPr id="4" name="Rectangle 3">
            <a:extLst>
              <a:ext uri="{FF2B5EF4-FFF2-40B4-BE49-F238E27FC236}">
                <a16:creationId xmlns:a16="http://schemas.microsoft.com/office/drawing/2014/main" id="{C16C03C8-C23D-4987-B4D0-27D263FFF8BF}"/>
              </a:ext>
            </a:extLst>
          </p:cNvPr>
          <p:cNvSpPr txBox="1">
            <a:spLocks noChangeArrowheads="1"/>
          </p:cNvSpPr>
          <p:nvPr/>
        </p:nvSpPr>
        <p:spPr bwMode="auto">
          <a:xfrm>
            <a:off x="152400" y="3866882"/>
            <a:ext cx="8458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eaLnBrk="1" hangingPunct="1"/>
            <a:r>
              <a:rPr lang="en-US" altLang="en-US" sz="2400" kern="0" dirty="0">
                <a:solidFill>
                  <a:schemeClr val="bg1"/>
                </a:solidFill>
              </a:rPr>
              <a:t>E. Stratified squamous (Keratinized and Non-keratinized</a:t>
            </a:r>
          </a:p>
          <a:p>
            <a:pPr algn="l" eaLnBrk="1" hangingPunct="1"/>
            <a:r>
              <a:rPr lang="en-US" altLang="en-US" sz="2400" kern="0" dirty="0"/>
              <a:t>F. Stratified cuboidal</a:t>
            </a:r>
          </a:p>
          <a:p>
            <a:pPr algn="l" eaLnBrk="1" hangingPunct="1"/>
            <a:r>
              <a:rPr lang="en-US" altLang="en-US" sz="2400" kern="0" dirty="0">
                <a:solidFill>
                  <a:schemeClr val="bg1"/>
                </a:solidFill>
              </a:rPr>
              <a:t>G. Stratified columnar</a:t>
            </a:r>
          </a:p>
          <a:p>
            <a:pPr algn="l" eaLnBrk="1" hangingPunct="1"/>
            <a:r>
              <a:rPr lang="en-US" altLang="en-US" sz="2400" kern="0" dirty="0">
                <a:solidFill>
                  <a:schemeClr val="bg1"/>
                </a:solidFill>
              </a:rPr>
              <a:t>H. Transitional</a:t>
            </a:r>
          </a:p>
        </p:txBody>
      </p:sp>
      <p:sp>
        <p:nvSpPr>
          <p:cNvPr id="3" name="Subtitle 2">
            <a:extLst>
              <a:ext uri="{FF2B5EF4-FFF2-40B4-BE49-F238E27FC236}">
                <a16:creationId xmlns:a16="http://schemas.microsoft.com/office/drawing/2014/main" id="{95DC8802-5FEB-40E0-861D-A29C8E5E74A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681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95DD-EDE9-4C28-92C2-AB7900258622}"/>
              </a:ext>
            </a:extLst>
          </p:cNvPr>
          <p:cNvSpPr>
            <a:spLocks noGrp="1"/>
          </p:cNvSpPr>
          <p:nvPr>
            <p:ph type="title"/>
          </p:nvPr>
        </p:nvSpPr>
        <p:spPr>
          <a:xfrm>
            <a:off x="0" y="21465"/>
            <a:ext cx="8229600" cy="457199"/>
          </a:xfrm>
        </p:spPr>
        <p:txBody>
          <a:bodyPr/>
          <a:lstStyle/>
          <a:p>
            <a:pPr algn="l"/>
            <a:r>
              <a:rPr lang="en-US" sz="2000" b="1" dirty="0"/>
              <a:t>F: STRATIFIED CUBOIDAL</a:t>
            </a:r>
          </a:p>
        </p:txBody>
      </p:sp>
      <p:pic>
        <p:nvPicPr>
          <p:cNvPr id="5" name="Content Placeholder 4" descr="A close up of text on a white background&#10;&#10;Description generated with high confidence">
            <a:extLst>
              <a:ext uri="{FF2B5EF4-FFF2-40B4-BE49-F238E27FC236}">
                <a16:creationId xmlns:a16="http://schemas.microsoft.com/office/drawing/2014/main" id="{5D8C8D24-A2A6-4870-B089-5A0B689088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03" y="609600"/>
            <a:ext cx="8721993" cy="6248400"/>
          </a:xfrm>
        </p:spPr>
      </p:pic>
    </p:spTree>
    <p:extLst>
      <p:ext uri="{BB962C8B-B14F-4D97-AF65-F5344CB8AC3E}">
        <p14:creationId xmlns:p14="http://schemas.microsoft.com/office/powerpoint/2010/main" val="2178698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CBD5F9D-3300-4581-B297-6236D9E10259}"/>
              </a:ext>
            </a:extLst>
          </p:cNvPr>
          <p:cNvSpPr>
            <a:spLocks noGrp="1" noChangeArrowheads="1"/>
          </p:cNvSpPr>
          <p:nvPr>
            <p:ph type="ctrTitle"/>
          </p:nvPr>
        </p:nvSpPr>
        <p:spPr>
          <a:xfrm>
            <a:off x="838200" y="95518"/>
            <a:ext cx="7772400" cy="1143000"/>
          </a:xfrm>
        </p:spPr>
        <p:txBody>
          <a:bodyPr/>
          <a:lstStyle/>
          <a:p>
            <a:pPr eaLnBrk="1" hangingPunct="1"/>
            <a:r>
              <a:rPr lang="en-US" altLang="en-US" b="1" dirty="0"/>
              <a:t>Stratified Epithelium</a:t>
            </a:r>
            <a:endParaRPr lang="en-US" altLang="en-US" dirty="0"/>
          </a:p>
        </p:txBody>
      </p:sp>
      <p:sp>
        <p:nvSpPr>
          <p:cNvPr id="4" name="Rectangle 3">
            <a:extLst>
              <a:ext uri="{FF2B5EF4-FFF2-40B4-BE49-F238E27FC236}">
                <a16:creationId xmlns:a16="http://schemas.microsoft.com/office/drawing/2014/main" id="{C16C03C8-C23D-4987-B4D0-27D263FFF8BF}"/>
              </a:ext>
            </a:extLst>
          </p:cNvPr>
          <p:cNvSpPr txBox="1">
            <a:spLocks noChangeArrowheads="1"/>
          </p:cNvSpPr>
          <p:nvPr/>
        </p:nvSpPr>
        <p:spPr bwMode="auto">
          <a:xfrm>
            <a:off x="152400" y="3866882"/>
            <a:ext cx="8458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eaLnBrk="1" hangingPunct="1"/>
            <a:r>
              <a:rPr lang="en-US" altLang="en-US" sz="2400" kern="0" dirty="0">
                <a:solidFill>
                  <a:schemeClr val="bg1"/>
                </a:solidFill>
              </a:rPr>
              <a:t>E. Stratified squamous (Keratinized and Non-keratinized</a:t>
            </a:r>
          </a:p>
          <a:p>
            <a:pPr algn="l" eaLnBrk="1" hangingPunct="1"/>
            <a:r>
              <a:rPr lang="en-US" altLang="en-US" sz="2400" kern="0" dirty="0">
                <a:solidFill>
                  <a:schemeClr val="bg1"/>
                </a:solidFill>
              </a:rPr>
              <a:t>F. Stratified cuboidal</a:t>
            </a:r>
          </a:p>
          <a:p>
            <a:pPr algn="l" eaLnBrk="1" hangingPunct="1"/>
            <a:r>
              <a:rPr lang="en-US" altLang="en-US" sz="2400" kern="0" dirty="0"/>
              <a:t>G. Stratified columnar</a:t>
            </a:r>
          </a:p>
          <a:p>
            <a:pPr algn="l" eaLnBrk="1" hangingPunct="1"/>
            <a:r>
              <a:rPr lang="en-US" altLang="en-US" sz="2400" kern="0" dirty="0">
                <a:solidFill>
                  <a:schemeClr val="bg1"/>
                </a:solidFill>
              </a:rPr>
              <a:t>H. Transitional</a:t>
            </a:r>
          </a:p>
        </p:txBody>
      </p:sp>
      <p:sp>
        <p:nvSpPr>
          <p:cNvPr id="3" name="Subtitle 2">
            <a:extLst>
              <a:ext uri="{FF2B5EF4-FFF2-40B4-BE49-F238E27FC236}">
                <a16:creationId xmlns:a16="http://schemas.microsoft.com/office/drawing/2014/main" id="{95DC8802-5FEB-40E0-861D-A29C8E5E74A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123986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95DD-EDE9-4C28-92C2-AB7900258622}"/>
              </a:ext>
            </a:extLst>
          </p:cNvPr>
          <p:cNvSpPr>
            <a:spLocks noGrp="1"/>
          </p:cNvSpPr>
          <p:nvPr>
            <p:ph type="title"/>
          </p:nvPr>
        </p:nvSpPr>
        <p:spPr>
          <a:xfrm>
            <a:off x="0" y="21465"/>
            <a:ext cx="8229600" cy="457199"/>
          </a:xfrm>
        </p:spPr>
        <p:txBody>
          <a:bodyPr/>
          <a:lstStyle/>
          <a:p>
            <a:pPr algn="l"/>
            <a:r>
              <a:rPr lang="en-US" sz="2000" b="1" dirty="0"/>
              <a:t>G: STRATIFIED COLUMNAR</a:t>
            </a:r>
          </a:p>
        </p:txBody>
      </p:sp>
      <p:sp>
        <p:nvSpPr>
          <p:cNvPr id="4" name="Content Placeholder 3">
            <a:extLst>
              <a:ext uri="{FF2B5EF4-FFF2-40B4-BE49-F238E27FC236}">
                <a16:creationId xmlns:a16="http://schemas.microsoft.com/office/drawing/2014/main" id="{3B9B7FE6-93A3-438D-B91A-6775539A863D}"/>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8E70E59D-F765-400F-85A6-5E7716592451}"/>
              </a:ext>
            </a:extLst>
          </p:cNvPr>
          <p:cNvPicPr>
            <a:picLocks noChangeAspect="1"/>
          </p:cNvPicPr>
          <p:nvPr/>
        </p:nvPicPr>
        <p:blipFill>
          <a:blip r:embed="rId2"/>
          <a:stretch>
            <a:fillRect/>
          </a:stretch>
        </p:blipFill>
        <p:spPr>
          <a:xfrm>
            <a:off x="25758" y="731837"/>
            <a:ext cx="9079751" cy="6007135"/>
          </a:xfrm>
          <a:prstGeom prst="rect">
            <a:avLst/>
          </a:prstGeom>
        </p:spPr>
      </p:pic>
    </p:spTree>
    <p:extLst>
      <p:ext uri="{BB962C8B-B14F-4D97-AF65-F5344CB8AC3E}">
        <p14:creationId xmlns:p14="http://schemas.microsoft.com/office/powerpoint/2010/main" val="498188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CBD5F9D-3300-4581-B297-6236D9E10259}"/>
              </a:ext>
            </a:extLst>
          </p:cNvPr>
          <p:cNvSpPr>
            <a:spLocks noGrp="1" noChangeArrowheads="1"/>
          </p:cNvSpPr>
          <p:nvPr>
            <p:ph type="ctrTitle"/>
          </p:nvPr>
        </p:nvSpPr>
        <p:spPr>
          <a:xfrm>
            <a:off x="304800" y="228600"/>
            <a:ext cx="7772400" cy="1143000"/>
          </a:xfrm>
        </p:spPr>
        <p:txBody>
          <a:bodyPr/>
          <a:lstStyle/>
          <a:p>
            <a:pPr algn="l" eaLnBrk="1" hangingPunct="1"/>
            <a:r>
              <a:rPr lang="en-US" altLang="en-US" b="1" dirty="0"/>
              <a:t>Four Main Tissues</a:t>
            </a:r>
            <a:endParaRPr lang="en-US" altLang="en-US" dirty="0"/>
          </a:p>
        </p:txBody>
      </p:sp>
      <p:sp>
        <p:nvSpPr>
          <p:cNvPr id="4099" name="Rectangle 3">
            <a:extLst>
              <a:ext uri="{FF2B5EF4-FFF2-40B4-BE49-F238E27FC236}">
                <a16:creationId xmlns:a16="http://schemas.microsoft.com/office/drawing/2014/main" id="{359D24D9-FEB1-455C-83F2-C17468D9AB12}"/>
              </a:ext>
            </a:extLst>
          </p:cNvPr>
          <p:cNvSpPr>
            <a:spLocks noGrp="1" noChangeArrowheads="1"/>
          </p:cNvSpPr>
          <p:nvPr>
            <p:ph type="subTitle" idx="1"/>
          </p:nvPr>
        </p:nvSpPr>
        <p:spPr>
          <a:xfrm>
            <a:off x="381000" y="1368380"/>
            <a:ext cx="6400800" cy="1752600"/>
          </a:xfrm>
        </p:spPr>
        <p:txBody>
          <a:bodyPr/>
          <a:lstStyle/>
          <a:p>
            <a:pPr algn="l" eaLnBrk="1" hangingPunct="1"/>
            <a:r>
              <a:rPr lang="en-US" altLang="en-US" dirty="0"/>
              <a:t>Epithelium</a:t>
            </a:r>
          </a:p>
          <a:p>
            <a:pPr algn="l" eaLnBrk="1" hangingPunct="1"/>
            <a:r>
              <a:rPr lang="en-US" altLang="en-US" dirty="0"/>
              <a:t>Connective Tissue</a:t>
            </a:r>
          </a:p>
          <a:p>
            <a:pPr algn="l" eaLnBrk="1" hangingPunct="1"/>
            <a:r>
              <a:rPr lang="en-US" altLang="en-US" dirty="0"/>
              <a:t>Muscle</a:t>
            </a:r>
          </a:p>
          <a:p>
            <a:pPr algn="l" eaLnBrk="1" hangingPunct="1"/>
            <a:r>
              <a:rPr lang="en-US" altLang="en-US" dirty="0"/>
              <a:t>Nervous</a:t>
            </a:r>
          </a:p>
        </p:txBody>
      </p:sp>
    </p:spTree>
    <p:extLst>
      <p:ext uri="{BB962C8B-B14F-4D97-AF65-F5344CB8AC3E}">
        <p14:creationId xmlns:p14="http://schemas.microsoft.com/office/powerpoint/2010/main" val="1122104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CBD5F9D-3300-4581-B297-6236D9E10259}"/>
              </a:ext>
            </a:extLst>
          </p:cNvPr>
          <p:cNvSpPr>
            <a:spLocks noGrp="1" noChangeArrowheads="1"/>
          </p:cNvSpPr>
          <p:nvPr>
            <p:ph type="ctrTitle"/>
          </p:nvPr>
        </p:nvSpPr>
        <p:spPr>
          <a:xfrm>
            <a:off x="838200" y="95518"/>
            <a:ext cx="7772400" cy="1143000"/>
          </a:xfrm>
        </p:spPr>
        <p:txBody>
          <a:bodyPr/>
          <a:lstStyle/>
          <a:p>
            <a:pPr eaLnBrk="1" hangingPunct="1"/>
            <a:r>
              <a:rPr lang="en-US" altLang="en-US" b="1" dirty="0"/>
              <a:t>Stratified Epithelium</a:t>
            </a:r>
            <a:endParaRPr lang="en-US" altLang="en-US" dirty="0"/>
          </a:p>
        </p:txBody>
      </p:sp>
      <p:sp>
        <p:nvSpPr>
          <p:cNvPr id="4" name="Rectangle 3">
            <a:extLst>
              <a:ext uri="{FF2B5EF4-FFF2-40B4-BE49-F238E27FC236}">
                <a16:creationId xmlns:a16="http://schemas.microsoft.com/office/drawing/2014/main" id="{C16C03C8-C23D-4987-B4D0-27D263FFF8BF}"/>
              </a:ext>
            </a:extLst>
          </p:cNvPr>
          <p:cNvSpPr txBox="1">
            <a:spLocks noChangeArrowheads="1"/>
          </p:cNvSpPr>
          <p:nvPr/>
        </p:nvSpPr>
        <p:spPr bwMode="auto">
          <a:xfrm>
            <a:off x="152400" y="3866882"/>
            <a:ext cx="8458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eaLnBrk="1" hangingPunct="1"/>
            <a:r>
              <a:rPr lang="en-US" altLang="en-US" sz="2400" kern="0" dirty="0">
                <a:solidFill>
                  <a:schemeClr val="bg1"/>
                </a:solidFill>
              </a:rPr>
              <a:t>E. Stratified squamous (Keratinized and Non-keratinized</a:t>
            </a:r>
          </a:p>
          <a:p>
            <a:pPr algn="l" eaLnBrk="1" hangingPunct="1"/>
            <a:r>
              <a:rPr lang="en-US" altLang="en-US" sz="2400" kern="0" dirty="0">
                <a:solidFill>
                  <a:schemeClr val="bg1"/>
                </a:solidFill>
              </a:rPr>
              <a:t>F. Stratified cuboidal</a:t>
            </a:r>
          </a:p>
          <a:p>
            <a:pPr algn="l" eaLnBrk="1" hangingPunct="1"/>
            <a:r>
              <a:rPr lang="en-US" altLang="en-US" sz="2400" kern="0" dirty="0">
                <a:solidFill>
                  <a:schemeClr val="bg1"/>
                </a:solidFill>
              </a:rPr>
              <a:t>G. Stratified columnar</a:t>
            </a:r>
          </a:p>
          <a:p>
            <a:pPr algn="l" eaLnBrk="1" hangingPunct="1"/>
            <a:r>
              <a:rPr lang="en-US" altLang="en-US" sz="2400" kern="0" dirty="0"/>
              <a:t>H. Transitional</a:t>
            </a:r>
          </a:p>
        </p:txBody>
      </p:sp>
      <p:sp>
        <p:nvSpPr>
          <p:cNvPr id="3" name="Subtitle 2">
            <a:extLst>
              <a:ext uri="{FF2B5EF4-FFF2-40B4-BE49-F238E27FC236}">
                <a16:creationId xmlns:a16="http://schemas.microsoft.com/office/drawing/2014/main" id="{95DC8802-5FEB-40E0-861D-A29C8E5E74A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764789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95DD-EDE9-4C28-92C2-AB7900258622}"/>
              </a:ext>
            </a:extLst>
          </p:cNvPr>
          <p:cNvSpPr>
            <a:spLocks noGrp="1"/>
          </p:cNvSpPr>
          <p:nvPr>
            <p:ph type="title"/>
          </p:nvPr>
        </p:nvSpPr>
        <p:spPr>
          <a:xfrm>
            <a:off x="0" y="21465"/>
            <a:ext cx="8229600" cy="457199"/>
          </a:xfrm>
        </p:spPr>
        <p:txBody>
          <a:bodyPr/>
          <a:lstStyle/>
          <a:p>
            <a:pPr algn="l"/>
            <a:r>
              <a:rPr lang="en-US" sz="2000" b="1" dirty="0"/>
              <a:t>H: TRANSITIONAL</a:t>
            </a:r>
          </a:p>
        </p:txBody>
      </p:sp>
      <p:pic>
        <p:nvPicPr>
          <p:cNvPr id="5" name="Content Placeholder 4" descr="A close up of a piece of paper&#10;&#10;Description generated with high confidence">
            <a:extLst>
              <a:ext uri="{FF2B5EF4-FFF2-40B4-BE49-F238E27FC236}">
                <a16:creationId xmlns:a16="http://schemas.microsoft.com/office/drawing/2014/main" id="{F5DF49D9-9EC2-4833-8C5B-6ABB1172EF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751587"/>
            <a:ext cx="8493832" cy="6084947"/>
          </a:xfrm>
        </p:spPr>
      </p:pic>
    </p:spTree>
    <p:extLst>
      <p:ext uri="{BB962C8B-B14F-4D97-AF65-F5344CB8AC3E}">
        <p14:creationId xmlns:p14="http://schemas.microsoft.com/office/powerpoint/2010/main" val="23068192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D17F3A-3475-41FA-875B-F7C32638E4AE}"/>
              </a:ext>
            </a:extLst>
          </p:cNvPr>
          <p:cNvSpPr>
            <a:spLocks noGrp="1"/>
          </p:cNvSpPr>
          <p:nvPr>
            <p:ph type="ctrTitle"/>
          </p:nvPr>
        </p:nvSpPr>
        <p:spPr/>
        <p:txBody>
          <a:bodyPr/>
          <a:lstStyle/>
          <a:p>
            <a:r>
              <a:rPr lang="en-US" dirty="0"/>
              <a:t>Histology Exercise</a:t>
            </a:r>
          </a:p>
        </p:txBody>
      </p:sp>
      <p:sp>
        <p:nvSpPr>
          <p:cNvPr id="5" name="Subtitle 4">
            <a:extLst>
              <a:ext uri="{FF2B5EF4-FFF2-40B4-BE49-F238E27FC236}">
                <a16:creationId xmlns:a16="http://schemas.microsoft.com/office/drawing/2014/main" id="{B24178CC-E2D4-4B85-B49C-75E56893866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546513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85571180-88ED-4CA4-8B12-27B39143ACCB}"/>
              </a:ext>
            </a:extLst>
          </p:cNvPr>
          <p:cNvSpPr>
            <a:spLocks noGrp="1" noChangeArrowheads="1"/>
          </p:cNvSpPr>
          <p:nvPr>
            <p:ph type="title"/>
          </p:nvPr>
        </p:nvSpPr>
        <p:spPr/>
        <p:txBody>
          <a:bodyPr/>
          <a:lstStyle/>
          <a:p>
            <a:pPr eaLnBrk="1" hangingPunct="1">
              <a:defRPr/>
            </a:pPr>
            <a:endParaRPr lang="en-US"/>
          </a:p>
        </p:txBody>
      </p:sp>
      <p:sp>
        <p:nvSpPr>
          <p:cNvPr id="6147" name="Rectangle 3">
            <a:extLst>
              <a:ext uri="{FF2B5EF4-FFF2-40B4-BE49-F238E27FC236}">
                <a16:creationId xmlns:a16="http://schemas.microsoft.com/office/drawing/2014/main" id="{B9A19A96-B4F4-4D1B-A6EC-BFD2469651DD}"/>
              </a:ext>
            </a:extLst>
          </p:cNvPr>
          <p:cNvSpPr>
            <a:spLocks noGrp="1" noChangeArrowheads="1"/>
          </p:cNvSpPr>
          <p:nvPr>
            <p:ph type="body" idx="1"/>
          </p:nvPr>
        </p:nvSpPr>
        <p:spPr/>
        <p:txBody>
          <a:bodyPr/>
          <a:lstStyle/>
          <a:p>
            <a:pPr eaLnBrk="1" hangingPunct="1"/>
            <a:endParaRPr lang="en-US" altLang="en-US"/>
          </a:p>
        </p:txBody>
      </p:sp>
      <p:sp>
        <p:nvSpPr>
          <p:cNvPr id="6148" name="Rectangle 5">
            <a:extLst>
              <a:ext uri="{FF2B5EF4-FFF2-40B4-BE49-F238E27FC236}">
                <a16:creationId xmlns:a16="http://schemas.microsoft.com/office/drawing/2014/main" id="{E5B022B7-B3BB-41DC-9498-ACF5491D0060}"/>
              </a:ext>
            </a:extLst>
          </p:cNvPr>
          <p:cNvSpPr>
            <a:spLocks noChangeArrowheads="1"/>
          </p:cNvSpPr>
          <p:nvPr/>
        </p:nvSpPr>
        <p:spPr bwMode="auto">
          <a:xfrm>
            <a:off x="0" y="1489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6149" name="Group 10">
            <a:extLst>
              <a:ext uri="{FF2B5EF4-FFF2-40B4-BE49-F238E27FC236}">
                <a16:creationId xmlns:a16="http://schemas.microsoft.com/office/drawing/2014/main" id="{DEB78584-F6A4-4B16-94AF-F399ADD4F01F}"/>
              </a:ext>
            </a:extLst>
          </p:cNvPr>
          <p:cNvGrpSpPr>
            <a:grpSpLocks/>
          </p:cNvGrpSpPr>
          <p:nvPr/>
        </p:nvGrpSpPr>
        <p:grpSpPr bwMode="auto">
          <a:xfrm>
            <a:off x="1524000" y="685800"/>
            <a:ext cx="6211888" cy="4084638"/>
            <a:chOff x="0" y="212"/>
            <a:chExt cx="3913" cy="2573"/>
          </a:xfrm>
        </p:grpSpPr>
        <p:sp>
          <p:nvSpPr>
            <p:cNvPr id="6151" name="Rectangle 6">
              <a:extLst>
                <a:ext uri="{FF2B5EF4-FFF2-40B4-BE49-F238E27FC236}">
                  <a16:creationId xmlns:a16="http://schemas.microsoft.com/office/drawing/2014/main" id="{52DF87E3-EEA8-4654-8447-47B4A15E7988}"/>
                </a:ext>
              </a:extLst>
            </p:cNvPr>
            <p:cNvSpPr>
              <a:spLocks noChangeArrowheads="1"/>
            </p:cNvSpPr>
            <p:nvPr/>
          </p:nvSpPr>
          <p:spPr bwMode="auto">
            <a:xfrm>
              <a:off x="0" y="212"/>
              <a:ext cx="2272" cy="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  </a:t>
              </a:r>
              <a:r>
                <a:rPr lang="en-US" altLang="en-US" sz="26200"/>
                <a:t> </a:t>
              </a:r>
              <a:r>
                <a:rPr lang="en-US" altLang="en-US"/>
                <a:t>                                </a:t>
              </a:r>
            </a:p>
          </p:txBody>
        </p:sp>
        <p:sp>
          <p:nvSpPr>
            <p:cNvPr id="6152" name="Rectangle 8">
              <a:extLst>
                <a:ext uri="{FF2B5EF4-FFF2-40B4-BE49-F238E27FC236}">
                  <a16:creationId xmlns:a16="http://schemas.microsoft.com/office/drawing/2014/main" id="{37A02863-2F21-43D0-9B20-C3F87D65206C}"/>
                </a:ext>
              </a:extLst>
            </p:cNvPr>
            <p:cNvSpPr>
              <a:spLocks noChangeArrowheads="1"/>
            </p:cNvSpPr>
            <p:nvPr/>
          </p:nvSpPr>
          <p:spPr bwMode="auto">
            <a:xfrm>
              <a:off x="2272" y="212"/>
              <a:ext cx="212" cy="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  </a:t>
              </a:r>
            </a:p>
          </p:txBody>
        </p:sp>
        <p:sp>
          <p:nvSpPr>
            <p:cNvPr id="6153" name="Rectangle 9">
              <a:extLst>
                <a:ext uri="{FF2B5EF4-FFF2-40B4-BE49-F238E27FC236}">
                  <a16:creationId xmlns:a16="http://schemas.microsoft.com/office/drawing/2014/main" id="{58126352-45B7-453A-9592-AE93047CF580}"/>
                </a:ext>
              </a:extLst>
            </p:cNvPr>
            <p:cNvSpPr>
              <a:spLocks noChangeArrowheads="1"/>
            </p:cNvSpPr>
            <p:nvPr/>
          </p:nvSpPr>
          <p:spPr bwMode="auto">
            <a:xfrm>
              <a:off x="2484" y="212"/>
              <a:ext cx="1429" cy="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b="1">
                  <a:latin typeface="Comic Sans MS" panose="030F0702030302020204" pitchFamily="66" charset="0"/>
                </a:rPr>
                <a:t>Identify this tissue: </a:t>
              </a:r>
              <a:br>
                <a:rPr lang="en-US" altLang="en-US" sz="2000" b="1">
                  <a:latin typeface="Comic Sans MS" panose="030F0702030302020204" pitchFamily="66" charset="0"/>
                </a:rPr>
              </a:br>
              <a:endParaRPr lang="en-US" altLang="en-US" sz="2000" b="1">
                <a:latin typeface="Comic Sans MS" panose="030F0702030302020204" pitchFamily="66" charset="0"/>
              </a:endParaRPr>
            </a:p>
            <a:p>
              <a:r>
                <a:rPr lang="en-US" altLang="en-US" sz="2000" b="1">
                  <a:latin typeface="Comic Sans MS" panose="030F0702030302020204" pitchFamily="66" charset="0"/>
                </a:rPr>
                <a:t>Identify light grey region at the top of the image:</a:t>
              </a:r>
              <a:br>
                <a:rPr lang="en-US" altLang="en-US" sz="2000" b="1">
                  <a:latin typeface="Comic Sans MS" panose="030F0702030302020204" pitchFamily="66" charset="0"/>
                </a:rPr>
              </a:br>
              <a:r>
                <a:rPr lang="en-US" altLang="en-US" sz="2000" b="1">
                  <a:latin typeface="Comic Sans MS" panose="030F0702030302020204" pitchFamily="66" charset="0"/>
                </a:rPr>
                <a:t> </a:t>
              </a:r>
            </a:p>
            <a:p>
              <a:r>
                <a:rPr lang="en-US" altLang="en-US" sz="2000" b="1">
                  <a:latin typeface="Comic Sans MS" panose="030F0702030302020204" pitchFamily="66" charset="0"/>
                </a:rPr>
                <a:t>Identify the oval granular structure on the left side</a:t>
              </a:r>
              <a:br>
                <a:rPr lang="en-US" altLang="en-US" sz="2000" b="1">
                  <a:latin typeface="Comic Sans MS" panose="030F0702030302020204" pitchFamily="66" charset="0"/>
                </a:rPr>
              </a:br>
              <a:r>
                <a:rPr lang="en-US" altLang="en-US" sz="2000" b="1">
                  <a:latin typeface="Comic Sans MS" panose="030F0702030302020204" pitchFamily="66" charset="0"/>
                </a:rPr>
                <a:t>of the image:</a:t>
              </a:r>
              <a:br>
                <a:rPr lang="en-US" altLang="en-US" sz="2000" b="1">
                  <a:latin typeface="Comic Sans MS" panose="030F0702030302020204" pitchFamily="66" charset="0"/>
                </a:rPr>
              </a:br>
              <a:endParaRPr lang="en-US" altLang="en-US" sz="2000" b="1">
                <a:latin typeface="Comic Sans MS" panose="030F0702030302020204" pitchFamily="66" charset="0"/>
              </a:endParaRPr>
            </a:p>
            <a:p>
              <a:r>
                <a:rPr lang="en-US" altLang="en-US" sz="2000" b="1">
                  <a:latin typeface="Comic Sans MS" panose="030F0702030302020204" pitchFamily="66" charset="0"/>
                </a:rPr>
                <a:t>Identify one major function of this specific type of tissue:</a:t>
              </a:r>
              <a:br>
                <a:rPr lang="en-US" altLang="en-US" sz="2000" b="1">
                  <a:latin typeface="Comic Sans MS" panose="030F0702030302020204" pitchFamily="66" charset="0"/>
                </a:rPr>
              </a:br>
              <a:r>
                <a:rPr lang="en-US" altLang="en-US" sz="2000" b="1">
                  <a:latin typeface="Comic Sans MS" panose="030F0702030302020204" pitchFamily="66" charset="0"/>
                </a:rPr>
                <a:t> </a:t>
              </a:r>
              <a:br>
                <a:rPr lang="en-US" altLang="en-US" sz="2000" b="1">
                  <a:latin typeface="Comic Sans MS" panose="030F0702030302020204" pitchFamily="66" charset="0"/>
                </a:rPr>
              </a:br>
              <a:r>
                <a:rPr lang="en-US" altLang="en-US" sz="1600" b="1">
                  <a:latin typeface="Comic Sans MS" panose="030F0702030302020204" pitchFamily="66" charset="0"/>
                </a:rPr>
                <a:t> </a:t>
              </a:r>
              <a:br>
                <a:rPr lang="en-US" altLang="en-US" sz="1600" b="1">
                  <a:latin typeface="Comic Sans MS" panose="030F0702030302020204" pitchFamily="66" charset="0"/>
                </a:rPr>
              </a:br>
              <a:r>
                <a:rPr lang="en-US" altLang="en-US" sz="600">
                  <a:latin typeface="Comic Sans MS" panose="030F0702030302020204" pitchFamily="66" charset="0"/>
                </a:rPr>
                <a:t> </a:t>
              </a:r>
              <a:br>
                <a:rPr lang="en-US" altLang="en-US" sz="600">
                  <a:latin typeface="Comic Sans MS" panose="030F0702030302020204" pitchFamily="66" charset="0"/>
                </a:rPr>
              </a:br>
              <a:endParaRPr lang="en-US" altLang="en-US" sz="600">
                <a:latin typeface="Comic Sans MS" panose="030F0702030302020204" pitchFamily="66" charset="0"/>
              </a:endParaRPr>
            </a:p>
            <a:p>
              <a:endParaRPr lang="en-US" altLang="en-US"/>
            </a:p>
          </p:txBody>
        </p:sp>
      </p:grpSp>
      <p:pic>
        <p:nvPicPr>
          <p:cNvPr id="6150" name="Picture 7" descr="image 1">
            <a:extLst>
              <a:ext uri="{FF2B5EF4-FFF2-40B4-BE49-F238E27FC236}">
                <a16:creationId xmlns:a16="http://schemas.microsoft.com/office/drawing/2014/main" id="{6FD59F0E-8260-4D3D-A31C-3518748F1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
            <a:ext cx="4041775"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F9931F3F-0DAD-4C7A-B4E8-C2BD5E9D1721}"/>
              </a:ext>
            </a:extLst>
          </p:cNvPr>
          <p:cNvSpPr>
            <a:spLocks noGrp="1" noChangeArrowheads="1"/>
          </p:cNvSpPr>
          <p:nvPr>
            <p:ph type="title"/>
          </p:nvPr>
        </p:nvSpPr>
        <p:spPr/>
        <p:txBody>
          <a:bodyPr/>
          <a:lstStyle/>
          <a:p>
            <a:pPr eaLnBrk="1" hangingPunct="1">
              <a:defRPr/>
            </a:pPr>
            <a:endParaRPr lang="en-US"/>
          </a:p>
        </p:txBody>
      </p:sp>
      <p:sp>
        <p:nvSpPr>
          <p:cNvPr id="7171" name="Rectangle 3">
            <a:extLst>
              <a:ext uri="{FF2B5EF4-FFF2-40B4-BE49-F238E27FC236}">
                <a16:creationId xmlns:a16="http://schemas.microsoft.com/office/drawing/2014/main" id="{681FAB4D-3C97-4F06-9A19-33956A342CD7}"/>
              </a:ext>
            </a:extLst>
          </p:cNvPr>
          <p:cNvSpPr>
            <a:spLocks noGrp="1" noChangeArrowheads="1"/>
          </p:cNvSpPr>
          <p:nvPr>
            <p:ph type="body" idx="1"/>
          </p:nvPr>
        </p:nvSpPr>
        <p:spPr/>
        <p:txBody>
          <a:bodyPr/>
          <a:lstStyle/>
          <a:p>
            <a:pPr eaLnBrk="1" hangingPunct="1"/>
            <a:endParaRPr lang="en-US" altLang="en-US"/>
          </a:p>
        </p:txBody>
      </p:sp>
      <p:sp>
        <p:nvSpPr>
          <p:cNvPr id="7172" name="Rectangle 4">
            <a:extLst>
              <a:ext uri="{FF2B5EF4-FFF2-40B4-BE49-F238E27FC236}">
                <a16:creationId xmlns:a16="http://schemas.microsoft.com/office/drawing/2014/main" id="{B74A933F-F383-402D-A636-0D99A95130DE}"/>
              </a:ext>
            </a:extLst>
          </p:cNvPr>
          <p:cNvSpPr>
            <a:spLocks noChangeArrowheads="1"/>
          </p:cNvSpPr>
          <p:nvPr/>
        </p:nvSpPr>
        <p:spPr bwMode="auto">
          <a:xfrm>
            <a:off x="-995363" y="132080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7173" name="Group 9">
            <a:extLst>
              <a:ext uri="{FF2B5EF4-FFF2-40B4-BE49-F238E27FC236}">
                <a16:creationId xmlns:a16="http://schemas.microsoft.com/office/drawing/2014/main" id="{078A19AA-1FF0-4644-AF20-47D936FC553E}"/>
              </a:ext>
            </a:extLst>
          </p:cNvPr>
          <p:cNvGrpSpPr>
            <a:grpSpLocks/>
          </p:cNvGrpSpPr>
          <p:nvPr/>
        </p:nvGrpSpPr>
        <p:grpSpPr bwMode="auto">
          <a:xfrm>
            <a:off x="1219200" y="990600"/>
            <a:ext cx="11136313" cy="4084638"/>
            <a:chOff x="0" y="0"/>
            <a:chExt cx="7015" cy="2573"/>
          </a:xfrm>
        </p:grpSpPr>
        <p:sp>
          <p:nvSpPr>
            <p:cNvPr id="7175" name="Rectangle 5">
              <a:extLst>
                <a:ext uri="{FF2B5EF4-FFF2-40B4-BE49-F238E27FC236}">
                  <a16:creationId xmlns:a16="http://schemas.microsoft.com/office/drawing/2014/main" id="{E8296B78-28CA-4D71-95ED-BB2D033DD2BE}"/>
                </a:ext>
              </a:extLst>
            </p:cNvPr>
            <p:cNvSpPr>
              <a:spLocks noChangeArrowheads="1"/>
            </p:cNvSpPr>
            <p:nvPr/>
          </p:nvSpPr>
          <p:spPr bwMode="auto">
            <a:xfrm>
              <a:off x="0" y="0"/>
              <a:ext cx="2272" cy="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  </a:t>
              </a:r>
              <a:r>
                <a:rPr lang="en-US" altLang="en-US" sz="26200"/>
                <a:t> </a:t>
              </a:r>
              <a:r>
                <a:rPr lang="en-US" altLang="en-US"/>
                <a:t>                                </a:t>
              </a:r>
            </a:p>
          </p:txBody>
        </p:sp>
        <p:sp>
          <p:nvSpPr>
            <p:cNvPr id="7176" name="Rectangle 7">
              <a:extLst>
                <a:ext uri="{FF2B5EF4-FFF2-40B4-BE49-F238E27FC236}">
                  <a16:creationId xmlns:a16="http://schemas.microsoft.com/office/drawing/2014/main" id="{DA6DDBF7-DC47-4D0F-BF6C-F32A4A6AD2D0}"/>
                </a:ext>
              </a:extLst>
            </p:cNvPr>
            <p:cNvSpPr>
              <a:spLocks noChangeArrowheads="1"/>
            </p:cNvSpPr>
            <p:nvPr/>
          </p:nvSpPr>
          <p:spPr bwMode="auto">
            <a:xfrm>
              <a:off x="2272" y="0"/>
              <a:ext cx="212" cy="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  </a:t>
              </a:r>
            </a:p>
          </p:txBody>
        </p:sp>
        <p:sp>
          <p:nvSpPr>
            <p:cNvPr id="7177" name="Rectangle 8">
              <a:extLst>
                <a:ext uri="{FF2B5EF4-FFF2-40B4-BE49-F238E27FC236}">
                  <a16:creationId xmlns:a16="http://schemas.microsoft.com/office/drawing/2014/main" id="{5B30FF22-2464-4F30-99C8-D9BF0B4052A0}"/>
                </a:ext>
              </a:extLst>
            </p:cNvPr>
            <p:cNvSpPr>
              <a:spLocks noChangeArrowheads="1"/>
            </p:cNvSpPr>
            <p:nvPr/>
          </p:nvSpPr>
          <p:spPr bwMode="auto">
            <a:xfrm>
              <a:off x="2484" y="0"/>
              <a:ext cx="4531" cy="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b="1">
                  <a:latin typeface="Comic Sans MS" panose="030F0702030302020204" pitchFamily="66" charset="0"/>
                </a:rPr>
                <a:t>Identify this tissue: </a:t>
              </a:r>
              <a:br>
                <a:rPr lang="en-US" altLang="en-US" sz="2000" b="1">
                  <a:latin typeface="Comic Sans MS" panose="030F0702030302020204" pitchFamily="66" charset="0"/>
                </a:rPr>
              </a:br>
              <a:r>
                <a:rPr lang="en-US" altLang="en-US" sz="2000" b="1">
                  <a:solidFill>
                    <a:srgbClr val="FF0000"/>
                  </a:solidFill>
                  <a:latin typeface="Comic Sans MS" panose="030F0702030302020204" pitchFamily="66" charset="0"/>
                </a:rPr>
                <a:t>Ciliated pseudostratified </a:t>
              </a:r>
            </a:p>
            <a:p>
              <a:pPr eaLnBrk="1" hangingPunct="1"/>
              <a:r>
                <a:rPr lang="en-US" altLang="en-US" sz="2000" b="1">
                  <a:solidFill>
                    <a:srgbClr val="FF0000"/>
                  </a:solidFill>
                  <a:latin typeface="Comic Sans MS" panose="030F0702030302020204" pitchFamily="66" charset="0"/>
                </a:rPr>
                <a:t>columnar epithelial tissue</a:t>
              </a:r>
              <a:r>
                <a:rPr lang="en-US" altLang="en-US" sz="2000" b="1">
                  <a:latin typeface="Comic Sans MS" panose="030F0702030302020204" pitchFamily="66" charset="0"/>
                </a:rPr>
                <a:t>  </a:t>
              </a:r>
            </a:p>
            <a:p>
              <a:r>
                <a:rPr lang="en-US" altLang="en-US" sz="2000" b="1">
                  <a:latin typeface="Comic Sans MS" panose="030F0702030302020204" pitchFamily="66" charset="0"/>
                </a:rPr>
                <a:t>Identify light grey region at </a:t>
              </a:r>
            </a:p>
            <a:p>
              <a:r>
                <a:rPr lang="en-US" altLang="en-US" sz="2000" b="1">
                  <a:latin typeface="Comic Sans MS" panose="030F0702030302020204" pitchFamily="66" charset="0"/>
                </a:rPr>
                <a:t>the top of the image:</a:t>
              </a:r>
              <a:br>
                <a:rPr lang="en-US" altLang="en-US" sz="2000" b="1">
                  <a:latin typeface="Comic Sans MS" panose="030F0702030302020204" pitchFamily="66" charset="0"/>
                </a:rPr>
              </a:br>
              <a:r>
                <a:rPr lang="en-US" altLang="en-US" sz="2000" b="1">
                  <a:solidFill>
                    <a:srgbClr val="FF0000"/>
                  </a:solidFill>
                  <a:latin typeface="Comic Sans MS" panose="030F0702030302020204" pitchFamily="66" charset="0"/>
                </a:rPr>
                <a:t>Lumen</a:t>
              </a:r>
              <a:r>
                <a:rPr lang="en-US" altLang="en-US" sz="2000" b="1">
                  <a:latin typeface="Comic Sans MS" panose="030F0702030302020204" pitchFamily="66" charset="0"/>
                </a:rPr>
                <a:t> </a:t>
              </a:r>
            </a:p>
            <a:p>
              <a:r>
                <a:rPr lang="en-US" altLang="en-US" sz="2000" b="1">
                  <a:latin typeface="Comic Sans MS" panose="030F0702030302020204" pitchFamily="66" charset="0"/>
                </a:rPr>
                <a:t>Identify the oval granular </a:t>
              </a:r>
            </a:p>
            <a:p>
              <a:r>
                <a:rPr lang="en-US" altLang="en-US" sz="2000" b="1">
                  <a:latin typeface="Comic Sans MS" panose="030F0702030302020204" pitchFamily="66" charset="0"/>
                </a:rPr>
                <a:t>structure on the left side </a:t>
              </a:r>
            </a:p>
            <a:p>
              <a:r>
                <a:rPr lang="en-US" altLang="en-US" sz="2000" b="1">
                  <a:latin typeface="Comic Sans MS" panose="030F0702030302020204" pitchFamily="66" charset="0"/>
                </a:rPr>
                <a:t>of the image:</a:t>
              </a:r>
              <a:br>
                <a:rPr lang="en-US" altLang="en-US" sz="2000" b="1">
                  <a:latin typeface="Comic Sans MS" panose="030F0702030302020204" pitchFamily="66" charset="0"/>
                </a:rPr>
              </a:br>
              <a:r>
                <a:rPr lang="en-US" altLang="en-US" sz="2000" b="1">
                  <a:solidFill>
                    <a:srgbClr val="FF0000"/>
                  </a:solidFill>
                  <a:latin typeface="Comic Sans MS" panose="030F0702030302020204" pitchFamily="66" charset="0"/>
                </a:rPr>
                <a:t>Goblet cell</a:t>
              </a:r>
              <a:endParaRPr lang="en-US" altLang="en-US" sz="2000" b="1">
                <a:latin typeface="Comic Sans MS" panose="030F0702030302020204" pitchFamily="66" charset="0"/>
              </a:endParaRPr>
            </a:p>
            <a:p>
              <a:r>
                <a:rPr lang="en-US" altLang="en-US" sz="2000" b="1">
                  <a:latin typeface="Comic Sans MS" panose="030F0702030302020204" pitchFamily="66" charset="0"/>
                </a:rPr>
                <a:t>Identify one major function </a:t>
              </a:r>
            </a:p>
            <a:p>
              <a:r>
                <a:rPr lang="en-US" altLang="en-US" sz="2000" b="1">
                  <a:latin typeface="Comic Sans MS" panose="030F0702030302020204" pitchFamily="66" charset="0"/>
                </a:rPr>
                <a:t>of this specific type of tissue:</a:t>
              </a:r>
              <a:br>
                <a:rPr lang="en-US" altLang="en-US" sz="2000" b="1">
                  <a:latin typeface="Comic Sans MS" panose="030F0702030302020204" pitchFamily="66" charset="0"/>
                </a:rPr>
              </a:br>
              <a:r>
                <a:rPr lang="en-US" altLang="en-US" sz="2000" b="1">
                  <a:solidFill>
                    <a:srgbClr val="FF0000"/>
                  </a:solidFill>
                  <a:latin typeface="Comic Sans MS" panose="030F0702030302020204" pitchFamily="66" charset="0"/>
                </a:rPr>
                <a:t>Movement of mucus and </a:t>
              </a:r>
            </a:p>
            <a:p>
              <a:r>
                <a:rPr lang="en-US" altLang="en-US" sz="2000" b="1">
                  <a:solidFill>
                    <a:srgbClr val="FF0000"/>
                  </a:solidFill>
                  <a:latin typeface="Comic Sans MS" panose="030F0702030302020204" pitchFamily="66" charset="0"/>
                </a:rPr>
                <a:t>particles on </a:t>
              </a:r>
            </a:p>
            <a:p>
              <a:r>
                <a:rPr lang="en-US" altLang="en-US" sz="2000" b="1">
                  <a:solidFill>
                    <a:srgbClr val="FF0000"/>
                  </a:solidFill>
                  <a:latin typeface="Comic Sans MS" panose="030F0702030302020204" pitchFamily="66" charset="0"/>
                </a:rPr>
                <a:t>lining</a:t>
              </a:r>
              <a:r>
                <a:rPr lang="en-US" altLang="en-US" sz="2000" b="1">
                  <a:latin typeface="Comic Sans MS" panose="030F0702030302020204" pitchFamily="66" charset="0"/>
                </a:rPr>
                <a:t> </a:t>
              </a:r>
            </a:p>
            <a:p>
              <a:endParaRPr lang="en-US" altLang="en-US" sz="2000" b="1">
                <a:latin typeface="Comic Sans MS" panose="030F0702030302020204" pitchFamily="66" charset="0"/>
              </a:endParaRPr>
            </a:p>
          </p:txBody>
        </p:sp>
      </p:grpSp>
      <p:pic>
        <p:nvPicPr>
          <p:cNvPr id="7174" name="Picture 6" descr="image 1">
            <a:extLst>
              <a:ext uri="{FF2B5EF4-FFF2-40B4-BE49-F238E27FC236}">
                <a16:creationId xmlns:a16="http://schemas.microsoft.com/office/drawing/2014/main" id="{FDDA0155-63D3-473E-A00E-2732333B7D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
            <a:ext cx="4041775"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4350E908-F917-4146-B28A-0029436DE9A2}"/>
              </a:ext>
            </a:extLst>
          </p:cNvPr>
          <p:cNvSpPr>
            <a:spLocks noGrp="1" noChangeArrowheads="1"/>
          </p:cNvSpPr>
          <p:nvPr>
            <p:ph type="title"/>
          </p:nvPr>
        </p:nvSpPr>
        <p:spPr/>
        <p:txBody>
          <a:bodyPr/>
          <a:lstStyle/>
          <a:p>
            <a:pPr eaLnBrk="1" hangingPunct="1">
              <a:defRPr/>
            </a:pPr>
            <a:endParaRPr lang="en-US"/>
          </a:p>
        </p:txBody>
      </p:sp>
      <p:sp>
        <p:nvSpPr>
          <p:cNvPr id="36867" name="Rectangle 3">
            <a:extLst>
              <a:ext uri="{FF2B5EF4-FFF2-40B4-BE49-F238E27FC236}">
                <a16:creationId xmlns:a16="http://schemas.microsoft.com/office/drawing/2014/main" id="{DAE94592-4967-41AD-81B6-C9E629574672}"/>
              </a:ext>
            </a:extLst>
          </p:cNvPr>
          <p:cNvSpPr>
            <a:spLocks noGrp="1" noChangeArrowheads="1"/>
          </p:cNvSpPr>
          <p:nvPr>
            <p:ph type="body" idx="1"/>
          </p:nvPr>
        </p:nvSpPr>
        <p:spPr/>
        <p:txBody>
          <a:bodyPr/>
          <a:lstStyle/>
          <a:p>
            <a:pPr eaLnBrk="1" hangingPunct="1"/>
            <a:endParaRPr lang="en-US" altLang="en-US"/>
          </a:p>
        </p:txBody>
      </p:sp>
      <p:sp>
        <p:nvSpPr>
          <p:cNvPr id="36868" name="Rectangle 4">
            <a:extLst>
              <a:ext uri="{FF2B5EF4-FFF2-40B4-BE49-F238E27FC236}">
                <a16:creationId xmlns:a16="http://schemas.microsoft.com/office/drawing/2014/main" id="{444E9479-76C9-4850-8E82-B8D5FE850C55}"/>
              </a:ext>
            </a:extLst>
          </p:cNvPr>
          <p:cNvSpPr>
            <a:spLocks noChangeArrowheads="1"/>
          </p:cNvSpPr>
          <p:nvPr/>
        </p:nvSpPr>
        <p:spPr bwMode="auto">
          <a:xfrm>
            <a:off x="-1038225" y="1595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36869" name="Group 9">
            <a:extLst>
              <a:ext uri="{FF2B5EF4-FFF2-40B4-BE49-F238E27FC236}">
                <a16:creationId xmlns:a16="http://schemas.microsoft.com/office/drawing/2014/main" id="{A6D20A8B-BB6C-4751-ADDC-EF309E4B6997}"/>
              </a:ext>
            </a:extLst>
          </p:cNvPr>
          <p:cNvGrpSpPr>
            <a:grpSpLocks/>
          </p:cNvGrpSpPr>
          <p:nvPr/>
        </p:nvGrpSpPr>
        <p:grpSpPr bwMode="auto">
          <a:xfrm>
            <a:off x="990600" y="304800"/>
            <a:ext cx="11220450" cy="3567113"/>
            <a:chOff x="0" y="0"/>
            <a:chExt cx="7068" cy="2247"/>
          </a:xfrm>
        </p:grpSpPr>
        <p:sp>
          <p:nvSpPr>
            <p:cNvPr id="36871" name="Rectangle 5">
              <a:extLst>
                <a:ext uri="{FF2B5EF4-FFF2-40B4-BE49-F238E27FC236}">
                  <a16:creationId xmlns:a16="http://schemas.microsoft.com/office/drawing/2014/main" id="{D7D3F475-63A4-460B-B259-BC8759FCE416}"/>
                </a:ext>
              </a:extLst>
            </p:cNvPr>
            <p:cNvSpPr>
              <a:spLocks noChangeArrowheads="1"/>
            </p:cNvSpPr>
            <p:nvPr/>
          </p:nvSpPr>
          <p:spPr bwMode="auto">
            <a:xfrm>
              <a:off x="0" y="0"/>
              <a:ext cx="2204" cy="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  </a:t>
              </a:r>
              <a:r>
                <a:rPr lang="en-US" altLang="en-US" sz="22800"/>
                <a:t> </a:t>
              </a:r>
              <a:r>
                <a:rPr lang="en-US" altLang="en-US"/>
                <a:t>                                </a:t>
              </a:r>
            </a:p>
          </p:txBody>
        </p:sp>
        <p:sp>
          <p:nvSpPr>
            <p:cNvPr id="36872" name="Rectangle 7">
              <a:extLst>
                <a:ext uri="{FF2B5EF4-FFF2-40B4-BE49-F238E27FC236}">
                  <a16:creationId xmlns:a16="http://schemas.microsoft.com/office/drawing/2014/main" id="{A766C038-4277-4B69-801A-A9E12F6039A1}"/>
                </a:ext>
              </a:extLst>
            </p:cNvPr>
            <p:cNvSpPr>
              <a:spLocks noChangeArrowheads="1"/>
            </p:cNvSpPr>
            <p:nvPr/>
          </p:nvSpPr>
          <p:spPr bwMode="auto">
            <a:xfrm>
              <a:off x="2204" y="0"/>
              <a:ext cx="212" cy="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  </a:t>
              </a:r>
            </a:p>
          </p:txBody>
        </p:sp>
        <p:sp>
          <p:nvSpPr>
            <p:cNvPr id="36873" name="Rectangle 8">
              <a:extLst>
                <a:ext uri="{FF2B5EF4-FFF2-40B4-BE49-F238E27FC236}">
                  <a16:creationId xmlns:a16="http://schemas.microsoft.com/office/drawing/2014/main" id="{493AD0AD-D2FF-4FF5-91DC-B90DF58F392C}"/>
                </a:ext>
              </a:extLst>
            </p:cNvPr>
            <p:cNvSpPr>
              <a:spLocks noChangeArrowheads="1"/>
            </p:cNvSpPr>
            <p:nvPr/>
          </p:nvSpPr>
          <p:spPr bwMode="auto">
            <a:xfrm>
              <a:off x="2416" y="0"/>
              <a:ext cx="4652" cy="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b="1">
                  <a:latin typeface="Comic Sans MS" panose="030F0702030302020204" pitchFamily="66" charset="0"/>
                </a:rPr>
                <a:t>Identify this tissue (be specific): </a:t>
              </a:r>
              <a:br>
                <a:rPr lang="en-US" altLang="en-US" sz="2000" b="1">
                  <a:latin typeface="Comic Sans MS" panose="030F0702030302020204" pitchFamily="66" charset="0"/>
                </a:rPr>
              </a:br>
              <a:r>
                <a:rPr lang="en-US" altLang="en-US" sz="2000" b="1">
                  <a:latin typeface="Comic Sans MS" panose="030F0702030302020204" pitchFamily="66" charset="0"/>
                </a:rPr>
                <a:t>  </a:t>
              </a:r>
            </a:p>
            <a:p>
              <a:r>
                <a:rPr lang="en-US" altLang="en-US" sz="2000" b="1">
                  <a:latin typeface="Comic Sans MS" panose="030F0702030302020204" pitchFamily="66" charset="0"/>
                </a:rPr>
                <a:t>Identify a location where this </a:t>
              </a:r>
            </a:p>
            <a:p>
              <a:r>
                <a:rPr lang="en-US" altLang="en-US" sz="2000" b="1">
                  <a:latin typeface="Comic Sans MS" panose="030F0702030302020204" pitchFamily="66" charset="0"/>
                </a:rPr>
                <a:t>tissue is found:</a:t>
              </a:r>
              <a:br>
                <a:rPr lang="en-US" altLang="en-US" sz="2000" b="1">
                  <a:latin typeface="Comic Sans MS" panose="030F0702030302020204" pitchFamily="66" charset="0"/>
                </a:rPr>
              </a:br>
              <a:r>
                <a:rPr lang="en-US" altLang="en-US" sz="2000" b="1">
                  <a:latin typeface="Comic Sans MS" panose="030F0702030302020204" pitchFamily="66" charset="0"/>
                </a:rPr>
                <a:t> </a:t>
              </a:r>
            </a:p>
            <a:p>
              <a:r>
                <a:rPr lang="en-US" altLang="en-US" sz="2000" b="1">
                  <a:latin typeface="Comic Sans MS" panose="030F0702030302020204" pitchFamily="66" charset="0"/>
                </a:rPr>
                <a:t>Identify the region of </a:t>
              </a:r>
            </a:p>
            <a:p>
              <a:r>
                <a:rPr lang="en-US" altLang="en-US" sz="2000" b="1">
                  <a:latin typeface="Comic Sans MS" panose="030F0702030302020204" pitchFamily="66" charset="0"/>
                </a:rPr>
                <a:t>closely-packed </a:t>
              </a:r>
            </a:p>
            <a:p>
              <a:r>
                <a:rPr lang="en-US" altLang="en-US" sz="2000" b="1">
                  <a:latin typeface="Comic Sans MS" panose="030F0702030302020204" pitchFamily="66" charset="0"/>
                </a:rPr>
                <a:t>cells near the bottom:</a:t>
              </a:r>
            </a:p>
            <a:p>
              <a:endParaRPr lang="en-US" altLang="en-US" sz="2000" b="1">
                <a:latin typeface="Comic Sans MS" panose="030F0702030302020204" pitchFamily="66" charset="0"/>
              </a:endParaRPr>
            </a:p>
          </p:txBody>
        </p:sp>
      </p:grpSp>
      <p:pic>
        <p:nvPicPr>
          <p:cNvPr id="36870" name="Picture 6" descr="image 1">
            <a:extLst>
              <a:ext uri="{FF2B5EF4-FFF2-40B4-BE49-F238E27FC236}">
                <a16:creationId xmlns:a16="http://schemas.microsoft.com/office/drawing/2014/main" id="{968D7AEC-0F9E-402F-967C-9FD735C7A4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02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C19BF69C-84F5-4B87-971D-500DBD5E58EC}"/>
              </a:ext>
            </a:extLst>
          </p:cNvPr>
          <p:cNvSpPr>
            <a:spLocks noGrp="1" noChangeArrowheads="1"/>
          </p:cNvSpPr>
          <p:nvPr>
            <p:ph type="title"/>
          </p:nvPr>
        </p:nvSpPr>
        <p:spPr/>
        <p:txBody>
          <a:bodyPr/>
          <a:lstStyle/>
          <a:p>
            <a:pPr eaLnBrk="1" hangingPunct="1">
              <a:defRPr/>
            </a:pPr>
            <a:endParaRPr lang="en-US"/>
          </a:p>
        </p:txBody>
      </p:sp>
      <p:sp>
        <p:nvSpPr>
          <p:cNvPr id="37891" name="Rectangle 3">
            <a:extLst>
              <a:ext uri="{FF2B5EF4-FFF2-40B4-BE49-F238E27FC236}">
                <a16:creationId xmlns:a16="http://schemas.microsoft.com/office/drawing/2014/main" id="{804E0979-68D3-4A10-BA9E-8A2D618B03D9}"/>
              </a:ext>
            </a:extLst>
          </p:cNvPr>
          <p:cNvSpPr>
            <a:spLocks noGrp="1" noChangeArrowheads="1"/>
          </p:cNvSpPr>
          <p:nvPr>
            <p:ph type="body" idx="1"/>
          </p:nvPr>
        </p:nvSpPr>
        <p:spPr/>
        <p:txBody>
          <a:bodyPr/>
          <a:lstStyle/>
          <a:p>
            <a:pPr eaLnBrk="1" hangingPunct="1"/>
            <a:endParaRPr lang="en-US" altLang="en-US"/>
          </a:p>
        </p:txBody>
      </p:sp>
      <p:sp>
        <p:nvSpPr>
          <p:cNvPr id="37892" name="Rectangle 4">
            <a:extLst>
              <a:ext uri="{FF2B5EF4-FFF2-40B4-BE49-F238E27FC236}">
                <a16:creationId xmlns:a16="http://schemas.microsoft.com/office/drawing/2014/main" id="{5CCB141C-DDF5-4B3C-A5AB-2C866413A31A}"/>
              </a:ext>
            </a:extLst>
          </p:cNvPr>
          <p:cNvSpPr>
            <a:spLocks noChangeArrowheads="1"/>
          </p:cNvSpPr>
          <p:nvPr/>
        </p:nvSpPr>
        <p:spPr bwMode="auto">
          <a:xfrm>
            <a:off x="-1238250" y="1595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37893" name="Group 9">
            <a:extLst>
              <a:ext uri="{FF2B5EF4-FFF2-40B4-BE49-F238E27FC236}">
                <a16:creationId xmlns:a16="http://schemas.microsoft.com/office/drawing/2014/main" id="{BF033B40-65CB-4CEA-B1B9-E9AE1552B861}"/>
              </a:ext>
            </a:extLst>
          </p:cNvPr>
          <p:cNvGrpSpPr>
            <a:grpSpLocks/>
          </p:cNvGrpSpPr>
          <p:nvPr/>
        </p:nvGrpSpPr>
        <p:grpSpPr bwMode="auto">
          <a:xfrm>
            <a:off x="1066800" y="0"/>
            <a:ext cx="11088688" cy="5562600"/>
            <a:chOff x="0" y="0"/>
            <a:chExt cx="7321" cy="2247"/>
          </a:xfrm>
        </p:grpSpPr>
        <p:sp>
          <p:nvSpPr>
            <p:cNvPr id="37895" name="Rectangle 5">
              <a:extLst>
                <a:ext uri="{FF2B5EF4-FFF2-40B4-BE49-F238E27FC236}">
                  <a16:creationId xmlns:a16="http://schemas.microsoft.com/office/drawing/2014/main" id="{608E28F4-AAD9-46AF-8906-42A73D56EFBF}"/>
                </a:ext>
              </a:extLst>
            </p:cNvPr>
            <p:cNvSpPr>
              <a:spLocks noChangeArrowheads="1"/>
            </p:cNvSpPr>
            <p:nvPr/>
          </p:nvSpPr>
          <p:spPr bwMode="auto">
            <a:xfrm>
              <a:off x="0" y="0"/>
              <a:ext cx="2204" cy="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  </a:t>
              </a:r>
              <a:r>
                <a:rPr lang="en-US" altLang="en-US" sz="22800"/>
                <a:t> </a:t>
              </a:r>
              <a:r>
                <a:rPr lang="en-US" altLang="en-US"/>
                <a:t>                                </a:t>
              </a:r>
            </a:p>
          </p:txBody>
        </p:sp>
        <p:sp>
          <p:nvSpPr>
            <p:cNvPr id="37896" name="Rectangle 7">
              <a:extLst>
                <a:ext uri="{FF2B5EF4-FFF2-40B4-BE49-F238E27FC236}">
                  <a16:creationId xmlns:a16="http://schemas.microsoft.com/office/drawing/2014/main" id="{6FAEF934-C4F5-4AF7-94E8-6FE9663386D6}"/>
                </a:ext>
              </a:extLst>
            </p:cNvPr>
            <p:cNvSpPr>
              <a:spLocks noChangeArrowheads="1"/>
            </p:cNvSpPr>
            <p:nvPr/>
          </p:nvSpPr>
          <p:spPr bwMode="auto">
            <a:xfrm>
              <a:off x="2204" y="0"/>
              <a:ext cx="212" cy="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  </a:t>
              </a:r>
            </a:p>
          </p:txBody>
        </p:sp>
        <p:sp>
          <p:nvSpPr>
            <p:cNvPr id="37897" name="Rectangle 8">
              <a:extLst>
                <a:ext uri="{FF2B5EF4-FFF2-40B4-BE49-F238E27FC236}">
                  <a16:creationId xmlns:a16="http://schemas.microsoft.com/office/drawing/2014/main" id="{C1031869-F881-4766-AD2B-6A57C71B9200}"/>
                </a:ext>
              </a:extLst>
            </p:cNvPr>
            <p:cNvSpPr>
              <a:spLocks noChangeArrowheads="1"/>
            </p:cNvSpPr>
            <p:nvPr/>
          </p:nvSpPr>
          <p:spPr bwMode="auto">
            <a:xfrm>
              <a:off x="2416" y="0"/>
              <a:ext cx="4905" cy="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b="1">
                  <a:latin typeface="Comic Sans MS" panose="030F0702030302020204" pitchFamily="66" charset="0"/>
                </a:rPr>
                <a:t>Identify this tissue (be specific): </a:t>
              </a:r>
              <a:br>
                <a:rPr lang="en-US" altLang="en-US" sz="2000" b="1">
                  <a:latin typeface="Comic Sans MS" panose="030F0702030302020204" pitchFamily="66" charset="0"/>
                </a:rPr>
              </a:br>
              <a:r>
                <a:rPr lang="en-US" altLang="en-US" sz="2000" b="1">
                  <a:solidFill>
                    <a:srgbClr val="FF0000"/>
                  </a:solidFill>
                  <a:latin typeface="Comic Sans MS" panose="030F0702030302020204" pitchFamily="66" charset="0"/>
                </a:rPr>
                <a:t>Nonkeratinized stratified </a:t>
              </a:r>
            </a:p>
            <a:p>
              <a:pPr eaLnBrk="1" hangingPunct="1"/>
              <a:r>
                <a:rPr lang="en-US" altLang="en-US" sz="2000" b="1">
                  <a:solidFill>
                    <a:srgbClr val="FF0000"/>
                  </a:solidFill>
                  <a:latin typeface="Comic Sans MS" panose="030F0702030302020204" pitchFamily="66" charset="0"/>
                </a:rPr>
                <a:t>squamous epithelial tissue</a:t>
              </a:r>
              <a:r>
                <a:rPr lang="en-US" altLang="en-US" sz="2000" b="1">
                  <a:latin typeface="Comic Sans MS" panose="030F0702030302020204" pitchFamily="66" charset="0"/>
                </a:rPr>
                <a:t>  </a:t>
              </a:r>
              <a:br>
                <a:rPr lang="en-US" altLang="en-US" sz="2000" b="1">
                  <a:latin typeface="Comic Sans MS" panose="030F0702030302020204" pitchFamily="66" charset="0"/>
                </a:rPr>
              </a:br>
              <a:r>
                <a:rPr lang="en-US" altLang="en-US" sz="2000" b="1">
                  <a:latin typeface="Comic Sans MS" panose="030F0702030302020204" pitchFamily="66" charset="0"/>
                </a:rPr>
                <a:t>  </a:t>
              </a:r>
            </a:p>
            <a:p>
              <a:r>
                <a:rPr lang="en-US" altLang="en-US" sz="2000" b="1">
                  <a:latin typeface="Comic Sans MS" panose="030F0702030302020204" pitchFamily="66" charset="0"/>
                </a:rPr>
                <a:t>Identify a location where this </a:t>
              </a:r>
            </a:p>
            <a:p>
              <a:r>
                <a:rPr lang="en-US" altLang="en-US" sz="2000" b="1">
                  <a:latin typeface="Comic Sans MS" panose="030F0702030302020204" pitchFamily="66" charset="0"/>
                </a:rPr>
                <a:t>tissue is found:</a:t>
              </a:r>
              <a:br>
                <a:rPr lang="en-US" altLang="en-US" sz="2000" b="1">
                  <a:latin typeface="Comic Sans MS" panose="030F0702030302020204" pitchFamily="66" charset="0"/>
                </a:rPr>
              </a:br>
              <a:r>
                <a:rPr lang="en-US" altLang="en-US" sz="2000" b="1">
                  <a:solidFill>
                    <a:srgbClr val="FF0000"/>
                  </a:solidFill>
                  <a:latin typeface="Comic Sans MS" panose="030F0702030302020204" pitchFamily="66" charset="0"/>
                </a:rPr>
                <a:t>Lining of mouth, esophagus, </a:t>
              </a:r>
            </a:p>
            <a:p>
              <a:r>
                <a:rPr lang="en-US" altLang="en-US" sz="2000" b="1">
                  <a:solidFill>
                    <a:srgbClr val="FF0000"/>
                  </a:solidFill>
                  <a:latin typeface="Comic Sans MS" panose="030F0702030302020204" pitchFamily="66" charset="0"/>
                </a:rPr>
                <a:t>vagina, part of epiglottis, tongue</a:t>
              </a:r>
              <a:r>
                <a:rPr lang="en-US" altLang="en-US" sz="2000" b="1">
                  <a:latin typeface="Comic Sans MS" panose="030F0702030302020204" pitchFamily="66" charset="0"/>
                </a:rPr>
                <a:t> </a:t>
              </a:r>
              <a:br>
                <a:rPr lang="en-US" altLang="en-US" sz="2000" b="1">
                  <a:latin typeface="Comic Sans MS" panose="030F0702030302020204" pitchFamily="66" charset="0"/>
                </a:rPr>
              </a:br>
              <a:r>
                <a:rPr lang="en-US" altLang="en-US" sz="2000" b="1">
                  <a:latin typeface="Comic Sans MS" panose="030F0702030302020204" pitchFamily="66" charset="0"/>
                </a:rPr>
                <a:t> </a:t>
              </a:r>
            </a:p>
            <a:p>
              <a:r>
                <a:rPr lang="en-US" altLang="en-US" sz="2000" b="1">
                  <a:latin typeface="Comic Sans MS" panose="030F0702030302020204" pitchFamily="66" charset="0"/>
                </a:rPr>
                <a:t>Identify the region of </a:t>
              </a:r>
            </a:p>
            <a:p>
              <a:r>
                <a:rPr lang="en-US" altLang="en-US" sz="2000" b="1">
                  <a:latin typeface="Comic Sans MS" panose="030F0702030302020204" pitchFamily="66" charset="0"/>
                </a:rPr>
                <a:t>closely-packed cells near </a:t>
              </a:r>
            </a:p>
            <a:p>
              <a:r>
                <a:rPr lang="en-US" altLang="en-US" sz="2000" b="1">
                  <a:latin typeface="Comic Sans MS" panose="030F0702030302020204" pitchFamily="66" charset="0"/>
                </a:rPr>
                <a:t>the bottom:</a:t>
              </a:r>
              <a:br>
                <a:rPr lang="en-US" altLang="en-US" sz="2000" b="1">
                  <a:latin typeface="Comic Sans MS" panose="030F0702030302020204" pitchFamily="66" charset="0"/>
                </a:rPr>
              </a:br>
              <a:r>
                <a:rPr lang="en-US" altLang="en-US" sz="2000" b="1">
                  <a:solidFill>
                    <a:srgbClr val="FF0000"/>
                  </a:solidFill>
                  <a:latin typeface="Comic Sans MS" panose="030F0702030302020204" pitchFamily="66" charset="0"/>
                </a:rPr>
                <a:t>Basal layer (stratum germinativum)</a:t>
              </a:r>
              <a:r>
                <a:rPr lang="en-US" altLang="en-US" sz="2000" b="1">
                  <a:latin typeface="Comic Sans MS" panose="030F0702030302020204" pitchFamily="66" charset="0"/>
                </a:rPr>
                <a:t> </a:t>
              </a:r>
            </a:p>
            <a:p>
              <a:endParaRPr lang="en-US" altLang="en-US" sz="2000" b="1">
                <a:latin typeface="Comic Sans MS" panose="030F0702030302020204" pitchFamily="66" charset="0"/>
              </a:endParaRPr>
            </a:p>
          </p:txBody>
        </p:sp>
      </p:grpSp>
      <p:pic>
        <p:nvPicPr>
          <p:cNvPr id="37894" name="Picture 6" descr="image 1">
            <a:extLst>
              <a:ext uri="{FF2B5EF4-FFF2-40B4-BE49-F238E27FC236}">
                <a16:creationId xmlns:a16="http://schemas.microsoft.com/office/drawing/2014/main" id="{A7D7D903-ACCD-4BD5-8B3B-F9781A3747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464185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98C97466-EE70-42E3-92FD-EFA344F164F2}"/>
              </a:ext>
            </a:extLst>
          </p:cNvPr>
          <p:cNvSpPr>
            <a:spLocks noGrp="1" noChangeArrowheads="1"/>
          </p:cNvSpPr>
          <p:nvPr>
            <p:ph type="title"/>
          </p:nvPr>
        </p:nvSpPr>
        <p:spPr/>
        <p:txBody>
          <a:bodyPr/>
          <a:lstStyle/>
          <a:p>
            <a:pPr eaLnBrk="1" hangingPunct="1">
              <a:defRPr/>
            </a:pPr>
            <a:endParaRPr lang="en-US"/>
          </a:p>
        </p:txBody>
      </p:sp>
      <p:sp>
        <p:nvSpPr>
          <p:cNvPr id="22531" name="Rectangle 3">
            <a:extLst>
              <a:ext uri="{FF2B5EF4-FFF2-40B4-BE49-F238E27FC236}">
                <a16:creationId xmlns:a16="http://schemas.microsoft.com/office/drawing/2014/main" id="{9B07968C-E594-4967-B23B-C36D91E3AD66}"/>
              </a:ext>
            </a:extLst>
          </p:cNvPr>
          <p:cNvSpPr>
            <a:spLocks noGrp="1" noChangeArrowheads="1"/>
          </p:cNvSpPr>
          <p:nvPr>
            <p:ph type="body" idx="1"/>
          </p:nvPr>
        </p:nvSpPr>
        <p:spPr/>
        <p:txBody>
          <a:bodyPr/>
          <a:lstStyle/>
          <a:p>
            <a:pPr eaLnBrk="1" hangingPunct="1"/>
            <a:endParaRPr lang="en-US" altLang="en-US"/>
          </a:p>
        </p:txBody>
      </p:sp>
      <p:sp>
        <p:nvSpPr>
          <p:cNvPr id="22532" name="Rectangle 5">
            <a:extLst>
              <a:ext uri="{FF2B5EF4-FFF2-40B4-BE49-F238E27FC236}">
                <a16:creationId xmlns:a16="http://schemas.microsoft.com/office/drawing/2014/main" id="{B80D57E2-2943-4ACE-9C2F-89DA99DB05FB}"/>
              </a:ext>
            </a:extLst>
          </p:cNvPr>
          <p:cNvSpPr>
            <a:spLocks noChangeArrowheads="1"/>
          </p:cNvSpPr>
          <p:nvPr/>
        </p:nvSpPr>
        <p:spPr bwMode="auto">
          <a:xfrm>
            <a:off x="0" y="1289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22533" name="Group 10">
            <a:extLst>
              <a:ext uri="{FF2B5EF4-FFF2-40B4-BE49-F238E27FC236}">
                <a16:creationId xmlns:a16="http://schemas.microsoft.com/office/drawing/2014/main" id="{B966C509-ABEB-4E79-9CC1-07D0EC443B5E}"/>
              </a:ext>
            </a:extLst>
          </p:cNvPr>
          <p:cNvGrpSpPr>
            <a:grpSpLocks/>
          </p:cNvGrpSpPr>
          <p:nvPr/>
        </p:nvGrpSpPr>
        <p:grpSpPr bwMode="auto">
          <a:xfrm>
            <a:off x="919163" y="1289050"/>
            <a:ext cx="7304087" cy="4481513"/>
            <a:chOff x="0" y="212"/>
            <a:chExt cx="4601" cy="2823"/>
          </a:xfrm>
        </p:grpSpPr>
        <p:sp>
          <p:nvSpPr>
            <p:cNvPr id="22535" name="Rectangle 6">
              <a:extLst>
                <a:ext uri="{FF2B5EF4-FFF2-40B4-BE49-F238E27FC236}">
                  <a16:creationId xmlns:a16="http://schemas.microsoft.com/office/drawing/2014/main" id="{B75F2E92-AC3F-48FB-8BD2-C41EB3E17049}"/>
                </a:ext>
              </a:extLst>
            </p:cNvPr>
            <p:cNvSpPr>
              <a:spLocks noChangeArrowheads="1"/>
            </p:cNvSpPr>
            <p:nvPr/>
          </p:nvSpPr>
          <p:spPr bwMode="auto">
            <a:xfrm>
              <a:off x="0" y="212"/>
              <a:ext cx="2708" cy="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  </a:t>
              </a:r>
              <a:r>
                <a:rPr lang="en-US" altLang="en-US" sz="28800"/>
                <a:t> </a:t>
              </a:r>
              <a:r>
                <a:rPr lang="en-US" altLang="en-US"/>
                <a:t>                                        </a:t>
              </a:r>
            </a:p>
          </p:txBody>
        </p:sp>
        <p:sp>
          <p:nvSpPr>
            <p:cNvPr id="22536" name="Rectangle 8">
              <a:extLst>
                <a:ext uri="{FF2B5EF4-FFF2-40B4-BE49-F238E27FC236}">
                  <a16:creationId xmlns:a16="http://schemas.microsoft.com/office/drawing/2014/main" id="{DCDD5C19-B394-4F4A-A26B-101FFBC1E793}"/>
                </a:ext>
              </a:extLst>
            </p:cNvPr>
            <p:cNvSpPr>
              <a:spLocks noChangeArrowheads="1"/>
            </p:cNvSpPr>
            <p:nvPr/>
          </p:nvSpPr>
          <p:spPr bwMode="auto">
            <a:xfrm>
              <a:off x="2708" y="212"/>
              <a:ext cx="212" cy="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  </a:t>
              </a:r>
            </a:p>
          </p:txBody>
        </p:sp>
        <p:sp>
          <p:nvSpPr>
            <p:cNvPr id="22537" name="Rectangle 9">
              <a:extLst>
                <a:ext uri="{FF2B5EF4-FFF2-40B4-BE49-F238E27FC236}">
                  <a16:creationId xmlns:a16="http://schemas.microsoft.com/office/drawing/2014/main" id="{22A0D6B1-E674-4C3C-919F-81D996CC65F2}"/>
                </a:ext>
              </a:extLst>
            </p:cNvPr>
            <p:cNvSpPr>
              <a:spLocks noChangeArrowheads="1"/>
            </p:cNvSpPr>
            <p:nvPr/>
          </p:nvSpPr>
          <p:spPr bwMode="auto">
            <a:xfrm>
              <a:off x="2920" y="212"/>
              <a:ext cx="1681" cy="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b="1">
                  <a:latin typeface="Comic Sans MS" panose="030F0702030302020204" pitchFamily="66" charset="0"/>
                </a:rPr>
                <a:t>Identify the tissue shown here (mucosal lining of urinary bladder):</a:t>
              </a:r>
              <a:br>
                <a:rPr lang="en-US" altLang="en-US" sz="2000" b="1">
                  <a:latin typeface="Comic Sans MS" panose="030F0702030302020204" pitchFamily="66" charset="0"/>
                </a:rPr>
              </a:br>
              <a:r>
                <a:rPr lang="en-US" altLang="en-US" sz="2000" b="1">
                  <a:latin typeface="Comic Sans MS" panose="030F0702030302020204" pitchFamily="66" charset="0"/>
                </a:rPr>
                <a:t>  </a:t>
              </a:r>
              <a:br>
                <a:rPr lang="en-US" altLang="en-US" sz="2000" b="1">
                  <a:latin typeface="Comic Sans MS" panose="030F0702030302020204" pitchFamily="66" charset="0"/>
                </a:rPr>
              </a:br>
              <a:r>
                <a:rPr lang="en-US" altLang="en-US" sz="2000" b="1">
                  <a:latin typeface="Comic Sans MS" panose="030F0702030302020204" pitchFamily="66" charset="0"/>
                </a:rPr>
                <a:t>   </a:t>
              </a:r>
            </a:p>
            <a:p>
              <a:r>
                <a:rPr lang="en-US" altLang="en-US" sz="2000" b="1">
                  <a:latin typeface="Comic Sans MS" panose="030F0702030302020204" pitchFamily="66" charset="0"/>
                </a:rPr>
                <a:t>Identify the round purple structures</a:t>
              </a:r>
              <a:br>
                <a:rPr lang="en-US" altLang="en-US" sz="2000" b="1">
                  <a:latin typeface="Comic Sans MS" panose="030F0702030302020204" pitchFamily="66" charset="0"/>
                </a:rPr>
              </a:br>
              <a:r>
                <a:rPr lang="en-US" altLang="en-US" sz="2000" b="1">
                  <a:latin typeface="Comic Sans MS" panose="030F0702030302020204" pitchFamily="66" charset="0"/>
                </a:rPr>
                <a:t>  </a:t>
              </a:r>
              <a:br>
                <a:rPr lang="en-US" altLang="en-US" sz="2000" b="1">
                  <a:latin typeface="Comic Sans MS" panose="030F0702030302020204" pitchFamily="66" charset="0"/>
                </a:rPr>
              </a:br>
              <a:r>
                <a:rPr lang="en-US" altLang="en-US" sz="2000" b="1">
                  <a:latin typeface="Comic Sans MS" panose="030F0702030302020204" pitchFamily="66" charset="0"/>
                </a:rPr>
                <a:t>  </a:t>
              </a:r>
            </a:p>
            <a:p>
              <a:r>
                <a:rPr lang="en-US" altLang="en-US" sz="2000" b="1">
                  <a:latin typeface="Comic Sans MS" panose="030F0702030302020204" pitchFamily="66" charset="0"/>
                </a:rPr>
                <a:t>Identify a specific location where this tissue is found:</a:t>
              </a:r>
            </a:p>
            <a:p>
              <a:r>
                <a:rPr lang="en-US" altLang="en-US" sz="2000" b="1">
                  <a:latin typeface="Comic Sans MS" panose="030F0702030302020204" pitchFamily="66" charset="0"/>
                </a:rPr>
                <a:t>  </a:t>
              </a:r>
              <a:br>
                <a:rPr lang="en-US" altLang="en-US" sz="2000" b="1">
                  <a:latin typeface="Comic Sans MS" panose="030F0702030302020204" pitchFamily="66" charset="0"/>
                </a:rPr>
              </a:br>
              <a:endParaRPr lang="en-US" altLang="en-US" sz="2000" b="1">
                <a:latin typeface="Comic Sans MS" panose="030F0702030302020204" pitchFamily="66" charset="0"/>
              </a:endParaRPr>
            </a:p>
            <a:p>
              <a:endParaRPr lang="en-US" altLang="en-US"/>
            </a:p>
          </p:txBody>
        </p:sp>
      </p:grpSp>
      <p:pic>
        <p:nvPicPr>
          <p:cNvPr id="22534" name="Picture 7" descr="image 1">
            <a:extLst>
              <a:ext uri="{FF2B5EF4-FFF2-40B4-BE49-F238E27FC236}">
                <a16:creationId xmlns:a16="http://schemas.microsoft.com/office/drawing/2014/main" id="{0ED37929-D9CA-4E4E-8C18-47B4D9E4F6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4714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7FA53F1-0D07-4C9C-90A3-5D82AD321193}"/>
              </a:ext>
            </a:extLst>
          </p:cNvPr>
          <p:cNvSpPr>
            <a:spLocks noGrp="1" noChangeArrowheads="1"/>
          </p:cNvSpPr>
          <p:nvPr>
            <p:ph type="title"/>
          </p:nvPr>
        </p:nvSpPr>
        <p:spPr/>
        <p:txBody>
          <a:bodyPr/>
          <a:lstStyle/>
          <a:p>
            <a:pPr eaLnBrk="1" hangingPunct="1">
              <a:defRPr/>
            </a:pPr>
            <a:endParaRPr lang="en-US"/>
          </a:p>
        </p:txBody>
      </p:sp>
      <p:sp>
        <p:nvSpPr>
          <p:cNvPr id="23555" name="Rectangle 3">
            <a:extLst>
              <a:ext uri="{FF2B5EF4-FFF2-40B4-BE49-F238E27FC236}">
                <a16:creationId xmlns:a16="http://schemas.microsoft.com/office/drawing/2014/main" id="{8D90B1BD-FFEF-4C15-8082-AAB51D0DF0A4}"/>
              </a:ext>
            </a:extLst>
          </p:cNvPr>
          <p:cNvSpPr>
            <a:spLocks noGrp="1" noChangeArrowheads="1"/>
          </p:cNvSpPr>
          <p:nvPr>
            <p:ph type="body" idx="1"/>
          </p:nvPr>
        </p:nvSpPr>
        <p:spPr/>
        <p:txBody>
          <a:bodyPr/>
          <a:lstStyle/>
          <a:p>
            <a:pPr eaLnBrk="1" hangingPunct="1"/>
            <a:endParaRPr lang="en-US" altLang="en-US"/>
          </a:p>
        </p:txBody>
      </p:sp>
      <p:sp>
        <p:nvSpPr>
          <p:cNvPr id="23556" name="Rectangle 4">
            <a:extLst>
              <a:ext uri="{FF2B5EF4-FFF2-40B4-BE49-F238E27FC236}">
                <a16:creationId xmlns:a16="http://schemas.microsoft.com/office/drawing/2014/main" id="{C6E757CA-AF25-4E15-9F3E-C19F672DD6B4}"/>
              </a:ext>
            </a:extLst>
          </p:cNvPr>
          <p:cNvSpPr>
            <a:spLocks noChangeArrowheads="1"/>
          </p:cNvSpPr>
          <p:nvPr/>
        </p:nvSpPr>
        <p:spPr bwMode="auto">
          <a:xfrm>
            <a:off x="-1092200" y="1120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23557" name="Group 9">
            <a:extLst>
              <a:ext uri="{FF2B5EF4-FFF2-40B4-BE49-F238E27FC236}">
                <a16:creationId xmlns:a16="http://schemas.microsoft.com/office/drawing/2014/main" id="{8FAB448E-9F0C-4A04-A6B6-168E5BFF0203}"/>
              </a:ext>
            </a:extLst>
          </p:cNvPr>
          <p:cNvGrpSpPr>
            <a:grpSpLocks/>
          </p:cNvGrpSpPr>
          <p:nvPr/>
        </p:nvGrpSpPr>
        <p:grpSpPr bwMode="auto">
          <a:xfrm>
            <a:off x="838200" y="609600"/>
            <a:ext cx="11329988" cy="4481513"/>
            <a:chOff x="0" y="0"/>
            <a:chExt cx="7137" cy="2823"/>
          </a:xfrm>
        </p:grpSpPr>
        <p:sp>
          <p:nvSpPr>
            <p:cNvPr id="23559" name="Rectangle 5">
              <a:extLst>
                <a:ext uri="{FF2B5EF4-FFF2-40B4-BE49-F238E27FC236}">
                  <a16:creationId xmlns:a16="http://schemas.microsoft.com/office/drawing/2014/main" id="{CB831709-9B28-4133-BA52-1F654A26845F}"/>
                </a:ext>
              </a:extLst>
            </p:cNvPr>
            <p:cNvSpPr>
              <a:spLocks noChangeArrowheads="1"/>
            </p:cNvSpPr>
            <p:nvPr/>
          </p:nvSpPr>
          <p:spPr bwMode="auto">
            <a:xfrm>
              <a:off x="0" y="0"/>
              <a:ext cx="2708" cy="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  </a:t>
              </a:r>
              <a:r>
                <a:rPr lang="en-US" altLang="en-US" sz="28800"/>
                <a:t> </a:t>
              </a:r>
              <a:r>
                <a:rPr lang="en-US" altLang="en-US"/>
                <a:t>                                        </a:t>
              </a:r>
            </a:p>
          </p:txBody>
        </p:sp>
        <p:sp>
          <p:nvSpPr>
            <p:cNvPr id="23560" name="Rectangle 7">
              <a:extLst>
                <a:ext uri="{FF2B5EF4-FFF2-40B4-BE49-F238E27FC236}">
                  <a16:creationId xmlns:a16="http://schemas.microsoft.com/office/drawing/2014/main" id="{90A1E64F-19E6-48F2-BDF3-77C71F96A86F}"/>
                </a:ext>
              </a:extLst>
            </p:cNvPr>
            <p:cNvSpPr>
              <a:spLocks noChangeArrowheads="1"/>
            </p:cNvSpPr>
            <p:nvPr/>
          </p:nvSpPr>
          <p:spPr bwMode="auto">
            <a:xfrm>
              <a:off x="2708" y="0"/>
              <a:ext cx="212" cy="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  </a:t>
              </a:r>
            </a:p>
          </p:txBody>
        </p:sp>
        <p:sp>
          <p:nvSpPr>
            <p:cNvPr id="23561" name="Rectangle 8">
              <a:extLst>
                <a:ext uri="{FF2B5EF4-FFF2-40B4-BE49-F238E27FC236}">
                  <a16:creationId xmlns:a16="http://schemas.microsoft.com/office/drawing/2014/main" id="{BF1386FD-4377-4F4F-BD9E-E2C31E8B91EB}"/>
                </a:ext>
              </a:extLst>
            </p:cNvPr>
            <p:cNvSpPr>
              <a:spLocks noChangeArrowheads="1"/>
            </p:cNvSpPr>
            <p:nvPr/>
          </p:nvSpPr>
          <p:spPr bwMode="auto">
            <a:xfrm>
              <a:off x="2920" y="0"/>
              <a:ext cx="4217" cy="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b="1">
                  <a:latin typeface="Comic Sans MS" panose="030F0702030302020204" pitchFamily="66" charset="0"/>
                </a:rPr>
                <a:t>Identify the specific </a:t>
              </a:r>
            </a:p>
            <a:p>
              <a:pPr eaLnBrk="1" hangingPunct="1"/>
              <a:r>
                <a:rPr lang="en-US" altLang="en-US" sz="2000" b="1">
                  <a:latin typeface="Comic Sans MS" panose="030F0702030302020204" pitchFamily="66" charset="0"/>
                </a:rPr>
                <a:t>tissue shown here:</a:t>
              </a:r>
              <a:br>
                <a:rPr lang="en-US" altLang="en-US" sz="2000" b="1">
                  <a:latin typeface="Comic Sans MS" panose="030F0702030302020204" pitchFamily="66" charset="0"/>
                </a:rPr>
              </a:br>
              <a:r>
                <a:rPr lang="en-US" altLang="en-US" sz="2000" b="1">
                  <a:solidFill>
                    <a:srgbClr val="FF0000"/>
                  </a:solidFill>
                  <a:latin typeface="Comic Sans MS" panose="030F0702030302020204" pitchFamily="66" charset="0"/>
                </a:rPr>
                <a:t>Transitional epithelial </a:t>
              </a:r>
            </a:p>
            <a:p>
              <a:pPr eaLnBrk="1" hangingPunct="1"/>
              <a:r>
                <a:rPr lang="en-US" altLang="en-US" sz="2000" b="1">
                  <a:solidFill>
                    <a:srgbClr val="FF0000"/>
                  </a:solidFill>
                  <a:latin typeface="Comic Sans MS" panose="030F0702030302020204" pitchFamily="66" charset="0"/>
                </a:rPr>
                <a:t>tissue</a:t>
              </a:r>
              <a:r>
                <a:rPr lang="en-US" altLang="en-US" sz="2000" b="1">
                  <a:latin typeface="Comic Sans MS" panose="030F0702030302020204" pitchFamily="66" charset="0"/>
                </a:rPr>
                <a:t>  </a:t>
              </a:r>
              <a:br>
                <a:rPr lang="en-US" altLang="en-US" sz="2000" b="1">
                  <a:latin typeface="Comic Sans MS" panose="030F0702030302020204" pitchFamily="66" charset="0"/>
                </a:rPr>
              </a:br>
              <a:r>
                <a:rPr lang="en-US" altLang="en-US" sz="2000" b="1">
                  <a:latin typeface="Comic Sans MS" panose="030F0702030302020204" pitchFamily="66" charset="0"/>
                </a:rPr>
                <a:t>   </a:t>
              </a:r>
            </a:p>
            <a:p>
              <a:r>
                <a:rPr lang="en-US" altLang="en-US" sz="2000" b="1">
                  <a:latin typeface="Comic Sans MS" panose="030F0702030302020204" pitchFamily="66" charset="0"/>
                </a:rPr>
                <a:t>Identify the round purple </a:t>
              </a:r>
            </a:p>
            <a:p>
              <a:r>
                <a:rPr lang="en-US" altLang="en-US" sz="2000" b="1">
                  <a:latin typeface="Comic Sans MS" panose="030F0702030302020204" pitchFamily="66" charset="0"/>
                </a:rPr>
                <a:t>structures</a:t>
              </a:r>
              <a:br>
                <a:rPr lang="en-US" altLang="en-US" sz="2000" b="1">
                  <a:latin typeface="Comic Sans MS" panose="030F0702030302020204" pitchFamily="66" charset="0"/>
                </a:rPr>
              </a:br>
              <a:r>
                <a:rPr lang="en-US" altLang="en-US" sz="2000" b="1">
                  <a:solidFill>
                    <a:srgbClr val="FF0000"/>
                  </a:solidFill>
                  <a:latin typeface="Comic Sans MS" panose="030F0702030302020204" pitchFamily="66" charset="0"/>
                </a:rPr>
                <a:t>Cell nuclei</a:t>
              </a:r>
              <a:r>
                <a:rPr lang="en-US" altLang="en-US" sz="2000" b="1">
                  <a:latin typeface="Comic Sans MS" panose="030F0702030302020204" pitchFamily="66" charset="0"/>
                </a:rPr>
                <a:t>  </a:t>
              </a:r>
              <a:br>
                <a:rPr lang="en-US" altLang="en-US" sz="2000" b="1">
                  <a:latin typeface="Comic Sans MS" panose="030F0702030302020204" pitchFamily="66" charset="0"/>
                </a:rPr>
              </a:br>
              <a:r>
                <a:rPr lang="en-US" altLang="en-US" sz="2000" b="1">
                  <a:latin typeface="Comic Sans MS" panose="030F0702030302020204" pitchFamily="66" charset="0"/>
                </a:rPr>
                <a:t>  </a:t>
              </a:r>
            </a:p>
            <a:p>
              <a:r>
                <a:rPr lang="en-US" altLang="en-US" sz="2000" b="1">
                  <a:latin typeface="Comic Sans MS" panose="030F0702030302020204" pitchFamily="66" charset="0"/>
                </a:rPr>
                <a:t>Identify a specific location </a:t>
              </a:r>
            </a:p>
            <a:p>
              <a:r>
                <a:rPr lang="en-US" altLang="en-US" sz="2000" b="1">
                  <a:latin typeface="Comic Sans MS" panose="030F0702030302020204" pitchFamily="66" charset="0"/>
                </a:rPr>
                <a:t>where this tissue is found:</a:t>
              </a:r>
              <a:br>
                <a:rPr lang="en-US" altLang="en-US" sz="2000" b="1">
                  <a:latin typeface="Comic Sans MS" panose="030F0702030302020204" pitchFamily="66" charset="0"/>
                </a:rPr>
              </a:br>
              <a:r>
                <a:rPr lang="en-US" altLang="en-US" sz="2000" b="1">
                  <a:solidFill>
                    <a:srgbClr val="FF0000"/>
                  </a:solidFill>
                  <a:latin typeface="Comic Sans MS" panose="030F0702030302020204" pitchFamily="66" charset="0"/>
                </a:rPr>
                <a:t>Lines urinary bladder and </a:t>
              </a:r>
            </a:p>
            <a:p>
              <a:r>
                <a:rPr lang="en-US" altLang="en-US" sz="2000" b="1">
                  <a:solidFill>
                    <a:srgbClr val="FF0000"/>
                  </a:solidFill>
                  <a:latin typeface="Comic Sans MS" panose="030F0702030302020204" pitchFamily="66" charset="0"/>
                </a:rPr>
                <a:t>ureters</a:t>
              </a:r>
              <a:r>
                <a:rPr lang="en-US" altLang="en-US" sz="2000" b="1">
                  <a:latin typeface="Comic Sans MS" panose="030F0702030302020204" pitchFamily="66" charset="0"/>
                </a:rPr>
                <a:t> </a:t>
              </a:r>
            </a:p>
            <a:p>
              <a:endParaRPr lang="en-US" altLang="en-US"/>
            </a:p>
          </p:txBody>
        </p:sp>
      </p:grpSp>
      <p:pic>
        <p:nvPicPr>
          <p:cNvPr id="23558" name="Picture 6" descr="image 1">
            <a:extLst>
              <a:ext uri="{FF2B5EF4-FFF2-40B4-BE49-F238E27FC236}">
                <a16:creationId xmlns:a16="http://schemas.microsoft.com/office/drawing/2014/main" id="{312A764D-DF91-4C5F-930E-3B24E50CF4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14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08EA9467-16DA-4C40-A219-23C9886606A0}"/>
              </a:ext>
            </a:extLst>
          </p:cNvPr>
          <p:cNvSpPr>
            <a:spLocks noGrp="1" noChangeArrowheads="1"/>
          </p:cNvSpPr>
          <p:nvPr>
            <p:ph type="title"/>
          </p:nvPr>
        </p:nvSpPr>
        <p:spPr/>
        <p:txBody>
          <a:bodyPr/>
          <a:lstStyle/>
          <a:p>
            <a:pPr eaLnBrk="1" hangingPunct="1">
              <a:defRPr/>
            </a:pPr>
            <a:endParaRPr lang="en-US"/>
          </a:p>
        </p:txBody>
      </p:sp>
      <p:sp>
        <p:nvSpPr>
          <p:cNvPr id="14339" name="Rectangle 3">
            <a:extLst>
              <a:ext uri="{FF2B5EF4-FFF2-40B4-BE49-F238E27FC236}">
                <a16:creationId xmlns:a16="http://schemas.microsoft.com/office/drawing/2014/main" id="{531A442B-71E2-42FC-92F4-9875E81A70FF}"/>
              </a:ext>
            </a:extLst>
          </p:cNvPr>
          <p:cNvSpPr>
            <a:spLocks noGrp="1" noChangeArrowheads="1"/>
          </p:cNvSpPr>
          <p:nvPr>
            <p:ph type="body" idx="1"/>
          </p:nvPr>
        </p:nvSpPr>
        <p:spPr/>
        <p:txBody>
          <a:bodyPr/>
          <a:lstStyle/>
          <a:p>
            <a:pPr eaLnBrk="1" hangingPunct="1"/>
            <a:endParaRPr lang="en-US" altLang="en-US"/>
          </a:p>
        </p:txBody>
      </p:sp>
      <p:sp>
        <p:nvSpPr>
          <p:cNvPr id="14340" name="Rectangle 4">
            <a:extLst>
              <a:ext uri="{FF2B5EF4-FFF2-40B4-BE49-F238E27FC236}">
                <a16:creationId xmlns:a16="http://schemas.microsoft.com/office/drawing/2014/main" id="{69AEA298-01D5-4FD2-9C3C-F7F5702073DE}"/>
              </a:ext>
            </a:extLst>
          </p:cNvPr>
          <p:cNvSpPr>
            <a:spLocks noChangeArrowheads="1"/>
          </p:cNvSpPr>
          <p:nvPr/>
        </p:nvSpPr>
        <p:spPr bwMode="auto">
          <a:xfrm>
            <a:off x="0" y="2263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4341" name="Group 9">
            <a:extLst>
              <a:ext uri="{FF2B5EF4-FFF2-40B4-BE49-F238E27FC236}">
                <a16:creationId xmlns:a16="http://schemas.microsoft.com/office/drawing/2014/main" id="{E8B00C0C-A4E9-4C50-B804-C35DD4A99D49}"/>
              </a:ext>
            </a:extLst>
          </p:cNvPr>
          <p:cNvGrpSpPr>
            <a:grpSpLocks/>
          </p:cNvGrpSpPr>
          <p:nvPr/>
        </p:nvGrpSpPr>
        <p:grpSpPr bwMode="auto">
          <a:xfrm>
            <a:off x="3209925" y="914400"/>
            <a:ext cx="5934075" cy="2286000"/>
            <a:chOff x="0" y="0"/>
            <a:chExt cx="3738" cy="1440"/>
          </a:xfrm>
        </p:grpSpPr>
        <p:sp>
          <p:nvSpPr>
            <p:cNvPr id="14343" name="Rectangle 5">
              <a:extLst>
                <a:ext uri="{FF2B5EF4-FFF2-40B4-BE49-F238E27FC236}">
                  <a16:creationId xmlns:a16="http://schemas.microsoft.com/office/drawing/2014/main" id="{835F69C7-3EE5-4C24-9BAB-CFE4FF1C5C65}"/>
                </a:ext>
              </a:extLst>
            </p:cNvPr>
            <p:cNvSpPr>
              <a:spLocks noChangeArrowheads="1"/>
            </p:cNvSpPr>
            <p:nvPr/>
          </p:nvSpPr>
          <p:spPr bwMode="auto">
            <a:xfrm>
              <a:off x="0" y="0"/>
              <a:ext cx="1892"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  </a:t>
              </a:r>
              <a:r>
                <a:rPr lang="en-US" altLang="en-US" sz="14400"/>
                <a:t> </a:t>
              </a:r>
              <a:r>
                <a:rPr lang="en-US" altLang="en-US"/>
                <a:t>                             </a:t>
              </a:r>
            </a:p>
          </p:txBody>
        </p:sp>
        <p:sp>
          <p:nvSpPr>
            <p:cNvPr id="14344" name="Rectangle 7">
              <a:extLst>
                <a:ext uri="{FF2B5EF4-FFF2-40B4-BE49-F238E27FC236}">
                  <a16:creationId xmlns:a16="http://schemas.microsoft.com/office/drawing/2014/main" id="{4D3F0566-ED35-452A-8E09-E121F2C122B7}"/>
                </a:ext>
              </a:extLst>
            </p:cNvPr>
            <p:cNvSpPr>
              <a:spLocks noChangeArrowheads="1"/>
            </p:cNvSpPr>
            <p:nvPr/>
          </p:nvSpPr>
          <p:spPr bwMode="auto">
            <a:xfrm>
              <a:off x="1892" y="0"/>
              <a:ext cx="212"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  </a:t>
              </a:r>
            </a:p>
          </p:txBody>
        </p:sp>
        <p:sp>
          <p:nvSpPr>
            <p:cNvPr id="14345" name="Rectangle 8">
              <a:extLst>
                <a:ext uri="{FF2B5EF4-FFF2-40B4-BE49-F238E27FC236}">
                  <a16:creationId xmlns:a16="http://schemas.microsoft.com/office/drawing/2014/main" id="{27EA711C-83FA-4BF6-AB8D-65F80F0E1262}"/>
                </a:ext>
              </a:extLst>
            </p:cNvPr>
            <p:cNvSpPr>
              <a:spLocks noChangeArrowheads="1"/>
            </p:cNvSpPr>
            <p:nvPr/>
          </p:nvSpPr>
          <p:spPr bwMode="auto">
            <a:xfrm>
              <a:off x="2104" y="0"/>
              <a:ext cx="1634"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b="1">
                  <a:latin typeface="Comic Sans MS" panose="030F0702030302020204" pitchFamily="66" charset="0"/>
                </a:rPr>
                <a:t>Identify the purple layer of tissue just above the pink region at</a:t>
              </a:r>
              <a:br>
                <a:rPr lang="en-US" altLang="en-US" sz="1800" b="1">
                  <a:latin typeface="Comic Sans MS" panose="030F0702030302020204" pitchFamily="66" charset="0"/>
                </a:rPr>
              </a:br>
              <a:r>
                <a:rPr lang="en-US" altLang="en-US" sz="1800" b="1">
                  <a:latin typeface="Comic Sans MS" panose="030F0702030302020204" pitchFamily="66" charset="0"/>
                </a:rPr>
                <a:t>the bottom of the image: </a:t>
              </a:r>
              <a:br>
                <a:rPr lang="en-US" altLang="en-US" sz="1800" b="1">
                  <a:latin typeface="Comic Sans MS" panose="030F0702030302020204" pitchFamily="66" charset="0"/>
                </a:rPr>
              </a:br>
              <a:r>
                <a:rPr lang="en-US" altLang="en-US" sz="1800" b="1">
                  <a:latin typeface="Comic Sans MS" panose="030F0702030302020204" pitchFamily="66" charset="0"/>
                </a:rPr>
                <a:t>   </a:t>
              </a:r>
            </a:p>
            <a:p>
              <a:r>
                <a:rPr lang="en-US" altLang="en-US" sz="1800" b="1">
                  <a:latin typeface="Comic Sans MS" panose="030F0702030302020204" pitchFamily="66" charset="0"/>
                </a:rPr>
                <a:t> </a:t>
              </a:r>
              <a:br>
                <a:rPr lang="en-US" altLang="en-US" sz="1800" b="1">
                  <a:latin typeface="Comic Sans MS" panose="030F0702030302020204" pitchFamily="66" charset="0"/>
                </a:rPr>
              </a:br>
              <a:r>
                <a:rPr lang="en-US" altLang="en-US" sz="1800" b="1">
                  <a:latin typeface="Comic Sans MS" panose="030F0702030302020204" pitchFamily="66" charset="0"/>
                </a:rPr>
                <a:t>What is the thick purple debris above this tissue:</a:t>
              </a:r>
            </a:p>
            <a:p>
              <a:r>
                <a:rPr lang="en-US" altLang="en-US" sz="1800" b="1">
                  <a:latin typeface="Comic Sans MS" panose="030F0702030302020204" pitchFamily="66" charset="0"/>
                </a:rPr>
                <a:t> </a:t>
              </a:r>
              <a:br>
                <a:rPr lang="en-US" altLang="en-US" sz="1800" b="1">
                  <a:latin typeface="Comic Sans MS" panose="030F0702030302020204" pitchFamily="66" charset="0"/>
                </a:rPr>
              </a:br>
              <a:br>
                <a:rPr lang="en-US" altLang="en-US" sz="1800" b="1">
                  <a:latin typeface="Comic Sans MS" panose="030F0702030302020204" pitchFamily="66" charset="0"/>
                </a:rPr>
              </a:br>
              <a:r>
                <a:rPr lang="en-US" altLang="en-US" sz="1800" b="1">
                  <a:latin typeface="Comic Sans MS" panose="030F0702030302020204" pitchFamily="66" charset="0"/>
                </a:rPr>
                <a:t> </a:t>
              </a:r>
              <a:br>
                <a:rPr lang="en-US" altLang="en-US" sz="1800" b="1">
                  <a:latin typeface="Comic Sans MS" panose="030F0702030302020204" pitchFamily="66" charset="0"/>
                </a:rPr>
              </a:br>
              <a:r>
                <a:rPr lang="en-US" altLang="en-US" sz="1800" b="1">
                  <a:latin typeface="Comic Sans MS" panose="030F0702030302020204" pitchFamily="66" charset="0"/>
                </a:rPr>
                <a:t>Identify a location where this tissue is found:</a:t>
              </a:r>
              <a:br>
                <a:rPr lang="en-US" altLang="en-US" sz="1800" b="1">
                  <a:latin typeface="Comic Sans MS" panose="030F0702030302020204" pitchFamily="66" charset="0"/>
                </a:rPr>
              </a:br>
              <a:endParaRPr lang="en-US" altLang="en-US" sz="1800" b="1">
                <a:latin typeface="Comic Sans MS" panose="030F0702030302020204" pitchFamily="66" charset="0"/>
              </a:endParaRPr>
            </a:p>
            <a:p>
              <a:endParaRPr lang="en-US" altLang="en-US" sz="1600"/>
            </a:p>
          </p:txBody>
        </p:sp>
      </p:grpSp>
      <p:pic>
        <p:nvPicPr>
          <p:cNvPr id="14342" name="Picture 6" descr="image 1">
            <a:extLst>
              <a:ext uri="{FF2B5EF4-FFF2-40B4-BE49-F238E27FC236}">
                <a16:creationId xmlns:a16="http://schemas.microsoft.com/office/drawing/2014/main" id="{7270D779-CC6A-4DDB-A9D7-5035B5E3BE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62484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CBD5F9D-3300-4581-B297-6236D9E10259}"/>
              </a:ext>
            </a:extLst>
          </p:cNvPr>
          <p:cNvSpPr>
            <a:spLocks noGrp="1" noChangeArrowheads="1"/>
          </p:cNvSpPr>
          <p:nvPr>
            <p:ph type="ctrTitle"/>
          </p:nvPr>
        </p:nvSpPr>
        <p:spPr>
          <a:xfrm>
            <a:off x="838200" y="95518"/>
            <a:ext cx="7772400" cy="1143000"/>
          </a:xfrm>
        </p:spPr>
        <p:txBody>
          <a:bodyPr/>
          <a:lstStyle/>
          <a:p>
            <a:pPr eaLnBrk="1" hangingPunct="1"/>
            <a:r>
              <a:rPr lang="en-US" altLang="en-US" b="1" dirty="0"/>
              <a:t>Epithelium</a:t>
            </a:r>
            <a:endParaRPr lang="en-US" altLang="en-US" dirty="0"/>
          </a:p>
        </p:txBody>
      </p:sp>
      <p:sp>
        <p:nvSpPr>
          <p:cNvPr id="4099" name="Rectangle 3">
            <a:extLst>
              <a:ext uri="{FF2B5EF4-FFF2-40B4-BE49-F238E27FC236}">
                <a16:creationId xmlns:a16="http://schemas.microsoft.com/office/drawing/2014/main" id="{359D24D9-FEB1-455C-83F2-C17468D9AB12}"/>
              </a:ext>
            </a:extLst>
          </p:cNvPr>
          <p:cNvSpPr>
            <a:spLocks noGrp="1" noChangeArrowheads="1"/>
          </p:cNvSpPr>
          <p:nvPr>
            <p:ph type="subTitle" idx="1"/>
          </p:nvPr>
        </p:nvSpPr>
        <p:spPr>
          <a:xfrm>
            <a:off x="152400" y="1066800"/>
            <a:ext cx="7620000" cy="1828800"/>
          </a:xfrm>
        </p:spPr>
        <p:txBody>
          <a:bodyPr/>
          <a:lstStyle/>
          <a:p>
            <a:pPr algn="l" eaLnBrk="1" hangingPunct="1"/>
            <a:r>
              <a:rPr lang="en-US" altLang="en-US" sz="2400" dirty="0"/>
              <a:t>A. Simple squamous</a:t>
            </a:r>
          </a:p>
          <a:p>
            <a:pPr algn="l" eaLnBrk="1" hangingPunct="1"/>
            <a:r>
              <a:rPr lang="en-US" altLang="en-US" sz="2400" dirty="0"/>
              <a:t>B. Simple cuboidal</a:t>
            </a:r>
          </a:p>
          <a:p>
            <a:pPr algn="l" eaLnBrk="1" hangingPunct="1"/>
            <a:r>
              <a:rPr lang="en-US" altLang="en-US" sz="2400" dirty="0"/>
              <a:t>C. Simple columnar</a:t>
            </a:r>
          </a:p>
          <a:p>
            <a:pPr algn="l" eaLnBrk="1" hangingPunct="1"/>
            <a:r>
              <a:rPr lang="en-US" altLang="en-US" sz="2400" dirty="0"/>
              <a:t>D. Pseudostratified Ciliated Columnar</a:t>
            </a:r>
          </a:p>
        </p:txBody>
      </p:sp>
      <p:sp>
        <p:nvSpPr>
          <p:cNvPr id="4" name="Rectangle 3">
            <a:extLst>
              <a:ext uri="{FF2B5EF4-FFF2-40B4-BE49-F238E27FC236}">
                <a16:creationId xmlns:a16="http://schemas.microsoft.com/office/drawing/2014/main" id="{C16C03C8-C23D-4987-B4D0-27D263FFF8BF}"/>
              </a:ext>
            </a:extLst>
          </p:cNvPr>
          <p:cNvSpPr txBox="1">
            <a:spLocks noChangeArrowheads="1"/>
          </p:cNvSpPr>
          <p:nvPr/>
        </p:nvSpPr>
        <p:spPr bwMode="auto">
          <a:xfrm>
            <a:off x="152400" y="3866882"/>
            <a:ext cx="8077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eaLnBrk="1" hangingPunct="1"/>
            <a:r>
              <a:rPr lang="en-US" altLang="en-US" sz="2400" kern="0" dirty="0"/>
              <a:t>E. Stratified squamous (Keratinized and Non-keratinized</a:t>
            </a:r>
          </a:p>
          <a:p>
            <a:pPr algn="l" eaLnBrk="1" hangingPunct="1"/>
            <a:r>
              <a:rPr lang="en-US" altLang="en-US" sz="2400" kern="0" dirty="0"/>
              <a:t>F. Stratified cuboidal</a:t>
            </a:r>
          </a:p>
          <a:p>
            <a:pPr algn="l" eaLnBrk="1" hangingPunct="1"/>
            <a:r>
              <a:rPr lang="en-US" altLang="en-US" sz="2400" kern="0" dirty="0"/>
              <a:t>G. Stratified columnar</a:t>
            </a:r>
          </a:p>
          <a:p>
            <a:pPr algn="l" eaLnBrk="1" hangingPunct="1"/>
            <a:r>
              <a:rPr lang="en-US" altLang="en-US" sz="2400" kern="0" dirty="0"/>
              <a:t>H. Transitional</a:t>
            </a:r>
          </a:p>
        </p:txBody>
      </p:sp>
    </p:spTree>
    <p:extLst>
      <p:ext uri="{BB962C8B-B14F-4D97-AF65-F5344CB8AC3E}">
        <p14:creationId xmlns:p14="http://schemas.microsoft.com/office/powerpoint/2010/main" val="15833629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53D40139-B077-46F2-A83C-278BB07E016F}"/>
              </a:ext>
            </a:extLst>
          </p:cNvPr>
          <p:cNvSpPr>
            <a:spLocks noGrp="1" noChangeArrowheads="1"/>
          </p:cNvSpPr>
          <p:nvPr>
            <p:ph type="title"/>
          </p:nvPr>
        </p:nvSpPr>
        <p:spPr/>
        <p:txBody>
          <a:bodyPr/>
          <a:lstStyle/>
          <a:p>
            <a:pPr eaLnBrk="1" hangingPunct="1">
              <a:defRPr/>
            </a:pPr>
            <a:endParaRPr lang="en-US"/>
          </a:p>
        </p:txBody>
      </p:sp>
      <p:sp>
        <p:nvSpPr>
          <p:cNvPr id="15363" name="Rectangle 3">
            <a:extLst>
              <a:ext uri="{FF2B5EF4-FFF2-40B4-BE49-F238E27FC236}">
                <a16:creationId xmlns:a16="http://schemas.microsoft.com/office/drawing/2014/main" id="{E3BD2B4E-DAD7-4DB6-A501-760487E9406B}"/>
              </a:ext>
            </a:extLst>
          </p:cNvPr>
          <p:cNvSpPr>
            <a:spLocks noGrp="1" noChangeArrowheads="1"/>
          </p:cNvSpPr>
          <p:nvPr>
            <p:ph type="body" idx="1"/>
          </p:nvPr>
        </p:nvSpPr>
        <p:spPr/>
        <p:txBody>
          <a:bodyPr/>
          <a:lstStyle/>
          <a:p>
            <a:pPr eaLnBrk="1" hangingPunct="1"/>
            <a:endParaRPr lang="en-US" altLang="en-US"/>
          </a:p>
        </p:txBody>
      </p:sp>
      <p:sp>
        <p:nvSpPr>
          <p:cNvPr id="15364" name="Rectangle 4">
            <a:extLst>
              <a:ext uri="{FF2B5EF4-FFF2-40B4-BE49-F238E27FC236}">
                <a16:creationId xmlns:a16="http://schemas.microsoft.com/office/drawing/2014/main" id="{603D00A5-4C70-4BF0-905E-EBB22928C236}"/>
              </a:ext>
            </a:extLst>
          </p:cNvPr>
          <p:cNvSpPr>
            <a:spLocks noChangeArrowheads="1"/>
          </p:cNvSpPr>
          <p:nvPr/>
        </p:nvSpPr>
        <p:spPr bwMode="auto">
          <a:xfrm>
            <a:off x="-981075" y="1374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5365" name="Group 9">
            <a:extLst>
              <a:ext uri="{FF2B5EF4-FFF2-40B4-BE49-F238E27FC236}">
                <a16:creationId xmlns:a16="http://schemas.microsoft.com/office/drawing/2014/main" id="{06A147D5-4DB1-4E76-92D0-F13C19B7FF77}"/>
              </a:ext>
            </a:extLst>
          </p:cNvPr>
          <p:cNvGrpSpPr>
            <a:grpSpLocks/>
          </p:cNvGrpSpPr>
          <p:nvPr/>
        </p:nvGrpSpPr>
        <p:grpSpPr bwMode="auto">
          <a:xfrm>
            <a:off x="2514600" y="838200"/>
            <a:ext cx="11107738" cy="4108450"/>
            <a:chOff x="0" y="0"/>
            <a:chExt cx="6997" cy="2588"/>
          </a:xfrm>
        </p:grpSpPr>
        <p:sp>
          <p:nvSpPr>
            <p:cNvPr id="15367" name="Rectangle 5">
              <a:extLst>
                <a:ext uri="{FF2B5EF4-FFF2-40B4-BE49-F238E27FC236}">
                  <a16:creationId xmlns:a16="http://schemas.microsoft.com/office/drawing/2014/main" id="{6B92FDD7-EB0F-4D08-A6E1-3CB140681D8E}"/>
                </a:ext>
              </a:extLst>
            </p:cNvPr>
            <p:cNvSpPr>
              <a:spLocks noChangeArrowheads="1"/>
            </p:cNvSpPr>
            <p:nvPr/>
          </p:nvSpPr>
          <p:spPr bwMode="auto">
            <a:xfrm>
              <a:off x="0" y="0"/>
              <a:ext cx="1892" cy="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  </a:t>
              </a:r>
              <a:r>
                <a:rPr lang="en-US" altLang="en-US" sz="14400"/>
                <a:t> </a:t>
              </a:r>
              <a:r>
                <a:rPr lang="en-US" altLang="en-US"/>
                <a:t>                             </a:t>
              </a:r>
            </a:p>
          </p:txBody>
        </p:sp>
        <p:sp>
          <p:nvSpPr>
            <p:cNvPr id="15368" name="Rectangle 7">
              <a:extLst>
                <a:ext uri="{FF2B5EF4-FFF2-40B4-BE49-F238E27FC236}">
                  <a16:creationId xmlns:a16="http://schemas.microsoft.com/office/drawing/2014/main" id="{D09D4826-2273-47BA-BF47-27263691DB5B}"/>
                </a:ext>
              </a:extLst>
            </p:cNvPr>
            <p:cNvSpPr>
              <a:spLocks noChangeArrowheads="1"/>
            </p:cNvSpPr>
            <p:nvPr/>
          </p:nvSpPr>
          <p:spPr bwMode="auto">
            <a:xfrm>
              <a:off x="1892" y="0"/>
              <a:ext cx="212" cy="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  </a:t>
              </a:r>
            </a:p>
          </p:txBody>
        </p:sp>
        <p:sp>
          <p:nvSpPr>
            <p:cNvPr id="15369" name="Rectangle 8">
              <a:extLst>
                <a:ext uri="{FF2B5EF4-FFF2-40B4-BE49-F238E27FC236}">
                  <a16:creationId xmlns:a16="http://schemas.microsoft.com/office/drawing/2014/main" id="{16C8A6E2-85AD-41FA-AE4E-81FB44CAB8BB}"/>
                </a:ext>
              </a:extLst>
            </p:cNvPr>
            <p:cNvSpPr>
              <a:spLocks noChangeArrowheads="1"/>
            </p:cNvSpPr>
            <p:nvPr/>
          </p:nvSpPr>
          <p:spPr bwMode="auto">
            <a:xfrm>
              <a:off x="2104" y="0"/>
              <a:ext cx="4893" cy="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b="1">
                  <a:latin typeface="Comic Sans MS" panose="030F0702030302020204" pitchFamily="66" charset="0"/>
                </a:rPr>
                <a:t>Identify the purple layer</a:t>
              </a:r>
            </a:p>
            <a:p>
              <a:pPr eaLnBrk="1" hangingPunct="1"/>
              <a:r>
                <a:rPr lang="en-US" altLang="en-US" sz="2000" b="1">
                  <a:latin typeface="Comic Sans MS" panose="030F0702030302020204" pitchFamily="66" charset="0"/>
                </a:rPr>
                <a:t>of tissue just above the</a:t>
              </a:r>
            </a:p>
            <a:p>
              <a:pPr eaLnBrk="1" hangingPunct="1"/>
              <a:r>
                <a:rPr lang="en-US" altLang="en-US" sz="2000" b="1">
                  <a:latin typeface="Comic Sans MS" panose="030F0702030302020204" pitchFamily="66" charset="0"/>
                </a:rPr>
                <a:t> pink region at</a:t>
              </a:r>
              <a:br>
                <a:rPr lang="en-US" altLang="en-US" sz="2000" b="1">
                  <a:latin typeface="Comic Sans MS" panose="030F0702030302020204" pitchFamily="66" charset="0"/>
                </a:rPr>
              </a:br>
              <a:r>
                <a:rPr lang="en-US" altLang="en-US" sz="2000" b="1">
                  <a:latin typeface="Comic Sans MS" panose="030F0702030302020204" pitchFamily="66" charset="0"/>
                </a:rPr>
                <a:t>the bottom of the image: </a:t>
              </a:r>
              <a:br>
                <a:rPr lang="en-US" altLang="en-US" sz="2000" b="1">
                  <a:latin typeface="Comic Sans MS" panose="030F0702030302020204" pitchFamily="66" charset="0"/>
                </a:rPr>
              </a:br>
              <a:r>
                <a:rPr lang="en-US" altLang="en-US" sz="2000" b="1">
                  <a:solidFill>
                    <a:srgbClr val="FF0000"/>
                  </a:solidFill>
                  <a:latin typeface="Comic Sans MS" panose="030F0702030302020204" pitchFamily="66" charset="0"/>
                </a:rPr>
                <a:t>Keratinized stratified </a:t>
              </a:r>
            </a:p>
            <a:p>
              <a:pPr eaLnBrk="1" hangingPunct="1"/>
              <a:r>
                <a:rPr lang="en-US" altLang="en-US" sz="2000" b="1">
                  <a:solidFill>
                    <a:srgbClr val="FF0000"/>
                  </a:solidFill>
                  <a:latin typeface="Comic Sans MS" panose="030F0702030302020204" pitchFamily="66" charset="0"/>
                </a:rPr>
                <a:t>sqamous epithelial tissue</a:t>
              </a:r>
              <a:r>
                <a:rPr lang="en-US" altLang="en-US" sz="2000" b="1">
                  <a:latin typeface="Comic Sans MS" panose="030F0702030302020204" pitchFamily="66" charset="0"/>
                </a:rPr>
                <a:t>   </a:t>
              </a:r>
            </a:p>
            <a:p>
              <a:r>
                <a:rPr lang="en-US" altLang="en-US" sz="2000" b="1">
                  <a:latin typeface="Comic Sans MS" panose="030F0702030302020204" pitchFamily="66" charset="0"/>
                </a:rPr>
                <a:t> </a:t>
              </a:r>
              <a:br>
                <a:rPr lang="en-US" altLang="en-US" sz="2000" b="1">
                  <a:latin typeface="Comic Sans MS" panose="030F0702030302020204" pitchFamily="66" charset="0"/>
                </a:rPr>
              </a:br>
              <a:r>
                <a:rPr lang="en-US" altLang="en-US" sz="2000" b="1">
                  <a:latin typeface="Comic Sans MS" panose="030F0702030302020204" pitchFamily="66" charset="0"/>
                </a:rPr>
                <a:t>What is the thick purple </a:t>
              </a:r>
            </a:p>
            <a:p>
              <a:r>
                <a:rPr lang="en-US" altLang="en-US" sz="2000" b="1">
                  <a:latin typeface="Comic Sans MS" panose="030F0702030302020204" pitchFamily="66" charset="0"/>
                </a:rPr>
                <a:t>debris above this tissue:</a:t>
              </a:r>
              <a:br>
                <a:rPr lang="en-US" altLang="en-US" sz="2000" b="1">
                  <a:latin typeface="Comic Sans MS" panose="030F0702030302020204" pitchFamily="66" charset="0"/>
                </a:rPr>
              </a:br>
              <a:r>
                <a:rPr lang="en-US" altLang="en-US" sz="2000" b="1">
                  <a:solidFill>
                    <a:srgbClr val="FF0000"/>
                  </a:solidFill>
                  <a:latin typeface="Comic Sans MS" panose="030F0702030302020204" pitchFamily="66" charset="0"/>
                </a:rPr>
                <a:t>Keratin</a:t>
              </a:r>
              <a:br>
                <a:rPr lang="en-US" altLang="en-US" sz="2000" b="1">
                  <a:solidFill>
                    <a:srgbClr val="FF0000"/>
                  </a:solidFill>
                  <a:latin typeface="Comic Sans MS" panose="030F0702030302020204" pitchFamily="66" charset="0"/>
                </a:rPr>
              </a:br>
              <a:br>
                <a:rPr lang="en-US" altLang="en-US" sz="2000" b="1">
                  <a:solidFill>
                    <a:srgbClr val="FF0000"/>
                  </a:solidFill>
                  <a:latin typeface="Comic Sans MS" panose="030F0702030302020204" pitchFamily="66" charset="0"/>
                </a:rPr>
              </a:br>
              <a:r>
                <a:rPr lang="en-US" altLang="en-US" sz="2000" b="1">
                  <a:latin typeface="Comic Sans MS" panose="030F0702030302020204" pitchFamily="66" charset="0"/>
                </a:rPr>
                <a:t> </a:t>
              </a:r>
              <a:br>
                <a:rPr lang="en-US" altLang="en-US" sz="2000" b="1">
                  <a:latin typeface="Comic Sans MS" panose="030F0702030302020204" pitchFamily="66" charset="0"/>
                </a:rPr>
              </a:br>
              <a:r>
                <a:rPr lang="en-US" altLang="en-US" sz="2000" b="1">
                  <a:latin typeface="Comic Sans MS" panose="030F0702030302020204" pitchFamily="66" charset="0"/>
                </a:rPr>
                <a:t>Identify a location where</a:t>
              </a:r>
            </a:p>
            <a:p>
              <a:r>
                <a:rPr lang="en-US" altLang="en-US" sz="2000" b="1">
                  <a:latin typeface="Comic Sans MS" panose="030F0702030302020204" pitchFamily="66" charset="0"/>
                </a:rPr>
                <a:t>this tissue is found:</a:t>
              </a:r>
              <a:br>
                <a:rPr lang="en-US" altLang="en-US" sz="2000" b="1">
                  <a:latin typeface="Comic Sans MS" panose="030F0702030302020204" pitchFamily="66" charset="0"/>
                </a:rPr>
              </a:br>
              <a:r>
                <a:rPr lang="en-US" altLang="en-US" sz="2000" b="1">
                  <a:solidFill>
                    <a:srgbClr val="FF0000"/>
                  </a:solidFill>
                  <a:latin typeface="Comic Sans MS" panose="030F0702030302020204" pitchFamily="66" charset="0"/>
                </a:rPr>
                <a:t>Outer layer of skin</a:t>
              </a:r>
              <a:endParaRPr lang="en-US" altLang="en-US" sz="2000" b="1">
                <a:latin typeface="Comic Sans MS" panose="030F0702030302020204" pitchFamily="66" charset="0"/>
              </a:endParaRPr>
            </a:p>
            <a:p>
              <a:endParaRPr lang="en-US" altLang="en-US" sz="2000" b="1">
                <a:latin typeface="Comic Sans MS" panose="030F0702030302020204" pitchFamily="66" charset="0"/>
              </a:endParaRPr>
            </a:p>
          </p:txBody>
        </p:sp>
      </p:grpSp>
      <p:pic>
        <p:nvPicPr>
          <p:cNvPr id="15366" name="Picture 6" descr="image 1">
            <a:extLst>
              <a:ext uri="{FF2B5EF4-FFF2-40B4-BE49-F238E27FC236}">
                <a16:creationId xmlns:a16="http://schemas.microsoft.com/office/drawing/2014/main" id="{1014E768-7B21-4B06-9AEE-A08FA26A8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5791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8458200" cy="4893647"/>
          </a:xfrm>
          <a:prstGeom prst="rect">
            <a:avLst/>
          </a:prstGeom>
          <a:noFill/>
        </p:spPr>
        <p:txBody>
          <a:bodyPr wrap="square" rtlCol="0">
            <a:spAutoFit/>
          </a:bodyPr>
          <a:lstStyle/>
          <a:p>
            <a:r>
              <a:rPr lang="en-US" sz="2400" dirty="0"/>
              <a:t>Things to remember:</a:t>
            </a:r>
          </a:p>
          <a:p>
            <a:pPr marL="342900" indent="-342900">
              <a:buAutoNum type="arabicPeriod"/>
            </a:pPr>
            <a:r>
              <a:rPr lang="en-US" sz="2400" dirty="0"/>
              <a:t>Keep in mind that all organs contain all 4 of the basic tissue types.  You might have to scan the slide for the specific tissue. </a:t>
            </a:r>
          </a:p>
          <a:p>
            <a:pPr marL="342900" indent="-342900">
              <a:buAutoNum type="arabicPeriod"/>
            </a:pPr>
            <a:r>
              <a:rPr lang="en-US" sz="2400" dirty="0"/>
              <a:t>As you scan the slide, look at the images in your lab manual or text or this tutorial and try to find the regions that are similar and exemplify the tissue being studied.</a:t>
            </a:r>
          </a:p>
          <a:p>
            <a:pPr marL="342900" indent="-342900">
              <a:buAutoNum type="arabicPeriod"/>
            </a:pPr>
            <a:r>
              <a:rPr lang="en-US" sz="2400" dirty="0"/>
              <a:t>Sometimes different slides of the same tissue are dissimilar.  </a:t>
            </a:r>
          </a:p>
          <a:p>
            <a:pPr marL="342900" indent="-342900">
              <a:buAutoNum type="arabicPeriod"/>
            </a:pPr>
            <a:r>
              <a:rPr lang="en-US" sz="2400" dirty="0"/>
              <a:t>IF WHAT YOU ARE SEEING ON THE SLIDE IS NOT SIMILAR TO THE IMAGE, ASK YOUR INSTRUCTOR FOR HELP.</a:t>
            </a:r>
          </a:p>
          <a:p>
            <a:pPr marL="342900" indent="-342900">
              <a:buAutoNum type="arabicPeriod"/>
            </a:pPr>
            <a:r>
              <a:rPr lang="en-US" sz="2400" dirty="0"/>
              <a:t>Sketch the tissues as you view them. </a:t>
            </a:r>
          </a:p>
          <a:p>
            <a:pPr marL="342900" indent="-342900">
              <a:buAutoNum type="arabicPeriod"/>
            </a:pPr>
            <a:r>
              <a:rPr lang="en-US" sz="2400" dirty="0"/>
              <a:t>Remember the techniques you learned for focusing and storing your microscope.  Keeping the microscopes clean and properly aligned and unscratched is essential for histology.</a:t>
            </a:r>
          </a:p>
        </p:txBody>
      </p:sp>
    </p:spTree>
    <p:extLst>
      <p:ext uri="{BB962C8B-B14F-4D97-AF65-F5344CB8AC3E}">
        <p14:creationId xmlns:p14="http://schemas.microsoft.com/office/powerpoint/2010/main" val="2778911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178510"/>
            <a:ext cx="6629400" cy="5262979"/>
          </a:xfrm>
          <a:prstGeom prst="rect">
            <a:avLst/>
          </a:prstGeom>
        </p:spPr>
        <p:txBody>
          <a:bodyPr wrap="square">
            <a:spAutoFit/>
          </a:bodyPr>
          <a:lstStyle/>
          <a:p>
            <a:r>
              <a:rPr lang="en-US" sz="2800" dirty="0"/>
              <a:t>Think about what you expect to see for the various types of epithelial tissue:</a:t>
            </a:r>
          </a:p>
          <a:p>
            <a:pPr marL="342900" indent="-342900">
              <a:buFont typeface="Arial" panose="020B0604020202020204" pitchFamily="34" charset="0"/>
              <a:buChar char="•"/>
            </a:pPr>
            <a:r>
              <a:rPr lang="en-US" sz="2800" dirty="0"/>
              <a:t>Will the cells be one layer or multiple layers? (i.e. stratified or simple)</a:t>
            </a:r>
          </a:p>
          <a:p>
            <a:endParaRPr lang="en-US" sz="2800" dirty="0"/>
          </a:p>
          <a:p>
            <a:pPr marL="342900" indent="-342900">
              <a:buFont typeface="Arial" panose="020B0604020202020204" pitchFamily="34" charset="0"/>
              <a:buChar char="•"/>
            </a:pPr>
            <a:r>
              <a:rPr lang="en-US" sz="2800" dirty="0"/>
              <a:t>Will the cells be flat, cube-shaped, or tall? (squamous,  cuboidal, or columnar)</a:t>
            </a:r>
          </a:p>
          <a:p>
            <a:endParaRPr lang="en-US" sz="2800" dirty="0"/>
          </a:p>
          <a:p>
            <a:pPr marL="342900" indent="-342900">
              <a:buFont typeface="Arial" panose="020B0604020202020204" pitchFamily="34" charset="0"/>
              <a:buChar char="•"/>
            </a:pPr>
            <a:r>
              <a:rPr lang="en-US" sz="2800" dirty="0"/>
              <a:t>Will the cells be scattered with large amounts of extracellular matrix or densely packed? </a:t>
            </a:r>
          </a:p>
          <a:p>
            <a:pPr marL="342900" indent="-342900">
              <a:buFont typeface="Arial" panose="020B0604020202020204" pitchFamily="34" charset="0"/>
              <a:buChar char="•"/>
            </a:pPr>
            <a:endParaRPr lang="en-US" sz="2800" dirty="0"/>
          </a:p>
        </p:txBody>
      </p:sp>
      <p:sp>
        <p:nvSpPr>
          <p:cNvPr id="3" name="TextBox 2"/>
          <p:cNvSpPr txBox="1"/>
          <p:nvPr/>
        </p:nvSpPr>
        <p:spPr>
          <a:xfrm>
            <a:off x="2514600" y="3810000"/>
            <a:ext cx="184731" cy="646331"/>
          </a:xfrm>
          <a:prstGeom prst="rect">
            <a:avLst/>
          </a:prstGeom>
          <a:noFill/>
        </p:spPr>
        <p:txBody>
          <a:bodyPr wrap="none" rtlCol="0">
            <a:spAutoFit/>
          </a:bodyPr>
          <a:lstStyle/>
          <a:p>
            <a:endParaRPr lang="en-US" dirty="0"/>
          </a:p>
          <a:p>
            <a:endParaRPr lang="en-US" dirty="0"/>
          </a:p>
        </p:txBody>
      </p:sp>
      <p:sp>
        <p:nvSpPr>
          <p:cNvPr id="4" name="TextBox 3"/>
          <p:cNvSpPr txBox="1"/>
          <p:nvPr/>
        </p:nvSpPr>
        <p:spPr>
          <a:xfrm>
            <a:off x="685800" y="304800"/>
            <a:ext cx="3736920" cy="646331"/>
          </a:xfrm>
          <a:prstGeom prst="rect">
            <a:avLst/>
          </a:prstGeom>
          <a:noFill/>
        </p:spPr>
        <p:txBody>
          <a:bodyPr wrap="none" rtlCol="0">
            <a:spAutoFit/>
          </a:bodyPr>
          <a:lstStyle/>
          <a:p>
            <a:r>
              <a:rPr lang="en-US" sz="3600" b="1" dirty="0"/>
              <a:t>EPITHELIAL TISSUE</a:t>
            </a:r>
          </a:p>
        </p:txBody>
      </p:sp>
    </p:spTree>
    <p:extLst>
      <p:ext uri="{BB962C8B-B14F-4D97-AF65-F5344CB8AC3E}">
        <p14:creationId xmlns:p14="http://schemas.microsoft.com/office/powerpoint/2010/main" val="3400281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752600"/>
            <a:ext cx="8458200" cy="954107"/>
          </a:xfrm>
          <a:prstGeom prst="rect">
            <a:avLst/>
          </a:prstGeom>
          <a:noFill/>
        </p:spPr>
        <p:txBody>
          <a:bodyPr wrap="square" rtlCol="0">
            <a:spAutoFit/>
          </a:bodyPr>
          <a:lstStyle/>
          <a:p>
            <a:pPr algn="ctr"/>
            <a:r>
              <a:rPr lang="en-US" sz="2800" b="1" dirty="0"/>
              <a:t>Histology Pictures</a:t>
            </a:r>
          </a:p>
          <a:p>
            <a:endParaRPr lang="en-US" sz="2800" dirty="0"/>
          </a:p>
        </p:txBody>
      </p:sp>
    </p:spTree>
    <p:extLst>
      <p:ext uri="{BB962C8B-B14F-4D97-AF65-F5344CB8AC3E}">
        <p14:creationId xmlns:p14="http://schemas.microsoft.com/office/powerpoint/2010/main" val="26142025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1077540"/>
            <a:ext cx="8847387" cy="4789860"/>
          </a:xfrm>
          <a:prstGeom prst="rect">
            <a:avLst/>
          </a:prstGeom>
        </p:spPr>
      </p:pic>
    </p:spTree>
    <p:extLst>
      <p:ext uri="{BB962C8B-B14F-4D97-AF65-F5344CB8AC3E}">
        <p14:creationId xmlns:p14="http://schemas.microsoft.com/office/powerpoint/2010/main" val="12826135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70" y="1295400"/>
            <a:ext cx="8658860" cy="4267200"/>
          </a:xfrm>
          <a:prstGeom prst="rect">
            <a:avLst/>
          </a:prstGeom>
        </p:spPr>
      </p:pic>
    </p:spTree>
    <p:extLst>
      <p:ext uri="{BB962C8B-B14F-4D97-AF65-F5344CB8AC3E}">
        <p14:creationId xmlns:p14="http://schemas.microsoft.com/office/powerpoint/2010/main" val="2102420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8600"/>
            <a:ext cx="8534400" cy="6400800"/>
          </a:xfrm>
          <a:prstGeom prst="rect">
            <a:avLst/>
          </a:prstGeom>
        </p:spPr>
      </p:pic>
    </p:spTree>
    <p:extLst>
      <p:ext uri="{BB962C8B-B14F-4D97-AF65-F5344CB8AC3E}">
        <p14:creationId xmlns:p14="http://schemas.microsoft.com/office/powerpoint/2010/main" val="41251357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71450"/>
            <a:ext cx="8712200" cy="6534150"/>
          </a:xfrm>
          <a:prstGeom prst="rect">
            <a:avLst/>
          </a:prstGeom>
        </p:spPr>
      </p:pic>
    </p:spTree>
    <p:extLst>
      <p:ext uri="{BB962C8B-B14F-4D97-AF65-F5344CB8AC3E}">
        <p14:creationId xmlns:p14="http://schemas.microsoft.com/office/powerpoint/2010/main" val="33553033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400"/>
            <a:ext cx="8940800" cy="6705600"/>
          </a:xfrm>
          <a:prstGeom prst="rect">
            <a:avLst/>
          </a:prstGeom>
        </p:spPr>
      </p:pic>
    </p:spTree>
    <p:extLst>
      <p:ext uri="{BB962C8B-B14F-4D97-AF65-F5344CB8AC3E}">
        <p14:creationId xmlns:p14="http://schemas.microsoft.com/office/powerpoint/2010/main" val="5476619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300"/>
            <a:ext cx="8890000" cy="6667500"/>
          </a:xfrm>
          <a:prstGeom prst="rect">
            <a:avLst/>
          </a:prstGeom>
        </p:spPr>
      </p:pic>
    </p:spTree>
    <p:extLst>
      <p:ext uri="{BB962C8B-B14F-4D97-AF65-F5344CB8AC3E}">
        <p14:creationId xmlns:p14="http://schemas.microsoft.com/office/powerpoint/2010/main" val="2393037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CC340-2873-4BA9-85BD-CB56394D8D9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2A3E24A-5CB3-42E1-89FB-9CA07AA86F7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F0B1385-16D3-4C60-ABAF-16EA3E43FEF7}"/>
              </a:ext>
            </a:extLst>
          </p:cNvPr>
          <p:cNvPicPr>
            <a:picLocks noChangeAspect="1"/>
          </p:cNvPicPr>
          <p:nvPr/>
        </p:nvPicPr>
        <p:blipFill>
          <a:blip r:embed="rId2"/>
          <a:stretch>
            <a:fillRect/>
          </a:stretch>
        </p:blipFill>
        <p:spPr>
          <a:xfrm>
            <a:off x="914400" y="0"/>
            <a:ext cx="6934200" cy="6705600"/>
          </a:xfrm>
          <a:prstGeom prst="rect">
            <a:avLst/>
          </a:prstGeom>
        </p:spPr>
      </p:pic>
    </p:spTree>
    <p:extLst>
      <p:ext uri="{BB962C8B-B14F-4D97-AF65-F5344CB8AC3E}">
        <p14:creationId xmlns:p14="http://schemas.microsoft.com/office/powerpoint/2010/main" val="13503872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71450"/>
            <a:ext cx="8610600" cy="6457950"/>
          </a:xfrm>
          <a:prstGeom prst="rect">
            <a:avLst/>
          </a:prstGeom>
        </p:spPr>
      </p:pic>
    </p:spTree>
    <p:extLst>
      <p:ext uri="{BB962C8B-B14F-4D97-AF65-F5344CB8AC3E}">
        <p14:creationId xmlns:p14="http://schemas.microsoft.com/office/powerpoint/2010/main" val="35427440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300"/>
            <a:ext cx="8788400" cy="6591300"/>
          </a:xfrm>
          <a:prstGeom prst="rect">
            <a:avLst/>
          </a:prstGeom>
        </p:spPr>
      </p:pic>
    </p:spTree>
    <p:extLst>
      <p:ext uri="{BB962C8B-B14F-4D97-AF65-F5344CB8AC3E}">
        <p14:creationId xmlns:p14="http://schemas.microsoft.com/office/powerpoint/2010/main" val="2071396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C0724-897F-4806-A003-8152375615FC}"/>
              </a:ext>
            </a:extLst>
          </p:cNvPr>
          <p:cNvSpPr>
            <a:spLocks noGrp="1"/>
          </p:cNvSpPr>
          <p:nvPr>
            <p:ph type="title"/>
          </p:nvPr>
        </p:nvSpPr>
        <p:spPr/>
        <p:txBody>
          <a:bodyPr/>
          <a:lstStyle/>
          <a:p>
            <a:r>
              <a:rPr lang="en-US" dirty="0"/>
              <a:t>HISTOLOGY</a:t>
            </a:r>
          </a:p>
        </p:txBody>
      </p:sp>
      <p:sp>
        <p:nvSpPr>
          <p:cNvPr id="3" name="Content Placeholder 2">
            <a:extLst>
              <a:ext uri="{FF2B5EF4-FFF2-40B4-BE49-F238E27FC236}">
                <a16:creationId xmlns:a16="http://schemas.microsoft.com/office/drawing/2014/main" id="{5DF2ADC9-4FDE-4D39-8EE4-4DE72E770AB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601026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5F062-C483-4EFF-9BEB-9D394B1F5B73}"/>
              </a:ext>
            </a:extLst>
          </p:cNvPr>
          <p:cNvSpPr>
            <a:spLocks noGrp="1"/>
          </p:cNvSpPr>
          <p:nvPr>
            <p:ph type="title"/>
          </p:nvPr>
        </p:nvSpPr>
        <p:spPr/>
        <p:txBody>
          <a:bodyPr/>
          <a:lstStyle/>
          <a:p>
            <a:endParaRPr lang="en-US"/>
          </a:p>
        </p:txBody>
      </p:sp>
      <p:pic>
        <p:nvPicPr>
          <p:cNvPr id="5" name="Content Placeholder 4" descr="A close up of text on a white background&#10;&#10;Description automatically generated">
            <a:extLst>
              <a:ext uri="{FF2B5EF4-FFF2-40B4-BE49-F238E27FC236}">
                <a16:creationId xmlns:a16="http://schemas.microsoft.com/office/drawing/2014/main" id="{51840A5B-BBD3-4C60-A564-47D91B49717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3600" y="92076"/>
            <a:ext cx="4267200" cy="6599436"/>
          </a:xfrm>
        </p:spPr>
      </p:pic>
    </p:spTree>
    <p:extLst>
      <p:ext uri="{BB962C8B-B14F-4D97-AF65-F5344CB8AC3E}">
        <p14:creationId xmlns:p14="http://schemas.microsoft.com/office/powerpoint/2010/main" val="15247754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446A0-A104-46C8-B987-9DBE4BD6F987}"/>
              </a:ext>
            </a:extLst>
          </p:cNvPr>
          <p:cNvSpPr>
            <a:spLocks noGrp="1"/>
          </p:cNvSpPr>
          <p:nvPr>
            <p:ph type="title"/>
          </p:nvPr>
        </p:nvSpPr>
        <p:spPr/>
        <p:txBody>
          <a:bodyPr/>
          <a:lstStyle/>
          <a:p>
            <a:endParaRPr lang="en-US"/>
          </a:p>
        </p:txBody>
      </p:sp>
      <p:pic>
        <p:nvPicPr>
          <p:cNvPr id="5" name="Content Placeholder 4" descr="A close up of a piece of paper&#10;&#10;Description automatically generated">
            <a:extLst>
              <a:ext uri="{FF2B5EF4-FFF2-40B4-BE49-F238E27FC236}">
                <a16:creationId xmlns:a16="http://schemas.microsoft.com/office/drawing/2014/main" id="{E32537FE-ED14-4544-A042-0B4F5DCE79F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43201" y="113602"/>
            <a:ext cx="4267200" cy="6561763"/>
          </a:xfrm>
        </p:spPr>
      </p:pic>
    </p:spTree>
    <p:extLst>
      <p:ext uri="{BB962C8B-B14F-4D97-AF65-F5344CB8AC3E}">
        <p14:creationId xmlns:p14="http://schemas.microsoft.com/office/powerpoint/2010/main" val="37328160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D5316-80FD-4287-A0A0-BAE095A1C095}"/>
              </a:ext>
            </a:extLst>
          </p:cNvPr>
          <p:cNvSpPr>
            <a:spLocks noGrp="1"/>
          </p:cNvSpPr>
          <p:nvPr>
            <p:ph type="title"/>
          </p:nvPr>
        </p:nvSpPr>
        <p:spPr/>
        <p:txBody>
          <a:bodyPr/>
          <a:lstStyle/>
          <a:p>
            <a:endParaRPr lang="en-US"/>
          </a:p>
        </p:txBody>
      </p:sp>
      <p:pic>
        <p:nvPicPr>
          <p:cNvPr id="5" name="Content Placeholder 4" descr="A close up of a piece of paper&#10;&#10;Description automatically generated">
            <a:extLst>
              <a:ext uri="{FF2B5EF4-FFF2-40B4-BE49-F238E27FC236}">
                <a16:creationId xmlns:a16="http://schemas.microsoft.com/office/drawing/2014/main" id="{24A7898D-35DE-4016-8126-E85BBE41E7E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3600" y="131216"/>
            <a:ext cx="4267200" cy="6530940"/>
          </a:xfrm>
        </p:spPr>
      </p:pic>
    </p:spTree>
    <p:extLst>
      <p:ext uri="{BB962C8B-B14F-4D97-AF65-F5344CB8AC3E}">
        <p14:creationId xmlns:p14="http://schemas.microsoft.com/office/powerpoint/2010/main" val="39721986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C20CC-5E4F-418F-8BDC-EC41804E9289}"/>
              </a:ext>
            </a:extLst>
          </p:cNvPr>
          <p:cNvSpPr>
            <a:spLocks noGrp="1"/>
          </p:cNvSpPr>
          <p:nvPr>
            <p:ph type="title"/>
          </p:nvPr>
        </p:nvSpPr>
        <p:spPr/>
        <p:txBody>
          <a:bodyPr/>
          <a:lstStyle/>
          <a:p>
            <a:endParaRPr lang="en-US"/>
          </a:p>
        </p:txBody>
      </p:sp>
      <p:pic>
        <p:nvPicPr>
          <p:cNvPr id="5" name="Content Placeholder 4" descr="A close up of text on a white background&#10;&#10;Description automatically generated">
            <a:extLst>
              <a:ext uri="{FF2B5EF4-FFF2-40B4-BE49-F238E27FC236}">
                <a16:creationId xmlns:a16="http://schemas.microsoft.com/office/drawing/2014/main" id="{3CB58E90-F3B6-44FA-A5D5-44AB2627D28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09800" y="185278"/>
            <a:ext cx="4114799" cy="6406670"/>
          </a:xfrm>
        </p:spPr>
      </p:pic>
    </p:spTree>
    <p:extLst>
      <p:ext uri="{BB962C8B-B14F-4D97-AF65-F5344CB8AC3E}">
        <p14:creationId xmlns:p14="http://schemas.microsoft.com/office/powerpoint/2010/main" val="9832333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C604B-F0E3-4EAC-A94F-AB473AA2C680}"/>
              </a:ext>
            </a:extLst>
          </p:cNvPr>
          <p:cNvSpPr>
            <a:spLocks noGrp="1"/>
          </p:cNvSpPr>
          <p:nvPr>
            <p:ph type="title"/>
          </p:nvPr>
        </p:nvSpPr>
        <p:spPr/>
        <p:txBody>
          <a:bodyPr/>
          <a:lstStyle/>
          <a:p>
            <a:endParaRPr lang="en-US"/>
          </a:p>
        </p:txBody>
      </p:sp>
      <p:pic>
        <p:nvPicPr>
          <p:cNvPr id="5" name="Content Placeholder 4" descr="A close up of a piece of paper&#10;&#10;Description automatically generated">
            <a:extLst>
              <a:ext uri="{FF2B5EF4-FFF2-40B4-BE49-F238E27FC236}">
                <a16:creationId xmlns:a16="http://schemas.microsoft.com/office/drawing/2014/main" id="{3B00C23D-41E5-4142-AE08-BB65887F4FE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19400" y="71528"/>
            <a:ext cx="4114799" cy="6604816"/>
          </a:xfrm>
        </p:spPr>
      </p:pic>
    </p:spTree>
    <p:extLst>
      <p:ext uri="{BB962C8B-B14F-4D97-AF65-F5344CB8AC3E}">
        <p14:creationId xmlns:p14="http://schemas.microsoft.com/office/powerpoint/2010/main" val="42021645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BA86F-F046-4885-AA4F-1998EA00A78F}"/>
              </a:ext>
            </a:extLst>
          </p:cNvPr>
          <p:cNvSpPr>
            <a:spLocks noGrp="1"/>
          </p:cNvSpPr>
          <p:nvPr>
            <p:ph type="title"/>
          </p:nvPr>
        </p:nvSpPr>
        <p:spPr/>
        <p:txBody>
          <a:bodyPr/>
          <a:lstStyle/>
          <a:p>
            <a:endParaRPr lang="en-US"/>
          </a:p>
        </p:txBody>
      </p:sp>
      <p:pic>
        <p:nvPicPr>
          <p:cNvPr id="5" name="Content Placeholder 4" descr="A picture containing curtain&#10;&#10;Description automatically generated">
            <a:extLst>
              <a:ext uri="{FF2B5EF4-FFF2-40B4-BE49-F238E27FC236}">
                <a16:creationId xmlns:a16="http://schemas.microsoft.com/office/drawing/2014/main" id="{73BDF7B4-9836-49B6-AE54-924F5277B9D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43200" y="35323"/>
            <a:ext cx="4267200" cy="6698751"/>
          </a:xfrm>
        </p:spPr>
      </p:pic>
    </p:spTree>
    <p:extLst>
      <p:ext uri="{BB962C8B-B14F-4D97-AF65-F5344CB8AC3E}">
        <p14:creationId xmlns:p14="http://schemas.microsoft.com/office/powerpoint/2010/main" val="92287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406A2-78E8-4F91-B4A0-936ACC808A36}"/>
              </a:ext>
            </a:extLst>
          </p:cNvPr>
          <p:cNvSpPr>
            <a:spLocks noGrp="1"/>
          </p:cNvSpPr>
          <p:nvPr>
            <p:ph type="title"/>
          </p:nvPr>
        </p:nvSpPr>
        <p:spPr/>
        <p:txBody>
          <a:bodyPr/>
          <a:lstStyle/>
          <a:p>
            <a:endParaRPr lang="en-US"/>
          </a:p>
        </p:txBody>
      </p:sp>
      <p:pic>
        <p:nvPicPr>
          <p:cNvPr id="5" name="Content Placeholder 4" descr="A picture containing text, map&#10;&#10;Description automatically generated">
            <a:extLst>
              <a:ext uri="{FF2B5EF4-FFF2-40B4-BE49-F238E27FC236}">
                <a16:creationId xmlns:a16="http://schemas.microsoft.com/office/drawing/2014/main" id="{69FA73F6-DE0E-4371-8FF8-2F178CCE2EE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7400" y="85228"/>
            <a:ext cx="4343399" cy="6525556"/>
          </a:xfrm>
        </p:spPr>
      </p:pic>
    </p:spTree>
    <p:extLst>
      <p:ext uri="{BB962C8B-B14F-4D97-AF65-F5344CB8AC3E}">
        <p14:creationId xmlns:p14="http://schemas.microsoft.com/office/powerpoint/2010/main" val="928649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CBD5F9D-3300-4581-B297-6236D9E10259}"/>
              </a:ext>
            </a:extLst>
          </p:cNvPr>
          <p:cNvSpPr>
            <a:spLocks noGrp="1" noChangeArrowheads="1"/>
          </p:cNvSpPr>
          <p:nvPr>
            <p:ph type="ctrTitle"/>
          </p:nvPr>
        </p:nvSpPr>
        <p:spPr>
          <a:xfrm>
            <a:off x="838200" y="95518"/>
            <a:ext cx="7772400" cy="1143000"/>
          </a:xfrm>
        </p:spPr>
        <p:txBody>
          <a:bodyPr/>
          <a:lstStyle/>
          <a:p>
            <a:pPr eaLnBrk="1" hangingPunct="1"/>
            <a:r>
              <a:rPr lang="en-US" altLang="en-US" b="1" dirty="0"/>
              <a:t>Simple Epithelium</a:t>
            </a:r>
            <a:endParaRPr lang="en-US" altLang="en-US" dirty="0"/>
          </a:p>
        </p:txBody>
      </p:sp>
      <p:sp>
        <p:nvSpPr>
          <p:cNvPr id="4099" name="Rectangle 3">
            <a:extLst>
              <a:ext uri="{FF2B5EF4-FFF2-40B4-BE49-F238E27FC236}">
                <a16:creationId xmlns:a16="http://schemas.microsoft.com/office/drawing/2014/main" id="{359D24D9-FEB1-455C-83F2-C17468D9AB12}"/>
              </a:ext>
            </a:extLst>
          </p:cNvPr>
          <p:cNvSpPr>
            <a:spLocks noGrp="1" noChangeArrowheads="1"/>
          </p:cNvSpPr>
          <p:nvPr>
            <p:ph type="subTitle" idx="1"/>
          </p:nvPr>
        </p:nvSpPr>
        <p:spPr>
          <a:xfrm>
            <a:off x="152400" y="1066800"/>
            <a:ext cx="7620000" cy="1828800"/>
          </a:xfrm>
        </p:spPr>
        <p:txBody>
          <a:bodyPr/>
          <a:lstStyle/>
          <a:p>
            <a:pPr algn="l" eaLnBrk="1" hangingPunct="1"/>
            <a:r>
              <a:rPr lang="en-US" altLang="en-US" sz="2400" dirty="0"/>
              <a:t>A. Simple squamous</a:t>
            </a:r>
          </a:p>
          <a:p>
            <a:pPr algn="l" eaLnBrk="1" hangingPunct="1"/>
            <a:r>
              <a:rPr lang="en-US" altLang="en-US" sz="2400" dirty="0"/>
              <a:t>B. Simple cuboidal</a:t>
            </a:r>
          </a:p>
          <a:p>
            <a:pPr algn="l" eaLnBrk="1" hangingPunct="1"/>
            <a:r>
              <a:rPr lang="en-US" altLang="en-US" sz="2400" dirty="0"/>
              <a:t>C. Simple columnar</a:t>
            </a:r>
          </a:p>
          <a:p>
            <a:pPr algn="l" eaLnBrk="1" hangingPunct="1"/>
            <a:r>
              <a:rPr lang="en-US" altLang="en-US" sz="2400" dirty="0"/>
              <a:t>D. Pseudostratified Ciliated Columnar</a:t>
            </a:r>
          </a:p>
        </p:txBody>
      </p:sp>
    </p:spTree>
    <p:extLst>
      <p:ext uri="{BB962C8B-B14F-4D97-AF65-F5344CB8AC3E}">
        <p14:creationId xmlns:p14="http://schemas.microsoft.com/office/powerpoint/2010/main" val="32483932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B911D-658B-4E49-BFF1-70CE1E06863C}"/>
              </a:ext>
            </a:extLst>
          </p:cNvPr>
          <p:cNvSpPr>
            <a:spLocks noGrp="1"/>
          </p:cNvSpPr>
          <p:nvPr>
            <p:ph type="title"/>
          </p:nvPr>
        </p:nvSpPr>
        <p:spPr/>
        <p:txBody>
          <a:bodyPr/>
          <a:lstStyle/>
          <a:p>
            <a:endParaRPr lang="en-US"/>
          </a:p>
        </p:txBody>
      </p:sp>
      <p:pic>
        <p:nvPicPr>
          <p:cNvPr id="5" name="Content Placeholder 4" descr="A picture containing food&#10;&#10;Description automatically generated">
            <a:extLst>
              <a:ext uri="{FF2B5EF4-FFF2-40B4-BE49-F238E27FC236}">
                <a16:creationId xmlns:a16="http://schemas.microsoft.com/office/drawing/2014/main" id="{E442AE5E-B473-4B47-ADFB-32C70A592E6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7400" y="149807"/>
            <a:ext cx="4495800" cy="6639063"/>
          </a:xfrm>
        </p:spPr>
      </p:pic>
    </p:spTree>
    <p:extLst>
      <p:ext uri="{BB962C8B-B14F-4D97-AF65-F5344CB8AC3E}">
        <p14:creationId xmlns:p14="http://schemas.microsoft.com/office/powerpoint/2010/main" val="24088843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81C74-6607-4510-8766-71EBF5536099}"/>
              </a:ext>
            </a:extLst>
          </p:cNvPr>
          <p:cNvSpPr>
            <a:spLocks noGrp="1"/>
          </p:cNvSpPr>
          <p:nvPr>
            <p:ph type="title"/>
          </p:nvPr>
        </p:nvSpPr>
        <p:spPr/>
        <p:txBody>
          <a:bodyPr/>
          <a:lstStyle/>
          <a:p>
            <a:endParaRPr lang="en-US"/>
          </a:p>
        </p:txBody>
      </p:sp>
      <p:pic>
        <p:nvPicPr>
          <p:cNvPr id="5" name="Content Placeholder 4" descr="A close up of a device&#10;&#10;Description automatically generated">
            <a:extLst>
              <a:ext uri="{FF2B5EF4-FFF2-40B4-BE49-F238E27FC236}">
                <a16:creationId xmlns:a16="http://schemas.microsoft.com/office/drawing/2014/main" id="{DE11CE75-8521-4247-B2B9-A59F885C9D1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9308" y="1938369"/>
            <a:ext cx="8025384" cy="3849624"/>
          </a:xfrm>
        </p:spPr>
      </p:pic>
    </p:spTree>
    <p:extLst>
      <p:ext uri="{BB962C8B-B14F-4D97-AF65-F5344CB8AC3E}">
        <p14:creationId xmlns:p14="http://schemas.microsoft.com/office/powerpoint/2010/main" val="22136577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a:t>
            </a:r>
          </a:p>
        </p:txBody>
      </p:sp>
    </p:spTree>
    <p:extLst>
      <p:ext uri="{BB962C8B-B14F-4D97-AF65-F5344CB8AC3E}">
        <p14:creationId xmlns:p14="http://schemas.microsoft.com/office/powerpoint/2010/main" val="2197211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CBD5F9D-3300-4581-B297-6236D9E10259}"/>
              </a:ext>
            </a:extLst>
          </p:cNvPr>
          <p:cNvSpPr>
            <a:spLocks noGrp="1" noChangeArrowheads="1"/>
          </p:cNvSpPr>
          <p:nvPr>
            <p:ph type="ctrTitle"/>
          </p:nvPr>
        </p:nvSpPr>
        <p:spPr>
          <a:xfrm>
            <a:off x="838200" y="95518"/>
            <a:ext cx="7772400" cy="1143000"/>
          </a:xfrm>
        </p:spPr>
        <p:txBody>
          <a:bodyPr/>
          <a:lstStyle/>
          <a:p>
            <a:pPr eaLnBrk="1" hangingPunct="1"/>
            <a:r>
              <a:rPr lang="en-US" altLang="en-US" b="1" dirty="0"/>
              <a:t>Simple Epithelium</a:t>
            </a:r>
            <a:endParaRPr lang="en-US" altLang="en-US" dirty="0"/>
          </a:p>
        </p:txBody>
      </p:sp>
      <p:sp>
        <p:nvSpPr>
          <p:cNvPr id="4099" name="Rectangle 3">
            <a:extLst>
              <a:ext uri="{FF2B5EF4-FFF2-40B4-BE49-F238E27FC236}">
                <a16:creationId xmlns:a16="http://schemas.microsoft.com/office/drawing/2014/main" id="{359D24D9-FEB1-455C-83F2-C17468D9AB12}"/>
              </a:ext>
            </a:extLst>
          </p:cNvPr>
          <p:cNvSpPr>
            <a:spLocks noGrp="1" noChangeArrowheads="1"/>
          </p:cNvSpPr>
          <p:nvPr>
            <p:ph type="subTitle" idx="1"/>
          </p:nvPr>
        </p:nvSpPr>
        <p:spPr>
          <a:xfrm>
            <a:off x="152400" y="1066800"/>
            <a:ext cx="7620000" cy="1828800"/>
          </a:xfrm>
        </p:spPr>
        <p:txBody>
          <a:bodyPr/>
          <a:lstStyle/>
          <a:p>
            <a:pPr algn="l" eaLnBrk="1" hangingPunct="1"/>
            <a:r>
              <a:rPr lang="en-US" altLang="en-US" sz="2400" dirty="0"/>
              <a:t>A. Simple squamous</a:t>
            </a:r>
          </a:p>
        </p:txBody>
      </p:sp>
    </p:spTree>
    <p:extLst>
      <p:ext uri="{BB962C8B-B14F-4D97-AF65-F5344CB8AC3E}">
        <p14:creationId xmlns:p14="http://schemas.microsoft.com/office/powerpoint/2010/main" val="3592505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95DD-EDE9-4C28-92C2-AB7900258622}"/>
              </a:ext>
            </a:extLst>
          </p:cNvPr>
          <p:cNvSpPr>
            <a:spLocks noGrp="1"/>
          </p:cNvSpPr>
          <p:nvPr>
            <p:ph type="title"/>
          </p:nvPr>
        </p:nvSpPr>
        <p:spPr>
          <a:xfrm>
            <a:off x="0" y="21465"/>
            <a:ext cx="8229600" cy="457199"/>
          </a:xfrm>
        </p:spPr>
        <p:txBody>
          <a:bodyPr/>
          <a:lstStyle/>
          <a:p>
            <a:pPr algn="l"/>
            <a:r>
              <a:rPr lang="en-US" sz="2000" b="1" dirty="0"/>
              <a:t>A: SIMPLE SQUAMOUS (ENDOTHELIUM)</a:t>
            </a:r>
          </a:p>
        </p:txBody>
      </p:sp>
      <p:pic>
        <p:nvPicPr>
          <p:cNvPr id="5" name="Content Placeholder 4" descr="A close up of a logo&#10;&#10;Description generated with high confidence">
            <a:extLst>
              <a:ext uri="{FF2B5EF4-FFF2-40B4-BE49-F238E27FC236}">
                <a16:creationId xmlns:a16="http://schemas.microsoft.com/office/drawing/2014/main" id="{2874C1F5-06EE-4CDA-9493-682B6DC474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799" y="806177"/>
            <a:ext cx="8417632" cy="6030357"/>
          </a:xfrm>
        </p:spPr>
      </p:pic>
    </p:spTree>
    <p:extLst>
      <p:ext uri="{BB962C8B-B14F-4D97-AF65-F5344CB8AC3E}">
        <p14:creationId xmlns:p14="http://schemas.microsoft.com/office/powerpoint/2010/main" val="1890162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ERSION" val="0.2"/>
  <p:tag name="QUESTIONNAME" val="What is a group"/>
  <p:tag name="QUESTIONTYPE" val=" 0"/>
  <p:tag name="QUESTIONCHOICES" val=" 4"/>
  <p:tag name="QUESTIONANSWER" val=" 2"/>
  <p:tag name="QUESTIONDIFFICULTY" val=" 0"/>
  <p:tag name="QUESTIONPOINTS" val=" 1"/>
  <p:tag name="QUESTIONCHANCES" val=" 3"/>
  <p:tag name="QUESTIONTIMER" val="00:30"/>
</p:tagLst>
</file>

<file path=ppt/tags/tag2.xml><?xml version="1.0" encoding="utf-8"?>
<p:tagLst xmlns:a="http://schemas.openxmlformats.org/drawingml/2006/main" xmlns:r="http://schemas.openxmlformats.org/officeDocument/2006/relationships" xmlns:p="http://schemas.openxmlformats.org/presentationml/2006/main">
  <p:tag name="VERSION" val="0.2"/>
  <p:tag name="QUESTIONNAME" val="The four basic t"/>
  <p:tag name="QUESTIONTYPE" val=" 0"/>
  <p:tag name="QUESTIONCHOICES" val=" 4"/>
  <p:tag name="QUESTIONANSWER" val=" 4"/>
  <p:tag name="QUESTIONDIFFICULTY" val=" 0"/>
  <p:tag name="QUESTIONPOINTS" val=" 1"/>
  <p:tag name="QUESTIONCHANCES" val=" 3"/>
  <p:tag name="QUESTIONTIMER" val="00:3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1071</Words>
  <Application>Microsoft Office PowerPoint</Application>
  <PresentationFormat>On-screen Show (4:3)</PresentationFormat>
  <Paragraphs>189</Paragraphs>
  <Slides>72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72</vt:i4>
      </vt:variant>
    </vt:vector>
  </HeadingPairs>
  <TitlesOfParts>
    <vt:vector size="76" baseType="lpstr">
      <vt:lpstr>Arial</vt:lpstr>
      <vt:lpstr>Comic Sans MS</vt:lpstr>
      <vt:lpstr>Times New Roman</vt:lpstr>
      <vt:lpstr>Default Design</vt:lpstr>
      <vt:lpstr>Chapter 4:  EPITHELIAL TISSUES Review </vt:lpstr>
      <vt:lpstr>What is a group of cells of similar structure that perform a common function?</vt:lpstr>
      <vt:lpstr>The four basic tissues of the body include epithelium, connective tissue, and __________.</vt:lpstr>
      <vt:lpstr>Four Main Tissues</vt:lpstr>
      <vt:lpstr>Epithelium</vt:lpstr>
      <vt:lpstr>PowerPoint Presentation</vt:lpstr>
      <vt:lpstr>Simple Epithelium</vt:lpstr>
      <vt:lpstr>Simple Epithelium</vt:lpstr>
      <vt:lpstr>A: SIMPLE SQUAMOUS (ENDOTHELIUM)</vt:lpstr>
      <vt:lpstr>A: SIMPLE SQUAMOUS</vt:lpstr>
      <vt:lpstr>A: SIMPLE SQUAMOUS</vt:lpstr>
      <vt:lpstr>Simple Epithelium</vt:lpstr>
      <vt:lpstr>B: SIMPLE CUBOIDAL</vt:lpstr>
      <vt:lpstr>B: SIMPLE CUBOIDAL</vt:lpstr>
      <vt:lpstr>B: SIMPLE CUBOIDAL</vt:lpstr>
      <vt:lpstr>Simple Epithelium</vt:lpstr>
      <vt:lpstr>C: SIMPLE COLUMNAR</vt:lpstr>
      <vt:lpstr>C: SIMPLE COLUMNAR</vt:lpstr>
      <vt:lpstr>C: SIMPLE COLUMNAR</vt:lpstr>
      <vt:lpstr>C: SIMPLE COLUMNAR</vt:lpstr>
      <vt:lpstr>Simple Epithelium</vt:lpstr>
      <vt:lpstr>D: PSEUDOSTRATIFIED COLUMNAR (WITH CILIA)</vt:lpstr>
      <vt:lpstr>D: PSEUDOSTRATIFIED COLUMNAR (WITH CILIA)</vt:lpstr>
      <vt:lpstr>D: PSEUDOSTRATIFIED COLUMNAR (WITH CILIA)</vt:lpstr>
      <vt:lpstr>D: PSEUDOSTRATIFIED COLUMNAR (WITH CILIA)</vt:lpstr>
      <vt:lpstr>Stratified Epithelium</vt:lpstr>
      <vt:lpstr>Stratified Epithelium</vt:lpstr>
      <vt:lpstr>E: STRATIFIED SQUAMOUS KERATINIZED</vt:lpstr>
      <vt:lpstr>E: STRATIFIED SQUAMOUS (NON-KERATINIZED)</vt:lpstr>
      <vt:lpstr>E: STRATIFIED SQUAMOUS (NON-KERATINIZED)</vt:lpstr>
      <vt:lpstr>E: STRATIFIED SQUAMOUS KERATINIZED</vt:lpstr>
      <vt:lpstr>E: STRATIFIED SQUAMOUS NON-KERATINIZED</vt:lpstr>
      <vt:lpstr>E: STRATIFIED SQUAMOUS NON-KERATINIZED</vt:lpstr>
      <vt:lpstr>E: STRATIFIED SQUAMOUS KERATINIZED</vt:lpstr>
      <vt:lpstr>E: STRATIFIED SQUAMOUS KERATINIZED</vt:lpstr>
      <vt:lpstr>Stratified Epithelium</vt:lpstr>
      <vt:lpstr>F: STRATIFIED CUBOIDAL</vt:lpstr>
      <vt:lpstr>Stratified Epithelium</vt:lpstr>
      <vt:lpstr>G: STRATIFIED COLUMNAR</vt:lpstr>
      <vt:lpstr>Stratified Epithelium</vt:lpstr>
      <vt:lpstr>H: TRANSITIONAL</vt:lpstr>
      <vt:lpstr>Histology Exercise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EPITHELIAL TISSUES Review</dc:title>
  <dc:creator>Peter Reonisto</dc:creator>
  <cp:lastModifiedBy>Reonisto, Peter E</cp:lastModifiedBy>
  <cp:revision>5</cp:revision>
  <dcterms:created xsi:type="dcterms:W3CDTF">2019-01-24T18:34:30Z</dcterms:created>
  <dcterms:modified xsi:type="dcterms:W3CDTF">2021-09-07T22:10:06Z</dcterms:modified>
</cp:coreProperties>
</file>