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57" r:id="rId3"/>
    <p:sldId id="278" r:id="rId4"/>
    <p:sldId id="279" r:id="rId5"/>
    <p:sldId id="280" r:id="rId6"/>
    <p:sldId id="281" r:id="rId7"/>
    <p:sldId id="282" r:id="rId8"/>
    <p:sldId id="295" r:id="rId9"/>
    <p:sldId id="286" r:id="rId10"/>
    <p:sldId id="284" r:id="rId11"/>
    <p:sldId id="285" r:id="rId12"/>
    <p:sldId id="287" r:id="rId13"/>
    <p:sldId id="288" r:id="rId14"/>
    <p:sldId id="289" r:id="rId15"/>
    <p:sldId id="290" r:id="rId16"/>
    <p:sldId id="291" r:id="rId17"/>
    <p:sldId id="292" r:id="rId18"/>
    <p:sldId id="294" r:id="rId19"/>
    <p:sldId id="293" r:id="rId20"/>
    <p:sldId id="297" r:id="rId21"/>
    <p:sldId id="365" r:id="rId22"/>
    <p:sldId id="370" r:id="rId23"/>
    <p:sldId id="369" r:id="rId24"/>
    <p:sldId id="367" r:id="rId25"/>
    <p:sldId id="366" r:id="rId26"/>
    <p:sldId id="380" r:id="rId27"/>
    <p:sldId id="378" r:id="rId28"/>
    <p:sldId id="377" r:id="rId29"/>
    <p:sldId id="376" r:id="rId30"/>
    <p:sldId id="374" r:id="rId31"/>
    <p:sldId id="373" r:id="rId32"/>
    <p:sldId id="384" r:id="rId33"/>
    <p:sldId id="381" r:id="rId34"/>
    <p:sldId id="385" r:id="rId35"/>
    <p:sldId id="320" r:id="rId36"/>
    <p:sldId id="305" r:id="rId37"/>
    <p:sldId id="306" r:id="rId38"/>
    <p:sldId id="307" r:id="rId39"/>
    <p:sldId id="308" r:id="rId40"/>
    <p:sldId id="309" r:id="rId41"/>
    <p:sldId id="310" r:id="rId42"/>
    <p:sldId id="311" r:id="rId43"/>
    <p:sldId id="312" r:id="rId44"/>
    <p:sldId id="313" r:id="rId45"/>
    <p:sldId id="314" r:id="rId46"/>
    <p:sldId id="315" r:id="rId47"/>
    <p:sldId id="316" r:id="rId48"/>
    <p:sldId id="317" r:id="rId49"/>
    <p:sldId id="318" r:id="rId50"/>
    <p:sldId id="319" r:id="rId51"/>
    <p:sldId id="326" r:id="rId52"/>
    <p:sldId id="362"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1456C6-CB83-4E9E-918C-06C5E4FF4A81}" type="datetimeFigureOut">
              <a:rPr lang="en-US"/>
              <a:t>1/22/2021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AB227-98B8-4CB2-BA6F-E0185DF64EFC}" type="slidenum">
              <a:rPr lang="en-US"/>
              <a:t>‹#›</a:t>
            </a:fld>
            <a:endParaRPr lang="en-US"/>
          </a:p>
        </p:txBody>
      </p:sp>
    </p:spTree>
    <p:extLst>
      <p:ext uri="{BB962C8B-B14F-4D97-AF65-F5344CB8AC3E}">
        <p14:creationId xmlns:p14="http://schemas.microsoft.com/office/powerpoint/2010/main" val="3885664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CA222B-7982-4F2A-A61C-BE8F5E817412}"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A1263-29A7-4598-9943-7B2B8B8A4979}" type="slidenum">
              <a:rPr lang="en-US" smtClean="0"/>
              <a:t>‹#›</a:t>
            </a:fld>
            <a:endParaRPr lang="en-US"/>
          </a:p>
        </p:txBody>
      </p:sp>
    </p:spTree>
    <p:extLst>
      <p:ext uri="{BB962C8B-B14F-4D97-AF65-F5344CB8AC3E}">
        <p14:creationId xmlns:p14="http://schemas.microsoft.com/office/powerpoint/2010/main" val="2755341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A222B-7982-4F2A-A61C-BE8F5E817412}"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A1263-29A7-4598-9943-7B2B8B8A4979}" type="slidenum">
              <a:rPr lang="en-US" smtClean="0"/>
              <a:t>‹#›</a:t>
            </a:fld>
            <a:endParaRPr lang="en-US"/>
          </a:p>
        </p:txBody>
      </p:sp>
    </p:spTree>
    <p:extLst>
      <p:ext uri="{BB962C8B-B14F-4D97-AF65-F5344CB8AC3E}">
        <p14:creationId xmlns:p14="http://schemas.microsoft.com/office/powerpoint/2010/main" val="296697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A222B-7982-4F2A-A61C-BE8F5E817412}"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A1263-29A7-4598-9943-7B2B8B8A4979}" type="slidenum">
              <a:rPr lang="en-US" smtClean="0"/>
              <a:t>‹#›</a:t>
            </a:fld>
            <a:endParaRPr lang="en-US"/>
          </a:p>
        </p:txBody>
      </p:sp>
    </p:spTree>
    <p:extLst>
      <p:ext uri="{BB962C8B-B14F-4D97-AF65-F5344CB8AC3E}">
        <p14:creationId xmlns:p14="http://schemas.microsoft.com/office/powerpoint/2010/main" val="123138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A222B-7982-4F2A-A61C-BE8F5E817412}"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A1263-29A7-4598-9943-7B2B8B8A4979}" type="slidenum">
              <a:rPr lang="en-US" smtClean="0"/>
              <a:t>‹#›</a:t>
            </a:fld>
            <a:endParaRPr lang="en-US"/>
          </a:p>
        </p:txBody>
      </p:sp>
    </p:spTree>
    <p:extLst>
      <p:ext uri="{BB962C8B-B14F-4D97-AF65-F5344CB8AC3E}">
        <p14:creationId xmlns:p14="http://schemas.microsoft.com/office/powerpoint/2010/main" val="275191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CA222B-7982-4F2A-A61C-BE8F5E817412}"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4A1263-29A7-4598-9943-7B2B8B8A4979}" type="slidenum">
              <a:rPr lang="en-US" smtClean="0"/>
              <a:t>‹#›</a:t>
            </a:fld>
            <a:endParaRPr lang="en-US"/>
          </a:p>
        </p:txBody>
      </p:sp>
    </p:spTree>
    <p:extLst>
      <p:ext uri="{BB962C8B-B14F-4D97-AF65-F5344CB8AC3E}">
        <p14:creationId xmlns:p14="http://schemas.microsoft.com/office/powerpoint/2010/main" val="2464663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CA222B-7982-4F2A-A61C-BE8F5E817412}"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A1263-29A7-4598-9943-7B2B8B8A4979}" type="slidenum">
              <a:rPr lang="en-US" smtClean="0"/>
              <a:t>‹#›</a:t>
            </a:fld>
            <a:endParaRPr lang="en-US"/>
          </a:p>
        </p:txBody>
      </p:sp>
    </p:spTree>
    <p:extLst>
      <p:ext uri="{BB962C8B-B14F-4D97-AF65-F5344CB8AC3E}">
        <p14:creationId xmlns:p14="http://schemas.microsoft.com/office/powerpoint/2010/main" val="3477428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CA222B-7982-4F2A-A61C-BE8F5E817412}"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4A1263-29A7-4598-9943-7B2B8B8A4979}" type="slidenum">
              <a:rPr lang="en-US" smtClean="0"/>
              <a:t>‹#›</a:t>
            </a:fld>
            <a:endParaRPr lang="en-US"/>
          </a:p>
        </p:txBody>
      </p:sp>
    </p:spTree>
    <p:extLst>
      <p:ext uri="{BB962C8B-B14F-4D97-AF65-F5344CB8AC3E}">
        <p14:creationId xmlns:p14="http://schemas.microsoft.com/office/powerpoint/2010/main" val="1584167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CA222B-7982-4F2A-A61C-BE8F5E817412}"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4A1263-29A7-4598-9943-7B2B8B8A4979}" type="slidenum">
              <a:rPr lang="en-US" smtClean="0"/>
              <a:t>‹#›</a:t>
            </a:fld>
            <a:endParaRPr lang="en-US"/>
          </a:p>
        </p:txBody>
      </p:sp>
    </p:spTree>
    <p:extLst>
      <p:ext uri="{BB962C8B-B14F-4D97-AF65-F5344CB8AC3E}">
        <p14:creationId xmlns:p14="http://schemas.microsoft.com/office/powerpoint/2010/main" val="1009903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CA222B-7982-4F2A-A61C-BE8F5E817412}" type="datetimeFigureOut">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4A1263-29A7-4598-9943-7B2B8B8A4979}" type="slidenum">
              <a:rPr lang="en-US" smtClean="0"/>
              <a:t>‹#›</a:t>
            </a:fld>
            <a:endParaRPr lang="en-US"/>
          </a:p>
        </p:txBody>
      </p:sp>
    </p:spTree>
    <p:extLst>
      <p:ext uri="{BB962C8B-B14F-4D97-AF65-F5344CB8AC3E}">
        <p14:creationId xmlns:p14="http://schemas.microsoft.com/office/powerpoint/2010/main" val="1196384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CA222B-7982-4F2A-A61C-BE8F5E817412}"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A1263-29A7-4598-9943-7B2B8B8A4979}" type="slidenum">
              <a:rPr lang="en-US" smtClean="0"/>
              <a:t>‹#›</a:t>
            </a:fld>
            <a:endParaRPr lang="en-US"/>
          </a:p>
        </p:txBody>
      </p:sp>
    </p:spTree>
    <p:extLst>
      <p:ext uri="{BB962C8B-B14F-4D97-AF65-F5344CB8AC3E}">
        <p14:creationId xmlns:p14="http://schemas.microsoft.com/office/powerpoint/2010/main" val="3412494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CA222B-7982-4F2A-A61C-BE8F5E817412}"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4A1263-29A7-4598-9943-7B2B8B8A4979}" type="slidenum">
              <a:rPr lang="en-US" smtClean="0"/>
              <a:t>‹#›</a:t>
            </a:fld>
            <a:endParaRPr lang="en-US"/>
          </a:p>
        </p:txBody>
      </p:sp>
    </p:spTree>
    <p:extLst>
      <p:ext uri="{BB962C8B-B14F-4D97-AF65-F5344CB8AC3E}">
        <p14:creationId xmlns:p14="http://schemas.microsoft.com/office/powerpoint/2010/main" val="2796080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A222B-7982-4F2A-A61C-BE8F5E817412}" type="datetimeFigureOut">
              <a:rPr lang="en-US" smtClean="0"/>
              <a:t>1/22/2021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4A1263-29A7-4598-9943-7B2B8B8A4979}" type="slidenum">
              <a:rPr lang="en-US" smtClean="0"/>
              <a:t>‹#›</a:t>
            </a:fld>
            <a:endParaRPr lang="en-US"/>
          </a:p>
        </p:txBody>
      </p:sp>
    </p:spTree>
    <p:extLst>
      <p:ext uri="{BB962C8B-B14F-4D97-AF65-F5344CB8AC3E}">
        <p14:creationId xmlns:p14="http://schemas.microsoft.com/office/powerpoint/2010/main" val="339840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752600"/>
            <a:ext cx="8458200" cy="954107"/>
          </a:xfrm>
          <a:prstGeom prst="rect">
            <a:avLst/>
          </a:prstGeom>
          <a:noFill/>
        </p:spPr>
        <p:txBody>
          <a:bodyPr wrap="square" rtlCol="0">
            <a:spAutoFit/>
          </a:bodyPr>
          <a:lstStyle/>
          <a:p>
            <a:pPr algn="ctr"/>
            <a:r>
              <a:rPr lang="en-US" sz="2800" b="1" dirty="0"/>
              <a:t>Histology Tutorial</a:t>
            </a:r>
          </a:p>
          <a:p>
            <a:endParaRPr lang="en-US" sz="2800" dirty="0"/>
          </a:p>
        </p:txBody>
      </p:sp>
    </p:spTree>
    <p:extLst>
      <p:ext uri="{BB962C8B-B14F-4D97-AF65-F5344CB8AC3E}">
        <p14:creationId xmlns:p14="http://schemas.microsoft.com/office/powerpoint/2010/main" val="2905092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457200"/>
            <a:ext cx="1555234" cy="646331"/>
          </a:xfrm>
          <a:prstGeom prst="rect">
            <a:avLst/>
          </a:prstGeom>
          <a:noFill/>
        </p:spPr>
        <p:txBody>
          <a:bodyPr wrap="none" rtlCol="0">
            <a:spAutoFit/>
          </a:bodyPr>
          <a:lstStyle/>
          <a:p>
            <a:r>
              <a:rPr lang="en-US" dirty="0"/>
              <a:t>Compact bone</a:t>
            </a:r>
          </a:p>
          <a:p>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103531"/>
            <a:ext cx="5715000" cy="4286250"/>
          </a:xfrm>
          <a:prstGeom prst="rect">
            <a:avLst/>
          </a:prstGeom>
        </p:spPr>
      </p:pic>
      <p:cxnSp>
        <p:nvCxnSpPr>
          <p:cNvPr id="5" name="Straight Arrow Connector 4"/>
          <p:cNvCxnSpPr>
            <a:stCxn id="10" idx="1"/>
          </p:cNvCxnSpPr>
          <p:nvPr/>
        </p:nvCxnSpPr>
        <p:spPr>
          <a:xfrm flipH="1">
            <a:off x="3581400" y="489466"/>
            <a:ext cx="2438400" cy="10345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581400" y="609600"/>
            <a:ext cx="2514600" cy="1066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886200" y="685800"/>
            <a:ext cx="2743200" cy="1295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19800" y="304800"/>
            <a:ext cx="2114681" cy="369332"/>
          </a:xfrm>
          <a:prstGeom prst="rect">
            <a:avLst/>
          </a:prstGeom>
          <a:noFill/>
        </p:spPr>
        <p:txBody>
          <a:bodyPr wrap="none" rtlCol="0">
            <a:spAutoFit/>
          </a:bodyPr>
          <a:lstStyle/>
          <a:p>
            <a:r>
              <a:rPr lang="en-US" dirty="0"/>
              <a:t>Osteocytes in lacuna</a:t>
            </a:r>
          </a:p>
        </p:txBody>
      </p:sp>
      <p:cxnSp>
        <p:nvCxnSpPr>
          <p:cNvPr id="14" name="Straight Arrow Connector 13"/>
          <p:cNvCxnSpPr/>
          <p:nvPr/>
        </p:nvCxnSpPr>
        <p:spPr>
          <a:xfrm flipH="1">
            <a:off x="5105400" y="1524000"/>
            <a:ext cx="2514600" cy="914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432590" y="1143000"/>
            <a:ext cx="1403782" cy="369332"/>
          </a:xfrm>
          <a:prstGeom prst="rect">
            <a:avLst/>
          </a:prstGeom>
          <a:noFill/>
        </p:spPr>
        <p:txBody>
          <a:bodyPr wrap="none" rtlCol="0">
            <a:spAutoFit/>
          </a:bodyPr>
          <a:lstStyle/>
          <a:p>
            <a:r>
              <a:rPr lang="en-US" dirty="0"/>
              <a:t>Central canal</a:t>
            </a:r>
          </a:p>
        </p:txBody>
      </p:sp>
      <p:sp>
        <p:nvSpPr>
          <p:cNvPr id="4" name="Rectangle 3"/>
          <p:cNvSpPr/>
          <p:nvPr/>
        </p:nvSpPr>
        <p:spPr>
          <a:xfrm>
            <a:off x="1367953" y="5486400"/>
            <a:ext cx="4402808" cy="369332"/>
          </a:xfrm>
          <a:prstGeom prst="rect">
            <a:avLst/>
          </a:prstGeom>
        </p:spPr>
        <p:txBody>
          <a:bodyPr wrap="none">
            <a:spAutoFit/>
          </a:bodyPr>
          <a:lstStyle/>
          <a:p>
            <a:r>
              <a:rPr lang="en-US" dirty="0"/>
              <a:t>Bone dry ground human </a:t>
            </a:r>
            <a:r>
              <a:rPr lang="en-US" dirty="0" err="1"/>
              <a:t>c.s</a:t>
            </a:r>
            <a:r>
              <a:rPr lang="en-US" dirty="0"/>
              <a:t>. 93 W 6140   10X</a:t>
            </a:r>
          </a:p>
        </p:txBody>
      </p:sp>
    </p:spTree>
    <p:extLst>
      <p:ext uri="{BB962C8B-B14F-4D97-AF65-F5344CB8AC3E}">
        <p14:creationId xmlns:p14="http://schemas.microsoft.com/office/powerpoint/2010/main" val="913169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52400"/>
            <a:ext cx="7289368" cy="1077218"/>
          </a:xfrm>
          <a:prstGeom prst="rect">
            <a:avLst/>
          </a:prstGeom>
          <a:noFill/>
        </p:spPr>
        <p:txBody>
          <a:bodyPr wrap="none" rtlCol="0">
            <a:spAutoFit/>
          </a:bodyPr>
          <a:lstStyle/>
          <a:p>
            <a:r>
              <a:rPr lang="en-US" sz="2800" dirty="0"/>
              <a:t>Hyaline cartilage</a:t>
            </a:r>
          </a:p>
          <a:p>
            <a:r>
              <a:rPr lang="en-US" dirty="0"/>
              <a:t>Locations:  ends of long bones, growth plate of bones, ends of ribs, sternum</a:t>
            </a:r>
          </a:p>
          <a:p>
            <a:r>
              <a:rPr lang="en-US" dirty="0"/>
              <a:t>Function:  supportive but flexible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 y="1806874"/>
            <a:ext cx="4165600" cy="31242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828800"/>
            <a:ext cx="4165600" cy="3124200"/>
          </a:xfrm>
          <a:prstGeom prst="rect">
            <a:avLst/>
          </a:prstGeom>
        </p:spPr>
      </p:pic>
      <p:sp>
        <p:nvSpPr>
          <p:cNvPr id="5" name="Rectangle 4"/>
          <p:cNvSpPr/>
          <p:nvPr/>
        </p:nvSpPr>
        <p:spPr>
          <a:xfrm>
            <a:off x="57684" y="1194726"/>
            <a:ext cx="4572000" cy="646331"/>
          </a:xfrm>
          <a:prstGeom prst="rect">
            <a:avLst/>
          </a:prstGeom>
        </p:spPr>
        <p:txBody>
          <a:bodyPr>
            <a:spAutoFit/>
          </a:bodyPr>
          <a:lstStyle/>
          <a:p>
            <a:r>
              <a:rPr lang="pt-BR" dirty="0"/>
              <a:t>Hyaline cartilage xiphisternum H&amp;E sec. 93 W 3264 100X</a:t>
            </a:r>
            <a:endParaRPr lang="en-US" dirty="0"/>
          </a:p>
        </p:txBody>
      </p:sp>
      <p:sp>
        <p:nvSpPr>
          <p:cNvPr id="6" name="Rectangle 5"/>
          <p:cNvSpPr/>
          <p:nvPr/>
        </p:nvSpPr>
        <p:spPr>
          <a:xfrm>
            <a:off x="4596925" y="1160543"/>
            <a:ext cx="4572000" cy="646331"/>
          </a:xfrm>
          <a:prstGeom prst="rect">
            <a:avLst/>
          </a:prstGeom>
        </p:spPr>
        <p:txBody>
          <a:bodyPr>
            <a:spAutoFit/>
          </a:bodyPr>
          <a:lstStyle/>
          <a:p>
            <a:r>
              <a:rPr lang="pt-BR" dirty="0"/>
              <a:t>Hyaline cartilage xiphisternum H&amp;E sec. 93 W 3264 400X</a:t>
            </a:r>
            <a:endParaRPr lang="en-US" dirty="0"/>
          </a:p>
        </p:txBody>
      </p:sp>
      <p:cxnSp>
        <p:nvCxnSpPr>
          <p:cNvPr id="8" name="Straight Arrow Connector 7"/>
          <p:cNvCxnSpPr/>
          <p:nvPr/>
        </p:nvCxnSpPr>
        <p:spPr>
          <a:xfrm flipH="1" flipV="1">
            <a:off x="2286000" y="3200400"/>
            <a:ext cx="1892084" cy="2438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596925" y="4495800"/>
            <a:ext cx="660875" cy="1143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667000" y="5791200"/>
            <a:ext cx="3711016" cy="369332"/>
          </a:xfrm>
          <a:prstGeom prst="rect">
            <a:avLst/>
          </a:prstGeom>
          <a:noFill/>
        </p:spPr>
        <p:txBody>
          <a:bodyPr wrap="none" rtlCol="0">
            <a:spAutoFit/>
          </a:bodyPr>
          <a:lstStyle/>
          <a:p>
            <a:r>
              <a:rPr lang="en-US" dirty="0"/>
              <a:t>Notice the chondrocyte  in the lacuna</a:t>
            </a:r>
          </a:p>
        </p:txBody>
      </p:sp>
      <p:cxnSp>
        <p:nvCxnSpPr>
          <p:cNvPr id="14" name="Straight Arrow Connector 13"/>
          <p:cNvCxnSpPr/>
          <p:nvPr/>
        </p:nvCxnSpPr>
        <p:spPr>
          <a:xfrm flipH="1" flipV="1">
            <a:off x="7239000" y="3733800"/>
            <a:ext cx="228600" cy="22420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34819" y="5994382"/>
            <a:ext cx="2575898" cy="646331"/>
          </a:xfrm>
          <a:prstGeom prst="rect">
            <a:avLst/>
          </a:prstGeom>
          <a:noFill/>
        </p:spPr>
        <p:txBody>
          <a:bodyPr wrap="none" rtlCol="0">
            <a:spAutoFit/>
          </a:bodyPr>
          <a:lstStyle/>
          <a:p>
            <a:r>
              <a:rPr lang="en-US" dirty="0"/>
              <a:t>Notice the glassy</a:t>
            </a:r>
          </a:p>
          <a:p>
            <a:r>
              <a:rPr lang="en-US" dirty="0"/>
              <a:t>appearance of the matrix</a:t>
            </a:r>
          </a:p>
        </p:txBody>
      </p:sp>
    </p:spTree>
    <p:extLst>
      <p:ext uri="{BB962C8B-B14F-4D97-AF65-F5344CB8AC3E}">
        <p14:creationId xmlns:p14="http://schemas.microsoft.com/office/powerpoint/2010/main" val="2544074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762000"/>
            <a:ext cx="2173544" cy="523220"/>
          </a:xfrm>
          <a:prstGeom prst="rect">
            <a:avLst/>
          </a:prstGeom>
          <a:noFill/>
        </p:spPr>
        <p:txBody>
          <a:bodyPr wrap="none" rtlCol="0">
            <a:spAutoFit/>
          </a:bodyPr>
          <a:lstStyle/>
          <a:p>
            <a:r>
              <a:rPr lang="en-US" sz="2800" dirty="0"/>
              <a:t>Fibrocartilage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680" y="1447800"/>
            <a:ext cx="5080000" cy="3810000"/>
          </a:xfrm>
          <a:prstGeom prst="rect">
            <a:avLst/>
          </a:prstGeom>
          <a:ln>
            <a:solidFill>
              <a:schemeClr val="tx1"/>
            </a:solidFill>
          </a:ln>
        </p:spPr>
      </p:pic>
      <p:sp>
        <p:nvSpPr>
          <p:cNvPr id="4" name="Rectangle 3"/>
          <p:cNvSpPr/>
          <p:nvPr/>
        </p:nvSpPr>
        <p:spPr>
          <a:xfrm>
            <a:off x="1447800" y="5280370"/>
            <a:ext cx="4029116" cy="369332"/>
          </a:xfrm>
          <a:prstGeom prst="rect">
            <a:avLst/>
          </a:prstGeom>
        </p:spPr>
        <p:txBody>
          <a:bodyPr wrap="none">
            <a:spAutoFit/>
          </a:bodyPr>
          <a:lstStyle/>
          <a:p>
            <a:r>
              <a:rPr lang="pt-BR" dirty="0"/>
              <a:t>Mammal fibrocartilage sec 31-2922 400X</a:t>
            </a:r>
            <a:endParaRPr lang="en-US" dirty="0"/>
          </a:p>
        </p:txBody>
      </p:sp>
      <p:cxnSp>
        <p:nvCxnSpPr>
          <p:cNvPr id="6" name="Straight Arrow Connector 5"/>
          <p:cNvCxnSpPr/>
          <p:nvPr/>
        </p:nvCxnSpPr>
        <p:spPr>
          <a:xfrm flipH="1">
            <a:off x="4572000" y="3962400"/>
            <a:ext cx="23622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477000" y="3505200"/>
            <a:ext cx="2282741" cy="369332"/>
          </a:xfrm>
          <a:prstGeom prst="rect">
            <a:avLst/>
          </a:prstGeom>
          <a:noFill/>
        </p:spPr>
        <p:txBody>
          <a:bodyPr wrap="none" rtlCol="0">
            <a:spAutoFit/>
          </a:bodyPr>
          <a:lstStyle/>
          <a:p>
            <a:r>
              <a:rPr lang="en-US" dirty="0"/>
              <a:t>Chondrocyte in lacuna</a:t>
            </a:r>
          </a:p>
        </p:txBody>
      </p:sp>
      <p:cxnSp>
        <p:nvCxnSpPr>
          <p:cNvPr id="10" name="Straight Arrow Connector 9"/>
          <p:cNvCxnSpPr/>
          <p:nvPr/>
        </p:nvCxnSpPr>
        <p:spPr>
          <a:xfrm flipH="1">
            <a:off x="4953000" y="4305300"/>
            <a:ext cx="2743200" cy="4953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40465" y="3930983"/>
            <a:ext cx="1484381" cy="369332"/>
          </a:xfrm>
          <a:prstGeom prst="rect">
            <a:avLst/>
          </a:prstGeom>
          <a:noFill/>
        </p:spPr>
        <p:txBody>
          <a:bodyPr wrap="none" rtlCol="0">
            <a:spAutoFit/>
          </a:bodyPr>
          <a:lstStyle/>
          <a:p>
            <a:r>
              <a:rPr lang="en-US" dirty="0"/>
              <a:t>Collagen fiber</a:t>
            </a:r>
          </a:p>
        </p:txBody>
      </p:sp>
      <p:sp>
        <p:nvSpPr>
          <p:cNvPr id="12" name="TextBox 11"/>
          <p:cNvSpPr txBox="1"/>
          <p:nvPr/>
        </p:nvSpPr>
        <p:spPr>
          <a:xfrm>
            <a:off x="570623" y="5655399"/>
            <a:ext cx="8388643" cy="1200329"/>
          </a:xfrm>
          <a:prstGeom prst="rect">
            <a:avLst/>
          </a:prstGeom>
          <a:noFill/>
        </p:spPr>
        <p:txBody>
          <a:bodyPr wrap="none" rtlCol="0">
            <a:spAutoFit/>
          </a:bodyPr>
          <a:lstStyle/>
          <a:p>
            <a:r>
              <a:rPr lang="en-US" dirty="0"/>
              <a:t>Where is fibrocartilage located and why?</a:t>
            </a:r>
          </a:p>
          <a:p>
            <a:endParaRPr lang="en-US" dirty="0"/>
          </a:p>
          <a:p>
            <a:r>
              <a:rPr lang="en-US" dirty="0"/>
              <a:t>Like hyaline cartilage, fibrocartilage contains chondrocytes in lacuna.  The staining helps</a:t>
            </a:r>
          </a:p>
          <a:p>
            <a:r>
              <a:rPr lang="en-US" dirty="0"/>
              <a:t>reveal the fibers.</a:t>
            </a:r>
          </a:p>
        </p:txBody>
      </p:sp>
    </p:spTree>
    <p:extLst>
      <p:ext uri="{BB962C8B-B14F-4D97-AF65-F5344CB8AC3E}">
        <p14:creationId xmlns:p14="http://schemas.microsoft.com/office/powerpoint/2010/main" val="6093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1605"/>
            <a:ext cx="3076420" cy="646331"/>
          </a:xfrm>
          <a:prstGeom prst="rect">
            <a:avLst/>
          </a:prstGeom>
          <a:noFill/>
        </p:spPr>
        <p:txBody>
          <a:bodyPr wrap="none" rtlCol="0">
            <a:spAutoFit/>
          </a:bodyPr>
          <a:lstStyle/>
          <a:p>
            <a:r>
              <a:rPr lang="en-US" sz="3600" dirty="0"/>
              <a:t>Elastic cartilage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219200"/>
            <a:ext cx="4368800" cy="32766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143000"/>
            <a:ext cx="4267200" cy="3200400"/>
          </a:xfrm>
          <a:prstGeom prst="rect">
            <a:avLst/>
          </a:prstGeom>
        </p:spPr>
      </p:pic>
      <p:sp>
        <p:nvSpPr>
          <p:cNvPr id="5" name="Left Brace 4"/>
          <p:cNvSpPr/>
          <p:nvPr/>
        </p:nvSpPr>
        <p:spPr>
          <a:xfrm>
            <a:off x="1144780" y="1371600"/>
            <a:ext cx="274320" cy="838200"/>
          </a:xfrm>
          <a:prstGeom prst="lef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152400" y="1600200"/>
            <a:ext cx="987130" cy="646331"/>
          </a:xfrm>
          <a:prstGeom prst="rect">
            <a:avLst/>
          </a:prstGeom>
          <a:noFill/>
        </p:spPr>
        <p:txBody>
          <a:bodyPr wrap="none" rtlCol="0">
            <a:spAutoFit/>
          </a:bodyPr>
          <a:lstStyle/>
          <a:p>
            <a:r>
              <a:rPr lang="en-US" dirty="0"/>
              <a:t>Elastic</a:t>
            </a:r>
          </a:p>
          <a:p>
            <a:r>
              <a:rPr lang="en-US" dirty="0"/>
              <a:t>cartilage</a:t>
            </a:r>
          </a:p>
        </p:txBody>
      </p:sp>
      <p:sp>
        <p:nvSpPr>
          <p:cNvPr id="7" name="Left Brace 6"/>
          <p:cNvSpPr/>
          <p:nvPr/>
        </p:nvSpPr>
        <p:spPr>
          <a:xfrm>
            <a:off x="5029200" y="1143000"/>
            <a:ext cx="274320" cy="16002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0" y="4365970"/>
            <a:ext cx="4277133" cy="369332"/>
          </a:xfrm>
          <a:prstGeom prst="rect">
            <a:avLst/>
          </a:prstGeom>
        </p:spPr>
        <p:txBody>
          <a:bodyPr wrap="none">
            <a:spAutoFit/>
          </a:bodyPr>
          <a:lstStyle/>
          <a:p>
            <a:r>
              <a:rPr lang="en-US" dirty="0"/>
              <a:t>mammal elastic cartilage sec. 31-2910 100X</a:t>
            </a:r>
          </a:p>
        </p:txBody>
      </p:sp>
      <p:sp>
        <p:nvSpPr>
          <p:cNvPr id="9" name="Rectangle 8"/>
          <p:cNvSpPr/>
          <p:nvPr/>
        </p:nvSpPr>
        <p:spPr>
          <a:xfrm>
            <a:off x="4625543" y="4492732"/>
            <a:ext cx="4277133" cy="369332"/>
          </a:xfrm>
          <a:prstGeom prst="rect">
            <a:avLst/>
          </a:prstGeom>
        </p:spPr>
        <p:txBody>
          <a:bodyPr wrap="none">
            <a:spAutoFit/>
          </a:bodyPr>
          <a:lstStyle/>
          <a:p>
            <a:r>
              <a:rPr lang="en-US" dirty="0"/>
              <a:t>mammal elastic cartilage sec. 31-2910 400X</a:t>
            </a:r>
          </a:p>
        </p:txBody>
      </p:sp>
      <p:cxnSp>
        <p:nvCxnSpPr>
          <p:cNvPr id="11" name="Straight Arrow Connector 10"/>
          <p:cNvCxnSpPr/>
          <p:nvPr/>
        </p:nvCxnSpPr>
        <p:spPr>
          <a:xfrm>
            <a:off x="5867400" y="609600"/>
            <a:ext cx="228600" cy="1181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365175" y="240268"/>
            <a:ext cx="2282741" cy="369332"/>
          </a:xfrm>
          <a:prstGeom prst="rect">
            <a:avLst/>
          </a:prstGeom>
          <a:noFill/>
        </p:spPr>
        <p:txBody>
          <a:bodyPr wrap="none" rtlCol="0">
            <a:spAutoFit/>
          </a:bodyPr>
          <a:lstStyle/>
          <a:p>
            <a:r>
              <a:rPr lang="en-US" dirty="0"/>
              <a:t>Chondrocyte in lacuna</a:t>
            </a:r>
          </a:p>
        </p:txBody>
      </p:sp>
      <p:cxnSp>
        <p:nvCxnSpPr>
          <p:cNvPr id="18" name="Straight Arrow Connector 17"/>
          <p:cNvCxnSpPr/>
          <p:nvPr/>
        </p:nvCxnSpPr>
        <p:spPr>
          <a:xfrm flipH="1">
            <a:off x="7391400" y="348734"/>
            <a:ext cx="228600" cy="12514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053841" y="41605"/>
            <a:ext cx="1268937" cy="369332"/>
          </a:xfrm>
          <a:prstGeom prst="rect">
            <a:avLst/>
          </a:prstGeom>
          <a:noFill/>
        </p:spPr>
        <p:txBody>
          <a:bodyPr wrap="none" rtlCol="0">
            <a:spAutoFit/>
          </a:bodyPr>
          <a:lstStyle/>
          <a:p>
            <a:r>
              <a:rPr lang="en-US" dirty="0"/>
              <a:t>Elastic fiber</a:t>
            </a:r>
          </a:p>
        </p:txBody>
      </p:sp>
      <p:sp>
        <p:nvSpPr>
          <p:cNvPr id="20" name="TextBox 19"/>
          <p:cNvSpPr txBox="1"/>
          <p:nvPr/>
        </p:nvSpPr>
        <p:spPr>
          <a:xfrm>
            <a:off x="152400" y="5257800"/>
            <a:ext cx="8908401" cy="369332"/>
          </a:xfrm>
          <a:prstGeom prst="rect">
            <a:avLst/>
          </a:prstGeom>
          <a:noFill/>
        </p:spPr>
        <p:txBody>
          <a:bodyPr wrap="none" rtlCol="0">
            <a:spAutoFit/>
          </a:bodyPr>
          <a:lstStyle/>
          <a:p>
            <a:r>
              <a:rPr lang="en-US" dirty="0"/>
              <a:t>Notice how elastic cartilage is similar to hyaline cartilage but contains numerous elastic fibers</a:t>
            </a:r>
          </a:p>
        </p:txBody>
      </p:sp>
    </p:spTree>
    <p:extLst>
      <p:ext uri="{BB962C8B-B14F-4D97-AF65-F5344CB8AC3E}">
        <p14:creationId xmlns:p14="http://schemas.microsoft.com/office/powerpoint/2010/main" val="2978942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09600"/>
            <a:ext cx="1271502" cy="646331"/>
          </a:xfrm>
          <a:prstGeom prst="rect">
            <a:avLst/>
          </a:prstGeom>
          <a:noFill/>
        </p:spPr>
        <p:txBody>
          <a:bodyPr wrap="none" rtlCol="0">
            <a:spAutoFit/>
          </a:bodyPr>
          <a:lstStyle/>
          <a:p>
            <a:r>
              <a:rPr lang="en-US" sz="3600" dirty="0"/>
              <a:t>Blood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258067"/>
            <a:ext cx="4316977" cy="323773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9893" y="1258068"/>
            <a:ext cx="4355507" cy="3266630"/>
          </a:xfrm>
          <a:prstGeom prst="rect">
            <a:avLst/>
          </a:prstGeom>
        </p:spPr>
      </p:pic>
      <p:sp>
        <p:nvSpPr>
          <p:cNvPr id="6" name="Rectangle 5"/>
          <p:cNvSpPr/>
          <p:nvPr/>
        </p:nvSpPr>
        <p:spPr>
          <a:xfrm>
            <a:off x="847458" y="4648200"/>
            <a:ext cx="3308085" cy="369332"/>
          </a:xfrm>
          <a:prstGeom prst="rect">
            <a:avLst/>
          </a:prstGeom>
        </p:spPr>
        <p:txBody>
          <a:bodyPr wrap="none">
            <a:spAutoFit/>
          </a:bodyPr>
          <a:lstStyle/>
          <a:p>
            <a:r>
              <a:rPr lang="en-US" dirty="0"/>
              <a:t>Human blood smear Wright 100X</a:t>
            </a:r>
          </a:p>
        </p:txBody>
      </p:sp>
      <p:sp>
        <p:nvSpPr>
          <p:cNvPr id="7" name="Rectangle 6"/>
          <p:cNvSpPr/>
          <p:nvPr/>
        </p:nvSpPr>
        <p:spPr>
          <a:xfrm>
            <a:off x="5257800" y="4653678"/>
            <a:ext cx="3308085" cy="369332"/>
          </a:xfrm>
          <a:prstGeom prst="rect">
            <a:avLst/>
          </a:prstGeom>
        </p:spPr>
        <p:txBody>
          <a:bodyPr wrap="none">
            <a:spAutoFit/>
          </a:bodyPr>
          <a:lstStyle/>
          <a:p>
            <a:r>
              <a:rPr lang="en-US" dirty="0"/>
              <a:t>Human blood smear Wright 400X</a:t>
            </a:r>
          </a:p>
        </p:txBody>
      </p:sp>
    </p:spTree>
    <p:extLst>
      <p:ext uri="{BB962C8B-B14F-4D97-AF65-F5344CB8AC3E}">
        <p14:creationId xmlns:p14="http://schemas.microsoft.com/office/powerpoint/2010/main" val="3471561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685800"/>
            <a:ext cx="2800767" cy="3416320"/>
          </a:xfrm>
          <a:prstGeom prst="rect">
            <a:avLst/>
          </a:prstGeom>
          <a:noFill/>
        </p:spPr>
        <p:txBody>
          <a:bodyPr wrap="none" rtlCol="0">
            <a:spAutoFit/>
          </a:bodyPr>
          <a:lstStyle/>
          <a:p>
            <a:r>
              <a:rPr lang="en-US" sz="3600" dirty="0"/>
              <a:t>Muscle Tissue</a:t>
            </a:r>
          </a:p>
          <a:p>
            <a:endParaRPr lang="en-US" sz="3600" dirty="0"/>
          </a:p>
          <a:p>
            <a:r>
              <a:rPr lang="en-US" sz="3600" dirty="0"/>
              <a:t>3 types:</a:t>
            </a:r>
          </a:p>
          <a:p>
            <a:pPr marL="571500" indent="-571500">
              <a:buFont typeface="Arial" panose="020B0604020202020204" pitchFamily="34" charset="0"/>
              <a:buChar char="•"/>
            </a:pPr>
            <a:r>
              <a:rPr lang="en-US" sz="3600" dirty="0"/>
              <a:t>Skeletal</a:t>
            </a:r>
          </a:p>
          <a:p>
            <a:pPr marL="571500" indent="-571500">
              <a:buFont typeface="Arial" panose="020B0604020202020204" pitchFamily="34" charset="0"/>
              <a:buChar char="•"/>
            </a:pPr>
            <a:r>
              <a:rPr lang="en-US" sz="3600" dirty="0"/>
              <a:t>Smooth</a:t>
            </a:r>
          </a:p>
          <a:p>
            <a:pPr marL="571500" indent="-571500">
              <a:buFont typeface="Arial" panose="020B0604020202020204" pitchFamily="34" charset="0"/>
              <a:buChar char="•"/>
            </a:pPr>
            <a:r>
              <a:rPr lang="en-US" sz="3600" dirty="0"/>
              <a:t>Cardiac</a:t>
            </a:r>
          </a:p>
        </p:txBody>
      </p:sp>
    </p:spTree>
    <p:extLst>
      <p:ext uri="{BB962C8B-B14F-4D97-AF65-F5344CB8AC3E}">
        <p14:creationId xmlns:p14="http://schemas.microsoft.com/office/powerpoint/2010/main" val="639501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228500"/>
            <a:ext cx="2762744" cy="584775"/>
          </a:xfrm>
          <a:prstGeom prst="rect">
            <a:avLst/>
          </a:prstGeom>
          <a:noFill/>
        </p:spPr>
        <p:txBody>
          <a:bodyPr wrap="none" rtlCol="0">
            <a:spAutoFit/>
          </a:bodyPr>
          <a:lstStyle/>
          <a:p>
            <a:r>
              <a:rPr lang="en-US" sz="3200" dirty="0"/>
              <a:t>Skeletal Muscle</a:t>
            </a:r>
          </a:p>
        </p:txBody>
      </p:sp>
      <p:sp>
        <p:nvSpPr>
          <p:cNvPr id="5" name="Rectangle 4"/>
          <p:cNvSpPr/>
          <p:nvPr/>
        </p:nvSpPr>
        <p:spPr>
          <a:xfrm>
            <a:off x="76200" y="4724400"/>
            <a:ext cx="4262449" cy="369332"/>
          </a:xfrm>
          <a:prstGeom prst="rect">
            <a:avLst/>
          </a:prstGeom>
        </p:spPr>
        <p:txBody>
          <a:bodyPr wrap="none">
            <a:spAutoFit/>
          </a:bodyPr>
          <a:lstStyle/>
          <a:p>
            <a:r>
              <a:rPr lang="en-US" dirty="0"/>
              <a:t>Mammal skeletal muscle sec. 31-3256 100X</a:t>
            </a:r>
          </a:p>
        </p:txBody>
      </p:sp>
      <p:sp>
        <p:nvSpPr>
          <p:cNvPr id="6" name="Rectangle 5"/>
          <p:cNvSpPr/>
          <p:nvPr/>
        </p:nvSpPr>
        <p:spPr>
          <a:xfrm>
            <a:off x="4952992" y="4724400"/>
            <a:ext cx="4262449" cy="369332"/>
          </a:xfrm>
          <a:prstGeom prst="rect">
            <a:avLst/>
          </a:prstGeom>
        </p:spPr>
        <p:txBody>
          <a:bodyPr wrap="none">
            <a:spAutoFit/>
          </a:bodyPr>
          <a:lstStyle/>
          <a:p>
            <a:r>
              <a:rPr lang="en-US" dirty="0"/>
              <a:t>Mammal skeletal muscle sec. 31-3256 400X</a:t>
            </a:r>
          </a:p>
        </p:txBody>
      </p:sp>
      <p:sp>
        <p:nvSpPr>
          <p:cNvPr id="11" name="TextBox 10"/>
          <p:cNvSpPr txBox="1"/>
          <p:nvPr/>
        </p:nvSpPr>
        <p:spPr>
          <a:xfrm>
            <a:off x="228600" y="5791200"/>
            <a:ext cx="8686800" cy="923330"/>
          </a:xfrm>
          <a:prstGeom prst="rect">
            <a:avLst/>
          </a:prstGeom>
          <a:noFill/>
        </p:spPr>
        <p:txBody>
          <a:bodyPr wrap="square" rtlCol="0">
            <a:spAutoFit/>
          </a:bodyPr>
          <a:lstStyle/>
          <a:p>
            <a:r>
              <a:rPr lang="en-US" dirty="0"/>
              <a:t>Notice how the muscle cells (fibers) are long, cylindrical, and parallel to each other.  The striations are a little obscured in this image.  Notice also how the multiple nuclei are at the edge of the cell.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40" y="1066801"/>
            <a:ext cx="4597162" cy="344787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4726" y="1066801"/>
            <a:ext cx="4597163" cy="3447872"/>
          </a:xfrm>
          <a:prstGeom prst="rect">
            <a:avLst/>
          </a:prstGeom>
        </p:spPr>
      </p:pic>
      <p:cxnSp>
        <p:nvCxnSpPr>
          <p:cNvPr id="10" name="Straight Arrow Connector 9"/>
          <p:cNvCxnSpPr/>
          <p:nvPr/>
        </p:nvCxnSpPr>
        <p:spPr>
          <a:xfrm flipV="1">
            <a:off x="4572000" y="2971800"/>
            <a:ext cx="1219200" cy="2819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572000" y="3276600"/>
            <a:ext cx="914400" cy="2514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281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228600"/>
            <a:ext cx="4661725" cy="1200329"/>
          </a:xfrm>
          <a:prstGeom prst="rect">
            <a:avLst/>
          </a:prstGeom>
          <a:noFill/>
        </p:spPr>
        <p:txBody>
          <a:bodyPr wrap="none" rtlCol="0">
            <a:spAutoFit/>
          </a:bodyPr>
          <a:lstStyle/>
          <a:p>
            <a:r>
              <a:rPr lang="en-US" sz="3600" dirty="0"/>
              <a:t>Muscle-tendon junction</a:t>
            </a:r>
          </a:p>
          <a:p>
            <a:endParaRPr lang="en-US" dirty="0"/>
          </a:p>
          <a:p>
            <a:endParaRPr lang="en-US" dirty="0"/>
          </a:p>
        </p:txBody>
      </p:sp>
      <p:sp>
        <p:nvSpPr>
          <p:cNvPr id="3" name="TextBox 2"/>
          <p:cNvSpPr txBox="1"/>
          <p:nvPr/>
        </p:nvSpPr>
        <p:spPr>
          <a:xfrm>
            <a:off x="457200" y="926068"/>
            <a:ext cx="7219028" cy="369332"/>
          </a:xfrm>
          <a:prstGeom prst="rect">
            <a:avLst/>
          </a:prstGeom>
          <a:noFill/>
        </p:spPr>
        <p:txBody>
          <a:bodyPr wrap="none" rtlCol="0">
            <a:spAutoFit/>
          </a:bodyPr>
          <a:lstStyle/>
          <a:p>
            <a:r>
              <a:rPr lang="en-US" dirty="0"/>
              <a:t>In this image, the striations of the skeletal muscle tissue are more obvious.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428929"/>
            <a:ext cx="4648200" cy="3486150"/>
          </a:xfrm>
          <a:prstGeom prst="rect">
            <a:avLst/>
          </a:prstGeom>
        </p:spPr>
      </p:pic>
      <p:cxnSp>
        <p:nvCxnSpPr>
          <p:cNvPr id="6" name="Straight Arrow Connector 5"/>
          <p:cNvCxnSpPr/>
          <p:nvPr/>
        </p:nvCxnSpPr>
        <p:spPr>
          <a:xfrm flipH="1">
            <a:off x="4800600" y="2133600"/>
            <a:ext cx="2875628" cy="1219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247314" y="5181600"/>
            <a:ext cx="5638800" cy="369332"/>
          </a:xfrm>
          <a:prstGeom prst="rect">
            <a:avLst/>
          </a:prstGeom>
        </p:spPr>
        <p:txBody>
          <a:bodyPr wrap="square">
            <a:spAutoFit/>
          </a:bodyPr>
          <a:lstStyle/>
          <a:p>
            <a:r>
              <a:rPr lang="en-US" dirty="0"/>
              <a:t>Muscle-tendon connection Sec. H&amp;E 93 W 3539 400X</a:t>
            </a:r>
          </a:p>
        </p:txBody>
      </p:sp>
      <p:sp>
        <p:nvSpPr>
          <p:cNvPr id="8" name="TextBox 7"/>
          <p:cNvSpPr txBox="1"/>
          <p:nvPr/>
        </p:nvSpPr>
        <p:spPr>
          <a:xfrm>
            <a:off x="7543800" y="1764268"/>
            <a:ext cx="1053622" cy="369332"/>
          </a:xfrm>
          <a:prstGeom prst="rect">
            <a:avLst/>
          </a:prstGeom>
          <a:noFill/>
        </p:spPr>
        <p:txBody>
          <a:bodyPr wrap="none" rtlCol="0">
            <a:spAutoFit/>
          </a:bodyPr>
          <a:lstStyle/>
          <a:p>
            <a:r>
              <a:rPr lang="en-US" dirty="0"/>
              <a:t>striations</a:t>
            </a:r>
          </a:p>
        </p:txBody>
      </p:sp>
      <p:cxnSp>
        <p:nvCxnSpPr>
          <p:cNvPr id="10" name="Straight Arrow Connector 9"/>
          <p:cNvCxnSpPr/>
          <p:nvPr/>
        </p:nvCxnSpPr>
        <p:spPr>
          <a:xfrm flipH="1">
            <a:off x="4495800" y="1428929"/>
            <a:ext cx="1828800" cy="33533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324600" y="1227266"/>
            <a:ext cx="861839" cy="369332"/>
          </a:xfrm>
          <a:prstGeom prst="rect">
            <a:avLst/>
          </a:prstGeom>
          <a:noFill/>
        </p:spPr>
        <p:txBody>
          <a:bodyPr wrap="none" rtlCol="0">
            <a:spAutoFit/>
          </a:bodyPr>
          <a:lstStyle/>
          <a:p>
            <a:r>
              <a:rPr lang="en-US" dirty="0"/>
              <a:t>tendon</a:t>
            </a:r>
          </a:p>
        </p:txBody>
      </p:sp>
      <p:cxnSp>
        <p:nvCxnSpPr>
          <p:cNvPr id="13" name="Straight Arrow Connector 12"/>
          <p:cNvCxnSpPr/>
          <p:nvPr/>
        </p:nvCxnSpPr>
        <p:spPr>
          <a:xfrm>
            <a:off x="304800" y="2133600"/>
            <a:ext cx="16764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1828800"/>
            <a:ext cx="846707" cy="369332"/>
          </a:xfrm>
          <a:prstGeom prst="rect">
            <a:avLst/>
          </a:prstGeom>
          <a:noFill/>
        </p:spPr>
        <p:txBody>
          <a:bodyPr wrap="none" rtlCol="0">
            <a:spAutoFit/>
          </a:bodyPr>
          <a:lstStyle/>
          <a:p>
            <a:r>
              <a:rPr lang="en-US" dirty="0"/>
              <a:t>muscle</a:t>
            </a:r>
          </a:p>
        </p:txBody>
      </p:sp>
    </p:spTree>
    <p:extLst>
      <p:ext uri="{BB962C8B-B14F-4D97-AF65-F5344CB8AC3E}">
        <p14:creationId xmlns:p14="http://schemas.microsoft.com/office/powerpoint/2010/main" val="715836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28600"/>
            <a:ext cx="2998065" cy="646331"/>
          </a:xfrm>
          <a:prstGeom prst="rect">
            <a:avLst/>
          </a:prstGeom>
          <a:noFill/>
        </p:spPr>
        <p:txBody>
          <a:bodyPr wrap="none" rtlCol="0">
            <a:spAutoFit/>
          </a:bodyPr>
          <a:lstStyle/>
          <a:p>
            <a:r>
              <a:rPr lang="en-US" sz="3600" dirty="0"/>
              <a:t>Cardiac muscle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990600"/>
            <a:ext cx="4495800" cy="33718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92" y="1034931"/>
            <a:ext cx="4436692" cy="3327519"/>
          </a:xfrm>
          <a:prstGeom prst="rect">
            <a:avLst/>
          </a:prstGeom>
        </p:spPr>
      </p:pic>
      <p:cxnSp>
        <p:nvCxnSpPr>
          <p:cNvPr id="7" name="Straight Arrow Connector 6"/>
          <p:cNvCxnSpPr/>
          <p:nvPr/>
        </p:nvCxnSpPr>
        <p:spPr>
          <a:xfrm flipV="1">
            <a:off x="2108632" y="3352800"/>
            <a:ext cx="0" cy="1600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8077200" y="2743200"/>
            <a:ext cx="152400" cy="2819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705600" y="457200"/>
            <a:ext cx="381000" cy="1219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400800" y="228600"/>
            <a:ext cx="1729833" cy="369332"/>
          </a:xfrm>
          <a:prstGeom prst="rect">
            <a:avLst/>
          </a:prstGeom>
          <a:noFill/>
        </p:spPr>
        <p:txBody>
          <a:bodyPr wrap="none" rtlCol="0">
            <a:spAutoFit/>
          </a:bodyPr>
          <a:lstStyle/>
          <a:p>
            <a:r>
              <a:rPr lang="en-US" dirty="0"/>
              <a:t>Intercalated disk</a:t>
            </a:r>
          </a:p>
        </p:txBody>
      </p:sp>
      <p:sp>
        <p:nvSpPr>
          <p:cNvPr id="15" name="TextBox 14"/>
          <p:cNvSpPr txBox="1"/>
          <p:nvPr/>
        </p:nvSpPr>
        <p:spPr>
          <a:xfrm>
            <a:off x="7467600" y="5377934"/>
            <a:ext cx="1053622" cy="369332"/>
          </a:xfrm>
          <a:prstGeom prst="rect">
            <a:avLst/>
          </a:prstGeom>
          <a:noFill/>
        </p:spPr>
        <p:txBody>
          <a:bodyPr wrap="none" rtlCol="0">
            <a:spAutoFit/>
          </a:bodyPr>
          <a:lstStyle/>
          <a:p>
            <a:r>
              <a:rPr lang="en-US" dirty="0"/>
              <a:t>striations</a:t>
            </a:r>
          </a:p>
        </p:txBody>
      </p:sp>
      <p:sp>
        <p:nvSpPr>
          <p:cNvPr id="16" name="TextBox 15"/>
          <p:cNvSpPr txBox="1"/>
          <p:nvPr/>
        </p:nvSpPr>
        <p:spPr>
          <a:xfrm>
            <a:off x="1340601" y="4964394"/>
            <a:ext cx="1536062" cy="369332"/>
          </a:xfrm>
          <a:prstGeom prst="rect">
            <a:avLst/>
          </a:prstGeom>
          <a:noFill/>
        </p:spPr>
        <p:txBody>
          <a:bodyPr wrap="none" rtlCol="0">
            <a:spAutoFit/>
          </a:bodyPr>
          <a:lstStyle/>
          <a:p>
            <a:r>
              <a:rPr lang="en-US" dirty="0"/>
              <a:t>Branched cells</a:t>
            </a:r>
          </a:p>
        </p:txBody>
      </p:sp>
      <p:sp>
        <p:nvSpPr>
          <p:cNvPr id="17" name="TextBox 16"/>
          <p:cNvSpPr txBox="1"/>
          <p:nvPr/>
        </p:nvSpPr>
        <p:spPr>
          <a:xfrm>
            <a:off x="76200" y="5943600"/>
            <a:ext cx="6668492" cy="923330"/>
          </a:xfrm>
          <a:prstGeom prst="rect">
            <a:avLst/>
          </a:prstGeom>
          <a:noFill/>
        </p:spPr>
        <p:txBody>
          <a:bodyPr wrap="none" rtlCol="0">
            <a:spAutoFit/>
          </a:bodyPr>
          <a:lstStyle/>
          <a:p>
            <a:r>
              <a:rPr lang="en-US" dirty="0"/>
              <a:t>Cardiac muscle is similar to skeletal because it is striated.  The unique</a:t>
            </a:r>
          </a:p>
          <a:p>
            <a:r>
              <a:rPr lang="en-US" dirty="0"/>
              <a:t>features are the branches and intercalated disks.  </a:t>
            </a:r>
          </a:p>
          <a:p>
            <a:r>
              <a:rPr lang="en-US" dirty="0"/>
              <a:t>Location:  heart muscle</a:t>
            </a:r>
          </a:p>
        </p:txBody>
      </p:sp>
      <p:sp>
        <p:nvSpPr>
          <p:cNvPr id="18" name="Rectangle 17"/>
          <p:cNvSpPr/>
          <p:nvPr/>
        </p:nvSpPr>
        <p:spPr>
          <a:xfrm>
            <a:off x="4601909" y="4495800"/>
            <a:ext cx="4222374" cy="369332"/>
          </a:xfrm>
          <a:prstGeom prst="rect">
            <a:avLst/>
          </a:prstGeom>
        </p:spPr>
        <p:txBody>
          <a:bodyPr wrap="none">
            <a:spAutoFit/>
          </a:bodyPr>
          <a:lstStyle/>
          <a:p>
            <a:r>
              <a:rPr lang="en-US" dirty="0"/>
              <a:t>Mammal cardiac muscle sec. 31-3388 400X</a:t>
            </a:r>
          </a:p>
        </p:txBody>
      </p:sp>
      <p:sp>
        <p:nvSpPr>
          <p:cNvPr id="19" name="Rectangle 18"/>
          <p:cNvSpPr/>
          <p:nvPr/>
        </p:nvSpPr>
        <p:spPr>
          <a:xfrm>
            <a:off x="455165" y="4393565"/>
            <a:ext cx="4222374" cy="369332"/>
          </a:xfrm>
          <a:prstGeom prst="rect">
            <a:avLst/>
          </a:prstGeom>
        </p:spPr>
        <p:txBody>
          <a:bodyPr wrap="none">
            <a:spAutoFit/>
          </a:bodyPr>
          <a:lstStyle/>
          <a:p>
            <a:r>
              <a:rPr lang="en-US" dirty="0"/>
              <a:t>Mammal cardiac muscle sec. 31-3388 100X</a:t>
            </a:r>
          </a:p>
        </p:txBody>
      </p:sp>
    </p:spTree>
    <p:extLst>
      <p:ext uri="{BB962C8B-B14F-4D97-AF65-F5344CB8AC3E}">
        <p14:creationId xmlns:p14="http://schemas.microsoft.com/office/powerpoint/2010/main" val="3621481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457200"/>
            <a:ext cx="2759089" cy="584775"/>
          </a:xfrm>
          <a:prstGeom prst="rect">
            <a:avLst/>
          </a:prstGeom>
          <a:noFill/>
        </p:spPr>
        <p:txBody>
          <a:bodyPr wrap="none" rtlCol="0">
            <a:spAutoFit/>
          </a:bodyPr>
          <a:lstStyle/>
          <a:p>
            <a:r>
              <a:rPr lang="en-US" sz="3200" dirty="0"/>
              <a:t>Smooth muscle</a:t>
            </a:r>
          </a:p>
        </p:txBody>
      </p:sp>
      <p:sp>
        <p:nvSpPr>
          <p:cNvPr id="6" name="Rectangle 5"/>
          <p:cNvSpPr/>
          <p:nvPr/>
        </p:nvSpPr>
        <p:spPr>
          <a:xfrm>
            <a:off x="990600" y="5029200"/>
            <a:ext cx="4039888" cy="369332"/>
          </a:xfrm>
          <a:prstGeom prst="rect">
            <a:avLst/>
          </a:prstGeom>
        </p:spPr>
        <p:txBody>
          <a:bodyPr wrap="none">
            <a:spAutoFit/>
          </a:bodyPr>
          <a:lstStyle/>
          <a:p>
            <a:r>
              <a:rPr lang="en-US" dirty="0"/>
              <a:t>Mammal smooth muscle cs. 31-3340 40X</a:t>
            </a:r>
          </a:p>
        </p:txBody>
      </p:sp>
      <p:sp>
        <p:nvSpPr>
          <p:cNvPr id="13" name="TextBox 12"/>
          <p:cNvSpPr txBox="1"/>
          <p:nvPr/>
        </p:nvSpPr>
        <p:spPr>
          <a:xfrm>
            <a:off x="990600" y="5943600"/>
            <a:ext cx="7565469" cy="646331"/>
          </a:xfrm>
          <a:prstGeom prst="rect">
            <a:avLst/>
          </a:prstGeom>
          <a:noFill/>
        </p:spPr>
        <p:txBody>
          <a:bodyPr wrap="none" rtlCol="0">
            <a:spAutoFit/>
          </a:bodyPr>
          <a:lstStyle/>
          <a:p>
            <a:r>
              <a:rPr lang="en-US" dirty="0"/>
              <a:t>Where is smooth muscle found?</a:t>
            </a:r>
          </a:p>
          <a:p>
            <a:r>
              <a:rPr lang="en-US" dirty="0"/>
              <a:t>Notice the darkened circular nuclei in the center of these spindle shaped cells. </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199" y="914400"/>
            <a:ext cx="5079999" cy="3810000"/>
          </a:xfrm>
          <a:prstGeom prst="rect">
            <a:avLst/>
          </a:prstGeom>
        </p:spPr>
      </p:pic>
      <p:sp>
        <p:nvSpPr>
          <p:cNvPr id="12" name="TextBox 11"/>
          <p:cNvSpPr txBox="1"/>
          <p:nvPr/>
        </p:nvSpPr>
        <p:spPr>
          <a:xfrm>
            <a:off x="1776936" y="1981200"/>
            <a:ext cx="2996398" cy="369332"/>
          </a:xfrm>
          <a:prstGeom prst="rect">
            <a:avLst/>
          </a:prstGeom>
          <a:noFill/>
        </p:spPr>
        <p:txBody>
          <a:bodyPr wrap="none" rtlCol="0">
            <a:spAutoFit/>
          </a:bodyPr>
          <a:lstStyle/>
          <a:p>
            <a:r>
              <a:rPr lang="en-US" dirty="0"/>
              <a:t>Border of spindle shaped cell</a:t>
            </a:r>
          </a:p>
        </p:txBody>
      </p:sp>
      <p:cxnSp>
        <p:nvCxnSpPr>
          <p:cNvPr id="16" name="Straight Arrow Connector 15"/>
          <p:cNvCxnSpPr/>
          <p:nvPr/>
        </p:nvCxnSpPr>
        <p:spPr>
          <a:xfrm flipH="1">
            <a:off x="1524000" y="2165866"/>
            <a:ext cx="381000" cy="1201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1363054" y="2438400"/>
            <a:ext cx="533400" cy="609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81200" y="3200400"/>
            <a:ext cx="933269" cy="369332"/>
          </a:xfrm>
          <a:prstGeom prst="rect">
            <a:avLst/>
          </a:prstGeom>
          <a:noFill/>
        </p:spPr>
        <p:txBody>
          <a:bodyPr wrap="none" rtlCol="0">
            <a:spAutoFit/>
          </a:bodyPr>
          <a:lstStyle/>
          <a:p>
            <a:r>
              <a:rPr lang="en-US" dirty="0"/>
              <a:t>Nucleus</a:t>
            </a:r>
          </a:p>
        </p:txBody>
      </p:sp>
    </p:spTree>
    <p:extLst>
      <p:ext uri="{BB962C8B-B14F-4D97-AF65-F5344CB8AC3E}">
        <p14:creationId xmlns:p14="http://schemas.microsoft.com/office/powerpoint/2010/main" val="282736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8458200" cy="4893647"/>
          </a:xfrm>
          <a:prstGeom prst="rect">
            <a:avLst/>
          </a:prstGeom>
          <a:noFill/>
        </p:spPr>
        <p:txBody>
          <a:bodyPr wrap="square" rtlCol="0">
            <a:spAutoFit/>
          </a:bodyPr>
          <a:lstStyle/>
          <a:p>
            <a:r>
              <a:rPr lang="en-US" sz="2400" dirty="0"/>
              <a:t>Things to remember:</a:t>
            </a:r>
          </a:p>
          <a:p>
            <a:pPr marL="342900" indent="-342900">
              <a:buAutoNum type="arabicPeriod"/>
            </a:pPr>
            <a:r>
              <a:rPr lang="en-US" sz="2400" dirty="0"/>
              <a:t>Keep in mind that all organs contain all 4 of the basic tissue types.  You might have to scan the slide for the specific tissue. </a:t>
            </a:r>
          </a:p>
          <a:p>
            <a:pPr marL="342900" indent="-342900">
              <a:buAutoNum type="arabicPeriod"/>
            </a:pPr>
            <a:r>
              <a:rPr lang="en-US" sz="2400" dirty="0"/>
              <a:t>As you scan the slide, look at the images in your lab manual or text or this tutorial and try to find the regions that are similar and exemplify the tissue being studied.</a:t>
            </a:r>
          </a:p>
          <a:p>
            <a:pPr marL="342900" indent="-342900">
              <a:buAutoNum type="arabicPeriod"/>
            </a:pPr>
            <a:r>
              <a:rPr lang="en-US" sz="2400" dirty="0"/>
              <a:t>Sometimes different slides of the same tissue are dissimilar.  </a:t>
            </a:r>
          </a:p>
          <a:p>
            <a:pPr marL="342900" indent="-342900">
              <a:buAutoNum type="arabicPeriod"/>
            </a:pPr>
            <a:r>
              <a:rPr lang="en-US" sz="2400" dirty="0"/>
              <a:t>IF WHAT YOU ARE SEEING ON THE SLIDE IS NOT SIMILAR TO THE IMAGE, ASK YOUR INSTRUCTOR FOR HELP.</a:t>
            </a:r>
          </a:p>
          <a:p>
            <a:pPr marL="342900" indent="-342900">
              <a:buAutoNum type="arabicPeriod"/>
            </a:pPr>
            <a:r>
              <a:rPr lang="en-US" sz="2400" dirty="0"/>
              <a:t>Sketch the tissues as you view them. </a:t>
            </a:r>
          </a:p>
          <a:p>
            <a:pPr marL="342900" indent="-342900">
              <a:buAutoNum type="arabicPeriod"/>
            </a:pPr>
            <a:r>
              <a:rPr lang="en-US" sz="2400" dirty="0"/>
              <a:t>Remember the techniques you learned for focusing and storing your microscope.  Keeping the microscopes clean and properly aligned and unscratched is essential for histology.</a:t>
            </a:r>
          </a:p>
        </p:txBody>
      </p:sp>
    </p:spTree>
    <p:extLst>
      <p:ext uri="{BB962C8B-B14F-4D97-AF65-F5344CB8AC3E}">
        <p14:creationId xmlns:p14="http://schemas.microsoft.com/office/powerpoint/2010/main" val="2778911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2945037" cy="646331"/>
          </a:xfrm>
          <a:prstGeom prst="rect">
            <a:avLst/>
          </a:prstGeom>
          <a:noFill/>
        </p:spPr>
        <p:txBody>
          <a:bodyPr wrap="none" rtlCol="0">
            <a:spAutoFit/>
          </a:bodyPr>
          <a:lstStyle/>
          <a:p>
            <a:r>
              <a:rPr lang="en-US" sz="3600" dirty="0"/>
              <a:t>Nervous tissue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7400" y="1295400"/>
            <a:ext cx="4876800" cy="3657600"/>
          </a:xfrm>
          <a:prstGeom prst="rect">
            <a:avLst/>
          </a:prstGeom>
        </p:spPr>
      </p:pic>
      <p:sp>
        <p:nvSpPr>
          <p:cNvPr id="4" name="Rectangle 3"/>
          <p:cNvSpPr/>
          <p:nvPr/>
        </p:nvSpPr>
        <p:spPr>
          <a:xfrm>
            <a:off x="2209800" y="5105400"/>
            <a:ext cx="4572000" cy="646331"/>
          </a:xfrm>
          <a:prstGeom prst="rect">
            <a:avLst/>
          </a:prstGeom>
        </p:spPr>
        <p:txBody>
          <a:bodyPr>
            <a:spAutoFit/>
          </a:bodyPr>
          <a:lstStyle/>
          <a:p>
            <a:r>
              <a:rPr lang="en-US" dirty="0"/>
              <a:t>Spinal cord multipolar motor neuron nerve tissue smear 93 W 3616 100X</a:t>
            </a:r>
          </a:p>
        </p:txBody>
      </p:sp>
    </p:spTree>
    <p:extLst>
      <p:ext uri="{BB962C8B-B14F-4D97-AF65-F5344CB8AC3E}">
        <p14:creationId xmlns:p14="http://schemas.microsoft.com/office/powerpoint/2010/main" val="2533346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752600"/>
            <a:ext cx="8458200" cy="954107"/>
          </a:xfrm>
          <a:prstGeom prst="rect">
            <a:avLst/>
          </a:prstGeom>
          <a:noFill/>
        </p:spPr>
        <p:txBody>
          <a:bodyPr wrap="square" rtlCol="0">
            <a:spAutoFit/>
          </a:bodyPr>
          <a:lstStyle/>
          <a:p>
            <a:pPr algn="ctr"/>
            <a:r>
              <a:rPr lang="en-US" sz="2800" b="1" dirty="0"/>
              <a:t>Histology Pictures</a:t>
            </a:r>
          </a:p>
          <a:p>
            <a:endParaRPr lang="en-US" sz="2800" dirty="0"/>
          </a:p>
        </p:txBody>
      </p:sp>
    </p:spTree>
    <p:extLst>
      <p:ext uri="{BB962C8B-B14F-4D97-AF65-F5344CB8AC3E}">
        <p14:creationId xmlns:p14="http://schemas.microsoft.com/office/powerpoint/2010/main" val="2614202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85750"/>
            <a:ext cx="8458200" cy="6343650"/>
          </a:xfrm>
          <a:prstGeom prst="rect">
            <a:avLst/>
          </a:prstGeom>
        </p:spPr>
      </p:pic>
    </p:spTree>
    <p:extLst>
      <p:ext uri="{BB962C8B-B14F-4D97-AF65-F5344CB8AC3E}">
        <p14:creationId xmlns:p14="http://schemas.microsoft.com/office/powerpoint/2010/main" val="1962564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
            <a:ext cx="8432800" cy="6324600"/>
          </a:xfrm>
          <a:prstGeom prst="rect">
            <a:avLst/>
          </a:prstGeom>
        </p:spPr>
      </p:pic>
    </p:spTree>
    <p:extLst>
      <p:ext uri="{BB962C8B-B14F-4D97-AF65-F5344CB8AC3E}">
        <p14:creationId xmlns:p14="http://schemas.microsoft.com/office/powerpoint/2010/main" val="2917185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
            <a:ext cx="8534400" cy="6400800"/>
          </a:xfrm>
          <a:prstGeom prst="rect">
            <a:avLst/>
          </a:prstGeom>
        </p:spPr>
      </p:pic>
    </p:spTree>
    <p:extLst>
      <p:ext uri="{BB962C8B-B14F-4D97-AF65-F5344CB8AC3E}">
        <p14:creationId xmlns:p14="http://schemas.microsoft.com/office/powerpoint/2010/main" val="3541782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
            <a:ext cx="8534400" cy="6400800"/>
          </a:xfrm>
          <a:prstGeom prst="rect">
            <a:avLst/>
          </a:prstGeom>
        </p:spPr>
      </p:pic>
    </p:spTree>
    <p:extLst>
      <p:ext uri="{BB962C8B-B14F-4D97-AF65-F5344CB8AC3E}">
        <p14:creationId xmlns:p14="http://schemas.microsoft.com/office/powerpoint/2010/main" val="707610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1450"/>
            <a:ext cx="8712200" cy="6534150"/>
          </a:xfrm>
          <a:prstGeom prst="rect">
            <a:avLst/>
          </a:prstGeom>
        </p:spPr>
      </p:pic>
    </p:spTree>
    <p:extLst>
      <p:ext uri="{BB962C8B-B14F-4D97-AF65-F5344CB8AC3E}">
        <p14:creationId xmlns:p14="http://schemas.microsoft.com/office/powerpoint/2010/main" val="780075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
            <a:ext cx="8839200" cy="6629400"/>
          </a:xfrm>
          <a:prstGeom prst="rect">
            <a:avLst/>
          </a:prstGeom>
        </p:spPr>
      </p:pic>
    </p:spTree>
    <p:extLst>
      <p:ext uri="{BB962C8B-B14F-4D97-AF65-F5344CB8AC3E}">
        <p14:creationId xmlns:p14="http://schemas.microsoft.com/office/powerpoint/2010/main" val="88450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28600"/>
            <a:ext cx="8534400" cy="6400800"/>
          </a:xfrm>
          <a:prstGeom prst="rect">
            <a:avLst/>
          </a:prstGeom>
        </p:spPr>
      </p:pic>
    </p:spTree>
    <p:extLst>
      <p:ext uri="{BB962C8B-B14F-4D97-AF65-F5344CB8AC3E}">
        <p14:creationId xmlns:p14="http://schemas.microsoft.com/office/powerpoint/2010/main" val="1999627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1450"/>
            <a:ext cx="8712200" cy="6534150"/>
          </a:xfrm>
          <a:prstGeom prst="rect">
            <a:avLst/>
          </a:prstGeom>
        </p:spPr>
      </p:pic>
    </p:spTree>
    <p:extLst>
      <p:ext uri="{BB962C8B-B14F-4D97-AF65-F5344CB8AC3E}">
        <p14:creationId xmlns:p14="http://schemas.microsoft.com/office/powerpoint/2010/main" val="4171675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76200"/>
            <a:ext cx="3917867" cy="707886"/>
          </a:xfrm>
          <a:prstGeom prst="rect">
            <a:avLst/>
          </a:prstGeom>
          <a:noFill/>
        </p:spPr>
        <p:txBody>
          <a:bodyPr wrap="none" rtlCol="0">
            <a:spAutoFit/>
          </a:bodyPr>
          <a:lstStyle/>
          <a:p>
            <a:r>
              <a:rPr lang="en-US" sz="4000" dirty="0"/>
              <a:t>Connective Tissue</a:t>
            </a:r>
          </a:p>
        </p:txBody>
      </p:sp>
      <p:sp>
        <p:nvSpPr>
          <p:cNvPr id="3" name="TextBox 2"/>
          <p:cNvSpPr txBox="1"/>
          <p:nvPr/>
        </p:nvSpPr>
        <p:spPr>
          <a:xfrm>
            <a:off x="304801" y="1066800"/>
            <a:ext cx="8839200" cy="3970318"/>
          </a:xfrm>
          <a:prstGeom prst="rect">
            <a:avLst/>
          </a:prstGeom>
          <a:noFill/>
        </p:spPr>
        <p:txBody>
          <a:bodyPr wrap="square" rtlCol="0">
            <a:spAutoFit/>
          </a:bodyPr>
          <a:lstStyle/>
          <a:p>
            <a:r>
              <a:rPr lang="en-US" dirty="0"/>
              <a:t>Connective tissue consists of sparse cells and large amounts of extracellular matrix.</a:t>
            </a:r>
          </a:p>
          <a:p>
            <a:endParaRPr lang="en-US" dirty="0"/>
          </a:p>
          <a:p>
            <a:r>
              <a:rPr lang="en-US" dirty="0"/>
              <a:t>Functions:  cushions and wraps around tissues, connects tissues together</a:t>
            </a:r>
          </a:p>
          <a:p>
            <a:endParaRPr lang="en-US" dirty="0"/>
          </a:p>
          <a:p>
            <a:endParaRPr lang="en-US" dirty="0"/>
          </a:p>
          <a:p>
            <a:endParaRPr lang="en-US" dirty="0"/>
          </a:p>
          <a:p>
            <a:r>
              <a:rPr lang="en-US" dirty="0"/>
              <a:t>general types</a:t>
            </a:r>
          </a:p>
          <a:p>
            <a:pPr marL="342900" indent="-342900">
              <a:buAutoNum type="arabicPeriod"/>
            </a:pPr>
            <a:r>
              <a:rPr lang="en-US" dirty="0"/>
              <a:t>Connective tissue proper:  loose (areolar, reticular, adipose) and dense (dense regular connective,  dense irregular, elastic)</a:t>
            </a:r>
          </a:p>
          <a:p>
            <a:pPr marL="342900" indent="-342900">
              <a:buAutoNum type="arabicPeriod"/>
            </a:pPr>
            <a:r>
              <a:rPr lang="en-US" dirty="0"/>
              <a:t>Skeletal:  osseous, hyaline cartilage, fibrocartilage, elastic cartilage </a:t>
            </a:r>
          </a:p>
          <a:p>
            <a:pPr marL="342900" indent="-342900">
              <a:buAutoNum type="arabicPeriod"/>
            </a:pPr>
            <a:r>
              <a:rPr lang="en-US" dirty="0"/>
              <a:t>blood</a:t>
            </a:r>
          </a:p>
          <a:p>
            <a:endParaRPr lang="en-US" dirty="0"/>
          </a:p>
          <a:p>
            <a:pPr marL="342900" indent="-342900">
              <a:buAutoNum type="arabicPeriod"/>
            </a:pPr>
            <a:endParaRPr lang="en-US" dirty="0"/>
          </a:p>
          <a:p>
            <a:endParaRPr lang="en-US" dirty="0"/>
          </a:p>
        </p:txBody>
      </p:sp>
    </p:spTree>
    <p:extLst>
      <p:ext uri="{BB962C8B-B14F-4D97-AF65-F5344CB8AC3E}">
        <p14:creationId xmlns:p14="http://schemas.microsoft.com/office/powerpoint/2010/main" val="230684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
            <a:ext cx="8788400" cy="6591300"/>
          </a:xfrm>
          <a:prstGeom prst="rect">
            <a:avLst/>
          </a:prstGeom>
        </p:spPr>
      </p:pic>
    </p:spTree>
    <p:extLst>
      <p:ext uri="{BB962C8B-B14F-4D97-AF65-F5344CB8AC3E}">
        <p14:creationId xmlns:p14="http://schemas.microsoft.com/office/powerpoint/2010/main" val="2304160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1450"/>
            <a:ext cx="8712200" cy="6534150"/>
          </a:xfrm>
          <a:prstGeom prst="rect">
            <a:avLst/>
          </a:prstGeom>
        </p:spPr>
      </p:pic>
    </p:spTree>
    <p:extLst>
      <p:ext uri="{BB962C8B-B14F-4D97-AF65-F5344CB8AC3E}">
        <p14:creationId xmlns:p14="http://schemas.microsoft.com/office/powerpoint/2010/main" val="1652778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7150"/>
            <a:ext cx="8915400" cy="6686550"/>
          </a:xfrm>
          <a:prstGeom prst="rect">
            <a:avLst/>
          </a:prstGeom>
        </p:spPr>
      </p:pic>
    </p:spTree>
    <p:extLst>
      <p:ext uri="{BB962C8B-B14F-4D97-AF65-F5344CB8AC3E}">
        <p14:creationId xmlns:p14="http://schemas.microsoft.com/office/powerpoint/2010/main" val="1701302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1450"/>
            <a:ext cx="8610600" cy="6457950"/>
          </a:xfrm>
          <a:prstGeom prst="rect">
            <a:avLst/>
          </a:prstGeom>
        </p:spPr>
      </p:pic>
    </p:spTree>
    <p:extLst>
      <p:ext uri="{BB962C8B-B14F-4D97-AF65-F5344CB8AC3E}">
        <p14:creationId xmlns:p14="http://schemas.microsoft.com/office/powerpoint/2010/main" val="873816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
            <a:ext cx="8890000" cy="6667500"/>
          </a:xfrm>
          <a:prstGeom prst="rect">
            <a:avLst/>
          </a:prstGeom>
        </p:spPr>
      </p:pic>
    </p:spTree>
    <p:extLst>
      <p:ext uri="{BB962C8B-B14F-4D97-AF65-F5344CB8AC3E}">
        <p14:creationId xmlns:p14="http://schemas.microsoft.com/office/powerpoint/2010/main" val="2839279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C0724-897F-4806-A003-8152375615FC}"/>
              </a:ext>
            </a:extLst>
          </p:cNvPr>
          <p:cNvSpPr>
            <a:spLocks noGrp="1"/>
          </p:cNvSpPr>
          <p:nvPr>
            <p:ph type="title"/>
          </p:nvPr>
        </p:nvSpPr>
        <p:spPr/>
        <p:txBody>
          <a:bodyPr/>
          <a:lstStyle/>
          <a:p>
            <a:r>
              <a:rPr lang="en-US" dirty="0"/>
              <a:t>HISTOLOGY</a:t>
            </a:r>
          </a:p>
        </p:txBody>
      </p:sp>
      <p:sp>
        <p:nvSpPr>
          <p:cNvPr id="3" name="Content Placeholder 2">
            <a:extLst>
              <a:ext uri="{FF2B5EF4-FFF2-40B4-BE49-F238E27FC236}">
                <a16:creationId xmlns:a16="http://schemas.microsoft.com/office/drawing/2014/main" id="{5DF2ADC9-4FDE-4D39-8EE4-4DE72E770AB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60102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331CD-D045-4363-BB95-13AC89DD03E1}"/>
              </a:ext>
            </a:extLst>
          </p:cNvPr>
          <p:cNvSpPr>
            <a:spLocks noGrp="1"/>
          </p:cNvSpPr>
          <p:nvPr>
            <p:ph type="title"/>
          </p:nvPr>
        </p:nvSpPr>
        <p:spPr/>
        <p:txBody>
          <a:bodyPr/>
          <a:lstStyle/>
          <a:p>
            <a:endParaRPr lang="en-US"/>
          </a:p>
        </p:txBody>
      </p:sp>
      <p:pic>
        <p:nvPicPr>
          <p:cNvPr id="5" name="Content Placeholder 4" descr="A close up of a map&#10;&#10;Description automatically generated">
            <a:extLst>
              <a:ext uri="{FF2B5EF4-FFF2-40B4-BE49-F238E27FC236}">
                <a16:creationId xmlns:a16="http://schemas.microsoft.com/office/drawing/2014/main" id="{DEF40710-2478-4F9B-A2E6-D8B20562BA0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18733" y="84803"/>
            <a:ext cx="3706534" cy="6688394"/>
          </a:xfrm>
        </p:spPr>
      </p:pic>
    </p:spTree>
    <p:extLst>
      <p:ext uri="{BB962C8B-B14F-4D97-AF65-F5344CB8AC3E}">
        <p14:creationId xmlns:p14="http://schemas.microsoft.com/office/powerpoint/2010/main" val="3616681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7BB21-B762-4733-A50E-A3F97F062653}"/>
              </a:ext>
            </a:extLst>
          </p:cNvPr>
          <p:cNvSpPr>
            <a:spLocks noGrp="1"/>
          </p:cNvSpPr>
          <p:nvPr>
            <p:ph type="title"/>
          </p:nvPr>
        </p:nvSpPr>
        <p:spPr/>
        <p:txBody>
          <a:bodyPr/>
          <a:lstStyle/>
          <a:p>
            <a:endParaRPr lang="en-US"/>
          </a:p>
        </p:txBody>
      </p:sp>
      <p:pic>
        <p:nvPicPr>
          <p:cNvPr id="5" name="Content Placeholder 4" descr="A close up of a map&#10;&#10;Description automatically generated">
            <a:extLst>
              <a:ext uri="{FF2B5EF4-FFF2-40B4-BE49-F238E27FC236}">
                <a16:creationId xmlns:a16="http://schemas.microsoft.com/office/drawing/2014/main" id="{B4C48217-2DAE-43F6-A34F-23F180C2E36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133782"/>
            <a:ext cx="3810000" cy="6659642"/>
          </a:xfrm>
        </p:spPr>
      </p:pic>
    </p:spTree>
    <p:extLst>
      <p:ext uri="{BB962C8B-B14F-4D97-AF65-F5344CB8AC3E}">
        <p14:creationId xmlns:p14="http://schemas.microsoft.com/office/powerpoint/2010/main" val="1162912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FF87F-5ACA-4632-BD1A-C491B0BEF75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9FD8EFF-8716-452C-8C01-F078D674505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126384"/>
            <a:ext cx="3886200" cy="6571608"/>
          </a:xfrm>
        </p:spPr>
      </p:pic>
    </p:spTree>
    <p:extLst>
      <p:ext uri="{BB962C8B-B14F-4D97-AF65-F5344CB8AC3E}">
        <p14:creationId xmlns:p14="http://schemas.microsoft.com/office/powerpoint/2010/main" val="3557541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1342D-A8CA-4ABE-BE2A-EC2338904088}"/>
              </a:ext>
            </a:extLst>
          </p:cNvPr>
          <p:cNvSpPr>
            <a:spLocks noGrp="1"/>
          </p:cNvSpPr>
          <p:nvPr>
            <p:ph type="title"/>
          </p:nvPr>
        </p:nvSpPr>
        <p:spPr/>
        <p:txBody>
          <a:bodyPr/>
          <a:lstStyle/>
          <a:p>
            <a:endParaRPr lang="en-US"/>
          </a:p>
        </p:txBody>
      </p:sp>
      <p:pic>
        <p:nvPicPr>
          <p:cNvPr id="5" name="Content Placeholder 4" descr="A close up of text on a white background&#10;&#10;Description automatically generated">
            <a:extLst>
              <a:ext uri="{FF2B5EF4-FFF2-40B4-BE49-F238E27FC236}">
                <a16:creationId xmlns:a16="http://schemas.microsoft.com/office/drawing/2014/main" id="{FC39871E-BA3B-4C05-BFC4-91814AEFF14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4600" y="75896"/>
            <a:ext cx="3581399" cy="6592684"/>
          </a:xfrm>
        </p:spPr>
      </p:pic>
    </p:spTree>
    <p:extLst>
      <p:ext uri="{BB962C8B-B14F-4D97-AF65-F5344CB8AC3E}">
        <p14:creationId xmlns:p14="http://schemas.microsoft.com/office/powerpoint/2010/main" val="1860077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685800"/>
            <a:ext cx="3245632" cy="646331"/>
          </a:xfrm>
          <a:prstGeom prst="rect">
            <a:avLst/>
          </a:prstGeom>
          <a:noFill/>
        </p:spPr>
        <p:txBody>
          <a:bodyPr wrap="none" rtlCol="0">
            <a:spAutoFit/>
          </a:bodyPr>
          <a:lstStyle/>
          <a:p>
            <a:r>
              <a:rPr lang="en-US" dirty="0"/>
              <a:t>Connective tissue proper:</a:t>
            </a:r>
          </a:p>
          <a:p>
            <a:r>
              <a:rPr lang="en-US" dirty="0"/>
              <a:t>Areolar (loose) connective tissue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676400"/>
            <a:ext cx="3733800" cy="28003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676400"/>
            <a:ext cx="3835400" cy="2876550"/>
          </a:xfrm>
          <a:prstGeom prst="rect">
            <a:avLst/>
          </a:prstGeom>
        </p:spPr>
      </p:pic>
      <p:sp>
        <p:nvSpPr>
          <p:cNvPr id="5" name="Rectangle 4"/>
          <p:cNvSpPr/>
          <p:nvPr/>
        </p:nvSpPr>
        <p:spPr>
          <a:xfrm>
            <a:off x="5410200" y="4724400"/>
            <a:ext cx="1308100" cy="923330"/>
          </a:xfrm>
          <a:prstGeom prst="rect">
            <a:avLst/>
          </a:prstGeom>
        </p:spPr>
        <p:txBody>
          <a:bodyPr wrap="square">
            <a:spAutoFit/>
          </a:bodyPr>
          <a:lstStyle/>
          <a:p>
            <a:r>
              <a:rPr lang="en-US" dirty="0"/>
              <a:t>areolar tissue 93 W 3224 400 X</a:t>
            </a:r>
          </a:p>
        </p:txBody>
      </p:sp>
      <p:sp>
        <p:nvSpPr>
          <p:cNvPr id="6" name="Rectangle 5"/>
          <p:cNvSpPr/>
          <p:nvPr/>
        </p:nvSpPr>
        <p:spPr>
          <a:xfrm>
            <a:off x="838200" y="4648200"/>
            <a:ext cx="3095912" cy="369332"/>
          </a:xfrm>
          <a:prstGeom prst="rect">
            <a:avLst/>
          </a:prstGeom>
        </p:spPr>
        <p:txBody>
          <a:bodyPr wrap="none">
            <a:spAutoFit/>
          </a:bodyPr>
          <a:lstStyle/>
          <a:p>
            <a:r>
              <a:rPr lang="en-US" dirty="0"/>
              <a:t>areolar tissue 93 W 3224 100 X</a:t>
            </a:r>
          </a:p>
        </p:txBody>
      </p:sp>
      <p:cxnSp>
        <p:nvCxnSpPr>
          <p:cNvPr id="8" name="Straight Arrow Connector 7"/>
          <p:cNvCxnSpPr/>
          <p:nvPr/>
        </p:nvCxnSpPr>
        <p:spPr>
          <a:xfrm flipH="1">
            <a:off x="5867400" y="457200"/>
            <a:ext cx="850900" cy="1600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943600" y="1008965"/>
            <a:ext cx="1066800" cy="112463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12944" y="125831"/>
            <a:ext cx="1112933" cy="369332"/>
          </a:xfrm>
          <a:prstGeom prst="rect">
            <a:avLst/>
          </a:prstGeom>
          <a:noFill/>
        </p:spPr>
        <p:txBody>
          <a:bodyPr wrap="none" rtlCol="0">
            <a:spAutoFit/>
          </a:bodyPr>
          <a:lstStyle/>
          <a:p>
            <a:r>
              <a:rPr lang="en-US" dirty="0"/>
              <a:t>Fibroblast</a:t>
            </a:r>
          </a:p>
        </p:txBody>
      </p:sp>
      <p:sp>
        <p:nvSpPr>
          <p:cNvPr id="12" name="TextBox 11"/>
          <p:cNvSpPr txBox="1"/>
          <p:nvPr/>
        </p:nvSpPr>
        <p:spPr>
          <a:xfrm>
            <a:off x="7010400" y="1008965"/>
            <a:ext cx="1887183" cy="369332"/>
          </a:xfrm>
          <a:prstGeom prst="rect">
            <a:avLst/>
          </a:prstGeom>
          <a:noFill/>
        </p:spPr>
        <p:txBody>
          <a:bodyPr wrap="none" rtlCol="0">
            <a:spAutoFit/>
          </a:bodyPr>
          <a:lstStyle/>
          <a:p>
            <a:r>
              <a:rPr lang="en-US" dirty="0"/>
              <a:t>Fibroblast nucleus</a:t>
            </a:r>
          </a:p>
        </p:txBody>
      </p:sp>
      <p:cxnSp>
        <p:nvCxnSpPr>
          <p:cNvPr id="14" name="Straight Arrow Connector 13"/>
          <p:cNvCxnSpPr/>
          <p:nvPr/>
        </p:nvCxnSpPr>
        <p:spPr>
          <a:xfrm flipV="1">
            <a:off x="4495800" y="3810000"/>
            <a:ext cx="1981200" cy="1600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817092" y="5562600"/>
            <a:ext cx="1484381" cy="369332"/>
          </a:xfrm>
          <a:prstGeom prst="rect">
            <a:avLst/>
          </a:prstGeom>
          <a:noFill/>
        </p:spPr>
        <p:txBody>
          <a:bodyPr wrap="none" rtlCol="0">
            <a:spAutoFit/>
          </a:bodyPr>
          <a:lstStyle/>
          <a:p>
            <a:r>
              <a:rPr lang="en-US" dirty="0"/>
              <a:t>Collagen fiber</a:t>
            </a:r>
          </a:p>
        </p:txBody>
      </p:sp>
      <p:cxnSp>
        <p:nvCxnSpPr>
          <p:cNvPr id="17" name="Straight Arrow Connector 16"/>
          <p:cNvCxnSpPr/>
          <p:nvPr/>
        </p:nvCxnSpPr>
        <p:spPr>
          <a:xfrm flipV="1">
            <a:off x="3429000" y="4114800"/>
            <a:ext cx="1752600" cy="1219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41063" y="5269468"/>
            <a:ext cx="1268937" cy="369332"/>
          </a:xfrm>
          <a:prstGeom prst="rect">
            <a:avLst/>
          </a:prstGeom>
          <a:noFill/>
        </p:spPr>
        <p:txBody>
          <a:bodyPr wrap="none" rtlCol="0">
            <a:spAutoFit/>
          </a:bodyPr>
          <a:lstStyle/>
          <a:p>
            <a:r>
              <a:rPr lang="en-US" dirty="0"/>
              <a:t>Elastic fiber</a:t>
            </a:r>
          </a:p>
        </p:txBody>
      </p:sp>
      <p:cxnSp>
        <p:nvCxnSpPr>
          <p:cNvPr id="22" name="Straight Arrow Connector 21"/>
          <p:cNvCxnSpPr/>
          <p:nvPr/>
        </p:nvCxnSpPr>
        <p:spPr>
          <a:xfrm flipH="1" flipV="1">
            <a:off x="7086600" y="4038600"/>
            <a:ext cx="739277" cy="141553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269410" y="5747266"/>
            <a:ext cx="1506695" cy="369332"/>
          </a:xfrm>
          <a:prstGeom prst="rect">
            <a:avLst/>
          </a:prstGeom>
          <a:noFill/>
        </p:spPr>
        <p:txBody>
          <a:bodyPr wrap="none" rtlCol="0">
            <a:spAutoFit/>
          </a:bodyPr>
          <a:lstStyle/>
          <a:p>
            <a:r>
              <a:rPr lang="en-US" dirty="0"/>
              <a:t>Reticular fiber</a:t>
            </a:r>
          </a:p>
        </p:txBody>
      </p:sp>
      <p:sp>
        <p:nvSpPr>
          <p:cNvPr id="24" name="TextBox 23"/>
          <p:cNvSpPr txBox="1"/>
          <p:nvPr/>
        </p:nvSpPr>
        <p:spPr>
          <a:xfrm>
            <a:off x="304800" y="6248400"/>
            <a:ext cx="3049553" cy="369332"/>
          </a:xfrm>
          <a:prstGeom prst="rect">
            <a:avLst/>
          </a:prstGeom>
          <a:noFill/>
        </p:spPr>
        <p:txBody>
          <a:bodyPr wrap="none" rtlCol="0">
            <a:spAutoFit/>
          </a:bodyPr>
          <a:lstStyle/>
          <a:p>
            <a:r>
              <a:rPr lang="en-US" dirty="0"/>
              <a:t>Where is areolar tissue found?</a:t>
            </a:r>
          </a:p>
        </p:txBody>
      </p:sp>
    </p:spTree>
    <p:extLst>
      <p:ext uri="{BB962C8B-B14F-4D97-AF65-F5344CB8AC3E}">
        <p14:creationId xmlns:p14="http://schemas.microsoft.com/office/powerpoint/2010/main" val="580360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85AC7-7748-4F20-B83F-E88E6AFF9D67}"/>
              </a:ext>
            </a:extLst>
          </p:cNvPr>
          <p:cNvSpPr>
            <a:spLocks noGrp="1"/>
          </p:cNvSpPr>
          <p:nvPr>
            <p:ph type="title"/>
          </p:nvPr>
        </p:nvSpPr>
        <p:spPr/>
        <p:txBody>
          <a:bodyPr/>
          <a:lstStyle/>
          <a:p>
            <a:endParaRPr lang="en-US"/>
          </a:p>
        </p:txBody>
      </p:sp>
      <p:pic>
        <p:nvPicPr>
          <p:cNvPr id="5" name="Content Placeholder 4" descr="A close up of a piece of paper&#10;&#10;Description automatically generated">
            <a:extLst>
              <a:ext uri="{FF2B5EF4-FFF2-40B4-BE49-F238E27FC236}">
                <a16:creationId xmlns:a16="http://schemas.microsoft.com/office/drawing/2014/main" id="{6381877D-4D8B-49BE-B6E2-8894BD2C5E3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125346"/>
            <a:ext cx="4343400" cy="6658021"/>
          </a:xfrm>
        </p:spPr>
      </p:pic>
    </p:spTree>
    <p:extLst>
      <p:ext uri="{BB962C8B-B14F-4D97-AF65-F5344CB8AC3E}">
        <p14:creationId xmlns:p14="http://schemas.microsoft.com/office/powerpoint/2010/main" val="8901142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066D0-CE19-41A4-985F-F2D947387566}"/>
              </a:ext>
            </a:extLst>
          </p:cNvPr>
          <p:cNvSpPr>
            <a:spLocks noGrp="1"/>
          </p:cNvSpPr>
          <p:nvPr>
            <p:ph type="title"/>
          </p:nvPr>
        </p:nvSpPr>
        <p:spPr/>
        <p:txBody>
          <a:bodyPr/>
          <a:lstStyle/>
          <a:p>
            <a:endParaRPr lang="en-US"/>
          </a:p>
        </p:txBody>
      </p:sp>
      <p:pic>
        <p:nvPicPr>
          <p:cNvPr id="5" name="Content Placeholder 4" descr="A close up of an animal&#10;&#10;Description automatically generated">
            <a:extLst>
              <a:ext uri="{FF2B5EF4-FFF2-40B4-BE49-F238E27FC236}">
                <a16:creationId xmlns:a16="http://schemas.microsoft.com/office/drawing/2014/main" id="{FDD705F4-58CF-4D19-841B-0C361F55AF0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158614"/>
            <a:ext cx="4343400" cy="6598762"/>
          </a:xfrm>
        </p:spPr>
      </p:pic>
    </p:spTree>
    <p:extLst>
      <p:ext uri="{BB962C8B-B14F-4D97-AF65-F5344CB8AC3E}">
        <p14:creationId xmlns:p14="http://schemas.microsoft.com/office/powerpoint/2010/main" val="2649855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12A9-0F15-4242-B4A9-AC1DD79896C6}"/>
              </a:ext>
            </a:extLst>
          </p:cNvPr>
          <p:cNvSpPr>
            <a:spLocks noGrp="1"/>
          </p:cNvSpPr>
          <p:nvPr>
            <p:ph type="title"/>
          </p:nvPr>
        </p:nvSpPr>
        <p:spPr/>
        <p:txBody>
          <a:bodyPr/>
          <a:lstStyle/>
          <a:p>
            <a:endParaRPr lang="en-US"/>
          </a:p>
        </p:txBody>
      </p:sp>
      <p:pic>
        <p:nvPicPr>
          <p:cNvPr id="5" name="Content Placeholder 4" descr="A close up of a piece of paper&#10;&#10;Description automatically generated">
            <a:extLst>
              <a:ext uri="{FF2B5EF4-FFF2-40B4-BE49-F238E27FC236}">
                <a16:creationId xmlns:a16="http://schemas.microsoft.com/office/drawing/2014/main" id="{F52EE5DE-BE01-4E59-80DB-63F354E1E3C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00" y="99748"/>
            <a:ext cx="3733800" cy="6586009"/>
          </a:xfrm>
        </p:spPr>
      </p:pic>
    </p:spTree>
    <p:extLst>
      <p:ext uri="{BB962C8B-B14F-4D97-AF65-F5344CB8AC3E}">
        <p14:creationId xmlns:p14="http://schemas.microsoft.com/office/powerpoint/2010/main" val="2353745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1F2E-CB73-46AB-B2B6-CC530C054A4E}"/>
              </a:ext>
            </a:extLst>
          </p:cNvPr>
          <p:cNvSpPr>
            <a:spLocks noGrp="1"/>
          </p:cNvSpPr>
          <p:nvPr>
            <p:ph type="title"/>
          </p:nvPr>
        </p:nvSpPr>
        <p:spPr/>
        <p:txBody>
          <a:bodyPr/>
          <a:lstStyle/>
          <a:p>
            <a:endParaRPr lang="en-US"/>
          </a:p>
        </p:txBody>
      </p:sp>
      <p:pic>
        <p:nvPicPr>
          <p:cNvPr id="5" name="Content Placeholder 4" descr="A close up of text on a white background&#10;&#10;Description automatically generated">
            <a:extLst>
              <a:ext uri="{FF2B5EF4-FFF2-40B4-BE49-F238E27FC236}">
                <a16:creationId xmlns:a16="http://schemas.microsoft.com/office/drawing/2014/main" id="{9A97C64E-6A42-4B4C-BC86-58EB3DE48F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2200" y="36167"/>
            <a:ext cx="3886200" cy="6730269"/>
          </a:xfrm>
        </p:spPr>
      </p:pic>
    </p:spTree>
    <p:extLst>
      <p:ext uri="{BB962C8B-B14F-4D97-AF65-F5344CB8AC3E}">
        <p14:creationId xmlns:p14="http://schemas.microsoft.com/office/powerpoint/2010/main" val="600690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7120D-0601-4C13-907B-90B0260BF449}"/>
              </a:ext>
            </a:extLst>
          </p:cNvPr>
          <p:cNvSpPr>
            <a:spLocks noGrp="1"/>
          </p:cNvSpPr>
          <p:nvPr>
            <p:ph type="title"/>
          </p:nvPr>
        </p:nvSpPr>
        <p:spPr/>
        <p:txBody>
          <a:bodyPr/>
          <a:lstStyle/>
          <a:p>
            <a:endParaRPr lang="en-US"/>
          </a:p>
        </p:txBody>
      </p:sp>
      <p:pic>
        <p:nvPicPr>
          <p:cNvPr id="5" name="Content Placeholder 4" descr="A picture containing fruit&#10;&#10;Description automatically generated">
            <a:extLst>
              <a:ext uri="{FF2B5EF4-FFF2-40B4-BE49-F238E27FC236}">
                <a16:creationId xmlns:a16="http://schemas.microsoft.com/office/drawing/2014/main" id="{27060BD3-DFD4-4722-BC58-ECD7484E318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0800" y="146314"/>
            <a:ext cx="3505200" cy="6575996"/>
          </a:xfrm>
        </p:spPr>
      </p:pic>
    </p:spTree>
    <p:extLst>
      <p:ext uri="{BB962C8B-B14F-4D97-AF65-F5344CB8AC3E}">
        <p14:creationId xmlns:p14="http://schemas.microsoft.com/office/powerpoint/2010/main" val="2575509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6935A-FB8F-4916-BAC0-31901F067437}"/>
              </a:ext>
            </a:extLst>
          </p:cNvPr>
          <p:cNvSpPr>
            <a:spLocks noGrp="1"/>
          </p:cNvSpPr>
          <p:nvPr>
            <p:ph type="title"/>
          </p:nvPr>
        </p:nvSpPr>
        <p:spPr/>
        <p:txBody>
          <a:bodyPr/>
          <a:lstStyle/>
          <a:p>
            <a:endParaRPr lang="en-US"/>
          </a:p>
        </p:txBody>
      </p:sp>
      <p:pic>
        <p:nvPicPr>
          <p:cNvPr id="5" name="Content Placeholder 4" descr="A close up of a device&#10;&#10;Description automatically generated">
            <a:extLst>
              <a:ext uri="{FF2B5EF4-FFF2-40B4-BE49-F238E27FC236}">
                <a16:creationId xmlns:a16="http://schemas.microsoft.com/office/drawing/2014/main" id="{D91B866B-06A4-40AD-BA21-4425BB08E0B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00" y="152175"/>
            <a:ext cx="3810000" cy="6626797"/>
          </a:xfrm>
        </p:spPr>
      </p:pic>
    </p:spTree>
    <p:extLst>
      <p:ext uri="{BB962C8B-B14F-4D97-AF65-F5344CB8AC3E}">
        <p14:creationId xmlns:p14="http://schemas.microsoft.com/office/powerpoint/2010/main" val="2509183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14793-395F-4C18-8633-7C5493F4C66A}"/>
              </a:ext>
            </a:extLst>
          </p:cNvPr>
          <p:cNvSpPr>
            <a:spLocks noGrp="1"/>
          </p:cNvSpPr>
          <p:nvPr>
            <p:ph type="title"/>
          </p:nvPr>
        </p:nvSpPr>
        <p:spPr/>
        <p:txBody>
          <a:bodyPr/>
          <a:lstStyle/>
          <a:p>
            <a:endParaRPr lang="en-US"/>
          </a:p>
        </p:txBody>
      </p:sp>
      <p:pic>
        <p:nvPicPr>
          <p:cNvPr id="5" name="Content Placeholder 4" descr="A picture containing rug&#10;&#10;Description automatically generated">
            <a:extLst>
              <a:ext uri="{FF2B5EF4-FFF2-40B4-BE49-F238E27FC236}">
                <a16:creationId xmlns:a16="http://schemas.microsoft.com/office/drawing/2014/main" id="{14D920D1-AAED-44E2-A90D-F725CDBB1C7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3200" y="200444"/>
            <a:ext cx="4190999" cy="6498404"/>
          </a:xfrm>
        </p:spPr>
      </p:pic>
    </p:spTree>
    <p:extLst>
      <p:ext uri="{BB962C8B-B14F-4D97-AF65-F5344CB8AC3E}">
        <p14:creationId xmlns:p14="http://schemas.microsoft.com/office/powerpoint/2010/main" val="877816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51522-9BAB-4CC5-A4CC-B7194DDABD88}"/>
              </a:ext>
            </a:extLst>
          </p:cNvPr>
          <p:cNvSpPr>
            <a:spLocks noGrp="1"/>
          </p:cNvSpPr>
          <p:nvPr>
            <p:ph type="title"/>
          </p:nvPr>
        </p:nvSpPr>
        <p:spPr/>
        <p:txBody>
          <a:bodyPr/>
          <a:lstStyle/>
          <a:p>
            <a:endParaRPr lang="en-US"/>
          </a:p>
        </p:txBody>
      </p:sp>
      <p:pic>
        <p:nvPicPr>
          <p:cNvPr id="5" name="Content Placeholder 4" descr="A picture containing text, book&#10;&#10;Description automatically generated">
            <a:extLst>
              <a:ext uri="{FF2B5EF4-FFF2-40B4-BE49-F238E27FC236}">
                <a16:creationId xmlns:a16="http://schemas.microsoft.com/office/drawing/2014/main" id="{03435CA5-7EC9-437F-AF91-EBDB9AEFD8B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56850"/>
            <a:ext cx="4267200" cy="6661080"/>
          </a:xfrm>
        </p:spPr>
      </p:pic>
    </p:spTree>
    <p:extLst>
      <p:ext uri="{BB962C8B-B14F-4D97-AF65-F5344CB8AC3E}">
        <p14:creationId xmlns:p14="http://schemas.microsoft.com/office/powerpoint/2010/main" val="3425413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664BE-4228-4D62-A209-42EF6D0EB3C3}"/>
              </a:ext>
            </a:extLst>
          </p:cNvPr>
          <p:cNvSpPr>
            <a:spLocks noGrp="1"/>
          </p:cNvSpPr>
          <p:nvPr>
            <p:ph type="title"/>
          </p:nvPr>
        </p:nvSpPr>
        <p:spPr/>
        <p:txBody>
          <a:bodyPr/>
          <a:lstStyle/>
          <a:p>
            <a:endParaRPr lang="en-US"/>
          </a:p>
        </p:txBody>
      </p:sp>
      <p:pic>
        <p:nvPicPr>
          <p:cNvPr id="5" name="Content Placeholder 4" descr="A close up of a map&#10;&#10;Description automatically generated">
            <a:extLst>
              <a:ext uri="{FF2B5EF4-FFF2-40B4-BE49-F238E27FC236}">
                <a16:creationId xmlns:a16="http://schemas.microsoft.com/office/drawing/2014/main" id="{D76C005A-A179-402C-B4E8-DB79CC34BC7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9800" y="98070"/>
            <a:ext cx="4191000" cy="6680038"/>
          </a:xfrm>
        </p:spPr>
      </p:pic>
    </p:spTree>
    <p:extLst>
      <p:ext uri="{BB962C8B-B14F-4D97-AF65-F5344CB8AC3E}">
        <p14:creationId xmlns:p14="http://schemas.microsoft.com/office/powerpoint/2010/main" val="4146118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80032-8EDE-47E0-8392-6E7016E04737}"/>
              </a:ext>
            </a:extLst>
          </p:cNvPr>
          <p:cNvSpPr>
            <a:spLocks noGrp="1"/>
          </p:cNvSpPr>
          <p:nvPr>
            <p:ph type="title"/>
          </p:nvPr>
        </p:nvSpPr>
        <p:spPr/>
        <p:txBody>
          <a:bodyPr/>
          <a:lstStyle/>
          <a:p>
            <a:endParaRPr lang="en-US"/>
          </a:p>
        </p:txBody>
      </p:sp>
      <p:pic>
        <p:nvPicPr>
          <p:cNvPr id="5" name="Content Placeholder 4" descr="A close up of a map&#10;&#10;Description automatically generated">
            <a:extLst>
              <a:ext uri="{FF2B5EF4-FFF2-40B4-BE49-F238E27FC236}">
                <a16:creationId xmlns:a16="http://schemas.microsoft.com/office/drawing/2014/main" id="{D7725287-09E1-4DF3-B383-23725119BE9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4600" y="27478"/>
            <a:ext cx="3657600" cy="6819030"/>
          </a:xfrm>
        </p:spPr>
      </p:pic>
    </p:spTree>
    <p:extLst>
      <p:ext uri="{BB962C8B-B14F-4D97-AF65-F5344CB8AC3E}">
        <p14:creationId xmlns:p14="http://schemas.microsoft.com/office/powerpoint/2010/main" val="2130861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1383268"/>
            <a:ext cx="3583464" cy="268759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106" y="1126867"/>
            <a:ext cx="4267200" cy="3200400"/>
          </a:xfrm>
          <a:prstGeom prst="rect">
            <a:avLst/>
          </a:prstGeom>
        </p:spPr>
      </p:pic>
      <p:sp>
        <p:nvSpPr>
          <p:cNvPr id="4" name="Rectangle 3"/>
          <p:cNvSpPr/>
          <p:nvPr/>
        </p:nvSpPr>
        <p:spPr>
          <a:xfrm>
            <a:off x="1219200" y="4267200"/>
            <a:ext cx="3725700" cy="369332"/>
          </a:xfrm>
          <a:prstGeom prst="rect">
            <a:avLst/>
          </a:prstGeom>
        </p:spPr>
        <p:txBody>
          <a:bodyPr wrap="none">
            <a:spAutoFit/>
          </a:bodyPr>
          <a:lstStyle/>
          <a:p>
            <a:r>
              <a:rPr lang="en-US" dirty="0"/>
              <a:t>adipose tissue OsO</a:t>
            </a:r>
            <a:r>
              <a:rPr lang="en-US" baseline="-25000" dirty="0"/>
              <a:t>4</a:t>
            </a:r>
            <a:r>
              <a:rPr lang="en-US" dirty="0"/>
              <a:t> 93 W 3232 100 X</a:t>
            </a:r>
          </a:p>
        </p:txBody>
      </p:sp>
      <p:sp>
        <p:nvSpPr>
          <p:cNvPr id="5" name="Rectangle 4"/>
          <p:cNvSpPr/>
          <p:nvPr/>
        </p:nvSpPr>
        <p:spPr>
          <a:xfrm>
            <a:off x="5190674" y="4343400"/>
            <a:ext cx="4070345" cy="369332"/>
          </a:xfrm>
          <a:prstGeom prst="rect">
            <a:avLst/>
          </a:prstGeom>
        </p:spPr>
        <p:txBody>
          <a:bodyPr wrap="none">
            <a:spAutoFit/>
          </a:bodyPr>
          <a:lstStyle/>
          <a:p>
            <a:r>
              <a:rPr lang="en-US" dirty="0"/>
              <a:t>Human adipose tissue sec. 31-2728 100 X</a:t>
            </a:r>
          </a:p>
        </p:txBody>
      </p:sp>
      <p:cxnSp>
        <p:nvCxnSpPr>
          <p:cNvPr id="7" name="Straight Arrow Connector 6"/>
          <p:cNvCxnSpPr>
            <a:cxnSpLocks/>
          </p:cNvCxnSpPr>
          <p:nvPr/>
        </p:nvCxnSpPr>
        <p:spPr>
          <a:xfrm flipH="1">
            <a:off x="2294403" y="413266"/>
            <a:ext cx="3037534" cy="161770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5943600" y="228600"/>
            <a:ext cx="412348" cy="1295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19400" y="228600"/>
            <a:ext cx="1540806" cy="369332"/>
          </a:xfrm>
          <a:prstGeom prst="rect">
            <a:avLst/>
          </a:prstGeom>
          <a:noFill/>
        </p:spPr>
        <p:txBody>
          <a:bodyPr wrap="none" rtlCol="0">
            <a:spAutoFit/>
          </a:bodyPr>
          <a:lstStyle/>
          <a:p>
            <a:r>
              <a:rPr lang="en-US" dirty="0"/>
              <a:t>Adipose tissue</a:t>
            </a:r>
          </a:p>
        </p:txBody>
      </p:sp>
      <p:sp>
        <p:nvSpPr>
          <p:cNvPr id="11" name="TextBox 10"/>
          <p:cNvSpPr txBox="1"/>
          <p:nvPr/>
        </p:nvSpPr>
        <p:spPr>
          <a:xfrm>
            <a:off x="411924" y="5105400"/>
            <a:ext cx="8524128" cy="369332"/>
          </a:xfrm>
          <a:prstGeom prst="rect">
            <a:avLst/>
          </a:prstGeom>
          <a:noFill/>
        </p:spPr>
        <p:txBody>
          <a:bodyPr wrap="none" rtlCol="0">
            <a:spAutoFit/>
          </a:bodyPr>
          <a:lstStyle/>
          <a:p>
            <a:r>
              <a:rPr lang="en-US" dirty="0"/>
              <a:t>These cells have a small nucleus of to the side and enormous fat globule containing lipids</a:t>
            </a:r>
          </a:p>
        </p:txBody>
      </p:sp>
      <p:sp>
        <p:nvSpPr>
          <p:cNvPr id="12" name="TextBox 11"/>
          <p:cNvSpPr txBox="1"/>
          <p:nvPr/>
        </p:nvSpPr>
        <p:spPr>
          <a:xfrm>
            <a:off x="4953000" y="0"/>
            <a:ext cx="1402948" cy="369332"/>
          </a:xfrm>
          <a:prstGeom prst="rect">
            <a:avLst/>
          </a:prstGeom>
          <a:noFill/>
        </p:spPr>
        <p:txBody>
          <a:bodyPr wrap="none" rtlCol="0">
            <a:spAutoFit/>
          </a:bodyPr>
          <a:lstStyle/>
          <a:p>
            <a:r>
              <a:rPr lang="en-US" dirty="0"/>
              <a:t>Adipose cells</a:t>
            </a:r>
          </a:p>
        </p:txBody>
      </p:sp>
    </p:spTree>
    <p:extLst>
      <p:ext uri="{BB962C8B-B14F-4D97-AF65-F5344CB8AC3E}">
        <p14:creationId xmlns:p14="http://schemas.microsoft.com/office/powerpoint/2010/main" val="6167586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5F062-C483-4EFF-9BEB-9D394B1F5B73}"/>
              </a:ext>
            </a:extLst>
          </p:cNvPr>
          <p:cNvSpPr>
            <a:spLocks noGrp="1"/>
          </p:cNvSpPr>
          <p:nvPr>
            <p:ph type="title"/>
          </p:nvPr>
        </p:nvSpPr>
        <p:spPr/>
        <p:txBody>
          <a:bodyPr/>
          <a:lstStyle/>
          <a:p>
            <a:endParaRPr lang="en-US"/>
          </a:p>
        </p:txBody>
      </p:sp>
      <p:pic>
        <p:nvPicPr>
          <p:cNvPr id="5" name="Content Placeholder 4" descr="A close up of text on a white background&#10;&#10;Description automatically generated">
            <a:extLst>
              <a:ext uri="{FF2B5EF4-FFF2-40B4-BE49-F238E27FC236}">
                <a16:creationId xmlns:a16="http://schemas.microsoft.com/office/drawing/2014/main" id="{51840A5B-BBD3-4C60-A564-47D91B49717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92076"/>
            <a:ext cx="4267200" cy="6599436"/>
          </a:xfrm>
        </p:spPr>
      </p:pic>
    </p:spTree>
    <p:extLst>
      <p:ext uri="{BB962C8B-B14F-4D97-AF65-F5344CB8AC3E}">
        <p14:creationId xmlns:p14="http://schemas.microsoft.com/office/powerpoint/2010/main" val="1524775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406A2-78E8-4F91-B4A0-936ACC808A36}"/>
              </a:ext>
            </a:extLst>
          </p:cNvPr>
          <p:cNvSpPr>
            <a:spLocks noGrp="1"/>
          </p:cNvSpPr>
          <p:nvPr>
            <p:ph type="title"/>
          </p:nvPr>
        </p:nvSpPr>
        <p:spPr/>
        <p:txBody>
          <a:bodyPr/>
          <a:lstStyle/>
          <a:p>
            <a:endParaRPr lang="en-US"/>
          </a:p>
        </p:txBody>
      </p:sp>
      <p:pic>
        <p:nvPicPr>
          <p:cNvPr id="5" name="Content Placeholder 4" descr="A picture containing text, map&#10;&#10;Description automatically generated">
            <a:extLst>
              <a:ext uri="{FF2B5EF4-FFF2-40B4-BE49-F238E27FC236}">
                <a16:creationId xmlns:a16="http://schemas.microsoft.com/office/drawing/2014/main" id="{69FA73F6-DE0E-4371-8FF8-2F178CCE2EE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0" y="85228"/>
            <a:ext cx="4343399" cy="6525556"/>
          </a:xfrm>
        </p:spPr>
      </p:pic>
    </p:spTree>
    <p:extLst>
      <p:ext uri="{BB962C8B-B14F-4D97-AF65-F5344CB8AC3E}">
        <p14:creationId xmlns:p14="http://schemas.microsoft.com/office/powerpoint/2010/main" val="9286494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t>
            </a:r>
          </a:p>
        </p:txBody>
      </p:sp>
    </p:spTree>
    <p:extLst>
      <p:ext uri="{BB962C8B-B14F-4D97-AF65-F5344CB8AC3E}">
        <p14:creationId xmlns:p14="http://schemas.microsoft.com/office/powerpoint/2010/main" val="2197211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81881"/>
            <a:ext cx="4165600" cy="3124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9000" y="581881"/>
            <a:ext cx="4165600" cy="3124200"/>
          </a:xfrm>
          <a:prstGeom prst="rect">
            <a:avLst/>
          </a:prstGeom>
        </p:spPr>
      </p:pic>
      <p:sp>
        <p:nvSpPr>
          <p:cNvPr id="4" name="Rectangle 3"/>
          <p:cNvSpPr/>
          <p:nvPr/>
        </p:nvSpPr>
        <p:spPr>
          <a:xfrm>
            <a:off x="838200" y="3858481"/>
            <a:ext cx="3375796" cy="369332"/>
          </a:xfrm>
          <a:prstGeom prst="rect">
            <a:avLst/>
          </a:prstGeom>
        </p:spPr>
        <p:txBody>
          <a:bodyPr wrap="none">
            <a:spAutoFit/>
          </a:bodyPr>
          <a:lstStyle/>
          <a:p>
            <a:r>
              <a:rPr lang="en-US" dirty="0"/>
              <a:t>Reticular tissue sec. 31-2668 100X</a:t>
            </a:r>
          </a:p>
        </p:txBody>
      </p:sp>
      <p:sp>
        <p:nvSpPr>
          <p:cNvPr id="5" name="Rectangle 4"/>
          <p:cNvSpPr/>
          <p:nvPr/>
        </p:nvSpPr>
        <p:spPr>
          <a:xfrm>
            <a:off x="4953000" y="3858481"/>
            <a:ext cx="3375796" cy="369332"/>
          </a:xfrm>
          <a:prstGeom prst="rect">
            <a:avLst/>
          </a:prstGeom>
        </p:spPr>
        <p:txBody>
          <a:bodyPr wrap="none">
            <a:spAutoFit/>
          </a:bodyPr>
          <a:lstStyle/>
          <a:p>
            <a:r>
              <a:rPr lang="en-US" dirty="0"/>
              <a:t>Reticular tissue sec. 31-2668 400X</a:t>
            </a:r>
          </a:p>
        </p:txBody>
      </p:sp>
      <p:cxnSp>
        <p:nvCxnSpPr>
          <p:cNvPr id="7" name="Straight Arrow Connector 6"/>
          <p:cNvCxnSpPr/>
          <p:nvPr/>
        </p:nvCxnSpPr>
        <p:spPr>
          <a:xfrm flipV="1">
            <a:off x="4495800" y="3553681"/>
            <a:ext cx="609600" cy="1066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38600" y="4620481"/>
            <a:ext cx="1592487" cy="369332"/>
          </a:xfrm>
          <a:prstGeom prst="rect">
            <a:avLst/>
          </a:prstGeom>
          <a:noFill/>
        </p:spPr>
        <p:txBody>
          <a:bodyPr wrap="none" rtlCol="0">
            <a:spAutoFit/>
          </a:bodyPr>
          <a:lstStyle/>
          <a:p>
            <a:r>
              <a:rPr lang="en-US" dirty="0"/>
              <a:t>Reticular fibers</a:t>
            </a:r>
          </a:p>
        </p:txBody>
      </p:sp>
      <p:sp>
        <p:nvSpPr>
          <p:cNvPr id="6" name="TextBox 5"/>
          <p:cNvSpPr txBox="1"/>
          <p:nvPr/>
        </p:nvSpPr>
        <p:spPr>
          <a:xfrm>
            <a:off x="353993" y="5562600"/>
            <a:ext cx="8283614" cy="923330"/>
          </a:xfrm>
          <a:prstGeom prst="rect">
            <a:avLst/>
          </a:prstGeom>
          <a:noFill/>
        </p:spPr>
        <p:txBody>
          <a:bodyPr wrap="none" rtlCol="0">
            <a:spAutoFit/>
          </a:bodyPr>
          <a:lstStyle/>
          <a:p>
            <a:r>
              <a:rPr lang="en-US" dirty="0"/>
              <a:t>Location of reticular connective tissue:  lymph nodes, bone, marrow, spleen</a:t>
            </a:r>
          </a:p>
          <a:p>
            <a:endParaRPr lang="en-US" dirty="0"/>
          </a:p>
          <a:p>
            <a:r>
              <a:rPr lang="en-US" dirty="0"/>
              <a:t>Function:  Fibers provide support and framework other cell types like white blood cells</a:t>
            </a:r>
          </a:p>
        </p:txBody>
      </p:sp>
    </p:spTree>
    <p:extLst>
      <p:ext uri="{BB962C8B-B14F-4D97-AF65-F5344CB8AC3E}">
        <p14:creationId xmlns:p14="http://schemas.microsoft.com/office/powerpoint/2010/main" val="767938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476575"/>
            <a:ext cx="4191000" cy="314325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264" y="1419425"/>
            <a:ext cx="4267200" cy="3200400"/>
          </a:xfrm>
          <a:prstGeom prst="rect">
            <a:avLst/>
          </a:prstGeom>
        </p:spPr>
      </p:pic>
      <p:sp>
        <p:nvSpPr>
          <p:cNvPr id="4" name="Rectangle 3"/>
          <p:cNvSpPr/>
          <p:nvPr/>
        </p:nvSpPr>
        <p:spPr>
          <a:xfrm>
            <a:off x="4648200" y="773094"/>
            <a:ext cx="4572000" cy="646331"/>
          </a:xfrm>
          <a:prstGeom prst="rect">
            <a:avLst/>
          </a:prstGeom>
        </p:spPr>
        <p:txBody>
          <a:bodyPr>
            <a:spAutoFit/>
          </a:bodyPr>
          <a:lstStyle/>
          <a:p>
            <a:r>
              <a:rPr lang="en-US" dirty="0"/>
              <a:t>Tendon white fibrous connective tissue </a:t>
            </a:r>
            <a:r>
              <a:rPr lang="en-US" dirty="0" err="1"/>
              <a:t>l.s</a:t>
            </a:r>
            <a:r>
              <a:rPr lang="en-US" dirty="0"/>
              <a:t>. 93 W 3248 400X</a:t>
            </a:r>
          </a:p>
        </p:txBody>
      </p:sp>
      <p:sp>
        <p:nvSpPr>
          <p:cNvPr id="5" name="Rectangle 4"/>
          <p:cNvSpPr/>
          <p:nvPr/>
        </p:nvSpPr>
        <p:spPr>
          <a:xfrm>
            <a:off x="152400" y="747457"/>
            <a:ext cx="4188151" cy="646331"/>
          </a:xfrm>
          <a:prstGeom prst="rect">
            <a:avLst/>
          </a:prstGeom>
        </p:spPr>
        <p:txBody>
          <a:bodyPr wrap="square">
            <a:spAutoFit/>
          </a:bodyPr>
          <a:lstStyle/>
          <a:p>
            <a:r>
              <a:rPr lang="en-US" dirty="0"/>
              <a:t>Tendon white fibrous connective tissue </a:t>
            </a:r>
            <a:r>
              <a:rPr lang="en-US" dirty="0" err="1"/>
              <a:t>l.s</a:t>
            </a:r>
            <a:r>
              <a:rPr lang="en-US" dirty="0"/>
              <a:t>. 93 W 3248 100X</a:t>
            </a:r>
          </a:p>
        </p:txBody>
      </p:sp>
      <p:cxnSp>
        <p:nvCxnSpPr>
          <p:cNvPr id="8" name="Straight Arrow Connector 7"/>
          <p:cNvCxnSpPr/>
          <p:nvPr/>
        </p:nvCxnSpPr>
        <p:spPr>
          <a:xfrm flipH="1" flipV="1">
            <a:off x="3352800" y="4202094"/>
            <a:ext cx="987751" cy="1524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572000" y="4354494"/>
            <a:ext cx="609600" cy="1447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20351" y="5824782"/>
            <a:ext cx="5299849" cy="646331"/>
          </a:xfrm>
          <a:prstGeom prst="rect">
            <a:avLst/>
          </a:prstGeom>
          <a:noFill/>
        </p:spPr>
        <p:txBody>
          <a:bodyPr wrap="none" rtlCol="0">
            <a:spAutoFit/>
          </a:bodyPr>
          <a:lstStyle/>
          <a:p>
            <a:r>
              <a:rPr lang="en-US" dirty="0"/>
              <a:t>Notice the density and the wavelike appearance of the</a:t>
            </a:r>
          </a:p>
          <a:p>
            <a:r>
              <a:rPr lang="en-US" dirty="0"/>
              <a:t>collagen fibers</a:t>
            </a:r>
          </a:p>
        </p:txBody>
      </p:sp>
      <p:sp>
        <p:nvSpPr>
          <p:cNvPr id="12" name="TextBox 11"/>
          <p:cNvSpPr txBox="1"/>
          <p:nvPr/>
        </p:nvSpPr>
        <p:spPr>
          <a:xfrm>
            <a:off x="457200" y="304800"/>
            <a:ext cx="5091330" cy="461665"/>
          </a:xfrm>
          <a:prstGeom prst="rect">
            <a:avLst/>
          </a:prstGeom>
          <a:noFill/>
        </p:spPr>
        <p:txBody>
          <a:bodyPr wrap="none" rtlCol="0">
            <a:spAutoFit/>
          </a:bodyPr>
          <a:lstStyle/>
          <a:p>
            <a:r>
              <a:rPr lang="en-US" sz="2400" dirty="0"/>
              <a:t>Dense regular fibrous connective tissue</a:t>
            </a:r>
          </a:p>
        </p:txBody>
      </p:sp>
      <p:sp>
        <p:nvSpPr>
          <p:cNvPr id="13" name="TextBox 12"/>
          <p:cNvSpPr txBox="1"/>
          <p:nvPr/>
        </p:nvSpPr>
        <p:spPr>
          <a:xfrm>
            <a:off x="152400" y="5334000"/>
            <a:ext cx="3631828" cy="1477328"/>
          </a:xfrm>
          <a:prstGeom prst="rect">
            <a:avLst/>
          </a:prstGeom>
          <a:noFill/>
        </p:spPr>
        <p:txBody>
          <a:bodyPr wrap="none" rtlCol="0">
            <a:spAutoFit/>
          </a:bodyPr>
          <a:lstStyle/>
          <a:p>
            <a:r>
              <a:rPr lang="en-US" dirty="0"/>
              <a:t>Found in tendons</a:t>
            </a:r>
          </a:p>
          <a:p>
            <a:endParaRPr lang="en-US" dirty="0"/>
          </a:p>
          <a:p>
            <a:r>
              <a:rPr lang="en-US" dirty="0"/>
              <a:t>Why must all of the collagen</a:t>
            </a:r>
          </a:p>
          <a:p>
            <a:r>
              <a:rPr lang="en-US" dirty="0"/>
              <a:t>fibers align in parallel?</a:t>
            </a:r>
          </a:p>
          <a:p>
            <a:r>
              <a:rPr lang="en-US" dirty="0"/>
              <a:t>Think about the function of tendons.</a:t>
            </a:r>
          </a:p>
        </p:txBody>
      </p:sp>
    </p:spTree>
    <p:extLst>
      <p:ext uri="{BB962C8B-B14F-4D97-AF65-F5344CB8AC3E}">
        <p14:creationId xmlns:p14="http://schemas.microsoft.com/office/powerpoint/2010/main" val="3529089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02877"/>
            <a:ext cx="1771382" cy="461665"/>
          </a:xfrm>
          <a:prstGeom prst="rect">
            <a:avLst/>
          </a:prstGeom>
          <a:noFill/>
        </p:spPr>
        <p:txBody>
          <a:bodyPr wrap="none" rtlCol="0">
            <a:spAutoFit/>
          </a:bodyPr>
          <a:lstStyle/>
          <a:p>
            <a:r>
              <a:rPr lang="en-US" sz="2400" dirty="0"/>
              <a:t>Elastic tissue</a:t>
            </a:r>
          </a:p>
        </p:txBody>
      </p:sp>
      <p:sp>
        <p:nvSpPr>
          <p:cNvPr id="5" name="TextBox 4"/>
          <p:cNvSpPr txBox="1"/>
          <p:nvPr/>
        </p:nvSpPr>
        <p:spPr>
          <a:xfrm>
            <a:off x="152400" y="1038258"/>
            <a:ext cx="8839200" cy="2031325"/>
          </a:xfrm>
          <a:prstGeom prst="rect">
            <a:avLst/>
          </a:prstGeom>
          <a:noFill/>
        </p:spPr>
        <p:txBody>
          <a:bodyPr wrap="square" rtlCol="0">
            <a:spAutoFit/>
          </a:bodyPr>
          <a:lstStyle/>
          <a:p>
            <a:r>
              <a:rPr lang="en-US" b="1" dirty="0"/>
              <a:t>Found in aorta and large arteries</a:t>
            </a:r>
            <a:r>
              <a:rPr lang="en-US" dirty="0"/>
              <a:t>.  The elastic fibers have properties of stretch and recoil which drives blood flow through large arteries during diastole (when the heart relaxes and fills)</a:t>
            </a:r>
          </a:p>
          <a:p>
            <a:endParaRPr lang="en-US" dirty="0"/>
          </a:p>
          <a:p>
            <a:r>
              <a:rPr lang="en-US" b="1" dirty="0"/>
              <a:t>Found in </a:t>
            </a:r>
            <a:r>
              <a:rPr lang="en-US" b="1" dirty="0" err="1"/>
              <a:t>ligmentum</a:t>
            </a:r>
            <a:r>
              <a:rPr lang="en-US" b="1" dirty="0"/>
              <a:t> </a:t>
            </a:r>
            <a:r>
              <a:rPr lang="en-US" b="1" dirty="0" err="1"/>
              <a:t>nuchae</a:t>
            </a:r>
            <a:r>
              <a:rPr lang="en-US" b="1" dirty="0"/>
              <a:t> and ligamentum </a:t>
            </a:r>
            <a:r>
              <a:rPr lang="en-US" b="1" dirty="0" err="1"/>
              <a:t>flavum</a:t>
            </a:r>
            <a:r>
              <a:rPr lang="en-US" dirty="0"/>
              <a:t>:  provides stretch in these ligaments</a:t>
            </a:r>
          </a:p>
          <a:p>
            <a:endParaRPr lang="en-US" dirty="0"/>
          </a:p>
          <a:p>
            <a:r>
              <a:rPr lang="en-US" b="1" dirty="0"/>
              <a:t>Found in lungs</a:t>
            </a:r>
            <a:r>
              <a:rPr lang="en-US" dirty="0"/>
              <a:t>:  provides recoil for expiration (exhalation)</a:t>
            </a:r>
          </a:p>
        </p:txBody>
      </p:sp>
      <p:sp>
        <p:nvSpPr>
          <p:cNvPr id="6" name="TextBox 5"/>
          <p:cNvSpPr txBox="1"/>
          <p:nvPr/>
        </p:nvSpPr>
        <p:spPr>
          <a:xfrm>
            <a:off x="152400" y="582127"/>
            <a:ext cx="4090030" cy="369332"/>
          </a:xfrm>
          <a:prstGeom prst="rect">
            <a:avLst/>
          </a:prstGeom>
          <a:noFill/>
        </p:spPr>
        <p:txBody>
          <a:bodyPr wrap="none" rtlCol="0">
            <a:spAutoFit/>
          </a:bodyPr>
          <a:lstStyle/>
          <a:p>
            <a:r>
              <a:rPr lang="en-US" dirty="0"/>
              <a:t>Notice the large  numbers of elastic fibers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2563" y="3228722"/>
            <a:ext cx="3908039" cy="2931029"/>
          </a:xfrm>
          <a:prstGeom prst="rect">
            <a:avLst/>
          </a:prstGeom>
        </p:spPr>
      </p:pic>
      <p:sp>
        <p:nvSpPr>
          <p:cNvPr id="7" name="Rectangle 6"/>
          <p:cNvSpPr/>
          <p:nvPr/>
        </p:nvSpPr>
        <p:spPr>
          <a:xfrm>
            <a:off x="5073414" y="6276722"/>
            <a:ext cx="3006336" cy="369332"/>
          </a:xfrm>
          <a:prstGeom prst="rect">
            <a:avLst/>
          </a:prstGeom>
        </p:spPr>
        <p:txBody>
          <a:bodyPr wrap="none">
            <a:spAutoFit/>
          </a:bodyPr>
          <a:lstStyle/>
          <a:p>
            <a:r>
              <a:rPr lang="en-US" dirty="0"/>
              <a:t>Human aorta </a:t>
            </a:r>
            <a:r>
              <a:rPr lang="en-US" dirty="0" err="1"/>
              <a:t>c.s</a:t>
            </a:r>
            <a:r>
              <a:rPr lang="en-US" dirty="0"/>
              <a:t>. 31-4010 40X</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39" y="3152522"/>
            <a:ext cx="3908039" cy="2931029"/>
          </a:xfrm>
          <a:prstGeom prst="rect">
            <a:avLst/>
          </a:prstGeom>
        </p:spPr>
      </p:pic>
      <p:sp>
        <p:nvSpPr>
          <p:cNvPr id="10" name="Rectangle 9"/>
          <p:cNvSpPr/>
          <p:nvPr/>
        </p:nvSpPr>
        <p:spPr>
          <a:xfrm>
            <a:off x="556295" y="6276722"/>
            <a:ext cx="3996607" cy="369332"/>
          </a:xfrm>
          <a:prstGeom prst="rect">
            <a:avLst/>
          </a:prstGeom>
        </p:spPr>
        <p:txBody>
          <a:bodyPr wrap="none">
            <a:spAutoFit/>
          </a:bodyPr>
          <a:lstStyle/>
          <a:p>
            <a:r>
              <a:rPr lang="pl-PL" dirty="0"/>
              <a:t>Ligamentum nuchae l.s. 93 W 3260 40</a:t>
            </a:r>
            <a:r>
              <a:rPr lang="en-US" dirty="0"/>
              <a:t>0</a:t>
            </a:r>
            <a:r>
              <a:rPr lang="pl-PL" dirty="0"/>
              <a:t>X</a:t>
            </a:r>
            <a:endParaRPr lang="en-US" dirty="0"/>
          </a:p>
        </p:txBody>
      </p:sp>
    </p:spTree>
    <p:extLst>
      <p:ext uri="{BB962C8B-B14F-4D97-AF65-F5344CB8AC3E}">
        <p14:creationId xmlns:p14="http://schemas.microsoft.com/office/powerpoint/2010/main" val="1291216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092875"/>
            <a:ext cx="7543800" cy="2031325"/>
          </a:xfrm>
          <a:prstGeom prst="rect">
            <a:avLst/>
          </a:prstGeom>
          <a:noFill/>
        </p:spPr>
        <p:txBody>
          <a:bodyPr wrap="square" rtlCol="0">
            <a:spAutoFit/>
          </a:bodyPr>
          <a:lstStyle/>
          <a:p>
            <a:r>
              <a:rPr lang="en-US" dirty="0"/>
              <a:t>SKELETAL CONNECTIVE TISSUES</a:t>
            </a:r>
          </a:p>
          <a:p>
            <a:r>
              <a:rPr lang="en-US" dirty="0"/>
              <a:t>Cartilage– 3 types:  hyaline cartilage, fibrocartilage, elastic cartilage</a:t>
            </a:r>
          </a:p>
          <a:p>
            <a:pPr marL="285750" indent="-285750">
              <a:buFont typeface="Arial" panose="020B0604020202020204" pitchFamily="34" charset="0"/>
              <a:buChar char="•"/>
            </a:pPr>
            <a:r>
              <a:rPr lang="en-US" dirty="0"/>
              <a:t>Consists of chondrocytes (cartilage cells) in lacuna (small caves) &amp; large</a:t>
            </a:r>
          </a:p>
          <a:p>
            <a:r>
              <a:rPr lang="en-US" dirty="0"/>
              <a:t>amounts of extracellular matrix</a:t>
            </a:r>
          </a:p>
          <a:p>
            <a:endParaRPr lang="en-US" dirty="0"/>
          </a:p>
          <a:p>
            <a:r>
              <a:rPr lang="en-US" dirty="0"/>
              <a:t>Osseous (bone):</a:t>
            </a:r>
          </a:p>
          <a:p>
            <a:pPr marL="285750" indent="-285750">
              <a:buFont typeface="Arial" panose="020B0604020202020204" pitchFamily="34" charset="0"/>
              <a:buChar char="•"/>
            </a:pPr>
            <a:r>
              <a:rPr lang="en-US" dirty="0"/>
              <a:t>Consists of osteocytes (bone cells) in lacuna  </a:t>
            </a:r>
          </a:p>
        </p:txBody>
      </p:sp>
    </p:spTree>
    <p:extLst>
      <p:ext uri="{BB962C8B-B14F-4D97-AF65-F5344CB8AC3E}">
        <p14:creationId xmlns:p14="http://schemas.microsoft.com/office/powerpoint/2010/main" val="2781491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870</Words>
  <Application>Microsoft Office PowerPoint</Application>
  <PresentationFormat>On-screen Show (4:3)</PresentationFormat>
  <Paragraphs>134</Paragraphs>
  <Slides>52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52</vt:i4>
      </vt:variant>
    </vt:vector>
  </HeadingPairs>
  <TitlesOfParts>
    <vt:vector size="5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SKIN MODEL</dc:title>
  <dc:creator>Peter Reonisto</dc:creator>
  <cp:lastModifiedBy>Peter Reonisto</cp:lastModifiedBy>
  <cp:revision>21</cp:revision>
  <dcterms:created xsi:type="dcterms:W3CDTF">2016-02-18T21:45:58Z</dcterms:created>
  <dcterms:modified xsi:type="dcterms:W3CDTF">2021-01-22T19:53:00Z</dcterms:modified>
</cp:coreProperties>
</file>