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handoutMasterIdLst>
    <p:handoutMasterId r:id="rId38"/>
  </p:handoutMasterIdLst>
  <p:sldIdLst>
    <p:sldId id="460" r:id="rId2"/>
    <p:sldId id="395" r:id="rId3"/>
    <p:sldId id="461" r:id="rId4"/>
    <p:sldId id="397" r:id="rId5"/>
    <p:sldId id="398" r:id="rId6"/>
    <p:sldId id="401" r:id="rId7"/>
    <p:sldId id="403" r:id="rId8"/>
    <p:sldId id="462" r:id="rId9"/>
    <p:sldId id="405" r:id="rId10"/>
    <p:sldId id="407" r:id="rId11"/>
    <p:sldId id="463" r:id="rId12"/>
    <p:sldId id="410" r:id="rId13"/>
    <p:sldId id="412" r:id="rId14"/>
    <p:sldId id="413" r:id="rId15"/>
    <p:sldId id="414" r:id="rId16"/>
    <p:sldId id="416" r:id="rId17"/>
    <p:sldId id="420" r:id="rId18"/>
    <p:sldId id="464" r:id="rId19"/>
    <p:sldId id="419" r:id="rId20"/>
    <p:sldId id="421" r:id="rId21"/>
    <p:sldId id="423" r:id="rId22"/>
    <p:sldId id="422" r:id="rId23"/>
    <p:sldId id="427" r:id="rId24"/>
    <p:sldId id="425" r:id="rId25"/>
    <p:sldId id="426" r:id="rId26"/>
    <p:sldId id="428" r:id="rId27"/>
    <p:sldId id="466" r:id="rId28"/>
    <p:sldId id="430" r:id="rId29"/>
    <p:sldId id="432" r:id="rId30"/>
    <p:sldId id="433" r:id="rId31"/>
    <p:sldId id="435" r:id="rId32"/>
    <p:sldId id="436" r:id="rId33"/>
    <p:sldId id="437" r:id="rId34"/>
    <p:sldId id="443" r:id="rId35"/>
    <p:sldId id="444" r:id="rId36"/>
    <p:sldId id="445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>
      <p:cViewPr varScale="1">
        <p:scale>
          <a:sx n="63" d="100"/>
          <a:sy n="63" d="100"/>
        </p:scale>
        <p:origin x="640" y="64"/>
      </p:cViewPr>
      <p:guideLst>
        <p:guide orient="horz" pos="2160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5582FBD9-751B-40EF-9E99-68EBCB8A26D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0BB6718E-4D13-45E7-B502-2632BB0B1F1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87396" name="Rectangle 4">
            <a:extLst>
              <a:ext uri="{FF2B5EF4-FFF2-40B4-BE49-F238E27FC236}">
                <a16:creationId xmlns:a16="http://schemas.microsoft.com/office/drawing/2014/main" id="{72608546-3CEB-4F42-855D-1A239C05735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87397" name="Rectangle 5">
            <a:extLst>
              <a:ext uri="{FF2B5EF4-FFF2-40B4-BE49-F238E27FC236}">
                <a16:creationId xmlns:a16="http://schemas.microsoft.com/office/drawing/2014/main" id="{39457C77-730F-4B83-89D7-E37B4BAE8AF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DE7426-93AB-44E6-A8D1-6662E14127C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F945E81F-FC6D-46EE-A76C-802995865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F7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0467" name="Picture 3">
            <a:extLst>
              <a:ext uri="{FF2B5EF4-FFF2-40B4-BE49-F238E27FC236}">
                <a16:creationId xmlns:a16="http://schemas.microsoft.com/office/drawing/2014/main" id="{D94C6BF8-A071-4FD4-B319-B8B9C5D8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68" name="Rectangle 4">
            <a:extLst>
              <a:ext uri="{FF2B5EF4-FFF2-40B4-BE49-F238E27FC236}">
                <a16:creationId xmlns:a16="http://schemas.microsoft.com/office/drawing/2014/main" id="{3E13EAD7-13D4-425C-9624-05C0C225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203200"/>
            <a:ext cx="304006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r"/>
            <a:r>
              <a:rPr lang="en-US" altLang="en-US" sz="1800"/>
              <a:t>PowerPoint</a:t>
            </a:r>
            <a:r>
              <a:rPr lang="en-US" altLang="en-US" sz="1800" baseline="30000"/>
              <a:t>®</a:t>
            </a:r>
            <a:r>
              <a:rPr lang="en-US" altLang="en-US" sz="1800"/>
              <a:t> Lecture Slides </a:t>
            </a:r>
            <a:br>
              <a:rPr lang="en-US" altLang="en-US" sz="1800"/>
            </a:br>
            <a:r>
              <a:rPr lang="en-US" altLang="en-US" sz="1800"/>
              <a:t>presented by:</a:t>
            </a:r>
          </a:p>
          <a:p>
            <a:pPr algn="r"/>
            <a:r>
              <a:rPr lang="en-US" altLang="en-US" sz="1800"/>
              <a:t>Dr. Peter Reonisto, </a:t>
            </a:r>
          </a:p>
          <a:p>
            <a:pPr algn="r"/>
            <a:r>
              <a:rPr lang="en-US" altLang="en-US" sz="1800"/>
              <a:t>Moorpark College, </a:t>
            </a:r>
          </a:p>
          <a:p>
            <a:pPr algn="r"/>
            <a:r>
              <a:rPr lang="en-US" altLang="en-US" sz="1800"/>
              <a:t>California </a:t>
            </a:r>
          </a:p>
        </p:txBody>
      </p:sp>
      <p:sp>
        <p:nvSpPr>
          <p:cNvPr id="190469" name="Rectangle 5">
            <a:extLst>
              <a:ext uri="{FF2B5EF4-FFF2-40B4-BE49-F238E27FC236}">
                <a16:creationId xmlns:a16="http://schemas.microsoft.com/office/drawing/2014/main" id="{708E3F66-500D-4D27-ADDC-6187DA003DC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5943600" y="2895600"/>
            <a:ext cx="2971800" cy="1554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FF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spcBef>
                <a:spcPct val="20000"/>
              </a:spcBef>
              <a:buSzPct val="125000"/>
              <a:defRPr sz="3200" b="1">
                <a:solidFill>
                  <a:srgbClr val="670040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90470" name="Rectangle 6">
            <a:extLst>
              <a:ext uri="{FF2B5EF4-FFF2-40B4-BE49-F238E27FC236}">
                <a16:creationId xmlns:a16="http://schemas.microsoft.com/office/drawing/2014/main" id="{5329064A-BE9A-4323-B142-6A1E0FB94538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978525" y="2165350"/>
            <a:ext cx="2708275" cy="1187450"/>
          </a:xfrm>
        </p:spPr>
        <p:txBody>
          <a:bodyPr>
            <a:spAutoFit/>
          </a:bodyPr>
          <a:lstStyle>
            <a:lvl1pPr marL="0" indent="0">
              <a:spcBef>
                <a:spcPct val="50000"/>
              </a:spcBef>
              <a:buSzTx/>
              <a:buFontTx/>
              <a:buNone/>
              <a:defRPr sz="2400"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90471" name="Text Box 7">
            <a:extLst>
              <a:ext uri="{FF2B5EF4-FFF2-40B4-BE49-F238E27FC236}">
                <a16:creationId xmlns:a16="http://schemas.microsoft.com/office/drawing/2014/main" id="{C5A88F04-0E40-4DF2-BA06-1E589E6A3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819400"/>
            <a:ext cx="305276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3000">
                <a:solidFill>
                  <a:schemeClr val="bg1"/>
                </a:solidFill>
                <a:latin typeface="Times New Roman" panose="02020603050405020304" pitchFamily="18" charset="0"/>
              </a:rPr>
              <a:t>HUMAN </a:t>
            </a:r>
            <a:br>
              <a:rPr lang="en-US" altLang="en-US" sz="300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3000">
                <a:solidFill>
                  <a:schemeClr val="bg1"/>
                </a:solidFill>
                <a:latin typeface="Times New Roman" panose="02020603050405020304" pitchFamily="18" charset="0"/>
              </a:rPr>
              <a:t>ANATOMY</a:t>
            </a:r>
          </a:p>
          <a:p>
            <a:pPr algn="ctr"/>
            <a:endParaRPr lang="en-US" altLang="en-US" sz="9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000" i="1">
                <a:solidFill>
                  <a:schemeClr val="bg1"/>
                </a:solidFill>
                <a:latin typeface="Times New Roman" panose="02020603050405020304" pitchFamily="18" charset="0"/>
              </a:rPr>
              <a:t>fifth edition</a:t>
            </a:r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190472" name="Rectangle 8">
            <a:extLst>
              <a:ext uri="{FF2B5EF4-FFF2-40B4-BE49-F238E27FC236}">
                <a16:creationId xmlns:a16="http://schemas.microsoft.com/office/drawing/2014/main" id="{6BD47B41-83F9-4911-88F7-0538148D2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5715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3" name="Text Box 9">
            <a:extLst>
              <a:ext uri="{FF2B5EF4-FFF2-40B4-BE49-F238E27FC236}">
                <a16:creationId xmlns:a16="http://schemas.microsoft.com/office/drawing/2014/main" id="{FEC2F520-EAD6-40AC-861A-B9010F9E7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77000"/>
            <a:ext cx="571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800" b="1">
                <a:solidFill>
                  <a:srgbClr val="CF703B"/>
                </a:solidFill>
              </a:rPr>
              <a:t>MARIEB  |  MALLATT  |  WILHELM</a:t>
            </a:r>
          </a:p>
        </p:txBody>
      </p:sp>
      <p:sp>
        <p:nvSpPr>
          <p:cNvPr id="190474" name="Text Box 10">
            <a:extLst>
              <a:ext uri="{FF2B5EF4-FFF2-40B4-BE49-F238E27FC236}">
                <a16:creationId xmlns:a16="http://schemas.microsoft.com/office/drawing/2014/main" id="{D2550D76-EA7F-4363-B420-23D910C42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066800"/>
            <a:ext cx="1676400" cy="1524000"/>
          </a:xfrm>
          <a:prstGeom prst="rect">
            <a:avLst/>
          </a:prstGeom>
          <a:solidFill>
            <a:srgbClr val="670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 algn="ctr"/>
            <a:r>
              <a:rPr lang="en-US" altLang="en-US" sz="9600">
                <a:solidFill>
                  <a:srgbClr val="CF703B"/>
                </a:solidFill>
              </a:rPr>
              <a:t>7</a:t>
            </a:r>
          </a:p>
        </p:txBody>
      </p:sp>
      <p:sp>
        <p:nvSpPr>
          <p:cNvPr id="190475" name="Line 11">
            <a:extLst>
              <a:ext uri="{FF2B5EF4-FFF2-40B4-BE49-F238E27FC236}">
                <a16:creationId xmlns:a16="http://schemas.microsoft.com/office/drawing/2014/main" id="{2E8463CD-0D16-4369-88BB-DD64005CB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590800"/>
            <a:ext cx="1981200" cy="0"/>
          </a:xfrm>
          <a:prstGeom prst="line">
            <a:avLst/>
          </a:prstGeom>
          <a:noFill/>
          <a:ln w="57150">
            <a:solidFill>
              <a:srgbClr val="CF70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6" name="Line 12">
            <a:extLst>
              <a:ext uri="{FF2B5EF4-FFF2-40B4-BE49-F238E27FC236}">
                <a16:creationId xmlns:a16="http://schemas.microsoft.com/office/drawing/2014/main" id="{0FF11E92-D1DB-4A19-86EA-7587ECB2A8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1981200" cy="0"/>
          </a:xfrm>
          <a:prstGeom prst="line">
            <a:avLst/>
          </a:prstGeom>
          <a:noFill/>
          <a:ln w="57150">
            <a:solidFill>
              <a:srgbClr val="67004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7" name="Text Box 13">
            <a:extLst>
              <a:ext uri="{FF2B5EF4-FFF2-40B4-BE49-F238E27FC236}">
                <a16:creationId xmlns:a16="http://schemas.microsoft.com/office/drawing/2014/main" id="{5B4D31A1-77D7-4F6F-922A-588630F49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461125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r"/>
            <a:r>
              <a:rPr lang="en-US" altLang="en-US" sz="1000"/>
              <a:t>Copyright © 2008 Pearson Education, Inc., </a:t>
            </a:r>
            <a:br>
              <a:rPr lang="en-US" altLang="en-US" sz="1000"/>
            </a:br>
            <a:r>
              <a:rPr lang="en-US" altLang="en-US" sz="1000"/>
              <a:t>publishing as Benjamin Cummings</a:t>
            </a:r>
          </a:p>
        </p:txBody>
      </p:sp>
      <p:sp>
        <p:nvSpPr>
          <p:cNvPr id="190478" name="Line 14">
            <a:extLst>
              <a:ext uri="{FF2B5EF4-FFF2-40B4-BE49-F238E27FC236}">
                <a16:creationId xmlns:a16="http://schemas.microsoft.com/office/drawing/2014/main" id="{768947D4-095E-41E1-82FA-D9FED0E86A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0"/>
            <a:ext cx="0" cy="6858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4950C-589B-4877-8780-04178AF0F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91F9B-AACB-4E74-8FF0-74950EDAF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17B8-374A-49C7-915A-622BDB35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213088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C7583D-2BC6-4045-AE3B-B1743B46A2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32240A-A911-4C1A-8652-07204BEF4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4700C-E7FD-4A5A-9D2A-D46B4E239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160725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85D0-8992-4CC5-8CCF-F0A55206C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3331C-1822-4EA2-94DC-CA18B8F5C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38A9C-9496-4EC6-921B-42BCE4C02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37338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C94F4-1066-4E58-AB0B-D2B3CE8C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E12B6-1733-47CB-A9EA-24C081086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294E5-639C-41A1-82D1-2911FCF1B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117937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E905-FF86-4528-861B-1CB9FBC1A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1F7A5-8CA9-45B0-898C-4A6658798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1F64D-F1B5-4A51-B739-7CB383F20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57075-3521-48BE-80F6-DB257916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100305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7E0FD-467C-4B5D-AC43-C36BEA7D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D584F-7568-4294-8A67-BE6DF4B60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1B78A-0A5D-4418-A7CD-96D989663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D0CFA-0F2E-4591-943E-03B7E9928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189311-90C9-4C52-A759-85FE286D14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00D96-6736-4D44-A9B3-B623B37B3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400307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D9146-67D8-4FD9-BC2F-DE98D866F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621096-87FF-4E19-B5A2-244D11DB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112608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1A904-D930-4AC8-8707-C6120844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252986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F5AE7-325E-4B35-9F5B-2FFE1BA0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A6293-EE31-479B-9BFF-B1F1D9838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6E2B6-52C3-4DD8-AE92-E8DBCF5F3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F3281-2F68-4061-B088-4C65A9CA6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202993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CE16-8E8E-487B-9792-BEA7732CC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F0E203-C2A6-4261-984F-9DFB1B23E7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C157C-E8F8-471A-B9DD-9A18B1510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8D60E-8C1F-4FB3-9C1F-D980218C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2008 Pearson Education, Inc., publishing as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351941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210CCB4C-50E6-44CD-AE36-5C0FF18EF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AEA877AC-BF80-434D-A3DD-A22AD95366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77000"/>
            <a:ext cx="5029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670040"/>
                </a:solidFill>
              </a:defRPr>
            </a:lvl1pPr>
          </a:lstStyle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189445" name="Rectangle 5">
            <a:extLst>
              <a:ext uri="{FF2B5EF4-FFF2-40B4-BE49-F238E27FC236}">
                <a16:creationId xmlns:a16="http://schemas.microsoft.com/office/drawing/2014/main" id="{7A6A30C5-7574-4AF9-95A6-A82961070B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670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CF703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CF703B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anose="05000000000000000000" pitchFamily="2" charset="2"/>
        <a:buChar char="§"/>
        <a:defRPr sz="2800" kern="1200">
          <a:solidFill>
            <a:srgbClr val="67004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anose="05000000000000000000" pitchFamily="2" charset="2"/>
        <a:buChar char="§"/>
        <a:defRPr sz="2600" kern="1200">
          <a:solidFill>
            <a:srgbClr val="67004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anose="05000000000000000000" pitchFamily="2" charset="2"/>
        <a:buChar char="§"/>
        <a:defRPr sz="2400" kern="1200">
          <a:solidFill>
            <a:srgbClr val="67004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anose="05000000000000000000" pitchFamily="2" charset="2"/>
        <a:buChar char="§"/>
        <a:defRPr sz="2000" kern="1200">
          <a:solidFill>
            <a:srgbClr val="67004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F703B"/>
        </a:buClr>
        <a:buSzPct val="125000"/>
        <a:buFont typeface="Wingdings" panose="05000000000000000000" pitchFamily="2" charset="2"/>
        <a:buChar char="§"/>
        <a:defRPr kern="1200">
          <a:solidFill>
            <a:srgbClr val="670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07_animations/spine-horiz_large.m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>
            <a:extLst>
              <a:ext uri="{FF2B5EF4-FFF2-40B4-BE49-F238E27FC236}">
                <a16:creationId xmlns:a16="http://schemas.microsoft.com/office/drawing/2014/main" id="{AB8B3374-874A-4838-8E31-7D12C935A7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943600" y="2895600"/>
            <a:ext cx="2971800" cy="3046976"/>
          </a:xfrm>
        </p:spPr>
        <p:txBody>
          <a:bodyPr/>
          <a:lstStyle/>
          <a:p>
            <a:r>
              <a:rPr lang="en-US" altLang="en-US" dirty="0"/>
              <a:t>The Axial Skeleton, VERTEBRAL COLUMN AND THORACIC CAGE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FBECB5AB-2DB2-4D37-BBC7-93543557E06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978525" y="2165350"/>
            <a:ext cx="2708275" cy="82232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928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95275C-6FB9-4F08-8DAB-E629B496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5ED1811F-F19D-4F34-B5F8-870A7FDEF4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General Structure of Vertebrae (Typical – Thoracic vertebrae)</a:t>
            </a:r>
          </a:p>
        </p:txBody>
      </p:sp>
      <p:sp>
        <p:nvSpPr>
          <p:cNvPr id="239619" name="Oval 3">
            <a:hlinkClick r:id="rId2"/>
            <a:extLst>
              <a:ext uri="{FF2B5EF4-FFF2-40B4-BE49-F238E27FC236}">
                <a16:creationId xmlns:a16="http://schemas.microsoft.com/office/drawing/2014/main" id="{AE01621B-AF0D-473A-877D-D478142C3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5791200"/>
            <a:ext cx="762000" cy="457200"/>
          </a:xfrm>
          <a:prstGeom prst="ellipse">
            <a:avLst/>
          </a:prstGeom>
          <a:solidFill>
            <a:srgbClr val="CF703B"/>
          </a:solidFill>
          <a:ln>
            <a:noFill/>
          </a:ln>
          <a:effectLst>
            <a:prstShdw prst="shdw17" dist="17961" dir="2700000">
              <a:srgbClr val="CF703B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670040"/>
                </a:solidFill>
              </a:rPr>
              <a:t>PLAY</a:t>
            </a:r>
          </a:p>
        </p:txBody>
      </p:sp>
      <p:sp>
        <p:nvSpPr>
          <p:cNvPr id="239620" name="Text Box 4">
            <a:extLst>
              <a:ext uri="{FF2B5EF4-FFF2-40B4-BE49-F238E27FC236}">
                <a16:creationId xmlns:a16="http://schemas.microsoft.com/office/drawing/2014/main" id="{0A66FFF7-4E61-4D18-9027-E4C4DEE34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5867400"/>
            <a:ext cx="1679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670040"/>
                </a:solidFill>
              </a:rPr>
              <a:t>Spine (horizontal)</a:t>
            </a:r>
          </a:p>
        </p:txBody>
      </p:sp>
      <p:sp>
        <p:nvSpPr>
          <p:cNvPr id="239621" name="Text Box 5">
            <a:extLst>
              <a:ext uri="{FF2B5EF4-FFF2-40B4-BE49-F238E27FC236}">
                <a16:creationId xmlns:a16="http://schemas.microsoft.com/office/drawing/2014/main" id="{B8243513-0EBD-4160-B027-900378219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r"/>
            <a:r>
              <a:rPr lang="en-US" altLang="en-US" sz="1400" b="1"/>
              <a:t>Figure 7.15</a:t>
            </a:r>
          </a:p>
        </p:txBody>
      </p:sp>
      <p:pic>
        <p:nvPicPr>
          <p:cNvPr id="239622" name="Picture 6">
            <a:extLst>
              <a:ext uri="{FF2B5EF4-FFF2-40B4-BE49-F238E27FC236}">
                <a16:creationId xmlns:a16="http://schemas.microsoft.com/office/drawing/2014/main" id="{91D6D48A-B19C-4E90-9361-52036087F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1215" r="1700" b="5951"/>
          <a:stretch>
            <a:fillRect/>
          </a:stretch>
        </p:blipFill>
        <p:spPr bwMode="auto">
          <a:xfrm>
            <a:off x="101600" y="815975"/>
            <a:ext cx="5715000" cy="48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3AD6B34-233F-436E-B9CA-86CB94AC99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67" y="3709354"/>
            <a:ext cx="3148646" cy="31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7B1DE37-4FC6-4CCF-BBBE-F444587842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66" y="762000"/>
            <a:ext cx="3162933" cy="31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BE8A7-0AA1-4C6E-8BE0-418CB95F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42690" name="Rectangle 2">
            <a:extLst>
              <a:ext uri="{FF2B5EF4-FFF2-40B4-BE49-F238E27FC236}">
                <a16:creationId xmlns:a16="http://schemas.microsoft.com/office/drawing/2014/main" id="{FE57D491-0111-49A7-897D-8E7381D8C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Cervical Vertebrae </a:t>
            </a:r>
          </a:p>
        </p:txBody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D9E93E5A-7361-4BF9-80EC-87C016068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549593"/>
            <a:ext cx="4648200" cy="4114800"/>
          </a:xfrm>
        </p:spPr>
        <p:txBody>
          <a:bodyPr/>
          <a:lstStyle/>
          <a:p>
            <a:r>
              <a:rPr lang="en-US" altLang="en-US" sz="2400" dirty="0"/>
              <a:t>Seven cervical vertebrae (C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– C</a:t>
            </a:r>
            <a:r>
              <a:rPr lang="en-US" altLang="en-US" sz="2400" baseline="-25000" dirty="0"/>
              <a:t>7</a:t>
            </a:r>
            <a:r>
              <a:rPr lang="en-US" altLang="en-US" sz="2400" dirty="0"/>
              <a:t>) – smallest and lightest vertebrae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C</a:t>
            </a:r>
            <a:r>
              <a:rPr lang="en-US" altLang="en-US" sz="2400" baseline="-25000" dirty="0">
                <a:highlight>
                  <a:srgbClr val="FFFF00"/>
                </a:highlight>
              </a:rPr>
              <a:t>3</a:t>
            </a:r>
            <a:r>
              <a:rPr lang="en-US" altLang="en-US" sz="2400" dirty="0">
                <a:highlight>
                  <a:srgbClr val="FFFF00"/>
                </a:highlight>
              </a:rPr>
              <a:t> – C</a:t>
            </a:r>
            <a:r>
              <a:rPr lang="en-US" altLang="en-US" sz="2400" baseline="-25000" dirty="0">
                <a:highlight>
                  <a:srgbClr val="FFFF00"/>
                </a:highlight>
              </a:rPr>
              <a:t>7</a:t>
            </a:r>
            <a:r>
              <a:rPr lang="en-US" altLang="en-US" sz="2400" dirty="0">
                <a:highlight>
                  <a:srgbClr val="FFFF00"/>
                </a:highlight>
              </a:rPr>
              <a:t> </a:t>
            </a:r>
            <a:r>
              <a:rPr lang="en-US" altLang="en-US" sz="2400" dirty="0"/>
              <a:t>are typical cervical vertebrae </a:t>
            </a:r>
          </a:p>
          <a:p>
            <a:pPr lvl="1"/>
            <a:r>
              <a:rPr lang="en-US" altLang="en-US" sz="2400" dirty="0">
                <a:highlight>
                  <a:srgbClr val="FFFF00"/>
                </a:highlight>
              </a:rPr>
              <a:t>Body is wider laterally</a:t>
            </a:r>
          </a:p>
          <a:p>
            <a:pPr lvl="1"/>
            <a:r>
              <a:rPr lang="en-US" altLang="en-US" sz="2400" dirty="0"/>
              <a:t>Spinous processes are </a:t>
            </a:r>
            <a:r>
              <a:rPr lang="en-US" altLang="en-US" sz="2400" dirty="0">
                <a:highlight>
                  <a:srgbClr val="FFFF00"/>
                </a:highlight>
              </a:rPr>
              <a:t>short</a:t>
            </a:r>
            <a:r>
              <a:rPr lang="en-US" altLang="en-US" sz="2400" dirty="0"/>
              <a:t> and </a:t>
            </a:r>
            <a:r>
              <a:rPr lang="en-US" altLang="en-US" sz="2400" dirty="0">
                <a:highlight>
                  <a:srgbClr val="FFFF00"/>
                </a:highlight>
              </a:rPr>
              <a:t>bifid</a:t>
            </a:r>
            <a:r>
              <a:rPr lang="en-US" altLang="en-US" sz="2400" dirty="0"/>
              <a:t> </a:t>
            </a:r>
            <a:r>
              <a:rPr lang="en-US" altLang="en-US" sz="2400" dirty="0">
                <a:highlight>
                  <a:srgbClr val="00FF00"/>
                </a:highlight>
              </a:rPr>
              <a:t>(except C</a:t>
            </a:r>
            <a:r>
              <a:rPr lang="en-US" altLang="en-US" sz="2400" baseline="-25000" dirty="0">
                <a:highlight>
                  <a:srgbClr val="00FF00"/>
                </a:highlight>
              </a:rPr>
              <a:t>7</a:t>
            </a:r>
            <a:r>
              <a:rPr lang="en-US" altLang="en-US" sz="2400" dirty="0">
                <a:highlight>
                  <a:srgbClr val="00FF00"/>
                </a:highlight>
              </a:rPr>
              <a:t>)</a:t>
            </a:r>
          </a:p>
          <a:p>
            <a:pPr lvl="1"/>
            <a:r>
              <a:rPr lang="en-US" altLang="en-US" sz="2400" dirty="0">
                <a:highlight>
                  <a:srgbClr val="FFFF00"/>
                </a:highlight>
              </a:rPr>
              <a:t>Vertebral foramen are large </a:t>
            </a:r>
            <a:r>
              <a:rPr lang="en-US" altLang="en-US" sz="2400" dirty="0"/>
              <a:t>and triangular</a:t>
            </a:r>
          </a:p>
          <a:p>
            <a:pPr lvl="1"/>
            <a:r>
              <a:rPr lang="en-US" altLang="en-US" sz="2400" b="1" dirty="0"/>
              <a:t>Transverse processes</a:t>
            </a:r>
            <a:r>
              <a:rPr lang="en-US" altLang="en-US" sz="2400" dirty="0"/>
              <a:t> contain </a:t>
            </a:r>
            <a:r>
              <a:rPr lang="en-US" altLang="en-US" sz="2400" dirty="0">
                <a:highlight>
                  <a:srgbClr val="FFFF00"/>
                </a:highlight>
              </a:rPr>
              <a:t>transverse foramina</a:t>
            </a:r>
          </a:p>
          <a:p>
            <a:pPr lvl="1"/>
            <a:r>
              <a:rPr lang="en-US" altLang="en-US" sz="2400" dirty="0"/>
              <a:t>Superior articular facets face </a:t>
            </a:r>
            <a:r>
              <a:rPr lang="en-US" altLang="en-US" sz="2400" dirty="0" err="1"/>
              <a:t>superoposteriorly</a:t>
            </a:r>
            <a:endParaRPr lang="en-US" altLang="en-US" sz="24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55FECFB-8926-4069-BC85-1E29566BE1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72" y="580073"/>
            <a:ext cx="4525327" cy="452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775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BE8A7-0AA1-4C6E-8BE0-418CB95F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42690" name="Rectangle 2">
            <a:extLst>
              <a:ext uri="{FF2B5EF4-FFF2-40B4-BE49-F238E27FC236}">
                <a16:creationId xmlns:a16="http://schemas.microsoft.com/office/drawing/2014/main" id="{FE57D491-0111-49A7-897D-8E7381D8C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Cervical Vertebrae </a:t>
            </a:r>
          </a:p>
        </p:txBody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D9E93E5A-7361-4BF9-80EC-87C016068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549593"/>
            <a:ext cx="4648200" cy="4114800"/>
          </a:xfrm>
        </p:spPr>
        <p:txBody>
          <a:bodyPr/>
          <a:lstStyle/>
          <a:p>
            <a:r>
              <a:rPr lang="en-US" altLang="en-US" sz="2400" dirty="0"/>
              <a:t>Seven cervical vertebrae (C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– C</a:t>
            </a:r>
            <a:r>
              <a:rPr lang="en-US" altLang="en-US" sz="2400" baseline="-25000" dirty="0"/>
              <a:t>7</a:t>
            </a:r>
            <a:r>
              <a:rPr lang="en-US" altLang="en-US" sz="2400" dirty="0"/>
              <a:t>) – smallest and lightest vertebrae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C</a:t>
            </a:r>
            <a:r>
              <a:rPr lang="en-US" altLang="en-US" sz="2400" baseline="-25000" dirty="0">
                <a:highlight>
                  <a:srgbClr val="FFFF00"/>
                </a:highlight>
              </a:rPr>
              <a:t>3</a:t>
            </a:r>
            <a:r>
              <a:rPr lang="en-US" altLang="en-US" sz="2400" dirty="0">
                <a:highlight>
                  <a:srgbClr val="FFFF00"/>
                </a:highlight>
              </a:rPr>
              <a:t> – C</a:t>
            </a:r>
            <a:r>
              <a:rPr lang="en-US" altLang="en-US" sz="2400" baseline="-25000" dirty="0">
                <a:highlight>
                  <a:srgbClr val="FFFF00"/>
                </a:highlight>
              </a:rPr>
              <a:t>7</a:t>
            </a:r>
            <a:r>
              <a:rPr lang="en-US" altLang="en-US" sz="2400" dirty="0">
                <a:highlight>
                  <a:srgbClr val="FFFF00"/>
                </a:highlight>
              </a:rPr>
              <a:t> </a:t>
            </a:r>
            <a:r>
              <a:rPr lang="en-US" altLang="en-US" sz="2400" dirty="0"/>
              <a:t>are typical cervical vertebrae </a:t>
            </a:r>
          </a:p>
          <a:p>
            <a:pPr lvl="1"/>
            <a:r>
              <a:rPr lang="en-US" altLang="en-US" sz="2400" dirty="0">
                <a:highlight>
                  <a:srgbClr val="FFFF00"/>
                </a:highlight>
              </a:rPr>
              <a:t>Body is wider laterally</a:t>
            </a:r>
          </a:p>
          <a:p>
            <a:pPr lvl="1"/>
            <a:r>
              <a:rPr lang="en-US" altLang="en-US" sz="2400" dirty="0"/>
              <a:t>Spinous processes are </a:t>
            </a:r>
            <a:r>
              <a:rPr lang="en-US" altLang="en-US" sz="2400" dirty="0">
                <a:highlight>
                  <a:srgbClr val="FFFF00"/>
                </a:highlight>
              </a:rPr>
              <a:t>short</a:t>
            </a:r>
            <a:r>
              <a:rPr lang="en-US" altLang="en-US" sz="2400" dirty="0"/>
              <a:t> and </a:t>
            </a:r>
            <a:r>
              <a:rPr lang="en-US" altLang="en-US" sz="2400" dirty="0">
                <a:highlight>
                  <a:srgbClr val="FFFF00"/>
                </a:highlight>
              </a:rPr>
              <a:t>bifid</a:t>
            </a:r>
            <a:r>
              <a:rPr lang="en-US" altLang="en-US" sz="2400" dirty="0"/>
              <a:t> </a:t>
            </a:r>
            <a:r>
              <a:rPr lang="en-US" altLang="en-US" sz="2400" dirty="0">
                <a:highlight>
                  <a:srgbClr val="00FF00"/>
                </a:highlight>
              </a:rPr>
              <a:t>(except C</a:t>
            </a:r>
            <a:r>
              <a:rPr lang="en-US" altLang="en-US" sz="2400" baseline="-25000" dirty="0">
                <a:highlight>
                  <a:srgbClr val="00FF00"/>
                </a:highlight>
              </a:rPr>
              <a:t>7</a:t>
            </a:r>
            <a:r>
              <a:rPr lang="en-US" altLang="en-US" sz="2400" dirty="0">
                <a:highlight>
                  <a:srgbClr val="00FF00"/>
                </a:highlight>
              </a:rPr>
              <a:t>)</a:t>
            </a:r>
          </a:p>
          <a:p>
            <a:pPr lvl="1"/>
            <a:r>
              <a:rPr lang="en-US" altLang="en-US" sz="2400" dirty="0">
                <a:highlight>
                  <a:srgbClr val="FFFF00"/>
                </a:highlight>
              </a:rPr>
              <a:t>Vertebral foramen are large </a:t>
            </a:r>
            <a:r>
              <a:rPr lang="en-US" altLang="en-US" sz="2400" dirty="0"/>
              <a:t>and triangular</a:t>
            </a:r>
          </a:p>
          <a:p>
            <a:pPr lvl="1"/>
            <a:r>
              <a:rPr lang="en-US" altLang="en-US" sz="2400" b="1" dirty="0"/>
              <a:t>Transverse processes</a:t>
            </a:r>
            <a:r>
              <a:rPr lang="en-US" altLang="en-US" sz="2400" dirty="0"/>
              <a:t> contain </a:t>
            </a:r>
            <a:r>
              <a:rPr lang="en-US" altLang="en-US" sz="2400" dirty="0">
                <a:highlight>
                  <a:srgbClr val="FFFF00"/>
                </a:highlight>
              </a:rPr>
              <a:t>transverse foramina (passage of vertebral artery)</a:t>
            </a:r>
          </a:p>
          <a:p>
            <a:pPr lvl="1"/>
            <a:r>
              <a:rPr lang="en-US" altLang="en-US" sz="2400" dirty="0"/>
              <a:t>Superior articular facets face </a:t>
            </a:r>
            <a:r>
              <a:rPr lang="en-US" altLang="en-US" sz="2400" dirty="0" err="1"/>
              <a:t>superoposteriorly</a:t>
            </a:r>
            <a:endParaRPr lang="en-US" altLang="en-US" sz="24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EE08614-95CD-4221-A466-2D4232D85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20" y="3886200"/>
            <a:ext cx="3002280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7C2C3-3EDE-446C-B0C9-A1A333585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2" r="69630" b="17302"/>
          <a:stretch>
            <a:fillRect/>
          </a:stretch>
        </p:blipFill>
        <p:spPr bwMode="auto">
          <a:xfrm>
            <a:off x="4648200" y="524193"/>
            <a:ext cx="3804920" cy="38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65ACF5-275A-4F9F-BEB6-E1B16810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7888913E-5C6E-42D2-AF00-B396547114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Cervical Vertebrae</a:t>
            </a:r>
          </a:p>
        </p:txBody>
      </p:sp>
      <p:sp>
        <p:nvSpPr>
          <p:cNvPr id="244739" name="Text Box 3">
            <a:extLst>
              <a:ext uri="{FF2B5EF4-FFF2-40B4-BE49-F238E27FC236}">
                <a16:creationId xmlns:a16="http://schemas.microsoft.com/office/drawing/2014/main" id="{132C7167-DDF7-4EC0-B894-BE599DDB2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r"/>
            <a:r>
              <a:rPr lang="en-US" altLang="en-US" sz="1400" b="1"/>
              <a:t>Figure 7.17a</a:t>
            </a:r>
          </a:p>
        </p:txBody>
      </p:sp>
      <p:pic>
        <p:nvPicPr>
          <p:cNvPr id="244740" name="Picture 4">
            <a:extLst>
              <a:ext uri="{FF2B5EF4-FFF2-40B4-BE49-F238E27FC236}">
                <a16:creationId xmlns:a16="http://schemas.microsoft.com/office/drawing/2014/main" id="{922AB01A-BF3D-4947-831C-75DC2B0CC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7460"/>
          <a:stretch>
            <a:fillRect/>
          </a:stretch>
        </p:blipFill>
        <p:spPr bwMode="auto">
          <a:xfrm>
            <a:off x="444500" y="914400"/>
            <a:ext cx="855821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A8B14DE-A258-4035-893C-84F7B0EF037D}"/>
              </a:ext>
            </a:extLst>
          </p:cNvPr>
          <p:cNvSpPr/>
          <p:nvPr/>
        </p:nvSpPr>
        <p:spPr bwMode="auto">
          <a:xfrm>
            <a:off x="6248400" y="4724400"/>
            <a:ext cx="2667000" cy="540544"/>
          </a:xfrm>
          <a:prstGeom prst="ellipse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C039C1-5773-47A2-BB18-81C7E0C95785}"/>
              </a:ext>
            </a:extLst>
          </p:cNvPr>
          <p:cNvSpPr/>
          <p:nvPr/>
        </p:nvSpPr>
        <p:spPr bwMode="auto">
          <a:xfrm>
            <a:off x="6248400" y="1821656"/>
            <a:ext cx="1209040" cy="311944"/>
          </a:xfrm>
          <a:prstGeom prst="ellipse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DEAE64E-2B10-430E-A0F2-FE2891AA28BC}"/>
              </a:ext>
            </a:extLst>
          </p:cNvPr>
          <p:cNvSpPr/>
          <p:nvPr/>
        </p:nvSpPr>
        <p:spPr bwMode="auto">
          <a:xfrm>
            <a:off x="6310313" y="2237263"/>
            <a:ext cx="1147127" cy="311944"/>
          </a:xfrm>
          <a:prstGeom prst="ellipse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C2739-C339-4062-8590-CA75D807DB7C}"/>
              </a:ext>
            </a:extLst>
          </p:cNvPr>
          <p:cNvSpPr txBox="1"/>
          <p:nvPr/>
        </p:nvSpPr>
        <p:spPr>
          <a:xfrm>
            <a:off x="1447800" y="5463540"/>
            <a:ext cx="205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200" dirty="0"/>
              <a:t>Spinous process similar to Thoracic vertebrae</a:t>
            </a:r>
            <a:endParaRPr lang="en-US" sz="1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4D6507-66B1-4A04-A4EB-A33D2599F2EA}"/>
              </a:ext>
            </a:extLst>
          </p:cNvPr>
          <p:cNvCxnSpPr/>
          <p:nvPr/>
        </p:nvCxnSpPr>
        <p:spPr bwMode="auto">
          <a:xfrm flipV="1">
            <a:off x="3200400" y="5410200"/>
            <a:ext cx="4572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DFE369-D3E3-4D13-A6A4-D3F29794D583}"/>
              </a:ext>
            </a:extLst>
          </p:cNvPr>
          <p:cNvSpPr txBox="1"/>
          <p:nvPr/>
        </p:nvSpPr>
        <p:spPr>
          <a:xfrm>
            <a:off x="3002280" y="6082208"/>
            <a:ext cx="4490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200" dirty="0"/>
              <a:t>Flex your neck and you can feel the C7 – protrusion at neck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0652B-887D-4A9F-9E20-BB9933C0F533}"/>
              </a:ext>
            </a:extLst>
          </p:cNvPr>
          <p:cNvSpPr txBox="1"/>
          <p:nvPr/>
        </p:nvSpPr>
        <p:spPr>
          <a:xfrm>
            <a:off x="7162800" y="3657600"/>
            <a:ext cx="2057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200" dirty="0"/>
              <a:t>Similar of snake tongue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685BD-7A7F-486C-8F9C-08939529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45762" name="Rectangle 2">
            <a:extLst>
              <a:ext uri="{FF2B5EF4-FFF2-40B4-BE49-F238E27FC236}">
                <a16:creationId xmlns:a16="http://schemas.microsoft.com/office/drawing/2014/main" id="{589468CB-7843-4C28-9B30-BF25076CAA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Atlas </a:t>
            </a:r>
          </a:p>
        </p:txBody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FF80A2A8-ADC5-4CBE-BE47-525D6BCC8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280" y="609600"/>
            <a:ext cx="3500120" cy="4114800"/>
          </a:xfrm>
        </p:spPr>
        <p:txBody>
          <a:bodyPr/>
          <a:lstStyle/>
          <a:p>
            <a:r>
              <a:rPr lang="en-US" altLang="en-US" dirty="0"/>
              <a:t>C</a:t>
            </a:r>
            <a:r>
              <a:rPr lang="en-US" altLang="en-US" baseline="-25000" dirty="0"/>
              <a:t>1</a:t>
            </a:r>
            <a:r>
              <a:rPr lang="en-US" altLang="en-US" dirty="0"/>
              <a:t> is termed the </a:t>
            </a:r>
            <a:r>
              <a:rPr lang="en-US" altLang="en-US" b="1" dirty="0"/>
              <a:t>atlas</a:t>
            </a:r>
            <a:endParaRPr lang="en-US" altLang="en-US" dirty="0"/>
          </a:p>
          <a:p>
            <a:r>
              <a:rPr lang="en-US" altLang="en-US" dirty="0"/>
              <a:t>Lacks a body and spinous process</a:t>
            </a:r>
          </a:p>
          <a:p>
            <a:r>
              <a:rPr lang="en-US" altLang="en-US" dirty="0">
                <a:highlight>
                  <a:srgbClr val="FFFF00"/>
                </a:highlight>
              </a:rPr>
              <a:t>Supports the skull </a:t>
            </a:r>
          </a:p>
          <a:p>
            <a:pPr lvl="1"/>
            <a:r>
              <a:rPr lang="en-US" altLang="en-US" dirty="0"/>
              <a:t>Superior articular facets </a:t>
            </a:r>
            <a:r>
              <a:rPr lang="en-US" altLang="en-US" dirty="0">
                <a:highlight>
                  <a:srgbClr val="FFFF00"/>
                </a:highlight>
              </a:rPr>
              <a:t>receive the occipital condyles</a:t>
            </a:r>
          </a:p>
          <a:p>
            <a:r>
              <a:rPr lang="en-US" altLang="en-US" dirty="0"/>
              <a:t>Allows flexion and extension of neck </a:t>
            </a:r>
          </a:p>
          <a:p>
            <a:pPr lvl="1"/>
            <a:r>
              <a:rPr lang="en-US" altLang="en-US" dirty="0">
                <a:highlight>
                  <a:srgbClr val="FFFF00"/>
                </a:highlight>
              </a:rPr>
              <a:t>Nodding the head “yes”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82F1A-BC2A-430A-848B-A5403D1E277B}"/>
              </a:ext>
            </a:extLst>
          </p:cNvPr>
          <p:cNvSpPr txBox="1"/>
          <p:nvPr/>
        </p:nvSpPr>
        <p:spPr>
          <a:xfrm>
            <a:off x="1676400" y="5638800"/>
            <a:ext cx="4638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highlight>
                  <a:srgbClr val="FFFF00"/>
                </a:highlight>
              </a:rPr>
              <a:t>(</a:t>
            </a:r>
            <a:r>
              <a:rPr lang="en-US" altLang="en-US" dirty="0" err="1">
                <a:highlight>
                  <a:srgbClr val="FFFF00"/>
                </a:highlight>
              </a:rPr>
              <a:t>atlanto</a:t>
            </a:r>
            <a:r>
              <a:rPr lang="en-US" altLang="en-US" dirty="0">
                <a:highlight>
                  <a:srgbClr val="FFFF00"/>
                </a:highlight>
              </a:rPr>
              <a:t>-occipital joint)</a:t>
            </a:r>
            <a:endParaRPr lang="en-US" dirty="0"/>
          </a:p>
        </p:txBody>
      </p:sp>
      <p:pic>
        <p:nvPicPr>
          <p:cNvPr id="9218" name="Picture 2" descr="Biomechanics: Lever Systems in the Body">
            <a:extLst>
              <a:ext uri="{FF2B5EF4-FFF2-40B4-BE49-F238E27FC236}">
                <a16:creationId xmlns:a16="http://schemas.microsoft.com/office/drawing/2014/main" id="{B0DB1994-EF23-4B89-925E-6CE881E65A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209" y="544512"/>
            <a:ext cx="5576792" cy="41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C8C8AF-FF9F-4773-A1FC-91E12F0A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8D628F1F-BD0B-4974-9820-2D36EE834E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Atlas</a:t>
            </a:r>
          </a:p>
        </p:txBody>
      </p:sp>
      <p:sp>
        <p:nvSpPr>
          <p:cNvPr id="246787" name="Text Box 3">
            <a:extLst>
              <a:ext uri="{FF2B5EF4-FFF2-40B4-BE49-F238E27FC236}">
                <a16:creationId xmlns:a16="http://schemas.microsoft.com/office/drawing/2014/main" id="{4D536EF2-8FA3-4C8B-A77F-5C48CDCF5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r"/>
            <a:r>
              <a:rPr lang="en-US" altLang="en-US" sz="1400" b="1"/>
              <a:t>Figure 7.16a</a:t>
            </a:r>
          </a:p>
        </p:txBody>
      </p:sp>
      <p:pic>
        <p:nvPicPr>
          <p:cNvPr id="246788" name="Picture 4">
            <a:extLst>
              <a:ext uri="{FF2B5EF4-FFF2-40B4-BE49-F238E27FC236}">
                <a16:creationId xmlns:a16="http://schemas.microsoft.com/office/drawing/2014/main" id="{9FDA613A-C811-4C1E-84F2-6DDE80EE1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" b="6096"/>
          <a:stretch>
            <a:fillRect/>
          </a:stretch>
        </p:blipFill>
        <p:spPr bwMode="auto">
          <a:xfrm>
            <a:off x="4162987" y="519113"/>
            <a:ext cx="4945453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D4ABC94-EF00-416D-B556-E2AB6311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31" b="6667"/>
          <a:stretch>
            <a:fillRect/>
          </a:stretch>
        </p:blipFill>
        <p:spPr bwMode="auto">
          <a:xfrm>
            <a:off x="4876800" y="3397546"/>
            <a:ext cx="3809999" cy="346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EBF321-3E26-4A80-A38E-B5A3A1B915BF}"/>
              </a:ext>
            </a:extLst>
          </p:cNvPr>
          <p:cNvSpPr txBox="1"/>
          <p:nvPr/>
        </p:nvSpPr>
        <p:spPr>
          <a:xfrm>
            <a:off x="76200" y="797411"/>
            <a:ext cx="4638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highlight>
                  <a:srgbClr val="FFFF00"/>
                </a:highlight>
              </a:rPr>
              <a:t>Lacks a body </a:t>
            </a:r>
            <a:r>
              <a:rPr lang="en-US" altLang="en-US" dirty="0"/>
              <a:t>and spinous process (called </a:t>
            </a:r>
            <a:r>
              <a:rPr lang="en-US" altLang="en-US" dirty="0">
                <a:highlight>
                  <a:srgbClr val="FFFF00"/>
                </a:highlight>
              </a:rPr>
              <a:t>posterior tubercle)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A0043-4E32-4B69-B156-993E565961F6}"/>
              </a:ext>
            </a:extLst>
          </p:cNvPr>
          <p:cNvSpPr txBox="1"/>
          <p:nvPr/>
        </p:nvSpPr>
        <p:spPr>
          <a:xfrm>
            <a:off x="-381000" y="2100084"/>
            <a:ext cx="4638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en-US" sz="2400" b="1" dirty="0"/>
              <a:t>Transverse processes</a:t>
            </a:r>
            <a:r>
              <a:rPr lang="en-US" altLang="en-US" sz="2400" dirty="0"/>
              <a:t> contain </a:t>
            </a:r>
            <a:r>
              <a:rPr lang="en-US" altLang="en-US" sz="2400" dirty="0">
                <a:highlight>
                  <a:srgbClr val="FFFF00"/>
                </a:highlight>
              </a:rPr>
              <a:t>transverse foramina (passage of vertebral artery)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62B37-7E06-4D71-BAF8-097BF8588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48834" name="Rectangle 2">
            <a:extLst>
              <a:ext uri="{FF2B5EF4-FFF2-40B4-BE49-F238E27FC236}">
                <a16:creationId xmlns:a16="http://schemas.microsoft.com/office/drawing/2014/main" id="{944AC715-3577-4F8C-8F82-9F6092034F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Axis </a:t>
            </a: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E4DE3094-954F-4EFF-B825-CB40F0930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89586"/>
            <a:ext cx="3962400" cy="4114800"/>
          </a:xfrm>
        </p:spPr>
        <p:txBody>
          <a:bodyPr/>
          <a:lstStyle/>
          <a:p>
            <a:r>
              <a:rPr lang="en-US" altLang="en-US" dirty="0">
                <a:highlight>
                  <a:srgbClr val="FFFF00"/>
                </a:highlight>
              </a:rPr>
              <a:t>Has a body </a:t>
            </a:r>
            <a:r>
              <a:rPr lang="en-US" altLang="en-US" dirty="0"/>
              <a:t>and </a:t>
            </a:r>
            <a:r>
              <a:rPr lang="en-US" altLang="en-US" dirty="0">
                <a:highlight>
                  <a:srgbClr val="FFFF00"/>
                </a:highlight>
              </a:rPr>
              <a:t>spinous process</a:t>
            </a:r>
          </a:p>
          <a:p>
            <a:r>
              <a:rPr lang="en-US" altLang="en-US" b="1" dirty="0">
                <a:highlight>
                  <a:srgbClr val="FFFF00"/>
                </a:highlight>
              </a:rPr>
              <a:t>Dens</a:t>
            </a:r>
            <a:r>
              <a:rPr lang="en-US" altLang="en-US" dirty="0"/>
              <a:t> (odontoid process) projects superiorly</a:t>
            </a:r>
          </a:p>
          <a:p>
            <a:pPr lvl="1"/>
            <a:r>
              <a:rPr lang="en-US" altLang="en-US" dirty="0"/>
              <a:t>Formed from fusion of the body of the atlas with the axis</a:t>
            </a:r>
          </a:p>
          <a:p>
            <a:pPr lvl="1"/>
            <a:r>
              <a:rPr lang="en-US" altLang="en-US" dirty="0">
                <a:highlight>
                  <a:srgbClr val="FFFF00"/>
                </a:highlight>
              </a:rPr>
              <a:t>Acts as a pivot for rotation of the atlas </a:t>
            </a:r>
            <a:r>
              <a:rPr lang="en-US" altLang="en-US" dirty="0"/>
              <a:t>and skull</a:t>
            </a:r>
          </a:p>
          <a:p>
            <a:pPr lvl="1"/>
            <a:r>
              <a:rPr lang="en-US" altLang="en-US" dirty="0"/>
              <a:t>Participates in rotating the head from side to side (“No”)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EE151B-527E-4D30-B5F0-FB8C062DBB1C}"/>
              </a:ext>
            </a:extLst>
          </p:cNvPr>
          <p:cNvSpPr txBox="1"/>
          <p:nvPr/>
        </p:nvSpPr>
        <p:spPr>
          <a:xfrm>
            <a:off x="2362200" y="6168359"/>
            <a:ext cx="4638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highlight>
                  <a:srgbClr val="FFFF00"/>
                </a:highlight>
              </a:rPr>
              <a:t>(atlanto-axial joint)</a:t>
            </a:r>
            <a:endParaRPr lang="en-US" sz="2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A0AEFC8-EB21-438D-81EB-8CFC04154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2" b="6667"/>
          <a:stretch>
            <a:fillRect/>
          </a:stretch>
        </p:blipFill>
        <p:spPr bwMode="auto">
          <a:xfrm>
            <a:off x="5459412" y="539433"/>
            <a:ext cx="3684588" cy="375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tlas GIF | Gfycat">
            <a:extLst>
              <a:ext uri="{FF2B5EF4-FFF2-40B4-BE49-F238E27FC236}">
                <a16:creationId xmlns:a16="http://schemas.microsoft.com/office/drawing/2014/main" id="{088090AF-4172-488F-8EB5-A3C041B755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476750"/>
            <a:ext cx="4143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9D4101-6AF8-4E06-AD35-43DA637AB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52930" name="Rectangle 2">
            <a:extLst>
              <a:ext uri="{FF2B5EF4-FFF2-40B4-BE49-F238E27FC236}">
                <a16:creationId xmlns:a16="http://schemas.microsoft.com/office/drawing/2014/main" id="{69D1A0B9-1DCA-47E8-B3DF-FE9E57DCC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Thoracic Vertebrae</a:t>
            </a:r>
          </a:p>
        </p:txBody>
      </p:sp>
      <p:sp>
        <p:nvSpPr>
          <p:cNvPr id="252931" name="Text Box 3">
            <a:extLst>
              <a:ext uri="{FF2B5EF4-FFF2-40B4-BE49-F238E27FC236}">
                <a16:creationId xmlns:a16="http://schemas.microsoft.com/office/drawing/2014/main" id="{09009FAD-C6C6-4D6A-BBE6-546C727B2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r"/>
            <a:r>
              <a:rPr lang="en-US" altLang="en-US" sz="1400" b="1"/>
              <a:t>Table 7.2b</a:t>
            </a:r>
          </a:p>
        </p:txBody>
      </p:sp>
      <p:pic>
        <p:nvPicPr>
          <p:cNvPr id="252932" name="Picture 4">
            <a:extLst>
              <a:ext uri="{FF2B5EF4-FFF2-40B4-BE49-F238E27FC236}">
                <a16:creationId xmlns:a16="http://schemas.microsoft.com/office/drawing/2014/main" id="{BE5FA034-2E80-4CBE-85B4-BCC58DBE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7" t="27112" r="33922" b="10764"/>
          <a:stretch>
            <a:fillRect/>
          </a:stretch>
        </p:blipFill>
        <p:spPr bwMode="auto">
          <a:xfrm>
            <a:off x="10160" y="762000"/>
            <a:ext cx="46355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064151DA-9EB1-4A19-9C69-88CFEFAFFE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90" y="1200150"/>
            <a:ext cx="466725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8F8DA-D4B1-45C4-8EDD-884AEE7B9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22F7682F-E53A-473A-82ED-23C6ECAC1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Thoracic Vertebrae (T</a:t>
            </a:r>
            <a:r>
              <a:rPr lang="en-US" altLang="en-US" baseline="-25000"/>
              <a:t>1</a:t>
            </a:r>
            <a:r>
              <a:rPr lang="en-US" altLang="en-US"/>
              <a:t> – T</a:t>
            </a:r>
            <a:r>
              <a:rPr lang="en-US" altLang="en-US" baseline="-25000"/>
              <a:t>12</a:t>
            </a:r>
            <a:r>
              <a:rPr lang="en-US" altLang="en-US"/>
              <a:t>)</a:t>
            </a:r>
          </a:p>
        </p:txBody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19B7EAAF-228A-4A3C-A125-249FE7C3B5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76800" y="685800"/>
            <a:ext cx="3962400" cy="1828800"/>
          </a:xfrm>
        </p:spPr>
        <p:txBody>
          <a:bodyPr/>
          <a:lstStyle/>
          <a:p>
            <a:r>
              <a:rPr lang="en-US" altLang="en-US" dirty="0">
                <a:highlight>
                  <a:srgbClr val="FFFF00"/>
                </a:highlight>
              </a:rPr>
              <a:t>All articulate with ribs</a:t>
            </a:r>
          </a:p>
          <a:p>
            <a:r>
              <a:rPr lang="en-US" altLang="en-US" dirty="0"/>
              <a:t>Have </a:t>
            </a:r>
            <a:r>
              <a:rPr lang="en-US" altLang="en-US" dirty="0">
                <a:highlight>
                  <a:srgbClr val="FFFF00"/>
                </a:highlight>
              </a:rPr>
              <a:t>heart-shaped bodies </a:t>
            </a:r>
            <a:r>
              <a:rPr lang="en-US" altLang="en-US" dirty="0"/>
              <a:t>from the superior view</a:t>
            </a:r>
          </a:p>
        </p:txBody>
      </p:sp>
      <p:pic>
        <p:nvPicPr>
          <p:cNvPr id="13314" name="Picture 2" descr="Surgical Anatomy of the Chest Wall | SpringerLink">
            <a:extLst>
              <a:ext uri="{FF2B5EF4-FFF2-40B4-BE49-F238E27FC236}">
                <a16:creationId xmlns:a16="http://schemas.microsoft.com/office/drawing/2014/main" id="{728449FF-213F-4250-B879-16724319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37180"/>
            <a:ext cx="64008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862C19-7B4A-4105-B805-441FA6B3F61B}"/>
              </a:ext>
            </a:extLst>
          </p:cNvPr>
          <p:cNvCxnSpPr/>
          <p:nvPr/>
        </p:nvCxnSpPr>
        <p:spPr bwMode="auto">
          <a:xfrm flipH="1">
            <a:off x="4800600" y="990600"/>
            <a:ext cx="304800" cy="2590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C331CD-915C-4C88-A08D-F8C1A22A54AB}"/>
              </a:ext>
            </a:extLst>
          </p:cNvPr>
          <p:cNvCxnSpPr/>
          <p:nvPr/>
        </p:nvCxnSpPr>
        <p:spPr bwMode="auto">
          <a:xfrm>
            <a:off x="5105400" y="990600"/>
            <a:ext cx="228600" cy="3581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145154-E599-4B15-90B8-39275EF32B76}"/>
              </a:ext>
            </a:extLst>
          </p:cNvPr>
          <p:cNvCxnSpPr/>
          <p:nvPr/>
        </p:nvCxnSpPr>
        <p:spPr bwMode="auto">
          <a:xfrm flipH="1">
            <a:off x="4191000" y="1371600"/>
            <a:ext cx="762000" cy="1752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9103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8F8DA-D4B1-45C4-8EDD-884AEE7B9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22F7682F-E53A-473A-82ED-23C6ECAC1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Thoracic Vertebrae (T</a:t>
            </a:r>
            <a:r>
              <a:rPr lang="en-US" altLang="en-US" baseline="-25000"/>
              <a:t>1</a:t>
            </a:r>
            <a:r>
              <a:rPr lang="en-US" altLang="en-US"/>
              <a:t> – T</a:t>
            </a:r>
            <a:r>
              <a:rPr lang="en-US" altLang="en-US" baseline="-25000"/>
              <a:t>12</a:t>
            </a:r>
            <a:r>
              <a:rPr lang="en-US" altLang="en-US"/>
              <a:t>)</a:t>
            </a:r>
          </a:p>
        </p:txBody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19B7EAAF-228A-4A3C-A125-249FE7C3B5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" y="685800"/>
            <a:ext cx="8351522" cy="4114800"/>
          </a:xfrm>
        </p:spPr>
        <p:txBody>
          <a:bodyPr/>
          <a:lstStyle/>
          <a:p>
            <a:r>
              <a:rPr lang="en-US" altLang="en-US" dirty="0"/>
              <a:t>Each side of the body of </a:t>
            </a:r>
            <a:r>
              <a:rPr lang="en-US" altLang="en-US" dirty="0">
                <a:highlight>
                  <a:srgbClr val="FFFF00"/>
                </a:highlight>
              </a:rPr>
              <a:t>T</a:t>
            </a:r>
            <a:r>
              <a:rPr lang="en-US" altLang="en-US" baseline="-25000" dirty="0">
                <a:highlight>
                  <a:srgbClr val="FFFF00"/>
                </a:highlight>
              </a:rPr>
              <a:t>1</a:t>
            </a:r>
            <a:r>
              <a:rPr lang="en-US" altLang="en-US" dirty="0">
                <a:highlight>
                  <a:srgbClr val="FFFF00"/>
                </a:highlight>
              </a:rPr>
              <a:t> – T</a:t>
            </a:r>
            <a:r>
              <a:rPr lang="en-US" altLang="en-US" baseline="-25000" dirty="0">
                <a:highlight>
                  <a:srgbClr val="FFFF00"/>
                </a:highlight>
              </a:rPr>
              <a:t>10</a:t>
            </a:r>
            <a:r>
              <a:rPr lang="en-US" altLang="en-US" dirty="0">
                <a:highlight>
                  <a:srgbClr val="FFFF00"/>
                </a:highlight>
              </a:rPr>
              <a:t> bears </a:t>
            </a:r>
            <a:r>
              <a:rPr lang="en-US" altLang="en-US" dirty="0" err="1">
                <a:highlight>
                  <a:srgbClr val="FFFF00"/>
                </a:highlight>
              </a:rPr>
              <a:t>demifacts</a:t>
            </a:r>
            <a:r>
              <a:rPr lang="en-US" altLang="en-US" dirty="0">
                <a:highlight>
                  <a:srgbClr val="FFFF00"/>
                </a:highlight>
              </a:rPr>
              <a:t> for </a:t>
            </a:r>
            <a:r>
              <a:rPr lang="en-US" altLang="en-US" dirty="0"/>
              <a:t>articulation with ribs</a:t>
            </a:r>
          </a:p>
          <a:p>
            <a:pPr lvl="1"/>
            <a:r>
              <a:rPr lang="en-US" altLang="en-US" dirty="0"/>
              <a:t>T</a:t>
            </a:r>
            <a:r>
              <a:rPr lang="en-US" altLang="en-US" baseline="-25000" dirty="0"/>
              <a:t>1</a:t>
            </a:r>
            <a:r>
              <a:rPr lang="en-US" altLang="en-US" dirty="0"/>
              <a:t> has a full facet for the first rib</a:t>
            </a:r>
          </a:p>
          <a:p>
            <a:pPr lvl="1"/>
            <a:r>
              <a:rPr lang="en-US" altLang="en-US" dirty="0"/>
              <a:t>T</a:t>
            </a:r>
            <a:r>
              <a:rPr lang="en-US" altLang="en-US" baseline="-25000" dirty="0"/>
              <a:t>10</a:t>
            </a:r>
            <a:r>
              <a:rPr lang="en-US" altLang="en-US" dirty="0"/>
              <a:t> – T</a:t>
            </a:r>
            <a:r>
              <a:rPr lang="en-US" altLang="en-US" baseline="-25000" dirty="0"/>
              <a:t>12</a:t>
            </a:r>
            <a:r>
              <a:rPr lang="en-US" altLang="en-US" dirty="0"/>
              <a:t> only have a single facet</a:t>
            </a:r>
          </a:p>
        </p:txBody>
      </p:sp>
      <p:pic>
        <p:nvPicPr>
          <p:cNvPr id="13316" name="Picture 4" descr="image c1ff5costovertebral_tansverse for definition side of card | Thoracic  vertebrae, Study flashcards, Medical knowledge">
            <a:extLst>
              <a:ext uri="{FF2B5EF4-FFF2-40B4-BE49-F238E27FC236}">
                <a16:creationId xmlns:a16="http://schemas.microsoft.com/office/drawing/2014/main" id="{4ED1D789-6A9C-4692-A867-68F3668AE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38" y="2986101"/>
            <a:ext cx="5074922" cy="338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25DB6A-053D-4E9B-A8C3-9F1EBE710FC4}"/>
              </a:ext>
            </a:extLst>
          </p:cNvPr>
          <p:cNvCxnSpPr/>
          <p:nvPr/>
        </p:nvCxnSpPr>
        <p:spPr bwMode="auto">
          <a:xfrm flipH="1">
            <a:off x="6248400" y="1143000"/>
            <a:ext cx="228600" cy="2438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318" name="Picture 6" descr="Osteology - Thoracic vertebrae and ribs Flashcards | Quizlet">
            <a:extLst>
              <a:ext uri="{FF2B5EF4-FFF2-40B4-BE49-F238E27FC236}">
                <a16:creationId xmlns:a16="http://schemas.microsoft.com/office/drawing/2014/main" id="{80B813CA-609A-4BBD-9A03-F2BF36BDC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812"/>
            <a:ext cx="4038598" cy="302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283E44-DC10-4534-8446-039A6EB3B9E1}"/>
              </a:ext>
            </a:extLst>
          </p:cNvPr>
          <p:cNvCxnSpPr/>
          <p:nvPr/>
        </p:nvCxnSpPr>
        <p:spPr bwMode="auto">
          <a:xfrm>
            <a:off x="2743200" y="1981200"/>
            <a:ext cx="533400" cy="2286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A59ED-11E9-4439-9FCE-A2855AFD3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3D746520-8A4F-408E-97B1-019A6A601A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Vertebral Column 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2C6B960D-5978-4D05-94AF-B2166195E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Formed from 26 bones in the adult</a:t>
            </a:r>
          </a:p>
          <a:p>
            <a:r>
              <a:rPr lang="en-US" altLang="en-US"/>
              <a:t>Transmits weight of trunk to the lower limbs</a:t>
            </a:r>
          </a:p>
          <a:p>
            <a:r>
              <a:rPr lang="en-US" altLang="en-US"/>
              <a:t>Surrounds and protects the spinal cord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199CE-6CAD-4B72-966A-34A9BD3EC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FE473081-B9D0-4C95-B75E-10C07291B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Thoracic Vertebrae</a:t>
            </a: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9EEAD7A7-D874-483B-8BD2-A0A42A47B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529273"/>
            <a:ext cx="3581400" cy="4114800"/>
          </a:xfrm>
        </p:spPr>
        <p:txBody>
          <a:bodyPr/>
          <a:lstStyle/>
          <a:p>
            <a:r>
              <a:rPr lang="en-US" altLang="en-US" sz="2400" dirty="0">
                <a:highlight>
                  <a:srgbClr val="FFFF00"/>
                </a:highlight>
              </a:rPr>
              <a:t>Spinous processes </a:t>
            </a:r>
            <a:r>
              <a:rPr lang="en-US" altLang="en-US" sz="2400" dirty="0"/>
              <a:t>are long and point inferiorly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Vertebral foramen </a:t>
            </a:r>
            <a:r>
              <a:rPr lang="en-US" altLang="en-US" sz="2400" dirty="0"/>
              <a:t>are circular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Transverse processes </a:t>
            </a:r>
            <a:r>
              <a:rPr lang="en-US" altLang="en-US" sz="2400" dirty="0"/>
              <a:t>articulate with tubercles of ribs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Superior articular facets </a:t>
            </a:r>
            <a:r>
              <a:rPr lang="en-US" altLang="en-US" sz="2400" dirty="0"/>
              <a:t>point posteriorly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Inferior articular </a:t>
            </a:r>
            <a:r>
              <a:rPr lang="en-US" altLang="en-US" sz="2400" dirty="0"/>
              <a:t>processes point anteriorly</a:t>
            </a:r>
          </a:p>
          <a:p>
            <a:pPr lvl="1"/>
            <a:r>
              <a:rPr lang="en-US" altLang="en-US" sz="2400" dirty="0">
                <a:highlight>
                  <a:srgbClr val="FFFF00"/>
                </a:highlight>
              </a:rPr>
              <a:t>Allows rotation and prevents flexion and extension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EA196C20-2D3D-450B-82BE-9398B0EC45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60" y="10160"/>
            <a:ext cx="2809240" cy="28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6A670F76-B751-4555-BE2B-B6133758C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60" y="1016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id="{7D847FF5-1D75-4B2A-8F00-907574628A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20" y="2890521"/>
            <a:ext cx="3992880" cy="39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26C429-B785-4702-84A2-E075530C50A0}"/>
              </a:ext>
            </a:extLst>
          </p:cNvPr>
          <p:cNvSpPr txBox="1"/>
          <p:nvPr/>
        </p:nvSpPr>
        <p:spPr>
          <a:xfrm>
            <a:off x="2057400" y="6067027"/>
            <a:ext cx="4638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/>
              <a:t>Different from lumbar vertebrae</a:t>
            </a:r>
            <a:endParaRPr lang="en-US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619E9E-55B9-4956-A242-E21D28C8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C5EDE5ED-0962-46A6-96C3-143F8C159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Lumbar Vertebrae</a:t>
            </a:r>
          </a:p>
        </p:txBody>
      </p:sp>
      <p:sp>
        <p:nvSpPr>
          <p:cNvPr id="256003" name="Text Box 3">
            <a:extLst>
              <a:ext uri="{FF2B5EF4-FFF2-40B4-BE49-F238E27FC236}">
                <a16:creationId xmlns:a16="http://schemas.microsoft.com/office/drawing/2014/main" id="{9A3BD595-A04A-4689-89B0-C7769A3E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r"/>
            <a:r>
              <a:rPr lang="en-US" altLang="en-US" sz="1400" b="1"/>
              <a:t>Table 7.2c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2CCF4D79-E867-4F87-A830-A196303F3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14300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A4F9C40A-FF4A-4E53-A410-7B282F10CF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113"/>
            <a:ext cx="48387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73D47-3211-4834-99E4-F0825D0B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AEE7D164-3199-4770-8275-651EFED85A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Lumbar Vertebrae (L</a:t>
            </a:r>
            <a:r>
              <a:rPr lang="en-US" altLang="en-US" baseline="-25000"/>
              <a:t>1</a:t>
            </a:r>
            <a:r>
              <a:rPr lang="en-US" altLang="en-US"/>
              <a:t> – L</a:t>
            </a:r>
            <a:r>
              <a:rPr lang="en-US" altLang="en-US" baseline="-25000"/>
              <a:t>5</a:t>
            </a:r>
            <a:r>
              <a:rPr lang="en-US" altLang="en-US"/>
              <a:t>)</a:t>
            </a:r>
          </a:p>
        </p:txBody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2D717C02-0490-47B1-80D7-E57E2520C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640" y="519113"/>
            <a:ext cx="3845560" cy="4114800"/>
          </a:xfrm>
        </p:spPr>
        <p:txBody>
          <a:bodyPr/>
          <a:lstStyle/>
          <a:p>
            <a:r>
              <a:rPr lang="en-US" altLang="en-US" sz="2400" dirty="0">
                <a:highlight>
                  <a:srgbClr val="FFFF00"/>
                </a:highlight>
              </a:rPr>
              <a:t>Bodies</a:t>
            </a:r>
            <a:r>
              <a:rPr lang="en-US" altLang="en-US" sz="2400" dirty="0"/>
              <a:t> are thick and robust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Transverse processes </a:t>
            </a:r>
            <a:r>
              <a:rPr lang="en-US" altLang="en-US" sz="2400" dirty="0"/>
              <a:t>are thin and tapered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Spinous processes </a:t>
            </a:r>
            <a:r>
              <a:rPr lang="en-US" altLang="en-US" sz="2400" dirty="0"/>
              <a:t>are thick, blunt, and point posteriorly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Vertebral foramina </a:t>
            </a:r>
            <a:r>
              <a:rPr lang="en-US" altLang="en-US" sz="2400" dirty="0"/>
              <a:t>are triangular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Superior and inferior articular facets </a:t>
            </a:r>
            <a:r>
              <a:rPr lang="en-US" altLang="en-US" sz="2400" dirty="0"/>
              <a:t>directly medially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Allows flexion and extension – rotation prevented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44294-2A9C-4314-8C58-8CAE7A5DD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4" t="27112" r="893" b="15668"/>
          <a:stretch>
            <a:fillRect/>
          </a:stretch>
        </p:blipFill>
        <p:spPr bwMode="auto">
          <a:xfrm>
            <a:off x="4513580" y="3674838"/>
            <a:ext cx="2819400" cy="31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19A355E-178C-4613-9B2B-1C5AB652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2" t="1215" r="911" b="5951"/>
          <a:stretch>
            <a:fillRect/>
          </a:stretch>
        </p:blipFill>
        <p:spPr bwMode="auto">
          <a:xfrm>
            <a:off x="4437380" y="0"/>
            <a:ext cx="2895600" cy="36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070B41-A7DF-485C-9D7D-F1E906EF2C96}"/>
              </a:ext>
            </a:extLst>
          </p:cNvPr>
          <p:cNvSpPr txBox="1"/>
          <p:nvPr/>
        </p:nvSpPr>
        <p:spPr>
          <a:xfrm>
            <a:off x="1676400" y="6075984"/>
            <a:ext cx="4638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/>
              <a:t>Different from thoracic vertebrae</a:t>
            </a:r>
            <a:endParaRPr lang="en-US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88EC19-8DD5-46CF-9219-9B8980E4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8F32025B-D02C-42B4-B1E5-5C3E2BBA1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Sacrum</a:t>
            </a:r>
          </a:p>
        </p:txBody>
      </p:sp>
      <p:sp>
        <p:nvSpPr>
          <p:cNvPr id="260099" name="Text Box 3">
            <a:extLst>
              <a:ext uri="{FF2B5EF4-FFF2-40B4-BE49-F238E27FC236}">
                <a16:creationId xmlns:a16="http://schemas.microsoft.com/office/drawing/2014/main" id="{ADEF0315-32BB-48CA-8A11-944929B48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r"/>
            <a:r>
              <a:rPr lang="en-US" altLang="en-US" sz="1400" b="1"/>
              <a:t>Figure 7.18a, b</a:t>
            </a:r>
          </a:p>
        </p:txBody>
      </p:sp>
      <p:pic>
        <p:nvPicPr>
          <p:cNvPr id="260100" name="Picture 4">
            <a:extLst>
              <a:ext uri="{FF2B5EF4-FFF2-40B4-BE49-F238E27FC236}">
                <a16:creationId xmlns:a16="http://schemas.microsoft.com/office/drawing/2014/main" id="{072115F8-75B1-4721-94D7-63EA48C9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 b="6822"/>
          <a:stretch>
            <a:fillRect/>
          </a:stretch>
        </p:blipFill>
        <p:spPr bwMode="auto">
          <a:xfrm>
            <a:off x="455613" y="1104900"/>
            <a:ext cx="853598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90032-D0C2-4DB0-A185-0E2BB646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7E543599-7DBC-4570-9398-B4DEEA7ED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Sacrum (S</a:t>
            </a:r>
            <a:r>
              <a:rPr lang="en-US" altLang="en-US" baseline="-25000"/>
              <a:t>1</a:t>
            </a:r>
            <a:r>
              <a:rPr lang="en-US" altLang="en-US"/>
              <a:t> – S</a:t>
            </a:r>
            <a:r>
              <a:rPr lang="en-US" altLang="en-US" baseline="-25000"/>
              <a:t>5</a:t>
            </a:r>
            <a:r>
              <a:rPr lang="en-US" altLang="en-US"/>
              <a:t>)</a:t>
            </a:r>
          </a:p>
        </p:txBody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C54A11C0-9927-461D-8178-05E636790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" y="529273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Shapes the </a:t>
            </a:r>
            <a:r>
              <a:rPr lang="en-US" altLang="en-US" sz="2400" dirty="0">
                <a:highlight>
                  <a:srgbClr val="FFFF00"/>
                </a:highlight>
              </a:rPr>
              <a:t>posterior wall of pelvis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Formed from </a:t>
            </a:r>
            <a:r>
              <a:rPr lang="en-US" altLang="en-US" sz="2400" dirty="0">
                <a:highlight>
                  <a:srgbClr val="FFFF00"/>
                </a:highlight>
              </a:rPr>
              <a:t>5 fused vertebrae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highlight>
                  <a:srgbClr val="FFFF00"/>
                </a:highlight>
              </a:rPr>
              <a:t>Superior surface </a:t>
            </a:r>
            <a:r>
              <a:rPr lang="en-US" altLang="en-US" sz="2400" dirty="0"/>
              <a:t>articulates with L</a:t>
            </a:r>
            <a:r>
              <a:rPr lang="en-US" altLang="en-US" sz="2400" baseline="-25000" dirty="0"/>
              <a:t>5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>
                <a:highlight>
                  <a:srgbClr val="FFFF00"/>
                </a:highlight>
              </a:rPr>
              <a:t>Inferiorly articulates </a:t>
            </a:r>
            <a:r>
              <a:rPr lang="en-US" altLang="en-US" sz="2400" dirty="0"/>
              <a:t>with coccyx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>
                <a:highlight>
                  <a:srgbClr val="FFFF00"/>
                </a:highlight>
              </a:rPr>
              <a:t>Sacral promontory</a:t>
            </a:r>
            <a:endParaRPr lang="en-US" altLang="en-US" sz="2400" dirty="0">
              <a:highlight>
                <a:srgbClr val="FFFF00"/>
              </a:highlight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Where the first sacral vertebrae bulges into pelvic cavity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highlight>
                  <a:srgbClr val="FFFF00"/>
                </a:highlight>
              </a:rPr>
              <a:t>Center of gravity </a:t>
            </a:r>
            <a:r>
              <a:rPr lang="en-US" altLang="en-US" sz="2400" dirty="0"/>
              <a:t>is 1 cm posterior to sacral promontory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0464D04-CF54-4BC1-A197-8156D3C3A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96344CE6-7D52-4676-83B0-1615244AD1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6456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BE1B7-A7C0-420D-9C9D-0BDF13E5040A}"/>
              </a:ext>
            </a:extLst>
          </p:cNvPr>
          <p:cNvSpPr txBox="1"/>
          <p:nvPr/>
        </p:nvSpPr>
        <p:spPr>
          <a:xfrm>
            <a:off x="6781800" y="6576557"/>
            <a:ext cx="1546860" cy="258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200" b="1" dirty="0"/>
              <a:t>Sacral promontory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F6D78-DE29-4B96-9FD1-6E147EAB5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68D59CDB-085B-4D3B-8AA3-632B28622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Sacrum</a:t>
            </a:r>
          </a:p>
        </p:txBody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7365F0BD-B170-40C5-A3AC-AD27BDE67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880" y="529273"/>
            <a:ext cx="8326120" cy="4114800"/>
          </a:xfrm>
        </p:spPr>
        <p:txBody>
          <a:bodyPr/>
          <a:lstStyle/>
          <a:p>
            <a:r>
              <a:rPr lang="en-US" altLang="en-US" b="1" dirty="0"/>
              <a:t>Sacral foramina</a:t>
            </a:r>
            <a:endParaRPr lang="en-US" altLang="en-US" dirty="0"/>
          </a:p>
          <a:p>
            <a:pPr lvl="1"/>
            <a:r>
              <a:rPr lang="en-US" altLang="en-US" b="1" dirty="0"/>
              <a:t>Ventral foramina</a:t>
            </a:r>
            <a:endParaRPr lang="en-US" altLang="en-US" dirty="0"/>
          </a:p>
          <a:p>
            <a:pPr lvl="2"/>
            <a:r>
              <a:rPr lang="en-US" altLang="en-US" dirty="0"/>
              <a:t>Passage for ventral rami of sacral spinal nerves</a:t>
            </a:r>
          </a:p>
          <a:p>
            <a:pPr lvl="1"/>
            <a:r>
              <a:rPr lang="en-US" altLang="en-US" b="1" dirty="0"/>
              <a:t>Dorsal foramina</a:t>
            </a:r>
            <a:endParaRPr lang="en-US" altLang="en-US" dirty="0"/>
          </a:p>
          <a:p>
            <a:pPr lvl="2"/>
            <a:r>
              <a:rPr lang="en-US" altLang="en-US" dirty="0"/>
              <a:t>Passage for dorsal rami of sacral spinal nerves</a:t>
            </a:r>
          </a:p>
        </p:txBody>
      </p:sp>
      <p:pic>
        <p:nvPicPr>
          <p:cNvPr id="20482" name="Picture 2" descr="Anatomy and Biomechanics | Musculoskeletal Key">
            <a:extLst>
              <a:ext uri="{FF2B5EF4-FFF2-40B4-BE49-F238E27FC236}">
                <a16:creationId xmlns:a16="http://schemas.microsoft.com/office/drawing/2014/main" id="{2AEAB988-AEDE-4857-B9F5-42AD95E1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150"/>
            <a:ext cx="63912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4D13BC3-9DA6-4126-AF09-851BB4DCBC82}"/>
              </a:ext>
            </a:extLst>
          </p:cNvPr>
          <p:cNvSpPr/>
          <p:nvPr/>
        </p:nvSpPr>
        <p:spPr bwMode="auto">
          <a:xfrm>
            <a:off x="5410200" y="6248400"/>
            <a:ext cx="981075" cy="381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6E6E92-9E74-44F3-B15E-68401A5373E9}"/>
              </a:ext>
            </a:extLst>
          </p:cNvPr>
          <p:cNvSpPr/>
          <p:nvPr/>
        </p:nvSpPr>
        <p:spPr bwMode="auto">
          <a:xfrm>
            <a:off x="0" y="5867400"/>
            <a:ext cx="981075" cy="381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40863-1E0C-4428-AE06-BE23FC19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4F58493D-B452-4F84-8E77-CD409B00E6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Coccyx</a:t>
            </a:r>
          </a:p>
        </p:txBody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8C9E6F57-791B-4FEB-A253-BE7BA7C85F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400" y="685800"/>
            <a:ext cx="3632200" cy="5486400"/>
          </a:xfrm>
        </p:spPr>
        <p:txBody>
          <a:bodyPr/>
          <a:lstStyle/>
          <a:p>
            <a:r>
              <a:rPr lang="en-US" altLang="en-US" dirty="0"/>
              <a:t>Is the “tailbone” </a:t>
            </a:r>
          </a:p>
          <a:p>
            <a:r>
              <a:rPr lang="en-US" altLang="en-US" dirty="0"/>
              <a:t>Formed from </a:t>
            </a:r>
            <a:r>
              <a:rPr lang="en-US" altLang="en-US" dirty="0">
                <a:highlight>
                  <a:srgbClr val="FFFF00"/>
                </a:highlight>
              </a:rPr>
              <a:t>3 – 5 fused </a:t>
            </a:r>
            <a:r>
              <a:rPr lang="en-US" altLang="en-US" dirty="0"/>
              <a:t>vertebrae</a:t>
            </a:r>
          </a:p>
          <a:p>
            <a:r>
              <a:rPr lang="en-US" altLang="en-US" dirty="0"/>
              <a:t>Offers only slight support to pelvic organs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3ADF1040-3619-4648-A0D2-553EEC9DCA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natomy, Back, Coccygeal Vertebrae Article">
            <a:extLst>
              <a:ext uri="{FF2B5EF4-FFF2-40B4-BE49-F238E27FC236}">
                <a16:creationId xmlns:a16="http://schemas.microsoft.com/office/drawing/2014/main" id="{20E0408A-226D-4DFE-8180-A35CC0993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98284"/>
            <a:ext cx="5181600" cy="32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7F774-C25B-4E53-92E9-D100798C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of Vertebrae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D52F9-3FBE-4E98-A064-F6B33C857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3C45A-42EB-4804-AB5B-D84B166A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pic>
        <p:nvPicPr>
          <p:cNvPr id="16386" name="Picture 2" descr="The Spine | Musculoskeletal Key">
            <a:extLst>
              <a:ext uri="{FF2B5EF4-FFF2-40B4-BE49-F238E27FC236}">
                <a16:creationId xmlns:a16="http://schemas.microsoft.com/office/drawing/2014/main" id="{6254BA38-63C3-4F44-B3EE-A90080C62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58511"/>
            <a:ext cx="4114800" cy="361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he Spine | SpringerLink">
            <a:extLst>
              <a:ext uri="{FF2B5EF4-FFF2-40B4-BE49-F238E27FC236}">
                <a16:creationId xmlns:a16="http://schemas.microsoft.com/office/drawing/2014/main" id="{20F32C67-6859-4A55-B78F-40672E566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9106"/>
            <a:ext cx="6172200" cy="250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467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F18CF-0E67-47B8-BC22-4463FA21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63170" name="Rectangle 2">
            <a:extLst>
              <a:ext uri="{FF2B5EF4-FFF2-40B4-BE49-F238E27FC236}">
                <a16:creationId xmlns:a16="http://schemas.microsoft.com/office/drawing/2014/main" id="{0366A6B2-17F5-4E70-8C88-2C214F927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Bony Thorax</a:t>
            </a:r>
          </a:p>
        </p:txBody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2878F2ED-E33B-4971-8EF1-4CD7398FC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280" y="609600"/>
            <a:ext cx="3500120" cy="5867400"/>
          </a:xfrm>
        </p:spPr>
        <p:txBody>
          <a:bodyPr/>
          <a:lstStyle/>
          <a:p>
            <a:r>
              <a:rPr lang="en-US" altLang="en-US" sz="2400" dirty="0"/>
              <a:t>Forms the </a:t>
            </a:r>
            <a:r>
              <a:rPr lang="en-US" altLang="en-US" sz="2400" dirty="0">
                <a:highlight>
                  <a:srgbClr val="FFFF00"/>
                </a:highlight>
              </a:rPr>
              <a:t>framework of the chest</a:t>
            </a:r>
          </a:p>
          <a:p>
            <a:r>
              <a:rPr lang="en-US" altLang="en-US" sz="2400" dirty="0">
                <a:highlight>
                  <a:srgbClr val="FFFF00"/>
                </a:highlight>
              </a:rPr>
              <a:t>Components</a:t>
            </a:r>
            <a:r>
              <a:rPr lang="en-US" altLang="en-US" sz="2400" dirty="0"/>
              <a:t> of the bony thorax</a:t>
            </a:r>
          </a:p>
          <a:p>
            <a:pPr lvl="1"/>
            <a:r>
              <a:rPr lang="en-US" altLang="en-US" sz="2400" dirty="0">
                <a:highlight>
                  <a:srgbClr val="FFFF00"/>
                </a:highlight>
              </a:rPr>
              <a:t>Thoracic vertebrae </a:t>
            </a:r>
            <a:r>
              <a:rPr lang="en-US" altLang="en-US" sz="2400" dirty="0"/>
              <a:t>– posteriorly</a:t>
            </a:r>
          </a:p>
          <a:p>
            <a:pPr lvl="1"/>
            <a:r>
              <a:rPr lang="en-US" altLang="en-US" sz="2400" dirty="0">
                <a:highlight>
                  <a:srgbClr val="FFFF00"/>
                </a:highlight>
              </a:rPr>
              <a:t>Ribs</a:t>
            </a:r>
            <a:r>
              <a:rPr lang="en-US" altLang="en-US" sz="2400" dirty="0"/>
              <a:t> – laterally </a:t>
            </a:r>
          </a:p>
          <a:p>
            <a:pPr lvl="1"/>
            <a:r>
              <a:rPr lang="en-US" altLang="en-US" sz="2400" dirty="0">
                <a:highlight>
                  <a:srgbClr val="FFFF00"/>
                </a:highlight>
              </a:rPr>
              <a:t>Sternum and costal cartilage </a:t>
            </a:r>
            <a:r>
              <a:rPr lang="en-US" altLang="en-US" sz="2400" dirty="0"/>
              <a:t>– anteriorly</a:t>
            </a:r>
          </a:p>
          <a:p>
            <a:r>
              <a:rPr lang="en-US" altLang="en-US" sz="2400" dirty="0"/>
              <a:t>Protects thoracic organs</a:t>
            </a:r>
          </a:p>
          <a:p>
            <a:r>
              <a:rPr lang="en-US" altLang="en-US" sz="2400" dirty="0"/>
              <a:t>Supports shoulder girdle and upper limbs</a:t>
            </a:r>
          </a:p>
          <a:p>
            <a:r>
              <a:rPr lang="en-US" altLang="en-US" sz="2400" dirty="0"/>
              <a:t>Provides attachment sites for muscles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25985-33FA-4485-95C8-C8559249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t="1215" r="819" b="4761"/>
          <a:stretch>
            <a:fillRect/>
          </a:stretch>
        </p:blipFill>
        <p:spPr bwMode="auto">
          <a:xfrm>
            <a:off x="3581400" y="0"/>
            <a:ext cx="5562600" cy="399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Visualization Technology">
            <a:extLst>
              <a:ext uri="{FF2B5EF4-FFF2-40B4-BE49-F238E27FC236}">
                <a16:creationId xmlns:a16="http://schemas.microsoft.com/office/drawing/2014/main" id="{D048532E-8B58-4CD8-B0FA-BB145DECF8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EB4EE7-763A-4696-BFA5-5E4634EC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65218" name="Rectangle 2">
            <a:extLst>
              <a:ext uri="{FF2B5EF4-FFF2-40B4-BE49-F238E27FC236}">
                <a16:creationId xmlns:a16="http://schemas.microsoft.com/office/drawing/2014/main" id="{24E11998-FB27-4EDB-AD27-38126CF74F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Bony Thorax</a:t>
            </a:r>
          </a:p>
        </p:txBody>
      </p:sp>
      <p:sp>
        <p:nvSpPr>
          <p:cNvPr id="265219" name="Text Box 3">
            <a:extLst>
              <a:ext uri="{FF2B5EF4-FFF2-40B4-BE49-F238E27FC236}">
                <a16:creationId xmlns:a16="http://schemas.microsoft.com/office/drawing/2014/main" id="{99F3F340-8287-4501-AA48-C0F680372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r"/>
            <a:r>
              <a:rPr lang="en-US" altLang="en-US" sz="1400" b="1"/>
              <a:t>Figure 7.19b</a:t>
            </a:r>
          </a:p>
        </p:txBody>
      </p:sp>
      <p:pic>
        <p:nvPicPr>
          <p:cNvPr id="265220" name="Picture 4">
            <a:extLst>
              <a:ext uri="{FF2B5EF4-FFF2-40B4-BE49-F238E27FC236}">
                <a16:creationId xmlns:a16="http://schemas.microsoft.com/office/drawing/2014/main" id="{93076F89-0EAA-4756-A468-9A6B0E486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2547" r="5812" b="8455"/>
          <a:stretch>
            <a:fillRect/>
          </a:stretch>
        </p:blipFill>
        <p:spPr bwMode="auto">
          <a:xfrm>
            <a:off x="1905000" y="914400"/>
            <a:ext cx="5638800" cy="54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3865D-7E42-4E6D-A466-2B2046DD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670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Copyright © 2008 Pearson Education, Inc., publishing as Benjamin Cummings</a:t>
            </a:r>
          </a:p>
        </p:txBody>
      </p:sp>
      <p:sp>
        <p:nvSpPr>
          <p:cNvPr id="228354" name="Rectangle 2">
            <a:extLst>
              <a:ext uri="{FF2B5EF4-FFF2-40B4-BE49-F238E27FC236}">
                <a16:creationId xmlns:a16="http://schemas.microsoft.com/office/drawing/2014/main" id="{E467547A-F064-4A17-B741-CBD15057DF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Vertebral Column 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3107BB19-4516-40FC-ADF3-CFF689D4E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810" y="685800"/>
            <a:ext cx="3342190" cy="4114800"/>
          </a:xfrm>
        </p:spPr>
        <p:txBody>
          <a:bodyPr/>
          <a:lstStyle/>
          <a:p>
            <a:r>
              <a:rPr lang="en-US" altLang="en-US" dirty="0"/>
              <a:t>Serves as attachment sites for muscles of the neck and back</a:t>
            </a:r>
          </a:p>
          <a:p>
            <a:r>
              <a:rPr lang="en-US" altLang="en-US" dirty="0"/>
              <a:t>Held in place by ligaments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Anterior</a:t>
            </a:r>
            <a:r>
              <a:rPr lang="en-US" altLang="en-US" dirty="0"/>
              <a:t> and </a:t>
            </a:r>
            <a:r>
              <a:rPr lang="en-US" altLang="en-US" dirty="0">
                <a:solidFill>
                  <a:schemeClr val="accent5">
                    <a:lumMod val="25000"/>
                  </a:schemeClr>
                </a:solidFill>
              </a:rPr>
              <a:t>posterior</a:t>
            </a:r>
            <a:r>
              <a:rPr lang="en-US" altLang="en-US" dirty="0"/>
              <a:t> longitudinal ligaments </a:t>
            </a:r>
          </a:p>
          <a:p>
            <a:pPr lvl="1"/>
            <a:r>
              <a:rPr lang="en-US" altLang="en-US" dirty="0">
                <a:solidFill>
                  <a:srgbClr val="00B0F0"/>
                </a:solidFill>
              </a:rPr>
              <a:t>Ligamentum flavum </a:t>
            </a:r>
          </a:p>
        </p:txBody>
      </p:sp>
      <p:pic>
        <p:nvPicPr>
          <p:cNvPr id="1026" name="Picture 2" descr="Spinal Ligaments and Tendons">
            <a:extLst>
              <a:ext uri="{FF2B5EF4-FFF2-40B4-BE49-F238E27FC236}">
                <a16:creationId xmlns:a16="http://schemas.microsoft.com/office/drawing/2014/main" id="{A36A6828-5DA1-4285-B247-0BE44108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65" y="1524000"/>
            <a:ext cx="5176935" cy="520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B697A5-FE2A-4868-A3D0-677F8AFBD386}"/>
              </a:ext>
            </a:extLst>
          </p:cNvPr>
          <p:cNvCxnSpPr/>
          <p:nvPr/>
        </p:nvCxnSpPr>
        <p:spPr bwMode="auto">
          <a:xfrm>
            <a:off x="1981200" y="3810000"/>
            <a:ext cx="6096000" cy="2286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D89238-FF3F-4199-A30A-70B0D8CE7916}"/>
              </a:ext>
            </a:extLst>
          </p:cNvPr>
          <p:cNvCxnSpPr/>
          <p:nvPr/>
        </p:nvCxnSpPr>
        <p:spPr bwMode="auto">
          <a:xfrm flipV="1">
            <a:off x="2133600" y="3810000"/>
            <a:ext cx="6405465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08CC53-25B1-454E-AE07-C195A17CB7FD}"/>
              </a:ext>
            </a:extLst>
          </p:cNvPr>
          <p:cNvCxnSpPr/>
          <p:nvPr/>
        </p:nvCxnSpPr>
        <p:spPr bwMode="auto">
          <a:xfrm flipV="1">
            <a:off x="2667000" y="1905000"/>
            <a:ext cx="2514600" cy="3505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32062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89B1E-D826-4621-89C0-9E4A4499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66242" name="Rectangle 2">
            <a:extLst>
              <a:ext uri="{FF2B5EF4-FFF2-40B4-BE49-F238E27FC236}">
                <a16:creationId xmlns:a16="http://schemas.microsoft.com/office/drawing/2014/main" id="{69792321-7296-4913-B5DF-B135763D53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Sternum</a:t>
            </a:r>
          </a:p>
        </p:txBody>
      </p:sp>
      <p:sp>
        <p:nvSpPr>
          <p:cNvPr id="266243" name="Rectangle 3">
            <a:extLst>
              <a:ext uri="{FF2B5EF4-FFF2-40B4-BE49-F238E27FC236}">
                <a16:creationId xmlns:a16="http://schemas.microsoft.com/office/drawing/2014/main" id="{6DD3EFF8-31C8-4F44-BA72-82DCA7281F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4343400" cy="4114800"/>
          </a:xfrm>
        </p:spPr>
        <p:txBody>
          <a:bodyPr/>
          <a:lstStyle/>
          <a:p>
            <a:r>
              <a:rPr lang="en-US" altLang="en-US" sz="2000" dirty="0"/>
              <a:t>Formed from three sections</a:t>
            </a:r>
          </a:p>
          <a:p>
            <a:pPr lvl="1"/>
            <a:r>
              <a:rPr lang="en-US" altLang="en-US" sz="2000" b="1" dirty="0"/>
              <a:t>Manubrium</a:t>
            </a:r>
            <a:r>
              <a:rPr lang="en-US" altLang="en-US" sz="2000" dirty="0"/>
              <a:t> – superior section</a:t>
            </a:r>
          </a:p>
          <a:p>
            <a:pPr lvl="2"/>
            <a:r>
              <a:rPr lang="en-US" altLang="en-US" sz="2000" dirty="0"/>
              <a:t>Articulates with medial end of clavicles</a:t>
            </a:r>
          </a:p>
          <a:p>
            <a:pPr lvl="1"/>
            <a:r>
              <a:rPr lang="en-US" altLang="en-US" sz="2000" b="1" dirty="0"/>
              <a:t>Body</a:t>
            </a:r>
            <a:r>
              <a:rPr lang="en-US" altLang="en-US" sz="2000" dirty="0"/>
              <a:t> – bulk of sternum</a:t>
            </a:r>
          </a:p>
          <a:p>
            <a:pPr lvl="2"/>
            <a:r>
              <a:rPr lang="en-US" altLang="en-US" sz="2000" dirty="0"/>
              <a:t>Sides are notched at articulations for costal cartilage of ribs 2–7</a:t>
            </a:r>
          </a:p>
          <a:p>
            <a:pPr lvl="1"/>
            <a:r>
              <a:rPr lang="en-US" altLang="en-US" sz="2000" b="1" dirty="0"/>
              <a:t>Xiphoid process</a:t>
            </a:r>
            <a:r>
              <a:rPr lang="en-US" altLang="en-US" sz="2000" dirty="0"/>
              <a:t> – inferior end of sternum</a:t>
            </a:r>
          </a:p>
          <a:p>
            <a:pPr lvl="1"/>
            <a:r>
              <a:rPr lang="en-US" altLang="en-US" sz="2000" dirty="0"/>
              <a:t>Ossifies around age 40</a:t>
            </a:r>
          </a:p>
          <a:p>
            <a:pPr lvl="1"/>
            <a:r>
              <a:rPr lang="en-US" altLang="en-US" sz="2000" b="1" dirty="0"/>
              <a:t>Jugular notch</a:t>
            </a:r>
            <a:endParaRPr lang="en-US" altLang="en-US" sz="2000" dirty="0"/>
          </a:p>
          <a:p>
            <a:pPr lvl="2"/>
            <a:r>
              <a:rPr lang="en-US" altLang="en-US" sz="2000" dirty="0"/>
              <a:t>Central indentation at superior border of the manubrium</a:t>
            </a:r>
          </a:p>
          <a:p>
            <a:pPr lvl="1"/>
            <a:r>
              <a:rPr lang="en-US" altLang="en-US" sz="2000" b="1" dirty="0"/>
              <a:t>Sternal angle</a:t>
            </a:r>
            <a:endParaRPr lang="en-US" altLang="en-US" sz="2000" dirty="0"/>
          </a:p>
          <a:p>
            <a:pPr lvl="2"/>
            <a:r>
              <a:rPr lang="en-US" altLang="en-US" sz="2000" dirty="0"/>
              <a:t>A horizontal ridge where the manubrium joins the body</a:t>
            </a:r>
          </a:p>
          <a:p>
            <a:pPr lvl="2"/>
            <a:endParaRPr lang="en-US" altLang="en-US" sz="2000" dirty="0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63E3F4F7-4865-40BF-834F-D9DFFF0A5D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1" y="46991"/>
            <a:ext cx="3371849" cy="33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Sternum Anatomy: Manubrium, Body (Gladiolus), and Xiphoid Process">
            <a:extLst>
              <a:ext uri="{FF2B5EF4-FFF2-40B4-BE49-F238E27FC236}">
                <a16:creationId xmlns:a16="http://schemas.microsoft.com/office/drawing/2014/main" id="{9EF73091-AFD2-48B8-BCC2-0857B9771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6" y="3279716"/>
            <a:ext cx="3276599" cy="35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DD0F4-DAA4-4008-BCDA-B620AE96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68290" name="Rectangle 2">
            <a:extLst>
              <a:ext uri="{FF2B5EF4-FFF2-40B4-BE49-F238E27FC236}">
                <a16:creationId xmlns:a16="http://schemas.microsoft.com/office/drawing/2014/main" id="{66CDE5C6-11F3-4E9C-BEFC-7FF1113099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Ribs</a:t>
            </a:r>
          </a:p>
        </p:txBody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4C143719-0A97-4934-A409-D1D0266EC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" y="519113"/>
            <a:ext cx="3322320" cy="4114800"/>
          </a:xfrm>
        </p:spPr>
        <p:txBody>
          <a:bodyPr/>
          <a:lstStyle/>
          <a:p>
            <a:r>
              <a:rPr lang="en-US" altLang="en-US" sz="2400" dirty="0"/>
              <a:t>All ribs attach to vertebral column posteriorly</a:t>
            </a:r>
          </a:p>
          <a:p>
            <a:pPr lvl="1"/>
            <a:r>
              <a:rPr lang="en-US" altLang="en-US" sz="2400" b="1" dirty="0"/>
              <a:t>True ribs</a:t>
            </a:r>
            <a:r>
              <a:rPr lang="en-US" altLang="en-US" sz="2400" dirty="0"/>
              <a:t> - superior seven pairs of ribs</a:t>
            </a:r>
          </a:p>
          <a:p>
            <a:pPr lvl="2"/>
            <a:r>
              <a:rPr lang="en-US" altLang="en-US" dirty="0"/>
              <a:t>Attach to sternum by costal cartilage</a:t>
            </a:r>
          </a:p>
          <a:p>
            <a:pPr lvl="1"/>
            <a:r>
              <a:rPr lang="en-US" altLang="en-US" sz="2400" b="1" dirty="0"/>
              <a:t>False ribs</a:t>
            </a:r>
            <a:r>
              <a:rPr lang="en-US" altLang="en-US" sz="2400" dirty="0"/>
              <a:t> – inferior five pairs of ribs</a:t>
            </a:r>
          </a:p>
          <a:p>
            <a:pPr lvl="1"/>
            <a:r>
              <a:rPr lang="en-US" altLang="en-US" sz="2400" dirty="0"/>
              <a:t>Ribs 11–12 are known as floating ribs</a:t>
            </a:r>
          </a:p>
        </p:txBody>
      </p:sp>
      <p:pic>
        <p:nvPicPr>
          <p:cNvPr id="24578" name="Picture 2" descr="The thoracic cage – the ribs and sternum | Human Anatomy and Physiology Lab  (BSB 141)">
            <a:extLst>
              <a:ext uri="{FF2B5EF4-FFF2-40B4-BE49-F238E27FC236}">
                <a16:creationId xmlns:a16="http://schemas.microsoft.com/office/drawing/2014/main" id="{03870DC9-27E6-44E0-A3C5-F6F9D0E2C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080"/>
            <a:ext cx="4805680" cy="65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BC7F32-E95B-4B25-BC62-BF560B9AF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69314" name="Rectangle 2">
            <a:extLst>
              <a:ext uri="{FF2B5EF4-FFF2-40B4-BE49-F238E27FC236}">
                <a16:creationId xmlns:a16="http://schemas.microsoft.com/office/drawing/2014/main" id="{85CDD172-8433-4EF4-8C5B-80F62C44D9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Ribs</a:t>
            </a:r>
          </a:p>
        </p:txBody>
      </p:sp>
      <p:sp>
        <p:nvSpPr>
          <p:cNvPr id="269315" name="Text Box 3">
            <a:extLst>
              <a:ext uri="{FF2B5EF4-FFF2-40B4-BE49-F238E27FC236}">
                <a16:creationId xmlns:a16="http://schemas.microsoft.com/office/drawing/2014/main" id="{B8B6ED5B-8FF6-4F36-9096-798B5BAAA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r"/>
            <a:r>
              <a:rPr lang="en-US" altLang="en-US" sz="1400" b="1"/>
              <a:t>Figure 7.20a</a:t>
            </a:r>
          </a:p>
        </p:txBody>
      </p:sp>
      <p:pic>
        <p:nvPicPr>
          <p:cNvPr id="269316" name="Picture 4">
            <a:extLst>
              <a:ext uri="{FF2B5EF4-FFF2-40B4-BE49-F238E27FC236}">
                <a16:creationId xmlns:a16="http://schemas.microsoft.com/office/drawing/2014/main" id="{F8714D50-C1B3-4ADC-A2BC-C3A9FCED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312" r="397" b="6038"/>
          <a:stretch>
            <a:fillRect/>
          </a:stretch>
        </p:blipFill>
        <p:spPr bwMode="auto">
          <a:xfrm>
            <a:off x="0" y="609600"/>
            <a:ext cx="5562600" cy="42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VAN-Vein, artery, nerve #neurovascular #thorax #intercostal ... | GrepMed">
            <a:extLst>
              <a:ext uri="{FF2B5EF4-FFF2-40B4-BE49-F238E27FC236}">
                <a16:creationId xmlns:a16="http://schemas.microsoft.com/office/drawing/2014/main" id="{13D6595A-B639-4C46-A858-1D6264DDA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4117"/>
            <a:ext cx="4196080" cy="203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FDC72A-B01D-4867-BB5C-D3A70A60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70338" name="Rectangle 2">
            <a:extLst>
              <a:ext uri="{FF2B5EF4-FFF2-40B4-BE49-F238E27FC236}">
                <a16:creationId xmlns:a16="http://schemas.microsoft.com/office/drawing/2014/main" id="{AA929B36-95B6-45AD-9536-A8F616FA0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Ribs</a:t>
            </a:r>
          </a:p>
        </p:txBody>
      </p:sp>
      <p:sp>
        <p:nvSpPr>
          <p:cNvPr id="270339" name="Text Box 3">
            <a:extLst>
              <a:ext uri="{FF2B5EF4-FFF2-40B4-BE49-F238E27FC236}">
                <a16:creationId xmlns:a16="http://schemas.microsoft.com/office/drawing/2014/main" id="{37B59865-6BA7-4F44-B94E-3FC296283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r"/>
            <a:r>
              <a:rPr lang="en-US" altLang="en-US" sz="1400" b="1"/>
              <a:t>Figure 7.20b</a:t>
            </a:r>
          </a:p>
        </p:txBody>
      </p:sp>
      <p:pic>
        <p:nvPicPr>
          <p:cNvPr id="270340" name="Picture 4">
            <a:extLst>
              <a:ext uri="{FF2B5EF4-FFF2-40B4-BE49-F238E27FC236}">
                <a16:creationId xmlns:a16="http://schemas.microsoft.com/office/drawing/2014/main" id="{CCF83CD2-4EAC-4B0C-A65E-4FB668C7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 b="6029"/>
          <a:stretch>
            <a:fillRect/>
          </a:stretch>
        </p:blipFill>
        <p:spPr bwMode="auto">
          <a:xfrm>
            <a:off x="725488" y="965200"/>
            <a:ext cx="7997825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09D43-184C-4A82-AD83-683104D69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8088CAD0-1215-4AB5-8509-1A466D18A9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Axial Skeleton Throughout Life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7B4A2913-DBC7-40A3-92A3-C2693A1A4E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Curvatures of the vertebral column </a:t>
            </a:r>
          </a:p>
          <a:p>
            <a:pPr lvl="1"/>
            <a:r>
              <a:rPr lang="en-US" altLang="en-US" b="1"/>
              <a:t>Primary curvatures</a:t>
            </a:r>
            <a:r>
              <a:rPr lang="en-US" altLang="en-US"/>
              <a:t> – thoracic and sacral curvatures</a:t>
            </a:r>
          </a:p>
          <a:p>
            <a:pPr lvl="2"/>
            <a:r>
              <a:rPr lang="en-US" altLang="en-US"/>
              <a:t>An infant's spine is C-shaped at birth</a:t>
            </a:r>
          </a:p>
          <a:p>
            <a:pPr lvl="1"/>
            <a:r>
              <a:rPr lang="en-US" altLang="en-US" b="1"/>
              <a:t>Secondary curvatures</a:t>
            </a:r>
            <a:r>
              <a:rPr lang="en-US" altLang="en-US"/>
              <a:t> – cervical and lumbar curvatures</a:t>
            </a:r>
          </a:p>
          <a:p>
            <a:pPr lvl="2"/>
            <a:r>
              <a:rPr lang="en-US" altLang="en-US"/>
              <a:t>Develop when a baby begins to walk</a:t>
            </a:r>
          </a:p>
          <a:p>
            <a:pPr lvl="2"/>
            <a:r>
              <a:rPr lang="en-US" altLang="en-US"/>
              <a:t>Redistributes weight of the upper body over the lower limbs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87DE6-5435-478C-82F3-AAFECD05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E863121B-0E5E-4AD4-AB86-068A8440AC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Axial Skeleton Throughout Life</a:t>
            </a: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CF7F3701-095F-4EB1-ABCF-10AF6C583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Aging of the axial skeleton</a:t>
            </a:r>
          </a:p>
          <a:p>
            <a:pPr lvl="1"/>
            <a:r>
              <a:rPr lang="en-US" altLang="en-US"/>
              <a:t>Water content of the intervertebral discs decreases</a:t>
            </a:r>
          </a:p>
          <a:p>
            <a:pPr lvl="1"/>
            <a:r>
              <a:rPr lang="en-US" altLang="en-US"/>
              <a:t>By age 55, loss of a few centimeters in height is common</a:t>
            </a:r>
          </a:p>
          <a:p>
            <a:pPr lvl="1"/>
            <a:r>
              <a:rPr lang="en-US" altLang="en-US"/>
              <a:t>Thorax becomes more rigid</a:t>
            </a:r>
          </a:p>
          <a:p>
            <a:pPr lvl="1"/>
            <a:r>
              <a:rPr lang="en-US" altLang="en-US"/>
              <a:t>Bones lose mass with age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3E4FBE59-5B56-4173-83CD-AED58D277D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943600" y="2895600"/>
            <a:ext cx="2971800" cy="1066800"/>
          </a:xfrm>
        </p:spPr>
        <p:txBody>
          <a:bodyPr/>
          <a:lstStyle/>
          <a:p>
            <a:r>
              <a:rPr lang="en-US" altLang="en-US"/>
              <a:t>The Axial Skeleton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B5E6A694-C4F7-4E28-BCCC-C4FD4B1FAB7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978525" y="2165350"/>
            <a:ext cx="2708275" cy="457200"/>
          </a:xfrm>
        </p:spPr>
        <p:txBody>
          <a:bodyPr/>
          <a:lstStyle/>
          <a:p>
            <a:r>
              <a:rPr lang="en-US" altLang="en-US"/>
              <a:t>END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6E1D3-31F0-482B-AD72-C5D54B9A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29378" name="Rectangle 2">
            <a:extLst>
              <a:ext uri="{FF2B5EF4-FFF2-40B4-BE49-F238E27FC236}">
                <a16:creationId xmlns:a16="http://schemas.microsoft.com/office/drawing/2014/main" id="{26925A31-7C64-41AE-86A7-0F411103EE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Vertebral Column</a:t>
            </a:r>
          </a:p>
        </p:txBody>
      </p:sp>
      <p:sp>
        <p:nvSpPr>
          <p:cNvPr id="229379" name="Text Box 3">
            <a:extLst>
              <a:ext uri="{FF2B5EF4-FFF2-40B4-BE49-F238E27FC236}">
                <a16:creationId xmlns:a16="http://schemas.microsoft.com/office/drawing/2014/main" id="{BFD3EFDC-F370-4901-90BB-988B90E92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r"/>
            <a:r>
              <a:rPr lang="en-US" altLang="en-US" sz="1400" b="1"/>
              <a:t>Figure 7.13</a:t>
            </a:r>
          </a:p>
        </p:txBody>
      </p:sp>
      <p:pic>
        <p:nvPicPr>
          <p:cNvPr id="229380" name="Picture 4">
            <a:extLst>
              <a:ext uri="{FF2B5EF4-FFF2-40B4-BE49-F238E27FC236}">
                <a16:creationId xmlns:a16="http://schemas.microsoft.com/office/drawing/2014/main" id="{834947F1-0B88-4043-9173-0D564C380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1215" r="16861" b="5951"/>
          <a:stretch>
            <a:fillRect/>
          </a:stretch>
        </p:blipFill>
        <p:spPr bwMode="auto">
          <a:xfrm>
            <a:off x="1752600" y="754856"/>
            <a:ext cx="260191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pine Flexing - Vertebral Column - 3D Medical Animation || ABP © on Make a  GIF">
            <a:extLst>
              <a:ext uri="{FF2B5EF4-FFF2-40B4-BE49-F238E27FC236}">
                <a16:creationId xmlns:a16="http://schemas.microsoft.com/office/drawing/2014/main" id="{CA4659DC-54F4-419F-AEBB-7E5FE6D7D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719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ine Flexing - Vertebral Column - 3D Medical Animation || ABP © on Make a  GIF">
            <a:extLst>
              <a:ext uri="{FF2B5EF4-FFF2-40B4-BE49-F238E27FC236}">
                <a16:creationId xmlns:a16="http://schemas.microsoft.com/office/drawing/2014/main" id="{888A2ADD-7874-469B-A57E-91434867B8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9113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F0F1D-FAC4-4952-A7A8-750C766D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780533E3-F502-4246-8460-0C2493DC8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Intervertebral Discs </a:t>
            </a:r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FD03EE13-94FB-4C1E-8739-4FCEC72E4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3276600" cy="4114800"/>
          </a:xfrm>
        </p:spPr>
        <p:txBody>
          <a:bodyPr/>
          <a:lstStyle/>
          <a:p>
            <a:r>
              <a:rPr lang="en-US" altLang="en-US" dirty="0">
                <a:highlight>
                  <a:srgbClr val="FFFF00"/>
                </a:highlight>
              </a:rPr>
              <a:t>Cushion-like pads </a:t>
            </a:r>
            <a:r>
              <a:rPr lang="en-US" altLang="en-US" dirty="0"/>
              <a:t>between vertebrae</a:t>
            </a:r>
          </a:p>
          <a:p>
            <a:r>
              <a:rPr lang="en-US" altLang="en-US" dirty="0"/>
              <a:t>Act as shock absorbers</a:t>
            </a:r>
          </a:p>
          <a:p>
            <a:r>
              <a:rPr lang="en-US" altLang="en-US" dirty="0"/>
              <a:t>Compose about 25% of height of vertebral column</a:t>
            </a:r>
          </a:p>
          <a:p>
            <a:r>
              <a:rPr lang="en-US" altLang="en-US" dirty="0"/>
              <a:t>Composed of</a:t>
            </a:r>
          </a:p>
          <a:p>
            <a:pPr lvl="1"/>
            <a:r>
              <a:rPr lang="en-US" altLang="en-US" b="1" dirty="0"/>
              <a:t>Nucleus pulposus</a:t>
            </a:r>
            <a:r>
              <a:rPr lang="en-US" altLang="en-US" dirty="0"/>
              <a:t> and </a:t>
            </a:r>
            <a:r>
              <a:rPr lang="en-US" altLang="en-US" b="1" dirty="0"/>
              <a:t>annulus fibrosis</a:t>
            </a:r>
            <a:endParaRPr lang="en-US" altLang="en-US" dirty="0"/>
          </a:p>
        </p:txBody>
      </p:sp>
      <p:pic>
        <p:nvPicPr>
          <p:cNvPr id="3074" name="Picture 2" descr="animated-spinal-compression-disc | b-reddy.org">
            <a:extLst>
              <a:ext uri="{FF2B5EF4-FFF2-40B4-BE49-F238E27FC236}">
                <a16:creationId xmlns:a16="http://schemas.microsoft.com/office/drawing/2014/main" id="{B9D95AC1-CE44-43A1-9E6A-73770FC66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218840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sc Bulge-Herniation">
            <a:extLst>
              <a:ext uri="{FF2B5EF4-FFF2-40B4-BE49-F238E27FC236}">
                <a16:creationId xmlns:a16="http://schemas.microsoft.com/office/drawing/2014/main" id="{E9CC3214-CB58-4673-A8A7-E0AF0711B1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114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82108-EBAB-4D83-A201-653179643113}"/>
              </a:ext>
            </a:extLst>
          </p:cNvPr>
          <p:cNvSpPr txBox="1"/>
          <p:nvPr/>
        </p:nvSpPr>
        <p:spPr>
          <a:xfrm>
            <a:off x="6934200" y="6182022"/>
            <a:ext cx="2331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F703B"/>
              </a:buClr>
              <a:buSzPct val="125000"/>
              <a:tabLst/>
              <a:defRPr/>
            </a:pPr>
            <a:r>
              <a:rPr kumimoji="0" lang="en-US" altLang="en-US" sz="1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Bulging of nucleus pulposus – HERNIATED DISC</a:t>
            </a:r>
          </a:p>
        </p:txBody>
      </p:sp>
      <p:pic>
        <p:nvPicPr>
          <p:cNvPr id="3078" name="Picture 6" descr="anatomy gross anatomy physiology cells cytology cell physiology organelles  tissues histology organs regional anatomy organ">
            <a:extLst>
              <a:ext uri="{FF2B5EF4-FFF2-40B4-BE49-F238E27FC236}">
                <a16:creationId xmlns:a16="http://schemas.microsoft.com/office/drawing/2014/main" id="{7E1CB52E-845F-447A-8C35-8FBDBB7E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267200"/>
            <a:ext cx="2203334" cy="210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umbar Disc Herniation Treatment - Diagnoses - Beijing Puhua International  Hospital">
            <a:extLst>
              <a:ext uri="{FF2B5EF4-FFF2-40B4-BE49-F238E27FC236}">
                <a16:creationId xmlns:a16="http://schemas.microsoft.com/office/drawing/2014/main" id="{60A45A01-1A38-402E-912C-6C341A3D5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28" y="685800"/>
            <a:ext cx="2952750" cy="33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02AC81-C038-422B-8F54-970288AF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AA1CEA36-B319-416B-8B51-E822EB4D7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Ligaments and Intervertebral Discs</a:t>
            </a:r>
          </a:p>
        </p:txBody>
      </p:sp>
      <p:sp>
        <p:nvSpPr>
          <p:cNvPr id="233475" name="Text Box 3">
            <a:extLst>
              <a:ext uri="{FF2B5EF4-FFF2-40B4-BE49-F238E27FC236}">
                <a16:creationId xmlns:a16="http://schemas.microsoft.com/office/drawing/2014/main" id="{1290DDAA-88B5-42F5-8348-77CFD10FB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00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r"/>
            <a:r>
              <a:rPr lang="en-US" altLang="en-US" sz="1400" b="1"/>
              <a:t>Figure 7.14a</a:t>
            </a:r>
          </a:p>
        </p:txBody>
      </p:sp>
      <p:pic>
        <p:nvPicPr>
          <p:cNvPr id="233476" name="Picture 4">
            <a:extLst>
              <a:ext uri="{FF2B5EF4-FFF2-40B4-BE49-F238E27FC236}">
                <a16:creationId xmlns:a16="http://schemas.microsoft.com/office/drawing/2014/main" id="{349461FE-61D3-46D2-8BD5-734D7A0E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1118" r="1042" b="17809"/>
          <a:stretch>
            <a:fillRect/>
          </a:stretch>
        </p:blipFill>
        <p:spPr bwMode="auto">
          <a:xfrm>
            <a:off x="381000" y="796925"/>
            <a:ext cx="7467600" cy="540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4E052A8-63CD-4A15-A27D-6173C35133A6}"/>
              </a:ext>
            </a:extLst>
          </p:cNvPr>
          <p:cNvSpPr/>
          <p:nvPr/>
        </p:nvSpPr>
        <p:spPr bwMode="auto">
          <a:xfrm>
            <a:off x="304800" y="3498056"/>
            <a:ext cx="1676400" cy="845344"/>
          </a:xfrm>
          <a:prstGeom prst="ellipse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08EB27-34EA-4533-A41B-BA364C48EE87}"/>
              </a:ext>
            </a:extLst>
          </p:cNvPr>
          <p:cNvSpPr/>
          <p:nvPr/>
        </p:nvSpPr>
        <p:spPr bwMode="auto">
          <a:xfrm>
            <a:off x="5638800" y="3581400"/>
            <a:ext cx="1676400" cy="990600"/>
          </a:xfrm>
          <a:prstGeom prst="ellipse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9EFE23-B1FC-4497-AF16-94A27DB668E8}"/>
              </a:ext>
            </a:extLst>
          </p:cNvPr>
          <p:cNvSpPr/>
          <p:nvPr/>
        </p:nvSpPr>
        <p:spPr bwMode="auto">
          <a:xfrm>
            <a:off x="5791200" y="4849812"/>
            <a:ext cx="1295400" cy="636588"/>
          </a:xfrm>
          <a:prstGeom prst="ellipse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2D83-A5E0-477C-9BD1-2057765BBA8B}"/>
              </a:ext>
            </a:extLst>
          </p:cNvPr>
          <p:cNvSpPr/>
          <p:nvPr/>
        </p:nvSpPr>
        <p:spPr bwMode="auto">
          <a:xfrm>
            <a:off x="5867400" y="4495800"/>
            <a:ext cx="1981200" cy="354012"/>
          </a:xfrm>
          <a:prstGeom prst="ellipse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AE41A0-FAE5-4C4F-A507-83A4EABCECD3}"/>
              </a:ext>
            </a:extLst>
          </p:cNvPr>
          <p:cNvSpPr/>
          <p:nvPr/>
        </p:nvSpPr>
        <p:spPr bwMode="auto">
          <a:xfrm>
            <a:off x="5657850" y="2155824"/>
            <a:ext cx="1676400" cy="990600"/>
          </a:xfrm>
          <a:prstGeom prst="ellipse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CEBA-510E-4F81-A304-EE3C7C56A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7CC07B05-928C-4099-848B-54E957C79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Regions and Normal Curvatures </a:t>
            </a:r>
          </a:p>
        </p:txBody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EBF9D7B7-DB51-4A55-AFB2-F0B0B5B58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3810000" cy="5791200"/>
          </a:xfrm>
        </p:spPr>
        <p:txBody>
          <a:bodyPr/>
          <a:lstStyle/>
          <a:p>
            <a:r>
              <a:rPr lang="en-US" altLang="en-US" dirty="0"/>
              <a:t>Vertebral column is about 70 cm (28 inches) </a:t>
            </a:r>
          </a:p>
        </p:txBody>
      </p:sp>
      <p:pic>
        <p:nvPicPr>
          <p:cNvPr id="6" name="Picture 2" descr="Bones GIF - Find on GIFER">
            <a:extLst>
              <a:ext uri="{FF2B5EF4-FFF2-40B4-BE49-F238E27FC236}">
                <a16:creationId xmlns:a16="http://schemas.microsoft.com/office/drawing/2014/main" id="{5DB5B9E4-D6A4-4A09-8002-00337E2BEB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59594"/>
            <a:ext cx="333375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CEBA-510E-4F81-A304-EE3C7C56A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7CC07B05-928C-4099-848B-54E957C79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Regions and Normal Curvatures </a:t>
            </a:r>
          </a:p>
        </p:txBody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EBF9D7B7-DB51-4A55-AFB2-F0B0B5B58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5105400" cy="5791200"/>
          </a:xfrm>
        </p:spPr>
        <p:txBody>
          <a:bodyPr/>
          <a:lstStyle/>
          <a:p>
            <a:pPr lvl="1"/>
            <a:r>
              <a:rPr lang="en-US" altLang="en-US" sz="2400" b="1" dirty="0"/>
              <a:t>Cervical vertebrae</a:t>
            </a:r>
            <a:endParaRPr lang="en-US" altLang="en-US" sz="2400" dirty="0"/>
          </a:p>
          <a:p>
            <a:pPr lvl="2"/>
            <a:r>
              <a:rPr lang="en-US" altLang="en-US" dirty="0"/>
              <a:t>7 vertebrae of the neck region</a:t>
            </a:r>
          </a:p>
          <a:p>
            <a:pPr lvl="1"/>
            <a:r>
              <a:rPr lang="en-US" altLang="en-US" sz="2400" b="1" dirty="0"/>
              <a:t>Thoracic vertebrae</a:t>
            </a:r>
            <a:endParaRPr lang="en-US" altLang="en-US" sz="2400" dirty="0"/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12 vertebrae of the thoracic region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/>
              <a:t>Lumbar vertebrae</a:t>
            </a:r>
            <a:endParaRPr lang="en-US" altLang="en-US" sz="2400" dirty="0"/>
          </a:p>
          <a:p>
            <a:pPr lvl="2">
              <a:lnSpc>
                <a:spcPct val="90000"/>
              </a:lnSpc>
            </a:pPr>
            <a:r>
              <a:rPr lang="en-US" altLang="en-US" dirty="0"/>
              <a:t>5 vertebrae of the lower back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/>
              <a:t>Sacrum</a:t>
            </a:r>
            <a:endParaRPr lang="en-US" altLang="en-US" sz="2400" dirty="0"/>
          </a:p>
          <a:p>
            <a:pPr lvl="2">
              <a:lnSpc>
                <a:spcPct val="90000"/>
              </a:lnSpc>
            </a:pPr>
            <a:r>
              <a:rPr lang="en-US" altLang="en-US" dirty="0"/>
              <a:t>Inferior to lumbar vertebrae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Articulates with </a:t>
            </a:r>
            <a:r>
              <a:rPr lang="en-US" altLang="en-US" dirty="0" err="1"/>
              <a:t>coxal</a:t>
            </a:r>
            <a:r>
              <a:rPr lang="en-US" altLang="en-US" dirty="0"/>
              <a:t> bones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/>
              <a:t>Coccyx</a:t>
            </a:r>
            <a:endParaRPr lang="en-US" altLang="en-US" sz="2400" dirty="0"/>
          </a:p>
          <a:p>
            <a:pPr lvl="2">
              <a:lnSpc>
                <a:spcPct val="90000"/>
              </a:lnSpc>
            </a:pPr>
            <a:r>
              <a:rPr lang="en-US" altLang="en-US" dirty="0"/>
              <a:t>Most inferior region of the vertebral column</a:t>
            </a:r>
          </a:p>
          <a:p>
            <a:pPr lvl="2"/>
            <a:endParaRPr lang="en-US" altLang="en-US" dirty="0"/>
          </a:p>
        </p:txBody>
      </p:sp>
      <p:pic>
        <p:nvPicPr>
          <p:cNvPr id="4098" name="Picture 2" descr="Bones GIF - Find on GIFER">
            <a:extLst>
              <a:ext uri="{FF2B5EF4-FFF2-40B4-BE49-F238E27FC236}">
                <a16:creationId xmlns:a16="http://schemas.microsoft.com/office/drawing/2014/main" id="{E24B533B-80A3-422A-85DC-082ADF76E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59594"/>
            <a:ext cx="333375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64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8FDE8-41BC-4A09-B15C-36EB0A9E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Copyright © 2008 Pearson Education, Inc., publishing as Benjamin Cummings</a:t>
            </a:r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id="{92A16A5C-AD5E-4A8C-8725-47F74671F9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Regions and Normal Curvatures </a:t>
            </a: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7A649439-C352-4B76-8006-A304EED41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4419600" cy="4114800"/>
          </a:xfrm>
        </p:spPr>
        <p:txBody>
          <a:bodyPr/>
          <a:lstStyle/>
          <a:p>
            <a:r>
              <a:rPr lang="en-US" altLang="en-US" dirty="0">
                <a:highlight>
                  <a:srgbClr val="FFFF00"/>
                </a:highlight>
              </a:rPr>
              <a:t>Four distinct curvatures give vertebral column an S-shape</a:t>
            </a:r>
          </a:p>
          <a:p>
            <a:pPr lvl="1"/>
            <a:r>
              <a:rPr lang="en-US" altLang="en-US" dirty="0"/>
              <a:t>Cervical and lumbar curvature</a:t>
            </a:r>
          </a:p>
          <a:p>
            <a:pPr lvl="2"/>
            <a:r>
              <a:rPr lang="en-US" altLang="en-US" dirty="0"/>
              <a:t>Are concave posteriorly</a:t>
            </a:r>
          </a:p>
          <a:p>
            <a:pPr lvl="1"/>
            <a:r>
              <a:rPr lang="en-US" altLang="en-US" dirty="0"/>
              <a:t>Thoracic and sacral curvatures</a:t>
            </a:r>
          </a:p>
          <a:p>
            <a:pPr lvl="2"/>
            <a:r>
              <a:rPr lang="en-US" altLang="en-US" dirty="0"/>
              <a:t>Are convex posteriorly</a:t>
            </a:r>
          </a:p>
          <a:p>
            <a:r>
              <a:rPr lang="en-US" altLang="en-US" dirty="0"/>
              <a:t>Curvatures increase the resilience of the spine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4D92F7D-2592-46C3-882F-9E3B8853E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1215" r="16861" b="4761"/>
          <a:stretch>
            <a:fillRect/>
          </a:stretch>
        </p:blipFill>
        <p:spPr bwMode="auto">
          <a:xfrm>
            <a:off x="5638800" y="609600"/>
            <a:ext cx="26416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A5e_2">
  <a:themeElements>
    <a:clrScheme name="HA5e_2 8">
      <a:dk1>
        <a:srgbClr val="000000"/>
      </a:dk1>
      <a:lt1>
        <a:srgbClr val="FFFFFF"/>
      </a:lt1>
      <a:dk2>
        <a:srgbClr val="66CCFF"/>
      </a:dk2>
      <a:lt2>
        <a:srgbClr val="808080"/>
      </a:lt2>
      <a:accent1>
        <a:srgbClr val="99FF33"/>
      </a:accent1>
      <a:accent2>
        <a:srgbClr val="3333CC"/>
      </a:accent2>
      <a:accent3>
        <a:srgbClr val="FFFFFF"/>
      </a:accent3>
      <a:accent4>
        <a:srgbClr val="000000"/>
      </a:accent4>
      <a:accent5>
        <a:srgbClr val="CAFFAD"/>
      </a:accent5>
      <a:accent6>
        <a:srgbClr val="2D2DB9"/>
      </a:accent6>
      <a:hlink>
        <a:srgbClr val="FF99CC"/>
      </a:hlink>
      <a:folHlink>
        <a:srgbClr val="B2B2B2"/>
      </a:folHlink>
    </a:clrScheme>
    <a:fontScheme name="HA5e_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HA5e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e_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8">
        <a:dk1>
          <a:srgbClr val="000000"/>
        </a:dk1>
        <a:lt1>
          <a:srgbClr val="FFFFFF"/>
        </a:lt1>
        <a:dk2>
          <a:srgbClr val="66CCFF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FF99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e_2 9">
        <a:dk1>
          <a:srgbClr val="808080"/>
        </a:dk1>
        <a:lt1>
          <a:srgbClr val="FFFFFF"/>
        </a:lt1>
        <a:dk2>
          <a:srgbClr val="000000"/>
        </a:dk2>
        <a:lt2>
          <a:srgbClr val="66CCFF"/>
        </a:lt2>
        <a:accent1>
          <a:srgbClr val="99FF33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CAFFAD"/>
        </a:accent5>
        <a:accent6>
          <a:srgbClr val="2D2DB9"/>
        </a:accent6>
        <a:hlink>
          <a:srgbClr val="FF99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A5e_2 9">
    <a:dk1>
      <a:srgbClr val="808080"/>
    </a:dk1>
    <a:lt1>
      <a:srgbClr val="FFFFFF"/>
    </a:lt1>
    <a:dk2>
      <a:srgbClr val="000000"/>
    </a:dk2>
    <a:lt2>
      <a:srgbClr val="66CCFF"/>
    </a:lt2>
    <a:accent1>
      <a:srgbClr val="99FF33"/>
    </a:accent1>
    <a:accent2>
      <a:srgbClr val="3333CC"/>
    </a:accent2>
    <a:accent3>
      <a:srgbClr val="AAAAAA"/>
    </a:accent3>
    <a:accent4>
      <a:srgbClr val="DADADA"/>
    </a:accent4>
    <a:accent5>
      <a:srgbClr val="CAFFAD"/>
    </a:accent5>
    <a:accent6>
      <a:srgbClr val="2D2DB9"/>
    </a:accent6>
    <a:hlink>
      <a:srgbClr val="FF99CC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1374</Words>
  <Application>Microsoft Office PowerPoint</Application>
  <PresentationFormat>On-screen Show (4:3)</PresentationFormat>
  <Paragraphs>217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Times New Roman</vt:lpstr>
      <vt:lpstr>Wingdings</vt:lpstr>
      <vt:lpstr>HA5e_2</vt:lpstr>
      <vt:lpstr>The Axial Skeleton, VERTEBRAL COLUMN AND THORACIC CAGE</vt:lpstr>
      <vt:lpstr>The Vertebral Column </vt:lpstr>
      <vt:lpstr>The Vertebral Column </vt:lpstr>
      <vt:lpstr>The Vertebral Column</vt:lpstr>
      <vt:lpstr>Intervertebral Discs </vt:lpstr>
      <vt:lpstr>Ligaments and Intervertebral Discs</vt:lpstr>
      <vt:lpstr>Regions and Normal Curvatures </vt:lpstr>
      <vt:lpstr>Regions and Normal Curvatures </vt:lpstr>
      <vt:lpstr>Regions and Normal Curvatures </vt:lpstr>
      <vt:lpstr>General Structure of Vertebrae (Typical – Thoracic vertebrae)</vt:lpstr>
      <vt:lpstr>Cervical Vertebrae </vt:lpstr>
      <vt:lpstr>Cervical Vertebrae </vt:lpstr>
      <vt:lpstr>Cervical Vertebrae</vt:lpstr>
      <vt:lpstr>The Atlas </vt:lpstr>
      <vt:lpstr>The Atlas</vt:lpstr>
      <vt:lpstr>The Axis </vt:lpstr>
      <vt:lpstr>Thoracic Vertebrae</vt:lpstr>
      <vt:lpstr>Thoracic Vertebrae (T1 – T12)</vt:lpstr>
      <vt:lpstr>Thoracic Vertebrae (T1 – T12)</vt:lpstr>
      <vt:lpstr>Thoracic Vertebrae</vt:lpstr>
      <vt:lpstr>Lumbar Vertebrae</vt:lpstr>
      <vt:lpstr>Lumbar Vertebrae (L1 – L5)</vt:lpstr>
      <vt:lpstr>Sacrum</vt:lpstr>
      <vt:lpstr>Sacrum (S1 – S5)</vt:lpstr>
      <vt:lpstr>Sacrum</vt:lpstr>
      <vt:lpstr>Coccyx</vt:lpstr>
      <vt:lpstr>Differentiation of Vertebrae</vt:lpstr>
      <vt:lpstr>Bony Thorax</vt:lpstr>
      <vt:lpstr>The Bony Thorax</vt:lpstr>
      <vt:lpstr>Sternum</vt:lpstr>
      <vt:lpstr>Ribs</vt:lpstr>
      <vt:lpstr>Ribs</vt:lpstr>
      <vt:lpstr>Ribs</vt:lpstr>
      <vt:lpstr>The Axial Skeleton Throughout Life</vt:lpstr>
      <vt:lpstr>The Axial Skeleton Throughout Life</vt:lpstr>
      <vt:lpstr>The Axial Skeleton</vt:lpstr>
    </vt:vector>
  </TitlesOfParts>
  <Company>RUser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Bones, Part 1: The Axial Skeleton</dc:title>
  <dc:creator>user</dc:creator>
  <cp:lastModifiedBy>Reonisto, Peter E</cp:lastModifiedBy>
  <cp:revision>40</cp:revision>
  <cp:lastPrinted>2007-02-09T22:15:29Z</cp:lastPrinted>
  <dcterms:modified xsi:type="dcterms:W3CDTF">2021-03-12T20:00:00Z</dcterms:modified>
</cp:coreProperties>
</file>