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5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341" r:id="rId35"/>
    <p:sldId id="342" r:id="rId36"/>
    <p:sldId id="343" r:id="rId37"/>
    <p:sldId id="344" r:id="rId38"/>
    <p:sldId id="289" r:id="rId39"/>
    <p:sldId id="290" r:id="rId40"/>
    <p:sldId id="291" r:id="rId41"/>
    <p:sldId id="295" r:id="rId42"/>
    <p:sldId id="297" r:id="rId43"/>
    <p:sldId id="298" r:id="rId44"/>
    <p:sldId id="345" r:id="rId45"/>
    <p:sldId id="346" r:id="rId46"/>
    <p:sldId id="299" r:id="rId47"/>
    <p:sldId id="301" r:id="rId48"/>
    <p:sldId id="300" r:id="rId49"/>
    <p:sldId id="302" r:id="rId50"/>
    <p:sldId id="303" r:id="rId51"/>
    <p:sldId id="304" r:id="rId52"/>
    <p:sldId id="305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31" r:id="rId76"/>
    <p:sldId id="339" r:id="rId77"/>
    <p:sldId id="329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40" r:id="rId8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602" autoAdjust="0"/>
    <p:restoredTop sz="94660"/>
  </p:normalViewPr>
  <p:slideViewPr>
    <p:cSldViewPr snapToGrid="0">
      <p:cViewPr varScale="1">
        <p:scale>
          <a:sx n="82" d="100"/>
          <a:sy n="82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864C-8590-4A5D-AB65-6B5F8FC8AC22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821D6-37DA-430B-8FF3-3BCBB40E0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06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864C-8590-4A5D-AB65-6B5F8FC8AC22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821D6-37DA-430B-8FF3-3BCBB40E0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272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864C-8590-4A5D-AB65-6B5F8FC8AC22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821D6-37DA-430B-8FF3-3BCBB40E0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98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864C-8590-4A5D-AB65-6B5F8FC8AC22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821D6-37DA-430B-8FF3-3BCBB40E0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3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864C-8590-4A5D-AB65-6B5F8FC8AC22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821D6-37DA-430B-8FF3-3BCBB40E0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614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864C-8590-4A5D-AB65-6B5F8FC8AC22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821D6-37DA-430B-8FF3-3BCBB40E0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21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864C-8590-4A5D-AB65-6B5F8FC8AC22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821D6-37DA-430B-8FF3-3BCBB40E0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6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864C-8590-4A5D-AB65-6B5F8FC8AC22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821D6-37DA-430B-8FF3-3BCBB40E0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35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864C-8590-4A5D-AB65-6B5F8FC8AC22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821D6-37DA-430B-8FF3-3BCBB40E0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35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864C-8590-4A5D-AB65-6B5F8FC8AC22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821D6-37DA-430B-8FF3-3BCBB40E0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39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864C-8590-4A5D-AB65-6B5F8FC8AC22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821D6-37DA-430B-8FF3-3BCBB40E0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03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2864C-8590-4A5D-AB65-6B5F8FC8AC22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821D6-37DA-430B-8FF3-3BCBB40E0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87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FF1C4-7644-43FE-9083-A0F7E039D1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Muscle Model </a:t>
            </a:r>
            <a:r>
              <a:rPr lang="en-US" dirty="0" err="1"/>
              <a:t>Plasticus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9142FC-35EE-44BB-842D-C7EC553BDE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Peter Reonisto</a:t>
            </a:r>
          </a:p>
        </p:txBody>
      </p:sp>
    </p:spTree>
    <p:extLst>
      <p:ext uri="{BB962C8B-B14F-4D97-AF65-F5344CB8AC3E}">
        <p14:creationId xmlns:p14="http://schemas.microsoft.com/office/powerpoint/2010/main" val="1059636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F0597-7417-4AD2-9637-FEE2634A4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4FEB2-EDAE-479D-B4CD-7AD930B34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96C19C64-5618-4220-B731-EF219AC68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9141259" cy="65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6DBA43-064A-4518-A406-C4B766B96F1F}"/>
              </a:ext>
            </a:extLst>
          </p:cNvPr>
          <p:cNvSpPr txBox="1"/>
          <p:nvPr/>
        </p:nvSpPr>
        <p:spPr>
          <a:xfrm>
            <a:off x="7395860" y="3715937"/>
            <a:ext cx="1290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Risorius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973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E1E47-0A09-4813-AA23-06A16E974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60C6F-62F1-47E8-ABAB-AB3B48678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14D885AF-9244-4EAA-BA12-F6FCD263F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9154254" cy="657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70B780-DF90-422B-A165-3B45FF4C6AC1}"/>
              </a:ext>
            </a:extLst>
          </p:cNvPr>
          <p:cNvSpPr txBox="1"/>
          <p:nvPr/>
        </p:nvSpPr>
        <p:spPr>
          <a:xfrm>
            <a:off x="1007706" y="4844941"/>
            <a:ext cx="2155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Sternocleidomastoid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106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79CED-6D1E-49ED-8A41-C81D3B504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2CC41-037B-4A83-8E00-B2C211471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663A65BF-A3C5-4FD2-9615-E282A782D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9141259" cy="65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81EB95-C210-48AA-AD56-6678984FA409}"/>
              </a:ext>
            </a:extLst>
          </p:cNvPr>
          <p:cNvSpPr txBox="1"/>
          <p:nvPr/>
        </p:nvSpPr>
        <p:spPr>
          <a:xfrm>
            <a:off x="6593427" y="4910256"/>
            <a:ext cx="254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Sternocleidomastoid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258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3842A-3822-44AB-8224-FC1FAE951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851F5-7C91-442F-A65D-4BBDE73AC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8FD104D7-9EC7-4A0B-9D57-E635D184C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9128265" cy="6554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Thyrohyoid: Origin, Insertion, Action &amp; Nerve Supply » How To Relief in  2020 | Muscles of the neck, Spinal nerve, Plexus products">
            <a:extLst>
              <a:ext uri="{FF2B5EF4-FFF2-40B4-BE49-F238E27FC236}">
                <a16:creationId xmlns:a16="http://schemas.microsoft.com/office/drawing/2014/main" id="{29795B3A-604C-41D6-89E6-80B14C9E4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7308"/>
            <a:ext cx="3460962" cy="180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017F73-F2C5-4FFE-B775-80F4D8A0FC5C}"/>
              </a:ext>
            </a:extLst>
          </p:cNvPr>
          <p:cNvSpPr txBox="1"/>
          <p:nvPr/>
        </p:nvSpPr>
        <p:spPr>
          <a:xfrm>
            <a:off x="6714724" y="4537031"/>
            <a:ext cx="1412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Sternohyoid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385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66288-467E-46A8-91C1-E0AD13C30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1C48F-0162-41D9-A410-A486A374E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AEBE5363-A5D7-4A02-9CEF-EADC6B34B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2" y="0"/>
            <a:ext cx="9141259" cy="65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A5AEB2-C846-4253-AAA0-D18056685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" y="0"/>
            <a:ext cx="3075734" cy="27152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613CE0-5285-4BBC-9425-426C2B8E929E}"/>
              </a:ext>
            </a:extLst>
          </p:cNvPr>
          <p:cNvSpPr txBox="1"/>
          <p:nvPr/>
        </p:nvSpPr>
        <p:spPr>
          <a:xfrm>
            <a:off x="1039198" y="4270750"/>
            <a:ext cx="1200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Digastric (posterior belly)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34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5EF1C-07D6-4C26-A2E2-3D35DA3FD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3EFB1-8675-447B-A8A9-12C2FA413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9D2AA6D1-5AE6-4BF0-A0B1-8EA3427B3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9141259" cy="65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B31348-D3B8-47CA-B1AC-944817FF2286}"/>
              </a:ext>
            </a:extLst>
          </p:cNvPr>
          <p:cNvSpPr txBox="1"/>
          <p:nvPr/>
        </p:nvSpPr>
        <p:spPr>
          <a:xfrm>
            <a:off x="1974773" y="2899933"/>
            <a:ext cx="1412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Zygomaticus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3D26BD-7174-4F67-A59E-42DC6C775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" y="3529012"/>
            <a:ext cx="325755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76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0E08F-9D71-48A5-A619-3AD592DF0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5DAF8-0098-4028-B2D9-086525982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E2DE2BAC-91B9-409D-A0DC-522F02EB6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9128265" cy="6554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3F9878-BADA-4333-9E73-C44CDAC2CAC7}"/>
              </a:ext>
            </a:extLst>
          </p:cNvPr>
          <p:cNvSpPr txBox="1"/>
          <p:nvPr/>
        </p:nvSpPr>
        <p:spPr>
          <a:xfrm>
            <a:off x="6845352" y="3702366"/>
            <a:ext cx="1412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Depressor </a:t>
            </a:r>
            <a:r>
              <a:rPr lang="en-US" b="1" dirty="0" err="1">
                <a:highlight>
                  <a:srgbClr val="FFFF00"/>
                </a:highlight>
              </a:rPr>
              <a:t>Anguli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Oris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87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D51D4-4248-4419-BECE-758333BC3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0F4B2-09FE-442E-98F5-A7CC25329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044768F5-A7C6-4DA6-BA4C-D06E75ACC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58" y="110277"/>
            <a:ext cx="8290151" cy="595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637F319-7FB4-4F18-91B8-CC3F892DF47F}"/>
              </a:ext>
            </a:extLst>
          </p:cNvPr>
          <p:cNvSpPr/>
          <p:nvPr/>
        </p:nvSpPr>
        <p:spPr>
          <a:xfrm>
            <a:off x="0" y="5876074"/>
            <a:ext cx="6040471" cy="871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What is a function of the highlighted muscle?	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00"/>
              </a:lnSpc>
              <a:spcAft>
                <a:spcPts val="1000"/>
              </a:spcAft>
            </a:pPr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A) flexes neck	B) 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elevates hyoid</a:t>
            </a:r>
            <a:endParaRPr lang="en-US" dirty="0">
              <a:solidFill>
                <a:srgbClr val="000000"/>
              </a:solidFill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00"/>
              </a:lnSpc>
              <a:spcAft>
                <a:spcPts val="1000"/>
              </a:spcAft>
            </a:pPr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C) depresses hyoid	D) elevates mandible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B22319-E8AF-4690-9413-9140F3123091}"/>
              </a:ext>
            </a:extLst>
          </p:cNvPr>
          <p:cNvSpPr txBox="1"/>
          <p:nvPr/>
        </p:nvSpPr>
        <p:spPr>
          <a:xfrm>
            <a:off x="6425475" y="3329142"/>
            <a:ext cx="1412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Digastric – (anterior belly)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286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0D653-ED3E-423B-8383-E14EB88FF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81194-3FB7-4C76-B074-B5D6416ED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2C3A09EF-5E56-4C95-BEE8-39880A330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3"/>
            <a:ext cx="9141259" cy="65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5769EC-C617-4FE8-9A10-4627260C2DE8}"/>
              </a:ext>
            </a:extLst>
          </p:cNvPr>
          <p:cNvSpPr txBox="1"/>
          <p:nvPr/>
        </p:nvSpPr>
        <p:spPr>
          <a:xfrm>
            <a:off x="6873345" y="1136447"/>
            <a:ext cx="1412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Frontalis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498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DC524-F4D3-4598-B2CB-85A3C9CE3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8B5F9-A7D3-4C1B-AB24-38589EB12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CD3DD230-CD8B-433C-832B-ABA5FC184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9141259" cy="65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19B0E4-5CF3-43C2-89C8-83152C75B9FD}"/>
              </a:ext>
            </a:extLst>
          </p:cNvPr>
          <p:cNvSpPr txBox="1"/>
          <p:nvPr/>
        </p:nvSpPr>
        <p:spPr>
          <a:xfrm>
            <a:off x="6864014" y="3244334"/>
            <a:ext cx="1412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Masseter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987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03FBA-08A7-43F9-9D4B-6DD652C78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BE79F-5A45-4014-9F43-84BDB09E7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D41D178-FD99-43F8-AB57-AB6D96067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2"/>
            <a:ext cx="9035590" cy="648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BE2815-BB7C-41C4-9CEB-6F26621A82B8}"/>
              </a:ext>
            </a:extLst>
          </p:cNvPr>
          <p:cNvSpPr txBox="1"/>
          <p:nvPr/>
        </p:nvSpPr>
        <p:spPr>
          <a:xfrm>
            <a:off x="6257525" y="1690689"/>
            <a:ext cx="2782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Buccinator</a:t>
            </a:r>
            <a:r>
              <a:rPr lang="en-US" dirty="0"/>
              <a:t> – Risorius and Masseter was removed</a:t>
            </a:r>
          </a:p>
        </p:txBody>
      </p:sp>
    </p:spTree>
    <p:extLst>
      <p:ext uri="{BB962C8B-B14F-4D97-AF65-F5344CB8AC3E}">
        <p14:creationId xmlns:p14="http://schemas.microsoft.com/office/powerpoint/2010/main" val="146704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624A9-6B2A-46C6-A27E-381CFE98E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E3873-C0B5-4ED6-BEE8-BD22A6A7A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7B77B7A8-5D44-40E3-9645-AC2770596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73" y="4763"/>
            <a:ext cx="8366416" cy="600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12F094B-8DFA-4234-8A86-EEC507CA5048}"/>
              </a:ext>
            </a:extLst>
          </p:cNvPr>
          <p:cNvSpPr/>
          <p:nvPr/>
        </p:nvSpPr>
        <p:spPr>
          <a:xfrm>
            <a:off x="0" y="6012366"/>
            <a:ext cx="5833353" cy="840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What is an action of the highlighted muscle?</a:t>
            </a:r>
          </a:p>
          <a:p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A) rotates neck	B) 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participates in swallowing</a:t>
            </a:r>
            <a:endParaRPr lang="en-US" dirty="0">
              <a:solidFill>
                <a:srgbClr val="000000"/>
              </a:solidFill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00"/>
              </a:lnSpc>
              <a:spcAft>
                <a:spcPts val="1000"/>
              </a:spcAft>
            </a:pPr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C) assists with speech	D) elevates clavicle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E21129-60EE-4AD0-A885-AB9B5F7A762A}"/>
              </a:ext>
            </a:extLst>
          </p:cNvPr>
          <p:cNvSpPr txBox="1"/>
          <p:nvPr/>
        </p:nvSpPr>
        <p:spPr>
          <a:xfrm>
            <a:off x="6397483" y="3142529"/>
            <a:ext cx="1412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Mylohyoid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258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D1D0A-17BC-4C90-980D-9487782E3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0A888-DADF-4AB3-9CFB-E934576FF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3974CE62-04B4-4B28-BD50-8080137FD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42" y="0"/>
            <a:ext cx="8644715" cy="620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BF6447B-3BEB-4E7F-95FE-5091BE5A04CF}"/>
              </a:ext>
            </a:extLst>
          </p:cNvPr>
          <p:cNvSpPr/>
          <p:nvPr/>
        </p:nvSpPr>
        <p:spPr>
          <a:xfrm>
            <a:off x="0" y="6012366"/>
            <a:ext cx="7688424" cy="840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From which two bones does the highlighted muscle indirectly originate? </a:t>
            </a:r>
          </a:p>
          <a:p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A) zygomatic and mandible	B) temporal and maxilla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00"/>
              </a:lnSpc>
              <a:spcAft>
                <a:spcPts val="1000"/>
              </a:spcAft>
            </a:pPr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C) 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mandible and maxilla</a:t>
            </a:r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	D) frontal and nasal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E949DF-9F77-4634-8256-DBD2FEC558A8}"/>
              </a:ext>
            </a:extLst>
          </p:cNvPr>
          <p:cNvSpPr txBox="1"/>
          <p:nvPr/>
        </p:nvSpPr>
        <p:spPr>
          <a:xfrm>
            <a:off x="1256315" y="2949499"/>
            <a:ext cx="1412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Orbicularis </a:t>
            </a:r>
            <a:r>
              <a:rPr lang="en-US" b="1" dirty="0" err="1">
                <a:highlight>
                  <a:srgbClr val="FFFF00"/>
                </a:highlight>
              </a:rPr>
              <a:t>oris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349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F0597-7417-4AD2-9637-FEE2634A4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4FEB2-EDAE-479D-B4CD-7AD930B34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933BE66D-C990-4CEE-81E1-5B1D3E5A9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9128265" cy="6554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419974-381A-4FF9-8F78-11693E2259A9}"/>
              </a:ext>
            </a:extLst>
          </p:cNvPr>
          <p:cNvSpPr txBox="1"/>
          <p:nvPr/>
        </p:nvSpPr>
        <p:spPr>
          <a:xfrm>
            <a:off x="1358952" y="3105834"/>
            <a:ext cx="1412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Orbicularis </a:t>
            </a:r>
            <a:r>
              <a:rPr lang="en-US" b="1" dirty="0" err="1">
                <a:highlight>
                  <a:srgbClr val="FFFF00"/>
                </a:highlight>
              </a:rPr>
              <a:t>Oris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4014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E1E47-0A09-4813-AA23-06A16E974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60C6F-62F1-47E8-ABAB-AB3B48678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8964D45F-AC1D-4E4A-B0C2-61FDB332C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3"/>
            <a:ext cx="9141259" cy="65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B8850C-6104-419E-80CA-8ED0DC9C10AA}"/>
              </a:ext>
            </a:extLst>
          </p:cNvPr>
          <p:cNvSpPr txBox="1"/>
          <p:nvPr/>
        </p:nvSpPr>
        <p:spPr>
          <a:xfrm>
            <a:off x="1974773" y="2899933"/>
            <a:ext cx="1412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Risorius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499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79CED-6D1E-49ED-8A41-C81D3B504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2CC41-037B-4A83-8E00-B2C211471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A036864B-D157-4123-A23B-85EAC1804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9139237" cy="6562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BE4342-5D53-4512-AD6C-55B9B2022E11}"/>
              </a:ext>
            </a:extLst>
          </p:cNvPr>
          <p:cNvSpPr txBox="1"/>
          <p:nvPr/>
        </p:nvSpPr>
        <p:spPr>
          <a:xfrm>
            <a:off x="6192210" y="1456293"/>
            <a:ext cx="1412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Temporalis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1708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3842A-3822-44AB-8224-FC1FAE951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851F5-7C91-442F-A65D-4BBDE73AC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>
            <a:extLst>
              <a:ext uri="{FF2B5EF4-FFF2-40B4-BE49-F238E27FC236}">
                <a16:creationId xmlns:a16="http://schemas.microsoft.com/office/drawing/2014/main" id="{EBBC1E95-9C1E-4275-A059-E4A05F3D2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9141259" cy="65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552F55-0CE9-4FB3-B710-B79DB4C9AFB1}"/>
              </a:ext>
            </a:extLst>
          </p:cNvPr>
          <p:cNvSpPr txBox="1"/>
          <p:nvPr/>
        </p:nvSpPr>
        <p:spPr>
          <a:xfrm>
            <a:off x="7343000" y="3059668"/>
            <a:ext cx="1412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Zygomaticus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88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66288-467E-46A8-91C1-E0AD13C30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1C48F-0162-41D9-A410-A486A374E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>
            <a:extLst>
              <a:ext uri="{FF2B5EF4-FFF2-40B4-BE49-F238E27FC236}">
                <a16:creationId xmlns:a16="http://schemas.microsoft.com/office/drawing/2014/main" id="{AECB38F9-A17A-4792-81A2-A23B8D852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9128265" cy="6554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363C2B-615B-4023-AB95-F2BD0E3650B5}"/>
              </a:ext>
            </a:extLst>
          </p:cNvPr>
          <p:cNvSpPr txBox="1"/>
          <p:nvPr/>
        </p:nvSpPr>
        <p:spPr>
          <a:xfrm>
            <a:off x="6910667" y="1640959"/>
            <a:ext cx="1412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highlight>
                  <a:srgbClr val="FFFF00"/>
                </a:highlight>
              </a:rPr>
              <a:t>Levator</a:t>
            </a:r>
            <a:r>
              <a:rPr lang="en-US" b="1" dirty="0">
                <a:highlight>
                  <a:srgbClr val="FFFF00"/>
                </a:highlight>
              </a:rPr>
              <a:t> labii superioris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0980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5EF1C-07D6-4C26-A2E2-3D35DA3FD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3EFB1-8675-447B-A8A9-12C2FA413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>
            <a:extLst>
              <a:ext uri="{FF2B5EF4-FFF2-40B4-BE49-F238E27FC236}">
                <a16:creationId xmlns:a16="http://schemas.microsoft.com/office/drawing/2014/main" id="{54BEA4A9-5E39-4DF3-9D09-E78E5370C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9139237" cy="6562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5C9BB9-E3B9-4ADE-8B1B-2484724A6272}"/>
              </a:ext>
            </a:extLst>
          </p:cNvPr>
          <p:cNvSpPr txBox="1"/>
          <p:nvPr/>
        </p:nvSpPr>
        <p:spPr>
          <a:xfrm>
            <a:off x="6574765" y="2666668"/>
            <a:ext cx="1412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Deltoid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1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0E08F-9D71-48A5-A619-3AD592DF0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5DAF8-0098-4028-B2D9-086525982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1" name="Picture 3">
            <a:extLst>
              <a:ext uri="{FF2B5EF4-FFF2-40B4-BE49-F238E27FC236}">
                <a16:creationId xmlns:a16="http://schemas.microsoft.com/office/drawing/2014/main" id="{58C1DF65-6E00-452C-9C66-40CB409F1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9139237" cy="6562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CB632B-9488-45F6-A7C9-BCFDFB871742}"/>
              </a:ext>
            </a:extLst>
          </p:cNvPr>
          <p:cNvSpPr txBox="1"/>
          <p:nvPr/>
        </p:nvSpPr>
        <p:spPr>
          <a:xfrm>
            <a:off x="1489581" y="3244334"/>
            <a:ext cx="1449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Infraspinatus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2284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D51D4-4248-4419-BECE-758333BC3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0F4B2-09FE-442E-98F5-A7CC25329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>
            <a:extLst>
              <a:ext uri="{FF2B5EF4-FFF2-40B4-BE49-F238E27FC236}">
                <a16:creationId xmlns:a16="http://schemas.microsoft.com/office/drawing/2014/main" id="{1BB6A7D9-0F6B-47DB-A8F0-2A3FD95C0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9141259" cy="65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857E44-AFE2-4F81-BF39-00D00E3A8252}"/>
              </a:ext>
            </a:extLst>
          </p:cNvPr>
          <p:cNvSpPr txBox="1"/>
          <p:nvPr/>
        </p:nvSpPr>
        <p:spPr>
          <a:xfrm>
            <a:off x="628650" y="1913040"/>
            <a:ext cx="1449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Pectoralis major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676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5EF1C-07D6-4C26-A2E2-3D35DA3FD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3EFB1-8675-447B-A8A9-12C2FA413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FF6BF1F-B1A7-42A6-8B80-077500A6E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9128264" cy="6554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BAB676-2B21-4B53-8F11-9577137003E1}"/>
              </a:ext>
            </a:extLst>
          </p:cNvPr>
          <p:cNvSpPr txBox="1"/>
          <p:nvPr/>
        </p:nvSpPr>
        <p:spPr>
          <a:xfrm>
            <a:off x="1517574" y="3440179"/>
            <a:ext cx="1300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Stylohyoid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6506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0D653-ED3E-423B-8383-E14EB88FF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81194-3FB7-4C76-B074-B5D6416ED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>
            <a:extLst>
              <a:ext uri="{FF2B5EF4-FFF2-40B4-BE49-F238E27FC236}">
                <a16:creationId xmlns:a16="http://schemas.microsoft.com/office/drawing/2014/main" id="{B76430BC-68B0-41DF-9F8A-F446D35C2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9141259" cy="65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45DB4B-11DA-4847-B3CF-CBBD8B32BA29}"/>
              </a:ext>
            </a:extLst>
          </p:cNvPr>
          <p:cNvSpPr txBox="1"/>
          <p:nvPr/>
        </p:nvSpPr>
        <p:spPr>
          <a:xfrm>
            <a:off x="628650" y="4615934"/>
            <a:ext cx="1449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Pectoralis minor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456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DC524-F4D3-4598-B2CB-85A3C9CE3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8B5F9-A7D3-4C1B-AB24-38589EB12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>
            <a:extLst>
              <a:ext uri="{FF2B5EF4-FFF2-40B4-BE49-F238E27FC236}">
                <a16:creationId xmlns:a16="http://schemas.microsoft.com/office/drawing/2014/main" id="{7519AB32-6479-48F1-8568-BC80B79C1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9128265" cy="6554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27D176-143A-4810-BDA8-BDC22CC144CA}"/>
              </a:ext>
            </a:extLst>
          </p:cNvPr>
          <p:cNvSpPr txBox="1"/>
          <p:nvPr/>
        </p:nvSpPr>
        <p:spPr>
          <a:xfrm>
            <a:off x="6518781" y="1975371"/>
            <a:ext cx="1449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Rhomboid minor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0972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624A9-6B2A-46C6-A27E-381CFE98E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E3873-C0B5-4ED6-BEE8-BD22A6A7A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>
            <a:extLst>
              <a:ext uri="{FF2B5EF4-FFF2-40B4-BE49-F238E27FC236}">
                <a16:creationId xmlns:a16="http://schemas.microsoft.com/office/drawing/2014/main" id="{0BF489BF-4763-48B0-82CE-752811353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9141259" cy="65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0E8944-5D6D-4B9C-A701-0128C1C3C73B}"/>
              </a:ext>
            </a:extLst>
          </p:cNvPr>
          <p:cNvSpPr txBox="1"/>
          <p:nvPr/>
        </p:nvSpPr>
        <p:spPr>
          <a:xfrm>
            <a:off x="957735" y="658575"/>
            <a:ext cx="2224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Sternocleidomastoid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2583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D1D0A-17BC-4C90-980D-9487782E3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0A888-DADF-4AB3-9CFB-E934576FF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>
            <a:extLst>
              <a:ext uri="{FF2B5EF4-FFF2-40B4-BE49-F238E27FC236}">
                <a16:creationId xmlns:a16="http://schemas.microsoft.com/office/drawing/2014/main" id="{A6A2AA32-336C-42B0-A3B2-B101FF49D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9141259" cy="65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93C627-822B-4361-A431-125D224D089B}"/>
              </a:ext>
            </a:extLst>
          </p:cNvPr>
          <p:cNvSpPr txBox="1"/>
          <p:nvPr/>
        </p:nvSpPr>
        <p:spPr>
          <a:xfrm>
            <a:off x="942392" y="843241"/>
            <a:ext cx="1567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Supraspinatus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7395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D51D4-4248-4419-BECE-758333BC3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0F4B2-09FE-442E-98F5-A7CC25329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>
            <a:extLst>
              <a:ext uri="{FF2B5EF4-FFF2-40B4-BE49-F238E27FC236}">
                <a16:creationId xmlns:a16="http://schemas.microsoft.com/office/drawing/2014/main" id="{FEB20C2B-FD2A-48F5-B603-6B916A2BE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9154254" cy="657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9FBFBD-9935-44A4-981D-95843E0E79E1}"/>
              </a:ext>
            </a:extLst>
          </p:cNvPr>
          <p:cNvSpPr txBox="1"/>
          <p:nvPr/>
        </p:nvSpPr>
        <p:spPr>
          <a:xfrm>
            <a:off x="6733385" y="4186726"/>
            <a:ext cx="1449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Rhomboid major</a:t>
            </a:r>
          </a:p>
        </p:txBody>
      </p:sp>
    </p:spTree>
    <p:extLst>
      <p:ext uri="{BB962C8B-B14F-4D97-AF65-F5344CB8AC3E}">
        <p14:creationId xmlns:p14="http://schemas.microsoft.com/office/powerpoint/2010/main" val="15167293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3842A-3822-44AB-8224-FC1FAE951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851F5-7C91-442F-A65D-4BBDE73AC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>
            <a:extLst>
              <a:ext uri="{FF2B5EF4-FFF2-40B4-BE49-F238E27FC236}">
                <a16:creationId xmlns:a16="http://schemas.microsoft.com/office/drawing/2014/main" id="{07F3190D-3F6F-4FFC-97CD-418BE5E47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9128265" cy="6554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A35652-36A8-4B9F-B12C-5974C044EB3A}"/>
              </a:ext>
            </a:extLst>
          </p:cNvPr>
          <p:cNvSpPr txBox="1"/>
          <p:nvPr/>
        </p:nvSpPr>
        <p:spPr>
          <a:xfrm>
            <a:off x="6350830" y="3631962"/>
            <a:ext cx="1449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Latissimus dorsi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3048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66288-467E-46A8-91C1-E0AD13C30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1C48F-0162-41D9-A410-A486A374E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>
            <a:extLst>
              <a:ext uri="{FF2B5EF4-FFF2-40B4-BE49-F238E27FC236}">
                <a16:creationId xmlns:a16="http://schemas.microsoft.com/office/drawing/2014/main" id="{9766D7C9-866F-47A5-816D-C5AB1AB88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9128265" cy="6554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530654-3EE9-4C96-A554-E9A94757960A}"/>
              </a:ext>
            </a:extLst>
          </p:cNvPr>
          <p:cNvSpPr txBox="1"/>
          <p:nvPr/>
        </p:nvSpPr>
        <p:spPr>
          <a:xfrm>
            <a:off x="1530220" y="230190"/>
            <a:ext cx="1866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highlight>
                  <a:srgbClr val="FFFF00"/>
                </a:highlight>
              </a:rPr>
              <a:t>Levator</a:t>
            </a:r>
            <a:r>
              <a:rPr lang="en-US" b="1" dirty="0">
                <a:highlight>
                  <a:srgbClr val="FFFF00"/>
                </a:highlight>
              </a:rPr>
              <a:t> scapulae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3500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5EF1C-07D6-4C26-A2E2-3D35DA3FD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3EFB1-8675-447B-A8A9-12C2FA413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>
            <a:extLst>
              <a:ext uri="{FF2B5EF4-FFF2-40B4-BE49-F238E27FC236}">
                <a16:creationId xmlns:a16="http://schemas.microsoft.com/office/drawing/2014/main" id="{298CDB99-507C-4F50-839D-2C704F909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9139237" cy="6562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BE4A0C-4019-403B-A461-EB11490AB77C}"/>
              </a:ext>
            </a:extLst>
          </p:cNvPr>
          <p:cNvSpPr txBox="1"/>
          <p:nvPr/>
        </p:nvSpPr>
        <p:spPr>
          <a:xfrm>
            <a:off x="1035698" y="3244334"/>
            <a:ext cx="1903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Rectus abdominis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5672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F0597-7417-4AD2-9637-FEE2634A4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4FEB2-EDAE-479D-B4CD-7AD930B34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>
            <a:extLst>
              <a:ext uri="{FF2B5EF4-FFF2-40B4-BE49-F238E27FC236}">
                <a16:creationId xmlns:a16="http://schemas.microsoft.com/office/drawing/2014/main" id="{6A7F6945-D5D2-4F1E-952D-CE095F1B2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3"/>
            <a:ext cx="9141259" cy="65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BEFB2D-3AA6-4A82-BB1F-B7E603B41B0B}"/>
              </a:ext>
            </a:extLst>
          </p:cNvPr>
          <p:cNvSpPr txBox="1"/>
          <p:nvPr/>
        </p:nvSpPr>
        <p:spPr>
          <a:xfrm>
            <a:off x="6798700" y="1866386"/>
            <a:ext cx="1832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Coracobrachialis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3610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E1E47-0A09-4813-AA23-06A16E974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60C6F-62F1-47E8-ABAB-AB3B48678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>
            <a:extLst>
              <a:ext uri="{FF2B5EF4-FFF2-40B4-BE49-F238E27FC236}">
                <a16:creationId xmlns:a16="http://schemas.microsoft.com/office/drawing/2014/main" id="{9E3B1A90-536E-41B2-9821-E1FD44009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9139237" cy="6562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E1E43D-5C03-46C1-9386-F55993A7DD20}"/>
              </a:ext>
            </a:extLst>
          </p:cNvPr>
          <p:cNvSpPr txBox="1"/>
          <p:nvPr/>
        </p:nvSpPr>
        <p:spPr>
          <a:xfrm>
            <a:off x="6462797" y="2497885"/>
            <a:ext cx="1449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Deltoid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55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0E08F-9D71-48A5-A619-3AD592DF0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5DAF8-0098-4028-B2D9-086525982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9EF422A-BC74-4C49-8CEF-E329F1587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3"/>
            <a:ext cx="9141259" cy="65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BAD299-F5F6-40DB-AA89-53880FFDB410}"/>
              </a:ext>
            </a:extLst>
          </p:cNvPr>
          <p:cNvSpPr txBox="1"/>
          <p:nvPr/>
        </p:nvSpPr>
        <p:spPr>
          <a:xfrm>
            <a:off x="7439014" y="3429000"/>
            <a:ext cx="1076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Masseter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0766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79CED-6D1E-49ED-8A41-C81D3B504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2CC41-037B-4A83-8E00-B2C211471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3" name="Picture 3">
            <a:extLst>
              <a:ext uri="{FF2B5EF4-FFF2-40B4-BE49-F238E27FC236}">
                <a16:creationId xmlns:a16="http://schemas.microsoft.com/office/drawing/2014/main" id="{006634D0-FE4B-451F-8F7C-267BC6701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9035590" cy="648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2235E2-7AC7-4F12-AEBF-4DCFCE671093}"/>
              </a:ext>
            </a:extLst>
          </p:cNvPr>
          <p:cNvSpPr txBox="1"/>
          <p:nvPr/>
        </p:nvSpPr>
        <p:spPr>
          <a:xfrm>
            <a:off x="1480251" y="4858530"/>
            <a:ext cx="1449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Gluteus maximus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708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0E08F-9D71-48A5-A619-3AD592DF0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5DAF8-0098-4028-B2D9-086525982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>
            <a:extLst>
              <a:ext uri="{FF2B5EF4-FFF2-40B4-BE49-F238E27FC236}">
                <a16:creationId xmlns:a16="http://schemas.microsoft.com/office/drawing/2014/main" id="{EC30AE46-99B3-4562-81AA-C8B1E730B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648652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>
            <a:extLst>
              <a:ext uri="{FF2B5EF4-FFF2-40B4-BE49-F238E27FC236}">
                <a16:creationId xmlns:a16="http://schemas.microsoft.com/office/drawing/2014/main" id="{6DB732E7-4362-4A30-A923-60DB95DD3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10550" cy="5895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1E9E69-10F5-42D4-A8D9-0D33C88C0258}"/>
              </a:ext>
            </a:extLst>
          </p:cNvPr>
          <p:cNvSpPr/>
          <p:nvPr/>
        </p:nvSpPr>
        <p:spPr>
          <a:xfrm>
            <a:off x="628650" y="5756527"/>
            <a:ext cx="8359706" cy="840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What is an action of the highlighted muscle?	</a:t>
            </a:r>
          </a:p>
          <a:p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A) rotation of cervical vertebrae	B) adduction of thigh at hip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00"/>
              </a:lnSpc>
              <a:spcAft>
                <a:spcPts val="1000"/>
              </a:spcAft>
            </a:pPr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C) 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flexion of vertebral column</a:t>
            </a:r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	D) extension of vertebral column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1BD82E-E6D3-41D5-AE6B-57BA7F820B9E}"/>
              </a:ext>
            </a:extLst>
          </p:cNvPr>
          <p:cNvSpPr txBox="1"/>
          <p:nvPr/>
        </p:nvSpPr>
        <p:spPr>
          <a:xfrm>
            <a:off x="1032381" y="3429000"/>
            <a:ext cx="1449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Rectus abdominis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7043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0D653-ED3E-423B-8383-E14EB88FF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81194-3FB7-4C76-B074-B5D6416ED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>
            <a:extLst>
              <a:ext uri="{FF2B5EF4-FFF2-40B4-BE49-F238E27FC236}">
                <a16:creationId xmlns:a16="http://schemas.microsoft.com/office/drawing/2014/main" id="{371D8D1B-A3DE-4A67-ACC4-62F91E7A2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AE1AA6-D40D-46FE-9A99-B2F3E0A43E39}"/>
              </a:ext>
            </a:extLst>
          </p:cNvPr>
          <p:cNvSpPr txBox="1"/>
          <p:nvPr/>
        </p:nvSpPr>
        <p:spPr>
          <a:xfrm>
            <a:off x="5660365" y="1144588"/>
            <a:ext cx="1664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Supraspinatus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035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DC524-F4D3-4598-B2CB-85A3C9CE3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8B5F9-A7D3-4C1B-AB24-38589EB12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>
            <a:extLst>
              <a:ext uri="{FF2B5EF4-FFF2-40B4-BE49-F238E27FC236}">
                <a16:creationId xmlns:a16="http://schemas.microsoft.com/office/drawing/2014/main" id="{CC4C4316-53AF-483A-9AA1-DF8F6A8AD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648652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8369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D51D4-4248-4419-BECE-758333BC3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0F4B2-09FE-442E-98F5-A7CC25329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1CA4E75-00B5-4EBE-8502-8C3CDE286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648652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7931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E1B2F-3683-42AF-9476-F269056A4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583B5-DD7F-4A93-881B-B7C68A1AB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546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624A9-6B2A-46C6-A27E-381CFE98E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E3873-C0B5-4ED6-BEE8-BD22A6A7A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>
            <a:extLst>
              <a:ext uri="{FF2B5EF4-FFF2-40B4-BE49-F238E27FC236}">
                <a16:creationId xmlns:a16="http://schemas.microsoft.com/office/drawing/2014/main" id="{2D8AD1C0-FC2C-40EB-83C1-3C6F19555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648652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2315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F0597-7417-4AD2-9637-FEE2634A4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4FEB2-EDAE-479D-B4CD-7AD930B34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>
            <a:extLst>
              <a:ext uri="{FF2B5EF4-FFF2-40B4-BE49-F238E27FC236}">
                <a16:creationId xmlns:a16="http://schemas.microsoft.com/office/drawing/2014/main" id="{1EE31515-27B4-4BEE-A344-E321CBC1C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648652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6680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D1D0A-17BC-4C90-980D-9487782E3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0A888-DADF-4AB3-9CFB-E934576FF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>
            <a:extLst>
              <a:ext uri="{FF2B5EF4-FFF2-40B4-BE49-F238E27FC236}">
                <a16:creationId xmlns:a16="http://schemas.microsoft.com/office/drawing/2014/main" id="{AB6CC543-19FB-451A-857A-92EE58B18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8652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C0A0C6E-0EF8-4A60-8341-4DC7148555F1}"/>
              </a:ext>
            </a:extLst>
          </p:cNvPr>
          <p:cNvSpPr/>
          <p:nvPr/>
        </p:nvSpPr>
        <p:spPr>
          <a:xfrm>
            <a:off x="628650" y="6169708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The highlighted muscle originates from which bone?	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Humerus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4928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E1E47-0A09-4813-AA23-06A16E974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60C6F-62F1-47E8-ABAB-AB3B48678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>
            <a:extLst>
              <a:ext uri="{FF2B5EF4-FFF2-40B4-BE49-F238E27FC236}">
                <a16:creationId xmlns:a16="http://schemas.microsoft.com/office/drawing/2014/main" id="{F7A30FE2-E6F9-4AE6-AAA2-7B9CEE447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648652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783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D51D4-4248-4419-BECE-758333BC3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0F4B2-09FE-442E-98F5-A7CC25329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DE3DE67-2ED5-451B-9F4D-76E8D45DF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9141259" cy="65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384461-6D91-405B-9DD5-96F572B0A71E}"/>
              </a:ext>
            </a:extLst>
          </p:cNvPr>
          <p:cNvSpPr txBox="1"/>
          <p:nvPr/>
        </p:nvSpPr>
        <p:spPr>
          <a:xfrm>
            <a:off x="1564227" y="3631962"/>
            <a:ext cx="1029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Mentalis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17671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79CED-6D1E-49ED-8A41-C81D3B504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2CC41-037B-4A83-8E00-B2C211471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>
            <a:extLst>
              <a:ext uri="{FF2B5EF4-FFF2-40B4-BE49-F238E27FC236}">
                <a16:creationId xmlns:a16="http://schemas.microsoft.com/office/drawing/2014/main" id="{658F4A6A-A4EF-404D-AACB-D73C281CD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648652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1797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3842A-3822-44AB-8224-FC1FAE951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851F5-7C91-442F-A65D-4BBDE73AC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>
            <a:extLst>
              <a:ext uri="{FF2B5EF4-FFF2-40B4-BE49-F238E27FC236}">
                <a16:creationId xmlns:a16="http://schemas.microsoft.com/office/drawing/2014/main" id="{BAABC243-0E43-4A80-ADCB-1525562C5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648652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97668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66288-467E-46A8-91C1-E0AD13C30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1C48F-0162-41D9-A410-A486A374E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8" name="Picture 2">
            <a:extLst>
              <a:ext uri="{FF2B5EF4-FFF2-40B4-BE49-F238E27FC236}">
                <a16:creationId xmlns:a16="http://schemas.microsoft.com/office/drawing/2014/main" id="{5F81C79B-4307-4F02-9BCB-D23AED4E2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648652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1270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0E08F-9D71-48A5-A619-3AD592DF0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5DAF8-0098-4028-B2D9-086525982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D344A86-6C2F-4726-9A10-34102BA95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648652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02201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D51D4-4248-4419-BECE-758333BC3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0F4B2-09FE-442E-98F5-A7CC25329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1CA4E75-00B5-4EBE-8502-8C3CDE286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648652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4327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0D653-ED3E-423B-8383-E14EB88FF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81194-3FB7-4C76-B074-B5D6416ED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6C442CC-9E52-4D85-BC49-10406602F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648652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2030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DC524-F4D3-4598-B2CB-85A3C9CE3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8B5F9-A7D3-4C1B-AB24-38589EB12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C3D001A-7A72-4EC4-8047-8BB031E5D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648652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3789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624A9-6B2A-46C6-A27E-381CFE98E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E3873-C0B5-4ED6-BEE8-BD22A6A7A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16F86998-392C-431A-9264-C24145B31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648652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7464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D1D0A-17BC-4C90-980D-9487782E3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0A888-DADF-4AB3-9CFB-E934576FF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18779220-B841-4278-B813-71655F12A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648652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62838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F0597-7417-4AD2-9637-FEE2634A4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4FEB2-EDAE-479D-B4CD-7AD930B34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8AE03B0D-C2A9-4A80-860F-BC42E791A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648652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134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0D653-ED3E-423B-8383-E14EB88FF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81194-3FB7-4C76-B074-B5D6416ED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5917130-D160-4838-BBFF-F71F1D088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9141259" cy="65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582342-72BA-4C55-9B5F-6FDED43500D3}"/>
              </a:ext>
            </a:extLst>
          </p:cNvPr>
          <p:cNvSpPr txBox="1"/>
          <p:nvPr/>
        </p:nvSpPr>
        <p:spPr>
          <a:xfrm>
            <a:off x="1554896" y="3631962"/>
            <a:ext cx="1290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Mylohyoid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EC429F-2398-4941-8A69-0FF224B89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22" y="21194"/>
            <a:ext cx="2933700" cy="3543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AD773A-19DE-4499-8674-9ED1DA8B7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2594" y="162556"/>
            <a:ext cx="2906644" cy="370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8304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E1E47-0A09-4813-AA23-06A16E974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60C6F-62F1-47E8-ABAB-AB3B48678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96CC3CA5-9FF5-482B-966F-840E73CE7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648652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95610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79CED-6D1E-49ED-8A41-C81D3B504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2CC41-037B-4A83-8E00-B2C211471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34368C98-7136-4868-A939-C22EB7D4E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648652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84682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3842A-3822-44AB-8224-FC1FAE951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851F5-7C91-442F-A65D-4BBDE73AC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940EBDA8-625D-4B72-843C-8D93B3937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648652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858118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66288-467E-46A8-91C1-E0AD13C30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1C48F-0162-41D9-A410-A486A374E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D01E607D-237F-461B-B70C-F5C2E3947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648652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00141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5EF1C-07D6-4C26-A2E2-3D35DA3FD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3EFB1-8675-447B-A8A9-12C2FA413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AF6CB46F-5C1A-43C8-AA41-A98C556FD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648652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46870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0E08F-9D71-48A5-A619-3AD592DF0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5DAF8-0098-4028-B2D9-086525982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A551BC7A-9DB7-4D91-98F8-2D450FA3D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648652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80754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D51D4-4248-4419-BECE-758333BC3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0F4B2-09FE-442E-98F5-A7CC25329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A59FCAC3-968B-453F-A79A-B9C17BAC0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648652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27490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0D653-ED3E-423B-8383-E14EB88FF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81194-3FB7-4C76-B074-B5D6416ED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F0A8114D-0618-486E-84D8-4A68124A1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648652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39580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DC524-F4D3-4598-B2CB-85A3C9CE3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8B5F9-A7D3-4C1B-AB24-38589EB12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1481FEC6-05DC-4D75-97AD-2642E06CB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648652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1013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624A9-6B2A-46C6-A27E-381CFE98E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E3873-C0B5-4ED6-BEE8-BD22A6A7A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F3B80A84-1EEB-4DF9-8DB5-1091004AD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648652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7808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DC524-F4D3-4598-B2CB-85A3C9CE3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8B5F9-A7D3-4C1B-AB24-38589EB12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C99EF1FB-36C8-4D6F-BFF0-F2FF8BFC0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0887" cy="657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Thyrohyoid: Origin, Insertion, Action &amp; Nerve Supply » How To Relief in  2020 | Muscles of the neck, Spinal nerve, Plexus products">
            <a:extLst>
              <a:ext uri="{FF2B5EF4-FFF2-40B4-BE49-F238E27FC236}">
                <a16:creationId xmlns:a16="http://schemas.microsoft.com/office/drawing/2014/main" id="{9278A6D2-B832-4BF5-B039-D09EFF921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828" y="75952"/>
            <a:ext cx="3615059" cy="188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35BE0E-08F2-4497-ABB1-3BA4B0CC31B2}"/>
              </a:ext>
            </a:extLst>
          </p:cNvPr>
          <p:cNvSpPr txBox="1"/>
          <p:nvPr/>
        </p:nvSpPr>
        <p:spPr>
          <a:xfrm>
            <a:off x="1321631" y="4565024"/>
            <a:ext cx="1290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Omohyoid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4492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D1D0A-17BC-4C90-980D-9487782E3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0A888-DADF-4AB3-9CFB-E934576FF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F090ACCB-A405-4428-BDD2-8310F458F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648652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23810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F0597-7417-4AD2-9637-FEE2634A4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4FEB2-EDAE-479D-B4CD-7AD930B34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5AD1B2B5-010B-437D-9218-5EAE91B73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648652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492132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E1E47-0A09-4813-AA23-06A16E974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60C6F-62F1-47E8-ABAB-AB3B48678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B418104E-7913-4796-B303-5C828C810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648652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24962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79CED-6D1E-49ED-8A41-C81D3B504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2CC41-037B-4A83-8E00-B2C211471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25EEA7B6-20AE-4E38-91EB-B588D6303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648652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42023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3842A-3822-44AB-8224-FC1FAE951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851F5-7C91-442F-A65D-4BBDE73AC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40054A56-0FC7-4CC6-B598-AC59E5999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648652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31576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5FCBD-DECB-4310-B922-8FCB2A88A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1B64D-C42E-4496-90A6-5AACFCFC0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>
            <a:extLst>
              <a:ext uri="{FF2B5EF4-FFF2-40B4-BE49-F238E27FC236}">
                <a16:creationId xmlns:a16="http://schemas.microsoft.com/office/drawing/2014/main" id="{6C485601-8E9A-4F6A-AC0B-D06002483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6350"/>
            <a:ext cx="6481763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88845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D6045-F39C-4449-8466-F05B61F8A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0D496-C1B0-40CF-94F2-B93B20BDD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>
            <a:extLst>
              <a:ext uri="{FF2B5EF4-FFF2-40B4-BE49-F238E27FC236}">
                <a16:creationId xmlns:a16="http://schemas.microsoft.com/office/drawing/2014/main" id="{8E679B81-5417-4661-9B03-B7807BFDD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6350"/>
            <a:ext cx="6481763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29741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1A1C6-2EC9-4FAC-9EC0-0A0A653B0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F476D-D0A1-4829-85BC-2511EAB5F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>
            <a:extLst>
              <a:ext uri="{FF2B5EF4-FFF2-40B4-BE49-F238E27FC236}">
                <a16:creationId xmlns:a16="http://schemas.microsoft.com/office/drawing/2014/main" id="{FDFA2334-88D9-4102-8B49-6299D1B76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6350"/>
            <a:ext cx="6481763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909998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FAD6C-8D72-495D-8D1E-BC2DE27A5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F5DC7-2BFA-4139-922F-1C0D2C362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>
            <a:extLst>
              <a:ext uri="{FF2B5EF4-FFF2-40B4-BE49-F238E27FC236}">
                <a16:creationId xmlns:a16="http://schemas.microsoft.com/office/drawing/2014/main" id="{361C000E-34C8-4666-8C16-ADEDC96CF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6350"/>
            <a:ext cx="6481763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10982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05DE8-C38D-46AC-863B-72E8E231F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A2872-2B5F-4E24-9A0E-6BD5B1E13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>
            <a:extLst>
              <a:ext uri="{FF2B5EF4-FFF2-40B4-BE49-F238E27FC236}">
                <a16:creationId xmlns:a16="http://schemas.microsoft.com/office/drawing/2014/main" id="{080709A0-B516-468E-A6AC-56F60B079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6350"/>
            <a:ext cx="6481763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453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624A9-6B2A-46C6-A27E-381CFE98E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E3873-C0B5-4ED6-BEE8-BD22A6A7A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A6061046-C7DD-4D93-8BE0-EBECEC343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9128265" cy="6554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0067EA-45A0-4A95-8137-AD9E73377DF2}"/>
              </a:ext>
            </a:extLst>
          </p:cNvPr>
          <p:cNvSpPr txBox="1"/>
          <p:nvPr/>
        </p:nvSpPr>
        <p:spPr>
          <a:xfrm>
            <a:off x="1330961" y="1640959"/>
            <a:ext cx="1290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Orbicularis Oculi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73298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D45E9-1508-475F-9285-8F4B0DADD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BCA8A-EF91-4BAB-9ECE-788E22436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>
            <a:extLst>
              <a:ext uri="{FF2B5EF4-FFF2-40B4-BE49-F238E27FC236}">
                <a16:creationId xmlns:a16="http://schemas.microsoft.com/office/drawing/2014/main" id="{0A9EBFD8-561F-49E5-AD18-5C29E4474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6350"/>
            <a:ext cx="6481763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33584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FDB22-C863-4FDB-902D-265ACE22C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A3D45-374A-4A10-9017-ABF10620B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>
            <a:extLst>
              <a:ext uri="{FF2B5EF4-FFF2-40B4-BE49-F238E27FC236}">
                <a16:creationId xmlns:a16="http://schemas.microsoft.com/office/drawing/2014/main" id="{1550507C-4415-45C0-9A17-F06C8A8C7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6350"/>
            <a:ext cx="6481763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87410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108C9-4764-44E8-B876-C8CC64D51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FDC03-070A-43D0-B56A-275366A0E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>
            <a:extLst>
              <a:ext uri="{FF2B5EF4-FFF2-40B4-BE49-F238E27FC236}">
                <a16:creationId xmlns:a16="http://schemas.microsoft.com/office/drawing/2014/main" id="{5F3F433E-DF5D-4561-A4D3-E5CF79F8B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6350"/>
            <a:ext cx="6481763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06281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771FF-55B8-454C-8137-D250B172B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5072E-C62B-4E76-8B49-CCF39B610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>
            <a:extLst>
              <a:ext uri="{FF2B5EF4-FFF2-40B4-BE49-F238E27FC236}">
                <a16:creationId xmlns:a16="http://schemas.microsoft.com/office/drawing/2014/main" id="{3BC58C22-86F0-4DC5-B07B-57E3213F6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6350"/>
            <a:ext cx="6481763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04629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480AC-8C63-490A-8AE4-D1307CD26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A3D77-E462-4F53-AF21-AA562E4CD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>
            <a:extLst>
              <a:ext uri="{FF2B5EF4-FFF2-40B4-BE49-F238E27FC236}">
                <a16:creationId xmlns:a16="http://schemas.microsoft.com/office/drawing/2014/main" id="{329CF45E-0585-4A1D-993B-F2730EB5A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6350"/>
            <a:ext cx="6481763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506948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C231E-1473-44A5-9CA1-70F1E5CE2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16248-7F1E-4233-9EE4-9F9A219C5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Often misdiagnosed as true sciatica, piriformis syndrome is simply an over tight piriformis muscle pushing on the sciatic nerve. Massage therapy can help! Picture credit: Thieme Atlas of Anatomy Book: Sciatica Cure, Sciatica Relief, Sciatic Pain, Sciatic Nerve, Nerve Pain, Sciatica Massage, Massage Tips, Massage Techniques, Massage Therapy">
            <a:extLst>
              <a:ext uri="{FF2B5EF4-FFF2-40B4-BE49-F238E27FC236}">
                <a16:creationId xmlns:a16="http://schemas.microsoft.com/office/drawing/2014/main" id="{162EF805-BA80-46D2-A83E-82A46BDCB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786" y="790575"/>
            <a:ext cx="6371339" cy="527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34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D1D0A-17BC-4C90-980D-9487782E3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0A888-DADF-4AB3-9CFB-E934576FF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DF9DB3D2-DC11-4D21-A7BF-81398F1B9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9035590" cy="648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F1FF0D-663A-4C25-90E5-CB29298EDC93}"/>
              </a:ext>
            </a:extLst>
          </p:cNvPr>
          <p:cNvSpPr txBox="1"/>
          <p:nvPr/>
        </p:nvSpPr>
        <p:spPr>
          <a:xfrm>
            <a:off x="7224409" y="4001294"/>
            <a:ext cx="1290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Orbicularis </a:t>
            </a:r>
            <a:r>
              <a:rPr lang="en-US" b="1" dirty="0" err="1">
                <a:highlight>
                  <a:srgbClr val="FFFF00"/>
                </a:highlight>
              </a:rPr>
              <a:t>Oris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752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1770</TotalTime>
  <Words>219</Words>
  <Application>Microsoft Office PowerPoint</Application>
  <PresentationFormat>On-screen Show (4:3)</PresentationFormat>
  <Paragraphs>56</Paragraphs>
  <Slides>85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1" baseType="lpstr">
      <vt:lpstr>Arial</vt:lpstr>
      <vt:lpstr>Calibri</vt:lpstr>
      <vt:lpstr>Calibri Light</vt:lpstr>
      <vt:lpstr>Palatino Linotype</vt:lpstr>
      <vt:lpstr>Times New Roman</vt:lpstr>
      <vt:lpstr>Office Theme</vt:lpstr>
      <vt:lpstr>Muscle Model Plasticus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 Model Plasticus</dc:title>
  <dc:creator>Peter Reonisto</dc:creator>
  <cp:lastModifiedBy>Reonisto, Peter E</cp:lastModifiedBy>
  <cp:revision>10</cp:revision>
  <dcterms:created xsi:type="dcterms:W3CDTF">2020-07-06T18:59:46Z</dcterms:created>
  <dcterms:modified xsi:type="dcterms:W3CDTF">2021-10-06T14:23:30Z</dcterms:modified>
</cp:coreProperties>
</file>