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152"/>
  </p:notesMasterIdLst>
  <p:sldIdLst>
    <p:sldId id="256" r:id="rId2"/>
    <p:sldId id="257" r:id="rId3"/>
    <p:sldId id="431" r:id="rId4"/>
    <p:sldId id="258" r:id="rId5"/>
    <p:sldId id="260" r:id="rId6"/>
    <p:sldId id="464" r:id="rId7"/>
    <p:sldId id="265" r:id="rId8"/>
    <p:sldId id="382" r:id="rId9"/>
    <p:sldId id="261" r:id="rId10"/>
    <p:sldId id="384" r:id="rId11"/>
    <p:sldId id="262" r:id="rId12"/>
    <p:sldId id="264" r:id="rId13"/>
    <p:sldId id="456" r:id="rId14"/>
    <p:sldId id="266" r:id="rId15"/>
    <p:sldId id="457" r:id="rId16"/>
    <p:sldId id="397" r:id="rId17"/>
    <p:sldId id="458" r:id="rId18"/>
    <p:sldId id="263" r:id="rId19"/>
    <p:sldId id="417" r:id="rId20"/>
    <p:sldId id="267" r:id="rId21"/>
    <p:sldId id="418" r:id="rId22"/>
    <p:sldId id="268" r:id="rId23"/>
    <p:sldId id="419" r:id="rId24"/>
    <p:sldId id="269" r:id="rId25"/>
    <p:sldId id="420" r:id="rId26"/>
    <p:sldId id="476" r:id="rId27"/>
    <p:sldId id="477" r:id="rId28"/>
    <p:sldId id="478" r:id="rId29"/>
    <p:sldId id="383" r:id="rId30"/>
    <p:sldId id="445" r:id="rId31"/>
    <p:sldId id="459" r:id="rId32"/>
    <p:sldId id="421" r:id="rId33"/>
    <p:sldId id="386" r:id="rId34"/>
    <p:sldId id="422" r:id="rId35"/>
    <p:sldId id="423" r:id="rId36"/>
    <p:sldId id="385" r:id="rId37"/>
    <p:sldId id="387" r:id="rId38"/>
    <p:sldId id="388" r:id="rId39"/>
    <p:sldId id="389" r:id="rId40"/>
    <p:sldId id="390" r:id="rId41"/>
    <p:sldId id="391" r:id="rId42"/>
    <p:sldId id="392" r:id="rId43"/>
    <p:sldId id="393" r:id="rId44"/>
    <p:sldId id="479" r:id="rId45"/>
    <p:sldId id="424" r:id="rId46"/>
    <p:sldId id="480" r:id="rId47"/>
    <p:sldId id="425" r:id="rId48"/>
    <p:sldId id="485" r:id="rId49"/>
    <p:sldId id="340" r:id="rId50"/>
    <p:sldId id="344" r:id="rId51"/>
    <p:sldId id="271" r:id="rId52"/>
    <p:sldId id="272" r:id="rId53"/>
    <p:sldId id="273" r:id="rId54"/>
    <p:sldId id="270" r:id="rId55"/>
    <p:sldId id="274" r:id="rId56"/>
    <p:sldId id="481" r:id="rId57"/>
    <p:sldId id="284" r:id="rId58"/>
    <p:sldId id="460" r:id="rId59"/>
    <p:sldId id="285" r:id="rId60"/>
    <p:sldId id="288" r:id="rId61"/>
    <p:sldId id="286" r:id="rId62"/>
    <p:sldId id="287" r:id="rId63"/>
    <p:sldId id="290" r:id="rId64"/>
    <p:sldId id="448" r:id="rId65"/>
    <p:sldId id="449" r:id="rId66"/>
    <p:sldId id="450" r:id="rId67"/>
    <p:sldId id="451" r:id="rId68"/>
    <p:sldId id="292" r:id="rId69"/>
    <p:sldId id="342" r:id="rId70"/>
    <p:sldId id="293" r:id="rId71"/>
    <p:sldId id="296" r:id="rId72"/>
    <p:sldId id="455" r:id="rId73"/>
    <p:sldId id="294" r:id="rId74"/>
    <p:sldId id="461" r:id="rId75"/>
    <p:sldId id="295" r:id="rId76"/>
    <p:sldId id="462" r:id="rId77"/>
    <p:sldId id="297" r:id="rId78"/>
    <p:sldId id="379" r:id="rId79"/>
    <p:sldId id="345" r:id="rId80"/>
    <p:sldId id="298" r:id="rId81"/>
    <p:sldId id="395" r:id="rId82"/>
    <p:sldId id="465" r:id="rId83"/>
    <p:sldId id="394" r:id="rId84"/>
    <p:sldId id="463" r:id="rId85"/>
    <p:sldId id="299" r:id="rId86"/>
    <p:sldId id="301" r:id="rId87"/>
    <p:sldId id="302" r:id="rId88"/>
    <p:sldId id="346" r:id="rId89"/>
    <p:sldId id="347" r:id="rId90"/>
    <p:sldId id="433" r:id="rId91"/>
    <p:sldId id="434" r:id="rId92"/>
    <p:sldId id="435" r:id="rId93"/>
    <p:sldId id="436" r:id="rId94"/>
    <p:sldId id="438" r:id="rId95"/>
    <p:sldId id="475" r:id="rId96"/>
    <p:sldId id="439" r:id="rId97"/>
    <p:sldId id="452" r:id="rId98"/>
    <p:sldId id="440" r:id="rId99"/>
    <p:sldId id="437" r:id="rId100"/>
    <p:sldId id="453" r:id="rId101"/>
    <p:sldId id="454" r:id="rId102"/>
    <p:sldId id="371" r:id="rId103"/>
    <p:sldId id="372" r:id="rId104"/>
    <p:sldId id="396" r:id="rId105"/>
    <p:sldId id="314" r:id="rId106"/>
    <p:sldId id="315" r:id="rId107"/>
    <p:sldId id="316" r:id="rId108"/>
    <p:sldId id="426" r:id="rId109"/>
    <p:sldId id="466" r:id="rId110"/>
    <p:sldId id="467" r:id="rId111"/>
    <p:sldId id="484" r:id="rId112"/>
    <p:sldId id="469" r:id="rId113"/>
    <p:sldId id="474" r:id="rId114"/>
    <p:sldId id="470" r:id="rId115"/>
    <p:sldId id="471" r:id="rId116"/>
    <p:sldId id="483" r:id="rId117"/>
    <p:sldId id="472" r:id="rId118"/>
    <p:sldId id="360" r:id="rId119"/>
    <p:sldId id="318" r:id="rId120"/>
    <p:sldId id="319" r:id="rId121"/>
    <p:sldId id="320" r:id="rId122"/>
    <p:sldId id="321" r:id="rId123"/>
    <p:sldId id="322" r:id="rId124"/>
    <p:sldId id="364" r:id="rId125"/>
    <p:sldId id="361" r:id="rId126"/>
    <p:sldId id="323" r:id="rId127"/>
    <p:sldId id="365" r:id="rId128"/>
    <p:sldId id="325" r:id="rId129"/>
    <p:sldId id="326" r:id="rId130"/>
    <p:sldId id="362" r:id="rId131"/>
    <p:sldId id="327" r:id="rId132"/>
    <p:sldId id="328" r:id="rId133"/>
    <p:sldId id="428" r:id="rId134"/>
    <p:sldId id="329" r:id="rId135"/>
    <p:sldId id="441" r:id="rId136"/>
    <p:sldId id="443" r:id="rId137"/>
    <p:sldId id="442" r:id="rId138"/>
    <p:sldId id="444" r:id="rId139"/>
    <p:sldId id="330" r:id="rId140"/>
    <p:sldId id="331" r:id="rId141"/>
    <p:sldId id="332" r:id="rId142"/>
    <p:sldId id="333" r:id="rId143"/>
    <p:sldId id="334" r:id="rId144"/>
    <p:sldId id="335" r:id="rId145"/>
    <p:sldId id="336" r:id="rId146"/>
    <p:sldId id="429" r:id="rId147"/>
    <p:sldId id="337" r:id="rId148"/>
    <p:sldId id="338" r:id="rId149"/>
    <p:sldId id="339" r:id="rId150"/>
    <p:sldId id="366" r:id="rId1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22" autoAdjust="0"/>
    <p:restoredTop sz="77763" autoAdjust="0"/>
  </p:normalViewPr>
  <p:slideViewPr>
    <p:cSldViewPr>
      <p:cViewPr>
        <p:scale>
          <a:sx n="75" d="100"/>
          <a:sy n="75" d="100"/>
        </p:scale>
        <p:origin x="-132" y="-324"/>
      </p:cViewPr>
      <p:guideLst>
        <p:guide orient="horz" pos="2160"/>
        <p:guide pos="2880"/>
      </p:guideLst>
    </p:cSldViewPr>
  </p:slideViewPr>
  <p:outlineViewPr>
    <p:cViewPr>
      <p:scale>
        <a:sx n="33" d="100"/>
        <a:sy n="33" d="100"/>
      </p:scale>
      <p:origin x="0" y="59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290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BFE2D01D-C3E3-4609-94D5-CD05F2ED4CBF}" type="slidenum">
              <a:rPr lang="en-US"/>
              <a:pPr>
                <a:defRPr/>
              </a:pPr>
              <a:t>‹#›</a:t>
            </a:fld>
            <a:endParaRPr lang="en-US" dirty="0"/>
          </a:p>
        </p:txBody>
      </p:sp>
    </p:spTree>
    <p:extLst>
      <p:ext uri="{BB962C8B-B14F-4D97-AF65-F5344CB8AC3E}">
        <p14:creationId xmlns:p14="http://schemas.microsoft.com/office/powerpoint/2010/main" val="2846957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EFD131-1B01-4B71-A1FE-37D5EE6B5C34}" type="slidenum">
              <a:rPr lang="en-US" smtClean="0"/>
              <a:pPr eaLnBrk="1" hangingPunct="1"/>
              <a:t>1</a:t>
            </a:fld>
            <a:endParaRPr lang="en-US" dirty="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r>
              <a:rPr lang="en-US" b="0" dirty="0" smtClean="0"/>
              <a:t>QUICKBOOKS 2015: A COMPLETE COURSE.</a:t>
            </a:r>
            <a:endParaRPr lang="en-US" sz="1000" b="0" dirty="0" smtClean="0"/>
          </a:p>
          <a:p>
            <a:pPr eaLnBrk="1" hangingPunct="1"/>
            <a:r>
              <a:rPr lang="en-US" sz="1400" b="0" dirty="0" smtClean="0"/>
              <a:t>CHAPTER 1—LECTURE:</a:t>
            </a:r>
            <a:r>
              <a:rPr lang="en-US" b="0" dirty="0" smtClean="0"/>
              <a:t> INTRODUCTION TO QUICKBOOKS 2015 AND COMPANY FILES.</a:t>
            </a:r>
          </a:p>
          <a:p>
            <a:pPr eaLnBrk="1" hangingPunct="1"/>
            <a:endParaRPr lang="en-US" sz="1000"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319281-DF68-40AA-BA83-FF115B6A6DAD}" type="slidenum">
              <a:rPr lang="en-US" smtClean="0"/>
              <a:pPr eaLnBrk="1" hangingPunct="1"/>
              <a:t>10</a:t>
            </a:fld>
            <a:endParaRPr lang="en-US" dirty="0"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dirty="0" smtClean="0"/>
              <a:t>QuickBooks Desktop Features: Title Bar—O</a:t>
            </a:r>
            <a:r>
              <a:rPr lang="en-US" dirty="0" smtClean="0"/>
              <a:t>nce the company has been opened, verify the company name </a:t>
            </a:r>
            <a:r>
              <a:rPr lang="en-US" b="1" dirty="0" smtClean="0"/>
              <a:t>Sample Larry’s Landscaping &amp; Garden Supply </a:t>
            </a:r>
            <a:r>
              <a:rPr lang="en-US" dirty="0" smtClean="0"/>
              <a:t>on the Title bar. The Title bar is located at the top of the QuickBooks screen and contains the company name; the program name—QuickBooks 2015; and the minimize, maximize, and close buttons.</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p:spPr>
        <p:txBody>
          <a:bodyPr/>
          <a:lstStyle/>
          <a:p>
            <a:pPr lvl="1">
              <a:defRPr/>
            </a:pPr>
            <a:r>
              <a:rPr lang="en-US" dirty="0" smtClean="0"/>
              <a:t>Download Company Files from Web Site Using Windows 7: You will see the company file names on the right and a listing for the Removable Disk (your USB, the example is </a:t>
            </a:r>
            <a:r>
              <a:rPr lang="en-US" b="1" dirty="0" smtClean="0"/>
              <a:t>G:</a:t>
            </a:r>
            <a:r>
              <a:rPr lang="en-US" dirty="0" smtClean="0"/>
              <a:t>) on the left. </a:t>
            </a:r>
          </a:p>
          <a:p>
            <a:pPr lvl="1">
              <a:defRPr/>
            </a:pPr>
            <a:endParaRPr lang="en-US" sz="2000" dirty="0" smtClean="0"/>
          </a:p>
          <a:p>
            <a:pPr lvl="1">
              <a:defRPr/>
            </a:pPr>
            <a:r>
              <a:rPr lang="en-US" sz="2000" dirty="0" smtClean="0"/>
              <a:t>The company files will be green in color. If you see folders and/or</a:t>
            </a:r>
            <a:r>
              <a:rPr lang="en-US" sz="2000" baseline="0" dirty="0" smtClean="0"/>
              <a:t> </a:t>
            </a:r>
            <a:r>
              <a:rPr lang="en-US" sz="2000" dirty="0" smtClean="0"/>
              <a:t>white colored files with extensions like .DSN, .ND, etc. these are files that QuickBooks includes whenever you access or use company files and are not files that may be used</a:t>
            </a:r>
          </a:p>
          <a:p>
            <a:endParaRPr lang="en-US" dirty="0" smtClean="0"/>
          </a:p>
          <a:p>
            <a:endParaRPr lang="en-US" dirty="0" smtClean="0"/>
          </a:p>
        </p:txBody>
      </p:sp>
      <p:sp>
        <p:nvSpPr>
          <p:cNvPr id="21504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CB9899-93B7-48D3-BFF7-EE6B2C6FC168}" type="slidenum">
              <a:rPr lang="en-US" smtClean="0"/>
              <a:pPr eaLnBrk="1" hangingPunct="1"/>
              <a:t>100</a:t>
            </a:fld>
            <a:endParaRPr lang="en-US" dirty="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800" dirty="0" smtClean="0"/>
              <a:t>Download Company Files from Web Site Using Windows 7: It is possible that the company file will be marked as “</a:t>
            </a:r>
            <a:r>
              <a:rPr lang="en-US" sz="2800" b="1" dirty="0" smtClean="0"/>
              <a:t>Read Only</a:t>
            </a:r>
            <a:r>
              <a:rPr lang="en-US" sz="2800" dirty="0" smtClean="0"/>
              <a:t>” and/or “</a:t>
            </a:r>
            <a:r>
              <a:rPr lang="en-US" sz="2800" b="1" dirty="0" smtClean="0"/>
              <a:t>Archive</a:t>
            </a:r>
            <a:r>
              <a:rPr lang="en-US" sz="2800" dirty="0" smtClean="0"/>
              <a:t>.” </a:t>
            </a:r>
            <a:r>
              <a:rPr lang="en-US" sz="2400" dirty="0" smtClean="0"/>
              <a:t>In addition to removing the properties at this point, as you work through the chapters and switch from one company to the next; i.e., Computer to Landscape and then back to Computer, QuickBooks might mark your company file as read only. If this happens, refer to the following steps on how to change the file Properties from Read Only.</a:t>
            </a:r>
          </a:p>
          <a:p>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101</a:t>
            </a:fld>
            <a:endParaRPr lang="en-US" dirty="0"/>
          </a:p>
        </p:txBody>
      </p:sp>
    </p:spTree>
    <p:extLst>
      <p:ext uri="{BB962C8B-B14F-4D97-AF65-F5344CB8AC3E}">
        <p14:creationId xmlns:p14="http://schemas.microsoft.com/office/powerpoint/2010/main" val="175744592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B2A857-679A-4F3F-8B6F-088FA1B41DEB}" type="slidenum">
              <a:rPr lang="en-US" smtClean="0"/>
              <a:pPr eaLnBrk="1" hangingPunct="1"/>
              <a:t>102</a:t>
            </a:fld>
            <a:endParaRPr lang="en-US" dirty="0"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p:spPr>
        <p:txBody>
          <a:bodyPr/>
          <a:lstStyle/>
          <a:p>
            <a:pPr eaLnBrk="1" hangingPunct="1"/>
            <a:r>
              <a:rPr lang="en-US" sz="1200" dirty="0" smtClean="0"/>
              <a:t>Changing Properties for a Company File Using Windows 7</a:t>
            </a:r>
            <a:r>
              <a:rPr lang="en-US" dirty="0" smtClean="0"/>
              <a:t>: Remove Read Only and Archive Properties from a Company File: It is possible that the company file will be marked as “Read Only” and/or “Archive.” Right-click on the file </a:t>
            </a:r>
            <a:r>
              <a:rPr lang="en-US" b="1" dirty="0" smtClean="0"/>
              <a:t>Computer</a:t>
            </a:r>
            <a:r>
              <a:rPr lang="en-US" dirty="0" smtClean="0"/>
              <a:t>. Click </a:t>
            </a:r>
            <a:r>
              <a:rPr lang="en-US" b="1" dirty="0" smtClean="0"/>
              <a:t>Properties</a:t>
            </a:r>
            <a:r>
              <a:rPr lang="en-US" b="0" dirty="0" smtClean="0"/>
              <a:t>.</a:t>
            </a:r>
          </a:p>
          <a:p>
            <a:pPr eaLnBrk="1" hangingPunct="1"/>
            <a:endParaRPr lang="en-US" dirty="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236886-B576-4FF7-AF4E-66A568C19F39}" type="slidenum">
              <a:rPr lang="en-US" smtClean="0"/>
              <a:pPr eaLnBrk="1" hangingPunct="1"/>
              <a:t>103</a:t>
            </a:fld>
            <a:endParaRPr lang="en-US" dirty="0"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p:spPr>
        <p:txBody>
          <a:bodyPr/>
          <a:lstStyle/>
          <a:p>
            <a:pPr eaLnBrk="1" hangingPunct="1"/>
            <a:r>
              <a:rPr lang="en-US" dirty="0" smtClean="0"/>
              <a:t>Remove Read Only and Archive Properties from a Company File: If there is a check mark next to </a:t>
            </a:r>
            <a:r>
              <a:rPr lang="en-US" b="1" dirty="0" smtClean="0"/>
              <a:t>Read Only</a:t>
            </a:r>
            <a:r>
              <a:rPr lang="en-US" dirty="0" smtClean="0"/>
              <a:t> and/or </a:t>
            </a:r>
            <a:r>
              <a:rPr lang="en-US" b="1" dirty="0" smtClean="0"/>
              <a:t>Archive</a:t>
            </a:r>
            <a:r>
              <a:rPr lang="en-US" dirty="0" smtClean="0"/>
              <a:t>, click the check box to remove the mark, click the </a:t>
            </a:r>
            <a:r>
              <a:rPr lang="en-US" b="1" dirty="0" smtClean="0"/>
              <a:t>Apply</a:t>
            </a:r>
            <a:r>
              <a:rPr lang="en-US" dirty="0" smtClean="0"/>
              <a:t> button, and then click </a:t>
            </a:r>
            <a:r>
              <a:rPr lang="en-US" b="1" dirty="0" smtClean="0"/>
              <a:t>OK</a:t>
            </a:r>
            <a:r>
              <a:rPr lang="en-US" b="0" dirty="0" smtClean="0"/>
              <a:t>. </a:t>
            </a:r>
            <a:r>
              <a:rPr lang="en-US" dirty="0" smtClean="0"/>
              <a:t>The file is now ready for use. If open, c</a:t>
            </a:r>
            <a:r>
              <a:rPr lang="en-US" sz="1200" dirty="0" smtClean="0"/>
              <a:t>lose Internet Explorer.</a:t>
            </a:r>
          </a:p>
          <a:p>
            <a:pPr eaLnBrk="1" hangingPunct="1"/>
            <a:endParaRPr lang="en-US" dirty="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6980AB-0CFB-459B-947D-6B466FC86E8B}" type="slidenum">
              <a:rPr lang="en-US" smtClean="0"/>
              <a:pPr eaLnBrk="1" hangingPunct="1"/>
              <a:t>104</a:t>
            </a:fld>
            <a:endParaRPr lang="en-US" dirty="0" smtClean="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p:spPr>
        <p:txBody>
          <a:bodyPr/>
          <a:lstStyle/>
          <a:p>
            <a:pPr eaLnBrk="1" hangingPunct="1"/>
            <a:r>
              <a:rPr lang="en-US" dirty="0" smtClean="0"/>
              <a:t>Open QuickBooks and a Company File: After the company files are downloaded, open </a:t>
            </a:r>
            <a:r>
              <a:rPr lang="en-US" b="1" dirty="0" smtClean="0"/>
              <a:t>QuickBooks</a:t>
            </a:r>
            <a:r>
              <a:rPr lang="en-US" dirty="0" smtClean="0"/>
              <a:t>. On the </a:t>
            </a:r>
            <a:r>
              <a:rPr lang="en-US" b="1" dirty="0" smtClean="0"/>
              <a:t>No Company Open </a:t>
            </a:r>
            <a:r>
              <a:rPr lang="en-US" dirty="0" smtClean="0"/>
              <a:t>screen, click the button to </a:t>
            </a:r>
            <a:r>
              <a:rPr lang="en-US" b="1" dirty="0" smtClean="0"/>
              <a:t>Open or restore an existing company.</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8ECA2E-008C-4BF1-BD47-7E3AC91CBB7A}" type="slidenum">
              <a:rPr lang="en-US" smtClean="0"/>
              <a:pPr eaLnBrk="1" hangingPunct="1"/>
              <a:t>105</a:t>
            </a:fld>
            <a:endParaRPr lang="en-US" dirty="0"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r>
              <a:rPr lang="en-US" dirty="0" smtClean="0"/>
              <a:t>Open and Update a Company File: Make sure “Open a company file” is selected (Remember: A usable company file has an extension of .qbw), click the </a:t>
            </a:r>
            <a:r>
              <a:rPr lang="en-US" b="1" dirty="0" smtClean="0"/>
              <a:t>Next</a:t>
            </a:r>
            <a:r>
              <a:rPr lang="en-US" dirty="0" smtClean="0"/>
              <a:t> button.</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511306-2943-43DD-8C88-6712743D02EE}" type="slidenum">
              <a:rPr lang="en-US" smtClean="0"/>
              <a:pPr eaLnBrk="1" hangingPunct="1"/>
              <a:t>106</a:t>
            </a:fld>
            <a:endParaRPr lang="en-US" dirty="0"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Open a Company File: If need be, click the location of your USB drive in the Look in section of the Open a Company screen. </a:t>
            </a:r>
            <a:r>
              <a:rPr lang="en-US" sz="1200" dirty="0" smtClean="0"/>
              <a:t>Double-click </a:t>
            </a:r>
            <a:r>
              <a:rPr lang="en-US" sz="1200" b="1" dirty="0" smtClean="0"/>
              <a:t>QuickBooks 2015 Ch 1-4 Master Company Files</a:t>
            </a:r>
            <a:endParaRPr lang="en-US" sz="1200" dirty="0" smtClean="0"/>
          </a:p>
          <a:p>
            <a:pPr eaLnBrk="1" hangingPunct="1"/>
            <a:r>
              <a:rPr lang="en-US" dirty="0" smtClean="0"/>
              <a:t>Click the company file “</a:t>
            </a:r>
            <a:r>
              <a:rPr lang="en-US" b="1" dirty="0" smtClean="0"/>
              <a:t>Computer</a:t>
            </a:r>
            <a:r>
              <a:rPr lang="en-US" dirty="0" smtClean="0"/>
              <a:t>.” Do not be concerned with the date shown in Date modified.</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699FD5-5F11-429F-83A5-403F5D4593D7}" type="slidenum">
              <a:rPr lang="en-US" smtClean="0"/>
              <a:pPr eaLnBrk="1" hangingPunct="1"/>
              <a:t>107</a:t>
            </a:fld>
            <a:endParaRPr lang="en-US" dirty="0"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p:spPr>
        <p:txBody>
          <a:bodyPr/>
          <a:lstStyle/>
          <a:p>
            <a:pPr eaLnBrk="1" hangingPunct="1"/>
            <a:r>
              <a:rPr lang="en-US" dirty="0" smtClean="0"/>
              <a:t>Open a Company File: Notice the File type identified is QuickBooks Files </a:t>
            </a:r>
            <a:r>
              <a:rPr lang="en-US" b="1" dirty="0" smtClean="0"/>
              <a:t>(*.QBW, *QBA). </a:t>
            </a:r>
          </a:p>
          <a:p>
            <a:pPr eaLnBrk="1" hangingPunct="1"/>
            <a:endParaRPr lang="en-US" b="1" dirty="0" smtClean="0"/>
          </a:p>
          <a:p>
            <a:pPr eaLnBrk="1" hangingPunct="1"/>
            <a:r>
              <a:rPr lang="en-US" b="1" dirty="0" smtClean="0"/>
              <a:t>.QBW</a:t>
            </a:r>
            <a:r>
              <a:rPr lang="en-US" dirty="0" smtClean="0"/>
              <a:t> stands for QuickBooks Working file and is used to record</a:t>
            </a:r>
            <a:r>
              <a:rPr lang="en-US" baseline="0" dirty="0" smtClean="0"/>
              <a:t> all </a:t>
            </a:r>
            <a:r>
              <a:rPr lang="en-US" dirty="0" smtClean="0"/>
              <a:t>transactions for a company. </a:t>
            </a:r>
          </a:p>
          <a:p>
            <a:pPr eaLnBrk="1" hangingPunct="1"/>
            <a:r>
              <a:rPr lang="en-US" b="1" dirty="0" smtClean="0"/>
              <a:t>.QBA</a:t>
            </a:r>
            <a:r>
              <a:rPr lang="en-US" dirty="0" smtClean="0"/>
              <a:t> is the copy of the company file used by the company’s accountant. </a:t>
            </a:r>
          </a:p>
          <a:p>
            <a:pPr eaLnBrk="1" hangingPunct="1"/>
            <a:endParaRPr lang="en-US" dirty="0" smtClean="0"/>
          </a:p>
          <a:p>
            <a:pPr eaLnBrk="1" hangingPunct="1"/>
            <a:r>
              <a:rPr lang="en-US" dirty="0" smtClean="0"/>
              <a:t>Click the </a:t>
            </a:r>
            <a:r>
              <a:rPr lang="en-US" b="1" dirty="0" smtClean="0"/>
              <a:t>Open</a:t>
            </a:r>
            <a:r>
              <a:rPr lang="en-US" dirty="0" smtClean="0"/>
              <a:t> button to open the company Computer.</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p:spPr>
        <p:txBody>
          <a:bodyPr/>
          <a:lstStyle/>
          <a:p>
            <a:r>
              <a:rPr lang="en-US" dirty="0" smtClean="0"/>
              <a:t>Update a Company File: </a:t>
            </a:r>
            <a:r>
              <a:rPr lang="en-US" sz="2800" dirty="0" smtClean="0"/>
              <a:t>You should get one of two possible update screens: </a:t>
            </a:r>
            <a:r>
              <a:rPr lang="en-US" sz="2000" dirty="0" smtClean="0"/>
              <a:t>If you do not get one of the following screens, continue with the next section: Begin Using QuickBooks.</a:t>
            </a:r>
            <a:r>
              <a:rPr lang="en-US" sz="2000" baseline="0" dirty="0" smtClean="0"/>
              <a:t> </a:t>
            </a:r>
            <a:r>
              <a:rPr lang="en-US" sz="2000" dirty="0" smtClean="0"/>
              <a:t>If you get an Update Company File for New Version, skip the instructions below and go to the next page. If you get the Update Company screen, c</a:t>
            </a:r>
            <a:r>
              <a:rPr lang="en-US" sz="1800" dirty="0" smtClean="0"/>
              <a:t>lick </a:t>
            </a:r>
            <a:r>
              <a:rPr lang="en-US" sz="1800" b="1" dirty="0" smtClean="0"/>
              <a:t>Yes</a:t>
            </a:r>
            <a:r>
              <a:rPr lang="en-US" sz="1800" dirty="0" smtClean="0"/>
              <a:t> on the Update Company screen.</a:t>
            </a:r>
            <a:r>
              <a:rPr lang="en-US" dirty="0" smtClean="0"/>
              <a:t> </a:t>
            </a:r>
            <a:endParaRPr lang="en-US" dirty="0"/>
          </a:p>
        </p:txBody>
      </p:sp>
      <p:sp>
        <p:nvSpPr>
          <p:cNvPr id="22221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E54229-AA17-4A53-A2C9-FB482A15D796}" type="slidenum">
              <a:rPr lang="en-US" smtClean="0"/>
              <a:pPr eaLnBrk="1" hangingPunct="1"/>
              <a:t>108</a:t>
            </a:fld>
            <a:endParaRPr lang="en-US" dirty="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a Company File: </a:t>
            </a:r>
            <a:r>
              <a:rPr lang="en-US" sz="2800" dirty="0" smtClean="0"/>
              <a:t>If you get a screen “Update Company File for New Version, c</a:t>
            </a:r>
            <a:r>
              <a:rPr lang="en-US" sz="2000" dirty="0" smtClean="0"/>
              <a:t>lick </a:t>
            </a:r>
            <a:r>
              <a:rPr lang="en-US" sz="2000" b="1" dirty="0" smtClean="0"/>
              <a:t>I understand that my company file will be updated to this new version of QuickBooks</a:t>
            </a:r>
            <a:r>
              <a:rPr lang="en-US" sz="2000" b="0" dirty="0" smtClean="0"/>
              <a:t>. </a:t>
            </a:r>
            <a:r>
              <a:rPr lang="en-US" sz="2000" dirty="0" smtClean="0"/>
              <a:t>Then, click the </a:t>
            </a:r>
            <a:r>
              <a:rPr lang="en-US" sz="2000" b="1" dirty="0" smtClean="0"/>
              <a:t>Update Now</a:t>
            </a:r>
            <a:r>
              <a:rPr lang="en-US" sz="2000" dirty="0" smtClean="0"/>
              <a:t> button.</a:t>
            </a:r>
          </a:p>
          <a:p>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109</a:t>
            </a:fld>
            <a:endParaRPr lang="en-US" dirty="0"/>
          </a:p>
        </p:txBody>
      </p:sp>
    </p:spTree>
    <p:extLst>
      <p:ext uri="{BB962C8B-B14F-4D97-AF65-F5344CB8AC3E}">
        <p14:creationId xmlns:p14="http://schemas.microsoft.com/office/powerpoint/2010/main" val="2689644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E39355-9C9E-41C9-8EC5-F31F2C59AA0C}" type="slidenum">
              <a:rPr lang="en-US" smtClean="0"/>
              <a:pPr eaLnBrk="1" hangingPunct="1"/>
              <a:t>11</a:t>
            </a:fld>
            <a:endParaRPr lang="en-US" dirty="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QuickBooks Desktop Features: Menu Bar—Contains a listing of the various menus available in QuickBooks. Menus are used to give commands to QuickBooks and to access various areas of the program. Important: C</a:t>
            </a:r>
            <a:r>
              <a:rPr lang="en-US" sz="2400" dirty="0" smtClean="0"/>
              <a:t>ommands shown on the various Menu Bars may differ depending on the company used</a:t>
            </a:r>
          </a:p>
          <a:p>
            <a:pPr eaLnBrk="1" hangingPunct="1"/>
            <a:endParaRPr lang="en-US" dirty="0"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Update a Company File: </a:t>
            </a:r>
            <a:r>
              <a:rPr lang="en-US" sz="1200" dirty="0" smtClean="0"/>
              <a:t>Click </a:t>
            </a:r>
            <a:r>
              <a:rPr lang="en-US" sz="1200" b="1" dirty="0" smtClean="0"/>
              <a:t>OK</a:t>
            </a:r>
            <a:r>
              <a:rPr lang="en-US" sz="1200" dirty="0" smtClean="0"/>
              <a:t> on the QuickBooks Information screen to back up your company data.</a:t>
            </a:r>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110</a:t>
            </a:fld>
            <a:endParaRPr lang="en-US" dirty="0"/>
          </a:p>
        </p:txBody>
      </p:sp>
    </p:spTree>
    <p:extLst>
      <p:ext uri="{BB962C8B-B14F-4D97-AF65-F5344CB8AC3E}">
        <p14:creationId xmlns:p14="http://schemas.microsoft.com/office/powerpoint/2010/main" val="1234909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a Company File: Make sure </a:t>
            </a:r>
            <a:r>
              <a:rPr lang="en-US" b="1" dirty="0" smtClean="0"/>
              <a:t>Local</a:t>
            </a:r>
            <a:r>
              <a:rPr lang="en-US" b="1" baseline="0" dirty="0" smtClean="0"/>
              <a:t> backup </a:t>
            </a:r>
            <a:r>
              <a:rPr lang="en-US" b="0" baseline="0" dirty="0" smtClean="0"/>
              <a:t>is selected. Click </a:t>
            </a:r>
            <a:r>
              <a:rPr lang="en-US" b="1" baseline="0" dirty="0" smtClean="0"/>
              <a:t>Next</a:t>
            </a:r>
            <a:r>
              <a:rPr lang="en-US" b="0" baseline="0" dirty="0" smtClean="0"/>
              <a:t>.</a:t>
            </a:r>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111</a:t>
            </a:fld>
            <a:endParaRPr lang="en-US" dirty="0"/>
          </a:p>
        </p:txBody>
      </p:sp>
    </p:spTree>
    <p:extLst>
      <p:ext uri="{BB962C8B-B14F-4D97-AF65-F5344CB8AC3E}">
        <p14:creationId xmlns:p14="http://schemas.microsoft.com/office/powerpoint/2010/main" val="74708403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a Company File: </a:t>
            </a:r>
            <a:r>
              <a:rPr lang="en-US" sz="2800" dirty="0" smtClean="0"/>
              <a:t>The first time you create a backup (a duplicate copy) of the company file, you will get a screen listing </a:t>
            </a:r>
            <a:r>
              <a:rPr lang="en-US" sz="2800" b="1" dirty="0" smtClean="0"/>
              <a:t>Backup Options</a:t>
            </a:r>
            <a:r>
              <a:rPr lang="en-US" sz="2800" dirty="0" smtClean="0"/>
              <a:t>. </a:t>
            </a:r>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112</a:t>
            </a:fld>
            <a:endParaRPr lang="en-US" dirty="0"/>
          </a:p>
        </p:txBody>
      </p:sp>
    </p:spTree>
    <p:extLst>
      <p:ext uri="{BB962C8B-B14F-4D97-AF65-F5344CB8AC3E}">
        <p14:creationId xmlns:p14="http://schemas.microsoft.com/office/powerpoint/2010/main" val="62611491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a Company File: </a:t>
            </a:r>
            <a:r>
              <a:rPr lang="en-US" sz="3000" dirty="0" smtClean="0"/>
              <a:t>Click the </a:t>
            </a:r>
            <a:r>
              <a:rPr lang="en-US" sz="3000" b="1" dirty="0" smtClean="0"/>
              <a:t>Browse</a:t>
            </a:r>
            <a:r>
              <a:rPr lang="en-US" sz="3000" dirty="0" smtClean="0"/>
              <a:t> button next to “Tell us where to save your backup copies (required).” Scroll through the list of folders, click the location of your USB drive (or designated storage area). </a:t>
            </a:r>
            <a:r>
              <a:rPr lang="en-US" sz="2200" dirty="0" smtClean="0"/>
              <a:t>The text uses (G:\). Click </a:t>
            </a:r>
            <a:r>
              <a:rPr lang="en-US" sz="2200" b="1" dirty="0" smtClean="0"/>
              <a:t>OK</a:t>
            </a:r>
            <a:r>
              <a:rPr lang="en-US" sz="2200" b="0" dirty="0" smtClean="0"/>
              <a:t>.</a:t>
            </a:r>
            <a:r>
              <a:rPr lang="en-US" sz="2200" b="1" dirty="0" smtClean="0"/>
              <a:t> </a:t>
            </a:r>
            <a:r>
              <a:rPr lang="en-US" sz="3000" dirty="0" smtClean="0"/>
              <a:t>To remove check marks, click the checkboxes for</a:t>
            </a:r>
            <a:r>
              <a:rPr lang="en-US" sz="3000" baseline="0" dirty="0" smtClean="0"/>
              <a:t> </a:t>
            </a:r>
            <a:r>
              <a:rPr lang="en-US" sz="2200" b="1" dirty="0" smtClean="0"/>
              <a:t>Add the</a:t>
            </a:r>
            <a:r>
              <a:rPr lang="en-US" sz="2200" dirty="0" smtClean="0"/>
              <a:t> </a:t>
            </a:r>
            <a:r>
              <a:rPr lang="en-US" sz="2200" b="1" dirty="0" smtClean="0"/>
              <a:t>date and time of the backup to the file name</a:t>
            </a:r>
            <a:r>
              <a:rPr lang="en-US" sz="2200" dirty="0" smtClean="0"/>
              <a:t> </a:t>
            </a:r>
            <a:r>
              <a:rPr lang="en-US" sz="2200" b="0" dirty="0" smtClean="0"/>
              <a:t>, and </a:t>
            </a:r>
            <a:r>
              <a:rPr lang="en-US" sz="2200" b="1" dirty="0" smtClean="0"/>
              <a:t>Remind me to back up when I close my company file</a:t>
            </a:r>
            <a:r>
              <a:rPr lang="en-US" sz="2200" b="0" dirty="0" smtClean="0"/>
              <a:t>.</a:t>
            </a:r>
            <a:r>
              <a:rPr lang="en-US" sz="2200" b="0" baseline="0" dirty="0" smtClean="0"/>
              <a:t> </a:t>
            </a:r>
            <a:r>
              <a:rPr lang="en-US" sz="3000" dirty="0" smtClean="0"/>
              <a:t>Keep </a:t>
            </a:r>
            <a:r>
              <a:rPr lang="en-US" sz="3000" b="1" dirty="0" smtClean="0"/>
              <a:t>Complete verification</a:t>
            </a:r>
            <a:r>
              <a:rPr lang="en-US" sz="3000" b="0" dirty="0" smtClean="0"/>
              <a:t>.</a:t>
            </a:r>
            <a:r>
              <a:rPr lang="en-US" sz="1200" dirty="0" smtClean="0"/>
              <a:t> </a:t>
            </a:r>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113</a:t>
            </a:fld>
            <a:endParaRPr lang="en-US" dirty="0"/>
          </a:p>
        </p:txBody>
      </p:sp>
    </p:spTree>
    <p:extLst>
      <p:ext uri="{BB962C8B-B14F-4D97-AF65-F5344CB8AC3E}">
        <p14:creationId xmlns:p14="http://schemas.microsoft.com/office/powerpoint/2010/main" val="256132421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a Company File: Click </a:t>
            </a:r>
            <a:r>
              <a:rPr lang="en-US" b="1" dirty="0" smtClean="0"/>
              <a:t>OK</a:t>
            </a:r>
            <a:r>
              <a:rPr lang="en-US" b="0" dirty="0" smtClean="0"/>
              <a:t>.</a:t>
            </a:r>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114</a:t>
            </a:fld>
            <a:endParaRPr lang="en-US" dirty="0"/>
          </a:p>
        </p:txBody>
      </p:sp>
    </p:spTree>
    <p:extLst>
      <p:ext uri="{BB962C8B-B14F-4D97-AF65-F5344CB8AC3E}">
        <p14:creationId xmlns:p14="http://schemas.microsoft.com/office/powerpoint/2010/main" val="342656356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a Company File: If you are saving the backup file to the same USB drive that you are using to store the company file, you will a QuickBooks message screen. Click the </a:t>
            </a:r>
            <a:r>
              <a:rPr lang="en-US" b="1" dirty="0" smtClean="0"/>
              <a:t>Use this Location</a:t>
            </a:r>
            <a:r>
              <a:rPr lang="en-US" dirty="0" smtClean="0"/>
              <a:t> button.</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115</a:t>
            </a:fld>
            <a:endParaRPr lang="en-US" dirty="0"/>
          </a:p>
        </p:txBody>
      </p:sp>
    </p:spTree>
    <p:extLst>
      <p:ext uri="{BB962C8B-B14F-4D97-AF65-F5344CB8AC3E}">
        <p14:creationId xmlns:p14="http://schemas.microsoft.com/office/powerpoint/2010/main" val="179331496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a Company File: </a:t>
            </a:r>
            <a:r>
              <a:rPr lang="en-US" sz="3000" dirty="0" smtClean="0"/>
              <a:t>On the Save Backup Copy screen:</a:t>
            </a:r>
            <a:r>
              <a:rPr lang="en-US" sz="3000" baseline="0" dirty="0" smtClean="0"/>
              <a:t> </a:t>
            </a:r>
            <a:r>
              <a:rPr lang="en-US" sz="2000" b="1" dirty="0" smtClean="0"/>
              <a:t>Save in:</a:t>
            </a:r>
            <a:r>
              <a:rPr lang="en-US" sz="2000" dirty="0" smtClean="0"/>
              <a:t> should be </a:t>
            </a:r>
            <a:r>
              <a:rPr lang="en-US" sz="2000" b="1" dirty="0" smtClean="0"/>
              <a:t>USB Drive Location </a:t>
            </a:r>
            <a:r>
              <a:rPr lang="en-US" sz="1000" dirty="0" smtClean="0"/>
              <a:t>(If necessary, click the drop-down list arrow next to Save in: and click the USB Drive Location), </a:t>
            </a:r>
            <a:r>
              <a:rPr lang="en-US" sz="2000" b="1" dirty="0" smtClean="0"/>
              <a:t>File name: </a:t>
            </a:r>
            <a:r>
              <a:rPr lang="en-US" sz="2000" dirty="0" smtClean="0"/>
              <a:t>is </a:t>
            </a:r>
            <a:r>
              <a:rPr lang="en-US" sz="2000" b="1" dirty="0" smtClean="0"/>
              <a:t>Computer (Backup)</a:t>
            </a:r>
            <a:r>
              <a:rPr lang="en-US" sz="2000" b="0" dirty="0" smtClean="0"/>
              <a:t>, </a:t>
            </a:r>
            <a:r>
              <a:rPr lang="en-US" sz="2000" b="1" dirty="0" smtClean="0"/>
              <a:t>Save as type: </a:t>
            </a:r>
            <a:r>
              <a:rPr lang="en-US" sz="2000" dirty="0" smtClean="0"/>
              <a:t>is </a:t>
            </a:r>
            <a:r>
              <a:rPr lang="en-US" sz="2000" b="1" dirty="0" smtClean="0"/>
              <a:t>.QBW Backup (*.QBB)</a:t>
            </a:r>
            <a:r>
              <a:rPr lang="en-US" sz="2000" b="0" dirty="0" smtClean="0"/>
              <a:t>.</a:t>
            </a:r>
            <a:endParaRPr lang="en-US" sz="2000" b="1" dirty="0" smtClean="0"/>
          </a:p>
          <a:p>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116</a:t>
            </a:fld>
            <a:endParaRPr lang="en-US" dirty="0"/>
          </a:p>
        </p:txBody>
      </p:sp>
    </p:spTree>
    <p:extLst>
      <p:ext uri="{BB962C8B-B14F-4D97-AF65-F5344CB8AC3E}">
        <p14:creationId xmlns:p14="http://schemas.microsoft.com/office/powerpoint/2010/main" val="307602216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a Company File: </a:t>
            </a:r>
            <a:r>
              <a:rPr lang="en-US" sz="3000" dirty="0" smtClean="0"/>
              <a:t>On the Save Backup Copy screen, </a:t>
            </a:r>
            <a:r>
              <a:rPr lang="en-US" sz="3000" b="1" dirty="0" smtClean="0"/>
              <a:t>Save in:</a:t>
            </a:r>
            <a:r>
              <a:rPr lang="en-US" sz="3000" dirty="0" smtClean="0"/>
              <a:t> should be </a:t>
            </a:r>
            <a:r>
              <a:rPr lang="en-US" sz="3000" b="1" dirty="0" smtClean="0"/>
              <a:t>USB Drive Location</a:t>
            </a:r>
            <a:r>
              <a:rPr lang="en-US" sz="3000" b="0" dirty="0" smtClean="0"/>
              <a:t>.</a:t>
            </a:r>
            <a:r>
              <a:rPr lang="en-US" sz="3000" b="0" baseline="0" dirty="0" smtClean="0"/>
              <a:t> (</a:t>
            </a:r>
            <a:r>
              <a:rPr lang="en-US" sz="2200" dirty="0" smtClean="0"/>
              <a:t>If necessary, click the drop-down list arrow next to Save in: and click the USB Drive Location.) </a:t>
            </a:r>
            <a:r>
              <a:rPr lang="en-US" sz="3000" dirty="0" smtClean="0"/>
              <a:t>When finished, click </a:t>
            </a:r>
            <a:r>
              <a:rPr lang="en-US" sz="3000" b="1" dirty="0" smtClean="0"/>
              <a:t>Yes</a:t>
            </a:r>
            <a:r>
              <a:rPr lang="en-US" sz="3000" dirty="0" smtClean="0"/>
              <a:t> on the Update Company screen. </a:t>
            </a:r>
            <a:r>
              <a:rPr lang="en-US" sz="2800" dirty="0" smtClean="0"/>
              <a:t>If you get a Set Closing Date Password screen, click </a:t>
            </a:r>
            <a:r>
              <a:rPr lang="en-US" sz="2800" b="1" dirty="0" smtClean="0"/>
              <a:t>No</a:t>
            </a:r>
            <a:r>
              <a:rPr lang="en-US" sz="1200" b="0" dirty="0" smtClean="0"/>
              <a:t>.</a:t>
            </a:r>
            <a:endParaRPr lang="en-US" sz="2800" b="0" dirty="0" smtClean="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117</a:t>
            </a:fld>
            <a:endParaRPr lang="en-US" dirty="0"/>
          </a:p>
        </p:txBody>
      </p:sp>
    </p:spTree>
    <p:extLst>
      <p:ext uri="{BB962C8B-B14F-4D97-AF65-F5344CB8AC3E}">
        <p14:creationId xmlns:p14="http://schemas.microsoft.com/office/powerpoint/2010/main" val="86979748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00A8E8-88AF-491D-ADD2-9F33E21E4672}" type="slidenum">
              <a:rPr lang="en-US" smtClean="0"/>
              <a:pPr eaLnBrk="1" hangingPunct="1"/>
              <a:t>118</a:t>
            </a:fld>
            <a:endParaRPr lang="en-US" dirty="0" smtClean="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p:spPr>
        <p:txBody>
          <a:bodyPr/>
          <a:lstStyle/>
          <a:p>
            <a:pPr eaLnBrk="1" hangingPunct="1"/>
            <a:r>
              <a:rPr lang="en-US" dirty="0" smtClean="0"/>
              <a:t>Begin Using QuickBooks: Close any QuickBooks screens that appear. Some of the screens that may need to be closed include: Set Closing Date Password? Setup an External Accountant User, Alerts, What’s New (Close by clicking</a:t>
            </a:r>
            <a:r>
              <a:rPr lang="en-US" baseline="0" dirty="0" smtClean="0"/>
              <a:t> the X. What’s New may be accessed on the Help Menu.)</a:t>
            </a:r>
            <a:endParaRPr lang="en-US" dirty="0"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46D796-DDE3-4D61-AF29-0B140FC9CDCA}" type="slidenum">
              <a:rPr lang="en-US" smtClean="0"/>
              <a:pPr eaLnBrk="1" hangingPunct="1"/>
              <a:t>119</a:t>
            </a:fld>
            <a:endParaRPr lang="en-US" dirty="0" smtClean="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p:spPr>
        <p:txBody>
          <a:bodyPr/>
          <a:lstStyle/>
          <a:p>
            <a:pPr eaLnBrk="1" hangingPunct="1"/>
            <a:r>
              <a:rPr lang="en-US" dirty="0" smtClean="0"/>
              <a:t>Add Your Name to a Company Name: Once the company Computer has been opened, add Your Name to the Company Name. To do this, click </a:t>
            </a:r>
            <a:r>
              <a:rPr lang="en-US" b="1" dirty="0" smtClean="0"/>
              <a:t>Company</a:t>
            </a:r>
            <a:r>
              <a:rPr lang="en-US" dirty="0" smtClean="0"/>
              <a:t> on the Menu bar. Click </a:t>
            </a:r>
            <a:r>
              <a:rPr lang="en-US" b="1" dirty="0" smtClean="0"/>
              <a:t>My Company</a:t>
            </a:r>
            <a:r>
              <a:rPr lang="en-US" dirty="0" smtClean="0"/>
              <a:t>. The Company Name will be “Computer Consulting</a:t>
            </a:r>
            <a:r>
              <a:rPr lang="en-US" baseline="0" dirty="0" smtClean="0"/>
              <a:t> by </a:t>
            </a:r>
            <a:r>
              <a:rPr lang="en-US" dirty="0" smtClean="0"/>
              <a:t>Student’s Name.” On the Company Information screen, click to the left of Student’s Name in the Company Name text box, drag through the words Student’s Name to highlight.</a:t>
            </a:r>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DA9809-CE59-4FA0-AB1F-1BFDC4CC7588}" type="slidenum">
              <a:rPr lang="en-US" smtClean="0"/>
              <a:pPr eaLnBrk="1" hangingPunct="1"/>
              <a:t>12</a:t>
            </a:fld>
            <a:endParaRPr lang="en-US" dirty="0"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pPr eaLnBrk="1" hangingPunct="1"/>
            <a:r>
              <a:rPr lang="en-US" dirty="0" smtClean="0"/>
              <a:t>QuickBooks Menus: </a:t>
            </a:r>
            <a:r>
              <a:rPr lang="en-US" sz="1200" b="0" kern="1200" dirty="0" smtClean="0">
                <a:solidFill>
                  <a:schemeClr val="tx1"/>
                </a:solidFill>
                <a:effectLst/>
                <a:latin typeface="Arial" charset="0"/>
                <a:ea typeface="+mn-ea"/>
                <a:cs typeface="+mn-cs"/>
              </a:rPr>
              <a:t>File menu </a:t>
            </a:r>
            <a:r>
              <a:rPr lang="en-US" sz="1200" kern="1200" dirty="0" smtClean="0">
                <a:solidFill>
                  <a:schemeClr val="tx1"/>
                </a:solidFill>
                <a:effectLst/>
                <a:latin typeface="Arial" charset="0"/>
                <a:ea typeface="+mn-ea"/>
                <a:cs typeface="+mn-cs"/>
              </a:rPr>
              <a:t>is used to access company files and perform several other functions—New Company, New Company from an Existing Company File, Open or Restore Company, Open Previous Company, Open Second Company, Back Up Company, Create Copy, Close Company, Switch to Multi-user Mode, Utilities, Set Up Intuit Sync Manager, Send Company File, Print, Save as PDF, Print Forms, Printer Setup, Send Forms, Shipping, Update Web Services, Toggle to Another Edition, and Exit.</a:t>
            </a:r>
            <a:endParaRPr lang="en-US" dirty="0" smtClean="0"/>
          </a:p>
          <a:p>
            <a:pPr eaLnBrk="1" hangingPunct="1"/>
            <a:endParaRPr lang="en-US" dirty="0"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03D4FC-9CCF-41AD-86F8-5EB51F15F7CD}" type="slidenum">
              <a:rPr lang="en-US" smtClean="0"/>
              <a:pPr eaLnBrk="1" hangingPunct="1"/>
              <a:t>120</a:t>
            </a:fld>
            <a:endParaRPr lang="en-US" dirty="0" smtClean="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Add Your Name to a Company Name: Type your actual name. For example, the author’s company name would be Computer Consulting by Janet Horne. Repeat the steps to change the Legal Name to Computer Consulting by Your Name, then click </a:t>
            </a:r>
            <a:r>
              <a:rPr lang="en-US" b="1" dirty="0" smtClean="0"/>
              <a:t>OK</a:t>
            </a:r>
            <a:r>
              <a:rPr lang="en-US" dirty="0" smtClean="0"/>
              <a:t>. Verify the name change on the title bar. It should say: Computer Consulting by Janet Horne - QuickBooks Accountant Desktop 2015. </a:t>
            </a:r>
          </a:p>
          <a:p>
            <a:pPr eaLnBrk="1" hangingPunct="1"/>
            <a:endParaRPr lang="en-US" dirty="0"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CA72CC-2FEB-4DC1-BF6B-2F46A00C4A66}" type="slidenum">
              <a:rPr lang="en-US" smtClean="0"/>
              <a:pPr eaLnBrk="1" hangingPunct="1"/>
              <a:t>121</a:t>
            </a:fld>
            <a:endParaRPr lang="en-US" dirty="0"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p:spPr>
        <p:txBody>
          <a:bodyPr/>
          <a:lstStyle/>
          <a:p>
            <a:pPr eaLnBrk="1" hangingPunct="1"/>
            <a:r>
              <a:rPr lang="en-US" dirty="0" smtClean="0"/>
              <a:t>Back Up a Company: A backup file is a condensed version of a QuickBooks Company file. A backup file contains all entries made for a company up to the time it is created. If any new transactions are made, they are not included until a new backup is made. A QuickBooks backup company file CANNOT be used to record transactions or perform any QuickBooks tasks.</a:t>
            </a:r>
          </a:p>
          <a:p>
            <a:pPr eaLnBrk="1" hangingPunct="1"/>
            <a:endParaRPr lang="en-US" dirty="0"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660BCD-8B7D-4BAB-8CC1-609790C22B47}" type="slidenum">
              <a:rPr lang="en-US" smtClean="0"/>
              <a:pPr eaLnBrk="1" hangingPunct="1"/>
              <a:t>122</a:t>
            </a:fld>
            <a:endParaRPr lang="en-US" dirty="0"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p:spPr>
        <p:txBody>
          <a:bodyPr/>
          <a:lstStyle/>
          <a:p>
            <a:pPr eaLnBrk="1" hangingPunct="1"/>
            <a:r>
              <a:rPr lang="en-US" dirty="0" smtClean="0"/>
              <a:t>To back up a company, click </a:t>
            </a:r>
            <a:r>
              <a:rPr lang="en-US" b="1" dirty="0" smtClean="0"/>
              <a:t>File </a:t>
            </a:r>
            <a:r>
              <a:rPr lang="en-US" dirty="0" smtClean="0"/>
              <a:t>on the Menu bar, click </a:t>
            </a:r>
            <a:r>
              <a:rPr lang="en-US" b="1" dirty="0" smtClean="0"/>
              <a:t>Back</a:t>
            </a:r>
            <a:r>
              <a:rPr lang="en-US" b="1" baseline="0" dirty="0" smtClean="0"/>
              <a:t> Up Company</a:t>
            </a:r>
            <a:r>
              <a:rPr lang="en-US" b="0" baseline="0" dirty="0" smtClean="0"/>
              <a:t>,</a:t>
            </a:r>
            <a:r>
              <a:rPr lang="en-US" b="1" baseline="0" dirty="0" smtClean="0"/>
              <a:t> </a:t>
            </a:r>
            <a:r>
              <a:rPr lang="en-US" dirty="0" smtClean="0"/>
              <a:t>click </a:t>
            </a:r>
            <a:r>
              <a:rPr lang="en-US" b="1" dirty="0" smtClean="0"/>
              <a:t>Create Local Backup</a:t>
            </a:r>
            <a:r>
              <a:rPr lang="en-US" b="0" dirty="0" smtClean="0"/>
              <a:t>.</a:t>
            </a:r>
            <a:endParaRPr lang="en-US" b="1" dirty="0"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25732B-1AEC-42C9-B5D0-67F8725A3E10}" type="slidenum">
              <a:rPr lang="en-US" smtClean="0"/>
              <a:pPr eaLnBrk="1" hangingPunct="1"/>
              <a:t>123</a:t>
            </a:fld>
            <a:endParaRPr lang="en-US" dirty="0"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p:spPr>
        <p:txBody>
          <a:bodyPr/>
          <a:lstStyle/>
          <a:p>
            <a:pPr eaLnBrk="1" hangingPunct="1"/>
            <a:r>
              <a:rPr lang="en-US" dirty="0" smtClean="0"/>
              <a:t>Back Up a Company: On the Save Backup: Method screen, select </a:t>
            </a:r>
            <a:r>
              <a:rPr lang="en-US" b="1" dirty="0" smtClean="0"/>
              <a:t>Local Backu</a:t>
            </a:r>
            <a:r>
              <a:rPr lang="en-US" dirty="0" smtClean="0"/>
              <a:t>p as the backup method, click the </a:t>
            </a:r>
            <a:r>
              <a:rPr lang="en-US" b="1" dirty="0" smtClean="0"/>
              <a:t>Next</a:t>
            </a:r>
            <a:r>
              <a:rPr lang="en-US" dirty="0" smtClean="0"/>
              <a:t> button.</a:t>
            </a:r>
          </a:p>
          <a:p>
            <a:pPr eaLnBrk="1" hangingPunct="1"/>
            <a:endParaRPr lang="en-US" dirty="0"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9BB79A-7BE1-41F5-8FC3-E7113EA4EB6B}" type="slidenum">
              <a:rPr lang="en-US" smtClean="0"/>
              <a:pPr eaLnBrk="1" hangingPunct="1"/>
              <a:t>124</a:t>
            </a:fld>
            <a:endParaRPr lang="en-US" dirty="0"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p:spPr>
        <p:txBody>
          <a:bodyPr/>
          <a:lstStyle/>
          <a:p>
            <a:pPr eaLnBrk="1" hangingPunct="1"/>
            <a:r>
              <a:rPr lang="en-US" dirty="0" smtClean="0"/>
              <a:t>Back Up a Company: The first time you backup a company file, you must tell QuickBooks where to save the backup copy. (This</a:t>
            </a:r>
            <a:r>
              <a:rPr lang="en-US" baseline="0" dirty="0" smtClean="0"/>
              <a:t> and the following slides repeat the information on Slide 1-113. Not all students will create a backup copy when updating a company file.) </a:t>
            </a:r>
            <a:r>
              <a:rPr lang="en-US" dirty="0" smtClean="0"/>
              <a:t>You may also select or remove different backup items: Adding the date and time of backup, back up reminders, and verifying that company data is ok.</a:t>
            </a:r>
          </a:p>
          <a:p>
            <a:pPr eaLnBrk="1" hangingPunct="1"/>
            <a:endParaRPr lang="en-US" dirty="0"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294E7B-63DC-454E-B3B4-57FA23E5C59A}" type="slidenum">
              <a:rPr lang="en-US" smtClean="0"/>
              <a:pPr eaLnBrk="1" hangingPunct="1"/>
              <a:t>125</a:t>
            </a:fld>
            <a:endParaRPr lang="en-US" dirty="0"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p:spPr>
        <p:txBody>
          <a:bodyPr/>
          <a:lstStyle/>
          <a:p>
            <a:pPr eaLnBrk="1" hangingPunct="1"/>
            <a:r>
              <a:rPr lang="en-US" dirty="0" smtClean="0"/>
              <a:t>Back Up a Company: Click the </a:t>
            </a:r>
            <a:r>
              <a:rPr lang="en-US" b="1" dirty="0" smtClean="0"/>
              <a:t>Browse</a:t>
            </a:r>
            <a:r>
              <a:rPr lang="en-US" dirty="0" smtClean="0"/>
              <a:t> button on the Backup Options screen. Enter the location of your </a:t>
            </a:r>
            <a:r>
              <a:rPr lang="en-US" b="1" dirty="0" smtClean="0"/>
              <a:t>USB</a:t>
            </a:r>
            <a:r>
              <a:rPr lang="en-US" dirty="0" smtClean="0"/>
              <a:t> drive (G:) in the example. Click </a:t>
            </a:r>
            <a:r>
              <a:rPr lang="en-US" b="1" dirty="0" smtClean="0"/>
              <a:t>OK</a:t>
            </a:r>
            <a:r>
              <a:rPr lang="en-US" dirty="0" smtClean="0"/>
              <a:t>.</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E81F5F-F109-403E-AB9E-FDE3D43CE73A}" type="slidenum">
              <a:rPr lang="en-US" smtClean="0"/>
              <a:pPr eaLnBrk="1" hangingPunct="1"/>
              <a:t>126</a:t>
            </a:fld>
            <a:endParaRPr lang="en-US" dirty="0"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p:spPr>
        <p:txBody>
          <a:bodyPr/>
          <a:lstStyle/>
          <a:p>
            <a:pPr eaLnBrk="1" hangingPunct="1"/>
            <a:r>
              <a:rPr lang="en-US" dirty="0" smtClean="0"/>
              <a:t>Back Up a Company: Click “</a:t>
            </a:r>
            <a:r>
              <a:rPr lang="en-US" b="1" dirty="0" smtClean="0"/>
              <a:t>Add the date and time of the backup to the file name</a:t>
            </a:r>
            <a:r>
              <a:rPr lang="en-US" dirty="0" smtClean="0"/>
              <a:t>” to remove the check mark. Click “</a:t>
            </a:r>
            <a:r>
              <a:rPr lang="en-US" b="1" dirty="0" smtClean="0"/>
              <a:t>Remind me to back up when I close my company file every 4 times</a:t>
            </a:r>
            <a:r>
              <a:rPr lang="en-US" dirty="0" smtClean="0"/>
              <a:t>” to remove the check mark. Keep Complete verification.</a:t>
            </a:r>
            <a:r>
              <a:rPr lang="en-US" baseline="0" dirty="0" smtClean="0"/>
              <a:t> </a:t>
            </a:r>
            <a:r>
              <a:rPr lang="en-US" dirty="0" smtClean="0"/>
              <a:t>Click the </a:t>
            </a:r>
            <a:r>
              <a:rPr lang="en-US" b="1" dirty="0" smtClean="0"/>
              <a:t>OK</a:t>
            </a:r>
            <a:r>
              <a:rPr lang="en-US" dirty="0" smtClean="0"/>
              <a:t> button.</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E36897-1430-4316-81E2-EB72A9B76EA5}" type="slidenum">
              <a:rPr lang="en-US" smtClean="0"/>
              <a:pPr eaLnBrk="1" hangingPunct="1"/>
              <a:t>127</a:t>
            </a:fld>
            <a:endParaRPr lang="en-US" dirty="0"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p:spPr>
        <p:txBody>
          <a:bodyPr/>
          <a:lstStyle/>
          <a:p>
            <a:pPr eaLnBrk="1" hangingPunct="1"/>
            <a:r>
              <a:rPr lang="en-US" dirty="0" smtClean="0"/>
              <a:t>Back Up a Company: If you get a notification about the backup location, click </a:t>
            </a:r>
            <a:r>
              <a:rPr lang="en-US" b="1" dirty="0" smtClean="0"/>
              <a:t>Use this Location</a:t>
            </a:r>
            <a:r>
              <a:rPr lang="en-US" dirty="0" smtClean="0"/>
              <a:t>.</a:t>
            </a:r>
            <a:endParaRPr lang="en-US" b="1" dirty="0"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B3A4C48-168A-4DD7-B3A8-358568232421}" type="slidenum">
              <a:rPr lang="en-US" smtClean="0"/>
              <a:pPr eaLnBrk="1" hangingPunct="1"/>
              <a:t>128</a:t>
            </a:fld>
            <a:endParaRPr lang="en-US" dirty="0" smtClean="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p:spPr>
        <p:txBody>
          <a:bodyPr/>
          <a:lstStyle/>
          <a:p>
            <a:pPr eaLnBrk="1" hangingPunct="1"/>
            <a:r>
              <a:rPr lang="en-US" dirty="0" smtClean="0"/>
              <a:t>Back Up a Company: On the Save Backup: When screen, make sure </a:t>
            </a:r>
            <a:r>
              <a:rPr lang="en-US" b="1" dirty="0" smtClean="0"/>
              <a:t>Save it now</a:t>
            </a:r>
            <a:r>
              <a:rPr lang="en-US" dirty="0" smtClean="0"/>
              <a:t> is selected, click the </a:t>
            </a:r>
            <a:r>
              <a:rPr lang="en-US" b="1" dirty="0" smtClean="0"/>
              <a:t>Next</a:t>
            </a:r>
            <a:r>
              <a:rPr lang="en-US" dirty="0" smtClean="0"/>
              <a:t> button.</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EA91FB-2132-4786-AB54-E17961FD7844}" type="slidenum">
              <a:rPr lang="en-US" smtClean="0"/>
              <a:pPr eaLnBrk="1" hangingPunct="1"/>
              <a:t>129</a:t>
            </a:fld>
            <a:endParaRPr lang="en-US" dirty="0" smtClean="0"/>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p:spPr>
        <p:txBody>
          <a:bodyPr/>
          <a:lstStyle/>
          <a:p>
            <a:pPr eaLnBrk="1" hangingPunct="1"/>
            <a:r>
              <a:rPr lang="en-US" dirty="0" smtClean="0"/>
              <a:t>Back Up a Company: Add </a:t>
            </a:r>
            <a:r>
              <a:rPr lang="en-US" b="1" dirty="0" smtClean="0"/>
              <a:t>Ch. 1</a:t>
            </a:r>
            <a:r>
              <a:rPr lang="en-US" dirty="0" smtClean="0"/>
              <a:t> at the end of Computer (Backup). The name of the file will be </a:t>
            </a:r>
            <a:r>
              <a:rPr lang="en-US" b="1" dirty="0" smtClean="0"/>
              <a:t>Computer (Backup Ch. 1)</a:t>
            </a:r>
            <a:r>
              <a:rPr lang="en-US" dirty="0" smtClean="0"/>
              <a:t>.  Note that the file type is </a:t>
            </a:r>
            <a:r>
              <a:rPr lang="en-US" b="1" dirty="0" smtClean="0"/>
              <a:t>QBW Backup (*.QBB)</a:t>
            </a:r>
            <a:r>
              <a:rPr lang="en-US" b="0" dirty="0" smtClean="0"/>
              <a:t>. </a:t>
            </a:r>
          </a:p>
          <a:p>
            <a:pPr eaLnBrk="1" hangingPunct="1"/>
            <a:r>
              <a:rPr lang="en-US" b="0" dirty="0" smtClean="0"/>
              <a:t>	Remember: </a:t>
            </a:r>
            <a:r>
              <a:rPr lang="en-US" b="1" dirty="0" smtClean="0"/>
              <a:t>.QBB</a:t>
            </a:r>
            <a:r>
              <a:rPr lang="en-US" dirty="0" smtClean="0"/>
              <a:t> is a file extension that means QuickBooks Backup. </a:t>
            </a:r>
          </a:p>
          <a:p>
            <a:pPr eaLnBrk="1" hangingPunct="1"/>
            <a:r>
              <a:rPr lang="en-US" dirty="0" smtClean="0"/>
              <a:t>Click the </a:t>
            </a:r>
            <a:r>
              <a:rPr lang="en-US" b="1" dirty="0" smtClean="0"/>
              <a:t>Save</a:t>
            </a:r>
            <a:r>
              <a:rPr lang="en-US" dirty="0" smtClean="0"/>
              <a:t> button to save Computer (Backup Ch. 1).QBB.</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QuickBooks Menus:</a:t>
            </a:r>
            <a:r>
              <a:rPr lang="en-US" baseline="0" dirty="0" smtClean="0"/>
              <a:t> </a:t>
            </a:r>
            <a:r>
              <a:rPr lang="en-US" dirty="0" smtClean="0"/>
              <a:t>The Edit menu is used to make changes such as: </a:t>
            </a:r>
            <a:r>
              <a:rPr lang="en-US" sz="1200" kern="1200" dirty="0" smtClean="0">
                <a:solidFill>
                  <a:schemeClr val="tx1"/>
                </a:solidFill>
                <a:effectLst/>
                <a:latin typeface="Arial" charset="0"/>
                <a:ea typeface="+mn-ea"/>
                <a:cs typeface="+mn-cs"/>
              </a:rPr>
              <a:t>Undo, Revert, Cut, Copy, Paste, Copy Line, Paste Line, Use Register, Use Calculator, Find, Search, and Preferences.</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13</a:t>
            </a:fld>
            <a:endParaRPr lang="en-US" dirty="0"/>
          </a:p>
        </p:txBody>
      </p:sp>
    </p:spTree>
    <p:extLst>
      <p:ext uri="{BB962C8B-B14F-4D97-AF65-F5344CB8AC3E}">
        <p14:creationId xmlns:p14="http://schemas.microsoft.com/office/powerpoint/2010/main" val="122179528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73D2A7-0E59-4F0D-86FF-EEB4AD32B3E0}" type="slidenum">
              <a:rPr lang="en-US" smtClean="0"/>
              <a:pPr eaLnBrk="1" hangingPunct="1"/>
              <a:t>130</a:t>
            </a:fld>
            <a:endParaRPr lang="en-US" dirty="0" smtClean="0"/>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p:spPr>
        <p:txBody>
          <a:bodyPr/>
          <a:lstStyle/>
          <a:p>
            <a:pPr eaLnBrk="1" hangingPunct="1"/>
            <a:r>
              <a:rPr lang="en-US" dirty="0" smtClean="0"/>
              <a:t>Back Up a Company: Click </a:t>
            </a:r>
            <a:r>
              <a:rPr lang="en-US" b="1" dirty="0" smtClean="0"/>
              <a:t>OK</a:t>
            </a:r>
            <a:r>
              <a:rPr lang="en-US" dirty="0" smtClean="0"/>
              <a:t> on the QuickBooks Information screen.</a:t>
            </a:r>
          </a:p>
          <a:p>
            <a:pPr eaLnBrk="1" hangingPunct="1"/>
            <a:endParaRPr lang="en-US" dirty="0"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FCB993-FD27-47CC-A410-F3218D1F6563}" type="slidenum">
              <a:rPr lang="en-US" smtClean="0"/>
              <a:pPr eaLnBrk="1" hangingPunct="1"/>
              <a:t>131</a:t>
            </a:fld>
            <a:endParaRPr lang="en-US" dirty="0" smtClean="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p:spPr>
        <p:txBody>
          <a:bodyPr/>
          <a:lstStyle/>
          <a:p>
            <a:pPr eaLnBrk="1" hangingPunct="1"/>
            <a:r>
              <a:rPr lang="en-US" dirty="0" smtClean="0"/>
              <a:t>Change Account Names: Change the account name of Company Cars to Automobiles. Click </a:t>
            </a:r>
            <a:r>
              <a:rPr lang="en-US" b="1" dirty="0" smtClean="0"/>
              <a:t>Lists</a:t>
            </a:r>
            <a:r>
              <a:rPr lang="en-US" dirty="0" smtClean="0"/>
              <a:t> on the menu bar, click </a:t>
            </a:r>
            <a:r>
              <a:rPr lang="en-US" b="1" dirty="0" smtClean="0"/>
              <a:t>Chart of Accounts</a:t>
            </a:r>
            <a:r>
              <a:rPr lang="en-US" dirty="0" smtClean="0"/>
              <a:t>. </a:t>
            </a:r>
            <a:r>
              <a:rPr lang="en-US" sz="1000" dirty="0" smtClean="0"/>
              <a:t>Scroll through accounts until you see Company Cars. Click </a:t>
            </a:r>
            <a:r>
              <a:rPr lang="en-US" sz="1000" b="1" dirty="0" smtClean="0"/>
              <a:t>Company Cars</a:t>
            </a:r>
            <a:r>
              <a:rPr lang="en-US" sz="1000" dirty="0" smtClean="0"/>
              <a:t>.</a:t>
            </a:r>
          </a:p>
          <a:p>
            <a:pPr eaLnBrk="1" hangingPunct="1">
              <a:lnSpc>
                <a:spcPct val="90000"/>
              </a:lnSpc>
            </a:pPr>
            <a:endParaRPr lang="en-US" sz="1000" dirty="0"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1C2D38-0005-4104-AF8F-025A72B77ECC}" type="slidenum">
              <a:rPr lang="en-US" smtClean="0"/>
              <a:pPr eaLnBrk="1" hangingPunct="1"/>
              <a:t>132</a:t>
            </a:fld>
            <a:endParaRPr lang="en-US" dirty="0"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p:spPr>
        <p:txBody>
          <a:bodyPr/>
          <a:lstStyle/>
          <a:p>
            <a:pPr eaLnBrk="1" hangingPunct="1"/>
            <a:r>
              <a:rPr lang="en-US" dirty="0" smtClean="0"/>
              <a:t>Change Account Names: After clicking the </a:t>
            </a:r>
            <a:r>
              <a:rPr lang="en-US" b="1" dirty="0" smtClean="0"/>
              <a:t>Account </a:t>
            </a:r>
            <a:r>
              <a:rPr lang="en-US" dirty="0" smtClean="0"/>
              <a:t>button, click </a:t>
            </a:r>
            <a:r>
              <a:rPr lang="en-US" b="1" dirty="0" smtClean="0"/>
              <a:t>Edit Account</a:t>
            </a:r>
            <a:r>
              <a:rPr lang="en-US" dirty="0" smtClean="0"/>
              <a:t>. (Notice the keyboard shortcut is </a:t>
            </a:r>
            <a:r>
              <a:rPr lang="en-US" b="1" dirty="0" smtClean="0"/>
              <a:t>Ctrl+E</a:t>
            </a:r>
            <a:r>
              <a:rPr lang="en-US" dirty="0" smtClean="0"/>
              <a:t>. This means you can access the Edit Account screen by using the keyboard.)</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p:spPr>
        <p:txBody>
          <a:bodyPr/>
          <a:lstStyle/>
          <a:p>
            <a:pPr eaLnBrk="1" hangingPunct="1"/>
            <a:r>
              <a:rPr lang="en-US" dirty="0" smtClean="0"/>
              <a:t>Change Account Names: Change Company Cars</a:t>
            </a:r>
            <a:r>
              <a:rPr lang="en-US" baseline="0" dirty="0" smtClean="0"/>
              <a:t> to </a:t>
            </a:r>
            <a:r>
              <a:rPr lang="en-US" b="1" baseline="0" dirty="0" smtClean="0"/>
              <a:t>Automobiles</a:t>
            </a:r>
            <a:r>
              <a:rPr lang="en-US" b="0" baseline="0" dirty="0" smtClean="0"/>
              <a:t>. Click the </a:t>
            </a:r>
            <a:r>
              <a:rPr lang="en-US" b="1" baseline="0" dirty="0" smtClean="0"/>
              <a:t>Save &amp; Close</a:t>
            </a:r>
            <a:r>
              <a:rPr lang="en-US" b="0" baseline="0" dirty="0" smtClean="0"/>
              <a:t> button.</a:t>
            </a:r>
            <a:endParaRPr lang="en-US" dirty="0" smtClean="0"/>
          </a:p>
          <a:p>
            <a:pPr eaLnBrk="1" hangingPunct="1"/>
            <a:endParaRPr lang="en-US" dirty="0" smtClean="0"/>
          </a:p>
          <a:p>
            <a:endParaRPr lang="en-US" dirty="0" smtClean="0"/>
          </a:p>
        </p:txBody>
      </p:sp>
      <p:sp>
        <p:nvSpPr>
          <p:cNvPr id="239620"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2F41C2-0C9D-4EF0-AB00-9B7492EB64ED}" type="slidenum">
              <a:rPr lang="en-US" smtClean="0"/>
              <a:pPr eaLnBrk="1" hangingPunct="1"/>
              <a:t>133</a:t>
            </a:fld>
            <a:endParaRPr lang="en-US" dirty="0"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A28675-25AC-4D38-961C-2D2DB4C104B7}" type="slidenum">
              <a:rPr lang="en-US" smtClean="0"/>
              <a:pPr eaLnBrk="1" hangingPunct="1"/>
              <a:t>134</a:t>
            </a:fld>
            <a:endParaRPr lang="en-US" dirty="0" smtClean="0"/>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p:spPr>
        <p:txBody>
          <a:bodyPr/>
          <a:lstStyle/>
          <a:p>
            <a:pPr eaLnBrk="1" hangingPunct="1"/>
            <a:r>
              <a:rPr lang="en-US" dirty="0" smtClean="0"/>
              <a:t>Change Account Names: After saving the account name change, verify the change by viewing the Chart of Accounts. </a:t>
            </a: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p:spPr>
        <p:txBody>
          <a:bodyPr/>
          <a:lstStyle/>
          <a:p>
            <a:r>
              <a:rPr lang="en-US" dirty="0" smtClean="0"/>
              <a:t>View a Report: Click </a:t>
            </a:r>
            <a:r>
              <a:rPr lang="en-US" b="1" dirty="0" smtClean="0"/>
              <a:t>Reports </a:t>
            </a:r>
            <a:r>
              <a:rPr lang="en-US" dirty="0" smtClean="0"/>
              <a:t>on the icon bar to open the Report Center. Click the icon for </a:t>
            </a:r>
            <a:r>
              <a:rPr lang="en-US" b="1" dirty="0" smtClean="0"/>
              <a:t>List View</a:t>
            </a:r>
            <a:r>
              <a:rPr lang="en-US" b="0" dirty="0" smtClean="0"/>
              <a:t>. </a:t>
            </a:r>
            <a:endParaRPr lang="en-US" b="1" dirty="0" smtClean="0"/>
          </a:p>
          <a:p>
            <a:endParaRPr lang="en-US" dirty="0" smtClean="0"/>
          </a:p>
        </p:txBody>
      </p:sp>
      <p:sp>
        <p:nvSpPr>
          <p:cNvPr id="24166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5F1A08-C9B4-485B-926F-9A09C9904E15}" type="slidenum">
              <a:rPr lang="en-US" smtClean="0"/>
              <a:pPr eaLnBrk="1" hangingPunct="1"/>
              <a:t>135</a:t>
            </a:fld>
            <a:endParaRPr lang="en-US" dirty="0"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VIEW A REPORT: In the list of report categories shown on the left side of the Report Center, click </a:t>
            </a:r>
            <a:r>
              <a:rPr lang="en-US" b="1" dirty="0" smtClean="0"/>
              <a:t>Accountant &amp; Taxes </a:t>
            </a:r>
            <a:r>
              <a:rPr lang="en-US" b="0" dirty="0" smtClean="0"/>
              <a:t>. </a:t>
            </a:r>
            <a:r>
              <a:rPr lang="en-US" dirty="0" smtClean="0"/>
              <a:t>Click </a:t>
            </a:r>
            <a:r>
              <a:rPr lang="en-US" b="1" dirty="0" smtClean="0"/>
              <a:t>Trial Balance</a:t>
            </a:r>
            <a:r>
              <a:rPr lang="en-US" b="0" dirty="0" smtClean="0"/>
              <a:t>.</a:t>
            </a:r>
            <a:r>
              <a:rPr lang="en-US" b="0" baseline="0" dirty="0" smtClean="0"/>
              <a:t> </a:t>
            </a:r>
            <a:r>
              <a:rPr lang="en-US" dirty="0" smtClean="0"/>
              <a:t>Click the </a:t>
            </a:r>
            <a:r>
              <a:rPr lang="en-US" b="1" dirty="0" smtClean="0"/>
              <a:t>Run </a:t>
            </a:r>
            <a:r>
              <a:rPr lang="en-US" dirty="0" smtClean="0"/>
              <a:t>button. (</a:t>
            </a:r>
            <a:r>
              <a:rPr lang="en-US" sz="2200" dirty="0" smtClean="0"/>
              <a:t>Note that your dates will not be 12/1/2014-12/31/2014.)</a:t>
            </a:r>
          </a:p>
          <a:p>
            <a:endParaRPr lang="en-US" dirty="0" smtClean="0"/>
          </a:p>
          <a:p>
            <a:endParaRPr lang="en-US" dirty="0" smtClean="0"/>
          </a:p>
        </p:txBody>
      </p:sp>
      <p:sp>
        <p:nvSpPr>
          <p:cNvPr id="24269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C3307D-D875-48FA-AF4B-23A0588BC011}" type="slidenum">
              <a:rPr lang="en-US" smtClean="0"/>
              <a:pPr eaLnBrk="1" hangingPunct="1"/>
              <a:t>136</a:t>
            </a:fld>
            <a:endParaRPr lang="en-US" dirty="0"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VIEW A REPORT: Press </a:t>
            </a:r>
            <a:r>
              <a:rPr lang="en-US" b="1" dirty="0" smtClean="0"/>
              <a:t>Tab </a:t>
            </a:r>
            <a:r>
              <a:rPr lang="en-US" dirty="0" smtClean="0"/>
              <a:t>key to highlight </a:t>
            </a:r>
            <a:r>
              <a:rPr lang="en-US" b="1" dirty="0" smtClean="0"/>
              <a:t>From. </a:t>
            </a:r>
            <a:r>
              <a:rPr lang="en-US" dirty="0" smtClean="0"/>
              <a:t>Key in the date </a:t>
            </a:r>
            <a:r>
              <a:rPr lang="en-US" b="1" dirty="0" smtClean="0"/>
              <a:t>01/01/15. </a:t>
            </a:r>
            <a:r>
              <a:rPr lang="en-US" dirty="0" smtClean="0"/>
              <a:t>Press </a:t>
            </a:r>
            <a:r>
              <a:rPr lang="en-US" b="1" dirty="0" smtClean="0"/>
              <a:t>Tab </a:t>
            </a:r>
            <a:r>
              <a:rPr lang="en-US" dirty="0" smtClean="0"/>
              <a:t>and key in the </a:t>
            </a:r>
            <a:r>
              <a:rPr lang="en-US" b="1" dirty="0" smtClean="0"/>
              <a:t>To </a:t>
            </a:r>
            <a:r>
              <a:rPr lang="en-US" dirty="0" smtClean="0"/>
              <a:t>date of </a:t>
            </a:r>
            <a:r>
              <a:rPr lang="en-US" b="1" dirty="0" smtClean="0"/>
              <a:t>01/01/15. </a:t>
            </a:r>
            <a:r>
              <a:rPr lang="en-US" dirty="0" smtClean="0"/>
              <a:t>Press the Tab until the report is displayed. View the Trial Balance. Verify the account name of Automobiles. (The account Automobiles will be followed by a colon and t</a:t>
            </a:r>
            <a:r>
              <a:rPr lang="en-US" sz="1800" dirty="0" smtClean="0"/>
              <a:t>he subaccount Original Cost)</a:t>
            </a:r>
          </a:p>
          <a:p>
            <a:endParaRPr lang="en-US" dirty="0" smtClean="0"/>
          </a:p>
          <a:p>
            <a:endParaRPr lang="en-US" dirty="0" smtClean="0"/>
          </a:p>
        </p:txBody>
      </p:sp>
      <p:sp>
        <p:nvSpPr>
          <p:cNvPr id="24371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9F690D-1467-486A-9FD2-06B5A607EF98}" type="slidenum">
              <a:rPr lang="en-US" smtClean="0"/>
              <a:pPr eaLnBrk="1" hangingPunct="1"/>
              <a:t>137</a:t>
            </a:fld>
            <a:endParaRPr lang="en-US" dirty="0"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p:spPr>
        <p:txBody>
          <a:bodyPr/>
          <a:lstStyle/>
          <a:p>
            <a:r>
              <a:rPr lang="en-US" dirty="0" smtClean="0"/>
              <a:t>View a Report: Verify the account name Automobiles: Original Cost. Then close the report and the Report Center.</a:t>
            </a:r>
          </a:p>
        </p:txBody>
      </p:sp>
      <p:sp>
        <p:nvSpPr>
          <p:cNvPr id="244740"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1B3777-4E79-4084-A677-06BE6943FCE9}" type="slidenum">
              <a:rPr lang="en-US" smtClean="0"/>
              <a:pPr eaLnBrk="1" hangingPunct="1"/>
              <a:t>138</a:t>
            </a:fld>
            <a:endParaRPr lang="en-US" dirty="0"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670C7B-2089-4815-9949-A745A570B5F6}" type="slidenum">
              <a:rPr lang="en-US" smtClean="0"/>
              <a:pPr eaLnBrk="1" hangingPunct="1"/>
              <a:t>139</a:t>
            </a:fld>
            <a:endParaRPr lang="en-US" dirty="0" smtClean="0"/>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p:spPr>
        <p:txBody>
          <a:bodyPr/>
          <a:lstStyle/>
          <a:p>
            <a:pPr>
              <a:lnSpc>
                <a:spcPct val="90000"/>
              </a:lnSpc>
            </a:pPr>
            <a:r>
              <a:rPr lang="en-US" dirty="0" smtClean="0"/>
              <a:t>Restore a Backup File: Restoring the file will erase any transactions entered or changes made since the backup was made. You would restore a backup file if you made errors that you cannot find or to start over on a chapter. The backup file for Chapter 1 was made </a:t>
            </a:r>
            <a:r>
              <a:rPr lang="en-US" sz="1200" dirty="0" smtClean="0"/>
              <a:t>after you added your name to the company name but prior to changing the Company Cars to Automobiles. Restoring the file will show Company Cars for the account name.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486D69-6686-47C4-B0ED-122DEBFB24AB}" type="slidenum">
              <a:rPr lang="en-US" smtClean="0"/>
              <a:pPr eaLnBrk="1" hangingPunct="1"/>
              <a:t>14</a:t>
            </a:fld>
            <a:endParaRPr lang="en-US" dirty="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r>
              <a:rPr lang="en-US" dirty="0" smtClean="0"/>
              <a:t>QuickBooks Menus: View menu is used to select the use of an </a:t>
            </a:r>
            <a:r>
              <a:rPr lang="en-US" sz="1200" kern="1200" dirty="0" smtClean="0">
                <a:solidFill>
                  <a:schemeClr val="tx1"/>
                </a:solidFill>
                <a:effectLst/>
                <a:latin typeface="Arial" charset="0"/>
                <a:ea typeface="+mn-ea"/>
                <a:cs typeface="+mn-cs"/>
              </a:rPr>
              <a:t>Open Window List, Top Icon Bar (selected for the text), Left Icon Bar (QuickBooks default setting), Hide Icon Bar, Search Box, Customize Icon Bar, Add “Home” to Icon Bar, Favorites Menu, One Window, and Multiple Windows.</a:t>
            </a:r>
          </a:p>
          <a:p>
            <a:pPr eaLnBrk="1" hangingPunct="1"/>
            <a:endParaRPr lang="en-US" dirty="0"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2C1805-4C57-49CF-A67D-E7D7768EDD19}" type="slidenum">
              <a:rPr lang="en-US" smtClean="0"/>
              <a:pPr eaLnBrk="1" hangingPunct="1"/>
              <a:t>140</a:t>
            </a:fld>
            <a:endParaRPr lang="en-US" dirty="0" smtClean="0"/>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p:spPr>
        <p:txBody>
          <a:bodyPr/>
          <a:lstStyle/>
          <a:p>
            <a:pPr eaLnBrk="1" hangingPunct="1"/>
            <a:r>
              <a:rPr lang="en-US" dirty="0" smtClean="0"/>
              <a:t>Restore a Backup File: To begin the file restore, click the </a:t>
            </a:r>
            <a:r>
              <a:rPr lang="en-US" b="1" dirty="0" smtClean="0"/>
              <a:t>File</a:t>
            </a:r>
            <a:r>
              <a:rPr lang="en-US" dirty="0" smtClean="0"/>
              <a:t> menu, click </a:t>
            </a:r>
            <a:r>
              <a:rPr lang="en-US" b="1" dirty="0" smtClean="0"/>
              <a:t>Open or Restore Company</a:t>
            </a:r>
            <a:r>
              <a:rPr lang="en-US" dirty="0" smtClean="0"/>
              <a:t>. On the Open Company: Type screen, click </a:t>
            </a:r>
            <a:r>
              <a:rPr lang="en-US" b="1" dirty="0" smtClean="0"/>
              <a:t>Restore a backup copy (.QBB)</a:t>
            </a:r>
            <a:r>
              <a:rPr lang="en-US" dirty="0" smtClean="0"/>
              <a:t>. Click the </a:t>
            </a:r>
            <a:r>
              <a:rPr lang="en-US" b="1" dirty="0" smtClean="0"/>
              <a:t>Next</a:t>
            </a:r>
            <a:r>
              <a:rPr lang="en-US" dirty="0" smtClean="0"/>
              <a:t> button.</a:t>
            </a: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1208D9-1D4E-4516-903F-EFE1AD2596C3}" type="slidenum">
              <a:rPr lang="en-US" smtClean="0"/>
              <a:pPr eaLnBrk="1" hangingPunct="1"/>
              <a:t>141</a:t>
            </a:fld>
            <a:endParaRPr lang="en-US" dirty="0"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p:spPr>
        <p:txBody>
          <a:bodyPr/>
          <a:lstStyle/>
          <a:p>
            <a:pPr eaLnBrk="1" hangingPunct="1"/>
            <a:r>
              <a:rPr lang="en-US" dirty="0" smtClean="0"/>
              <a:t>Restore a Backup File: On the Restore Backup: Method screen, click </a:t>
            </a:r>
            <a:r>
              <a:rPr lang="en-US" b="1" dirty="0" smtClean="0"/>
              <a:t>Local backup</a:t>
            </a:r>
            <a:r>
              <a:rPr lang="en-US" dirty="0" smtClean="0"/>
              <a:t>, then click the </a:t>
            </a:r>
            <a:r>
              <a:rPr lang="en-US" b="1" dirty="0" smtClean="0"/>
              <a:t>Next</a:t>
            </a:r>
            <a:r>
              <a:rPr lang="en-US" dirty="0" smtClean="0"/>
              <a:t> button.</a:t>
            </a:r>
          </a:p>
          <a:p>
            <a:pPr eaLnBrk="1" hangingPunct="1"/>
            <a:endParaRPr lang="en-US" dirty="0"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90359B-D161-4FCB-88AB-FF28099FA64E}" type="slidenum">
              <a:rPr lang="en-US" smtClean="0"/>
              <a:pPr eaLnBrk="1" hangingPunct="1"/>
              <a:t>142</a:t>
            </a:fld>
            <a:endParaRPr lang="en-US" dirty="0"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p:spPr>
        <p:txBody>
          <a:bodyPr/>
          <a:lstStyle/>
          <a:p>
            <a:pPr eaLnBrk="1" hangingPunct="1"/>
            <a:r>
              <a:rPr lang="en-US" dirty="0" smtClean="0"/>
              <a:t>Restore a Backup File: The next step is to tell QuickBooks where to Restore From. On the</a:t>
            </a:r>
            <a:r>
              <a:rPr lang="en-US" baseline="0" dirty="0" smtClean="0"/>
              <a:t> Open Backup Copy screen, m</a:t>
            </a:r>
            <a:r>
              <a:rPr lang="en-US" dirty="0" smtClean="0"/>
              <a:t>ake sure that the area for Look in: indicates the USB drive location (G: in this example). Computer (Backup Ch. 1) should show in the area beneath the Look in: textbox. Click the file “</a:t>
            </a:r>
            <a:r>
              <a:rPr lang="en-US" b="1" dirty="0" smtClean="0"/>
              <a:t>Computer (Backup Ch. 1)</a:t>
            </a:r>
            <a:r>
              <a:rPr lang="en-US" dirty="0" smtClean="0"/>
              <a:t>.” Click the </a:t>
            </a:r>
            <a:r>
              <a:rPr lang="en-US" b="1" dirty="0" smtClean="0"/>
              <a:t>Open</a:t>
            </a:r>
            <a:r>
              <a:rPr lang="en-US" dirty="0" smtClean="0"/>
              <a:t> button. </a:t>
            </a: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8BBB10-7C7E-408D-B765-79D0496E95C2}" type="slidenum">
              <a:rPr lang="en-US" smtClean="0"/>
              <a:pPr eaLnBrk="1" hangingPunct="1"/>
              <a:t>143</a:t>
            </a:fld>
            <a:endParaRPr lang="en-US" dirty="0" smtClean="0"/>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p:spPr>
        <p:txBody>
          <a:bodyPr/>
          <a:lstStyle/>
          <a:p>
            <a:pPr eaLnBrk="1" hangingPunct="1"/>
            <a:r>
              <a:rPr lang="en-US" dirty="0" smtClean="0"/>
              <a:t>Restore a Backup File: Click </a:t>
            </a:r>
            <a:r>
              <a:rPr lang="en-US" b="1" dirty="0" smtClean="0"/>
              <a:t>Next</a:t>
            </a:r>
            <a:r>
              <a:rPr lang="en-US" dirty="0" smtClean="0"/>
              <a:t> on the Open or Restore Company screen.</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E9744A-48D2-4C27-AC9C-1197FE774E43}" type="slidenum">
              <a:rPr lang="en-US" smtClean="0"/>
              <a:pPr eaLnBrk="1" hangingPunct="1"/>
              <a:t>144</a:t>
            </a:fld>
            <a:endParaRPr lang="en-US" dirty="0" smtClean="0"/>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p:spPr>
        <p:txBody>
          <a:bodyPr/>
          <a:lstStyle/>
          <a:p>
            <a:pPr eaLnBrk="1" hangingPunct="1"/>
            <a:r>
              <a:rPr lang="en-US" dirty="0" smtClean="0"/>
              <a:t>Restore a Backup File: On the </a:t>
            </a:r>
            <a:r>
              <a:rPr lang="en-US" b="1" dirty="0" smtClean="0"/>
              <a:t>Save Company File as </a:t>
            </a:r>
            <a:r>
              <a:rPr lang="en-US" dirty="0" smtClean="0"/>
              <a:t>screen, </a:t>
            </a:r>
            <a:r>
              <a:rPr lang="en-US" b="1" dirty="0" smtClean="0"/>
              <a:t>Save in </a:t>
            </a:r>
            <a:r>
              <a:rPr lang="en-US" dirty="0" smtClean="0"/>
              <a:t>should be the location of your USB drive (G:\</a:t>
            </a:r>
            <a:r>
              <a:rPr lang="en-US" dirty="0" smtClean="0">
                <a:sym typeface="Wingdings" pitchFamily="2" charset="2"/>
              </a:rPr>
              <a:t>). </a:t>
            </a:r>
            <a:r>
              <a:rPr lang="en-US" dirty="0" smtClean="0"/>
              <a:t>The file name should be </a:t>
            </a:r>
            <a:r>
              <a:rPr lang="en-US" b="1" dirty="0" smtClean="0"/>
              <a:t>Computer</a:t>
            </a:r>
            <a:r>
              <a:rPr lang="en-US" dirty="0" smtClean="0"/>
              <a:t>. Click the </a:t>
            </a:r>
            <a:r>
              <a:rPr lang="en-US" b="1" dirty="0" smtClean="0"/>
              <a:t>Save</a:t>
            </a:r>
            <a:r>
              <a:rPr lang="en-US" dirty="0" smtClean="0"/>
              <a:t> button.</a:t>
            </a: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A9ED60-3A58-4B6B-BFD1-E48E1C9843BD}" type="slidenum">
              <a:rPr lang="en-US" smtClean="0"/>
              <a:pPr eaLnBrk="1" hangingPunct="1"/>
              <a:t>145</a:t>
            </a:fld>
            <a:endParaRPr lang="en-US" dirty="0"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p:spPr>
        <p:txBody>
          <a:bodyPr/>
          <a:lstStyle/>
          <a:p>
            <a:pPr eaLnBrk="1" hangingPunct="1"/>
            <a:r>
              <a:rPr lang="en-US" dirty="0" smtClean="0"/>
              <a:t>Restore a Backup File: Since you already have a G:\Computer.qbw file, you will get a message that the file already exists. You will click the </a:t>
            </a:r>
            <a:r>
              <a:rPr lang="en-US" b="1" dirty="0" smtClean="0"/>
              <a:t>Yes</a:t>
            </a:r>
            <a:r>
              <a:rPr lang="en-US" dirty="0" smtClean="0"/>
              <a:t> button to tell QuickBooks to replace the information in the file with the information from the Computer (Backup Ch. 1).qbb file. To confirm the entire file deletion, you will type in the word </a:t>
            </a:r>
            <a:r>
              <a:rPr lang="en-US" b="1" dirty="0" smtClean="0"/>
              <a:t>Yes</a:t>
            </a:r>
            <a:r>
              <a:rPr lang="en-US" dirty="0" smtClean="0"/>
              <a:t> and click the </a:t>
            </a:r>
            <a:r>
              <a:rPr lang="en-US" b="1" dirty="0" smtClean="0"/>
              <a:t>OK</a:t>
            </a:r>
            <a:r>
              <a:rPr lang="en-US" dirty="0" smtClean="0"/>
              <a:t> button on the Delete Entire File message box. When the file has been restored, click </a:t>
            </a:r>
            <a:r>
              <a:rPr lang="en-US" b="1" dirty="0" smtClean="0"/>
              <a:t>OK</a:t>
            </a:r>
            <a:r>
              <a:rPr lang="en-US" dirty="0" smtClean="0"/>
              <a:t>.</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p:spPr>
        <p:txBody>
          <a:bodyPr/>
          <a:lstStyle/>
          <a:p>
            <a:r>
              <a:rPr lang="en-US" dirty="0" smtClean="0"/>
              <a:t>View Company Name on Title Bar: The company name was changed before making the Computer (Backup Ch. 1) backup file. Restoring the backup file kept the company name. The author’s name was used in the example.</a:t>
            </a:r>
          </a:p>
          <a:p>
            <a:endParaRPr lang="en-US" dirty="0" smtClean="0"/>
          </a:p>
          <a:p>
            <a:endParaRPr lang="en-US" dirty="0" smtClean="0"/>
          </a:p>
        </p:txBody>
      </p:sp>
      <p:sp>
        <p:nvSpPr>
          <p:cNvPr id="25293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9511E6-14DD-42A7-9108-0863BFD81685}" type="slidenum">
              <a:rPr lang="en-US" smtClean="0"/>
              <a:pPr eaLnBrk="1" hangingPunct="1"/>
              <a:t>146</a:t>
            </a:fld>
            <a:endParaRPr lang="en-US" dirty="0"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7CC265-B92B-4F16-AF3F-55651994FF9E}" type="slidenum">
              <a:rPr lang="en-US" smtClean="0"/>
              <a:pPr eaLnBrk="1" hangingPunct="1"/>
              <a:t>147</a:t>
            </a:fld>
            <a:endParaRPr lang="en-US" dirty="0"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p:spPr>
        <p:txBody>
          <a:bodyPr/>
          <a:lstStyle/>
          <a:p>
            <a:pPr eaLnBrk="1" hangingPunct="1"/>
            <a:r>
              <a:rPr lang="en-US" dirty="0" smtClean="0"/>
              <a:t>View Chart of Accounts in Restored Company File: Open the Chart of Accounts by clicking the </a:t>
            </a:r>
            <a:r>
              <a:rPr lang="en-US" b="1" dirty="0" smtClean="0"/>
              <a:t>Chart of Accounts </a:t>
            </a:r>
            <a:r>
              <a:rPr lang="en-US" dirty="0" smtClean="0"/>
              <a:t>icon on the Home Page. Scroll through the Chart of Accounts. The Chart</a:t>
            </a:r>
            <a:r>
              <a:rPr lang="en-US" baseline="0" dirty="0" smtClean="0"/>
              <a:t> of Accounts should show </a:t>
            </a:r>
            <a:r>
              <a:rPr lang="en-US" b="1" baseline="0" dirty="0" smtClean="0"/>
              <a:t>Company Cars</a:t>
            </a:r>
            <a:r>
              <a:rPr lang="en-US" b="0" baseline="0" dirty="0" smtClean="0"/>
              <a:t>. </a:t>
            </a:r>
            <a:r>
              <a:rPr lang="en-US" dirty="0" smtClean="0"/>
              <a:t>The change to the account name was erased and “restored” to the original.</a:t>
            </a:r>
          </a:p>
          <a:p>
            <a:pPr eaLnBrk="1" hangingPunct="1"/>
            <a:endParaRPr lang="en-US" dirty="0" smtClean="0"/>
          </a:p>
          <a:p>
            <a:pPr marL="0" lvl="1" eaLnBrk="1" hangingPunct="1"/>
            <a:r>
              <a:rPr lang="en-US" sz="2000" dirty="0" smtClean="0"/>
              <a:t>The account name was changed after the Computer (Backup Ch. 1) backup file was made. </a:t>
            </a:r>
            <a:r>
              <a:rPr lang="en-US" dirty="0" smtClean="0"/>
              <a:t>This illustrates the fact that using a .qbb file or backup file will erase any new information entered into the company file. </a:t>
            </a: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BE7C24-F55D-412B-903D-E4B82FC11120}" type="slidenum">
              <a:rPr lang="en-US" smtClean="0"/>
              <a:pPr eaLnBrk="1" hangingPunct="1"/>
              <a:t>148</a:t>
            </a:fld>
            <a:endParaRPr lang="en-US" dirty="0" smtClean="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p:spPr>
        <p:txBody>
          <a:bodyPr/>
          <a:lstStyle/>
          <a:p>
            <a:pPr eaLnBrk="1" hangingPunct="1"/>
            <a:r>
              <a:rPr lang="en-US" dirty="0" smtClean="0"/>
              <a:t>Close the Company and Exit QuickBooks: Whenever you finish your work, close the company file. To do this, click the </a:t>
            </a:r>
            <a:r>
              <a:rPr lang="en-US" b="1" dirty="0" smtClean="0"/>
              <a:t>File</a:t>
            </a:r>
            <a:r>
              <a:rPr lang="en-US" dirty="0" smtClean="0"/>
              <a:t> menu and click </a:t>
            </a:r>
            <a:r>
              <a:rPr lang="en-US" b="1" dirty="0" smtClean="0"/>
              <a:t>Close Company</a:t>
            </a:r>
            <a:r>
              <a:rPr lang="en-US" dirty="0" smtClean="0"/>
              <a:t>. To close QuickBooks, click the </a:t>
            </a:r>
            <a:r>
              <a:rPr lang="en-US" b="1" dirty="0" smtClean="0"/>
              <a:t>Close</a:t>
            </a:r>
            <a:r>
              <a:rPr lang="en-US" dirty="0" smtClean="0"/>
              <a:t> button on the upper right side of the QuickBooks title bar.</a:t>
            </a: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D97C16-8204-4AD0-AD1D-C0EC713D874D}" type="slidenum">
              <a:rPr lang="en-US" smtClean="0"/>
              <a:pPr eaLnBrk="1" hangingPunct="1"/>
              <a:t>149</a:t>
            </a:fld>
            <a:endParaRPr lang="en-US" dirty="0"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p:spPr>
        <p:txBody>
          <a:bodyPr/>
          <a:lstStyle/>
          <a:p>
            <a:pPr eaLnBrk="1" hangingPunct="1"/>
            <a:r>
              <a:rPr lang="en-US" dirty="0" smtClean="0"/>
              <a:t>Remove the USB drive: In order to remove the USB drive you must follow appropriate procedures. Failure to remove the drive properly, can result in damage to your USB or to your company file. This could cause your USB to become unusable. To remove the USB, click the </a:t>
            </a:r>
            <a:r>
              <a:rPr lang="en-US" b="1" dirty="0" smtClean="0"/>
              <a:t>icon </a:t>
            </a:r>
            <a:r>
              <a:rPr lang="en-US" dirty="0" smtClean="0"/>
              <a:t>for the USB drive in the lower right portion of the Taskbar. It looks like a green arrow over a small USB drive or a green circle with a check mark. Click the </a:t>
            </a:r>
            <a:r>
              <a:rPr lang="en-US" b="1" dirty="0" smtClean="0"/>
              <a:t>Eject </a:t>
            </a:r>
            <a:r>
              <a:rPr lang="en-US" b="0" dirty="0" smtClean="0"/>
              <a:t>message for your USB drive </a:t>
            </a:r>
            <a:r>
              <a:rPr lang="en-US" b="1" dirty="0" smtClean="0"/>
              <a:t>(K:) </a:t>
            </a:r>
            <a:r>
              <a:rPr lang="en-US" dirty="0" smtClean="0"/>
              <a:t>or click the message “</a:t>
            </a:r>
            <a:r>
              <a:rPr lang="en-US" b="1" dirty="0" smtClean="0"/>
              <a:t>Safely remove USB Mass Storage Device – Drive (K:).</a:t>
            </a:r>
            <a:r>
              <a:rPr lang="en-US" dirty="0" smtClean="0"/>
              <a:t>” When you see the Safe to Remove Hardware screen, remove your USB drive. Note that your letter designating your USB drive may not be K.</a:t>
            </a:r>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QuickBooks Menus: Lists menu is used to show lists used by QuickBooks. </a:t>
            </a:r>
            <a:r>
              <a:rPr lang="en-US" sz="1200" kern="1200" dirty="0" smtClean="0">
                <a:solidFill>
                  <a:schemeClr val="tx1"/>
                </a:solidFill>
                <a:effectLst/>
                <a:latin typeface="Arial" charset="0"/>
                <a:ea typeface="+mn-ea"/>
                <a:cs typeface="+mn-cs"/>
              </a:rPr>
              <a:t>These lists include: Chart of Accounts (the General Ledger), Item List, Fixed Asset Item List, Price Level List, Billing Rate Level List, Sales Tax Code List, Payroll Item List, Payroll Schedule List, Class List, Workers Comp List, Other Names List, Customer &amp; Vendor Profile Lists, Templates, Memorized Transaction List, and Add/Edit Multiple List Entries.</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15</a:t>
            </a:fld>
            <a:endParaRPr lang="en-US" dirty="0"/>
          </a:p>
        </p:txBody>
      </p:sp>
    </p:spTree>
    <p:extLst>
      <p:ext uri="{BB962C8B-B14F-4D97-AF65-F5344CB8AC3E}">
        <p14:creationId xmlns:p14="http://schemas.microsoft.com/office/powerpoint/2010/main" val="271807252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7DE949-9C24-4692-A594-E45DF9F6D35A}" type="slidenum">
              <a:rPr lang="en-US" smtClean="0"/>
              <a:pPr eaLnBrk="1" hangingPunct="1"/>
              <a:t>150</a:t>
            </a:fld>
            <a:endParaRPr lang="en-US" dirty="0"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914400" y="4343400"/>
            <a:ext cx="5029200" cy="4114800"/>
          </a:xfrm>
          <a:noFill/>
        </p:spPr>
        <p:txBody>
          <a:bodyPr/>
          <a:lstStyle/>
          <a:p>
            <a:pPr eaLnBrk="1" hangingPunct="1"/>
            <a:r>
              <a:rPr lang="en-US" dirty="0" smtClean="0"/>
              <a:t>This work is protected by United States copyright laws.</a:t>
            </a:r>
          </a:p>
          <a:p>
            <a:pPr eaLnBrk="1" hangingPunct="1">
              <a:spcBef>
                <a:spcPct val="0"/>
              </a:spcBef>
            </a:pPr>
            <a:r>
              <a:rPr lang="en-US" sz="1600" dirty="0" smtClean="0"/>
              <a:t>Copyright © 2016 Pearson Education, Inc.</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68343F-3478-4B9B-8E04-03D4211E428F}" type="slidenum">
              <a:rPr lang="en-US" smtClean="0"/>
              <a:pPr eaLnBrk="1" hangingPunct="1"/>
              <a:t>16</a:t>
            </a:fld>
            <a:endParaRPr lang="en-US" dirty="0"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r>
              <a:rPr lang="en-US" dirty="0" smtClean="0"/>
              <a:t>QuickBooks Menus: </a:t>
            </a:r>
            <a:r>
              <a:rPr lang="en-US" sz="1600" dirty="0" smtClean="0"/>
              <a:t>Favorites Menu</a:t>
            </a:r>
            <a:r>
              <a:rPr lang="en-US" dirty="0" smtClean="0"/>
              <a:t> place and access your favorite or most frequently used commands.</a:t>
            </a:r>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QuickBooks Menus: Accountant Menu</a:t>
            </a:r>
            <a:r>
              <a:rPr lang="en-US" dirty="0" smtClean="0"/>
              <a:t> access </a:t>
            </a:r>
            <a:r>
              <a:rPr lang="en-US" sz="1200" kern="1200" dirty="0" smtClean="0">
                <a:solidFill>
                  <a:schemeClr val="tx1"/>
                </a:solidFill>
                <a:effectLst/>
                <a:latin typeface="Arial" charset="0"/>
                <a:ea typeface="+mn-ea"/>
                <a:cs typeface="+mn-cs"/>
              </a:rPr>
              <a:t>Accountant Center, the Chart of Accounts, and the Fixed Asset Item List. It is also used to Batch Enter Transactions, perform a Client Data Review, Make General Journal Entries, Send General Journal Entries, Reconcile (an account), prepare a Working Trial Balance, Set Closing Date, Condense Data, Ask Client about Transaction, View Conversation List, Manage Fixed Assets, QuickBooks File Manager, use the QuickBooks Statement Writer, participate in the ProAdvisor Program, and use the Online Accountant Resources. </a:t>
            </a:r>
          </a:p>
          <a:p>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17</a:t>
            </a:fld>
            <a:endParaRPr lang="en-US" dirty="0"/>
          </a:p>
        </p:txBody>
      </p:sp>
    </p:spTree>
    <p:extLst>
      <p:ext uri="{BB962C8B-B14F-4D97-AF65-F5344CB8AC3E}">
        <p14:creationId xmlns:p14="http://schemas.microsoft.com/office/powerpoint/2010/main" val="133656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A60787-DC04-4A33-905E-AAA6231323D0}" type="slidenum">
              <a:rPr lang="en-US" smtClean="0"/>
              <a:pPr eaLnBrk="1" hangingPunct="1"/>
              <a:t>18</a:t>
            </a:fld>
            <a:endParaRPr lang="en-US" dirty="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r>
              <a:rPr lang="en-US" dirty="0" smtClean="0"/>
              <a:t>QuickBooks Menus: Company menu is used to access the Home Page, </a:t>
            </a:r>
            <a:r>
              <a:rPr lang="en-US" sz="1200" kern="1200" dirty="0" smtClean="0">
                <a:solidFill>
                  <a:schemeClr val="tx1"/>
                </a:solidFill>
                <a:effectLst/>
                <a:latin typeface="Arial" charset="0"/>
                <a:ea typeface="+mn-ea"/>
                <a:cs typeface="+mn-cs"/>
              </a:rPr>
              <a:t>, the Company Snapshot, the Calendar, Documents, and Lead Center. It is also used to access My Company (this contains information about the company), Advanced Service Administration, Set Up Users and Passwords, Customer Credit Card Protection, Set Closing Date, Bulk Enter Business Details, Planning &amp; Budgeting, access the To Do List, access Reminders, use the Alerts Manager, display the Chart of Accounts, Make General Journal Entries, Manage Currency, Enter Vehicle Mileage, Prepare Letters with Envelopes, and Export Company File to QuickBooks Online.</a:t>
            </a:r>
          </a:p>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p:spPr>
        <p:txBody>
          <a:bodyPr/>
          <a:lstStyle/>
          <a:p>
            <a:r>
              <a:rPr lang="en-US" dirty="0" smtClean="0"/>
              <a:t>QuickBooks Menus: Customers menu is used to access the Customer Center, </a:t>
            </a:r>
            <a:r>
              <a:rPr lang="en-US" sz="1200" kern="1200" dirty="0" smtClean="0">
                <a:solidFill>
                  <a:schemeClr val="tx1"/>
                </a:solidFill>
                <a:effectLst/>
                <a:latin typeface="Arial" charset="0"/>
                <a:ea typeface="+mn-ea"/>
                <a:cs typeface="+mn-cs"/>
              </a:rPr>
              <a:t>Create Sales Orders, prepare Sales Order Fulfillment Worksheet, Create Invoices, Create Batch Invoices, Enter Sales Receipts, Enter Statement Charges, Create Statements, Assess Finance Charges, Receive Payments, Create Credit Memos/Refunds, use the Income Tracker, and access the Lead Center. In addition, you may Add Credit Card Processing, Link Payment Service to Company File, and use the Intuit Payment Network. It is also used to access the Item List and to Change Item Prices. </a:t>
            </a:r>
          </a:p>
          <a:p>
            <a:endParaRPr lang="en-US" dirty="0" smtClean="0"/>
          </a:p>
        </p:txBody>
      </p:sp>
      <p:sp>
        <p:nvSpPr>
          <p:cNvPr id="14541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648D03-79DB-405B-BF4E-4969C627AE19}" type="slidenum">
              <a:rPr lang="en-US" smtClean="0"/>
              <a:pPr eaLnBrk="1" hangingPunct="1"/>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258C91-7136-45BA-8C91-8F431C20C089}" type="slidenum">
              <a:rPr lang="en-US" smtClean="0"/>
              <a:pPr eaLnBrk="1" hangingPunct="1"/>
              <a:t>2</a:t>
            </a:fld>
            <a:endParaRPr lang="en-US" dirty="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r>
              <a:rPr lang="en-US" dirty="0" smtClean="0"/>
              <a:t>Chapter Focus: Chapter 1 provides an overview of the QuickBooks program features. In addition, students begin working with the tutorial company. In the student training, the company file is copied, opened, backed up, and restored. The students begin to become familiar with the QuickBooks Chart of Accounts and customizing accounts.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075AEC-A359-42A7-B561-FD24F941D1DA}" type="slidenum">
              <a:rPr lang="en-US" smtClean="0"/>
              <a:pPr eaLnBrk="1" hangingPunct="1"/>
              <a:t>20</a:t>
            </a:fld>
            <a:endParaRPr lang="en-US" dirty="0"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r>
              <a:rPr lang="en-US" dirty="0" smtClean="0"/>
              <a:t>QuickBooks Menus: Vendors menu is used to access the Vendor Center and the Item List</a:t>
            </a:r>
            <a:r>
              <a:rPr lang="en-US" sz="1200" kern="1200" dirty="0" smtClean="0">
                <a:solidFill>
                  <a:schemeClr val="tx1"/>
                </a:solidFill>
                <a:effectLst/>
                <a:latin typeface="Arial" charset="0"/>
                <a:ea typeface="+mn-ea"/>
                <a:cs typeface="+mn-cs"/>
              </a:rPr>
              <a:t>. In addition, this menu is used to Enter Bills, Pay Bills, Sales Tax, Create Purchase Orders, Receive Items and Enter Bill, Receive Items, Enter Bill for Received Items, Inventory Activities, and Print/E‑file 1099s.</a:t>
            </a:r>
          </a:p>
          <a:p>
            <a:r>
              <a:rPr lang="en-US" sz="1200" kern="1200" dirty="0" smtClean="0">
                <a:solidFill>
                  <a:schemeClr val="tx1"/>
                </a:solidFill>
                <a:effectLst/>
                <a:latin typeface="Arial" charset="0"/>
                <a:ea typeface="+mn-ea"/>
                <a:cs typeface="+mn-cs"/>
              </a:rPr>
              <a:t> </a:t>
            </a:r>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p:spPr>
        <p:txBody>
          <a:bodyPr/>
          <a:lstStyle/>
          <a:p>
            <a:r>
              <a:rPr lang="en-US" dirty="0" smtClean="0"/>
              <a:t>QuickBooks Menus: Employees menu is used to access the </a:t>
            </a:r>
            <a:r>
              <a:rPr lang="en-US" sz="1200" kern="1200" dirty="0" smtClean="0">
                <a:solidFill>
                  <a:schemeClr val="tx1"/>
                </a:solidFill>
                <a:effectLst/>
                <a:latin typeface="Arial" charset="0"/>
                <a:ea typeface="+mn-ea"/>
                <a:cs typeface="+mn-cs"/>
              </a:rPr>
              <a:t>Employee Center, the Payroll Center, Pay Employees, prepare After-the-Fact Payroll, Add or Edit Payroll Schedules, Edit/Void Paychecks, process Payroll Taxes and Liabilities, access Payroll Tax Forms &amp; W-2s, offer Labor Law Posters, access Workers Compensation, perform My Payroll Service activities, Pay with Direct Deposit, Payroll Setup, Manage Payroll Items, Get Payroll Updates, and access the Billing Rate Level List.</a:t>
            </a:r>
          </a:p>
          <a:p>
            <a:r>
              <a:rPr lang="en-US" sz="1200" kern="1200" dirty="0" smtClean="0">
                <a:solidFill>
                  <a:schemeClr val="tx1"/>
                </a:solidFill>
                <a:effectLst/>
                <a:latin typeface="Arial" charset="0"/>
                <a:ea typeface="+mn-ea"/>
                <a:cs typeface="+mn-cs"/>
              </a:rPr>
              <a:t> </a:t>
            </a:r>
          </a:p>
          <a:p>
            <a:endParaRPr lang="en-US" dirty="0" smtClean="0"/>
          </a:p>
        </p:txBody>
      </p:sp>
      <p:sp>
        <p:nvSpPr>
          <p:cNvPr id="147460"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DB8DBC-E346-486B-9EA2-93F2E66613F2}" type="slidenum">
              <a:rPr lang="en-US" smtClean="0"/>
              <a:pPr eaLnBrk="1" hangingPunct="1"/>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E353B0-A4E0-4F83-9AF2-2A9D77554F20}" type="slidenum">
              <a:rPr lang="en-US" smtClean="0"/>
              <a:pPr eaLnBrk="1" hangingPunct="1"/>
              <a:t>22</a:t>
            </a:fld>
            <a:endParaRPr lang="en-US" dirty="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r>
              <a:rPr lang="en-US" dirty="0" smtClean="0"/>
              <a:t>QuickBooks Menus: The Banking menu is used to </a:t>
            </a:r>
            <a:r>
              <a:rPr lang="en-US" sz="1200" kern="1200" dirty="0" smtClean="0">
                <a:solidFill>
                  <a:schemeClr val="tx1"/>
                </a:solidFill>
                <a:effectLst/>
                <a:latin typeface="Arial" charset="0"/>
                <a:ea typeface="+mn-ea"/>
                <a:cs typeface="+mn-cs"/>
              </a:rPr>
              <a:t>Write Checks, Order Checks &amp; Envelopes, Enter Credit Card Charges, Use Register, Make Deposits, Transfer Funds, Reconcile accounts, access Bank Feeds, use the Loan Manager, and access the Other Names List.</a:t>
            </a:r>
          </a:p>
          <a:p>
            <a:pPr eaLnBrk="1" hangingPunct="1"/>
            <a:endParaRPr lang="en-US" dirty="0" smtClean="0"/>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p:spPr>
        <p:txBody>
          <a:bodyPr/>
          <a:lstStyle/>
          <a:p>
            <a:r>
              <a:rPr lang="en-US" dirty="0" smtClean="0"/>
              <a:t>QuickBooks Menus: Reports menu is used to </a:t>
            </a:r>
            <a:r>
              <a:rPr lang="en-US" sz="1200" kern="1200" dirty="0" smtClean="0">
                <a:solidFill>
                  <a:schemeClr val="tx1"/>
                </a:solidFill>
                <a:effectLst/>
                <a:latin typeface="Arial" charset="0"/>
                <a:ea typeface="+mn-ea"/>
                <a:cs typeface="+mn-cs"/>
              </a:rPr>
              <a:t>access the Report Center, Memorized Reports, Commented Reports, Company Snapshot, Process Multiple Reports, and QuickBooks Statement Writer. In addition, it is used to prepare reports in the following categories: Company &amp; Financial; Customers &amp; Receivables; Sales; Jobs, Time &amp; Mileage; Vendors &amp; Payables; Purchases; Inventory; Employees &amp; Payroll; Banking; Accountant &amp; Taxes; Budgets &amp; Forecasts; List; and Industry Specific. You may also create Contributed Reports, Custom Reports, QuickReport, Transaction History, and Transaction Journal. </a:t>
            </a:r>
            <a:endParaRPr lang="en-US" sz="1200" kern="1200" dirty="0">
              <a:solidFill>
                <a:schemeClr val="tx1"/>
              </a:solidFill>
              <a:effectLst/>
              <a:latin typeface="Arial" charset="0"/>
              <a:ea typeface="+mn-ea"/>
              <a:cs typeface="+mn-cs"/>
            </a:endParaRPr>
          </a:p>
        </p:txBody>
      </p:sp>
      <p:sp>
        <p:nvSpPr>
          <p:cNvPr id="14950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0D7699-C1C7-4A3E-B041-C3D03E6C4460}" type="slidenum">
              <a:rPr lang="en-US" smtClean="0"/>
              <a:pPr eaLnBrk="1" hangingPunct="1"/>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55C0E2-FF56-431C-A157-88D27C869B9D}" type="slidenum">
              <a:rPr lang="en-US" smtClean="0"/>
              <a:pPr eaLnBrk="1" hangingPunct="1"/>
              <a:t>24</a:t>
            </a:fld>
            <a:endParaRPr lang="en-US" dirty="0"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QuickBooks Menus: Window menu is used to </a:t>
            </a:r>
            <a:r>
              <a:rPr lang="en-US" sz="1200" kern="1200" dirty="0" smtClean="0">
                <a:solidFill>
                  <a:schemeClr val="tx1"/>
                </a:solidFill>
                <a:effectLst/>
                <a:latin typeface="Arial" charset="0"/>
                <a:ea typeface="+mn-ea"/>
                <a:cs typeface="+mn-cs"/>
              </a:rPr>
              <a:t>Arrange Icons, Close All, Tile Vertically, Tile Horizontally, or Cascade open windows.</a:t>
            </a:r>
          </a:p>
          <a:p>
            <a:pPr eaLnBrk="1" hangingPunct="1"/>
            <a:endParaRPr lang="en-US" b="1" dirty="0" smtClean="0"/>
          </a:p>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p:spPr>
        <p:txBody>
          <a:bodyPr/>
          <a:lstStyle/>
          <a:p>
            <a:r>
              <a:rPr lang="en-US" dirty="0" smtClean="0"/>
              <a:t>QuickBooks Menus: Help menu is used to </a:t>
            </a:r>
            <a:r>
              <a:rPr lang="en-US" sz="1200" kern="1200" dirty="0" smtClean="0">
                <a:solidFill>
                  <a:schemeClr val="tx1"/>
                </a:solidFill>
                <a:effectLst/>
                <a:latin typeface="Arial" charset="0"/>
                <a:ea typeface="+mn-ea"/>
                <a:cs typeface="+mn-cs"/>
              </a:rPr>
              <a:t>access QuickBooks Help, Ask Intuit, What’s New, Find Training, Learning Center Tutorials, Support, Find A Local QuickBooks Expert, and Send Feedback Online. The Help menu includes topics such as: Internet Connection Setup, Year-End Guide, Add QuickBooks Services, App Center: Find More Business Solutions, Update QuickBooks, Manage My License, Manage Data Sync, QuickBooks Privacy Statement, About Automatic Update, QuickBooks Usage &amp; Analytics Study, and About QuickBooks Accountant Desktop 2015. If QuickBooks has not been registered, you will also see Register QuickBooks.</a:t>
            </a:r>
            <a:endParaRPr lang="en-US" sz="1200" kern="1200" dirty="0">
              <a:solidFill>
                <a:schemeClr val="tx1"/>
              </a:solidFill>
              <a:effectLst/>
              <a:latin typeface="Arial" charset="0"/>
              <a:ea typeface="+mn-ea"/>
              <a:cs typeface="+mn-cs"/>
            </a:endParaRPr>
          </a:p>
        </p:txBody>
      </p:sp>
      <p:sp>
        <p:nvSpPr>
          <p:cNvPr id="15155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147549-493E-46BC-B54E-A8B244997DA9}" type="slidenum">
              <a:rPr lang="en-US" smtClean="0"/>
              <a:pPr eaLnBrk="1" hangingPunct="1"/>
              <a:t>25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QuickBooks Desktop Features: Icon Bar—An icon bar contains small picture symbols called icons.  </a:t>
            </a:r>
          </a:p>
          <a:p>
            <a:r>
              <a:rPr lang="en-US" dirty="0" smtClean="0"/>
              <a:t>Click icons to give commands to QuickBooks. Default is a Left Icon bar.</a:t>
            </a:r>
          </a:p>
          <a:p>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26</a:t>
            </a:fld>
            <a:endParaRPr lang="en-US" dirty="0"/>
          </a:p>
        </p:txBody>
      </p:sp>
    </p:spTree>
    <p:extLst>
      <p:ext uri="{BB962C8B-B14F-4D97-AF65-F5344CB8AC3E}">
        <p14:creationId xmlns:p14="http://schemas.microsoft.com/office/powerpoint/2010/main" val="1519203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QuickBooks Desktop Features: Icon Bar—Change to a Top Icon bar, click the </a:t>
            </a:r>
            <a:r>
              <a:rPr lang="en-US" b="1" dirty="0" smtClean="0"/>
              <a:t>View Menu</a:t>
            </a:r>
            <a:r>
              <a:rPr lang="en-US" dirty="0" smtClean="0"/>
              <a:t>, and click </a:t>
            </a:r>
            <a:r>
              <a:rPr lang="en-US" b="1" dirty="0" smtClean="0"/>
              <a:t>Top Icon Bar.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27</a:t>
            </a:fld>
            <a:endParaRPr lang="en-US" dirty="0"/>
          </a:p>
        </p:txBody>
      </p:sp>
    </p:spTree>
    <p:extLst>
      <p:ext uri="{BB962C8B-B14F-4D97-AF65-F5344CB8AC3E}">
        <p14:creationId xmlns:p14="http://schemas.microsoft.com/office/powerpoint/2010/main" val="3721835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QuickBooks Desktop Features: Icon Bar—Change to colored Icon bar. Click the </a:t>
            </a:r>
            <a:r>
              <a:rPr lang="en-US" b="1" dirty="0" smtClean="0"/>
              <a:t>Edit </a:t>
            </a:r>
            <a:r>
              <a:rPr lang="en-US" dirty="0" smtClean="0"/>
              <a:t>menu, click </a:t>
            </a:r>
            <a:r>
              <a:rPr lang="en-US" b="1" dirty="0" smtClean="0"/>
              <a:t>Preferences</a:t>
            </a:r>
            <a:r>
              <a:rPr lang="en-US" b="0" dirty="0" smtClean="0"/>
              <a:t>, c</a:t>
            </a:r>
            <a:r>
              <a:rPr lang="en-US" dirty="0" smtClean="0"/>
              <a:t>lick </a:t>
            </a:r>
            <a:r>
              <a:rPr lang="en-US" b="1" dirty="0" smtClean="0"/>
              <a:t>Desktop View</a:t>
            </a:r>
            <a:r>
              <a:rPr lang="en-US" b="0" dirty="0" smtClean="0"/>
              <a:t>, c</a:t>
            </a:r>
            <a:r>
              <a:rPr lang="en-US" dirty="0" smtClean="0"/>
              <a:t>lick the </a:t>
            </a:r>
            <a:r>
              <a:rPr lang="en-US" b="1" dirty="0" smtClean="0"/>
              <a:t>My Preferences</a:t>
            </a:r>
            <a:r>
              <a:rPr lang="en-US" dirty="0" smtClean="0"/>
              <a:t> tab, click </a:t>
            </a:r>
            <a:r>
              <a:rPr lang="en-US" b="1" dirty="0" smtClean="0"/>
              <a:t>Switch to colored icons/light background on the Top Icon Bar</a:t>
            </a:r>
            <a:r>
              <a:rPr lang="en-US" b="0" dirty="0" smtClean="0"/>
              <a:t>, </a:t>
            </a:r>
            <a:r>
              <a:rPr lang="en-US" dirty="0" smtClean="0"/>
              <a:t>Click </a:t>
            </a:r>
            <a:r>
              <a:rPr lang="en-US" b="1" dirty="0" smtClean="0"/>
              <a:t>OK.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28</a:t>
            </a:fld>
            <a:endParaRPr lang="en-US" dirty="0"/>
          </a:p>
        </p:txBody>
      </p:sp>
    </p:spTree>
    <p:extLst>
      <p:ext uri="{BB962C8B-B14F-4D97-AF65-F5344CB8AC3E}">
        <p14:creationId xmlns:p14="http://schemas.microsoft.com/office/powerpoint/2010/main" val="2547647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EF8BF7-1723-43FA-8B9B-0CB0025A276D}" type="slidenum">
              <a:rPr lang="en-US" smtClean="0"/>
              <a:pPr eaLnBrk="1" hangingPunct="1"/>
              <a:t>29</a:t>
            </a:fld>
            <a:endParaRPr lang="en-US" dirty="0"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r>
              <a:rPr lang="en-US" sz="1200" dirty="0" smtClean="0"/>
              <a:t>QuickBooks Desktop Features: Top Icon Bar—I</a:t>
            </a:r>
            <a:r>
              <a:rPr lang="en-US" dirty="0" smtClean="0"/>
              <a:t>cons are pictures that may be clicked to give instructions or perform tasks. </a:t>
            </a:r>
          </a:p>
          <a:p>
            <a:pPr lvl="0" eaLnBrk="1" hangingPunct="1"/>
            <a:endParaRPr lang="en-US" dirty="0" smtClean="0"/>
          </a:p>
          <a:p>
            <a:pPr lvl="0" eaLnBrk="1" hangingPunct="1"/>
            <a:r>
              <a:rPr lang="en-US" dirty="0" smtClean="0"/>
              <a:t>The Top Icon bar is divided</a:t>
            </a:r>
            <a:r>
              <a:rPr lang="en-US" baseline="0" dirty="0" smtClean="0"/>
              <a:t> into four sections: </a:t>
            </a:r>
          </a:p>
          <a:p>
            <a:pPr lvl="0" eaLnBrk="1" hangingPunct="1"/>
            <a:r>
              <a:rPr lang="en-US" baseline="0" dirty="0" smtClean="0"/>
              <a:t>The first section contains: QuickBooks Home, My Company, Income Tracker, and Calendar.</a:t>
            </a:r>
          </a:p>
          <a:p>
            <a:pPr lvl="0" eaLnBrk="1" hangingPunct="1"/>
            <a:r>
              <a:rPr lang="en-US" baseline="0" dirty="0" smtClean="0"/>
              <a:t>The second section contains: Snapshots and Command </a:t>
            </a:r>
            <a:r>
              <a:rPr lang="en-US" dirty="0" smtClean="0"/>
              <a:t>Centers. The Centers contain information about customers, vendors, employees, bank feeds, docs, and reports. The Customer Center, for example, contains a listing of customers and their individual account details.</a:t>
            </a:r>
          </a:p>
          <a:p>
            <a:pPr lvl="0" eaLnBrk="1" hangingPunct="1"/>
            <a:r>
              <a:rPr lang="en-US" dirty="0" smtClean="0"/>
              <a:t>The third section contains: Commands that may be executed by QuickBooks. For example,</a:t>
            </a:r>
            <a:r>
              <a:rPr lang="en-US" baseline="0" dirty="0" smtClean="0"/>
              <a:t> clicking the Invoice icon will open an invoice.</a:t>
            </a:r>
          </a:p>
          <a:p>
            <a:pPr lvl="0" eaLnBrk="1" hangingPunct="1"/>
            <a:r>
              <a:rPr lang="en-US" baseline="0" dirty="0" smtClean="0"/>
              <a:t>The fourth section contains: QuickBooks Search, which may be used to search Help or through the company file.</a:t>
            </a:r>
            <a:endParaRPr lang="en-US" dirty="0" smtClean="0"/>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smtClean="0"/>
              <a:t>Lecture Note: The examples in the lecture may or may not match the textbook. The lectures illustrate key points within the chapters but do not contain every transaction completed in the text</a:t>
            </a:r>
            <a:r>
              <a:rPr lang="en-US" sz="1050" dirty="0" smtClean="0"/>
              <a:t>. Not everything presented in the chapters will be shown in the lecture.</a:t>
            </a:r>
          </a:p>
          <a:p>
            <a:pPr eaLnBrk="1" hangingPunct="1">
              <a:defRPr/>
            </a:pPr>
            <a:endParaRPr lang="en-US" sz="1050" dirty="0" smtClean="0"/>
          </a:p>
          <a:p>
            <a:pPr>
              <a:defRPr/>
            </a:pPr>
            <a:endParaRPr lang="en-US" dirty="0" smtClean="0"/>
          </a:p>
          <a:p>
            <a:pPr>
              <a:defRPr/>
            </a:pPr>
            <a:endParaRPr lang="en-US" dirty="0"/>
          </a:p>
        </p:txBody>
      </p:sp>
      <p:sp>
        <p:nvSpPr>
          <p:cNvPr id="13312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7D1363-49E5-4E39-9D90-6D620B0AA47A}" type="slidenum">
              <a:rPr lang="en-US" smtClean="0"/>
              <a:pPr eaLnBrk="1" hangingPunct="1"/>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p:spPr>
        <p:txBody>
          <a:bodyPr/>
          <a:lstStyle/>
          <a:p>
            <a:r>
              <a:rPr lang="en-US" sz="1600" dirty="0" smtClean="0"/>
              <a:t>QuickBooks Desktop Features: Top Icon Bar—Home and My Company:</a:t>
            </a:r>
            <a:r>
              <a:rPr lang="en-US" sz="1600" baseline="0" dirty="0" smtClean="0"/>
              <a:t> </a:t>
            </a:r>
            <a:r>
              <a:rPr lang="en-US" sz="1600" dirty="0" smtClean="0"/>
              <a:t>QuickBooks Home is the </a:t>
            </a:r>
            <a:r>
              <a:rPr lang="en-US" dirty="0" smtClean="0"/>
              <a:t>first icon shown below the Menu bar and is used to go to the Home screen (Home Page or Insights).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My Company </a:t>
            </a:r>
            <a:r>
              <a:rPr lang="en-US" sz="1200" kern="1200" dirty="0" smtClean="0">
                <a:solidFill>
                  <a:schemeClr val="tx1"/>
                </a:solidFill>
                <a:effectLst/>
                <a:latin typeface="Arial" charset="0"/>
                <a:ea typeface="+mn-ea"/>
                <a:cs typeface="+mn-cs"/>
              </a:rPr>
              <a:t>displays Company Information, which may be edited. It informs you of Product Information, allows you to manage apps, services, and subscriptions, and makes recommendations for you.</a:t>
            </a:r>
          </a:p>
          <a:p>
            <a:endParaRPr lang="en-US" dirty="0" smtClean="0"/>
          </a:p>
          <a:p>
            <a:endParaRPr lang="en-US" dirty="0" smtClean="0"/>
          </a:p>
          <a:p>
            <a:endParaRPr lang="en-US" dirty="0" smtClean="0"/>
          </a:p>
        </p:txBody>
      </p:sp>
      <p:sp>
        <p:nvSpPr>
          <p:cNvPr id="15360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E719CC-4395-4ADD-8DB5-2BD315F23A74}" type="slidenum">
              <a:rPr lang="en-US" smtClean="0"/>
              <a:pPr eaLnBrk="1" hangingPunct="1"/>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600" dirty="0" smtClean="0"/>
              <a:t>QuickBooks Desktop Features—Income Tracker And Calendar: Income Tracker </a:t>
            </a:r>
            <a:r>
              <a:rPr lang="en-US" sz="1200" kern="1200" dirty="0" smtClean="0">
                <a:solidFill>
                  <a:schemeClr val="tx1"/>
                </a:solidFill>
                <a:effectLst/>
                <a:latin typeface="Arial" charset="0"/>
                <a:ea typeface="+mn-ea"/>
                <a:cs typeface="+mn-cs"/>
              </a:rPr>
              <a:t>allows you to view Unbilled Sales Orders, Unpaid, Overdue, and Paid Invoices. You may view individual customers or all customers. You may perform Batch Actions and Manage Transactions as well.</a:t>
            </a:r>
          </a:p>
          <a:p>
            <a:endParaRPr lang="en-US" sz="1200" kern="1200" dirty="0" smtClean="0">
              <a:solidFill>
                <a:schemeClr val="tx1"/>
              </a:solidFill>
              <a:effectLst/>
              <a:latin typeface="Arial" charset="0"/>
              <a:ea typeface="+mn-ea"/>
              <a:cs typeface="+mn-cs"/>
            </a:endParaRPr>
          </a:p>
          <a:p>
            <a:r>
              <a:rPr lang="en-US" sz="1600" dirty="0" smtClean="0"/>
              <a:t>Calendar is </a:t>
            </a:r>
            <a:r>
              <a:rPr lang="en-US" dirty="0" smtClean="0"/>
              <a:t>used to maintain a monthly calendar and contains information for the To Do List, Upcoming: Next 7 days, and Due: Past 60 days</a:t>
            </a:r>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31</a:t>
            </a:fld>
            <a:endParaRPr lang="en-US" dirty="0"/>
          </a:p>
        </p:txBody>
      </p:sp>
    </p:spTree>
    <p:extLst>
      <p:ext uri="{BB962C8B-B14F-4D97-AF65-F5344CB8AC3E}">
        <p14:creationId xmlns:p14="http://schemas.microsoft.com/office/powerpoint/2010/main" val="3006006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p:spPr>
        <p:txBody>
          <a:bodyPr/>
          <a:lstStyle/>
          <a:p>
            <a:r>
              <a:rPr lang="en-US" dirty="0" smtClean="0"/>
              <a:t>QuickBooks Desktop Features: Top Icon Bar—Snapshots: There are three tabs to display information with Snapshots: Company, Payments, Customers.</a:t>
            </a:r>
          </a:p>
          <a:p>
            <a:endParaRPr lang="en-US" dirty="0" smtClean="0"/>
          </a:p>
        </p:txBody>
      </p:sp>
      <p:sp>
        <p:nvSpPr>
          <p:cNvPr id="1546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68C9C4-8E5B-48A2-B8CA-13DC885B3216}" type="slidenum">
              <a:rPr lang="en-US" smtClean="0"/>
              <a:pPr eaLnBrk="1" hangingPunct="1"/>
              <a:t>32</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11C05D-7C31-4425-9112-FCD270396BE9}" type="slidenum">
              <a:rPr lang="en-US" smtClean="0"/>
              <a:pPr eaLnBrk="1" hangingPunct="1"/>
              <a:t>33</a:t>
            </a:fld>
            <a:endParaRPr lang="en-US" dirty="0"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r>
              <a:rPr lang="en-US" dirty="0" smtClean="0"/>
              <a:t>QuickBooks Desktop Features: Top Icon Bar—Snapshot: The Company Snapshot shows information about how the business is doing. </a:t>
            </a:r>
            <a:r>
              <a:rPr lang="en-US" sz="1200" kern="1200" dirty="0" smtClean="0">
                <a:solidFill>
                  <a:schemeClr val="tx1"/>
                </a:solidFill>
                <a:effectLst/>
                <a:latin typeface="Arial" charset="0"/>
                <a:ea typeface="+mn-ea"/>
                <a:cs typeface="+mn-cs"/>
              </a:rPr>
              <a:t>. When you click Add Content, there are 12 different items that may be displayed for the company. These options include listings or graphs for Account Balances, Previous Year Income Comparison, Income Breakdown, Previous Year Expense Comparison, Expense Breakdown, Income and Expense Trend, Top Customers by Sales, Best-Selling Items, Customers Who Owe Money, Top Vendors by Expense, Vendors to Pay, and Reminders.</a:t>
            </a:r>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p:spPr>
        <p:txBody>
          <a:bodyPr/>
          <a:lstStyle/>
          <a:p>
            <a:r>
              <a:rPr lang="en-US" dirty="0" smtClean="0"/>
              <a:t>QuickBooks Desktop Features: Top Icon Bar—Snapshot: The Payment Snapshot shows information about the company revenues. </a:t>
            </a:r>
            <a:r>
              <a:rPr lang="en-US" sz="1200" kern="1200" dirty="0" smtClean="0">
                <a:solidFill>
                  <a:schemeClr val="tx1"/>
                </a:solidFill>
                <a:effectLst/>
                <a:latin typeface="Arial" charset="0"/>
                <a:ea typeface="+mn-ea"/>
                <a:cs typeface="+mn-cs"/>
              </a:rPr>
              <a:t>When you click the Payments tab, you may select from among seven options on Add Content to display information about your company revenue. These include Recent Transactions, Receivables Reports, A/R by Aging Period, Invoice Payment Status, Customers Who Owe Money, QuickLinks, and Payment Reminders. </a:t>
            </a:r>
            <a:endParaRPr lang="en-US" dirty="0" smtClean="0"/>
          </a:p>
        </p:txBody>
      </p:sp>
      <p:sp>
        <p:nvSpPr>
          <p:cNvPr id="15667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8050E6-7DE4-4756-82BB-624F56308744}" type="slidenum">
              <a:rPr lang="en-US" smtClean="0"/>
              <a:pPr eaLnBrk="1" hangingPunct="1"/>
              <a:t>34</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p:spPr>
        <p:txBody>
          <a:bodyPr/>
          <a:lstStyle/>
          <a:p>
            <a:r>
              <a:rPr lang="en-US" dirty="0" smtClean="0"/>
              <a:t>QuickBooks Desktop Features: Top Icon Bar—Snapshot: The Customer Snapshot shows information about individual customers. </a:t>
            </a:r>
            <a:r>
              <a:rPr lang="en-US" sz="1200" kern="1200" dirty="0" smtClean="0">
                <a:solidFill>
                  <a:schemeClr val="tx1"/>
                </a:solidFill>
                <a:effectLst/>
                <a:latin typeface="Arial" charset="0"/>
                <a:ea typeface="+mn-ea"/>
                <a:cs typeface="+mn-cs"/>
              </a:rPr>
              <a:t>The screen may be customized by clicking on Add Content to select from  Recent Invoices, Recent Payments, Sales History, and Best-Selling Items.</a:t>
            </a:r>
          </a:p>
          <a:p>
            <a:endParaRPr lang="en-US" dirty="0" smtClean="0"/>
          </a:p>
        </p:txBody>
      </p:sp>
      <p:sp>
        <p:nvSpPr>
          <p:cNvPr id="157700"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FBA86B-CA27-4EB2-8F2B-CACE3F226785}" type="slidenum">
              <a:rPr lang="en-US" smtClean="0"/>
              <a:pPr eaLnBrk="1" hangingPunct="1"/>
              <a:t>35</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F70B9B-8B6A-41E6-A1C7-C576365AA077}" type="slidenum">
              <a:rPr lang="en-US" smtClean="0"/>
              <a:pPr eaLnBrk="1" hangingPunct="1"/>
              <a:t>36</a:t>
            </a:fld>
            <a:endParaRPr lang="en-US" dirty="0"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pPr eaLnBrk="1" hangingPunct="1"/>
            <a:r>
              <a:rPr lang="en-US" dirty="0" smtClean="0"/>
              <a:t>QuickBooks Desktop Features: Top Icon Bar—Command Centers: Provide access to specialized areas of information.</a:t>
            </a:r>
          </a:p>
          <a:p>
            <a:pPr eaLnBrk="1" hangingPunct="1"/>
            <a:endParaRPr lang="en-US" dirty="0" smtClean="0"/>
          </a:p>
          <a:p>
            <a:pPr eaLnBrk="1" hangingPunct="1"/>
            <a:r>
              <a:rPr lang="en-US" dirty="0" smtClean="0"/>
              <a:t>To access a center, click the appropriate icon on the icon bar.</a:t>
            </a:r>
          </a:p>
          <a:p>
            <a:pPr eaLnBrk="1" hangingPunct="1"/>
            <a:endParaRPr lang="en-US" dirty="0" smtClean="0"/>
          </a:p>
          <a:p>
            <a:pPr eaLnBrk="1" hangingPunct="1"/>
            <a:r>
              <a:rPr lang="en-US" dirty="0" smtClean="0"/>
              <a:t>The Command Centers are:</a:t>
            </a:r>
          </a:p>
          <a:p>
            <a:pPr lvl="1" eaLnBrk="1" hangingPunct="1"/>
            <a:r>
              <a:rPr lang="en-US" dirty="0" smtClean="0"/>
              <a:t>Customer </a:t>
            </a:r>
          </a:p>
          <a:p>
            <a:pPr lvl="1" eaLnBrk="1" hangingPunct="1"/>
            <a:r>
              <a:rPr lang="en-US" dirty="0" smtClean="0"/>
              <a:t>Vendor</a:t>
            </a:r>
          </a:p>
          <a:p>
            <a:pPr lvl="1" eaLnBrk="1" hangingPunct="1"/>
            <a:r>
              <a:rPr lang="en-US" dirty="0" smtClean="0"/>
              <a:t>Employee</a:t>
            </a:r>
          </a:p>
          <a:p>
            <a:pPr lvl="1" eaLnBrk="1" hangingPunct="1"/>
            <a:r>
              <a:rPr lang="en-US" dirty="0" smtClean="0"/>
              <a:t>Bank</a:t>
            </a:r>
            <a:r>
              <a:rPr lang="en-US" baseline="0" dirty="0" smtClean="0"/>
              <a:t> Feeds </a:t>
            </a:r>
          </a:p>
          <a:p>
            <a:pPr lvl="1" eaLnBrk="1" hangingPunct="1"/>
            <a:r>
              <a:rPr lang="en-US" dirty="0" smtClean="0"/>
              <a:t>Doc</a:t>
            </a:r>
          </a:p>
          <a:p>
            <a:pPr lvl="1" eaLnBrk="1" hangingPunct="1"/>
            <a:r>
              <a:rPr lang="en-US" dirty="0" smtClean="0"/>
              <a:t>Report</a:t>
            </a:r>
          </a:p>
          <a:p>
            <a:pPr lvl="1" eaLnBrk="1" hangingPunct="1"/>
            <a:r>
              <a:rPr lang="en-US" dirty="0" smtClean="0"/>
              <a:t>App</a:t>
            </a:r>
          </a:p>
          <a:p>
            <a:pPr lvl="1" eaLnBrk="1" hangingPunct="1"/>
            <a:r>
              <a:rPr lang="en-US" dirty="0" smtClean="0"/>
              <a:t>User Licenses</a:t>
            </a:r>
          </a:p>
          <a:p>
            <a:pPr lvl="1" eaLnBrk="1" hangingPunct="1"/>
            <a:endParaRPr lang="en-US" dirty="0" smtClean="0"/>
          </a:p>
          <a:p>
            <a:pPr lvl="0" eaLnBrk="1" hangingPunct="1"/>
            <a:r>
              <a:rPr lang="en-US" dirty="0" smtClean="0"/>
              <a:t>There is no problem if the centers are </a:t>
            </a:r>
            <a:r>
              <a:rPr lang="en-US" baseline="0" dirty="0" smtClean="0"/>
              <a:t>in a different order on the icon bar. </a:t>
            </a: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3EF1F5-52BD-4BCC-BBFB-E2743E6A19FC}" type="slidenum">
              <a:rPr lang="en-US" smtClean="0"/>
              <a:pPr eaLnBrk="1" hangingPunct="1"/>
              <a:t>37</a:t>
            </a:fld>
            <a:endParaRPr lang="en-US" dirty="0"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pPr eaLnBrk="1" hangingPunct="1"/>
            <a:r>
              <a:rPr lang="en-US" dirty="0" smtClean="0"/>
              <a:t>QuickBooks Desktop Features: Top Icon Bar—Customer Center: Has a Customers &amp; Jobs tab and a Transactions tab. </a:t>
            </a:r>
          </a:p>
          <a:p>
            <a:pPr eaLnBrk="1" hangingPunct="1"/>
            <a:endParaRPr lang="en-US" dirty="0" smtClean="0"/>
          </a:p>
          <a:p>
            <a:pPr eaLnBrk="1" hangingPunct="1"/>
            <a:r>
              <a:rPr lang="en-US" dirty="0" smtClean="0"/>
              <a:t>The </a:t>
            </a:r>
            <a:r>
              <a:rPr lang="en-US" u="sng" dirty="0" smtClean="0"/>
              <a:t>Customers &amp; Jobs</a:t>
            </a:r>
            <a:r>
              <a:rPr lang="en-US" dirty="0" smtClean="0"/>
              <a:t> Tab displays a list of customers and their balances, customer information and transactions for a selected customer. This is the default tab. The </a:t>
            </a:r>
            <a:r>
              <a:rPr lang="en-US" u="sng" dirty="0" smtClean="0"/>
              <a:t>Transactions</a:t>
            </a:r>
            <a:r>
              <a:rPr lang="en-US" dirty="0" smtClean="0"/>
              <a:t> tab displays transaction categories and allows you to get information about transaction groups. </a:t>
            </a:r>
          </a:p>
          <a:p>
            <a:pPr eaLnBrk="1" hangingPunct="1"/>
            <a:endParaRPr lang="en-US" dirty="0" smtClean="0"/>
          </a:p>
          <a:p>
            <a:r>
              <a:rPr lang="en-US" sz="1200" kern="1200" dirty="0" smtClean="0">
                <a:solidFill>
                  <a:schemeClr val="tx1"/>
                </a:solidFill>
                <a:effectLst/>
                <a:latin typeface="Arial" charset="0"/>
                <a:ea typeface="+mn-ea"/>
                <a:cs typeface="+mn-cs"/>
              </a:rPr>
              <a:t>Using the Customer Center icon bar allows you to give commands to QuickBooks to add New customers, enter transactions, and print several</a:t>
            </a:r>
            <a:r>
              <a:rPr lang="en-US" sz="1200" kern="1200" baseline="0" dirty="0" smtClean="0">
                <a:solidFill>
                  <a:schemeClr val="tx1"/>
                </a:solidFill>
                <a:effectLst/>
                <a:latin typeface="Arial" charset="0"/>
                <a:ea typeface="+mn-ea"/>
                <a:cs typeface="+mn-cs"/>
              </a:rPr>
              <a:t> lists</a:t>
            </a:r>
            <a:r>
              <a:rPr lang="en-US" sz="1200" kern="1200" dirty="0" smtClean="0">
                <a:solidFill>
                  <a:schemeClr val="tx1"/>
                </a:solidFill>
                <a:effectLst/>
                <a:latin typeface="Arial" charset="0"/>
                <a:ea typeface="+mn-ea"/>
                <a:cs typeface="+mn-cs"/>
              </a:rPr>
              <a:t>. Customer lists and transactions may be exported and imported to Excel. A variety of letters applicable to customers may be prepared using Word.</a:t>
            </a:r>
          </a:p>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56B64F8-CE38-42B5-8C29-8766BF8036AC}" type="slidenum">
              <a:rPr lang="en-US" smtClean="0"/>
              <a:pPr eaLnBrk="1" hangingPunct="1"/>
              <a:t>38</a:t>
            </a:fld>
            <a:endParaRPr lang="en-US" dirty="0"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p:spPr>
        <p:txBody>
          <a:bodyPr/>
          <a:lstStyle/>
          <a:p>
            <a:pPr eaLnBrk="1" hangingPunct="1"/>
            <a:r>
              <a:rPr lang="en-US" dirty="0" smtClean="0"/>
              <a:t>QuickBooks Desktop Features: Top Icon Bar—Vendor Center: Has a Vendors tab and a Transactions tab. </a:t>
            </a:r>
          </a:p>
          <a:p>
            <a:pPr eaLnBrk="1" hangingPunct="1"/>
            <a:endParaRPr lang="en-US" dirty="0" smtClean="0"/>
          </a:p>
          <a:p>
            <a:pPr eaLnBrk="1" hangingPunct="1"/>
            <a:r>
              <a:rPr lang="en-US" dirty="0" smtClean="0"/>
              <a:t>The </a:t>
            </a:r>
            <a:r>
              <a:rPr lang="en-US" u="sng" dirty="0" smtClean="0"/>
              <a:t>Vendors</a:t>
            </a:r>
            <a:r>
              <a:rPr lang="en-US" dirty="0" smtClean="0"/>
              <a:t> tab allows you to display information about the vendors and is the default tab. </a:t>
            </a:r>
          </a:p>
          <a:p>
            <a:pPr eaLnBrk="1" hangingPunct="1"/>
            <a:endParaRPr lang="en-US" dirty="0" smtClean="0"/>
          </a:p>
          <a:p>
            <a:pPr eaLnBrk="1" hangingPunct="1"/>
            <a:r>
              <a:rPr lang="en-US" dirty="0" smtClean="0"/>
              <a:t>Clicking the </a:t>
            </a:r>
            <a:r>
              <a:rPr lang="en-US" u="sng" dirty="0" smtClean="0"/>
              <a:t>Transactions</a:t>
            </a:r>
            <a:r>
              <a:rPr lang="en-US" dirty="0" smtClean="0"/>
              <a:t> tab displays transaction categories and allows you to get information about transaction groups. </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Using the Vendor Center icon bar allows you to give commands to QuickBooks to add New customers, enter transactions, and print several</a:t>
            </a:r>
            <a:r>
              <a:rPr lang="en-US" sz="1200" kern="1200" baseline="0" dirty="0" smtClean="0">
                <a:solidFill>
                  <a:schemeClr val="tx1"/>
                </a:solidFill>
                <a:effectLst/>
                <a:latin typeface="Arial" charset="0"/>
                <a:ea typeface="+mn-ea"/>
                <a:cs typeface="+mn-cs"/>
              </a:rPr>
              <a:t> lists</a:t>
            </a:r>
            <a:r>
              <a:rPr lang="en-US" sz="1200" kern="1200" dirty="0" smtClean="0">
                <a:solidFill>
                  <a:schemeClr val="tx1"/>
                </a:solidFill>
                <a:effectLst/>
                <a:latin typeface="Arial" charset="0"/>
                <a:ea typeface="+mn-ea"/>
                <a:cs typeface="+mn-cs"/>
              </a:rPr>
              <a:t>. Vendor lists and transactions may be exported and imported to Excel. A variety of letters applicable to vendors may be prepared using Word.</a:t>
            </a:r>
          </a:p>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CA07E5-7796-4255-96A6-7E1F96E6264E}" type="slidenum">
              <a:rPr lang="en-US" smtClean="0"/>
              <a:pPr eaLnBrk="1" hangingPunct="1"/>
              <a:t>39</a:t>
            </a:fld>
            <a:endParaRPr lang="en-US" dirty="0"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r>
              <a:rPr lang="en-US" dirty="0" smtClean="0"/>
              <a:t>QuickBooks Desktop Features: Top Icon Bar—Employee Center has</a:t>
            </a:r>
            <a:r>
              <a:rPr lang="en-US" b="1" dirty="0" smtClean="0"/>
              <a:t> </a:t>
            </a:r>
            <a:r>
              <a:rPr lang="en-US" b="0" dirty="0" smtClean="0"/>
              <a:t>three tabs:</a:t>
            </a:r>
            <a:r>
              <a:rPr lang="en-US" b="0" baseline="0" dirty="0" smtClean="0"/>
              <a:t> </a:t>
            </a:r>
            <a:r>
              <a:rPr lang="en-US" dirty="0" smtClean="0"/>
              <a:t>Employees, Transactions, and  Payroll.</a:t>
            </a:r>
          </a:p>
          <a:p>
            <a:pPr eaLnBrk="1" hangingPunct="1"/>
            <a:endParaRPr lang="en-US" dirty="0" smtClean="0"/>
          </a:p>
          <a:p>
            <a:pPr eaLnBrk="1" hangingPunct="1"/>
            <a:r>
              <a:rPr lang="en-US" dirty="0" smtClean="0"/>
              <a:t>The </a:t>
            </a:r>
            <a:r>
              <a:rPr lang="en-US" u="sng" dirty="0" smtClean="0"/>
              <a:t>Employees</a:t>
            </a:r>
            <a:r>
              <a:rPr lang="en-US" dirty="0" smtClean="0"/>
              <a:t> tab allows you to display a list of employees, employee information and payroll transactions for a selected employee and is the default tab. </a:t>
            </a:r>
          </a:p>
          <a:p>
            <a:pPr eaLnBrk="1" hangingPunct="1"/>
            <a:endParaRPr lang="en-US" dirty="0" smtClean="0"/>
          </a:p>
          <a:p>
            <a:pPr eaLnBrk="1" hangingPunct="1"/>
            <a:r>
              <a:rPr lang="en-US" dirty="0" smtClean="0"/>
              <a:t>The </a:t>
            </a:r>
            <a:r>
              <a:rPr lang="en-US" u="sng" dirty="0" smtClean="0"/>
              <a:t>Transactions</a:t>
            </a:r>
            <a:r>
              <a:rPr lang="en-US" dirty="0" smtClean="0"/>
              <a:t> tab displays transaction categories and allows you to get information about transaction groups. </a:t>
            </a:r>
          </a:p>
          <a:p>
            <a:pPr eaLnBrk="1" hangingPunct="1"/>
            <a:endParaRPr lang="en-US" dirty="0" smtClean="0"/>
          </a:p>
          <a:p>
            <a:pPr eaLnBrk="1" hangingPunct="1"/>
            <a:r>
              <a:rPr lang="en-US" dirty="0" smtClean="0"/>
              <a:t>The </a:t>
            </a:r>
            <a:r>
              <a:rPr lang="en-US" u="sng" dirty="0" smtClean="0"/>
              <a:t>Payroll</a:t>
            </a:r>
            <a:r>
              <a:rPr lang="en-US" dirty="0" smtClean="0"/>
              <a:t> tab provides information regarding payroll dates, payroll taxes, and payroll forms. </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Using the Employee Center icon bar allows you to give commands to QuickBooks to add New Employees, Manage Employee Information, and print several</a:t>
            </a:r>
            <a:r>
              <a:rPr lang="en-US" sz="1200" kern="1200" baseline="0" dirty="0" smtClean="0">
                <a:solidFill>
                  <a:schemeClr val="tx1"/>
                </a:solidFill>
                <a:effectLst/>
                <a:latin typeface="Arial" charset="0"/>
                <a:ea typeface="+mn-ea"/>
                <a:cs typeface="+mn-cs"/>
              </a:rPr>
              <a:t> lists</a:t>
            </a:r>
            <a:r>
              <a:rPr lang="en-US" sz="1200" kern="1200" dirty="0" smtClean="0">
                <a:solidFill>
                  <a:schemeClr val="tx1"/>
                </a:solidFill>
                <a:effectLst/>
                <a:latin typeface="Arial" charset="0"/>
                <a:ea typeface="+mn-ea"/>
                <a:cs typeface="+mn-cs"/>
              </a:rPr>
              <a:t>. Employee lists and transactions may be exported and imported to Excel. A variety of letters applicable to employees may be prepared using Word.</a:t>
            </a:r>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28C7FF-D687-4181-90A2-3CC0CF733570}" type="slidenum">
              <a:rPr lang="en-US" smtClean="0"/>
              <a:pPr eaLnBrk="1" hangingPunct="1"/>
              <a:t>4</a:t>
            </a:fld>
            <a:endParaRPr lang="en-US" dirty="0"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r>
              <a:rPr lang="en-US" dirty="0" smtClean="0"/>
              <a:t>Manual Accounting Vs. Computerized Accounting with QuickBooks: Show the comparison</a:t>
            </a:r>
            <a:r>
              <a:rPr lang="en-US" baseline="0" dirty="0" smtClean="0"/>
              <a:t> between the two</a:t>
            </a:r>
          </a:p>
          <a:p>
            <a:pPr eaLnBrk="1" hangingPunct="1"/>
            <a:endParaRPr lang="en-US" dirty="0" smtClean="0"/>
          </a:p>
          <a:p>
            <a:pPr eaLnBrk="1" hangingPunct="1"/>
            <a:r>
              <a:rPr lang="en-US" dirty="0" smtClean="0"/>
              <a:t>Manual Accounting: </a:t>
            </a:r>
          </a:p>
          <a:p>
            <a:pPr eaLnBrk="1" hangingPunct="1"/>
            <a:endParaRPr lang="en-US" dirty="0" smtClean="0"/>
          </a:p>
          <a:p>
            <a:pPr eaLnBrk="1" hangingPunct="1"/>
            <a:r>
              <a:rPr lang="en-US" dirty="0" smtClean="0"/>
              <a:t>Transactions are analyzed.</a:t>
            </a:r>
          </a:p>
          <a:p>
            <a:pPr eaLnBrk="1" hangingPunct="1"/>
            <a:r>
              <a:rPr lang="en-US" dirty="0" smtClean="0"/>
              <a:t>Based on the transaction analysis, business documents such as invoice, checks, and sales receipts are prepared by hand.</a:t>
            </a:r>
          </a:p>
          <a:p>
            <a:pPr eaLnBrk="1" hangingPunct="1"/>
            <a:r>
              <a:rPr lang="en-US" dirty="0" smtClean="0"/>
              <a:t>Transactions are recorded in debit/credit format in the General Journal.</a:t>
            </a:r>
          </a:p>
          <a:p>
            <a:pPr eaLnBrk="1" hangingPunct="1"/>
            <a:r>
              <a:rPr lang="en-US" dirty="0" smtClean="0"/>
              <a:t>The transactions are then posted to the General Ledger and various subsidiary ledgers. </a:t>
            </a:r>
          </a:p>
          <a:p>
            <a:pPr eaLnBrk="1" hangingPunct="1"/>
            <a:r>
              <a:rPr lang="en-US" dirty="0" smtClean="0"/>
              <a:t>Reports are prepared by hand. </a:t>
            </a:r>
          </a:p>
          <a:p>
            <a:pPr eaLnBrk="1" hangingPunct="1"/>
            <a:r>
              <a:rPr lang="en-US" dirty="0" smtClean="0"/>
              <a:t>When the books need to be closed, closing entries are recorded manually.</a:t>
            </a:r>
          </a:p>
          <a:p>
            <a:pPr eaLnBrk="1" hangingPunct="1"/>
            <a:r>
              <a:rPr lang="en-US" dirty="0" smtClean="0"/>
              <a:t>Brought forward balances need to be recorded manually.</a:t>
            </a:r>
          </a:p>
          <a:p>
            <a:pPr eaLnBrk="1" hangingPunct="1"/>
            <a:endParaRPr lang="en-US" dirty="0" smtClean="0"/>
          </a:p>
          <a:p>
            <a:pPr eaLnBrk="1" hangingPunct="1"/>
            <a:r>
              <a:rPr lang="en-US" dirty="0" smtClean="0"/>
              <a:t>Computerized accounting with QuickBooks:</a:t>
            </a:r>
          </a:p>
          <a:p>
            <a:pPr eaLnBrk="1" hangingPunct="1"/>
            <a:endParaRPr lang="en-US" dirty="0" smtClean="0"/>
          </a:p>
          <a:p>
            <a:pPr eaLnBrk="1" hangingPunct="1"/>
            <a:r>
              <a:rPr lang="en-US" dirty="0" smtClean="0"/>
              <a:t>Transactions are analyzed.</a:t>
            </a:r>
          </a:p>
          <a:p>
            <a:pPr eaLnBrk="1" hangingPunct="1"/>
            <a:r>
              <a:rPr lang="en-US" dirty="0" smtClean="0"/>
              <a:t>Based on the transaction analysis, transactions are recorded directly on business documents—invoices, checks, sales receipts, etc.—using the computer.</a:t>
            </a:r>
          </a:p>
          <a:p>
            <a:pPr eaLnBrk="1" hangingPunct="1"/>
            <a:r>
              <a:rPr lang="en-US" dirty="0" smtClean="0"/>
              <a:t>Based on the business form entry, QuickBooks automatically enters transactions in debit/credit format in the General Journal.</a:t>
            </a:r>
          </a:p>
          <a:p>
            <a:pPr eaLnBrk="1" hangingPunct="1"/>
            <a:r>
              <a:rPr lang="en-US" dirty="0" smtClean="0"/>
              <a:t>QuickBooks automatically posts transactions to the General Ledger and various subsidiary ledgers.</a:t>
            </a:r>
          </a:p>
          <a:p>
            <a:pPr eaLnBrk="1" hangingPunct="1"/>
            <a:r>
              <a:rPr lang="en-US" dirty="0" smtClean="0"/>
              <a:t>Reports are prepared by clicking a button.</a:t>
            </a:r>
          </a:p>
          <a:p>
            <a:pPr eaLnBrk="1" hangingPunct="1"/>
            <a:r>
              <a:rPr lang="en-US" dirty="0" smtClean="0"/>
              <a:t>A period is closed by entering a closing date. </a:t>
            </a:r>
          </a:p>
          <a:p>
            <a:pPr>
              <a:lnSpc>
                <a:spcPct val="80000"/>
              </a:lnSpc>
            </a:pPr>
            <a:r>
              <a:rPr lang="en-US" sz="1200" dirty="0" smtClean="0"/>
              <a:t>QuickBooks automatically calculates Brought Forward Balances.</a:t>
            </a:r>
          </a:p>
          <a:p>
            <a:pPr>
              <a:lnSpc>
                <a:spcPct val="80000"/>
              </a:lnSpc>
            </a:pPr>
            <a:r>
              <a:rPr lang="en-US" sz="1200" dirty="0" smtClean="0"/>
              <a:t>QuickBooks calculates Net Income and transfers the amount to Owner’s Equity or Retained Earnings.</a:t>
            </a:r>
          </a:p>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D8C70B-B800-4945-9ADF-758097418293}" type="slidenum">
              <a:rPr lang="en-US" smtClean="0"/>
              <a:pPr eaLnBrk="1" hangingPunct="1"/>
              <a:t>40</a:t>
            </a:fld>
            <a:endParaRPr lang="en-US" dirty="0"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p:spPr>
        <p:txBody>
          <a:bodyPr/>
          <a:lstStyle/>
          <a:p>
            <a:pPr eaLnBrk="1" hangingPunct="1"/>
            <a:r>
              <a:rPr lang="en-US" dirty="0" smtClean="0"/>
              <a:t>QuickBooks Desktop Features: Top Icon Bar—Bank</a:t>
            </a:r>
            <a:r>
              <a:rPr lang="en-US" baseline="0" dirty="0" smtClean="0"/>
              <a:t> </a:t>
            </a:r>
            <a:r>
              <a:rPr lang="en-US" sz="1200" b="0" kern="1200" dirty="0" smtClean="0">
                <a:solidFill>
                  <a:schemeClr val="tx1"/>
                </a:solidFill>
                <a:effectLst/>
                <a:latin typeface="Arial" charset="0"/>
                <a:ea typeface="+mn-ea"/>
                <a:cs typeface="+mn-cs"/>
              </a:rPr>
              <a:t>Feeds:</a:t>
            </a:r>
            <a:r>
              <a:rPr lang="en-US" sz="1200" b="1" kern="1200" dirty="0" smtClean="0">
                <a:solidFill>
                  <a:schemeClr val="tx1"/>
                </a:solidFill>
                <a:effectLst/>
                <a:latin typeface="Arial" charset="0"/>
                <a:ea typeface="+mn-ea"/>
                <a:cs typeface="+mn-cs"/>
              </a:rPr>
              <a:t> </a:t>
            </a:r>
            <a:r>
              <a:rPr lang="en-US" sz="1200" b="0" kern="1200" dirty="0" smtClean="0">
                <a:solidFill>
                  <a:schemeClr val="tx1"/>
                </a:solidFill>
                <a:effectLst/>
                <a:latin typeface="Arial" charset="0"/>
                <a:ea typeface="+mn-ea"/>
                <a:cs typeface="+mn-cs"/>
              </a:rPr>
              <a:t>S</a:t>
            </a:r>
            <a:r>
              <a:rPr lang="en-US" sz="1200" kern="1200" dirty="0" smtClean="0">
                <a:solidFill>
                  <a:schemeClr val="tx1"/>
                </a:solidFill>
                <a:effectLst/>
                <a:latin typeface="Arial" charset="0"/>
                <a:ea typeface="+mn-ea"/>
                <a:cs typeface="+mn-cs"/>
              </a:rPr>
              <a:t>hows information about your Bank Accounts, allows you to Download Transactions, and</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Send Items. When you click Create, you</a:t>
            </a:r>
            <a:r>
              <a:rPr lang="en-US" sz="1200" kern="1200" baseline="0" dirty="0" smtClean="0">
                <a:solidFill>
                  <a:schemeClr val="tx1"/>
                </a:solidFill>
                <a:effectLst/>
                <a:latin typeface="Arial" charset="0"/>
                <a:ea typeface="+mn-ea"/>
                <a:cs typeface="+mn-cs"/>
              </a:rPr>
              <a:t> may </a:t>
            </a:r>
            <a:r>
              <a:rPr lang="en-US" sz="1200" kern="1200" dirty="0" smtClean="0">
                <a:solidFill>
                  <a:schemeClr val="tx1"/>
                </a:solidFill>
                <a:effectLst/>
                <a:latin typeface="Arial" charset="0"/>
                <a:ea typeface="+mn-ea"/>
                <a:cs typeface="+mn-cs"/>
              </a:rPr>
              <a:t> prepare Online Checks, Pay Bills, Transfer Funds, Messages, Inquire About Payments, and Cancel Payments. In addition, you may click icons to Add Account and display Rules.</a:t>
            </a: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932CD1-F2AE-4B31-AD9B-71D3B4ABB26A}" type="slidenum">
              <a:rPr lang="en-US" smtClean="0"/>
              <a:pPr eaLnBrk="1" hangingPunct="1"/>
              <a:t>41</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r>
              <a:rPr lang="en-US" dirty="0" smtClean="0"/>
              <a:t>QuickBooks Desktop Features: Top Icon Bar—Doc Center: Is </a:t>
            </a:r>
            <a:r>
              <a:rPr lang="en-US" sz="1200" kern="1200" dirty="0" smtClean="0">
                <a:solidFill>
                  <a:schemeClr val="tx1"/>
                </a:solidFill>
                <a:effectLst/>
                <a:latin typeface="Arial" charset="0"/>
                <a:ea typeface="+mn-ea"/>
                <a:cs typeface="+mn-cs"/>
              </a:rPr>
              <a:t>used to keep track of documents you use with QuickBooks. It allows you to Add a Document to the Doc Center from your computer or scanner. You may attach documents, view and add document details, search for documents, detach documents, and remove documents from the Doc Center. Documents may be items such as receipts, spreadsheets, bills, invoices, etc.</a:t>
            </a:r>
          </a:p>
          <a:p>
            <a:r>
              <a:rPr lang="en-US" sz="1200" kern="1200" dirty="0" smtClean="0">
                <a:solidFill>
                  <a:schemeClr val="tx1"/>
                </a:solidFill>
                <a:effectLst/>
                <a:latin typeface="Arial" charset="0"/>
                <a:ea typeface="+mn-ea"/>
                <a:cs typeface="+mn-cs"/>
              </a:rPr>
              <a:t> </a:t>
            </a:r>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6E5588-2275-47FA-847B-A2C968C80EC4}" type="slidenum">
              <a:rPr lang="en-US" smtClean="0"/>
              <a:pPr eaLnBrk="1" hangingPunct="1"/>
              <a:t>42</a:t>
            </a:fld>
            <a:endParaRPr lang="en-US" dirty="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p:spPr>
        <p:txBody>
          <a:bodyPr/>
          <a:lstStyle/>
          <a:p>
            <a:pPr eaLnBrk="1" hangingPunct="1"/>
            <a:r>
              <a:rPr lang="en-US" dirty="0" smtClean="0"/>
              <a:t>QuickBooks Desktop Features: Top Icon Bar—Report Center: Prepares all of the available Reports in QuickBooks. </a:t>
            </a:r>
          </a:p>
          <a:p>
            <a:pPr eaLnBrk="1" hangingPunct="1"/>
            <a:endParaRPr lang="en-US" dirty="0" smtClean="0"/>
          </a:p>
          <a:p>
            <a:pPr eaLnBrk="1" hangingPunct="1"/>
            <a:r>
              <a:rPr lang="en-US" dirty="0" smtClean="0"/>
              <a:t>Reports are arranged by category. The categories are: </a:t>
            </a:r>
            <a:r>
              <a:rPr lang="en-US" sz="1200" kern="1200" dirty="0" smtClean="0">
                <a:solidFill>
                  <a:schemeClr val="tx1"/>
                </a:solidFill>
                <a:effectLst/>
                <a:latin typeface="Arial" charset="0"/>
                <a:ea typeface="+mn-ea"/>
                <a:cs typeface="+mn-cs"/>
              </a:rPr>
              <a:t>Company &amp; Financial; Customers &amp; Receivables; Sales; Jobs, Time &amp; Mileage; Vendors &amp; Payables; Purchases; Inventory; Employees &amp; Payroll; Banking; Accountant &amp; Taxes; Budgets &amp; Forecasts; List, Contractor, Mfg &amp; Wholesale, Professional Services, Retail, and Nonprofit.  </a:t>
            </a:r>
          </a:p>
          <a:p>
            <a:pPr eaLnBrk="1" hangingPunct="1"/>
            <a:endParaRPr lang="en-US" sz="1200" kern="1200" dirty="0" smtClean="0">
              <a:solidFill>
                <a:schemeClr val="tx1"/>
              </a:solidFill>
              <a:effectLst/>
              <a:latin typeface="Arial" charset="0"/>
              <a:ea typeface="+mn-ea"/>
              <a:cs typeface="+mn-cs"/>
            </a:endParaRPr>
          </a:p>
          <a:p>
            <a:pPr eaLnBrk="1" hangingPunct="1"/>
            <a:r>
              <a:rPr lang="en-US" dirty="0" smtClean="0"/>
              <a:t>The available reports in each category may be displayed in a carousel view (shown), a list view, or a grid view.</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D7A580-F2FC-4E93-A1A1-718240E48B76}" type="slidenum">
              <a:rPr lang="en-US" smtClean="0"/>
              <a:pPr eaLnBrk="1" hangingPunct="1"/>
              <a:t>43</a:t>
            </a:fld>
            <a:endParaRPr lang="en-US" dirty="0"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QuickBooks Desktop Features: Top Icon Bar—App Center: Is a link to Intuit apps for Featured, </a:t>
            </a:r>
            <a:r>
              <a:rPr lang="en-US" sz="1200" kern="1200" dirty="0" smtClean="0">
                <a:solidFill>
                  <a:schemeClr val="tx1"/>
                </a:solidFill>
                <a:effectLst/>
                <a:latin typeface="Arial" charset="0"/>
                <a:ea typeface="+mn-ea"/>
                <a:cs typeface="+mn-cs"/>
              </a:rPr>
              <a:t>Just Added, Mobile, Billing/Invoicing, Customer Management, Expense Management, eCommerce, and more. You may also access Intuit’s App Center to select other Apps. Some Apps are free and others require a subscription service. </a:t>
            </a:r>
          </a:p>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QuickBooks Desktop Features: Top Icon Bar—User Licenses </a:t>
            </a:r>
            <a:r>
              <a:rPr lang="en-US" sz="1200" kern="1200" dirty="0" smtClean="0">
                <a:solidFill>
                  <a:schemeClr val="tx1"/>
                </a:solidFill>
                <a:effectLst/>
                <a:latin typeface="Arial" charset="0"/>
                <a:ea typeface="+mn-ea"/>
                <a:cs typeface="+mn-cs"/>
              </a:rPr>
              <a:t>connects you to a link that will allow you to add multiple users to QuickBooks. You may purchase QuickBooks for a single user (1 individual) or multiple users (5 individuals). Multi-user access to QuickBooks allows up to five individuals to work in a QuickBooks company file at the same time.</a:t>
            </a:r>
          </a:p>
          <a:p>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44</a:t>
            </a:fld>
            <a:endParaRPr lang="en-US" dirty="0"/>
          </a:p>
        </p:txBody>
      </p:sp>
    </p:spTree>
    <p:extLst>
      <p:ext uri="{BB962C8B-B14F-4D97-AF65-F5344CB8AC3E}">
        <p14:creationId xmlns:p14="http://schemas.microsoft.com/office/powerpoint/2010/main" val="1095789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p:spPr>
        <p:txBody>
          <a:bodyPr/>
          <a:lstStyle/>
          <a:p>
            <a:r>
              <a:rPr lang="en-US" dirty="0" smtClean="0"/>
              <a:t>QuickBooks Desktop Features: Top Icon Bar—Command Icon Bar: Clicking an icon on the icon bar is another way of giving commands. </a:t>
            </a:r>
            <a:r>
              <a:rPr lang="en-US" sz="1200" kern="1200" dirty="0" smtClean="0">
                <a:solidFill>
                  <a:schemeClr val="tx1"/>
                </a:solidFill>
                <a:effectLst/>
                <a:latin typeface="Arial" charset="0"/>
                <a:ea typeface="+mn-ea"/>
                <a:cs typeface="+mn-cs"/>
              </a:rPr>
              <a:t>The command section of the icon bar has a list of buttons (icons) that may be clicked in order to enter transactions, use find, prepare a backup, get support, and give feedback. The icon bar may be turned on or off and it may be customized. If there is a double &gt;&gt; at the edge of the icon bar, that means that there are more icons available for use. The command icons will be discussed in more detail during training.</a:t>
            </a:r>
          </a:p>
          <a:p>
            <a:endParaRPr lang="en-US" dirty="0" smtClean="0"/>
          </a:p>
        </p:txBody>
      </p:sp>
      <p:sp>
        <p:nvSpPr>
          <p:cNvPr id="167940"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EC8CE7-94A2-4074-A3FA-461079309FCC}" type="slidenum">
              <a:rPr lang="en-US" smtClean="0"/>
              <a:pPr eaLnBrk="1" hangingPunct="1"/>
              <a:t>45</a:t>
            </a:fld>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QuickBooks Desktop Features: Top Icon Bar—Search And Additions has</a:t>
            </a:r>
            <a:r>
              <a:rPr lang="en-US" baseline="0" dirty="0" smtClean="0"/>
              <a:t> four items. </a:t>
            </a:r>
            <a:r>
              <a:rPr lang="en-US" b="1" dirty="0" smtClean="0"/>
              <a:t>Services</a:t>
            </a:r>
            <a:r>
              <a:rPr lang="en-US" dirty="0" smtClean="0"/>
              <a:t> takes you to a QuickBooks Products and Services link. You will be able to add recommended services from this link. </a:t>
            </a:r>
            <a:r>
              <a:rPr lang="en-US" b="1" dirty="0" smtClean="0"/>
              <a:t>Add Payroll</a:t>
            </a:r>
            <a:r>
              <a:rPr lang="en-US" dirty="0" smtClean="0"/>
              <a:t> takes you to an Intuit page for Accounting Software for Small Business – Intuit QuickBooks. Once you sign in, you may add services and apps. </a:t>
            </a:r>
            <a:r>
              <a:rPr lang="en-US" b="1" dirty="0" smtClean="0"/>
              <a:t>Credit Cards</a:t>
            </a:r>
            <a:r>
              <a:rPr lang="en-US" dirty="0" smtClean="0"/>
              <a:t> allows you to sign up for plans so your company can accept credit card payments and bank transfers using QuickBooks. </a:t>
            </a:r>
            <a:r>
              <a:rPr lang="en-US" b="1" dirty="0" smtClean="0"/>
              <a:t>QuickBooks Search</a:t>
            </a:r>
            <a:r>
              <a:rPr lang="en-US" dirty="0" smtClean="0"/>
              <a:t> is used to search through QuickBooks Help for information or through the Company file for various transactions, accounts, items, customers, vendors, employees, etc.</a:t>
            </a:r>
          </a:p>
          <a:p>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46</a:t>
            </a:fld>
            <a:endParaRPr lang="en-US" dirty="0"/>
          </a:p>
        </p:txBody>
      </p:sp>
    </p:spTree>
    <p:extLst>
      <p:ext uri="{BB962C8B-B14F-4D97-AF65-F5344CB8AC3E}">
        <p14:creationId xmlns:p14="http://schemas.microsoft.com/office/powerpoint/2010/main" val="27759512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p:spPr>
        <p:txBody>
          <a:bodyPr/>
          <a:lstStyle/>
          <a:p>
            <a:r>
              <a:rPr lang="en-US" sz="2000" dirty="0" smtClean="0"/>
              <a:t>QuickBooks Accountant Center: Accessed from the Accountant Menu</a:t>
            </a:r>
            <a:r>
              <a:rPr lang="en-US" sz="1200" kern="1200" dirty="0" smtClean="0">
                <a:solidFill>
                  <a:schemeClr val="tx1"/>
                </a:solidFill>
                <a:effectLst/>
                <a:latin typeface="Arial" charset="0"/>
                <a:ea typeface="+mn-ea"/>
                <a:cs typeface="+mn-cs"/>
              </a:rPr>
              <a:t>. The Center has Tools that may be customized and used for transactions, reports, and activities completed by accountants. In the Accountant Center you may select an account for reconciliation, select memorized reports, and get accountant updates. You may also select “Show Accountant Center when opening a company file” and the Center will be shown whenever you open QuickBooks.</a:t>
            </a:r>
          </a:p>
          <a:p>
            <a:endParaRPr lang="en-US" dirty="0" smtClean="0"/>
          </a:p>
        </p:txBody>
      </p:sp>
      <p:sp>
        <p:nvSpPr>
          <p:cNvPr id="16998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05606F-5C4C-443F-A382-363F59163C41}" type="slidenum">
              <a:rPr lang="en-US" smtClean="0"/>
              <a:pPr eaLnBrk="1" hangingPunct="1"/>
              <a:t>47</a:t>
            </a:fld>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 Screen: QuickBooks Home screen</a:t>
            </a:r>
            <a:r>
              <a:rPr lang="en-US" baseline="0" dirty="0" smtClean="0"/>
              <a:t> has two tabs: Home Page and Insights</a:t>
            </a:r>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48</a:t>
            </a:fld>
            <a:endParaRPr lang="en-US" dirty="0"/>
          </a:p>
        </p:txBody>
      </p:sp>
    </p:spTree>
    <p:extLst>
      <p:ext uri="{BB962C8B-B14F-4D97-AF65-F5344CB8AC3E}">
        <p14:creationId xmlns:p14="http://schemas.microsoft.com/office/powerpoint/2010/main" val="32163036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7E4AEE-4DCB-41C8-A41C-B119A5213C30}" type="slidenum">
              <a:rPr lang="en-US" smtClean="0"/>
              <a:pPr eaLnBrk="1" hangingPunct="1"/>
              <a:t>49</a:t>
            </a:fld>
            <a:endParaRPr lang="en-US" dirty="0"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p:spPr>
        <p:txBody>
          <a:bodyPr/>
          <a:lstStyle/>
          <a:p>
            <a:pPr eaLnBrk="1" hangingPunct="1"/>
            <a:r>
              <a:rPr lang="en-US" dirty="0" smtClean="0"/>
              <a:t>QuickBooks Home Page: Allows you to give commands to QuickBooks according to the type of transaction being entered. </a:t>
            </a:r>
          </a:p>
          <a:p>
            <a:pPr eaLnBrk="1" hangingPunct="1"/>
            <a:endParaRPr lang="en-US" dirty="0" smtClean="0"/>
          </a:p>
          <a:p>
            <a:pPr eaLnBrk="1" hangingPunct="1"/>
            <a:r>
              <a:rPr lang="en-US" dirty="0" smtClean="0"/>
              <a:t>Information regarding Getting Started, Account Balances, Do More with QuickBooks, Backup Status, and Reminders &amp; Alerts is displayed on the right side of the Home Page and may be expanded or minimized.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4A40C6-E515-4A55-8088-8E11462ED6DF}" type="slidenum">
              <a:rPr lang="en-US" smtClean="0"/>
              <a:pPr eaLnBrk="1" hangingPunct="1"/>
              <a:t>5</a:t>
            </a:fld>
            <a:endParaRPr lang="en-US" dirty="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r>
              <a:rPr lang="en-US" dirty="0" smtClean="0"/>
              <a:t>Open QuickBooks: Double-click the </a:t>
            </a:r>
            <a:r>
              <a:rPr lang="en-US" b="1" dirty="0" smtClean="0"/>
              <a:t>QuickBooks </a:t>
            </a:r>
            <a:r>
              <a:rPr lang="en-US" dirty="0" smtClean="0"/>
              <a:t>icon on the desktop</a:t>
            </a:r>
          </a:p>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D5D787-BBD8-44A0-9B3C-E03D7172CDF0}" type="slidenum">
              <a:rPr lang="en-US" smtClean="0"/>
              <a:pPr eaLnBrk="1" hangingPunct="1"/>
              <a:t>50</a:t>
            </a:fld>
            <a:endParaRPr lang="en-US" dirty="0"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p:spPr>
        <p:txBody>
          <a:bodyPr/>
          <a:lstStyle/>
          <a:p>
            <a:pPr eaLnBrk="1" hangingPunct="1"/>
            <a:r>
              <a:rPr lang="en-US" dirty="0" smtClean="0"/>
              <a:t>QuickBooks Home Page: Tasks to give commands to QuickBooks are organized into logical groups (Vendors, Customers, Employees, Company, and Banking).</a:t>
            </a:r>
          </a:p>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9AA82A-8820-4AB4-A965-7A8817669A07}" type="slidenum">
              <a:rPr lang="en-US" smtClean="0"/>
              <a:pPr eaLnBrk="1" hangingPunct="1"/>
              <a:t>51</a:t>
            </a:fld>
            <a:endParaRPr lang="en-US" dirty="0"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p:spPr>
        <p:txBody>
          <a:bodyPr/>
          <a:lstStyle/>
          <a:p>
            <a:pPr eaLnBrk="1" hangingPunct="1"/>
            <a:r>
              <a:rPr lang="en-US" dirty="0" smtClean="0"/>
              <a:t>QuickBooks Home Page: Vendors Section—Allows </a:t>
            </a:r>
            <a:r>
              <a:rPr lang="en-US" sz="1200" kern="1200" dirty="0" smtClean="0">
                <a:solidFill>
                  <a:schemeClr val="tx1"/>
                </a:solidFill>
                <a:effectLst/>
                <a:latin typeface="Arial" charset="0"/>
                <a:ea typeface="+mn-ea"/>
                <a:cs typeface="+mn-cs"/>
              </a:rPr>
              <a:t>service and merchandising businesses to enter bills and to record the payment of bills. Companies with inventory can create purchase orders, receive inventory items, enter bills against inventory, and manage sales tax. The Vendor Center may be accessed by clicking the Vendors button at the top of the section.</a:t>
            </a:r>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D4A2D3-1110-4E2B-8594-8242F1D63FCD}" type="slidenum">
              <a:rPr lang="en-US" smtClean="0"/>
              <a:pPr eaLnBrk="1" hangingPunct="1"/>
              <a:t>52</a:t>
            </a:fld>
            <a:endParaRPr lang="en-US" dirty="0"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p:spPr>
        <p:txBody>
          <a:bodyPr/>
          <a:lstStyle/>
          <a:p>
            <a:pPr eaLnBrk="1" hangingPunct="1"/>
            <a:r>
              <a:rPr lang="en-US" dirty="0" smtClean="0"/>
              <a:t>QuickBooks Home Page: Customers Section—Allows transactions associated with cash sales, sales on account (credit sales), cash receipts, refunds and credits. Graphic icons used to prepare invoices, sales receipts, receive payments, statement charges, finance charges, statements, and refunds and credits are available. Clicking the Customers button on the top of the Customers section will access the Customer Center</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F5C456-6C3E-4020-BBD5-E8EBAB979DB3}" type="slidenum">
              <a:rPr lang="en-US" smtClean="0"/>
              <a:pPr eaLnBrk="1" hangingPunct="1"/>
              <a:t>53</a:t>
            </a:fld>
            <a:endParaRPr lang="en-US" dirty="0"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QuickBooks Home Page: Employees Section—Used for payroll transactions, allows paychecks to be created, payroll tax liabilities to be paid, payroll forms to be processed, and access </a:t>
            </a:r>
            <a:r>
              <a:rPr lang="en-US" sz="1200" kern="1200" dirty="0" smtClean="0">
                <a:solidFill>
                  <a:schemeClr val="tx1"/>
                </a:solidFill>
                <a:effectLst/>
                <a:latin typeface="Arial" charset="0"/>
                <a:ea typeface="+mn-ea"/>
                <a:cs typeface="+mn-cs"/>
              </a:rPr>
              <a:t>human resource essentials and insurance information that enables you to produce labor law posters, Workers’ Comp Payment Service, and View My Paycheck (Online Pay Stubs). If you subscribe to a paid payroll program, you may access the Payroll Center.</a:t>
            </a:r>
          </a:p>
          <a:p>
            <a:pPr eaLnBrk="1" hangingPunct="1"/>
            <a:endParaRPr lang="en-US" dirty="0" smtClean="0"/>
          </a:p>
          <a:p>
            <a:pPr eaLnBrk="1" hangingPunct="1"/>
            <a:r>
              <a:rPr lang="en-US" dirty="0" smtClean="0"/>
              <a:t>Clicking the Employees button on the top of the Employee section will access the Employee Center</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936E79-55CE-430F-B4D7-8DBBB9464B09}" type="slidenum">
              <a:rPr lang="en-US" smtClean="0"/>
              <a:pPr eaLnBrk="1" hangingPunct="1"/>
              <a:t>54</a:t>
            </a:fld>
            <a:endParaRPr lang="en-US" dirty="0"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r>
              <a:rPr lang="en-US" dirty="0" smtClean="0"/>
              <a:t>QuickBooks Home Page: Company Section—Allows you to display information about your company. There are graphic icons used to display the Chart of Accounts, Items &amp; Services, Web and Mobile Apps, Inventory Activities, Order Checks, and the Calendar.</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0E9C9E-718D-4C96-8BDB-7D9BB6FF7331}" type="slidenum">
              <a:rPr lang="en-US" smtClean="0"/>
              <a:pPr eaLnBrk="1" hangingPunct="1"/>
              <a:t>55</a:t>
            </a:fld>
            <a:endParaRPr lang="en-US" dirty="0"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p:spPr>
        <p:txBody>
          <a:bodyPr/>
          <a:lstStyle/>
          <a:p>
            <a:pPr eaLnBrk="1" hangingPunct="1"/>
            <a:r>
              <a:rPr lang="en-US" dirty="0" smtClean="0"/>
              <a:t>QuickBooks Home Page: Banking Section—Allows you to write checks, print checks, make bank deposits, reconcile accounts, access the check register, and enter credit card charges.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QuickBooks Insights: When the Insights</a:t>
            </a:r>
            <a:r>
              <a:rPr lang="en-US" baseline="0" dirty="0" smtClean="0"/>
              <a:t> tab is selected on the Home Screen, </a:t>
            </a:r>
            <a:r>
              <a:rPr lang="en-US" sz="1200" kern="1200" dirty="0" smtClean="0">
                <a:solidFill>
                  <a:schemeClr val="tx1"/>
                </a:solidFill>
                <a:effectLst/>
                <a:latin typeface="Arial" charset="0"/>
                <a:ea typeface="+mn-ea"/>
                <a:cs typeface="+mn-cs"/>
              </a:rPr>
              <a:t>information and data about the company is displayed. The company name, logo, and date and icons for Print, Refresh, and Customize are shown. The default is to display information about Profit &amp; Loss, Income, and Expenses. There are gray arrows on the right and left sides of the Profit &amp; Loss data that advance you to other selected information; such as, Prev Year Income Comparison and Top Customers by Sales. Clicking the Customize icon allows you to add Income and Expense Trend, Business Growth, Net Profit Margin, and Prev Year Expense Comparison to the information that may be displayed. </a:t>
            </a:r>
          </a:p>
          <a:p>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56</a:t>
            </a:fld>
            <a:endParaRPr lang="en-US" dirty="0"/>
          </a:p>
        </p:txBody>
      </p:sp>
    </p:spTree>
    <p:extLst>
      <p:ext uri="{BB962C8B-B14F-4D97-AF65-F5344CB8AC3E}">
        <p14:creationId xmlns:p14="http://schemas.microsoft.com/office/powerpoint/2010/main" val="38111082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E623B4-224E-4F16-A75B-C98F9ADDAA1E}" type="slidenum">
              <a:rPr lang="en-US" smtClean="0"/>
              <a:pPr eaLnBrk="1" hangingPunct="1"/>
              <a:t>57</a:t>
            </a:fld>
            <a:endParaRPr lang="en-US" dirty="0"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p:spPr>
        <p:txBody>
          <a:bodyPr/>
          <a:lstStyle/>
          <a:p>
            <a:pPr eaLnBrk="1" hangingPunct="1"/>
            <a:r>
              <a:rPr lang="en-US" dirty="0" smtClean="0"/>
              <a:t>QuickBooks Forms: Transactions are entered directly onto the business form that is prepared as a result of the transaction. Behind the scenes, QuickBooks enters the debit and credit to the Journal and posts to the individual accounts. </a:t>
            </a:r>
          </a:p>
          <a:p>
            <a:pPr eaLnBrk="1" hangingPunct="1"/>
            <a:endParaRPr lang="en-US" dirty="0" smtClean="0"/>
          </a:p>
          <a:p>
            <a:pPr eaLnBrk="1" hangingPunct="1"/>
            <a:r>
              <a:rPr lang="en-US" dirty="0" smtClean="0"/>
              <a:t>Two categories of forms:</a:t>
            </a:r>
          </a:p>
          <a:p>
            <a:pPr lvl="1" eaLnBrk="1" hangingPunct="1"/>
            <a:r>
              <a:rPr lang="en-US" dirty="0" smtClean="0"/>
              <a:t>Forms you want to send or give to people—invoices, sales receipts, credit memos, checks, deposit slips, and purchase orders.</a:t>
            </a:r>
          </a:p>
          <a:p>
            <a:pPr lvl="1" eaLnBrk="1" hangingPunct="1"/>
            <a:r>
              <a:rPr lang="en-US" dirty="0" smtClean="0"/>
              <a:t>Forms you have received—payments from customers, bills, credits for a bill, and credit card receipts.</a:t>
            </a:r>
          </a:p>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QuickBooks Forms: Two categories of forms:</a:t>
            </a:r>
          </a:p>
          <a:p>
            <a:pPr eaLnBrk="1" hangingPunct="1"/>
            <a:endParaRPr lang="en-US" dirty="0" smtClean="0"/>
          </a:p>
          <a:p>
            <a:pPr lvl="1" eaLnBrk="1" hangingPunct="1"/>
            <a:r>
              <a:rPr lang="en-US" dirty="0" smtClean="0"/>
              <a:t>Forms you want to send or give to people—invoices, sales receipts, credit memos, checks, deposit slips, and purchase orders.</a:t>
            </a:r>
          </a:p>
          <a:p>
            <a:pPr lvl="1" eaLnBrk="1" hangingPunct="1"/>
            <a:endParaRPr lang="en-US" dirty="0" smtClean="0"/>
          </a:p>
          <a:p>
            <a:pPr lvl="1" eaLnBrk="1" hangingPunct="1"/>
            <a:r>
              <a:rPr lang="en-US" dirty="0" smtClean="0"/>
              <a:t>Forms you have received—payments from customers, bills, credits for a bill, and credit card receipts.</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58</a:t>
            </a:fld>
            <a:endParaRPr lang="en-US" dirty="0"/>
          </a:p>
        </p:txBody>
      </p:sp>
    </p:spTree>
    <p:extLst>
      <p:ext uri="{BB962C8B-B14F-4D97-AF65-F5344CB8AC3E}">
        <p14:creationId xmlns:p14="http://schemas.microsoft.com/office/powerpoint/2010/main" val="40373779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4AB3A5-FFC7-4B66-9D02-E63BE31C87ED}" type="slidenum">
              <a:rPr lang="en-US" smtClean="0"/>
              <a:pPr eaLnBrk="1" hangingPunct="1"/>
              <a:t>59</a:t>
            </a:fld>
            <a:endParaRPr lang="en-US" dirty="0"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p:spPr>
        <p:txBody>
          <a:bodyPr/>
          <a:lstStyle/>
          <a:p>
            <a:pPr eaLnBrk="1" hangingPunct="1"/>
            <a:r>
              <a:rPr lang="en-US" dirty="0" smtClean="0"/>
              <a:t>QuickBooks Forms: Invoice—An invoice is prepared to record a sale on account (credit sale). An invoice is accessed by clicking the Invoices icon in the Customer Section of the Home Page. The invoice appears on the screen and is ready to be completed. The information to record an invoice is entered into various areas that are described on the following slides.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Open QuickBooks:  </a:t>
            </a:r>
            <a:r>
              <a:rPr lang="en-US" b="1" u="sng" dirty="0" smtClean="0"/>
              <a:t>OR</a:t>
            </a:r>
            <a:r>
              <a:rPr lang="en-US" b="0" u="sng" dirty="0" smtClean="0"/>
              <a:t> </a:t>
            </a:r>
            <a:endParaRPr lang="en-US" b="1" u="sng"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Click the Windows </a:t>
            </a:r>
            <a:r>
              <a:rPr lang="en-US" b="1" dirty="0" smtClean="0"/>
              <a:t>Start </a:t>
            </a:r>
            <a:r>
              <a:rPr lang="en-US" b="0" dirty="0" smtClean="0"/>
              <a:t>button. </a:t>
            </a:r>
            <a:r>
              <a:rPr lang="en-US" dirty="0" smtClean="0"/>
              <a:t>On the </a:t>
            </a:r>
            <a:r>
              <a:rPr lang="en-US" b="1" dirty="0" smtClean="0"/>
              <a:t>Start Menu</a:t>
            </a:r>
            <a:r>
              <a:rPr lang="en-US" dirty="0" smtClean="0"/>
              <a:t>, point to </a:t>
            </a:r>
            <a:r>
              <a:rPr lang="en-US" b="1" dirty="0" smtClean="0"/>
              <a:t>All Programs</a:t>
            </a:r>
            <a:r>
              <a:rPr lang="en-US" dirty="0" smtClean="0"/>
              <a:t>, scroll until you see </a:t>
            </a:r>
            <a:r>
              <a:rPr lang="en-US" b="1" dirty="0" smtClean="0"/>
              <a:t>QuickBooks</a:t>
            </a:r>
            <a:r>
              <a:rPr lang="en-US" dirty="0" smtClean="0"/>
              <a:t>, click the </a:t>
            </a:r>
            <a:r>
              <a:rPr lang="en-US" b="1" dirty="0" smtClean="0"/>
              <a:t>QuickBooks </a:t>
            </a:r>
            <a:r>
              <a:rPr lang="en-US" b="0" dirty="0" smtClean="0"/>
              <a:t>folder, </a:t>
            </a:r>
            <a:r>
              <a:rPr lang="en-US" dirty="0" smtClean="0"/>
              <a:t>click </a:t>
            </a:r>
            <a:r>
              <a:rPr lang="en-US" b="1" dirty="0" smtClean="0"/>
              <a:t>QuickBooks 2015</a:t>
            </a:r>
            <a:r>
              <a:rPr lang="en-US" dirty="0" smtClean="0"/>
              <a:t>. </a:t>
            </a:r>
            <a:r>
              <a:rPr lang="en-US" sz="1200" dirty="0" smtClean="0"/>
              <a:t>(Depending on your individual computer setup, your steps may differ from this.) Note: QuickBooks may show QuickBooks Premier 2015 or QuickBooks Premier-Accountant Edition 2015. All screens will refer to either name and QuickBooks 2015 will be used as the program name. (Your icons in the Task Bar at the bottom of your screen may not match the ones shown above.)</a:t>
            </a:r>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6</a:t>
            </a:fld>
            <a:endParaRPr lang="en-US" dirty="0"/>
          </a:p>
        </p:txBody>
      </p:sp>
    </p:spTree>
    <p:extLst>
      <p:ext uri="{BB962C8B-B14F-4D97-AF65-F5344CB8AC3E}">
        <p14:creationId xmlns:p14="http://schemas.microsoft.com/office/powerpoint/2010/main" val="14639142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B603AD-ABE2-4164-BC33-A9EF1C793C1E}" type="slidenum">
              <a:rPr lang="en-US" smtClean="0"/>
              <a:pPr eaLnBrk="1" hangingPunct="1"/>
              <a:t>60</a:t>
            </a:fld>
            <a:endParaRPr lang="en-US" dirty="0"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p:spPr>
        <p:txBody>
          <a:bodyPr/>
          <a:lstStyle/>
          <a:p>
            <a:pPr eaLnBrk="1" hangingPunct="1"/>
            <a:r>
              <a:rPr lang="en-US" dirty="0" smtClean="0"/>
              <a:t>Invoice Title Bar indicates what you are completing and has several buttons. The Title bar appears at the top of the Invoice and says “Create Invoices.”</a:t>
            </a:r>
          </a:p>
          <a:p>
            <a:pPr eaLnBrk="1" hangingPunct="1"/>
            <a:endParaRPr lang="en-US" dirty="0" smtClean="0"/>
          </a:p>
          <a:p>
            <a:pPr eaLnBrk="1" hangingPunct="1"/>
            <a:r>
              <a:rPr lang="en-US" dirty="0" smtClean="0"/>
              <a:t>The buttons are:</a:t>
            </a:r>
          </a:p>
          <a:p>
            <a:pPr lvl="1" eaLnBrk="1" hangingPunct="1">
              <a:buFont typeface="Wingdings" pitchFamily="2" charset="2"/>
              <a:buNone/>
            </a:pPr>
            <a:r>
              <a:rPr lang="en-US" sz="2400" u="sng" dirty="0" smtClean="0"/>
              <a:t>Minimize</a:t>
            </a:r>
            <a:r>
              <a:rPr lang="en-US" sz="2400" dirty="0" smtClean="0"/>
              <a:t> button: click to clear the invoice from the screen, yet keep it open for further use</a:t>
            </a:r>
          </a:p>
          <a:p>
            <a:pPr lvl="1" eaLnBrk="1" hangingPunct="1">
              <a:buFont typeface="Wingdings" pitchFamily="2" charset="2"/>
              <a:buNone/>
            </a:pPr>
            <a:r>
              <a:rPr lang="en-US" sz="2400" u="sng" dirty="0" smtClean="0"/>
              <a:t>Maximize</a:t>
            </a:r>
            <a:r>
              <a:rPr lang="en-US" sz="2400" dirty="0" smtClean="0"/>
              <a:t> button: click to make the invoice the full size of the screen</a:t>
            </a:r>
          </a:p>
          <a:p>
            <a:pPr lvl="1" eaLnBrk="1" hangingPunct="1">
              <a:buFont typeface="Wingdings" pitchFamily="2" charset="2"/>
              <a:buNone/>
            </a:pPr>
            <a:r>
              <a:rPr lang="en-US" sz="2400" u="sng" dirty="0" smtClean="0"/>
              <a:t>Restore</a:t>
            </a:r>
            <a:r>
              <a:rPr lang="en-US" sz="2400" u="none" dirty="0" smtClean="0"/>
              <a:t> button: click to restore the invoice back to the original size</a:t>
            </a:r>
            <a:endParaRPr lang="en-US" sz="2400" u="sng" dirty="0" smtClean="0"/>
          </a:p>
          <a:p>
            <a:pPr lvl="1" eaLnBrk="1" hangingPunct="1">
              <a:buFont typeface="Wingdings" pitchFamily="2" charset="2"/>
              <a:buNone/>
            </a:pPr>
            <a:r>
              <a:rPr lang="en-US" sz="2400" u="sng" dirty="0" smtClean="0"/>
              <a:t>Close</a:t>
            </a:r>
            <a:r>
              <a:rPr lang="en-US" sz="2400" dirty="0" smtClean="0"/>
              <a:t> button: click to close the invoice</a:t>
            </a:r>
          </a:p>
          <a:p>
            <a:pPr eaLnBrk="1" hangingPunct="1"/>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8ED077-20BB-4859-8975-077C41F35F4D}" type="slidenum">
              <a:rPr lang="en-US" smtClean="0"/>
              <a:pPr eaLnBrk="1" hangingPunct="1"/>
              <a:t>61</a:t>
            </a:fld>
            <a:endParaRPr lang="en-US" dirty="0"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p:spPr>
        <p:txBody>
          <a:bodyPr/>
          <a:lstStyle/>
          <a:p>
            <a:pPr eaLnBrk="1" hangingPunct="1"/>
            <a:r>
              <a:rPr lang="en-US" dirty="0" smtClean="0"/>
              <a:t>Areas used in an invoice: The information to record an invoice is entered into various areas these are defined as: Field: an area on a form requiring information—Customer:Job is a field on an invoice.</a:t>
            </a:r>
          </a:p>
          <a:p>
            <a:pPr eaLnBrk="1" hangingPunct="1"/>
            <a:endParaRPr lang="en-US" dirty="0" smtClean="0"/>
          </a:p>
          <a:p>
            <a:pPr eaLnBrk="1" hangingPunct="1"/>
            <a:r>
              <a:rPr lang="en-US" dirty="0" smtClean="0"/>
              <a:t>Text box: an area within a field where information may be typed or inserted—area to be filled in to identify the Customer:Job is a text box. </a:t>
            </a:r>
          </a:p>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0435D2-69A4-4CCB-8A56-16E3AC25AE6C}" type="slidenum">
              <a:rPr lang="en-US" smtClean="0"/>
              <a:pPr eaLnBrk="1" hangingPunct="1"/>
              <a:t>62</a:t>
            </a:fld>
            <a:endParaRPr lang="en-US" dirty="0"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p:spPr>
        <p:txBody>
          <a:bodyPr/>
          <a:lstStyle/>
          <a:p>
            <a:pPr eaLnBrk="1" hangingPunct="1"/>
            <a:r>
              <a:rPr lang="en-US" dirty="0" smtClean="0"/>
              <a:t>Areas used in an invoice: </a:t>
            </a:r>
            <a:r>
              <a:rPr lang="en-US" u="sng" dirty="0" smtClean="0"/>
              <a:t>Drop-down List Arrow</a:t>
            </a:r>
            <a:r>
              <a:rPr lang="en-US" u="none" baseline="0" dirty="0" smtClean="0"/>
              <a:t>: U</a:t>
            </a:r>
            <a:r>
              <a:rPr lang="en-US" dirty="0" smtClean="0"/>
              <a:t>sed to access a drop-down list. </a:t>
            </a:r>
            <a:r>
              <a:rPr lang="en-US" u="sng" dirty="0" smtClean="0"/>
              <a:t>Drop-down List</a:t>
            </a:r>
            <a:r>
              <a:rPr lang="en-US" u="none" dirty="0" smtClean="0"/>
              <a:t>:</a:t>
            </a:r>
            <a:r>
              <a:rPr lang="en-US" u="sng" dirty="0" smtClean="0"/>
              <a:t> </a:t>
            </a:r>
            <a:r>
              <a:rPr lang="en-US" dirty="0" smtClean="0"/>
              <a:t>contains information that may be used to complete a field. For example, a list of customers will be shown on the Customer:Job list. Click a name on the list to insert into the field.</a:t>
            </a:r>
          </a:p>
          <a:p>
            <a:pPr eaLnBrk="1" hangingPunct="1"/>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8C0BE0-9CDD-4E22-83E4-7CDB022C203E}" type="slidenum">
              <a:rPr lang="en-US" smtClean="0"/>
              <a:pPr eaLnBrk="1" hangingPunct="1"/>
              <a:t>63</a:t>
            </a:fld>
            <a:endParaRPr lang="en-US" dirty="0"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p:spPr>
        <p:txBody>
          <a:bodyPr/>
          <a:lstStyle/>
          <a:p>
            <a:pPr marL="0" marR="0" indent="0" algn="l" defTabSz="914400" rtl="0" eaLnBrk="1" fontAlgn="base" latinLnBrk="0" hangingPunct="1">
              <a:lnSpc>
                <a:spcPct val="90000"/>
              </a:lnSpc>
              <a:spcBef>
                <a:spcPct val="30000"/>
              </a:spcBef>
              <a:spcAft>
                <a:spcPct val="0"/>
              </a:spcAft>
              <a:buClrTx/>
              <a:buSzTx/>
              <a:buFontTx/>
              <a:buNone/>
              <a:tabLst/>
              <a:defRPr/>
            </a:pPr>
            <a:r>
              <a:rPr lang="en-US" dirty="0" smtClean="0"/>
              <a:t>The Invoice Icon Bar Tabs have icons that are clicked to give commands to QuickBooks or to get information regarding linked or related transactions.</a:t>
            </a:r>
            <a:r>
              <a:rPr lang="en-US" sz="1200" dirty="0" smtClean="0"/>
              <a:t> There are four Icon Bar</a:t>
            </a:r>
            <a:r>
              <a:rPr lang="en-US" sz="1200" baseline="0" dirty="0" smtClean="0"/>
              <a:t> Tabs</a:t>
            </a:r>
            <a:r>
              <a:rPr lang="en-US" sz="1200" dirty="0" smtClean="0"/>
              <a:t> available for Invoices:  Main, Formatting, Send/Ship, and Reports.</a:t>
            </a:r>
          </a:p>
          <a:p>
            <a:pPr eaLnBrk="1" hangingPunct="1">
              <a:lnSpc>
                <a:spcPct val="90000"/>
              </a:lnSpc>
            </a:pPr>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p:spPr>
        <p:txBody>
          <a:bodyPr/>
          <a:lstStyle/>
          <a:p>
            <a:pPr eaLnBrk="1" hangingPunct="1">
              <a:lnSpc>
                <a:spcPct val="90000"/>
              </a:lnSpc>
            </a:pPr>
            <a:r>
              <a:rPr lang="en-US" sz="1100" dirty="0" smtClean="0"/>
              <a:t>Invoice Icon Bar</a:t>
            </a:r>
            <a:r>
              <a:rPr lang="en-US" sz="1100" baseline="0" dirty="0" smtClean="0"/>
              <a:t> Tabs</a:t>
            </a:r>
            <a:r>
              <a:rPr lang="en-US" sz="1100" dirty="0" smtClean="0"/>
              <a:t>: </a:t>
            </a:r>
            <a:r>
              <a:rPr lang="en-US" sz="1400" dirty="0" smtClean="0"/>
              <a:t>Main—G</a:t>
            </a:r>
            <a:r>
              <a:rPr lang="en-US" dirty="0" smtClean="0"/>
              <a:t>ive basic commands such as find, previous, next, new, save, delete, create a copy, memorize, mark as pending, print, email, attach file, add time/costs, apply credits, receive payments, create a batch, and refund/credit,.</a:t>
            </a:r>
            <a:endParaRPr lang="en-US" sz="1400" dirty="0" smtClean="0"/>
          </a:p>
          <a:p>
            <a:endParaRPr lang="en-US" dirty="0" smtClean="0"/>
          </a:p>
        </p:txBody>
      </p:sp>
      <p:sp>
        <p:nvSpPr>
          <p:cNvPr id="18432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B0ED24-E1E8-40B3-BD11-647AE69D7E6F}" type="slidenum">
              <a:rPr lang="en-US" smtClean="0"/>
              <a:pPr eaLnBrk="1" hangingPunct="1"/>
              <a:t>64</a:t>
            </a:fld>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p:spPr>
        <p:txBody>
          <a:bodyPr/>
          <a:lstStyle/>
          <a:p>
            <a:r>
              <a:rPr lang="en-US" dirty="0" smtClean="0"/>
              <a:t>Invoice Icon Bar Tabs: </a:t>
            </a:r>
            <a:r>
              <a:rPr lang="en-US" sz="2800" dirty="0" smtClean="0"/>
              <a:t>Formatting—U</a:t>
            </a:r>
            <a:r>
              <a:rPr lang="en-US" sz="1600" dirty="0" smtClean="0"/>
              <a:t>se to preview the invoice before printing; manage templates; download templates; customize data layout; check spelling; insert, delete, copy, and paste lines; and customize design</a:t>
            </a:r>
          </a:p>
          <a:p>
            <a:endParaRPr lang="en-US" dirty="0" smtClean="0"/>
          </a:p>
        </p:txBody>
      </p:sp>
      <p:sp>
        <p:nvSpPr>
          <p:cNvPr id="18534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84E7F2-E247-4BC5-9F61-8D64A550F984}" type="slidenum">
              <a:rPr lang="en-US" smtClean="0"/>
              <a:pPr eaLnBrk="1" hangingPunct="1"/>
              <a:t>65</a:t>
            </a:fld>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p:spPr>
        <p:txBody>
          <a:bodyPr/>
          <a:lstStyle/>
          <a:p>
            <a:r>
              <a:rPr lang="en-US" dirty="0" smtClean="0"/>
              <a:t>Invoice Icon Bar Tabs: Send/Ship—Use </a:t>
            </a:r>
            <a:r>
              <a:rPr lang="en-US" sz="2000" dirty="0" smtClean="0"/>
              <a:t>to send an invoice via email or mail; to prepare a letter; or ship via FedEx, UPS, or USPS.</a:t>
            </a:r>
          </a:p>
          <a:p>
            <a:endParaRPr lang="en-US" dirty="0" smtClean="0"/>
          </a:p>
        </p:txBody>
      </p:sp>
      <p:sp>
        <p:nvSpPr>
          <p:cNvPr id="18637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8E0591-94C2-4C37-AAFF-0C2F526522BA}" type="slidenum">
              <a:rPr lang="en-US" smtClean="0"/>
              <a:pPr eaLnBrk="1" hangingPunct="1"/>
              <a:t>66</a:t>
            </a:fld>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p:spPr>
        <p:txBody>
          <a:bodyPr/>
          <a:lstStyle/>
          <a:p>
            <a:r>
              <a:rPr lang="en-US" dirty="0" smtClean="0"/>
              <a:t>Invoice Icon Bar Tabs: Reports—U</a:t>
            </a:r>
            <a:r>
              <a:rPr lang="en-US" sz="2000" dirty="0" smtClean="0"/>
              <a:t>se to prepare reports: Quick Report, Transaction History, Transaction Journal, View Open Invoices, Sales By</a:t>
            </a:r>
            <a:r>
              <a:rPr lang="en-US" sz="2000" baseline="0" dirty="0" smtClean="0"/>
              <a:t> Customer Detail, Average Days to Pay Summary</a:t>
            </a:r>
            <a:r>
              <a:rPr lang="en-US" sz="2000" dirty="0" smtClean="0"/>
              <a:t>.</a:t>
            </a:r>
          </a:p>
          <a:p>
            <a:endParaRPr lang="en-US" dirty="0" smtClean="0"/>
          </a:p>
        </p:txBody>
      </p:sp>
      <p:sp>
        <p:nvSpPr>
          <p:cNvPr id="18739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5DB669-0FC5-4071-9F19-E8B9BB988987}" type="slidenum">
              <a:rPr lang="en-US" smtClean="0"/>
              <a:pPr eaLnBrk="1" hangingPunct="1"/>
              <a:t>67</a:t>
            </a:fld>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3E4350-E72C-4B0F-B58A-EB621A2478A3}" type="slidenum">
              <a:rPr lang="en-US" smtClean="0"/>
              <a:pPr eaLnBrk="1" hangingPunct="1"/>
              <a:t>68</a:t>
            </a:fld>
            <a:endParaRPr lang="en-US" dirty="0"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p:spPr>
        <p:txBody>
          <a:bodyPr/>
          <a:lstStyle/>
          <a:p>
            <a:pPr eaLnBrk="1" hangingPunct="1"/>
            <a:r>
              <a:rPr lang="en-US" dirty="0" smtClean="0"/>
              <a:t>Invoice Buttons: When the Invoice is complete, click one of the buttons:</a:t>
            </a:r>
          </a:p>
          <a:p>
            <a:pPr eaLnBrk="1" hangingPunct="1"/>
            <a:r>
              <a:rPr lang="en-US" b="1" dirty="0" smtClean="0"/>
              <a:t>	Save &amp; Close</a:t>
            </a:r>
            <a:r>
              <a:rPr lang="en-US" dirty="0" smtClean="0"/>
              <a:t>: click to save the invoice and exit the Create Invoices screen.</a:t>
            </a:r>
          </a:p>
          <a:p>
            <a:pPr eaLnBrk="1" hangingPunct="1"/>
            <a:r>
              <a:rPr lang="en-US" b="1" dirty="0" smtClean="0"/>
              <a:t>	Save &amp; New</a:t>
            </a:r>
            <a:r>
              <a:rPr lang="en-US" dirty="0" smtClean="0"/>
              <a:t>: click to save the invoice and go to a new invoice for completion.</a:t>
            </a:r>
          </a:p>
          <a:p>
            <a:pPr eaLnBrk="1" hangingPunct="1"/>
            <a:r>
              <a:rPr lang="en-US" b="1" dirty="0" smtClean="0"/>
              <a:t>	Clear</a:t>
            </a:r>
            <a:r>
              <a:rPr lang="en-US" dirty="0" smtClean="0"/>
              <a:t>: click to clear the information entered on the current invoice.</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4AF056-175A-45E0-A595-7F8FE6A8BC2D}" type="slidenum">
              <a:rPr lang="en-US" smtClean="0"/>
              <a:pPr eaLnBrk="1" hangingPunct="1"/>
              <a:t>69</a:t>
            </a:fld>
            <a:endParaRPr lang="en-US" dirty="0"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p:spPr>
        <p:txBody>
          <a:bodyPr/>
          <a:lstStyle/>
          <a:p>
            <a:pPr eaLnBrk="1" hangingPunct="1"/>
            <a:r>
              <a:rPr lang="en-US" dirty="0" smtClean="0"/>
              <a:t>QuickBooks Lists: In order to expedite entering transactions, QuickBooks uses lists as an integral part of the program. Customers &amp; Jobs, Vendors, Items &amp; Services, and Chart of Accounts are organized as lists.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0B0DB9-021B-4CE4-B393-676D5A476F36}" type="slidenum">
              <a:rPr lang="en-US" smtClean="0"/>
              <a:pPr eaLnBrk="1" hangingPunct="1"/>
              <a:t>7</a:t>
            </a:fld>
            <a:endParaRPr lang="en-US" dirty="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r>
              <a:rPr lang="en-US" b="0" dirty="0" smtClean="0"/>
              <a:t>Open a Sample File: </a:t>
            </a:r>
            <a:r>
              <a:rPr lang="en-US" dirty="0" smtClean="0"/>
              <a:t>To open a sample file, click the </a:t>
            </a:r>
            <a:r>
              <a:rPr lang="en-US" b="1" dirty="0" smtClean="0"/>
              <a:t>Open a sample file </a:t>
            </a:r>
            <a:r>
              <a:rPr lang="en-US" dirty="0" smtClean="0"/>
              <a:t>button.</a:t>
            </a:r>
          </a:p>
          <a:p>
            <a:pPr eaLnBrk="1" hangingPunct="1"/>
            <a:r>
              <a:rPr lang="en-US" dirty="0" smtClean="0"/>
              <a:t>Click </a:t>
            </a:r>
            <a:r>
              <a:rPr lang="en-US" b="1" dirty="0" smtClean="0"/>
              <a:t>Sample Service Based Business. </a:t>
            </a:r>
          </a:p>
          <a:p>
            <a:pPr eaLnBrk="1" hangingPunct="1"/>
            <a:r>
              <a:rPr lang="en-US" dirty="0" smtClean="0"/>
              <a:t>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35DF60-81D6-43ED-A3E2-9DFBCDC3D090}" type="slidenum">
              <a:rPr lang="en-US" smtClean="0"/>
              <a:pPr eaLnBrk="1" hangingPunct="1"/>
              <a:t>70</a:t>
            </a:fld>
            <a:endParaRPr lang="en-US" dirty="0"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p:spPr>
        <p:txBody>
          <a:bodyPr/>
          <a:lstStyle/>
          <a:p>
            <a:pPr eaLnBrk="1" hangingPunct="1"/>
            <a:r>
              <a:rPr lang="en-US" dirty="0" smtClean="0"/>
              <a:t>QuickBooks Lists: Customers &amp; Jobs—Click the </a:t>
            </a:r>
            <a:r>
              <a:rPr lang="en-US" b="1" dirty="0" smtClean="0"/>
              <a:t>Customers</a:t>
            </a:r>
            <a:r>
              <a:rPr lang="en-US" dirty="0" smtClean="0"/>
              <a:t> button to access the Customer Center and view the Customers &amp; Jobs List. The Customers &amp; Jobs list is also the Accounts Receivable Subsidiary Ledger.</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459842-7017-4EA5-9E35-3C1B67B33F60}" type="slidenum">
              <a:rPr lang="en-US" smtClean="0"/>
              <a:pPr eaLnBrk="1" hangingPunct="1"/>
              <a:t>71</a:t>
            </a:fld>
            <a:endParaRPr lang="en-US" dirty="0"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p:spPr>
        <p:txBody>
          <a:bodyPr/>
          <a:lstStyle/>
          <a:p>
            <a:pPr eaLnBrk="1" hangingPunct="1"/>
            <a:r>
              <a:rPr lang="en-US" dirty="0" smtClean="0"/>
              <a:t>QuickBooks Lists: Vendors—Click the </a:t>
            </a:r>
            <a:r>
              <a:rPr lang="en-US" b="1" dirty="0" smtClean="0"/>
              <a:t>Vendors</a:t>
            </a:r>
            <a:r>
              <a:rPr lang="en-US" dirty="0" smtClean="0"/>
              <a:t> button to access the Vendor Center and view the list of vendors. The Vendors List is also the Accounts Payable Subsidiary Ledger.</a:t>
            </a:r>
          </a:p>
          <a:p>
            <a:pPr eaLnBrk="1" hangingPunct="1"/>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QuickBooks Lists: Items List—</a:t>
            </a:r>
            <a:r>
              <a:rPr lang="en-US" sz="1200" dirty="0" smtClean="0"/>
              <a:t>Click the Items &amp; Services icon in the Company section of the Home Page to view the Item List. The Item List shows all of the items available for sale and services performed by the company.</a:t>
            </a:r>
          </a:p>
          <a:p>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72</a:t>
            </a:fld>
            <a:endParaRPr lang="en-US" dirty="0"/>
          </a:p>
        </p:txBody>
      </p:sp>
    </p:spTree>
    <p:extLst>
      <p:ext uri="{BB962C8B-B14F-4D97-AF65-F5344CB8AC3E}">
        <p14:creationId xmlns:p14="http://schemas.microsoft.com/office/powerpoint/2010/main" val="21489472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09A42B-824C-453B-A362-431F8CAC846F}" type="slidenum">
              <a:rPr lang="en-US" smtClean="0"/>
              <a:pPr eaLnBrk="1" hangingPunct="1"/>
              <a:t>73</a:t>
            </a:fld>
            <a:endParaRPr lang="en-US" dirty="0"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p:spPr>
        <p:txBody>
          <a:bodyPr/>
          <a:lstStyle/>
          <a:p>
            <a:pPr eaLnBrk="1" hangingPunct="1"/>
            <a:r>
              <a:rPr lang="en-US" dirty="0" smtClean="0"/>
              <a:t>QuickBooks Lists: Chart of Accounts: To access the Chart of Accounts, click the </a:t>
            </a:r>
            <a:r>
              <a:rPr lang="en-US" b="1" dirty="0" smtClean="0"/>
              <a:t>Chart of Accounts </a:t>
            </a:r>
            <a:r>
              <a:rPr lang="en-US" dirty="0" smtClean="0"/>
              <a:t>icon on the Home Page </a:t>
            </a:r>
            <a:r>
              <a:rPr lang="en-US" u="sng" dirty="0" smtClean="0"/>
              <a:t>OR</a:t>
            </a:r>
            <a:r>
              <a:rPr lang="en-US" dirty="0" smtClean="0"/>
              <a:t> click the </a:t>
            </a:r>
            <a:r>
              <a:rPr lang="en-US" b="1" dirty="0" smtClean="0"/>
              <a:t>Lists</a:t>
            </a:r>
            <a:r>
              <a:rPr lang="en-US" dirty="0" smtClean="0"/>
              <a:t> menu and </a:t>
            </a:r>
            <a:r>
              <a:rPr lang="en-US" b="1" dirty="0" smtClean="0"/>
              <a:t>Chart of Accounts</a:t>
            </a:r>
            <a:r>
              <a:rPr lang="en-US" dirty="0" smtClean="0"/>
              <a:t>. The Chart of Accounts is also the General Ledger.</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QuickBooks Lists: Chart of Accounts—Each individual account has a register that records all of the account activity. </a:t>
            </a:r>
            <a:r>
              <a:rPr lang="en-US" sz="2000" dirty="0" smtClean="0"/>
              <a:t>Note that PMT and INV are shown as two transaction types.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74</a:t>
            </a:fld>
            <a:endParaRPr lang="en-US" dirty="0"/>
          </a:p>
        </p:txBody>
      </p:sp>
    </p:spTree>
    <p:extLst>
      <p:ext uri="{BB962C8B-B14F-4D97-AF65-F5344CB8AC3E}">
        <p14:creationId xmlns:p14="http://schemas.microsoft.com/office/powerpoint/2010/main" val="37562234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291095-D2C1-4E93-979F-F9E1DBFEED73}" type="slidenum">
              <a:rPr lang="en-US" smtClean="0"/>
              <a:pPr eaLnBrk="1" hangingPunct="1"/>
              <a:t>75</a:t>
            </a:fld>
            <a:endParaRPr lang="en-US" dirty="0"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p:spPr>
        <p:txBody>
          <a:bodyPr/>
          <a:lstStyle/>
          <a:p>
            <a:pPr eaLnBrk="1" hangingPunct="1"/>
            <a:r>
              <a:rPr lang="en-US" dirty="0" smtClean="0"/>
              <a:t>QuickBooks Reports Center: As previously discussed, QuickBooks Reports Center contains lists for all the reports available in QuickBooks. Access the Report Center by clicking the </a:t>
            </a:r>
            <a:r>
              <a:rPr lang="en-US" b="1" dirty="0" smtClean="0"/>
              <a:t>Reports</a:t>
            </a:r>
            <a:r>
              <a:rPr lang="en-US" dirty="0" smtClean="0"/>
              <a:t> menu and </a:t>
            </a:r>
            <a:r>
              <a:rPr lang="en-US" b="1" dirty="0" smtClean="0"/>
              <a:t>Report Center</a:t>
            </a:r>
            <a:r>
              <a:rPr lang="en-US" b="0" baseline="0" dirty="0" smtClean="0"/>
              <a:t> (</a:t>
            </a:r>
            <a:r>
              <a:rPr lang="en-US" b="1" u="sng" dirty="0" smtClean="0"/>
              <a:t>OR</a:t>
            </a:r>
            <a:r>
              <a:rPr lang="en-US" u="none" dirty="0" smtClean="0"/>
              <a:t> </a:t>
            </a:r>
            <a:r>
              <a:rPr lang="en-US" dirty="0" smtClean="0"/>
              <a:t>click the </a:t>
            </a:r>
            <a:r>
              <a:rPr lang="en-US" b="1" dirty="0" smtClean="0"/>
              <a:t>Reports</a:t>
            </a:r>
            <a:r>
              <a:rPr lang="en-US" dirty="0" smtClean="0"/>
              <a:t> icon on the icon bar).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QuickBooks Reports Center: </a:t>
            </a:r>
            <a:r>
              <a:rPr lang="en-US" sz="1200" dirty="0" smtClean="0"/>
              <a:t>Reports are organized by category:</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	Company &amp; Financial</a:t>
            </a:r>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200" dirty="0" smtClean="0"/>
              <a:t>Customers &amp; Receivables</a:t>
            </a:r>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200" dirty="0" smtClean="0"/>
              <a:t>Sales</a:t>
            </a:r>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200" dirty="0" smtClean="0"/>
              <a:t>Jobs,</a:t>
            </a:r>
            <a:r>
              <a:rPr lang="en-US" sz="1200" baseline="0" dirty="0" smtClean="0"/>
              <a:t> Time &amp; Mileage</a:t>
            </a:r>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Vendors &amp; Payables</a:t>
            </a:r>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Purchases</a:t>
            </a:r>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Inventory</a:t>
            </a:r>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Employees &amp; Payroll</a:t>
            </a:r>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Banking</a:t>
            </a:r>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Accountant &amp; Taxes</a:t>
            </a:r>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Budgets &amp; Forecasts</a:t>
            </a:r>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List</a:t>
            </a:r>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Contractor</a:t>
            </a:r>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Mfg &amp; Wholesale</a:t>
            </a:r>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Professional Services</a:t>
            </a:r>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Retail</a:t>
            </a:r>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Nonprofit</a:t>
            </a:r>
            <a:endParaRPr lang="en-US" sz="1200" dirty="0" smtClean="0"/>
          </a:p>
          <a:p>
            <a:pPr lvl="1"/>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76</a:t>
            </a:fld>
            <a:endParaRPr lang="en-US" dirty="0"/>
          </a:p>
        </p:txBody>
      </p:sp>
    </p:spTree>
    <p:extLst>
      <p:ext uri="{BB962C8B-B14F-4D97-AF65-F5344CB8AC3E}">
        <p14:creationId xmlns:p14="http://schemas.microsoft.com/office/powerpoint/2010/main" val="17857850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983084-D344-4ACE-95F4-F203A5BE019D}" type="slidenum">
              <a:rPr lang="en-US" smtClean="0"/>
              <a:pPr eaLnBrk="1" hangingPunct="1"/>
              <a:t>77</a:t>
            </a:fld>
            <a:endParaRPr lang="en-US" dirty="0"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p:spPr>
        <p:txBody>
          <a:bodyPr/>
          <a:lstStyle/>
          <a:p>
            <a:pPr lvl="0"/>
            <a:r>
              <a:rPr lang="en-US" dirty="0" smtClean="0"/>
              <a:t>QuickBooks Reports: The report category for </a:t>
            </a:r>
            <a:r>
              <a:rPr lang="en-US" b="1" dirty="0" smtClean="0"/>
              <a:t>Company and Financial </a:t>
            </a:r>
            <a:r>
              <a:rPr lang="en-US" dirty="0" smtClean="0"/>
              <a:t>is divided into several subcategories:</a:t>
            </a:r>
            <a:r>
              <a:rPr lang="en-US" baseline="0" dirty="0" smtClean="0"/>
              <a:t> </a:t>
            </a:r>
            <a:r>
              <a:rPr lang="en-US" sz="2000" dirty="0" smtClean="0"/>
              <a:t>Profit &amp; Loss (Income Statement), Income &amp; Expenses, Balance Sheet &amp; Net Worth, Cash Flow. </a:t>
            </a:r>
            <a:r>
              <a:rPr lang="en-US" dirty="0" smtClean="0"/>
              <a:t>To view Company and Financial Reports, click Company &amp; Financial in the report list</a:t>
            </a:r>
          </a:p>
          <a:p>
            <a:pPr eaLnBrk="1" hangingPunct="1"/>
            <a:r>
              <a:rPr lang="en-US" dirty="0" smtClean="0"/>
              <a:t>To display the reports in Grid view, click the </a:t>
            </a:r>
            <a:r>
              <a:rPr lang="en-US" b="1" dirty="0" smtClean="0"/>
              <a:t>Grid View </a:t>
            </a:r>
            <a:r>
              <a:rPr lang="en-US" dirty="0" smtClean="0"/>
              <a:t>button.</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6009E1-E306-40B0-8296-2BDD6D59BE8C}" type="slidenum">
              <a:rPr lang="en-US" smtClean="0"/>
              <a:pPr eaLnBrk="1" hangingPunct="1"/>
              <a:t>78</a:t>
            </a:fld>
            <a:endParaRPr lang="en-US" dirty="0"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p:spPr>
        <p:txBody>
          <a:bodyPr/>
          <a:lstStyle/>
          <a:p>
            <a:pPr eaLnBrk="1" hangingPunct="1"/>
            <a:r>
              <a:rPr lang="en-US" dirty="0" smtClean="0"/>
              <a:t>QuickBooks Reports: Balance Sheet—A standard balance sheet is located in the Balance Sheet &amp; Net Worth subcategory. To view a standard balance sheet, scroll down until you see the sample Balance Sheet. Click the </a:t>
            </a:r>
            <a:r>
              <a:rPr lang="en-US" b="1" dirty="0" smtClean="0"/>
              <a:t>Run </a:t>
            </a:r>
            <a:r>
              <a:rPr lang="en-US" dirty="0" smtClean="0"/>
              <a:t>button for the Balance Sheet Standard in the Balance Sheet &amp; Net Worth section.</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524F07-E719-4120-82BA-021FCE0ED5AF}" type="slidenum">
              <a:rPr lang="en-US" smtClean="0"/>
              <a:pPr eaLnBrk="1" hangingPunct="1"/>
              <a:t>79</a:t>
            </a:fld>
            <a:endParaRPr lang="en-US" dirty="0"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p:spPr>
        <p:txBody>
          <a:bodyPr/>
          <a:lstStyle/>
          <a:p>
            <a:pPr eaLnBrk="1" hangingPunct="1"/>
            <a:r>
              <a:rPr lang="en-US" dirty="0" smtClean="0"/>
              <a:t>QuickBooks Reports: Balance </a:t>
            </a:r>
            <a:r>
              <a:rPr lang="en-US" dirty="0" smtClean="0"/>
              <a:t>Sheet—balance </a:t>
            </a:r>
            <a:r>
              <a:rPr lang="en-US" dirty="0" smtClean="0"/>
              <a:t>sheet will be displayed. When you point to Prepaid Insurance, your cursor will turn into a magnifying glass with a Z inside.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A5F579-77E4-4CA5-9B47-1D6D5AEB7E63}" type="slidenum">
              <a:rPr lang="en-US" smtClean="0"/>
              <a:pPr eaLnBrk="1" hangingPunct="1"/>
              <a:t>8</a:t>
            </a:fld>
            <a:endParaRPr lang="en-US"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r>
              <a:rPr lang="en-US" dirty="0" smtClean="0"/>
              <a:t>Open a Sample File: Click </a:t>
            </a:r>
            <a:r>
              <a:rPr lang="en-US" b="1" dirty="0" smtClean="0"/>
              <a:t>OK</a:t>
            </a:r>
            <a:r>
              <a:rPr lang="en-US" dirty="0" smtClean="0"/>
              <a:t> to accept the dates and open the company.</a:t>
            </a:r>
            <a:endParaRPr lang="en-US" b="1" dirty="0" smtClean="0"/>
          </a:p>
          <a:p>
            <a:pPr eaLnBrk="1" hangingPunct="1"/>
            <a:endParaRPr lang="en-US" dirty="0" smtClean="0"/>
          </a:p>
          <a:p>
            <a:pPr eaLnBrk="1" hangingPunct="1"/>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B8D8FB-FDD4-4D2D-B9F2-26D45A08C5F9}" type="slidenum">
              <a:rPr lang="en-US" smtClean="0"/>
              <a:pPr eaLnBrk="1" hangingPunct="1"/>
              <a:t>80</a:t>
            </a:fld>
            <a:endParaRPr lang="en-US" dirty="0"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p:spPr>
        <p:txBody>
          <a:bodyPr/>
          <a:lstStyle/>
          <a:p>
            <a:pPr eaLnBrk="1" hangingPunct="1"/>
            <a:r>
              <a:rPr lang="en-US" dirty="0" smtClean="0"/>
              <a:t>QuickZoom: When looking at the Balance Sheet, you may view transaction details for individual accounts. To view transaction details for Prepaid Insurance, position the cursor over the amount for Prepaid Insurance. When the cursor turns into magnifying glass with a Z inside, double-click the amount. This will allow you to view the Transactions by Account report.</a:t>
            </a:r>
          </a:p>
          <a:p>
            <a:pPr eaLnBrk="1" hangingPunct="1"/>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26F11E-A6A9-48AC-9A17-0BC157BF6D52}" type="slidenum">
              <a:rPr lang="en-US" smtClean="0"/>
              <a:pPr eaLnBrk="1" hangingPunct="1"/>
              <a:t>81</a:t>
            </a:fld>
            <a:endParaRPr lang="en-US" dirty="0"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p:spPr>
        <p:txBody>
          <a:bodyPr/>
          <a:lstStyle/>
          <a:p>
            <a:pPr eaLnBrk="1" hangingPunct="1"/>
            <a:r>
              <a:rPr lang="en-US" dirty="0" smtClean="0"/>
              <a:t>QuickBooks Reports: Click the </a:t>
            </a:r>
            <a:r>
              <a:rPr lang="en-US" b="1" dirty="0" smtClean="0"/>
              <a:t>List View </a:t>
            </a:r>
            <a:r>
              <a:rPr lang="en-US" dirty="0" smtClean="0"/>
              <a:t>button to see a listing of reports. </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QuickBooks Reports: The report names and a brief description of each report is shown. </a:t>
            </a:r>
          </a:p>
          <a:p>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82</a:t>
            </a:fld>
            <a:endParaRPr lang="en-US" dirty="0"/>
          </a:p>
        </p:txBody>
      </p:sp>
    </p:spTree>
    <p:extLst>
      <p:ext uri="{BB962C8B-B14F-4D97-AF65-F5344CB8AC3E}">
        <p14:creationId xmlns:p14="http://schemas.microsoft.com/office/powerpoint/2010/main" val="55263535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BF2774-A600-4578-B7DE-343DC6D9A647}" type="slidenum">
              <a:rPr lang="en-US" smtClean="0"/>
              <a:pPr eaLnBrk="1" hangingPunct="1"/>
              <a:t>83</a:t>
            </a:fld>
            <a:endParaRPr lang="en-US" dirty="0"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p:spPr>
        <p:txBody>
          <a:bodyPr/>
          <a:lstStyle/>
          <a:p>
            <a:pPr eaLnBrk="1" hangingPunct="1"/>
            <a:r>
              <a:rPr lang="en-US" dirty="0" smtClean="0"/>
              <a:t>QuickBooks Graphs: QuickBooks has graphs to show Net Worth, Income &amp; Expense, Accounts Receivables, and Sales. Graphs are both bar charts and pie charts. Click the list button to see a listing of reports. Click the Carousel View button.</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QuickBooks Graphs: Scroll through the reports to see an example of the Net Worth Graph.</a:t>
            </a:r>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84</a:t>
            </a:fld>
            <a:endParaRPr lang="en-US" dirty="0"/>
          </a:p>
        </p:txBody>
      </p:sp>
    </p:spTree>
    <p:extLst>
      <p:ext uri="{BB962C8B-B14F-4D97-AF65-F5344CB8AC3E}">
        <p14:creationId xmlns:p14="http://schemas.microsoft.com/office/powerpoint/2010/main" val="4317729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643F2F-BF80-48BF-8603-87AC8911132F}" type="slidenum">
              <a:rPr lang="en-US" smtClean="0"/>
              <a:pPr eaLnBrk="1" hangingPunct="1"/>
              <a:t>85</a:t>
            </a:fld>
            <a:endParaRPr lang="en-US" dirty="0"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p:spPr>
        <p:txBody>
          <a:bodyPr/>
          <a:lstStyle/>
          <a:p>
            <a:pPr lvl="1"/>
            <a:r>
              <a:rPr lang="en-US" dirty="0" smtClean="0"/>
              <a:t>QuickBooks Graphs: To view a Net Worth Graph, </a:t>
            </a:r>
            <a:r>
              <a:rPr lang="en-US" sz="2000" dirty="0" smtClean="0"/>
              <a:t>click </a:t>
            </a:r>
            <a:r>
              <a:rPr lang="en-US" sz="2000" b="1" dirty="0" smtClean="0"/>
              <a:t>Run a</a:t>
            </a:r>
            <a:r>
              <a:rPr lang="en-US" sz="2000" dirty="0" smtClean="0"/>
              <a:t>t the bottom of the Net Worth Graph shown in the Carousel view. The report is displayed and shows a bar chart with information for: </a:t>
            </a:r>
            <a:r>
              <a:rPr lang="en-US" dirty="0" smtClean="0"/>
              <a:t>Assets, Liabilities,</a:t>
            </a:r>
            <a:r>
              <a:rPr lang="en-US" baseline="0" dirty="0" smtClean="0"/>
              <a:t> and N</a:t>
            </a:r>
            <a:r>
              <a:rPr lang="en-US" dirty="0" smtClean="0"/>
              <a:t>et Worth.</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6A2553-CE2C-4AE4-87AE-30101FC3DA9C}" type="slidenum">
              <a:rPr lang="en-US" smtClean="0"/>
              <a:pPr eaLnBrk="1" hangingPunct="1"/>
              <a:t>86</a:t>
            </a:fld>
            <a:endParaRPr lang="en-US" dirty="0" smtClean="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p:spPr>
        <p:txBody>
          <a:bodyPr/>
          <a:lstStyle/>
          <a:p>
            <a:pPr eaLnBrk="1" hangingPunct="1"/>
            <a:r>
              <a:rPr lang="en-US" dirty="0" smtClean="0"/>
              <a:t>QuickMath: QuickBooks can calculate amounts in business documents; such as, invoices, bills, etc. by using QuickMath. To use QuickMath on an open Invoice, click in an Amount column and enter the first row of numbers, press plus and enter the next row of numbers. As an example, you would enter the numbers </a:t>
            </a:r>
            <a:r>
              <a:rPr lang="en-US" b="1" dirty="0" smtClean="0"/>
              <a:t>1  2  3</a:t>
            </a:r>
            <a:r>
              <a:rPr lang="en-US" dirty="0" smtClean="0"/>
              <a:t>. Press the plus </a:t>
            </a:r>
            <a:r>
              <a:rPr lang="en-US" b="1" dirty="0" smtClean="0"/>
              <a:t>+</a:t>
            </a:r>
            <a:r>
              <a:rPr lang="en-US" dirty="0" smtClean="0"/>
              <a:t> key. Enter the next numbers  </a:t>
            </a:r>
            <a:r>
              <a:rPr lang="en-US" b="1" dirty="0" smtClean="0"/>
              <a:t>4  5  6</a:t>
            </a:r>
            <a:r>
              <a:rPr lang="en-US" dirty="0" smtClean="0"/>
              <a:t>. Press the plus </a:t>
            </a:r>
            <a:r>
              <a:rPr lang="en-US" b="1" dirty="0" smtClean="0"/>
              <a:t>+ </a:t>
            </a:r>
            <a:r>
              <a:rPr lang="en-US" dirty="0" smtClean="0"/>
              <a:t>key again. When finished entering the numbers for calculation, press the </a:t>
            </a:r>
            <a:r>
              <a:rPr lang="en-US" b="1" dirty="0" smtClean="0"/>
              <a:t>Enter</a:t>
            </a:r>
            <a:r>
              <a:rPr lang="en-US" dirty="0" smtClean="0"/>
              <a:t> key to insert the total into business document such as an invoice.</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0FA99B-B35C-45E6-8956-A854318D42B9}" type="slidenum">
              <a:rPr lang="en-US" smtClean="0"/>
              <a:pPr eaLnBrk="1" hangingPunct="1"/>
              <a:t>87</a:t>
            </a:fld>
            <a:endParaRPr lang="en-US" dirty="0"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p:spPr>
        <p:txBody>
          <a:bodyPr/>
          <a:lstStyle/>
          <a:p>
            <a:pPr eaLnBrk="1" hangingPunct="1"/>
            <a:r>
              <a:rPr lang="en-US" dirty="0" smtClean="0"/>
              <a:t>To close </a:t>
            </a:r>
            <a:r>
              <a:rPr lang="en-US" dirty="0" smtClean="0"/>
              <a:t>sample </a:t>
            </a:r>
            <a:r>
              <a:rPr lang="en-US" dirty="0" smtClean="0"/>
              <a:t>company, Larry’s Landscaping, click the </a:t>
            </a:r>
            <a:r>
              <a:rPr lang="en-US" b="1" dirty="0" smtClean="0"/>
              <a:t>File </a:t>
            </a:r>
            <a:r>
              <a:rPr lang="en-US" dirty="0" smtClean="0"/>
              <a:t>menu, and click </a:t>
            </a:r>
            <a:r>
              <a:rPr lang="en-US" b="1" dirty="0" smtClean="0"/>
              <a:t>Close Company</a:t>
            </a:r>
            <a:r>
              <a:rPr lang="en-US" dirty="0" smtClean="0"/>
              <a:t>.</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BCB2A6-F38B-4AD9-96A7-3E9C784471D0}" type="slidenum">
              <a:rPr lang="en-US" smtClean="0"/>
              <a:pPr eaLnBrk="1" hangingPunct="1"/>
              <a:t>88</a:t>
            </a:fld>
            <a:endParaRPr lang="en-US" dirty="0"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p:spPr>
        <p:txBody>
          <a:bodyPr/>
          <a:lstStyle/>
          <a:p>
            <a:pPr eaLnBrk="1" hangingPunct="1"/>
            <a:r>
              <a:rPr lang="en-US" dirty="0" smtClean="0"/>
              <a:t>Download Company Files from Web Site Using Windows 7: Open Internet Explorer </a:t>
            </a:r>
          </a:p>
          <a:p>
            <a:pPr eaLnBrk="1" hangingPunct="1"/>
            <a:r>
              <a:rPr lang="en-US" dirty="0" smtClean="0"/>
              <a:t>Enter the address</a:t>
            </a:r>
            <a:r>
              <a:rPr lang="en-US" b="1" dirty="0" smtClean="0"/>
              <a:t>: http://www.pearsonhighered.com/horne</a:t>
            </a:r>
            <a:r>
              <a:rPr lang="en-US" dirty="0" smtClean="0"/>
              <a:t>/, press </a:t>
            </a:r>
            <a:r>
              <a:rPr lang="en-US" b="1" dirty="0" smtClean="0"/>
              <a:t>Enter</a:t>
            </a:r>
            <a:r>
              <a:rPr lang="en-US" dirty="0" smtClean="0"/>
              <a:t>.</a:t>
            </a:r>
          </a:p>
          <a:p>
            <a:pPr eaLnBrk="1" hangingPunct="1"/>
            <a:endParaRPr 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0F8B6B-C3BD-4C41-BFDB-F40734BF5A80}" type="slidenum">
              <a:rPr lang="en-US" smtClean="0"/>
              <a:pPr eaLnBrk="1" hangingPunct="1"/>
              <a:t>89</a:t>
            </a:fld>
            <a:endParaRPr lang="en-US" dirty="0" smtClean="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p:spPr>
        <p:txBody>
          <a:bodyPr/>
          <a:lstStyle/>
          <a:p>
            <a:pPr eaLnBrk="1" hangingPunct="1"/>
            <a:r>
              <a:rPr lang="en-US" dirty="0" smtClean="0"/>
              <a:t>Download Company Files from Web Site Using Windows 7: </a:t>
            </a:r>
            <a:r>
              <a:rPr lang="en-US" b="1" dirty="0" smtClean="0"/>
              <a:t>Click Company Master Files Download Chapters 1-4  (Student Data Files)</a:t>
            </a:r>
            <a:r>
              <a:rPr lang="en-US" b="0" dirty="0" smtClean="0"/>
              <a:t>. </a:t>
            </a:r>
            <a:r>
              <a:rPr lang="en-US" dirty="0" smtClean="0"/>
              <a:t>Note: the exact title and cover was not yet available when this was written. Look for the cover for the </a:t>
            </a:r>
            <a:r>
              <a:rPr lang="en-US" b="1" u="sng" dirty="0" smtClean="0"/>
              <a:t>2015 </a:t>
            </a:r>
            <a:r>
              <a:rPr lang="en-US" dirty="0" smtClean="0"/>
              <a:t>edition.</a:t>
            </a:r>
          </a:p>
          <a:p>
            <a:pPr eaLnBrk="1" hangingPunct="1"/>
            <a:endParaRPr lang="en-US" dirty="0" smtClean="0"/>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2817A7-AE26-41CB-9DF2-89ED31F837F2}" type="slidenum">
              <a:rPr lang="en-US" smtClean="0"/>
              <a:pPr eaLnBrk="1" hangingPunct="1"/>
              <a:t>9</a:t>
            </a:fld>
            <a:endParaRPr lang="en-US" dirty="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r>
              <a:rPr lang="en-US" dirty="0" smtClean="0"/>
              <a:t>QuickBooks Desktop Features: At the top of the QuickBooks screen are three desktop features. They are:</a:t>
            </a:r>
          </a:p>
          <a:p>
            <a:pPr eaLnBrk="1" hangingPunct="1"/>
            <a:r>
              <a:rPr lang="en-US" dirty="0" smtClean="0"/>
              <a:t>	Title Bar</a:t>
            </a:r>
          </a:p>
          <a:p>
            <a:pPr eaLnBrk="1" hangingPunct="1"/>
            <a:r>
              <a:rPr lang="en-US" dirty="0" smtClean="0"/>
              <a:t>	Menu Bar</a:t>
            </a:r>
          </a:p>
          <a:p>
            <a:pPr eaLnBrk="1" hangingPunct="1"/>
            <a:r>
              <a:rPr lang="en-US" dirty="0" smtClean="0"/>
              <a:t>	Icon Bar</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p:spPr>
        <p:txBody>
          <a:bodyPr/>
          <a:lstStyle/>
          <a:p>
            <a:r>
              <a:rPr lang="en-US" dirty="0" smtClean="0"/>
              <a:t>Download Company Files from Web Site Using Windows 7: Click </a:t>
            </a:r>
            <a:r>
              <a:rPr lang="en-US" b="1" dirty="0" smtClean="0"/>
              <a:t>Save as </a:t>
            </a:r>
            <a:r>
              <a:rPr lang="en-US" dirty="0" smtClean="0"/>
              <a:t>on the Windows Internet Explorer screen.</a:t>
            </a:r>
          </a:p>
          <a:p>
            <a:endParaRPr lang="en-US" dirty="0" smtClean="0"/>
          </a:p>
        </p:txBody>
      </p:sp>
      <p:sp>
        <p:nvSpPr>
          <p:cNvPr id="2058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B6F1BA-BD69-4130-ABD4-DD2C38FF8CBD}" type="slidenum">
              <a:rPr lang="en-US" smtClean="0"/>
              <a:pPr eaLnBrk="1" hangingPunct="1"/>
              <a:t>90</a:t>
            </a:fld>
            <a:endParaRPr lang="en-U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p:spPr>
        <p:txBody>
          <a:bodyPr/>
          <a:lstStyle/>
          <a:p>
            <a:r>
              <a:rPr lang="en-US" dirty="0" smtClean="0"/>
              <a:t>Download Company Files from Web Site Using Windows 7: When the Save As screen appears, click the location for your USB drive (G: in this example). Accept the file name given </a:t>
            </a:r>
            <a:r>
              <a:rPr lang="en-US" b="1" dirty="0" smtClean="0"/>
              <a:t>qb_15_cm_ch1-4. </a:t>
            </a:r>
            <a:r>
              <a:rPr lang="en-US" dirty="0" smtClean="0"/>
              <a:t>Save as type: </a:t>
            </a:r>
            <a:r>
              <a:rPr lang="en-US" b="1" dirty="0" smtClean="0"/>
              <a:t>Compressed (zipped) Folder. </a:t>
            </a:r>
            <a:r>
              <a:rPr lang="en-US" dirty="0" smtClean="0"/>
              <a:t>Click the </a:t>
            </a:r>
            <a:r>
              <a:rPr lang="en-US" b="1" dirty="0" smtClean="0"/>
              <a:t>Save </a:t>
            </a:r>
            <a:r>
              <a:rPr lang="en-US" dirty="0" smtClean="0"/>
              <a:t>button.</a:t>
            </a:r>
          </a:p>
          <a:p>
            <a:endParaRPr lang="en-US" dirty="0" smtClean="0"/>
          </a:p>
        </p:txBody>
      </p:sp>
      <p:sp>
        <p:nvSpPr>
          <p:cNvPr id="20685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0395DC-5E1D-42B6-86C5-FE7926901644}" type="slidenum">
              <a:rPr lang="en-US" smtClean="0"/>
              <a:pPr eaLnBrk="1" hangingPunct="1"/>
              <a:t>91</a:t>
            </a:fld>
            <a:endParaRPr lang="en-US"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p:spPr>
        <p:txBody>
          <a:bodyPr/>
          <a:lstStyle/>
          <a:p>
            <a:r>
              <a:rPr lang="en-US" dirty="0" smtClean="0"/>
              <a:t>Download Company Files from Web Site Using Windows 7: </a:t>
            </a:r>
            <a:r>
              <a:rPr lang="en-US" b="1" dirty="0" smtClean="0"/>
              <a:t>Internet Explorer</a:t>
            </a:r>
            <a:r>
              <a:rPr lang="en-US" dirty="0" smtClean="0"/>
              <a:t> will show you a message at the bottom of the screen while the download is being completed.</a:t>
            </a:r>
          </a:p>
          <a:p>
            <a:endParaRPr lang="en-US" dirty="0" smtClean="0"/>
          </a:p>
        </p:txBody>
      </p:sp>
      <p:sp>
        <p:nvSpPr>
          <p:cNvPr id="20787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BDA7B5-B989-4956-8B6B-44213EC28F03}" type="slidenum">
              <a:rPr lang="en-US" smtClean="0"/>
              <a:pPr eaLnBrk="1" hangingPunct="1"/>
              <a:t>92</a:t>
            </a:fld>
            <a:endParaRPr lang="en-US"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p:spPr>
        <p:txBody>
          <a:bodyPr/>
          <a:lstStyle/>
          <a:p>
            <a:r>
              <a:rPr lang="en-US" dirty="0" smtClean="0"/>
              <a:t>Download Company Files from Web Site Using Windows 7: The folder should show on the USB in Windows Explorer. Notice the zipper on the qb_15_cm_ch1-4 folder. This means the compressed file needs to be unzipped.</a:t>
            </a:r>
          </a:p>
          <a:p>
            <a:endParaRPr lang="en-US" dirty="0" smtClean="0"/>
          </a:p>
        </p:txBody>
      </p:sp>
      <p:sp>
        <p:nvSpPr>
          <p:cNvPr id="208900"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D11B89-01BE-4AD6-BE93-A90E7F726108}" type="slidenum">
              <a:rPr lang="en-US" smtClean="0"/>
              <a:pPr eaLnBrk="1" hangingPunct="1"/>
              <a:t>93</a:t>
            </a:fld>
            <a:endParaRPr lang="en-U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p:spPr>
        <p:txBody>
          <a:bodyPr/>
          <a:lstStyle/>
          <a:p>
            <a:r>
              <a:rPr lang="en-US" dirty="0" smtClean="0"/>
              <a:t>Download Company Files from Web Site Using Windows 7: Internet Explorer will show a message that the download has completed. Click </a:t>
            </a:r>
            <a:r>
              <a:rPr lang="en-US" b="1" dirty="0" smtClean="0"/>
              <a:t>Open Folder </a:t>
            </a:r>
            <a:r>
              <a:rPr lang="en-US" dirty="0" smtClean="0"/>
              <a:t>on the Internet Explorer Message. Double-click the </a:t>
            </a:r>
            <a:r>
              <a:rPr lang="en-US" b="1" dirty="0" smtClean="0"/>
              <a:t>qb_15_cm_ch1-4 </a:t>
            </a:r>
            <a:r>
              <a:rPr lang="en-US" dirty="0" smtClean="0"/>
              <a:t>folder. Click </a:t>
            </a:r>
            <a:r>
              <a:rPr lang="en-US" b="1" dirty="0" smtClean="0"/>
              <a:t>Extract all files.</a:t>
            </a:r>
            <a:endParaRPr lang="en-US" dirty="0" smtClean="0"/>
          </a:p>
          <a:p>
            <a:endParaRPr lang="en-US" dirty="0" smtClean="0"/>
          </a:p>
        </p:txBody>
      </p:sp>
      <p:sp>
        <p:nvSpPr>
          <p:cNvPr id="20992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A2EEFC-8EF0-404F-90F7-D3F8B004DCFF}" type="slidenum">
              <a:rPr lang="en-US" smtClean="0"/>
              <a:pPr eaLnBrk="1" hangingPunct="1"/>
              <a:t>94</a:t>
            </a:fld>
            <a:endParaRPr lang="en-US" dirty="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 Company Files from Web Site Using Windows 7: </a:t>
            </a:r>
            <a:r>
              <a:rPr lang="en-US" sz="1200" dirty="0" smtClean="0"/>
              <a:t>Close </a:t>
            </a:r>
            <a:r>
              <a:rPr lang="en-US" sz="1200" b="1" dirty="0" smtClean="0"/>
              <a:t>Internet Explorer</a:t>
            </a:r>
            <a:r>
              <a:rPr lang="en-US" sz="1200" b="0" dirty="0" smtClean="0"/>
              <a:t>. </a:t>
            </a:r>
            <a:r>
              <a:rPr lang="en-US" sz="1200" dirty="0" smtClean="0"/>
              <a:t>Double-click the </a:t>
            </a:r>
            <a:r>
              <a:rPr lang="en-US" sz="1200" b="1" dirty="0" smtClean="0"/>
              <a:t>qb_15_cm_ch1-4 </a:t>
            </a:r>
            <a:r>
              <a:rPr lang="en-US" sz="1200" dirty="0" smtClean="0"/>
              <a:t>folder. Click </a:t>
            </a:r>
            <a:r>
              <a:rPr lang="en-US" sz="1200" b="1" dirty="0" smtClean="0"/>
              <a:t>Extract all files</a:t>
            </a:r>
            <a:r>
              <a:rPr lang="en-US" sz="1200" b="0" dirty="0" smtClean="0"/>
              <a:t>.</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BFE2D01D-C3E3-4609-94D5-CD05F2ED4CBF}" type="slidenum">
              <a:rPr lang="en-US" smtClean="0"/>
              <a:pPr>
                <a:defRPr/>
              </a:pPr>
              <a:t>95</a:t>
            </a:fld>
            <a:endParaRPr lang="en-US" dirty="0"/>
          </a:p>
        </p:txBody>
      </p:sp>
    </p:spTree>
    <p:extLst>
      <p:ext uri="{BB962C8B-B14F-4D97-AF65-F5344CB8AC3E}">
        <p14:creationId xmlns:p14="http://schemas.microsoft.com/office/powerpoint/2010/main" val="348556715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p:spPr>
        <p:txBody>
          <a:bodyPr/>
          <a:lstStyle/>
          <a:p>
            <a:r>
              <a:rPr lang="en-US" dirty="0" smtClean="0"/>
              <a:t>Download Company Files from Web Site Using Windows 7: You will get the Extract Compressed (Zipped) Folders screen after clicking Extract all files. </a:t>
            </a:r>
          </a:p>
          <a:p>
            <a:endParaRPr lang="en-US" dirty="0" smtClean="0"/>
          </a:p>
        </p:txBody>
      </p:sp>
      <p:sp>
        <p:nvSpPr>
          <p:cNvPr id="21094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E2E4C3-1831-43F4-88CC-C1A57D8A3A57}" type="slidenum">
              <a:rPr lang="en-US" smtClean="0"/>
              <a:pPr eaLnBrk="1" hangingPunct="1"/>
              <a:t>96</a:t>
            </a:fld>
            <a:endParaRPr lang="en-U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p:spPr>
        <p:txBody>
          <a:bodyPr/>
          <a:lstStyle/>
          <a:p>
            <a:r>
              <a:rPr lang="en-US" dirty="0" smtClean="0"/>
              <a:t>Download Company Files from Web Site Using Windows 7: Backspace until you only see your USB drive letter (</a:t>
            </a:r>
            <a:r>
              <a:rPr lang="en-US" b="1" dirty="0" smtClean="0"/>
              <a:t>G:\ </a:t>
            </a:r>
            <a:r>
              <a:rPr lang="en-US" dirty="0" smtClean="0"/>
              <a:t>in this example). Make sure </a:t>
            </a:r>
            <a:r>
              <a:rPr lang="en-US" b="1" dirty="0" smtClean="0"/>
              <a:t>Show extracted files when complete </a:t>
            </a:r>
            <a:r>
              <a:rPr lang="en-US" dirty="0" smtClean="0"/>
              <a:t>has a check mark. Click it if it does not. Click the </a:t>
            </a:r>
            <a:r>
              <a:rPr lang="en-US" b="1" dirty="0" smtClean="0"/>
              <a:t>Extract </a:t>
            </a:r>
            <a:r>
              <a:rPr lang="en-US" dirty="0" smtClean="0"/>
              <a:t>button.</a:t>
            </a:r>
          </a:p>
          <a:p>
            <a:endParaRPr lang="en-US" dirty="0" smtClean="0"/>
          </a:p>
          <a:p>
            <a:endParaRPr lang="en-US" dirty="0" smtClean="0"/>
          </a:p>
        </p:txBody>
      </p:sp>
      <p:sp>
        <p:nvSpPr>
          <p:cNvPr id="21197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23C479-A4D5-438A-9E3C-F9CCC4659851}" type="slidenum">
              <a:rPr lang="en-US" smtClean="0"/>
              <a:pPr eaLnBrk="1" hangingPunct="1"/>
              <a:t>97</a:t>
            </a:fld>
            <a:endParaRPr lang="en-US"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p:spPr>
        <p:txBody>
          <a:bodyPr/>
          <a:lstStyle/>
          <a:p>
            <a:r>
              <a:rPr lang="en-US" dirty="0" smtClean="0"/>
              <a:t>Download Company Files from Web Site Using Windows 7: While the files are being extracted, you will see a screen telling you that the files are being copied.</a:t>
            </a:r>
          </a:p>
        </p:txBody>
      </p:sp>
      <p:sp>
        <p:nvSpPr>
          <p:cNvPr id="21299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365A49-D0C0-4956-B056-E894BEA412C7}" type="slidenum">
              <a:rPr lang="en-US" smtClean="0"/>
              <a:pPr eaLnBrk="1" hangingPunct="1"/>
              <a:t>98</a:t>
            </a:fld>
            <a:endParaRPr lang="en-U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p:spPr>
        <p:txBody>
          <a:bodyPr/>
          <a:lstStyle/>
          <a:p>
            <a:pPr lvl="0"/>
            <a:r>
              <a:rPr lang="en-US" dirty="0" smtClean="0"/>
              <a:t>Download Company Files from Web Site Using Windows 7: When the files have been extracted, you will see a</a:t>
            </a:r>
            <a:r>
              <a:rPr lang="en-US" sz="2000" dirty="0" smtClean="0"/>
              <a:t> zipped folder, qb_15_cm_ch1-4, and a regular folder, QB 2015 Ch 1-4 Master Company Files.</a:t>
            </a:r>
            <a:r>
              <a:rPr lang="en-US" sz="2000" baseline="0" dirty="0" smtClean="0"/>
              <a:t> </a:t>
            </a:r>
            <a:r>
              <a:rPr lang="en-US" sz="2800" dirty="0" smtClean="0"/>
              <a:t>Double-click the folder </a:t>
            </a:r>
            <a:r>
              <a:rPr lang="en-US" sz="2800" b="1" dirty="0" smtClean="0"/>
              <a:t>QB 2015 Ch 1-4 Master Company Files</a:t>
            </a:r>
          </a:p>
        </p:txBody>
      </p:sp>
      <p:sp>
        <p:nvSpPr>
          <p:cNvPr id="214020"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99E5BB-B057-4040-B4B5-4B905F6BC2BC}" type="slidenum">
              <a:rPr lang="en-US" smtClean="0"/>
              <a:pPr eaLnBrk="1" hangingPunct="1"/>
              <a:t>99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pPr>
              <a:defRPr/>
            </a:pPr>
            <a:endParaRPr lang="en-US" dirty="0"/>
          </a:p>
        </p:txBody>
      </p:sp>
      <p:sp>
        <p:nvSpPr>
          <p:cNvPr id="11" name="Slide Number Placeholder 10"/>
          <p:cNvSpPr>
            <a:spLocks noGrp="1"/>
          </p:cNvSpPr>
          <p:nvPr>
            <p:ph type="sldNum" sz="quarter" idx="11"/>
          </p:nvPr>
        </p:nvSpPr>
        <p:spPr/>
        <p:txBody>
          <a:bodyPr/>
          <a:lstStyle>
            <a:lvl1pPr>
              <a:defRPr>
                <a:solidFill>
                  <a:schemeClr val="tx1"/>
                </a:solidFill>
              </a:defRPr>
            </a:lvl1pPr>
          </a:lstStyle>
          <a:p>
            <a:pPr>
              <a:defRPr/>
            </a:pPr>
            <a:r>
              <a:rPr lang="en-US" dirty="0" smtClean="0"/>
              <a:t>1-</a:t>
            </a:r>
            <a:fld id="{CAADD2EA-4235-4E04-8118-60C6618C6839}" type="slidenum">
              <a:rPr lang="en-US" smtClean="0"/>
              <a:pPr>
                <a:defRPr/>
              </a:pPr>
              <a:t>‹#›</a:t>
            </a:fld>
            <a:endParaRPr lang="en-US" dirty="0"/>
          </a:p>
        </p:txBody>
      </p:sp>
      <p:sp>
        <p:nvSpPr>
          <p:cNvPr id="12" name="Footer Placeholder 11"/>
          <p:cNvSpPr>
            <a:spLocks noGrp="1"/>
          </p:cNvSpPr>
          <p:nvPr>
            <p:ph type="ftr" sz="quarter" idx="12"/>
          </p:nvPr>
        </p:nvSpPr>
        <p:spPr/>
        <p:txBody>
          <a:bodyPr/>
          <a:lstStyle>
            <a:lvl1pPr>
              <a:defRPr>
                <a:solidFill>
                  <a:schemeClr val="tx1"/>
                </a:solidFill>
              </a:defRPr>
            </a:lvl1pPr>
          </a:lstStyle>
          <a:p>
            <a:pPr>
              <a:defRPr/>
            </a:pPr>
            <a:r>
              <a:rPr lang="en-US" dirty="0" smtClean="0"/>
              <a:t>Copyright ©2016 Pearson Education, Inc. </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dirty="0" smtClean="0"/>
              <a:t>Copyright ©2016 Pearson Education, Inc. </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r>
              <a:rPr lang="en-US" dirty="0" smtClean="0"/>
              <a:t>1-</a:t>
            </a:r>
            <a:fld id="{8AAA3B67-A47B-4136-ABB6-A243D2EDBC40}"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dirty="0" smtClean="0"/>
              <a:t>Copyright ©2016 Pearson Education, Inc. </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r>
              <a:rPr lang="en-US" dirty="0" smtClean="0"/>
              <a:t>1-</a:t>
            </a:r>
            <a:fld id="{D8817945-C3BD-47A0-867F-E760ABE41885}"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solidFill>
                  <a:schemeClr val="tx1"/>
                </a:solidFill>
              </a:defRPr>
            </a:lvl1pPr>
          </a:lstStyle>
          <a:p>
            <a:pPr>
              <a:defRPr/>
            </a:pPr>
            <a:r>
              <a:rPr lang="en-US" dirty="0" smtClean="0"/>
              <a:t>Copyright ©2016 Pearson Education, Inc. </a:t>
            </a:r>
            <a:endParaRPr lang="en-US" dirty="0"/>
          </a:p>
        </p:txBody>
      </p:sp>
      <p:sp>
        <p:nvSpPr>
          <p:cNvPr id="8" name="Rectangle 6"/>
          <p:cNvSpPr>
            <a:spLocks noGrp="1" noChangeArrowheads="1"/>
          </p:cNvSpPr>
          <p:nvPr>
            <p:ph type="sldNum" sz="quarter" idx="12"/>
          </p:nvPr>
        </p:nvSpPr>
        <p:spPr>
          <a:ln/>
        </p:spPr>
        <p:txBody>
          <a:bodyPr/>
          <a:lstStyle>
            <a:lvl1pPr>
              <a:defRPr>
                <a:solidFill>
                  <a:schemeClr val="tx1"/>
                </a:solidFill>
              </a:defRPr>
            </a:lvl1pPr>
          </a:lstStyle>
          <a:p>
            <a:pPr>
              <a:defRPr/>
            </a:pPr>
            <a:r>
              <a:rPr lang="en-US" dirty="0" smtClean="0"/>
              <a:t>1-</a:t>
            </a:r>
            <a:fld id="{21DEAAF1-E425-4780-B727-D593DC886823}" type="slidenum">
              <a:rPr lang="en-US" smtClean="0"/>
              <a:pPr>
                <a:defRPr/>
              </a:pPr>
              <a:t>‹#›</a:t>
            </a:fld>
            <a:endParaRPr lang="en-US" dirty="0"/>
          </a:p>
        </p:txBody>
      </p:sp>
    </p:spTree>
    <p:extLst>
      <p:ext uri="{BB962C8B-B14F-4D97-AF65-F5344CB8AC3E}">
        <p14:creationId xmlns:p14="http://schemas.microsoft.com/office/powerpoint/2010/main" val="2877129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solidFill>
                  <a:schemeClr val="tx1"/>
                </a:solidFill>
              </a:defRPr>
            </a:lvl1pPr>
          </a:lstStyle>
          <a:p>
            <a:pPr>
              <a:defRPr/>
            </a:pPr>
            <a:r>
              <a:rPr lang="en-US" dirty="0" smtClean="0"/>
              <a:t>Copyright ©2016 Pearson Education, Inc. </a:t>
            </a:r>
            <a:endParaRPr lang="en-US" dirty="0"/>
          </a:p>
        </p:txBody>
      </p:sp>
      <p:sp>
        <p:nvSpPr>
          <p:cNvPr id="7" name="Rectangle 6"/>
          <p:cNvSpPr>
            <a:spLocks noGrp="1" noChangeArrowheads="1"/>
          </p:cNvSpPr>
          <p:nvPr>
            <p:ph type="sldNum" sz="quarter" idx="12"/>
          </p:nvPr>
        </p:nvSpPr>
        <p:spPr>
          <a:ln/>
        </p:spPr>
        <p:txBody>
          <a:bodyPr/>
          <a:lstStyle>
            <a:lvl1pPr>
              <a:defRPr>
                <a:solidFill>
                  <a:schemeClr val="tx1"/>
                </a:solidFill>
              </a:defRPr>
            </a:lvl1pPr>
          </a:lstStyle>
          <a:p>
            <a:pPr>
              <a:defRPr/>
            </a:pPr>
            <a:r>
              <a:rPr lang="en-US" dirty="0" smtClean="0"/>
              <a:t>1-</a:t>
            </a:r>
            <a:fld id="{CB4C7258-F5D9-4A30-9D72-0247B3DCD664}" type="slidenum">
              <a:rPr lang="en-US" smtClean="0"/>
              <a:pPr>
                <a:defRPr/>
              </a:pPr>
              <a:t>‹#›</a:t>
            </a:fld>
            <a:endParaRPr lang="en-US" dirty="0"/>
          </a:p>
        </p:txBody>
      </p:sp>
    </p:spTree>
    <p:extLst>
      <p:ext uri="{BB962C8B-B14F-4D97-AF65-F5344CB8AC3E}">
        <p14:creationId xmlns:p14="http://schemas.microsoft.com/office/powerpoint/2010/main" val="277897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solidFill>
                  <a:schemeClr val="tx1"/>
                </a:solidFill>
              </a:defRPr>
            </a:lvl1pPr>
          </a:lstStyle>
          <a:p>
            <a:pPr>
              <a:defRPr/>
            </a:pPr>
            <a:r>
              <a:rPr lang="en-US" dirty="0" smtClean="0"/>
              <a:t>Copyright ©2016 Pearson Education, Inc. </a:t>
            </a:r>
            <a:endParaRPr lang="en-US" dirty="0"/>
          </a:p>
        </p:txBody>
      </p:sp>
      <p:sp>
        <p:nvSpPr>
          <p:cNvPr id="7" name="Rectangle 6"/>
          <p:cNvSpPr>
            <a:spLocks noGrp="1" noChangeArrowheads="1"/>
          </p:cNvSpPr>
          <p:nvPr>
            <p:ph type="sldNum" sz="quarter" idx="12"/>
          </p:nvPr>
        </p:nvSpPr>
        <p:spPr>
          <a:ln/>
        </p:spPr>
        <p:txBody>
          <a:bodyPr/>
          <a:lstStyle>
            <a:lvl1pPr>
              <a:defRPr>
                <a:solidFill>
                  <a:schemeClr val="tx1"/>
                </a:solidFill>
              </a:defRPr>
            </a:lvl1pPr>
          </a:lstStyle>
          <a:p>
            <a:pPr>
              <a:defRPr/>
            </a:pPr>
            <a:r>
              <a:rPr lang="en-US" dirty="0" smtClean="0"/>
              <a:t>1-</a:t>
            </a:r>
            <a:fld id="{F09D1C5E-92F7-4859-BBA6-037D19C48CD6}" type="slidenum">
              <a:rPr lang="en-US" smtClean="0"/>
              <a:pPr>
                <a:defRPr/>
              </a:pPr>
              <a:t>‹#›</a:t>
            </a:fld>
            <a:endParaRPr lang="en-US" dirty="0"/>
          </a:p>
        </p:txBody>
      </p:sp>
    </p:spTree>
    <p:extLst>
      <p:ext uri="{BB962C8B-B14F-4D97-AF65-F5344CB8AC3E}">
        <p14:creationId xmlns:p14="http://schemas.microsoft.com/office/powerpoint/2010/main" val="598178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solidFill>
                  <a:schemeClr val="tx1"/>
                </a:solidFill>
              </a:defRPr>
            </a:lvl1pPr>
          </a:lstStyle>
          <a:p>
            <a:pPr>
              <a:defRPr/>
            </a:pPr>
            <a:r>
              <a:rPr lang="en-US" dirty="0" smtClean="0"/>
              <a:t>Copyright ©2016 Pearson Education, Inc. </a:t>
            </a:r>
            <a:endParaRPr lang="en-US" dirty="0"/>
          </a:p>
        </p:txBody>
      </p:sp>
      <p:sp>
        <p:nvSpPr>
          <p:cNvPr id="9" name="Rectangle 6"/>
          <p:cNvSpPr>
            <a:spLocks noGrp="1" noChangeArrowheads="1"/>
          </p:cNvSpPr>
          <p:nvPr>
            <p:ph type="sldNum" sz="quarter" idx="12"/>
          </p:nvPr>
        </p:nvSpPr>
        <p:spPr>
          <a:ln/>
        </p:spPr>
        <p:txBody>
          <a:bodyPr/>
          <a:lstStyle>
            <a:lvl1pPr>
              <a:defRPr>
                <a:solidFill>
                  <a:schemeClr val="tx1"/>
                </a:solidFill>
              </a:defRPr>
            </a:lvl1pPr>
          </a:lstStyle>
          <a:p>
            <a:pPr>
              <a:defRPr/>
            </a:pPr>
            <a:r>
              <a:rPr lang="en-US" dirty="0" smtClean="0"/>
              <a:t>1-</a:t>
            </a:r>
            <a:fld id="{3DCE0DE5-0C98-47DF-8068-E7032002F0EF}" type="slidenum">
              <a:rPr lang="en-US" smtClean="0"/>
              <a:pPr>
                <a:defRPr/>
              </a:pPr>
              <a:t>‹#›</a:t>
            </a:fld>
            <a:endParaRPr lang="en-US" dirty="0"/>
          </a:p>
        </p:txBody>
      </p:sp>
    </p:spTree>
    <p:extLst>
      <p:ext uri="{BB962C8B-B14F-4D97-AF65-F5344CB8AC3E}">
        <p14:creationId xmlns:p14="http://schemas.microsoft.com/office/powerpoint/2010/main" val="428146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xfrm>
            <a:off x="3048000" y="6324600"/>
            <a:ext cx="3352800" cy="274320"/>
          </a:xfrm>
          <a:ln/>
        </p:spPr>
        <p:txBody>
          <a:bodyPr/>
          <a:lstStyle>
            <a:lvl1pPr>
              <a:defRPr>
                <a:solidFill>
                  <a:schemeClr val="tx1"/>
                </a:solidFill>
              </a:defRPr>
            </a:lvl1pPr>
          </a:lstStyle>
          <a:p>
            <a:pPr>
              <a:defRPr/>
            </a:pPr>
            <a:r>
              <a:rPr lang="en-US" dirty="0" smtClean="0"/>
              <a:t>Copyright ©2016 Pearson Education, Inc. </a:t>
            </a:r>
            <a:endParaRPr lang="en-US" dirty="0"/>
          </a:p>
        </p:txBody>
      </p:sp>
      <p:sp>
        <p:nvSpPr>
          <p:cNvPr id="7" name="Rectangle 6"/>
          <p:cNvSpPr>
            <a:spLocks noGrp="1" noChangeArrowheads="1"/>
          </p:cNvSpPr>
          <p:nvPr>
            <p:ph type="sldNum" sz="quarter" idx="12"/>
          </p:nvPr>
        </p:nvSpPr>
        <p:spPr>
          <a:ln/>
        </p:spPr>
        <p:txBody>
          <a:bodyPr/>
          <a:lstStyle>
            <a:lvl1pPr>
              <a:defRPr>
                <a:solidFill>
                  <a:schemeClr val="tx1"/>
                </a:solidFill>
              </a:defRPr>
            </a:lvl1pPr>
          </a:lstStyle>
          <a:p>
            <a:pPr>
              <a:defRPr/>
            </a:pPr>
            <a:r>
              <a:rPr lang="en-US" dirty="0" smtClean="0"/>
              <a:t>1-</a:t>
            </a:r>
            <a:fld id="{D748B550-1F21-4CF6-9B99-E47B9B96BA1D}" type="slidenum">
              <a:rPr lang="en-US" smtClean="0"/>
              <a:pPr>
                <a:defRPr/>
              </a:pPr>
              <a:t>‹#›</a:t>
            </a:fld>
            <a:endParaRPr lang="en-US" dirty="0"/>
          </a:p>
        </p:txBody>
      </p:sp>
    </p:spTree>
    <p:extLst>
      <p:ext uri="{BB962C8B-B14F-4D97-AF65-F5344CB8AC3E}">
        <p14:creationId xmlns:p14="http://schemas.microsoft.com/office/powerpoint/2010/main" val="53149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dirty="0" smtClean="0"/>
              <a:t>Copyright ©2016 Pearson Education, Inc. </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r>
              <a:rPr lang="en-US" dirty="0" smtClean="0"/>
              <a:t>1-</a:t>
            </a:r>
            <a:fld id="{18EA2B13-F018-4587-BD93-536C9559FDBF}" type="slidenum">
              <a:rPr lang="en-US" smtClean="0"/>
              <a:pPr>
                <a:defRPr/>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10" name="Slide Number Placeholder 9"/>
          <p:cNvSpPr>
            <a:spLocks noGrp="1"/>
          </p:cNvSpPr>
          <p:nvPr>
            <p:ph type="sldNum" sz="quarter" idx="11"/>
          </p:nvPr>
        </p:nvSpPr>
        <p:spPr/>
        <p:txBody>
          <a:bodyPr/>
          <a:lstStyle>
            <a:lvl1pPr>
              <a:defRPr>
                <a:solidFill>
                  <a:schemeClr val="tx1"/>
                </a:solidFill>
              </a:defRPr>
            </a:lvl1pPr>
          </a:lstStyle>
          <a:p>
            <a:pPr>
              <a:defRPr/>
            </a:pPr>
            <a:r>
              <a:rPr lang="en-US" dirty="0" smtClean="0"/>
              <a:t>1-</a:t>
            </a:r>
            <a:fld id="{5551EA11-A3A2-46DA-80AE-DD2A1A7F4855}" type="slidenum">
              <a:rPr lang="en-US" smtClean="0"/>
              <a:pPr>
                <a:defRPr/>
              </a:pP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pPr>
              <a:defRPr/>
            </a:pPr>
            <a:r>
              <a:rPr lang="en-US" dirty="0" smtClean="0">
                <a:solidFill>
                  <a:schemeClr val="tx1"/>
                </a:solidFill>
              </a:rPr>
              <a:t>Copyright ©2016 Pearson Education, Inc. </a:t>
            </a:r>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pPr>
              <a:defRPr/>
            </a:pPr>
            <a:r>
              <a:rPr lang="en-US" dirty="0" smtClean="0"/>
              <a:t>Copyright ©2016 Pearson Education, Inc. </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r>
              <a:rPr lang="en-US" dirty="0" smtClean="0"/>
              <a:t>1-</a:t>
            </a:r>
            <a:fld id="{15008852-CBCD-4BF2-9CB1-3452299BFAA0}" type="slidenum">
              <a:rPr lang="en-US" smtClean="0"/>
              <a:pPr>
                <a:defRPr/>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pPr>
              <a:defRPr/>
            </a:pPr>
            <a:r>
              <a:rPr lang="en-US" dirty="0" smtClean="0"/>
              <a:t>Copyright ©2016 Pearson Education, Inc. </a:t>
            </a:r>
            <a:endParaRPr lang="en-US" dirty="0"/>
          </a:p>
        </p:txBody>
      </p:sp>
      <p:sp>
        <p:nvSpPr>
          <p:cNvPr id="9" name="Slide Number Placeholder 8"/>
          <p:cNvSpPr>
            <a:spLocks noGrp="1"/>
          </p:cNvSpPr>
          <p:nvPr>
            <p:ph type="sldNum" sz="quarter" idx="12"/>
          </p:nvPr>
        </p:nvSpPr>
        <p:spPr/>
        <p:txBody>
          <a:bodyPr/>
          <a:lstStyle>
            <a:lvl1pPr>
              <a:defRPr>
                <a:solidFill>
                  <a:schemeClr val="tx1"/>
                </a:solidFill>
              </a:defRPr>
            </a:lvl1pPr>
          </a:lstStyle>
          <a:p>
            <a:pPr>
              <a:defRPr/>
            </a:pPr>
            <a:r>
              <a:rPr lang="en-US" dirty="0" smtClean="0"/>
              <a:t>1-</a:t>
            </a:r>
            <a:fld id="{D66C6488-2E4C-400B-996A-FF49476DF960}" type="slidenum">
              <a:rPr lang="en-US" smtClean="0"/>
              <a:pPr>
                <a:defRPr/>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pPr>
              <a:defRPr/>
            </a:pPr>
            <a:r>
              <a:rPr lang="en-US" dirty="0" smtClean="0"/>
              <a:t>Copyright ©2016 Pearson Education, Inc. </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r>
              <a:rPr lang="en-US" dirty="0" smtClean="0"/>
              <a:t>1-</a:t>
            </a:r>
            <a:fld id="{63F9CCA8-097C-4725-A95A-21F991BE5703}" type="slidenum">
              <a:rPr lang="en-US" smtClean="0"/>
              <a:pPr>
                <a:defRPr/>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lvl1pPr>
              <a:defRPr>
                <a:solidFill>
                  <a:schemeClr val="tx1"/>
                </a:solidFill>
              </a:defRPr>
            </a:lvl1pPr>
          </a:lstStyle>
          <a:p>
            <a:pPr>
              <a:defRPr/>
            </a:pPr>
            <a:r>
              <a:rPr lang="en-US" dirty="0" smtClean="0"/>
              <a:t>Copyright ©2016 Pearson Education, Inc. </a:t>
            </a:r>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pPr>
              <a:defRPr/>
            </a:pPr>
            <a:r>
              <a:rPr lang="en-US" dirty="0" smtClean="0"/>
              <a:t>1-</a:t>
            </a:r>
            <a:fld id="{2028B22E-6044-4ACA-A840-4B102D46605F}"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pPr>
              <a:defRPr/>
            </a:pPr>
            <a:r>
              <a:rPr lang="en-US" dirty="0" smtClean="0"/>
              <a:t>Copyright ©2016 Pearson Education, Inc. </a:t>
            </a:r>
            <a:endParaRPr lang="en-US" dirty="0"/>
          </a:p>
        </p:txBody>
      </p:sp>
      <p:sp>
        <p:nvSpPr>
          <p:cNvPr id="7" name="Slide Number Placeholder 6"/>
          <p:cNvSpPr>
            <a:spLocks noGrp="1"/>
          </p:cNvSpPr>
          <p:nvPr>
            <p:ph type="sldNum" sz="quarter" idx="12"/>
          </p:nvPr>
        </p:nvSpPr>
        <p:spPr>
          <a:ln>
            <a:noFill/>
          </a:ln>
        </p:spPr>
        <p:txBody>
          <a:bodyPr/>
          <a:lstStyle>
            <a:lvl1pPr>
              <a:defRPr>
                <a:solidFill>
                  <a:schemeClr val="tx1"/>
                </a:solidFill>
              </a:defRPr>
            </a:lvl1pPr>
          </a:lstStyle>
          <a:p>
            <a:pPr>
              <a:defRPr/>
            </a:pPr>
            <a:r>
              <a:rPr lang="en-US" dirty="0" smtClean="0"/>
              <a:t>1-</a:t>
            </a:r>
            <a:fld id="{298528DE-AAC2-482A-A944-710A09E0155C}" type="slidenum">
              <a:rPr lang="en-US" smtClean="0"/>
              <a:pPr>
                <a:defRPr/>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smtClean="0"/>
              <a:t>Copyright ©2016 Pearson Education, Inc. </a:t>
            </a:r>
            <a:endParaRPr lang="en-US" dirty="0"/>
          </a:p>
        </p:txBody>
      </p:sp>
      <p:sp>
        <p:nvSpPr>
          <p:cNvPr id="7" name="Slide Number Placeholder 6"/>
          <p:cNvSpPr>
            <a:spLocks noGrp="1"/>
          </p:cNvSpPr>
          <p:nvPr>
            <p:ph type="sldNum" sz="quarter" idx="12"/>
          </p:nvPr>
        </p:nvSpPr>
        <p:spPr/>
        <p:txBody>
          <a:bodyPr/>
          <a:lstStyle/>
          <a:p>
            <a:pPr>
              <a:defRPr/>
            </a:pPr>
            <a:r>
              <a:rPr lang="en-US" dirty="0" smtClean="0"/>
              <a:t>1-</a:t>
            </a:r>
            <a:fld id="{38051ACC-16B2-46E1-A417-F3C96E3788DD}" type="slidenum">
              <a:rPr lang="en-US" smtClean="0"/>
              <a:pPr>
                <a:defRPr/>
              </a:pPr>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1"/>
                </a:solidFill>
              </a:defRPr>
            </a:lvl1pPr>
          </a:lstStyle>
          <a:p>
            <a:pPr>
              <a:defRPr/>
            </a:pPr>
            <a:r>
              <a:rPr lang="en-US" dirty="0" smtClean="0"/>
              <a:t>Copyright ©2016 Pearson Education, Inc. </a:t>
            </a:r>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1"/>
                </a:solidFill>
              </a:defRPr>
            </a:lvl1pPr>
          </a:lstStyle>
          <a:p>
            <a:pPr>
              <a:defRPr/>
            </a:pPr>
            <a:r>
              <a:rPr lang="en-US" dirty="0" smtClean="0"/>
              <a:t>1-</a:t>
            </a:r>
            <a:fld id="{012443B1-FEAC-4BDF-9F7E-A7365362208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hd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04.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06.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08.xml"/><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0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10.xml"/><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11.xml"/><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12.xml"/><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14.xml"/><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15.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16.xml"/><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17.xml"/><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18.xml"/><Relationship Id="rId1" Type="http://schemas.openxmlformats.org/officeDocument/2006/relationships/slideLayout" Target="../slideLayouts/slideLayout14.xml"/><Relationship Id="rId4" Type="http://schemas.openxmlformats.org/officeDocument/2006/relationships/image" Target="../media/image131.png"/></Relationships>
</file>

<file path=ppt/slides/_rels/slide11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19.xml"/><Relationship Id="rId1" Type="http://schemas.openxmlformats.org/officeDocument/2006/relationships/slideLayout" Target="../slideLayouts/slideLayout12.xml"/><Relationship Id="rId5" Type="http://schemas.openxmlformats.org/officeDocument/2006/relationships/image" Target="../media/image134.png"/><Relationship Id="rId4" Type="http://schemas.openxmlformats.org/officeDocument/2006/relationships/image" Target="../media/image13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20.xml"/><Relationship Id="rId1" Type="http://schemas.openxmlformats.org/officeDocument/2006/relationships/slideLayout" Target="../slideLayouts/slideLayout12.xml"/><Relationship Id="rId4" Type="http://schemas.openxmlformats.org/officeDocument/2006/relationships/image" Target="../media/image136.pn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27.xml"/><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28.xml"/><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30.xml"/><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31.xml"/><Relationship Id="rId1" Type="http://schemas.openxmlformats.org/officeDocument/2006/relationships/slideLayout" Target="../slideLayouts/slideLayout12.xml"/><Relationship Id="rId4" Type="http://schemas.openxmlformats.org/officeDocument/2006/relationships/image" Target="../media/image145.png"/></Relationships>
</file>

<file path=ppt/slides/_rels/slide132.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33.xml"/><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134.xml"/><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136.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152.png"/></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138.xml"/><Relationship Id="rId1" Type="http://schemas.openxmlformats.org/officeDocument/2006/relationships/slideLayout" Target="../slideLayouts/slideLayout1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40.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140.xml"/><Relationship Id="rId1" Type="http://schemas.openxmlformats.org/officeDocument/2006/relationships/slideLayout" Target="../slideLayouts/slideLayout12.xml"/><Relationship Id="rId4" Type="http://schemas.openxmlformats.org/officeDocument/2006/relationships/image" Target="../media/image155.png"/></Relationships>
</file>

<file path=ppt/slides/_rels/slide141.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142.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144.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145.xml"/><Relationship Id="rId1" Type="http://schemas.openxmlformats.org/officeDocument/2006/relationships/slideLayout" Target="../slideLayouts/slideLayout12.xml"/><Relationship Id="rId5" Type="http://schemas.openxmlformats.org/officeDocument/2006/relationships/image" Target="../media/image161.png"/><Relationship Id="rId4" Type="http://schemas.openxmlformats.org/officeDocument/2006/relationships/image" Target="../media/image160.png"/></Relationships>
</file>

<file path=ppt/slides/_rels/slide146.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46.xml"/><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147.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148.xml"/><Relationship Id="rId1" Type="http://schemas.openxmlformats.org/officeDocument/2006/relationships/slideLayout" Target="../slideLayouts/slideLayout12.xml"/><Relationship Id="rId4" Type="http://schemas.openxmlformats.org/officeDocument/2006/relationships/image" Target="../media/image164.png"/></Relationships>
</file>

<file path=ppt/slides/_rels/slide149.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149.xml"/><Relationship Id="rId1" Type="http://schemas.openxmlformats.org/officeDocument/2006/relationships/slideLayout" Target="../slideLayouts/slideLayout12.xml"/><Relationship Id="rId5" Type="http://schemas.openxmlformats.org/officeDocument/2006/relationships/image" Target="../media/image167.png"/><Relationship Id="rId4" Type="http://schemas.openxmlformats.org/officeDocument/2006/relationships/image" Target="../media/image166.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50.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150.xml"/><Relationship Id="rId1" Type="http://schemas.openxmlformats.org/officeDocument/2006/relationships/slideLayout" Target="../slideLayouts/slideLayout1.xml"/><Relationship Id="rId4" Type="http://schemas.openxmlformats.org/officeDocument/2006/relationships/image" Target="cid:3287383400_217756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6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60.xml"/><Relationship Id="rId1" Type="http://schemas.openxmlformats.org/officeDocument/2006/relationships/slideLayout" Target="../slideLayouts/slideLayout1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6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image" Target="../media/image72.png"/></Relationships>
</file>

<file path=ppt/slides/_rels/slide6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7.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0.xml"/><Relationship Id="rId1" Type="http://schemas.openxmlformats.org/officeDocument/2006/relationships/slideLayout" Target="../slideLayouts/slideLayout13.xml"/><Relationship Id="rId4" Type="http://schemas.openxmlformats.org/officeDocument/2006/relationships/image" Target="../media/image80.png"/></Relationships>
</file>

<file path=ppt/slides/_rels/slide7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1.xml"/><Relationship Id="rId1" Type="http://schemas.openxmlformats.org/officeDocument/2006/relationships/slideLayout" Target="../slideLayouts/slideLayout12.xml"/><Relationship Id="rId4" Type="http://schemas.openxmlformats.org/officeDocument/2006/relationships/image" Target="../media/image82.png"/></Relationships>
</file>

<file path=ppt/slides/_rels/slide7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2.xml"/><Relationship Id="rId1" Type="http://schemas.openxmlformats.org/officeDocument/2006/relationships/slideLayout" Target="../slideLayouts/slideLayout12.xml"/><Relationship Id="rId4" Type="http://schemas.openxmlformats.org/officeDocument/2006/relationships/image" Target="../media/image84.png"/></Relationships>
</file>

<file path=ppt/slides/_rels/slide7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3.xml"/><Relationship Id="rId1" Type="http://schemas.openxmlformats.org/officeDocument/2006/relationships/slideLayout" Target="../slideLayouts/slideLayout12.xml"/><Relationship Id="rId4" Type="http://schemas.openxmlformats.org/officeDocument/2006/relationships/image" Target="../media/image86.png"/></Relationships>
</file>

<file path=ppt/slides/_rels/slide7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0.xml"/><Relationship Id="rId1" Type="http://schemas.openxmlformats.org/officeDocument/2006/relationships/slideLayout" Target="../slideLayouts/slideLayout12.xml"/><Relationship Id="rId4" Type="http://schemas.openxmlformats.org/officeDocument/2006/relationships/image" Target="../media/image94.png"/></Relationships>
</file>

<file path=ppt/slides/_rels/slide8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6.xml"/><Relationship Id="rId1" Type="http://schemas.openxmlformats.org/officeDocument/2006/relationships/slideLayout" Target="../slideLayouts/slideLayout12.xml"/><Relationship Id="rId4" Type="http://schemas.openxmlformats.org/officeDocument/2006/relationships/image" Target="../media/image101.png"/></Relationships>
</file>

<file path=ppt/slides/_rels/slide8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98.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9"/>
          <p:cNvSpPr>
            <a:spLocks noGrp="1" noChangeArrowheads="1"/>
          </p:cNvSpPr>
          <p:nvPr>
            <p:ph type="subTitle" idx="1"/>
          </p:nvPr>
        </p:nvSpPr>
        <p:spPr>
          <a:xfrm>
            <a:off x="6934200" y="2895600"/>
            <a:ext cx="2133600" cy="3505200"/>
          </a:xfrm>
        </p:spPr>
        <p:txBody>
          <a:bodyPr>
            <a:normAutofit lnSpcReduction="10000"/>
          </a:bodyPr>
          <a:lstStyle/>
          <a:p>
            <a:pPr algn="ctr" eaLnBrk="1" hangingPunct="1"/>
            <a:r>
              <a:rPr lang="en-US" sz="2600" dirty="0" smtClean="0"/>
              <a:t>CHAPTER </a:t>
            </a:r>
          </a:p>
          <a:p>
            <a:pPr algn="ctr" eaLnBrk="1" hangingPunct="1"/>
            <a:r>
              <a:rPr lang="en-US" sz="2600" dirty="0" smtClean="0"/>
              <a:t>1 </a:t>
            </a:r>
          </a:p>
          <a:p>
            <a:pPr algn="ctr" eaLnBrk="1" hangingPunct="1"/>
            <a:r>
              <a:rPr lang="en-US" sz="2600" dirty="0" smtClean="0"/>
              <a:t>LECTURE </a:t>
            </a:r>
          </a:p>
          <a:p>
            <a:pPr algn="ctr" eaLnBrk="1" hangingPunct="1"/>
            <a:endParaRPr lang="en-US" sz="2400" dirty="0" smtClean="0"/>
          </a:p>
          <a:p>
            <a:pPr algn="ctr" eaLnBrk="1" hangingPunct="1"/>
            <a:r>
              <a:rPr lang="en-US" sz="2000" dirty="0" smtClean="0"/>
              <a:t>INTRODUCTION TO </a:t>
            </a:r>
          </a:p>
          <a:p>
            <a:pPr algn="ctr" eaLnBrk="1" hangingPunct="1"/>
            <a:r>
              <a:rPr lang="en-US" sz="2000" dirty="0" smtClean="0"/>
              <a:t>QUICKBOOKS 2015 AND COMPANY FILES</a:t>
            </a:r>
          </a:p>
        </p:txBody>
      </p:sp>
      <p:sp>
        <p:nvSpPr>
          <p:cNvPr id="2052" name="Rectangle 8"/>
          <p:cNvSpPr>
            <a:spLocks noGrp="1" noChangeArrowheads="1"/>
          </p:cNvSpPr>
          <p:nvPr>
            <p:ph type="title"/>
          </p:nvPr>
        </p:nvSpPr>
        <p:spPr/>
        <p:txBody>
          <a:bodyPr/>
          <a:lstStyle/>
          <a:p>
            <a:r>
              <a:rPr lang="en-US" sz="3600" dirty="0" smtClean="0"/>
              <a:t>QUICKBOOKS 2015: </a:t>
            </a:r>
            <a:br>
              <a:rPr lang="en-US" sz="3600" dirty="0" smtClean="0"/>
            </a:br>
            <a:r>
              <a:rPr lang="en-US" sz="3600" dirty="0" smtClean="0"/>
              <a:t>A COMPLETE COURSE</a:t>
            </a:r>
            <a:endParaRPr lang="en-US" sz="3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pPr eaLnBrk="1" hangingPunct="1"/>
            <a:r>
              <a:rPr lang="en-US" sz="3600" dirty="0" smtClean="0"/>
              <a:t>QuickBooks Desktop Features: Title Bar</a:t>
            </a:r>
          </a:p>
        </p:txBody>
      </p:sp>
      <p:sp>
        <p:nvSpPr>
          <p:cNvPr id="11269" name="Rectangle 5"/>
          <p:cNvSpPr>
            <a:spLocks noGrp="1" noChangeArrowheads="1"/>
          </p:cNvSpPr>
          <p:nvPr>
            <p:ph type="body" sz="half" idx="1"/>
          </p:nvPr>
        </p:nvSpPr>
        <p:spPr>
          <a:xfrm>
            <a:off x="228600" y="1661795"/>
            <a:ext cx="8077200" cy="2590800"/>
          </a:xfrm>
        </p:spPr>
        <p:txBody>
          <a:bodyPr>
            <a:normAutofit/>
          </a:bodyPr>
          <a:lstStyle/>
          <a:p>
            <a:pPr eaLnBrk="1" hangingPunct="1"/>
            <a:r>
              <a:rPr lang="en-US" sz="2800" b="1" dirty="0" smtClean="0"/>
              <a:t>Title Bar</a:t>
            </a:r>
          </a:p>
          <a:p>
            <a:pPr lvl="1" eaLnBrk="1" hangingPunct="1"/>
            <a:r>
              <a:rPr lang="en-US" sz="2000" dirty="0" smtClean="0"/>
              <a:t>Contains Company Name—</a:t>
            </a:r>
            <a:r>
              <a:rPr lang="en-US" sz="2000" b="1" dirty="0" smtClean="0"/>
              <a:t>Sample Larry’s Landscaping &amp; Garden Supply</a:t>
            </a:r>
          </a:p>
          <a:p>
            <a:pPr lvl="1" eaLnBrk="1" hangingPunct="1"/>
            <a:r>
              <a:rPr lang="en-US" sz="2000" dirty="0" smtClean="0"/>
              <a:t>Program Name</a:t>
            </a:r>
          </a:p>
          <a:p>
            <a:pPr lvl="1" eaLnBrk="1" hangingPunct="1"/>
            <a:r>
              <a:rPr lang="en-US" sz="2000" dirty="0" smtClean="0"/>
              <a:t>Minimize, maximize, and close buttons</a:t>
            </a:r>
          </a:p>
          <a:p>
            <a:pPr lvl="1" eaLnBrk="1" hangingPunct="1"/>
            <a:endParaRPr lang="en-US" sz="2400" dirty="0"/>
          </a:p>
          <a:p>
            <a:pPr lvl="1" eaLnBrk="1" hangingPunct="1"/>
            <a:endParaRPr lang="en-US" sz="2400" dirty="0" smtClean="0"/>
          </a:p>
        </p:txBody>
      </p:sp>
      <p:sp>
        <p:nvSpPr>
          <p:cNvPr id="11266"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1267"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583E5A6E-CB23-4A55-BA53-5929E7C5C758}" type="slidenum">
              <a:rPr lang="en-US" smtClean="0"/>
              <a:pPr eaLnBrk="1" hangingPunct="1"/>
              <a:t>10</a:t>
            </a:fld>
            <a:endParaRPr lang="en-US" dirty="0" smtClean="0"/>
          </a:p>
        </p:txBody>
      </p:sp>
      <p:pic>
        <p:nvPicPr>
          <p:cNvPr id="7" name="Picture 6"/>
          <p:cNvPicPr/>
          <p:nvPr/>
        </p:nvPicPr>
        <p:blipFill>
          <a:blip r:embed="rId3"/>
          <a:stretch>
            <a:fillRect/>
          </a:stretch>
        </p:blipFill>
        <p:spPr>
          <a:xfrm>
            <a:off x="1638935" y="4114800"/>
            <a:ext cx="5866130" cy="27559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dirty="0" smtClean="0"/>
              <a:t>Download Company Files from Web Site Using Windows 7</a:t>
            </a:r>
          </a:p>
        </p:txBody>
      </p:sp>
      <p:sp>
        <p:nvSpPr>
          <p:cNvPr id="87043" name="Text Placeholder 2"/>
          <p:cNvSpPr>
            <a:spLocks noGrp="1"/>
          </p:cNvSpPr>
          <p:nvPr>
            <p:ph type="body" sz="half" idx="1"/>
          </p:nvPr>
        </p:nvSpPr>
        <p:spPr>
          <a:xfrm>
            <a:off x="228600" y="1676400"/>
            <a:ext cx="8229600" cy="4114800"/>
          </a:xfrm>
        </p:spPr>
        <p:txBody>
          <a:bodyPr>
            <a:normAutofit/>
          </a:bodyPr>
          <a:lstStyle/>
          <a:p>
            <a:pPr>
              <a:defRPr/>
            </a:pPr>
            <a:r>
              <a:rPr lang="en-US" sz="2800" dirty="0" smtClean="0"/>
              <a:t>Company </a:t>
            </a:r>
            <a:r>
              <a:rPr lang="en-US" sz="2800" dirty="0" smtClean="0"/>
              <a:t>file names </a:t>
            </a:r>
            <a:r>
              <a:rPr lang="en-US" sz="2800" dirty="0" smtClean="0"/>
              <a:t>will be on right </a:t>
            </a:r>
            <a:r>
              <a:rPr lang="en-US" sz="2800" dirty="0" smtClean="0"/>
              <a:t>and </a:t>
            </a:r>
            <a:r>
              <a:rPr lang="en-US" sz="2800" dirty="0" smtClean="0"/>
              <a:t>listing </a:t>
            </a:r>
            <a:r>
              <a:rPr lang="en-US" sz="2800" dirty="0" smtClean="0"/>
              <a:t>for </a:t>
            </a:r>
            <a:r>
              <a:rPr lang="en-US" sz="2800" dirty="0" smtClean="0"/>
              <a:t>Removable </a:t>
            </a:r>
            <a:r>
              <a:rPr lang="en-US" sz="2800" dirty="0" smtClean="0"/>
              <a:t>Disk (your USB—G: in </a:t>
            </a:r>
            <a:r>
              <a:rPr lang="en-US" sz="2800" dirty="0" smtClean="0"/>
              <a:t>example</a:t>
            </a:r>
            <a:r>
              <a:rPr lang="en-US" sz="2800" dirty="0" smtClean="0"/>
              <a:t>) on </a:t>
            </a:r>
            <a:r>
              <a:rPr lang="en-US" sz="2800" dirty="0" smtClean="0"/>
              <a:t>left</a:t>
            </a:r>
            <a:endParaRPr lang="en-US" sz="2800" dirty="0" smtClean="0"/>
          </a:p>
          <a:p>
            <a:pPr lvl="1">
              <a:defRPr/>
            </a:pPr>
            <a:r>
              <a:rPr lang="en-US" sz="2000" dirty="0"/>
              <a:t>C</a:t>
            </a:r>
            <a:r>
              <a:rPr lang="en-US" sz="2000" dirty="0" smtClean="0"/>
              <a:t>ompany </a:t>
            </a:r>
            <a:r>
              <a:rPr lang="en-US" sz="2000" dirty="0" smtClean="0"/>
              <a:t>files will be green in color</a:t>
            </a:r>
          </a:p>
          <a:p>
            <a:pPr lvl="1">
              <a:spcBef>
                <a:spcPts val="0"/>
              </a:spcBef>
              <a:defRPr/>
            </a:pPr>
            <a:r>
              <a:rPr lang="en-US" sz="2000" dirty="0" smtClean="0"/>
              <a:t>White </a:t>
            </a:r>
            <a:r>
              <a:rPr lang="en-US" sz="2000" dirty="0" smtClean="0"/>
              <a:t>colored files with extensions like .DSN, .ND, etc. </a:t>
            </a:r>
            <a:r>
              <a:rPr lang="en-US" sz="2000" dirty="0" smtClean="0"/>
              <a:t>are </a:t>
            </a:r>
            <a:r>
              <a:rPr lang="en-US" sz="2000" dirty="0" smtClean="0"/>
              <a:t>files </a:t>
            </a:r>
            <a:r>
              <a:rPr lang="en-US" sz="2000" dirty="0" smtClean="0"/>
              <a:t>QuickBooks </a:t>
            </a:r>
            <a:r>
              <a:rPr lang="en-US" sz="2000" dirty="0" smtClean="0"/>
              <a:t>includes whenever you access or use company </a:t>
            </a:r>
            <a:r>
              <a:rPr lang="en-US" sz="2000" dirty="0" smtClean="0"/>
              <a:t>files </a:t>
            </a:r>
            <a:r>
              <a:rPr lang="en-US" sz="2000" dirty="0" smtClean="0"/>
              <a:t>and can</a:t>
            </a:r>
            <a:r>
              <a:rPr lang="en-US" sz="2000" dirty="0" smtClean="0"/>
              <a:t>not be </a:t>
            </a:r>
            <a:r>
              <a:rPr lang="en-US" sz="2000" dirty="0" smtClean="0"/>
              <a:t>used</a:t>
            </a:r>
          </a:p>
          <a:p>
            <a:pPr marL="45720" indent="0">
              <a:buNone/>
              <a:defRPr/>
            </a:pPr>
            <a:endParaRPr lang="en-US" sz="3000" dirty="0"/>
          </a:p>
          <a:p>
            <a:pPr>
              <a:defRPr/>
            </a:pPr>
            <a:endParaRPr lang="en-US" sz="3000" dirty="0" smtClean="0"/>
          </a:p>
          <a:p>
            <a:pPr>
              <a:defRPr/>
            </a:pPr>
            <a:endParaRPr lang="en-US" sz="3000" dirty="0"/>
          </a:p>
          <a:p>
            <a:pPr>
              <a:defRPr/>
            </a:pPr>
            <a:endParaRPr lang="en-US" sz="3000" dirty="0" smtClean="0"/>
          </a:p>
          <a:p>
            <a:pPr marL="0" indent="0">
              <a:buFontTx/>
              <a:buNone/>
              <a:defRPr/>
            </a:pPr>
            <a:endParaRPr lang="en-US" sz="3000" dirty="0" smtClean="0"/>
          </a:p>
        </p:txBody>
      </p:sp>
      <p:sp>
        <p:nvSpPr>
          <p:cNvPr id="87044"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87045"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9BB7017F-0D62-4B76-B933-3C4C9D731734}" type="slidenum">
              <a:rPr lang="en-US" smtClean="0"/>
              <a:pPr eaLnBrk="1" hangingPunct="1"/>
              <a:t>100</a:t>
            </a:fld>
            <a:endParaRPr lang="en-US" dirty="0" smtClean="0"/>
          </a:p>
        </p:txBody>
      </p:sp>
      <p:pic>
        <p:nvPicPr>
          <p:cNvPr id="8" name="Picture 7"/>
          <p:cNvPicPr/>
          <p:nvPr/>
        </p:nvPicPr>
        <p:blipFill>
          <a:blip r:embed="rId3"/>
          <a:stretch>
            <a:fillRect/>
          </a:stretch>
        </p:blipFill>
        <p:spPr>
          <a:xfrm>
            <a:off x="1676400" y="4800600"/>
            <a:ext cx="5486400" cy="100584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 Company Files from Web Site Using Windows 7</a:t>
            </a:r>
          </a:p>
        </p:txBody>
      </p:sp>
      <p:sp>
        <p:nvSpPr>
          <p:cNvPr id="3" name="Text Placeholder 2"/>
          <p:cNvSpPr>
            <a:spLocks noGrp="1"/>
          </p:cNvSpPr>
          <p:nvPr>
            <p:ph type="body" sz="half" idx="1"/>
          </p:nvPr>
        </p:nvSpPr>
        <p:spPr>
          <a:xfrm>
            <a:off x="228600" y="1676400"/>
            <a:ext cx="8229600" cy="3429000"/>
          </a:xfrm>
        </p:spPr>
        <p:txBody>
          <a:bodyPr/>
          <a:lstStyle/>
          <a:p>
            <a:pPr lvl="0"/>
            <a:r>
              <a:rPr lang="en-US" sz="2800" dirty="0" smtClean="0"/>
              <a:t>Possible </a:t>
            </a:r>
            <a:r>
              <a:rPr lang="en-US" sz="2800" dirty="0"/>
              <a:t>that </a:t>
            </a:r>
            <a:r>
              <a:rPr lang="en-US" sz="2800" dirty="0" smtClean="0"/>
              <a:t>company </a:t>
            </a:r>
            <a:r>
              <a:rPr lang="en-US" sz="2800" dirty="0"/>
              <a:t>file will be marked as “</a:t>
            </a:r>
            <a:r>
              <a:rPr lang="en-US" sz="2800" b="1" dirty="0"/>
              <a:t>Read Only</a:t>
            </a:r>
            <a:r>
              <a:rPr lang="en-US" sz="2800" dirty="0"/>
              <a:t>” and/or “</a:t>
            </a:r>
            <a:r>
              <a:rPr lang="en-US" sz="2800" b="1" dirty="0" smtClean="0"/>
              <a:t>Archive</a:t>
            </a:r>
            <a:r>
              <a:rPr lang="en-US" sz="2800" dirty="0" smtClean="0"/>
              <a:t>” </a:t>
            </a:r>
            <a:endParaRPr lang="en-US" sz="2800" dirty="0"/>
          </a:p>
          <a:p>
            <a:pPr lvl="1"/>
            <a:r>
              <a:rPr lang="en-US" sz="2000" dirty="0" smtClean="0"/>
              <a:t>As </a:t>
            </a:r>
            <a:r>
              <a:rPr lang="en-US" sz="2000" dirty="0"/>
              <a:t>you </a:t>
            </a:r>
            <a:r>
              <a:rPr lang="en-US" sz="2000" dirty="0" smtClean="0"/>
              <a:t>work, QuickBooks </a:t>
            </a:r>
            <a:r>
              <a:rPr lang="en-US" sz="2000" dirty="0"/>
              <a:t>might </a:t>
            </a:r>
            <a:r>
              <a:rPr lang="en-US" sz="2000" dirty="0" smtClean="0"/>
              <a:t>remark </a:t>
            </a:r>
            <a:r>
              <a:rPr lang="en-US" sz="2000" dirty="0"/>
              <a:t>your company file as read only. </a:t>
            </a:r>
          </a:p>
          <a:p>
            <a:pPr lvl="1"/>
            <a:r>
              <a:rPr lang="en-US" sz="2000" dirty="0" smtClean="0"/>
              <a:t>If </a:t>
            </a:r>
            <a:r>
              <a:rPr lang="en-US" sz="2000" dirty="0"/>
              <a:t>this happens, refer to </a:t>
            </a:r>
            <a:r>
              <a:rPr lang="en-US" sz="2000" dirty="0" smtClean="0"/>
              <a:t>following </a:t>
            </a:r>
            <a:r>
              <a:rPr lang="en-US" sz="2000" dirty="0"/>
              <a:t>steps on how to change </a:t>
            </a:r>
            <a:r>
              <a:rPr lang="en-US" sz="2000" dirty="0" smtClean="0"/>
              <a:t>file </a:t>
            </a:r>
            <a:r>
              <a:rPr lang="en-US" sz="2000" dirty="0"/>
              <a:t>Properties from Read </a:t>
            </a:r>
            <a:r>
              <a:rPr lang="en-US" sz="2000" dirty="0" smtClean="0"/>
              <a:t>Only.</a:t>
            </a:r>
            <a:endParaRPr lang="en-US" sz="2000" dirty="0"/>
          </a:p>
        </p:txBody>
      </p:sp>
      <p:sp>
        <p:nvSpPr>
          <p:cNvPr id="5" name="Footer Placeholder 4"/>
          <p:cNvSpPr>
            <a:spLocks noGrp="1"/>
          </p:cNvSpPr>
          <p:nvPr>
            <p:ph type="ftr" sz="quarter" idx="11"/>
          </p:nvPr>
        </p:nvSpPr>
        <p:spPr/>
        <p:txBody>
          <a:bodyPr/>
          <a:lstStyle/>
          <a:p>
            <a:pPr>
              <a:defRPr/>
            </a:pPr>
            <a:r>
              <a:rPr lang="en-US" dirty="0" smtClean="0"/>
              <a:t>Copyright ©2016 Pearson Education, Inc. </a:t>
            </a:r>
            <a:endParaRPr lang="en-US" dirty="0"/>
          </a:p>
        </p:txBody>
      </p:sp>
      <p:sp>
        <p:nvSpPr>
          <p:cNvPr id="6" name="Slide Number Placeholder 5"/>
          <p:cNvSpPr>
            <a:spLocks noGrp="1"/>
          </p:cNvSpPr>
          <p:nvPr>
            <p:ph type="sldNum" sz="quarter" idx="12"/>
          </p:nvPr>
        </p:nvSpPr>
        <p:spPr/>
        <p:txBody>
          <a:bodyPr/>
          <a:lstStyle/>
          <a:p>
            <a:pPr>
              <a:defRPr/>
            </a:pPr>
            <a:r>
              <a:rPr lang="en-US" dirty="0" smtClean="0"/>
              <a:t>1-</a:t>
            </a:r>
            <a:fld id="{F09D1C5E-92F7-4859-BBA6-037D19C48CD6}" type="slidenum">
              <a:rPr lang="en-US" smtClean="0"/>
              <a:pPr>
                <a:defRPr/>
              </a:pPr>
              <a:t>101</a:t>
            </a:fld>
            <a:endParaRPr lang="en-US" dirty="0"/>
          </a:p>
        </p:txBody>
      </p:sp>
    </p:spTree>
    <p:extLst>
      <p:ext uri="{BB962C8B-B14F-4D97-AF65-F5344CB8AC3E}">
        <p14:creationId xmlns:p14="http://schemas.microsoft.com/office/powerpoint/2010/main" val="275787086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a:xfrm>
            <a:off x="457200" y="274638"/>
            <a:ext cx="8077200" cy="1477962"/>
          </a:xfrm>
        </p:spPr>
        <p:txBody>
          <a:bodyPr/>
          <a:lstStyle/>
          <a:p>
            <a:pPr eaLnBrk="1" hangingPunct="1"/>
            <a:r>
              <a:rPr lang="en-US" sz="3600" dirty="0" smtClean="0"/>
              <a:t>Changing Properties for </a:t>
            </a:r>
            <a:r>
              <a:rPr lang="en-US" sz="3600" dirty="0" smtClean="0"/>
              <a:t>Company </a:t>
            </a:r>
            <a:r>
              <a:rPr lang="en-US" sz="3600" dirty="0" smtClean="0"/>
              <a:t>File Using Windows 7</a:t>
            </a:r>
          </a:p>
        </p:txBody>
      </p:sp>
      <p:sp>
        <p:nvSpPr>
          <p:cNvPr id="88069" name="Rectangle 5"/>
          <p:cNvSpPr>
            <a:spLocks noGrp="1" noChangeArrowheads="1"/>
          </p:cNvSpPr>
          <p:nvPr>
            <p:ph type="body" sz="half" idx="1"/>
          </p:nvPr>
        </p:nvSpPr>
        <p:spPr>
          <a:xfrm>
            <a:off x="228600" y="1808955"/>
            <a:ext cx="4038600" cy="3992563"/>
          </a:xfrm>
        </p:spPr>
        <p:txBody>
          <a:bodyPr/>
          <a:lstStyle/>
          <a:p>
            <a:pPr eaLnBrk="1" hangingPunct="1"/>
            <a:r>
              <a:rPr lang="en-US" sz="2800" dirty="0" smtClean="0"/>
              <a:t>Right-click on </a:t>
            </a:r>
            <a:r>
              <a:rPr lang="en-US" sz="2800" dirty="0" smtClean="0"/>
              <a:t>Computer</a:t>
            </a:r>
            <a:endParaRPr lang="en-US" sz="2800" dirty="0" smtClean="0"/>
          </a:p>
          <a:p>
            <a:pPr eaLnBrk="1" hangingPunct="1"/>
            <a:r>
              <a:rPr lang="en-US" sz="2800" dirty="0" smtClean="0"/>
              <a:t>Click </a:t>
            </a:r>
            <a:r>
              <a:rPr lang="en-US" sz="2800" b="1" dirty="0" smtClean="0"/>
              <a:t>Properties</a:t>
            </a:r>
          </a:p>
        </p:txBody>
      </p:sp>
      <p:sp>
        <p:nvSpPr>
          <p:cNvPr id="88066"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88067"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14E91D82-A838-46C1-B66E-67907FBF8CE7}" type="slidenum">
              <a:rPr lang="en-US" smtClean="0"/>
              <a:pPr eaLnBrk="1" hangingPunct="1"/>
              <a:t>102</a:t>
            </a:fld>
            <a:endParaRPr lang="en-US" dirty="0" smtClean="0"/>
          </a:p>
        </p:txBody>
      </p:sp>
      <p:pic>
        <p:nvPicPr>
          <p:cNvPr id="3" name="Snagit_PPT7CC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400" y="1871857"/>
            <a:ext cx="2895238" cy="3114286"/>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2"/>
          <p:cNvSpPr>
            <a:spLocks noGrp="1" noChangeArrowheads="1"/>
          </p:cNvSpPr>
          <p:nvPr>
            <p:ph type="title"/>
          </p:nvPr>
        </p:nvSpPr>
        <p:spPr/>
        <p:txBody>
          <a:bodyPr/>
          <a:lstStyle/>
          <a:p>
            <a:pPr eaLnBrk="1" hangingPunct="1"/>
            <a:r>
              <a:rPr lang="en-US" sz="3600" dirty="0" smtClean="0"/>
              <a:t>Remove Read Only and Archive Properties from </a:t>
            </a:r>
            <a:r>
              <a:rPr lang="en-US" sz="3600" dirty="0" smtClean="0"/>
              <a:t>Company </a:t>
            </a:r>
            <a:r>
              <a:rPr lang="en-US" sz="3600" dirty="0" smtClean="0"/>
              <a:t>File</a:t>
            </a:r>
          </a:p>
        </p:txBody>
      </p:sp>
      <p:sp>
        <p:nvSpPr>
          <p:cNvPr id="89093" name="Rectangle 4"/>
          <p:cNvSpPr>
            <a:spLocks noGrp="1" noChangeArrowheads="1"/>
          </p:cNvSpPr>
          <p:nvPr>
            <p:ph type="body" sz="half" idx="1"/>
          </p:nvPr>
        </p:nvSpPr>
        <p:spPr>
          <a:xfrm>
            <a:off x="152400" y="1676400"/>
            <a:ext cx="4495800" cy="4829175"/>
          </a:xfrm>
        </p:spPr>
        <p:txBody>
          <a:bodyPr>
            <a:normAutofit lnSpcReduction="10000"/>
          </a:bodyPr>
          <a:lstStyle/>
          <a:p>
            <a:pPr eaLnBrk="1" hangingPunct="1"/>
            <a:r>
              <a:rPr lang="en-US" sz="2800" dirty="0" smtClean="0"/>
              <a:t>If there is a check mark next to </a:t>
            </a:r>
            <a:r>
              <a:rPr lang="en-US" sz="2800" b="1" dirty="0" smtClean="0"/>
              <a:t>Read Only</a:t>
            </a:r>
            <a:r>
              <a:rPr lang="en-US" sz="2800" dirty="0" smtClean="0"/>
              <a:t> and/or </a:t>
            </a:r>
            <a:r>
              <a:rPr lang="en-US" sz="2800" b="1" dirty="0" smtClean="0"/>
              <a:t>Archive</a:t>
            </a:r>
            <a:r>
              <a:rPr lang="en-US" sz="2800" dirty="0" smtClean="0"/>
              <a:t>:</a:t>
            </a:r>
            <a:endParaRPr lang="en-US" sz="2800" dirty="0"/>
          </a:p>
          <a:p>
            <a:pPr lvl="1"/>
            <a:r>
              <a:rPr lang="en-US" sz="2000" dirty="0" smtClean="0"/>
              <a:t>Click </a:t>
            </a:r>
            <a:r>
              <a:rPr lang="en-US" sz="2000" dirty="0" smtClean="0"/>
              <a:t>check </a:t>
            </a:r>
            <a:r>
              <a:rPr lang="en-US" sz="2000" dirty="0" smtClean="0"/>
              <a:t>box to remove </a:t>
            </a:r>
            <a:r>
              <a:rPr lang="en-US" sz="2000" dirty="0" smtClean="0"/>
              <a:t>mark</a:t>
            </a:r>
            <a:endParaRPr lang="en-US" sz="2000" dirty="0" smtClean="0"/>
          </a:p>
          <a:p>
            <a:pPr lvl="1"/>
            <a:r>
              <a:rPr lang="en-US" sz="2000" dirty="0" smtClean="0"/>
              <a:t>Click </a:t>
            </a:r>
            <a:r>
              <a:rPr lang="en-US" sz="2000" b="1" dirty="0" smtClean="0"/>
              <a:t>Apply</a:t>
            </a:r>
            <a:r>
              <a:rPr lang="en-US" sz="2000" dirty="0" smtClean="0"/>
              <a:t> </a:t>
            </a:r>
            <a:r>
              <a:rPr lang="en-US" sz="2000" dirty="0" smtClean="0"/>
              <a:t>button</a:t>
            </a:r>
          </a:p>
          <a:p>
            <a:pPr lvl="1"/>
            <a:r>
              <a:rPr lang="en-US" sz="2000" dirty="0"/>
              <a:t>C</a:t>
            </a:r>
            <a:r>
              <a:rPr lang="en-US" sz="2000" dirty="0" smtClean="0"/>
              <a:t>lick </a:t>
            </a:r>
            <a:r>
              <a:rPr lang="en-US" sz="2000" b="1" dirty="0" smtClean="0"/>
              <a:t>OK</a:t>
            </a:r>
            <a:endParaRPr lang="en-US" sz="2000" dirty="0" smtClean="0"/>
          </a:p>
          <a:p>
            <a:pPr lvl="2"/>
            <a:r>
              <a:rPr lang="en-US" dirty="0" smtClean="0"/>
              <a:t>File </a:t>
            </a:r>
            <a:r>
              <a:rPr lang="en-US" dirty="0" smtClean="0"/>
              <a:t>is now ready for use</a:t>
            </a:r>
          </a:p>
          <a:p>
            <a:pPr eaLnBrk="1" hangingPunct="1"/>
            <a:r>
              <a:rPr lang="en-US" sz="2800" dirty="0" smtClean="0"/>
              <a:t>Repeat for Landscape and Service</a:t>
            </a:r>
          </a:p>
          <a:p>
            <a:pPr eaLnBrk="1" hangingPunct="1"/>
            <a:r>
              <a:rPr lang="en-US" sz="2800" dirty="0" smtClean="0"/>
              <a:t>If open, close Internet Explorer</a:t>
            </a:r>
          </a:p>
        </p:txBody>
      </p:sp>
      <p:sp>
        <p:nvSpPr>
          <p:cNvPr id="89090"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89091"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EEF8AA59-3335-4537-A0E3-66993295A693}" type="slidenum">
              <a:rPr lang="en-US" smtClean="0"/>
              <a:pPr eaLnBrk="1" hangingPunct="1"/>
              <a:t>103</a:t>
            </a:fld>
            <a:endParaRPr lang="en-US" dirty="0" smtClean="0"/>
          </a:p>
        </p:txBody>
      </p:sp>
      <p:pic>
        <p:nvPicPr>
          <p:cNvPr id="2" name="Snagit_PPTEF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828800"/>
            <a:ext cx="3438095" cy="4095238"/>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p:txBody>
          <a:bodyPr/>
          <a:lstStyle/>
          <a:p>
            <a:pPr eaLnBrk="1" hangingPunct="1"/>
            <a:r>
              <a:rPr lang="en-US" sz="3600" dirty="0" smtClean="0"/>
              <a:t>Open QuickBooks and </a:t>
            </a:r>
            <a:r>
              <a:rPr lang="en-US" sz="3600" dirty="0" smtClean="0"/>
              <a:t>Company </a:t>
            </a:r>
            <a:r>
              <a:rPr lang="en-US" sz="3600" dirty="0" smtClean="0"/>
              <a:t>File</a:t>
            </a:r>
          </a:p>
        </p:txBody>
      </p:sp>
      <p:sp>
        <p:nvSpPr>
          <p:cNvPr id="90117" name="Rectangle 5"/>
          <p:cNvSpPr>
            <a:spLocks noGrp="1" noChangeArrowheads="1"/>
          </p:cNvSpPr>
          <p:nvPr>
            <p:ph type="body" sz="half" idx="1"/>
          </p:nvPr>
        </p:nvSpPr>
        <p:spPr>
          <a:xfrm>
            <a:off x="228600" y="1676400"/>
            <a:ext cx="8610600" cy="2185988"/>
          </a:xfrm>
        </p:spPr>
        <p:txBody>
          <a:bodyPr>
            <a:normAutofit/>
          </a:bodyPr>
          <a:lstStyle/>
          <a:p>
            <a:pPr eaLnBrk="1" hangingPunct="1"/>
            <a:r>
              <a:rPr lang="en-US" sz="2800" dirty="0" smtClean="0"/>
              <a:t>After </a:t>
            </a:r>
            <a:r>
              <a:rPr lang="en-US" sz="2800" dirty="0" smtClean="0"/>
              <a:t>company </a:t>
            </a:r>
            <a:r>
              <a:rPr lang="en-US" sz="2800" dirty="0" smtClean="0"/>
              <a:t>files are downloaded, open </a:t>
            </a:r>
            <a:r>
              <a:rPr lang="en-US" sz="2800" b="1" dirty="0" smtClean="0"/>
              <a:t>QuickBooks</a:t>
            </a:r>
          </a:p>
          <a:p>
            <a:pPr eaLnBrk="1" hangingPunct="1"/>
            <a:r>
              <a:rPr lang="en-US" sz="2800" dirty="0" smtClean="0"/>
              <a:t>On </a:t>
            </a:r>
            <a:r>
              <a:rPr lang="en-US" sz="2800" b="1" dirty="0" smtClean="0"/>
              <a:t>No </a:t>
            </a:r>
            <a:r>
              <a:rPr lang="en-US" sz="2800" b="1" dirty="0" smtClean="0"/>
              <a:t>Company Open</a:t>
            </a:r>
            <a:r>
              <a:rPr lang="en-US" sz="2800" dirty="0" smtClean="0"/>
              <a:t> screen, click </a:t>
            </a:r>
            <a:r>
              <a:rPr lang="en-US" sz="2800" dirty="0" smtClean="0"/>
              <a:t>button </a:t>
            </a:r>
            <a:r>
              <a:rPr lang="en-US" sz="2800" dirty="0" smtClean="0"/>
              <a:t>to </a:t>
            </a:r>
            <a:r>
              <a:rPr lang="en-US" sz="2800" b="1" dirty="0" smtClean="0"/>
              <a:t>Open or restore an existing company</a:t>
            </a:r>
          </a:p>
          <a:p>
            <a:pPr eaLnBrk="1" hangingPunct="1"/>
            <a:endParaRPr lang="en-US" sz="2800" dirty="0" smtClean="0"/>
          </a:p>
        </p:txBody>
      </p:sp>
      <p:sp>
        <p:nvSpPr>
          <p:cNvPr id="90114"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90115"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F1FECA4F-2597-4AE5-82AC-88E3399EB40A}" type="slidenum">
              <a:rPr lang="en-US" smtClean="0"/>
              <a:pPr eaLnBrk="1" hangingPunct="1"/>
              <a:t>104</a:t>
            </a:fld>
            <a:endParaRPr lang="en-US" dirty="0" smtClean="0"/>
          </a:p>
        </p:txBody>
      </p:sp>
      <p:pic>
        <p:nvPicPr>
          <p:cNvPr id="2" name="Snagit_PPT1BA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038600"/>
            <a:ext cx="3561905" cy="885714"/>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91139"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7DB387EC-3732-4CE3-A363-7A024F4ADEFD}" type="slidenum">
              <a:rPr lang="en-US" smtClean="0"/>
              <a:pPr eaLnBrk="1" hangingPunct="1"/>
              <a:t>105</a:t>
            </a:fld>
            <a:endParaRPr lang="en-US" dirty="0" smtClean="0"/>
          </a:p>
        </p:txBody>
      </p:sp>
      <p:sp>
        <p:nvSpPr>
          <p:cNvPr id="91140" name="Rectangle 2"/>
          <p:cNvSpPr>
            <a:spLocks noGrp="1" noChangeArrowheads="1"/>
          </p:cNvSpPr>
          <p:nvPr>
            <p:ph type="title"/>
          </p:nvPr>
        </p:nvSpPr>
        <p:spPr/>
        <p:txBody>
          <a:bodyPr/>
          <a:lstStyle/>
          <a:p>
            <a:pPr eaLnBrk="1" hangingPunct="1"/>
            <a:r>
              <a:rPr lang="en-US" dirty="0" smtClean="0"/>
              <a:t>Open and update </a:t>
            </a:r>
            <a:r>
              <a:rPr lang="en-US" dirty="0" smtClean="0"/>
              <a:t>Company </a:t>
            </a:r>
            <a:r>
              <a:rPr lang="en-US" dirty="0" smtClean="0"/>
              <a:t>File</a:t>
            </a:r>
          </a:p>
        </p:txBody>
      </p:sp>
      <p:sp>
        <p:nvSpPr>
          <p:cNvPr id="91141" name="Rectangle 8"/>
          <p:cNvSpPr>
            <a:spLocks noChangeArrowheads="1"/>
          </p:cNvSpPr>
          <p:nvPr/>
        </p:nvSpPr>
        <p:spPr bwMode="auto">
          <a:xfrm>
            <a:off x="228600" y="16764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spcBef>
                <a:spcPct val="20000"/>
              </a:spcBef>
              <a:buClr>
                <a:schemeClr val="accent1"/>
              </a:buClr>
              <a:buFont typeface="Arial" panose="020B0604020202020204" pitchFamily="34" charset="0"/>
              <a:buChar char="■"/>
            </a:pPr>
            <a:r>
              <a:rPr lang="en-US" sz="2800" dirty="0">
                <a:solidFill>
                  <a:schemeClr val="tx2"/>
                </a:solidFill>
              </a:rPr>
              <a:t>Make sure “Open a company </a:t>
            </a:r>
            <a:r>
              <a:rPr lang="en-US" sz="2800" dirty="0" smtClean="0">
                <a:solidFill>
                  <a:schemeClr val="tx2"/>
                </a:solidFill>
              </a:rPr>
              <a:t>file” </a:t>
            </a:r>
            <a:r>
              <a:rPr lang="en-US" sz="2800" dirty="0">
                <a:solidFill>
                  <a:schemeClr val="tx2"/>
                </a:solidFill>
              </a:rPr>
              <a:t>is selected, click </a:t>
            </a:r>
            <a:r>
              <a:rPr lang="en-US" sz="2800" b="1" dirty="0" smtClean="0">
                <a:solidFill>
                  <a:schemeClr val="tx2"/>
                </a:solidFill>
              </a:rPr>
              <a:t>Next</a:t>
            </a:r>
            <a:r>
              <a:rPr lang="en-US" sz="2800" dirty="0" smtClean="0">
                <a:solidFill>
                  <a:schemeClr val="tx2"/>
                </a:solidFill>
              </a:rPr>
              <a:t> </a:t>
            </a:r>
            <a:r>
              <a:rPr lang="en-US" sz="2800" dirty="0" smtClean="0">
                <a:solidFill>
                  <a:schemeClr val="tx2"/>
                </a:solidFill>
              </a:rPr>
              <a:t>button</a:t>
            </a:r>
          </a:p>
          <a:p>
            <a:pPr marL="914400" lvl="1" indent="-457200">
              <a:spcBef>
                <a:spcPct val="20000"/>
              </a:spcBef>
              <a:buClr>
                <a:schemeClr val="accent2"/>
              </a:buClr>
              <a:buFont typeface="Wingdings" panose="05000000000000000000" pitchFamily="2" charset="2"/>
              <a:buChar char="§"/>
            </a:pPr>
            <a:r>
              <a:rPr lang="en-US" sz="2000" dirty="0" smtClean="0">
                <a:solidFill>
                  <a:schemeClr val="tx2"/>
                </a:solidFill>
              </a:rPr>
              <a:t>Remember: A usable company file has an extension of .qbw</a:t>
            </a:r>
            <a:endParaRPr lang="en-US" sz="2000" dirty="0">
              <a:solidFill>
                <a:schemeClr val="tx2"/>
              </a:solidFill>
            </a:endParaRPr>
          </a:p>
        </p:txBody>
      </p:sp>
      <p:pic>
        <p:nvPicPr>
          <p:cNvPr id="8" name="Picture 7"/>
          <p:cNvPicPr/>
          <p:nvPr/>
        </p:nvPicPr>
        <p:blipFill>
          <a:blip r:embed="rId3"/>
          <a:stretch>
            <a:fillRect/>
          </a:stretch>
        </p:blipFill>
        <p:spPr>
          <a:xfrm>
            <a:off x="1447800" y="3200400"/>
            <a:ext cx="6248400" cy="28829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2"/>
          <p:cNvSpPr>
            <a:spLocks noGrp="1" noChangeArrowheads="1"/>
          </p:cNvSpPr>
          <p:nvPr>
            <p:ph type="title"/>
          </p:nvPr>
        </p:nvSpPr>
        <p:spPr/>
        <p:txBody>
          <a:bodyPr/>
          <a:lstStyle/>
          <a:p>
            <a:pPr eaLnBrk="1" hangingPunct="1"/>
            <a:r>
              <a:rPr lang="en-US" dirty="0" smtClean="0"/>
              <a:t>Open </a:t>
            </a:r>
            <a:r>
              <a:rPr lang="en-US" dirty="0" smtClean="0"/>
              <a:t>Company </a:t>
            </a:r>
            <a:r>
              <a:rPr lang="en-US" dirty="0" smtClean="0"/>
              <a:t>File</a:t>
            </a:r>
          </a:p>
        </p:txBody>
      </p:sp>
      <p:sp>
        <p:nvSpPr>
          <p:cNvPr id="92165" name="Rectangle 3"/>
          <p:cNvSpPr>
            <a:spLocks noGrp="1" noChangeArrowheads="1"/>
          </p:cNvSpPr>
          <p:nvPr>
            <p:ph type="body" sz="half" idx="1"/>
          </p:nvPr>
        </p:nvSpPr>
        <p:spPr>
          <a:xfrm>
            <a:off x="152400" y="1676400"/>
            <a:ext cx="8229600" cy="2057400"/>
          </a:xfrm>
        </p:spPr>
        <p:txBody>
          <a:bodyPr>
            <a:normAutofit fontScale="92500" lnSpcReduction="20000"/>
          </a:bodyPr>
          <a:lstStyle/>
          <a:p>
            <a:pPr eaLnBrk="1" hangingPunct="1"/>
            <a:r>
              <a:rPr lang="en-US" sz="3000" dirty="0" smtClean="0"/>
              <a:t>If need be, click </a:t>
            </a:r>
            <a:r>
              <a:rPr lang="en-US" sz="3000" dirty="0" smtClean="0"/>
              <a:t>location </a:t>
            </a:r>
            <a:r>
              <a:rPr lang="en-US" sz="3000" dirty="0" smtClean="0"/>
              <a:t>of your USB drive</a:t>
            </a:r>
          </a:p>
          <a:p>
            <a:pPr eaLnBrk="1" hangingPunct="1"/>
            <a:r>
              <a:rPr lang="en-US" sz="3000" dirty="0" smtClean="0"/>
              <a:t>Double-click </a:t>
            </a:r>
            <a:r>
              <a:rPr lang="en-US" sz="3000" b="1" dirty="0" smtClean="0"/>
              <a:t>QB 2015 Ch 1-4 Master Company Files</a:t>
            </a:r>
            <a:endParaRPr lang="en-US" sz="3000" dirty="0" smtClean="0"/>
          </a:p>
          <a:p>
            <a:pPr eaLnBrk="1" hangingPunct="1"/>
            <a:r>
              <a:rPr lang="en-US" sz="3000" dirty="0" smtClean="0"/>
              <a:t>Click </a:t>
            </a:r>
            <a:r>
              <a:rPr lang="en-US" sz="3000" dirty="0" smtClean="0"/>
              <a:t>company </a:t>
            </a:r>
            <a:r>
              <a:rPr lang="en-US" sz="3000" dirty="0" smtClean="0"/>
              <a:t>file “</a:t>
            </a:r>
            <a:r>
              <a:rPr lang="en-US" sz="3000" b="1" dirty="0" smtClean="0"/>
              <a:t>Computer</a:t>
            </a:r>
            <a:r>
              <a:rPr lang="en-US" sz="3000" dirty="0" smtClean="0"/>
              <a:t>”</a:t>
            </a:r>
          </a:p>
          <a:p>
            <a:pPr lvl="1" eaLnBrk="1" hangingPunct="1"/>
            <a:r>
              <a:rPr lang="en-US" sz="2400" dirty="0" smtClean="0"/>
              <a:t>Do not be concerned with </a:t>
            </a:r>
            <a:r>
              <a:rPr lang="en-US" sz="2400" dirty="0" smtClean="0"/>
              <a:t>date </a:t>
            </a:r>
            <a:r>
              <a:rPr lang="en-US" sz="2400" dirty="0" smtClean="0"/>
              <a:t>shown in Date modified</a:t>
            </a:r>
          </a:p>
        </p:txBody>
      </p:sp>
      <p:sp>
        <p:nvSpPr>
          <p:cNvPr id="92162"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92163"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2DCC63E8-0520-44E0-8F01-35E2116D1FC4}" type="slidenum">
              <a:rPr lang="en-US" smtClean="0"/>
              <a:pPr eaLnBrk="1" hangingPunct="1"/>
              <a:t>106</a:t>
            </a:fld>
            <a:endParaRPr lang="en-US" dirty="0" smtClean="0"/>
          </a:p>
        </p:txBody>
      </p:sp>
      <p:pic>
        <p:nvPicPr>
          <p:cNvPr id="8" name="Picture 7"/>
          <p:cNvPicPr/>
          <p:nvPr/>
        </p:nvPicPr>
        <p:blipFill>
          <a:blip r:embed="rId3"/>
          <a:stretch>
            <a:fillRect/>
          </a:stretch>
        </p:blipFill>
        <p:spPr>
          <a:xfrm>
            <a:off x="1473200" y="3810000"/>
            <a:ext cx="6172200" cy="2514600"/>
          </a:xfrm>
          <a:prstGeom prst="rect">
            <a:avLst/>
          </a:prstGeom>
          <a:ln w="3175" cmpd="sng">
            <a:solidFill>
              <a:schemeClr val="tx1"/>
            </a:solidFill>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2"/>
          <p:cNvSpPr>
            <a:spLocks noGrp="1" noChangeArrowheads="1"/>
          </p:cNvSpPr>
          <p:nvPr>
            <p:ph type="title"/>
          </p:nvPr>
        </p:nvSpPr>
        <p:spPr/>
        <p:txBody>
          <a:bodyPr/>
          <a:lstStyle/>
          <a:p>
            <a:r>
              <a:rPr lang="en-US" dirty="0" smtClean="0"/>
              <a:t>Open </a:t>
            </a:r>
            <a:r>
              <a:rPr lang="en-US" dirty="0" smtClean="0"/>
              <a:t>Company </a:t>
            </a:r>
            <a:r>
              <a:rPr lang="en-US" dirty="0" smtClean="0"/>
              <a:t>File</a:t>
            </a:r>
          </a:p>
        </p:txBody>
      </p:sp>
      <p:sp>
        <p:nvSpPr>
          <p:cNvPr id="93189" name="Rectangle 3"/>
          <p:cNvSpPr>
            <a:spLocks noGrp="1" noChangeArrowheads="1"/>
          </p:cNvSpPr>
          <p:nvPr>
            <p:ph type="body" sz="half" idx="1"/>
          </p:nvPr>
        </p:nvSpPr>
        <p:spPr>
          <a:xfrm>
            <a:off x="152400" y="1676400"/>
            <a:ext cx="8763000" cy="4953000"/>
          </a:xfrm>
        </p:spPr>
        <p:txBody>
          <a:bodyPr>
            <a:normAutofit/>
          </a:bodyPr>
          <a:lstStyle/>
          <a:p>
            <a:pPr eaLnBrk="1" hangingPunct="1">
              <a:lnSpc>
                <a:spcPct val="80000"/>
              </a:lnSpc>
            </a:pPr>
            <a:r>
              <a:rPr lang="en-US" sz="2800" dirty="0" smtClean="0"/>
              <a:t>Notice </a:t>
            </a:r>
            <a:r>
              <a:rPr lang="en-US" sz="2800" dirty="0" smtClean="0"/>
              <a:t>File </a:t>
            </a:r>
            <a:r>
              <a:rPr lang="en-US" sz="2800" dirty="0" smtClean="0"/>
              <a:t>type:</a:t>
            </a:r>
          </a:p>
          <a:p>
            <a:pPr lvl="1">
              <a:lnSpc>
                <a:spcPct val="80000"/>
              </a:lnSpc>
            </a:pPr>
            <a:r>
              <a:rPr lang="en-US" sz="2000" dirty="0" smtClean="0"/>
              <a:t>QuickBooks Files </a:t>
            </a:r>
            <a:r>
              <a:rPr lang="en-US" sz="2000" b="1" dirty="0" smtClean="0"/>
              <a:t>(*.QBW, *QBA)</a:t>
            </a:r>
          </a:p>
          <a:p>
            <a:pPr lvl="2">
              <a:lnSpc>
                <a:spcPct val="80000"/>
              </a:lnSpc>
            </a:pPr>
            <a:r>
              <a:rPr lang="en-US" b="1" dirty="0" smtClean="0"/>
              <a:t>.QBW</a:t>
            </a:r>
            <a:r>
              <a:rPr lang="en-US" dirty="0" smtClean="0"/>
              <a:t> </a:t>
            </a:r>
          </a:p>
          <a:p>
            <a:pPr lvl="3">
              <a:lnSpc>
                <a:spcPct val="80000"/>
              </a:lnSpc>
            </a:pPr>
            <a:r>
              <a:rPr lang="en-US" dirty="0" smtClean="0"/>
              <a:t>Means QuickBooks Working file </a:t>
            </a:r>
          </a:p>
          <a:p>
            <a:pPr lvl="3">
              <a:lnSpc>
                <a:spcPct val="80000"/>
              </a:lnSpc>
            </a:pPr>
            <a:r>
              <a:rPr lang="en-US" dirty="0" smtClean="0"/>
              <a:t>Is used to record all transactions for a company</a:t>
            </a:r>
          </a:p>
          <a:p>
            <a:pPr lvl="2">
              <a:lnSpc>
                <a:spcPct val="80000"/>
              </a:lnSpc>
            </a:pPr>
            <a:r>
              <a:rPr lang="en-US" sz="1800" b="1" dirty="0" smtClean="0"/>
              <a:t>.QBA</a:t>
            </a:r>
            <a:r>
              <a:rPr lang="en-US" sz="1800" dirty="0" smtClean="0"/>
              <a:t> </a:t>
            </a:r>
          </a:p>
          <a:p>
            <a:pPr lvl="3">
              <a:lnSpc>
                <a:spcPct val="80000"/>
              </a:lnSpc>
            </a:pPr>
            <a:r>
              <a:rPr lang="en-US" dirty="0" smtClean="0"/>
              <a:t>Is file used by </a:t>
            </a:r>
            <a:r>
              <a:rPr lang="en-US" dirty="0" smtClean="0"/>
              <a:t>company’s </a:t>
            </a:r>
            <a:r>
              <a:rPr lang="en-US" dirty="0" smtClean="0"/>
              <a:t>accountant</a:t>
            </a:r>
          </a:p>
          <a:p>
            <a:pPr lvl="3">
              <a:lnSpc>
                <a:spcPct val="80000"/>
              </a:lnSpc>
            </a:pPr>
            <a:endParaRPr lang="en-US" dirty="0" smtClean="0"/>
          </a:p>
          <a:p>
            <a:pPr eaLnBrk="1" hangingPunct="1">
              <a:lnSpc>
                <a:spcPct val="80000"/>
              </a:lnSpc>
            </a:pPr>
            <a:endParaRPr lang="en-US" sz="2800" dirty="0" smtClean="0"/>
          </a:p>
          <a:p>
            <a:pPr eaLnBrk="1" hangingPunct="1">
              <a:lnSpc>
                <a:spcPct val="80000"/>
              </a:lnSpc>
            </a:pPr>
            <a:endParaRPr lang="en-US" sz="2800" dirty="0"/>
          </a:p>
          <a:p>
            <a:pPr eaLnBrk="1" hangingPunct="1">
              <a:lnSpc>
                <a:spcPct val="80000"/>
              </a:lnSpc>
            </a:pPr>
            <a:endParaRPr lang="en-US" sz="2800" dirty="0" smtClean="0"/>
          </a:p>
          <a:p>
            <a:pPr eaLnBrk="1" hangingPunct="1">
              <a:lnSpc>
                <a:spcPct val="80000"/>
              </a:lnSpc>
            </a:pPr>
            <a:endParaRPr lang="en-US" sz="2800" dirty="0"/>
          </a:p>
          <a:p>
            <a:pPr eaLnBrk="1" hangingPunct="1">
              <a:lnSpc>
                <a:spcPct val="80000"/>
              </a:lnSpc>
            </a:pPr>
            <a:endParaRPr lang="en-US" sz="2800" dirty="0" smtClean="0"/>
          </a:p>
          <a:p>
            <a:pPr eaLnBrk="1" hangingPunct="1">
              <a:lnSpc>
                <a:spcPct val="80000"/>
              </a:lnSpc>
            </a:pPr>
            <a:r>
              <a:rPr lang="en-US" sz="2800" dirty="0" smtClean="0"/>
              <a:t>Click </a:t>
            </a:r>
            <a:r>
              <a:rPr lang="en-US" sz="2800" b="1" dirty="0" smtClean="0"/>
              <a:t>Open</a:t>
            </a:r>
            <a:r>
              <a:rPr lang="en-US" sz="2800" dirty="0" smtClean="0"/>
              <a:t> </a:t>
            </a:r>
            <a:r>
              <a:rPr lang="en-US" sz="2800" dirty="0" smtClean="0"/>
              <a:t>button</a:t>
            </a:r>
          </a:p>
        </p:txBody>
      </p:sp>
      <p:sp>
        <p:nvSpPr>
          <p:cNvPr id="93186"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93187"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82B52248-CAC4-4D64-8CBA-66DB71067141}" type="slidenum">
              <a:rPr lang="en-US" smtClean="0"/>
              <a:pPr eaLnBrk="1" hangingPunct="1"/>
              <a:t>107</a:t>
            </a:fld>
            <a:endParaRPr lang="en-US" dirty="0" smtClean="0"/>
          </a:p>
        </p:txBody>
      </p:sp>
      <p:pic>
        <p:nvPicPr>
          <p:cNvPr id="8" name="Picture 7"/>
          <p:cNvPicPr/>
          <p:nvPr/>
        </p:nvPicPr>
        <p:blipFill>
          <a:blip r:embed="rId3"/>
          <a:stretch>
            <a:fillRect/>
          </a:stretch>
        </p:blipFill>
        <p:spPr>
          <a:xfrm>
            <a:off x="1460500" y="3657600"/>
            <a:ext cx="6172200" cy="2133600"/>
          </a:xfrm>
          <a:prstGeom prst="rect">
            <a:avLst/>
          </a:prstGeom>
          <a:ln w="3175" cmpd="sng">
            <a:solidFill>
              <a:schemeClr val="tx1"/>
            </a:solidFill>
          </a:ln>
        </p:spPr>
      </p:pic>
      <p:sp>
        <p:nvSpPr>
          <p:cNvPr id="2" name="Rounded Rectangle 1"/>
          <p:cNvSpPr/>
          <p:nvPr/>
        </p:nvSpPr>
        <p:spPr>
          <a:xfrm>
            <a:off x="2133600" y="5372100"/>
            <a:ext cx="2209800" cy="190500"/>
          </a:xfrm>
          <a:prstGeom prst="roundRect">
            <a:avLst/>
          </a:prstGeom>
          <a:no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a:xfrm flipV="1">
            <a:off x="3581400" y="5334000"/>
            <a:ext cx="3403600" cy="723900"/>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dirty="0" smtClean="0"/>
              <a:t>update </a:t>
            </a:r>
            <a:r>
              <a:rPr lang="en-US" dirty="0" smtClean="0"/>
              <a:t>Company </a:t>
            </a:r>
            <a:r>
              <a:rPr lang="en-US" dirty="0" smtClean="0"/>
              <a:t>File</a:t>
            </a:r>
          </a:p>
        </p:txBody>
      </p:sp>
      <p:sp>
        <p:nvSpPr>
          <p:cNvPr id="94211" name="Text Placeholder 2"/>
          <p:cNvSpPr>
            <a:spLocks noGrp="1"/>
          </p:cNvSpPr>
          <p:nvPr>
            <p:ph type="body" sz="half" idx="1"/>
          </p:nvPr>
        </p:nvSpPr>
        <p:spPr>
          <a:xfrm>
            <a:off x="228600" y="1676400"/>
            <a:ext cx="8686800" cy="3352800"/>
          </a:xfrm>
        </p:spPr>
        <p:txBody>
          <a:bodyPr>
            <a:normAutofit/>
          </a:bodyPr>
          <a:lstStyle/>
          <a:p>
            <a:r>
              <a:rPr lang="en-US" sz="2800" dirty="0"/>
              <a:t>You should get one of two possible </a:t>
            </a:r>
            <a:r>
              <a:rPr lang="en-US" sz="2800" dirty="0" smtClean="0"/>
              <a:t>update screens</a:t>
            </a:r>
            <a:r>
              <a:rPr lang="en-US" sz="2800" dirty="0"/>
              <a:t>:</a:t>
            </a:r>
          </a:p>
          <a:p>
            <a:pPr lvl="1"/>
            <a:r>
              <a:rPr lang="en-US" sz="2000" dirty="0"/>
              <a:t>If you do not get one of the following screens, continue with </a:t>
            </a:r>
            <a:r>
              <a:rPr lang="en-US" sz="2000" dirty="0" smtClean="0"/>
              <a:t>next </a:t>
            </a:r>
            <a:r>
              <a:rPr lang="en-US" sz="2000" dirty="0"/>
              <a:t>section: </a:t>
            </a:r>
            <a:r>
              <a:rPr lang="en-US" sz="2000" dirty="0" smtClean="0"/>
              <a:t>Begin Using QuickBooks</a:t>
            </a:r>
            <a:endParaRPr lang="en-US" sz="2000" dirty="0"/>
          </a:p>
          <a:p>
            <a:pPr lvl="1"/>
            <a:r>
              <a:rPr lang="en-US" sz="2000" dirty="0"/>
              <a:t>If you get an Update Company File for New Version, skip </a:t>
            </a:r>
            <a:r>
              <a:rPr lang="en-US" sz="2000" dirty="0" smtClean="0"/>
              <a:t>instructions </a:t>
            </a:r>
            <a:r>
              <a:rPr lang="en-US" sz="2000" dirty="0"/>
              <a:t>below and go to </a:t>
            </a:r>
            <a:r>
              <a:rPr lang="en-US" sz="2000" dirty="0" smtClean="0"/>
              <a:t>next </a:t>
            </a:r>
            <a:r>
              <a:rPr lang="en-US" sz="2000" dirty="0" smtClean="0"/>
              <a:t>page</a:t>
            </a:r>
            <a:endParaRPr lang="en-US" sz="2000" dirty="0"/>
          </a:p>
          <a:p>
            <a:pPr lvl="1"/>
            <a:r>
              <a:rPr lang="en-US" sz="2000" dirty="0"/>
              <a:t>If you get </a:t>
            </a:r>
            <a:r>
              <a:rPr lang="en-US" sz="2000" dirty="0" smtClean="0"/>
              <a:t>Update </a:t>
            </a:r>
            <a:r>
              <a:rPr lang="en-US" sz="2000" dirty="0"/>
              <a:t>Company screen, </a:t>
            </a:r>
            <a:r>
              <a:rPr lang="en-US" sz="2000" dirty="0" smtClean="0"/>
              <a:t>c</a:t>
            </a:r>
            <a:r>
              <a:rPr lang="en-US" sz="1800" dirty="0" smtClean="0"/>
              <a:t>lick </a:t>
            </a:r>
            <a:r>
              <a:rPr lang="en-US" sz="1800" b="1" dirty="0"/>
              <a:t>Yes</a:t>
            </a:r>
            <a:r>
              <a:rPr lang="en-US" sz="1800" dirty="0"/>
              <a:t> on </a:t>
            </a:r>
            <a:r>
              <a:rPr lang="en-US" sz="1800" dirty="0" smtClean="0"/>
              <a:t>Update </a:t>
            </a:r>
            <a:r>
              <a:rPr lang="en-US" sz="1800" dirty="0"/>
              <a:t>Company </a:t>
            </a:r>
            <a:r>
              <a:rPr lang="en-US" sz="1800" dirty="0" smtClean="0"/>
              <a:t>screen</a:t>
            </a:r>
            <a:r>
              <a:rPr lang="en-US" dirty="0"/>
              <a:t> </a:t>
            </a:r>
          </a:p>
        </p:txBody>
      </p:sp>
      <p:sp>
        <p:nvSpPr>
          <p:cNvPr id="94212"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94213"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0CD1D6E2-305E-4414-89C6-02C7564EAC47}" type="slidenum">
              <a:rPr lang="en-US" smtClean="0"/>
              <a:pPr eaLnBrk="1" hangingPunct="1"/>
              <a:t>108</a:t>
            </a:fld>
            <a:endParaRPr lang="en-US" dirty="0" smtClean="0"/>
          </a:p>
        </p:txBody>
      </p:sp>
      <p:pic>
        <p:nvPicPr>
          <p:cNvPr id="7" name="Picture 6"/>
          <p:cNvPicPr/>
          <p:nvPr/>
        </p:nvPicPr>
        <p:blipFill>
          <a:blip r:embed="rId3"/>
          <a:stretch>
            <a:fillRect/>
          </a:stretch>
        </p:blipFill>
        <p:spPr>
          <a:xfrm>
            <a:off x="2298700" y="4572000"/>
            <a:ext cx="4787900" cy="16764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a:t>
            </a:r>
            <a:r>
              <a:rPr lang="en-US" dirty="0" smtClean="0"/>
              <a:t>Company </a:t>
            </a:r>
            <a:r>
              <a:rPr lang="en-US" dirty="0"/>
              <a:t>File</a:t>
            </a:r>
          </a:p>
        </p:txBody>
      </p:sp>
      <p:sp>
        <p:nvSpPr>
          <p:cNvPr id="3" name="Text Placeholder 2"/>
          <p:cNvSpPr>
            <a:spLocks noGrp="1"/>
          </p:cNvSpPr>
          <p:nvPr>
            <p:ph type="body" sz="half" idx="1"/>
          </p:nvPr>
        </p:nvSpPr>
        <p:spPr>
          <a:xfrm>
            <a:off x="228600" y="1752600"/>
            <a:ext cx="8229600" cy="2185988"/>
          </a:xfrm>
        </p:spPr>
        <p:txBody>
          <a:bodyPr/>
          <a:lstStyle/>
          <a:p>
            <a:r>
              <a:rPr lang="en-US" sz="2800" dirty="0"/>
              <a:t>If you get a screen “Update Company File for New </a:t>
            </a:r>
            <a:r>
              <a:rPr lang="en-US" sz="2800" dirty="0" smtClean="0"/>
              <a:t>Version</a:t>
            </a:r>
          </a:p>
          <a:p>
            <a:pPr lvl="1"/>
            <a:r>
              <a:rPr lang="en-US" sz="2000" dirty="0" smtClean="0"/>
              <a:t>Click </a:t>
            </a:r>
            <a:r>
              <a:rPr lang="en-US" sz="2000" b="1" dirty="0"/>
              <a:t>I understand that my company file will be updated to this new version of </a:t>
            </a:r>
            <a:r>
              <a:rPr lang="en-US" sz="2000" b="1" dirty="0" smtClean="0"/>
              <a:t>QuickBooks</a:t>
            </a:r>
            <a:endParaRPr lang="en-US" sz="2000" dirty="0"/>
          </a:p>
          <a:p>
            <a:pPr lvl="1"/>
            <a:r>
              <a:rPr lang="en-US" sz="2000" dirty="0" smtClean="0"/>
              <a:t>Then</a:t>
            </a:r>
            <a:r>
              <a:rPr lang="en-US" sz="2000" dirty="0"/>
              <a:t>, click </a:t>
            </a:r>
            <a:r>
              <a:rPr lang="en-US" sz="2000" b="1" dirty="0" smtClean="0"/>
              <a:t>Update </a:t>
            </a:r>
            <a:r>
              <a:rPr lang="en-US" sz="2000" b="1" dirty="0"/>
              <a:t>Now</a:t>
            </a:r>
            <a:r>
              <a:rPr lang="en-US" sz="2000" dirty="0"/>
              <a:t> button</a:t>
            </a:r>
          </a:p>
          <a:p>
            <a:pPr marL="45720" indent="0">
              <a:buNone/>
            </a:pPr>
            <a:endParaRPr lang="en-US" dirty="0"/>
          </a:p>
        </p:txBody>
      </p:sp>
      <p:sp>
        <p:nvSpPr>
          <p:cNvPr id="5" name="Footer Placeholder 4"/>
          <p:cNvSpPr>
            <a:spLocks noGrp="1"/>
          </p:cNvSpPr>
          <p:nvPr>
            <p:ph type="ftr" sz="quarter" idx="11"/>
          </p:nvPr>
        </p:nvSpPr>
        <p:spPr/>
        <p:txBody>
          <a:bodyPr/>
          <a:lstStyle/>
          <a:p>
            <a:pPr>
              <a:defRPr/>
            </a:pPr>
            <a:r>
              <a:rPr lang="en-US" dirty="0" smtClean="0"/>
              <a:t>Copyright ©2016 Pearson Education, Inc. </a:t>
            </a:r>
            <a:endParaRPr lang="en-US" dirty="0"/>
          </a:p>
        </p:txBody>
      </p:sp>
      <p:sp>
        <p:nvSpPr>
          <p:cNvPr id="6" name="Slide Number Placeholder 5"/>
          <p:cNvSpPr>
            <a:spLocks noGrp="1"/>
          </p:cNvSpPr>
          <p:nvPr>
            <p:ph type="sldNum" sz="quarter" idx="12"/>
          </p:nvPr>
        </p:nvSpPr>
        <p:spPr/>
        <p:txBody>
          <a:bodyPr/>
          <a:lstStyle/>
          <a:p>
            <a:pPr>
              <a:defRPr/>
            </a:pPr>
            <a:r>
              <a:rPr lang="en-US" dirty="0" smtClean="0"/>
              <a:t>1-</a:t>
            </a:r>
            <a:fld id="{F09D1C5E-92F7-4859-BBA6-037D19C48CD6}" type="slidenum">
              <a:rPr lang="en-US" smtClean="0"/>
              <a:pPr>
                <a:defRPr/>
              </a:pPr>
              <a:t>109</a:t>
            </a:fld>
            <a:endParaRPr lang="en-US" dirty="0"/>
          </a:p>
        </p:txBody>
      </p:sp>
      <p:pic>
        <p:nvPicPr>
          <p:cNvPr id="8" name="Picture 7"/>
          <p:cNvPicPr/>
          <p:nvPr/>
        </p:nvPicPr>
        <p:blipFill>
          <a:blip r:embed="rId3"/>
          <a:stretch>
            <a:fillRect/>
          </a:stretch>
        </p:blipFill>
        <p:spPr>
          <a:xfrm>
            <a:off x="1905000" y="3886200"/>
            <a:ext cx="5486400" cy="2057400"/>
          </a:xfrm>
          <a:prstGeom prst="rect">
            <a:avLst/>
          </a:prstGeom>
          <a:ln w="3175" cmpd="sng">
            <a:solidFill>
              <a:schemeClr val="tx1"/>
            </a:solidFill>
          </a:ln>
        </p:spPr>
      </p:pic>
    </p:spTree>
    <p:extLst>
      <p:ext uri="{BB962C8B-B14F-4D97-AF65-F5344CB8AC3E}">
        <p14:creationId xmlns:p14="http://schemas.microsoft.com/office/powerpoint/2010/main" val="3402617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US" sz="3600" dirty="0" smtClean="0"/>
              <a:t>QuickBooks Desktop Features: Menu Bar</a:t>
            </a:r>
          </a:p>
        </p:txBody>
      </p:sp>
      <p:sp>
        <p:nvSpPr>
          <p:cNvPr id="12293" name="Rectangle 3"/>
          <p:cNvSpPr>
            <a:spLocks noGrp="1" noChangeArrowheads="1"/>
          </p:cNvSpPr>
          <p:nvPr>
            <p:ph type="body" sz="half" idx="1"/>
          </p:nvPr>
        </p:nvSpPr>
        <p:spPr>
          <a:xfrm>
            <a:off x="228600" y="1752600"/>
            <a:ext cx="7924800" cy="2971800"/>
          </a:xfrm>
        </p:spPr>
        <p:txBody>
          <a:bodyPr>
            <a:normAutofit/>
          </a:bodyPr>
          <a:lstStyle/>
          <a:p>
            <a:pPr eaLnBrk="1" hangingPunct="1"/>
            <a:r>
              <a:rPr lang="en-US" sz="2800" b="1" dirty="0" smtClean="0"/>
              <a:t>Menu Bar</a:t>
            </a:r>
          </a:p>
          <a:p>
            <a:pPr lvl="1" eaLnBrk="1" hangingPunct="1"/>
            <a:r>
              <a:rPr lang="en-US" sz="2000" dirty="0" smtClean="0"/>
              <a:t>Has a list of menus available in QuickBooks</a:t>
            </a:r>
          </a:p>
          <a:p>
            <a:pPr lvl="1" eaLnBrk="1" hangingPunct="1"/>
            <a:endParaRPr lang="en-US" sz="2000" dirty="0"/>
          </a:p>
          <a:p>
            <a:pPr lvl="1" eaLnBrk="1" hangingPunct="1"/>
            <a:endParaRPr lang="en-US" sz="2000" dirty="0" smtClean="0"/>
          </a:p>
          <a:p>
            <a:pPr lvl="1" eaLnBrk="1" hangingPunct="1"/>
            <a:r>
              <a:rPr lang="en-US" sz="2000" dirty="0" smtClean="0"/>
              <a:t>Important: Commands shown on </a:t>
            </a:r>
            <a:r>
              <a:rPr lang="en-US" sz="2000" dirty="0" smtClean="0"/>
              <a:t>various </a:t>
            </a:r>
            <a:r>
              <a:rPr lang="en-US" sz="2000" dirty="0" smtClean="0"/>
              <a:t>Menu Bars may differ depending on </a:t>
            </a:r>
            <a:r>
              <a:rPr lang="en-US" sz="2000" dirty="0" smtClean="0"/>
              <a:t>company </a:t>
            </a:r>
            <a:r>
              <a:rPr lang="en-US" sz="2000" dirty="0" smtClean="0"/>
              <a:t>used</a:t>
            </a:r>
          </a:p>
          <a:p>
            <a:pPr lvl="1" eaLnBrk="1" hangingPunct="1"/>
            <a:endParaRPr lang="en-US" sz="2400" dirty="0" smtClean="0"/>
          </a:p>
          <a:p>
            <a:pPr lvl="1" eaLnBrk="1" hangingPunct="1">
              <a:buFont typeface="Wingdings" pitchFamily="2" charset="2"/>
              <a:buNone/>
            </a:pPr>
            <a:endParaRPr lang="en-US" sz="2400" dirty="0" smtClean="0"/>
          </a:p>
        </p:txBody>
      </p:sp>
      <p:sp>
        <p:nvSpPr>
          <p:cNvPr id="12290"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2291"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38321350-71EB-434A-9FB5-64366A525C8C}" type="slidenum">
              <a:rPr lang="en-US" smtClean="0"/>
              <a:pPr eaLnBrk="1" hangingPunct="1"/>
              <a:t>11</a:t>
            </a:fld>
            <a:endParaRPr lang="en-US" dirty="0" smtClean="0"/>
          </a:p>
        </p:txBody>
      </p:sp>
      <p:pic>
        <p:nvPicPr>
          <p:cNvPr id="2" name="Snagit_PPTE2E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2838450"/>
            <a:ext cx="7924800" cy="2667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a:t>
            </a:r>
            <a:r>
              <a:rPr lang="en-US" dirty="0" smtClean="0"/>
              <a:t>Company </a:t>
            </a:r>
            <a:r>
              <a:rPr lang="en-US" dirty="0"/>
              <a:t>File</a:t>
            </a:r>
          </a:p>
        </p:txBody>
      </p:sp>
      <p:sp>
        <p:nvSpPr>
          <p:cNvPr id="3" name="Text Placeholder 2"/>
          <p:cNvSpPr>
            <a:spLocks noGrp="1"/>
          </p:cNvSpPr>
          <p:nvPr>
            <p:ph type="body" sz="half" idx="1"/>
          </p:nvPr>
        </p:nvSpPr>
        <p:spPr>
          <a:xfrm>
            <a:off x="228600" y="1696402"/>
            <a:ext cx="8229600" cy="2185988"/>
          </a:xfrm>
        </p:spPr>
        <p:txBody>
          <a:bodyPr>
            <a:normAutofit/>
          </a:bodyPr>
          <a:lstStyle/>
          <a:p>
            <a:r>
              <a:rPr lang="en-US" sz="2800" dirty="0"/>
              <a:t>Click </a:t>
            </a:r>
            <a:r>
              <a:rPr lang="en-US" sz="2800" b="1" dirty="0"/>
              <a:t>OK</a:t>
            </a:r>
            <a:r>
              <a:rPr lang="en-US" sz="2800" dirty="0"/>
              <a:t> on </a:t>
            </a:r>
            <a:r>
              <a:rPr lang="en-US" sz="2800" dirty="0" smtClean="0"/>
              <a:t>QuickBooks </a:t>
            </a:r>
            <a:r>
              <a:rPr lang="en-US" sz="2800" dirty="0"/>
              <a:t>Information screen to back up your company data</a:t>
            </a:r>
          </a:p>
        </p:txBody>
      </p:sp>
      <p:sp>
        <p:nvSpPr>
          <p:cNvPr id="5" name="Footer Placeholder 4"/>
          <p:cNvSpPr>
            <a:spLocks noGrp="1"/>
          </p:cNvSpPr>
          <p:nvPr>
            <p:ph type="ftr" sz="quarter" idx="11"/>
          </p:nvPr>
        </p:nvSpPr>
        <p:spPr/>
        <p:txBody>
          <a:bodyPr/>
          <a:lstStyle/>
          <a:p>
            <a:pPr>
              <a:defRPr/>
            </a:pPr>
            <a:r>
              <a:rPr lang="en-US" dirty="0" smtClean="0"/>
              <a:t>Copyright ©2016 Pearson Education, Inc. </a:t>
            </a:r>
            <a:endParaRPr lang="en-US" dirty="0"/>
          </a:p>
        </p:txBody>
      </p:sp>
      <p:sp>
        <p:nvSpPr>
          <p:cNvPr id="6" name="Slide Number Placeholder 5"/>
          <p:cNvSpPr>
            <a:spLocks noGrp="1"/>
          </p:cNvSpPr>
          <p:nvPr>
            <p:ph type="sldNum" sz="quarter" idx="12"/>
          </p:nvPr>
        </p:nvSpPr>
        <p:spPr/>
        <p:txBody>
          <a:bodyPr/>
          <a:lstStyle/>
          <a:p>
            <a:pPr>
              <a:defRPr/>
            </a:pPr>
            <a:r>
              <a:rPr lang="en-US" dirty="0" smtClean="0"/>
              <a:t>1-</a:t>
            </a:r>
            <a:fld id="{F09D1C5E-92F7-4859-BBA6-037D19C48CD6}" type="slidenum">
              <a:rPr lang="en-US" smtClean="0"/>
              <a:pPr>
                <a:defRPr/>
              </a:pPr>
              <a:t>110</a:t>
            </a:fld>
            <a:endParaRPr lang="en-US" dirty="0"/>
          </a:p>
        </p:txBody>
      </p:sp>
      <p:pic>
        <p:nvPicPr>
          <p:cNvPr id="8" name="Picture 7"/>
          <p:cNvPicPr/>
          <p:nvPr/>
        </p:nvPicPr>
        <p:blipFill>
          <a:blip r:embed="rId3"/>
          <a:stretch>
            <a:fillRect/>
          </a:stretch>
        </p:blipFill>
        <p:spPr>
          <a:xfrm>
            <a:off x="2438400" y="3040380"/>
            <a:ext cx="4038600" cy="1303020"/>
          </a:xfrm>
          <a:prstGeom prst="rect">
            <a:avLst/>
          </a:prstGeom>
          <a:ln w="3175" cmpd="sng">
            <a:solidFill>
              <a:schemeClr val="tx1"/>
            </a:solidFill>
          </a:ln>
        </p:spPr>
      </p:pic>
    </p:spTree>
    <p:extLst>
      <p:ext uri="{BB962C8B-B14F-4D97-AF65-F5344CB8AC3E}">
        <p14:creationId xmlns:p14="http://schemas.microsoft.com/office/powerpoint/2010/main" val="407573671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a:t>
            </a:r>
            <a:r>
              <a:rPr lang="en-US" dirty="0" smtClean="0"/>
              <a:t>Company </a:t>
            </a:r>
            <a:r>
              <a:rPr lang="en-US" dirty="0"/>
              <a:t>File</a:t>
            </a:r>
          </a:p>
        </p:txBody>
      </p:sp>
      <p:sp>
        <p:nvSpPr>
          <p:cNvPr id="3" name="Text Placeholder 2"/>
          <p:cNvSpPr>
            <a:spLocks noGrp="1"/>
          </p:cNvSpPr>
          <p:nvPr>
            <p:ph type="body" sz="half" idx="1"/>
          </p:nvPr>
        </p:nvSpPr>
        <p:spPr>
          <a:xfrm>
            <a:off x="152400" y="1676400"/>
            <a:ext cx="8229600" cy="2185988"/>
          </a:xfrm>
        </p:spPr>
        <p:txBody>
          <a:bodyPr>
            <a:normAutofit/>
          </a:bodyPr>
          <a:lstStyle/>
          <a:p>
            <a:r>
              <a:rPr lang="en-US" sz="2800" dirty="0" smtClean="0"/>
              <a:t>Make sure </a:t>
            </a:r>
            <a:r>
              <a:rPr lang="en-US" sz="2800" b="1" dirty="0" smtClean="0"/>
              <a:t>Local backup </a:t>
            </a:r>
            <a:r>
              <a:rPr lang="en-US" sz="2800" dirty="0" smtClean="0"/>
              <a:t>is selected</a:t>
            </a:r>
          </a:p>
          <a:p>
            <a:r>
              <a:rPr lang="en-US" sz="2800" dirty="0" smtClean="0"/>
              <a:t>Click </a:t>
            </a:r>
            <a:r>
              <a:rPr lang="en-US" sz="2800" b="1" dirty="0" smtClean="0"/>
              <a:t>Next</a:t>
            </a:r>
            <a:endParaRPr lang="en-US" sz="2800" dirty="0"/>
          </a:p>
        </p:txBody>
      </p:sp>
      <p:sp>
        <p:nvSpPr>
          <p:cNvPr id="5" name="Footer Placeholder 4"/>
          <p:cNvSpPr>
            <a:spLocks noGrp="1"/>
          </p:cNvSpPr>
          <p:nvPr>
            <p:ph type="ftr" sz="quarter" idx="11"/>
          </p:nvPr>
        </p:nvSpPr>
        <p:spPr/>
        <p:txBody>
          <a:bodyPr/>
          <a:lstStyle/>
          <a:p>
            <a:pPr>
              <a:defRPr/>
            </a:pPr>
            <a:r>
              <a:rPr lang="en-US" dirty="0" smtClean="0"/>
              <a:t>Copyright ©2016 Pearson Education, Inc. </a:t>
            </a:r>
            <a:endParaRPr lang="en-US" dirty="0"/>
          </a:p>
        </p:txBody>
      </p:sp>
      <p:sp>
        <p:nvSpPr>
          <p:cNvPr id="6" name="Slide Number Placeholder 5"/>
          <p:cNvSpPr>
            <a:spLocks noGrp="1"/>
          </p:cNvSpPr>
          <p:nvPr>
            <p:ph type="sldNum" sz="quarter" idx="12"/>
          </p:nvPr>
        </p:nvSpPr>
        <p:spPr/>
        <p:txBody>
          <a:bodyPr/>
          <a:lstStyle/>
          <a:p>
            <a:pPr>
              <a:defRPr/>
            </a:pPr>
            <a:r>
              <a:rPr lang="en-US" dirty="0" smtClean="0"/>
              <a:t>1-</a:t>
            </a:r>
            <a:fld id="{F09D1C5E-92F7-4859-BBA6-037D19C48CD6}" type="slidenum">
              <a:rPr lang="en-US" smtClean="0"/>
              <a:pPr>
                <a:defRPr/>
              </a:pPr>
              <a:t>111</a:t>
            </a:fld>
            <a:endParaRPr lang="en-US" dirty="0"/>
          </a:p>
        </p:txBody>
      </p:sp>
      <p:pic>
        <p:nvPicPr>
          <p:cNvPr id="7" name="Snagit_PPT94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9" y="2819400"/>
            <a:ext cx="6247619" cy="3257143"/>
          </a:xfrm>
          <a:prstGeom prst="rect">
            <a:avLst/>
          </a:prstGeom>
          <a:ln>
            <a:solidFill>
              <a:schemeClr val="tx1"/>
            </a:solidFill>
          </a:ln>
        </p:spPr>
      </p:pic>
    </p:spTree>
    <p:extLst>
      <p:ext uri="{BB962C8B-B14F-4D97-AF65-F5344CB8AC3E}">
        <p14:creationId xmlns:p14="http://schemas.microsoft.com/office/powerpoint/2010/main" val="337206959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28600"/>
            <a:ext cx="8229600" cy="1143000"/>
          </a:xfrm>
        </p:spPr>
        <p:txBody>
          <a:bodyPr/>
          <a:lstStyle/>
          <a:p>
            <a:r>
              <a:rPr lang="en-US" dirty="0" smtClean="0"/>
              <a:t>update </a:t>
            </a:r>
            <a:r>
              <a:rPr lang="en-US" dirty="0" smtClean="0"/>
              <a:t>Company </a:t>
            </a:r>
            <a:r>
              <a:rPr lang="en-US" dirty="0"/>
              <a:t>File</a:t>
            </a:r>
          </a:p>
        </p:txBody>
      </p:sp>
      <p:sp>
        <p:nvSpPr>
          <p:cNvPr id="3" name="Text Placeholder 2"/>
          <p:cNvSpPr>
            <a:spLocks noGrp="1"/>
          </p:cNvSpPr>
          <p:nvPr>
            <p:ph type="body" sz="half" idx="1"/>
          </p:nvPr>
        </p:nvSpPr>
        <p:spPr>
          <a:xfrm>
            <a:off x="152400" y="1676400"/>
            <a:ext cx="8229600" cy="4724400"/>
          </a:xfrm>
        </p:spPr>
        <p:txBody>
          <a:bodyPr>
            <a:normAutofit/>
          </a:bodyPr>
          <a:lstStyle/>
          <a:p>
            <a:r>
              <a:rPr lang="en-US" sz="2800" dirty="0" smtClean="0"/>
              <a:t>First time you create a backup, </a:t>
            </a:r>
            <a:r>
              <a:rPr lang="en-US" sz="2800" dirty="0"/>
              <a:t>you will get a screen listing </a:t>
            </a:r>
            <a:r>
              <a:rPr lang="en-US" sz="2800" b="1" dirty="0"/>
              <a:t>Backup </a:t>
            </a:r>
            <a:r>
              <a:rPr lang="en-US" sz="2800" b="1" dirty="0" smtClean="0"/>
              <a:t>Options</a:t>
            </a:r>
          </a:p>
          <a:p>
            <a:endParaRPr lang="en-US" dirty="0"/>
          </a:p>
          <a:p>
            <a:endParaRPr lang="en-US" dirty="0"/>
          </a:p>
        </p:txBody>
      </p:sp>
      <p:sp>
        <p:nvSpPr>
          <p:cNvPr id="5" name="Footer Placeholder 4"/>
          <p:cNvSpPr>
            <a:spLocks noGrp="1"/>
          </p:cNvSpPr>
          <p:nvPr>
            <p:ph type="ftr" sz="quarter" idx="11"/>
          </p:nvPr>
        </p:nvSpPr>
        <p:spPr/>
        <p:txBody>
          <a:bodyPr/>
          <a:lstStyle/>
          <a:p>
            <a:pPr>
              <a:defRPr/>
            </a:pPr>
            <a:r>
              <a:rPr lang="en-US" dirty="0" smtClean="0"/>
              <a:t>Copyright ©2016 Pearson Education, Inc. </a:t>
            </a:r>
            <a:endParaRPr lang="en-US" dirty="0"/>
          </a:p>
        </p:txBody>
      </p:sp>
      <p:sp>
        <p:nvSpPr>
          <p:cNvPr id="6" name="Slide Number Placeholder 5"/>
          <p:cNvSpPr>
            <a:spLocks noGrp="1"/>
          </p:cNvSpPr>
          <p:nvPr>
            <p:ph type="sldNum" sz="quarter" idx="12"/>
          </p:nvPr>
        </p:nvSpPr>
        <p:spPr/>
        <p:txBody>
          <a:bodyPr/>
          <a:lstStyle/>
          <a:p>
            <a:pPr>
              <a:defRPr/>
            </a:pPr>
            <a:r>
              <a:rPr lang="en-US" dirty="0" smtClean="0"/>
              <a:t>1-</a:t>
            </a:r>
            <a:fld id="{F09D1C5E-92F7-4859-BBA6-037D19C48CD6}" type="slidenum">
              <a:rPr lang="en-US" smtClean="0"/>
              <a:pPr>
                <a:defRPr/>
              </a:pPr>
              <a:t>112</a:t>
            </a:fld>
            <a:endParaRPr lang="en-US" dirty="0"/>
          </a:p>
        </p:txBody>
      </p:sp>
      <p:pic>
        <p:nvPicPr>
          <p:cNvPr id="4" name="Snagit_PPTBA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900" y="3124200"/>
            <a:ext cx="4800000" cy="3057048"/>
          </a:xfrm>
          <a:prstGeom prst="rect">
            <a:avLst/>
          </a:prstGeom>
          <a:ln>
            <a:solidFill>
              <a:schemeClr val="tx1"/>
            </a:solidFill>
          </a:ln>
        </p:spPr>
      </p:pic>
    </p:spTree>
    <p:extLst>
      <p:ext uri="{BB962C8B-B14F-4D97-AF65-F5344CB8AC3E}">
        <p14:creationId xmlns:p14="http://schemas.microsoft.com/office/powerpoint/2010/main" val="234769080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a:t>
            </a:r>
            <a:r>
              <a:rPr lang="en-US" dirty="0" smtClean="0"/>
              <a:t>Company </a:t>
            </a:r>
            <a:r>
              <a:rPr lang="en-US" dirty="0"/>
              <a:t>File</a:t>
            </a:r>
          </a:p>
        </p:txBody>
      </p:sp>
      <p:sp>
        <p:nvSpPr>
          <p:cNvPr id="3" name="Text Placeholder 2"/>
          <p:cNvSpPr>
            <a:spLocks noGrp="1"/>
          </p:cNvSpPr>
          <p:nvPr>
            <p:ph type="body" sz="half" idx="1"/>
          </p:nvPr>
        </p:nvSpPr>
        <p:spPr>
          <a:xfrm>
            <a:off x="228600" y="1676400"/>
            <a:ext cx="8229600" cy="4724400"/>
          </a:xfrm>
        </p:spPr>
        <p:txBody>
          <a:bodyPr>
            <a:normAutofit fontScale="92500" lnSpcReduction="20000"/>
          </a:bodyPr>
          <a:lstStyle/>
          <a:p>
            <a:r>
              <a:rPr lang="en-US" sz="3000" dirty="0"/>
              <a:t>Click </a:t>
            </a:r>
            <a:r>
              <a:rPr lang="en-US" sz="3000" b="1" dirty="0" smtClean="0"/>
              <a:t>Browse</a:t>
            </a:r>
            <a:r>
              <a:rPr lang="en-US" sz="3000" dirty="0" smtClean="0"/>
              <a:t> </a:t>
            </a:r>
            <a:r>
              <a:rPr lang="en-US" sz="3000" dirty="0"/>
              <a:t>button </a:t>
            </a:r>
            <a:endParaRPr lang="en-US" sz="3000" dirty="0" smtClean="0"/>
          </a:p>
          <a:p>
            <a:pPr lvl="1"/>
            <a:r>
              <a:rPr lang="en-US" sz="2400" dirty="0" smtClean="0"/>
              <a:t>Next </a:t>
            </a:r>
            <a:r>
              <a:rPr lang="en-US" sz="2400" dirty="0"/>
              <a:t>to “Tell us where to save your backup copies (required)”</a:t>
            </a:r>
          </a:p>
          <a:p>
            <a:r>
              <a:rPr lang="en-US" sz="3000" dirty="0"/>
              <a:t>Scroll through </a:t>
            </a:r>
            <a:r>
              <a:rPr lang="en-US" sz="3000" dirty="0" smtClean="0"/>
              <a:t>list </a:t>
            </a:r>
            <a:r>
              <a:rPr lang="en-US" sz="3000" dirty="0"/>
              <a:t>of folders</a:t>
            </a:r>
            <a:r>
              <a:rPr lang="en-US" sz="3000" dirty="0" smtClean="0"/>
              <a:t>,</a:t>
            </a:r>
          </a:p>
          <a:p>
            <a:r>
              <a:rPr lang="en-US" sz="3000" dirty="0" smtClean="0"/>
              <a:t>Click </a:t>
            </a:r>
            <a:r>
              <a:rPr lang="en-US" sz="3000" dirty="0" smtClean="0"/>
              <a:t>location </a:t>
            </a:r>
            <a:r>
              <a:rPr lang="en-US" sz="3000" dirty="0"/>
              <a:t>of your USB </a:t>
            </a:r>
            <a:r>
              <a:rPr lang="en-US" sz="3000" dirty="0" smtClean="0"/>
              <a:t>drive</a:t>
            </a:r>
            <a:endParaRPr lang="en-US" sz="3000" dirty="0"/>
          </a:p>
          <a:p>
            <a:pPr lvl="1"/>
            <a:r>
              <a:rPr lang="en-US" sz="2200" dirty="0"/>
              <a:t>T</a:t>
            </a:r>
            <a:r>
              <a:rPr lang="en-US" sz="2200" dirty="0" smtClean="0"/>
              <a:t>ext </a:t>
            </a:r>
            <a:r>
              <a:rPr lang="en-US" sz="2200" dirty="0"/>
              <a:t>uses </a:t>
            </a:r>
            <a:r>
              <a:rPr lang="en-US" sz="2200" dirty="0" smtClean="0"/>
              <a:t>(G:\).</a:t>
            </a:r>
            <a:endParaRPr lang="en-US" sz="2200" dirty="0"/>
          </a:p>
          <a:p>
            <a:r>
              <a:rPr lang="en-US" sz="3000" dirty="0" smtClean="0"/>
              <a:t>Click </a:t>
            </a:r>
            <a:r>
              <a:rPr lang="en-US" sz="3000" b="1" dirty="0" smtClean="0"/>
              <a:t>OK</a:t>
            </a:r>
          </a:p>
          <a:p>
            <a:r>
              <a:rPr lang="en-US" sz="3000" dirty="0" smtClean="0"/>
              <a:t>To remove check marks, click </a:t>
            </a:r>
            <a:r>
              <a:rPr lang="en-US" sz="3000" dirty="0" smtClean="0"/>
              <a:t>checkboxes </a:t>
            </a:r>
            <a:r>
              <a:rPr lang="en-US" sz="3000" dirty="0" smtClean="0"/>
              <a:t>for: </a:t>
            </a:r>
          </a:p>
          <a:p>
            <a:pPr lvl="1"/>
            <a:r>
              <a:rPr lang="en-US" sz="2200" b="1" dirty="0" smtClean="0"/>
              <a:t>Add </a:t>
            </a:r>
            <a:r>
              <a:rPr lang="en-US" sz="2200" b="1" dirty="0" smtClean="0"/>
              <a:t>date </a:t>
            </a:r>
            <a:r>
              <a:rPr lang="en-US" sz="2200" b="1" dirty="0"/>
              <a:t>and time of </a:t>
            </a:r>
            <a:r>
              <a:rPr lang="en-US" sz="2200" b="1" dirty="0" smtClean="0"/>
              <a:t>backup </a:t>
            </a:r>
            <a:r>
              <a:rPr lang="en-US" sz="2200" b="1" dirty="0"/>
              <a:t>to </a:t>
            </a:r>
            <a:r>
              <a:rPr lang="en-US" sz="2200" b="1" dirty="0" smtClean="0"/>
              <a:t>file </a:t>
            </a:r>
            <a:r>
              <a:rPr lang="en-US" sz="2200" b="1" dirty="0"/>
              <a:t>name</a:t>
            </a:r>
            <a:r>
              <a:rPr lang="en-US" sz="2200" dirty="0"/>
              <a:t> </a:t>
            </a:r>
            <a:r>
              <a:rPr lang="en-US" sz="2200" dirty="0" smtClean="0"/>
              <a:t> </a:t>
            </a:r>
          </a:p>
          <a:p>
            <a:pPr lvl="1"/>
            <a:r>
              <a:rPr lang="en-US" sz="2200" b="1" dirty="0" smtClean="0"/>
              <a:t>Remind </a:t>
            </a:r>
            <a:r>
              <a:rPr lang="en-US" sz="2200" b="1" dirty="0"/>
              <a:t>me to back up when I close my company file </a:t>
            </a:r>
            <a:endParaRPr lang="en-US" sz="2200" b="1" dirty="0" smtClean="0"/>
          </a:p>
          <a:p>
            <a:r>
              <a:rPr lang="en-US" sz="3000" dirty="0" smtClean="0"/>
              <a:t>Keep </a:t>
            </a:r>
            <a:r>
              <a:rPr lang="en-US" sz="3000" b="1" dirty="0" smtClean="0"/>
              <a:t>Complete verification</a:t>
            </a:r>
            <a:endParaRPr lang="en-US" sz="3000" dirty="0"/>
          </a:p>
        </p:txBody>
      </p:sp>
      <p:sp>
        <p:nvSpPr>
          <p:cNvPr id="5" name="Footer Placeholder 4"/>
          <p:cNvSpPr>
            <a:spLocks noGrp="1"/>
          </p:cNvSpPr>
          <p:nvPr>
            <p:ph type="ftr" sz="quarter" idx="11"/>
          </p:nvPr>
        </p:nvSpPr>
        <p:spPr/>
        <p:txBody>
          <a:bodyPr/>
          <a:lstStyle/>
          <a:p>
            <a:pPr>
              <a:defRPr/>
            </a:pPr>
            <a:r>
              <a:rPr lang="en-US" dirty="0" smtClean="0"/>
              <a:t>Copyright ©2016 Pearson Education, Inc. </a:t>
            </a:r>
            <a:endParaRPr lang="en-US" dirty="0"/>
          </a:p>
        </p:txBody>
      </p:sp>
      <p:sp>
        <p:nvSpPr>
          <p:cNvPr id="6" name="Slide Number Placeholder 5"/>
          <p:cNvSpPr>
            <a:spLocks noGrp="1"/>
          </p:cNvSpPr>
          <p:nvPr>
            <p:ph type="sldNum" sz="quarter" idx="12"/>
          </p:nvPr>
        </p:nvSpPr>
        <p:spPr/>
        <p:txBody>
          <a:bodyPr/>
          <a:lstStyle/>
          <a:p>
            <a:pPr>
              <a:defRPr/>
            </a:pPr>
            <a:r>
              <a:rPr lang="en-US" dirty="0" smtClean="0"/>
              <a:t>1-</a:t>
            </a:r>
            <a:fld id="{F09D1C5E-92F7-4859-BBA6-037D19C48CD6}" type="slidenum">
              <a:rPr lang="en-US" smtClean="0"/>
              <a:pPr>
                <a:defRPr/>
              </a:pPr>
              <a:t>113</a:t>
            </a:fld>
            <a:endParaRPr lang="en-US" dirty="0"/>
          </a:p>
        </p:txBody>
      </p:sp>
    </p:spTree>
    <p:extLst>
      <p:ext uri="{BB962C8B-B14F-4D97-AF65-F5344CB8AC3E}">
        <p14:creationId xmlns:p14="http://schemas.microsoft.com/office/powerpoint/2010/main" val="299351849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a:t>
            </a:r>
            <a:r>
              <a:rPr lang="en-US" dirty="0" smtClean="0"/>
              <a:t>Company </a:t>
            </a:r>
            <a:r>
              <a:rPr lang="en-US" dirty="0"/>
              <a:t>File</a:t>
            </a:r>
          </a:p>
        </p:txBody>
      </p:sp>
      <p:sp>
        <p:nvSpPr>
          <p:cNvPr id="3" name="Text Placeholder 2"/>
          <p:cNvSpPr>
            <a:spLocks noGrp="1"/>
          </p:cNvSpPr>
          <p:nvPr>
            <p:ph type="body" sz="half" idx="1"/>
          </p:nvPr>
        </p:nvSpPr>
        <p:spPr>
          <a:xfrm>
            <a:off x="152400" y="1714500"/>
            <a:ext cx="8229600" cy="1143000"/>
          </a:xfrm>
        </p:spPr>
        <p:txBody>
          <a:bodyPr>
            <a:normAutofit/>
          </a:bodyPr>
          <a:lstStyle/>
          <a:p>
            <a:r>
              <a:rPr lang="en-US" sz="2800" dirty="0" smtClean="0"/>
              <a:t>Click </a:t>
            </a:r>
            <a:r>
              <a:rPr lang="en-US" sz="2800" b="1" dirty="0" smtClean="0"/>
              <a:t>OK</a:t>
            </a:r>
            <a:endParaRPr lang="en-US" sz="2800" dirty="0"/>
          </a:p>
        </p:txBody>
      </p:sp>
      <p:sp>
        <p:nvSpPr>
          <p:cNvPr id="5" name="Footer Placeholder 4"/>
          <p:cNvSpPr>
            <a:spLocks noGrp="1"/>
          </p:cNvSpPr>
          <p:nvPr>
            <p:ph type="ftr" sz="quarter" idx="11"/>
          </p:nvPr>
        </p:nvSpPr>
        <p:spPr/>
        <p:txBody>
          <a:bodyPr/>
          <a:lstStyle/>
          <a:p>
            <a:pPr>
              <a:defRPr/>
            </a:pPr>
            <a:r>
              <a:rPr lang="en-US" dirty="0" smtClean="0"/>
              <a:t>Copyright ©2016 Pearson Education, Inc. </a:t>
            </a:r>
            <a:endParaRPr lang="en-US" dirty="0"/>
          </a:p>
        </p:txBody>
      </p:sp>
      <p:sp>
        <p:nvSpPr>
          <p:cNvPr id="6" name="Slide Number Placeholder 5"/>
          <p:cNvSpPr>
            <a:spLocks noGrp="1"/>
          </p:cNvSpPr>
          <p:nvPr>
            <p:ph type="sldNum" sz="quarter" idx="12"/>
          </p:nvPr>
        </p:nvSpPr>
        <p:spPr/>
        <p:txBody>
          <a:bodyPr/>
          <a:lstStyle/>
          <a:p>
            <a:pPr>
              <a:defRPr/>
            </a:pPr>
            <a:r>
              <a:rPr lang="en-US" dirty="0" smtClean="0"/>
              <a:t>1-</a:t>
            </a:r>
            <a:fld id="{F09D1C5E-92F7-4859-BBA6-037D19C48CD6}" type="slidenum">
              <a:rPr lang="en-US" smtClean="0"/>
              <a:pPr>
                <a:defRPr/>
              </a:pPr>
              <a:t>114</a:t>
            </a:fld>
            <a:endParaRPr lang="en-US" dirty="0"/>
          </a:p>
        </p:txBody>
      </p:sp>
      <p:pic>
        <p:nvPicPr>
          <p:cNvPr id="8" name="Picture 7"/>
          <p:cNvPicPr/>
          <p:nvPr/>
        </p:nvPicPr>
        <p:blipFill>
          <a:blip r:embed="rId3"/>
          <a:stretch>
            <a:fillRect/>
          </a:stretch>
        </p:blipFill>
        <p:spPr>
          <a:xfrm>
            <a:off x="2171700" y="2438400"/>
            <a:ext cx="4800600" cy="3581400"/>
          </a:xfrm>
          <a:prstGeom prst="rect">
            <a:avLst/>
          </a:prstGeom>
          <a:ln w="3175" cmpd="sng">
            <a:solidFill>
              <a:schemeClr val="tx1"/>
            </a:solidFill>
          </a:ln>
        </p:spPr>
      </p:pic>
    </p:spTree>
    <p:extLst>
      <p:ext uri="{BB962C8B-B14F-4D97-AF65-F5344CB8AC3E}">
        <p14:creationId xmlns:p14="http://schemas.microsoft.com/office/powerpoint/2010/main" val="156746704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a:t>
            </a:r>
            <a:r>
              <a:rPr lang="en-US" dirty="0" smtClean="0"/>
              <a:t>Company </a:t>
            </a:r>
            <a:r>
              <a:rPr lang="en-US" dirty="0"/>
              <a:t>File</a:t>
            </a:r>
          </a:p>
        </p:txBody>
      </p:sp>
      <p:sp>
        <p:nvSpPr>
          <p:cNvPr id="3" name="Text Placeholder 2"/>
          <p:cNvSpPr>
            <a:spLocks noGrp="1"/>
          </p:cNvSpPr>
          <p:nvPr>
            <p:ph type="body" sz="half" idx="1"/>
          </p:nvPr>
        </p:nvSpPr>
        <p:spPr>
          <a:xfrm>
            <a:off x="266700" y="1600200"/>
            <a:ext cx="8229600" cy="4648200"/>
          </a:xfrm>
        </p:spPr>
        <p:txBody>
          <a:bodyPr>
            <a:normAutofit fontScale="25000" lnSpcReduction="20000"/>
          </a:bodyPr>
          <a:lstStyle/>
          <a:p>
            <a:endParaRPr lang="en-US" sz="2200" dirty="0"/>
          </a:p>
          <a:p>
            <a:r>
              <a:rPr lang="en-US" sz="11200" dirty="0" smtClean="0"/>
              <a:t>If </a:t>
            </a:r>
            <a:r>
              <a:rPr lang="en-US" sz="11200" dirty="0"/>
              <a:t>you are saving </a:t>
            </a:r>
            <a:r>
              <a:rPr lang="en-US" sz="11200" dirty="0" smtClean="0"/>
              <a:t>backup </a:t>
            </a:r>
            <a:r>
              <a:rPr lang="en-US" sz="11200" dirty="0"/>
              <a:t>file to </a:t>
            </a:r>
            <a:r>
              <a:rPr lang="en-US" sz="11200" dirty="0" smtClean="0"/>
              <a:t>same </a:t>
            </a:r>
            <a:r>
              <a:rPr lang="en-US" sz="11200" dirty="0"/>
              <a:t>USB drive that you are using to store </a:t>
            </a:r>
            <a:r>
              <a:rPr lang="en-US" sz="11200" dirty="0" smtClean="0"/>
              <a:t>company </a:t>
            </a:r>
            <a:r>
              <a:rPr lang="en-US" sz="11200" dirty="0"/>
              <a:t>file, you will get </a:t>
            </a:r>
            <a:r>
              <a:rPr lang="en-US" sz="11200" dirty="0" smtClean="0"/>
              <a:t>following </a:t>
            </a:r>
            <a:r>
              <a:rPr lang="en-US" sz="11200" dirty="0"/>
              <a:t>screen</a:t>
            </a:r>
          </a:p>
          <a:p>
            <a:endParaRPr lang="en-US" sz="11200" dirty="0" smtClean="0"/>
          </a:p>
          <a:p>
            <a:endParaRPr lang="en-US" sz="11200" dirty="0" smtClean="0"/>
          </a:p>
          <a:p>
            <a:endParaRPr lang="en-US" sz="11200" dirty="0" smtClean="0"/>
          </a:p>
          <a:p>
            <a:endParaRPr lang="en-US" sz="11200" dirty="0" smtClean="0"/>
          </a:p>
          <a:p>
            <a:endParaRPr lang="en-US" sz="11200" dirty="0" smtClean="0"/>
          </a:p>
          <a:p>
            <a:r>
              <a:rPr lang="en-US" sz="11200" dirty="0" smtClean="0"/>
              <a:t>Click </a:t>
            </a:r>
            <a:r>
              <a:rPr lang="en-US" sz="11200" b="1" dirty="0" smtClean="0"/>
              <a:t>Use </a:t>
            </a:r>
            <a:r>
              <a:rPr lang="en-US" sz="11200" b="1" dirty="0" smtClean="0"/>
              <a:t>this Location</a:t>
            </a:r>
            <a:r>
              <a:rPr lang="en-US" sz="11200" dirty="0" smtClean="0"/>
              <a:t> button</a:t>
            </a:r>
            <a:endParaRPr lang="en-US" sz="11200" dirty="0"/>
          </a:p>
          <a:p>
            <a:endParaRPr lang="en-US" dirty="0"/>
          </a:p>
        </p:txBody>
      </p:sp>
      <p:sp>
        <p:nvSpPr>
          <p:cNvPr id="5" name="Footer Placeholder 4"/>
          <p:cNvSpPr>
            <a:spLocks noGrp="1"/>
          </p:cNvSpPr>
          <p:nvPr>
            <p:ph type="ftr" sz="quarter" idx="11"/>
          </p:nvPr>
        </p:nvSpPr>
        <p:spPr/>
        <p:txBody>
          <a:bodyPr/>
          <a:lstStyle/>
          <a:p>
            <a:pPr>
              <a:defRPr/>
            </a:pPr>
            <a:r>
              <a:rPr lang="en-US" dirty="0" smtClean="0"/>
              <a:t>Copyright ©2016 Pearson Education, Inc. </a:t>
            </a:r>
            <a:endParaRPr lang="en-US" dirty="0"/>
          </a:p>
        </p:txBody>
      </p:sp>
      <p:sp>
        <p:nvSpPr>
          <p:cNvPr id="6" name="Slide Number Placeholder 5"/>
          <p:cNvSpPr>
            <a:spLocks noGrp="1"/>
          </p:cNvSpPr>
          <p:nvPr>
            <p:ph type="sldNum" sz="quarter" idx="12"/>
          </p:nvPr>
        </p:nvSpPr>
        <p:spPr/>
        <p:txBody>
          <a:bodyPr/>
          <a:lstStyle/>
          <a:p>
            <a:pPr>
              <a:defRPr/>
            </a:pPr>
            <a:r>
              <a:rPr lang="en-US" dirty="0" smtClean="0"/>
              <a:t>1-</a:t>
            </a:r>
            <a:fld id="{F09D1C5E-92F7-4859-BBA6-037D19C48CD6}" type="slidenum">
              <a:rPr lang="en-US" smtClean="0"/>
              <a:pPr>
                <a:defRPr/>
              </a:pPr>
              <a:t>115</a:t>
            </a:fld>
            <a:endParaRPr lang="en-US" dirty="0"/>
          </a:p>
        </p:txBody>
      </p:sp>
      <p:pic>
        <p:nvPicPr>
          <p:cNvPr id="8" name="Picture 7"/>
          <p:cNvPicPr/>
          <p:nvPr/>
        </p:nvPicPr>
        <p:blipFill>
          <a:blip r:embed="rId3"/>
          <a:stretch>
            <a:fillRect/>
          </a:stretch>
        </p:blipFill>
        <p:spPr>
          <a:xfrm>
            <a:off x="2133600" y="3048000"/>
            <a:ext cx="4572000" cy="1524000"/>
          </a:xfrm>
          <a:prstGeom prst="rect">
            <a:avLst/>
          </a:prstGeom>
          <a:ln w="3175" cmpd="sng">
            <a:solidFill>
              <a:schemeClr val="tx1"/>
            </a:solidFill>
          </a:ln>
        </p:spPr>
      </p:pic>
      <p:cxnSp>
        <p:nvCxnSpPr>
          <p:cNvPr id="9" name="Straight Arrow Connector 8"/>
          <p:cNvCxnSpPr/>
          <p:nvPr/>
        </p:nvCxnSpPr>
        <p:spPr>
          <a:xfrm flipV="1">
            <a:off x="4267200" y="4572000"/>
            <a:ext cx="457200" cy="552450"/>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13866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a:t>
            </a:r>
            <a:r>
              <a:rPr lang="en-US" dirty="0" smtClean="0"/>
              <a:t>Company </a:t>
            </a:r>
            <a:r>
              <a:rPr lang="en-US" dirty="0"/>
              <a:t>File</a:t>
            </a:r>
          </a:p>
        </p:txBody>
      </p:sp>
      <p:sp>
        <p:nvSpPr>
          <p:cNvPr id="3" name="Text Placeholder 2"/>
          <p:cNvSpPr>
            <a:spLocks noGrp="1"/>
          </p:cNvSpPr>
          <p:nvPr>
            <p:ph type="body" sz="half" idx="1"/>
          </p:nvPr>
        </p:nvSpPr>
        <p:spPr>
          <a:xfrm>
            <a:off x="228600" y="1676400"/>
            <a:ext cx="8229600" cy="2185988"/>
          </a:xfrm>
        </p:spPr>
        <p:txBody>
          <a:bodyPr/>
          <a:lstStyle/>
          <a:p>
            <a:r>
              <a:rPr lang="en-US" sz="2800" dirty="0"/>
              <a:t>On </a:t>
            </a:r>
            <a:r>
              <a:rPr lang="en-US" sz="2800" dirty="0" smtClean="0"/>
              <a:t>Save </a:t>
            </a:r>
            <a:r>
              <a:rPr lang="en-US" sz="2800" dirty="0"/>
              <a:t>Backup Copy </a:t>
            </a:r>
            <a:r>
              <a:rPr lang="en-US" sz="2800" dirty="0" smtClean="0"/>
              <a:t>screen </a:t>
            </a:r>
          </a:p>
          <a:p>
            <a:pPr lvl="1"/>
            <a:r>
              <a:rPr lang="en-US" sz="2000" b="1" dirty="0" smtClean="0"/>
              <a:t>Save </a:t>
            </a:r>
            <a:r>
              <a:rPr lang="en-US" sz="2000" b="1" dirty="0"/>
              <a:t>in:</a:t>
            </a:r>
            <a:r>
              <a:rPr lang="en-US" sz="2000" dirty="0"/>
              <a:t> should be </a:t>
            </a:r>
            <a:r>
              <a:rPr lang="en-US" sz="2000" b="1" dirty="0"/>
              <a:t>USB Drive Location </a:t>
            </a:r>
            <a:endParaRPr lang="en-US" sz="2000" dirty="0"/>
          </a:p>
          <a:p>
            <a:pPr lvl="2"/>
            <a:r>
              <a:rPr lang="en-US" dirty="0"/>
              <a:t>If necessary, click </a:t>
            </a:r>
            <a:r>
              <a:rPr lang="en-US" dirty="0" smtClean="0"/>
              <a:t>drop-down </a:t>
            </a:r>
            <a:r>
              <a:rPr lang="en-US" dirty="0"/>
              <a:t>list arrow next to Save in: and click </a:t>
            </a:r>
            <a:r>
              <a:rPr lang="en-US" dirty="0" smtClean="0"/>
              <a:t>USB </a:t>
            </a:r>
            <a:r>
              <a:rPr lang="en-US" dirty="0"/>
              <a:t>Drive </a:t>
            </a:r>
            <a:r>
              <a:rPr lang="en-US" dirty="0" smtClean="0"/>
              <a:t>Location</a:t>
            </a:r>
          </a:p>
          <a:p>
            <a:pPr lvl="1"/>
            <a:r>
              <a:rPr lang="en-US" sz="2000" b="1" dirty="0" smtClean="0"/>
              <a:t>File name: </a:t>
            </a:r>
            <a:r>
              <a:rPr lang="en-US" sz="2000" dirty="0" smtClean="0"/>
              <a:t>is </a:t>
            </a:r>
            <a:r>
              <a:rPr lang="en-US" sz="2000" b="1" dirty="0" smtClean="0"/>
              <a:t>Computer (Backup)</a:t>
            </a:r>
            <a:endParaRPr lang="en-US" sz="2000" dirty="0" smtClean="0"/>
          </a:p>
          <a:p>
            <a:pPr lvl="1"/>
            <a:r>
              <a:rPr lang="en-US" sz="2000" b="1" dirty="0" smtClean="0"/>
              <a:t>Save as type: </a:t>
            </a:r>
            <a:r>
              <a:rPr lang="en-US" sz="2000" dirty="0" smtClean="0"/>
              <a:t>is </a:t>
            </a:r>
            <a:r>
              <a:rPr lang="en-US" sz="2000" b="1" dirty="0" smtClean="0"/>
              <a:t>.QBW Backup (*.QBB)</a:t>
            </a:r>
            <a:endParaRPr lang="en-US" sz="2000" b="1" dirty="0"/>
          </a:p>
        </p:txBody>
      </p:sp>
      <p:sp>
        <p:nvSpPr>
          <p:cNvPr id="5" name="Footer Placeholder 4"/>
          <p:cNvSpPr>
            <a:spLocks noGrp="1"/>
          </p:cNvSpPr>
          <p:nvPr>
            <p:ph type="ftr" sz="quarter" idx="11"/>
          </p:nvPr>
        </p:nvSpPr>
        <p:spPr/>
        <p:txBody>
          <a:bodyPr/>
          <a:lstStyle/>
          <a:p>
            <a:pPr>
              <a:defRPr/>
            </a:pPr>
            <a:r>
              <a:rPr lang="en-US" dirty="0" smtClean="0"/>
              <a:t>Copyright ©2016 Pearson Education, Inc. </a:t>
            </a:r>
            <a:endParaRPr lang="en-US" dirty="0"/>
          </a:p>
        </p:txBody>
      </p:sp>
      <p:sp>
        <p:nvSpPr>
          <p:cNvPr id="6" name="Slide Number Placeholder 5"/>
          <p:cNvSpPr>
            <a:spLocks noGrp="1"/>
          </p:cNvSpPr>
          <p:nvPr>
            <p:ph type="sldNum" sz="quarter" idx="12"/>
          </p:nvPr>
        </p:nvSpPr>
        <p:spPr/>
        <p:txBody>
          <a:bodyPr/>
          <a:lstStyle/>
          <a:p>
            <a:pPr>
              <a:defRPr/>
            </a:pPr>
            <a:r>
              <a:rPr lang="en-US" dirty="0" smtClean="0"/>
              <a:t>1-</a:t>
            </a:r>
            <a:fld id="{F09D1C5E-92F7-4859-BBA6-037D19C48CD6}" type="slidenum">
              <a:rPr lang="en-US" smtClean="0"/>
              <a:pPr>
                <a:defRPr/>
              </a:pPr>
              <a:t>116</a:t>
            </a:fld>
            <a:endParaRPr lang="en-US" dirty="0"/>
          </a:p>
        </p:txBody>
      </p:sp>
      <p:pic>
        <p:nvPicPr>
          <p:cNvPr id="8" name="Snagit_PPT44D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038600"/>
            <a:ext cx="7048010" cy="2314115"/>
          </a:xfrm>
          <a:prstGeom prst="rect">
            <a:avLst/>
          </a:prstGeom>
          <a:ln>
            <a:solidFill>
              <a:schemeClr val="tx1"/>
            </a:solidFill>
          </a:ln>
        </p:spPr>
      </p:pic>
    </p:spTree>
    <p:extLst>
      <p:ext uri="{BB962C8B-B14F-4D97-AF65-F5344CB8AC3E}">
        <p14:creationId xmlns:p14="http://schemas.microsoft.com/office/powerpoint/2010/main" val="125645844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a:t>
            </a:r>
            <a:r>
              <a:rPr lang="en-US" dirty="0" smtClean="0"/>
              <a:t>Company </a:t>
            </a:r>
            <a:r>
              <a:rPr lang="en-US" dirty="0"/>
              <a:t>File</a:t>
            </a:r>
          </a:p>
        </p:txBody>
      </p:sp>
      <p:sp>
        <p:nvSpPr>
          <p:cNvPr id="3" name="Text Placeholder 2"/>
          <p:cNvSpPr>
            <a:spLocks noGrp="1"/>
          </p:cNvSpPr>
          <p:nvPr>
            <p:ph type="body" sz="half" idx="1"/>
          </p:nvPr>
        </p:nvSpPr>
        <p:spPr>
          <a:xfrm>
            <a:off x="152400" y="1676400"/>
            <a:ext cx="8229600" cy="4648200"/>
          </a:xfrm>
        </p:spPr>
        <p:txBody>
          <a:bodyPr>
            <a:normAutofit fontScale="92500" lnSpcReduction="10000"/>
          </a:bodyPr>
          <a:lstStyle/>
          <a:p>
            <a:r>
              <a:rPr lang="en-US" sz="3300" dirty="0"/>
              <a:t>On </a:t>
            </a:r>
            <a:r>
              <a:rPr lang="en-US" sz="3300" dirty="0" smtClean="0"/>
              <a:t>Save </a:t>
            </a:r>
            <a:r>
              <a:rPr lang="en-US" sz="3300" dirty="0"/>
              <a:t>Backup Copy screen</a:t>
            </a:r>
            <a:r>
              <a:rPr lang="en-US" sz="3300" dirty="0" smtClean="0"/>
              <a:t>, click </a:t>
            </a:r>
            <a:r>
              <a:rPr lang="en-US" sz="3300" b="1" dirty="0"/>
              <a:t>Save </a:t>
            </a:r>
            <a:endParaRPr lang="en-US" sz="3300" b="1" dirty="0" smtClean="0"/>
          </a:p>
          <a:p>
            <a:r>
              <a:rPr lang="en-US" sz="3300" dirty="0" smtClean="0"/>
              <a:t>When finished, click </a:t>
            </a:r>
            <a:r>
              <a:rPr lang="en-US" sz="3300" b="1" dirty="0" smtClean="0"/>
              <a:t>Yes</a:t>
            </a:r>
            <a:r>
              <a:rPr lang="en-US" sz="3300" dirty="0" smtClean="0"/>
              <a:t> on </a:t>
            </a:r>
            <a:r>
              <a:rPr lang="en-US" sz="3300" dirty="0" smtClean="0"/>
              <a:t>Update </a:t>
            </a:r>
            <a:r>
              <a:rPr lang="en-US" sz="3300" dirty="0" smtClean="0"/>
              <a:t>Company screen</a:t>
            </a:r>
          </a:p>
          <a:p>
            <a:endParaRPr lang="en-US" sz="3000" dirty="0" smtClean="0"/>
          </a:p>
          <a:p>
            <a:endParaRPr lang="en-US" dirty="0" smtClean="0"/>
          </a:p>
          <a:p>
            <a:endParaRPr lang="en-US" dirty="0" smtClean="0"/>
          </a:p>
          <a:p>
            <a:endParaRPr lang="en-US" dirty="0" smtClean="0"/>
          </a:p>
          <a:p>
            <a:endParaRPr lang="en-US" dirty="0" smtClean="0"/>
          </a:p>
          <a:p>
            <a:endParaRPr lang="en-US" dirty="0" smtClean="0"/>
          </a:p>
          <a:p>
            <a:r>
              <a:rPr lang="en-US" sz="3300" dirty="0" smtClean="0"/>
              <a:t>If you get a Set Closing Date Password screen, click </a:t>
            </a:r>
            <a:r>
              <a:rPr lang="en-US" sz="3300" b="1" dirty="0" smtClean="0"/>
              <a:t>No</a:t>
            </a:r>
            <a:endParaRPr lang="en-US" sz="3300" dirty="0" smtClean="0"/>
          </a:p>
          <a:p>
            <a:endParaRPr lang="en-US" dirty="0"/>
          </a:p>
        </p:txBody>
      </p:sp>
      <p:sp>
        <p:nvSpPr>
          <p:cNvPr id="5" name="Footer Placeholder 4"/>
          <p:cNvSpPr>
            <a:spLocks noGrp="1"/>
          </p:cNvSpPr>
          <p:nvPr>
            <p:ph type="ftr" sz="quarter" idx="11"/>
          </p:nvPr>
        </p:nvSpPr>
        <p:spPr/>
        <p:txBody>
          <a:bodyPr/>
          <a:lstStyle/>
          <a:p>
            <a:pPr>
              <a:defRPr/>
            </a:pPr>
            <a:r>
              <a:rPr lang="en-US" dirty="0" smtClean="0"/>
              <a:t>Copyright ©2016 Pearson Education, Inc. </a:t>
            </a:r>
            <a:endParaRPr lang="en-US" dirty="0"/>
          </a:p>
        </p:txBody>
      </p:sp>
      <p:sp>
        <p:nvSpPr>
          <p:cNvPr id="6" name="Slide Number Placeholder 5"/>
          <p:cNvSpPr>
            <a:spLocks noGrp="1"/>
          </p:cNvSpPr>
          <p:nvPr>
            <p:ph type="sldNum" sz="quarter" idx="12"/>
          </p:nvPr>
        </p:nvSpPr>
        <p:spPr/>
        <p:txBody>
          <a:bodyPr/>
          <a:lstStyle/>
          <a:p>
            <a:pPr>
              <a:defRPr/>
            </a:pPr>
            <a:r>
              <a:rPr lang="en-US" dirty="0" smtClean="0"/>
              <a:t>1-</a:t>
            </a:r>
            <a:fld id="{F09D1C5E-92F7-4859-BBA6-037D19C48CD6}" type="slidenum">
              <a:rPr lang="en-US" smtClean="0"/>
              <a:pPr>
                <a:defRPr/>
              </a:pPr>
              <a:t>117</a:t>
            </a:fld>
            <a:endParaRPr lang="en-US" dirty="0"/>
          </a:p>
        </p:txBody>
      </p:sp>
      <p:pic>
        <p:nvPicPr>
          <p:cNvPr id="4" name="Snagit_PPTAC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714" y="3581400"/>
            <a:ext cx="4628572" cy="1428572"/>
          </a:xfrm>
          <a:prstGeom prst="rect">
            <a:avLst/>
          </a:prstGeom>
          <a:ln>
            <a:solidFill>
              <a:schemeClr val="tx1"/>
            </a:solidFill>
          </a:ln>
        </p:spPr>
      </p:pic>
    </p:spTree>
    <p:extLst>
      <p:ext uri="{BB962C8B-B14F-4D97-AF65-F5344CB8AC3E}">
        <p14:creationId xmlns:p14="http://schemas.microsoft.com/office/powerpoint/2010/main" val="206561375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2"/>
          <p:cNvSpPr>
            <a:spLocks noGrp="1" noChangeArrowheads="1"/>
          </p:cNvSpPr>
          <p:nvPr>
            <p:ph type="title"/>
          </p:nvPr>
        </p:nvSpPr>
        <p:spPr/>
        <p:txBody>
          <a:bodyPr/>
          <a:lstStyle/>
          <a:p>
            <a:pPr eaLnBrk="1" hangingPunct="1"/>
            <a:r>
              <a:rPr lang="en-US" dirty="0" smtClean="0"/>
              <a:t>Begin Using QuickBooks</a:t>
            </a:r>
          </a:p>
        </p:txBody>
      </p:sp>
      <p:sp>
        <p:nvSpPr>
          <p:cNvPr id="96261" name="Rectangle 4"/>
          <p:cNvSpPr>
            <a:spLocks noGrp="1" noChangeArrowheads="1"/>
          </p:cNvSpPr>
          <p:nvPr>
            <p:ph type="body" sz="half" idx="1"/>
          </p:nvPr>
        </p:nvSpPr>
        <p:spPr>
          <a:xfrm>
            <a:off x="228600" y="1752600"/>
            <a:ext cx="8229600" cy="3886200"/>
          </a:xfrm>
        </p:spPr>
        <p:txBody>
          <a:bodyPr/>
          <a:lstStyle/>
          <a:p>
            <a:pPr eaLnBrk="1" hangingPunct="1">
              <a:lnSpc>
                <a:spcPct val="90000"/>
              </a:lnSpc>
            </a:pPr>
            <a:r>
              <a:rPr lang="en-US" sz="2800" dirty="0" smtClean="0"/>
              <a:t>Close any other QuickBooks screens that appear </a:t>
            </a:r>
          </a:p>
          <a:p>
            <a:pPr eaLnBrk="1" hangingPunct="1">
              <a:lnSpc>
                <a:spcPct val="90000"/>
              </a:lnSpc>
            </a:pPr>
            <a:r>
              <a:rPr lang="en-US" sz="2800" dirty="0" smtClean="0"/>
              <a:t>Some </a:t>
            </a:r>
            <a:r>
              <a:rPr lang="en-US" sz="2800" dirty="0" smtClean="0"/>
              <a:t>screens </a:t>
            </a:r>
            <a:r>
              <a:rPr lang="en-US" sz="2800" dirty="0" smtClean="0"/>
              <a:t>that may need to be closed include:</a:t>
            </a:r>
          </a:p>
          <a:p>
            <a:pPr lvl="1" eaLnBrk="1" hangingPunct="1">
              <a:lnSpc>
                <a:spcPct val="90000"/>
              </a:lnSpc>
            </a:pPr>
            <a:r>
              <a:rPr lang="en-US" sz="2000" dirty="0" smtClean="0"/>
              <a:t>Set Closing Date Password?</a:t>
            </a:r>
          </a:p>
          <a:p>
            <a:pPr lvl="1" eaLnBrk="1" hangingPunct="1">
              <a:lnSpc>
                <a:spcPct val="90000"/>
              </a:lnSpc>
            </a:pPr>
            <a:r>
              <a:rPr lang="en-US" sz="2000" dirty="0" smtClean="0"/>
              <a:t>Setup an External Accountant User</a:t>
            </a:r>
          </a:p>
          <a:p>
            <a:pPr lvl="1">
              <a:lnSpc>
                <a:spcPct val="90000"/>
              </a:lnSpc>
            </a:pPr>
            <a:r>
              <a:rPr lang="en-US" sz="2000" dirty="0" smtClean="0"/>
              <a:t>Alerts</a:t>
            </a:r>
          </a:p>
          <a:p>
            <a:pPr lvl="1">
              <a:lnSpc>
                <a:spcPct val="90000"/>
              </a:lnSpc>
            </a:pPr>
            <a:r>
              <a:rPr lang="en-US" sz="2000" dirty="0" smtClean="0"/>
              <a:t>What’s New</a:t>
            </a:r>
          </a:p>
          <a:p>
            <a:pPr lvl="2">
              <a:lnSpc>
                <a:spcPct val="90000"/>
              </a:lnSpc>
            </a:pPr>
            <a:r>
              <a:rPr lang="en-US" dirty="0" smtClean="0"/>
              <a:t>Close by clicking </a:t>
            </a:r>
          </a:p>
          <a:p>
            <a:pPr lvl="2">
              <a:lnSpc>
                <a:spcPct val="90000"/>
              </a:lnSpc>
            </a:pPr>
            <a:r>
              <a:rPr lang="en-US" dirty="0" smtClean="0"/>
              <a:t>May be accessed on </a:t>
            </a:r>
            <a:r>
              <a:rPr lang="en-US" dirty="0" smtClean="0"/>
              <a:t>Help </a:t>
            </a:r>
            <a:r>
              <a:rPr lang="en-US" dirty="0" smtClean="0"/>
              <a:t>Menu</a:t>
            </a:r>
            <a:endParaRPr lang="en-US" dirty="0"/>
          </a:p>
          <a:p>
            <a:pPr lvl="1" eaLnBrk="1" hangingPunct="1">
              <a:lnSpc>
                <a:spcPct val="90000"/>
              </a:lnSpc>
            </a:pPr>
            <a:endParaRPr lang="en-US" sz="2000" dirty="0" smtClean="0"/>
          </a:p>
        </p:txBody>
      </p:sp>
      <p:sp>
        <p:nvSpPr>
          <p:cNvPr id="96258"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96259"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3CB286B9-C493-4BCB-A7D3-2151747DB03A}" type="slidenum">
              <a:rPr lang="en-US" smtClean="0"/>
              <a:pPr eaLnBrk="1" hangingPunct="1"/>
              <a:t>118</a:t>
            </a:fld>
            <a:endParaRPr lang="en-US" dirty="0" smtClean="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562600" y="3505200"/>
            <a:ext cx="246380" cy="1362075"/>
          </a:xfrm>
          <a:prstGeom prst="rect">
            <a:avLst/>
          </a:prstGeom>
          <a:ln>
            <a:solidFill>
              <a:schemeClr val="tx1"/>
            </a:solidFill>
          </a:ln>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2895600" y="4772342"/>
            <a:ext cx="208915" cy="189865"/>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2"/>
          <p:cNvSpPr>
            <a:spLocks noGrp="1" noChangeArrowheads="1"/>
          </p:cNvSpPr>
          <p:nvPr>
            <p:ph type="title"/>
          </p:nvPr>
        </p:nvSpPr>
        <p:spPr/>
        <p:txBody>
          <a:bodyPr/>
          <a:lstStyle/>
          <a:p>
            <a:pPr eaLnBrk="1" hangingPunct="1"/>
            <a:r>
              <a:rPr lang="en-US" sz="3600" dirty="0" smtClean="0"/>
              <a:t>Add Your Name to </a:t>
            </a:r>
            <a:r>
              <a:rPr lang="en-US" sz="3600" dirty="0" smtClean="0"/>
              <a:t>Company </a:t>
            </a:r>
            <a:r>
              <a:rPr lang="en-US" sz="3600" dirty="0" smtClean="0"/>
              <a:t>Name</a:t>
            </a:r>
          </a:p>
        </p:txBody>
      </p:sp>
      <p:sp>
        <p:nvSpPr>
          <p:cNvPr id="97285" name="Rectangle 3"/>
          <p:cNvSpPr>
            <a:spLocks noGrp="1" noChangeArrowheads="1"/>
          </p:cNvSpPr>
          <p:nvPr>
            <p:ph type="body" sz="half" idx="1"/>
          </p:nvPr>
        </p:nvSpPr>
        <p:spPr>
          <a:xfrm>
            <a:off x="152400" y="1752600"/>
            <a:ext cx="6553200" cy="4373052"/>
          </a:xfrm>
        </p:spPr>
        <p:txBody>
          <a:bodyPr>
            <a:normAutofit/>
          </a:bodyPr>
          <a:lstStyle/>
          <a:p>
            <a:pPr eaLnBrk="1" hangingPunct="1"/>
            <a:r>
              <a:rPr lang="en-US" sz="2800" dirty="0" smtClean="0"/>
              <a:t>Click </a:t>
            </a:r>
            <a:r>
              <a:rPr lang="en-US" sz="2800" b="1" dirty="0" smtClean="0"/>
              <a:t>Company</a:t>
            </a:r>
            <a:r>
              <a:rPr lang="en-US" sz="2800" dirty="0" smtClean="0"/>
              <a:t> on </a:t>
            </a:r>
            <a:r>
              <a:rPr lang="en-US" sz="2800" dirty="0" smtClean="0"/>
              <a:t>Menu </a:t>
            </a:r>
            <a:r>
              <a:rPr lang="en-US" sz="2800" dirty="0" smtClean="0"/>
              <a:t>bar</a:t>
            </a:r>
          </a:p>
          <a:p>
            <a:pPr eaLnBrk="1" hangingPunct="1"/>
            <a:r>
              <a:rPr lang="en-US" sz="2800" dirty="0"/>
              <a:t>C</a:t>
            </a:r>
            <a:r>
              <a:rPr lang="en-US" sz="2800" dirty="0" smtClean="0"/>
              <a:t>lick </a:t>
            </a:r>
            <a:r>
              <a:rPr lang="en-US" sz="2800" b="1" dirty="0" smtClean="0"/>
              <a:t>My Company</a:t>
            </a:r>
          </a:p>
          <a:p>
            <a:pPr eaLnBrk="1" hangingPunct="1"/>
            <a:r>
              <a:rPr lang="en-US" sz="2800" dirty="0" smtClean="0"/>
              <a:t>Click </a:t>
            </a:r>
            <a:r>
              <a:rPr lang="en-US" sz="2800" b="1" dirty="0" smtClean="0"/>
              <a:t>Edit </a:t>
            </a:r>
            <a:r>
              <a:rPr lang="en-US" sz="2800" dirty="0" smtClean="0"/>
              <a:t>button</a:t>
            </a:r>
          </a:p>
          <a:p>
            <a:pPr lvl="1"/>
            <a:r>
              <a:rPr lang="en-US" sz="2000" b="1" dirty="0" smtClean="0"/>
              <a:t>In </a:t>
            </a:r>
            <a:r>
              <a:rPr lang="en-US" sz="2000" b="1" dirty="0" smtClean="0"/>
              <a:t>upper-right </a:t>
            </a:r>
            <a:r>
              <a:rPr lang="en-US" sz="2000" b="1" dirty="0" smtClean="0"/>
              <a:t>corner of My Company </a:t>
            </a:r>
            <a:r>
              <a:rPr lang="en-US" sz="2000" dirty="0" smtClean="0"/>
              <a:t>screen</a:t>
            </a:r>
          </a:p>
          <a:p>
            <a:pPr eaLnBrk="1" hangingPunct="1"/>
            <a:r>
              <a:rPr lang="en-US" sz="2800" dirty="0" smtClean="0"/>
              <a:t>Click to </a:t>
            </a:r>
            <a:r>
              <a:rPr lang="en-US" sz="2800" dirty="0" smtClean="0"/>
              <a:t>left </a:t>
            </a:r>
            <a:r>
              <a:rPr lang="en-US" sz="2800" dirty="0" smtClean="0"/>
              <a:t>of Student’s Name</a:t>
            </a:r>
          </a:p>
          <a:p>
            <a:pPr eaLnBrk="1" hangingPunct="1"/>
            <a:r>
              <a:rPr lang="en-US" sz="2800" dirty="0" smtClean="0"/>
              <a:t>Drag through </a:t>
            </a:r>
            <a:r>
              <a:rPr lang="en-US" sz="2800" dirty="0" smtClean="0"/>
              <a:t>words </a:t>
            </a:r>
            <a:r>
              <a:rPr lang="en-US" sz="2800" dirty="0" smtClean="0"/>
              <a:t>Student’s Name to highlight</a:t>
            </a:r>
          </a:p>
        </p:txBody>
      </p:sp>
      <p:sp>
        <p:nvSpPr>
          <p:cNvPr id="97282"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97283"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6B1A8665-C358-499D-9620-F8B739A4B323}" type="slidenum">
              <a:rPr lang="en-US" smtClean="0"/>
              <a:pPr eaLnBrk="1" hangingPunct="1"/>
              <a:t>119</a:t>
            </a:fld>
            <a:endParaRPr lang="en-US" dirty="0" smtClean="0"/>
          </a:p>
        </p:txBody>
      </p:sp>
      <p:pic>
        <p:nvPicPr>
          <p:cNvPr id="8" name="Picture 7"/>
          <p:cNvPicPr/>
          <p:nvPr/>
        </p:nvPicPr>
        <p:blipFill>
          <a:blip r:embed="rId3"/>
          <a:stretch>
            <a:fillRect/>
          </a:stretch>
        </p:blipFill>
        <p:spPr>
          <a:xfrm>
            <a:off x="4286881" y="2932747"/>
            <a:ext cx="247015" cy="227965"/>
          </a:xfrm>
          <a:prstGeom prst="rect">
            <a:avLst/>
          </a:prstGeom>
          <a:ln>
            <a:solidFill>
              <a:schemeClr val="tx1"/>
            </a:solidFill>
          </a:ln>
        </p:spPr>
      </p:pic>
      <p:pic>
        <p:nvPicPr>
          <p:cNvPr id="2" name="Snagit_PPT5F7B"/>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752600"/>
            <a:ext cx="1352381" cy="1561905"/>
          </a:xfrm>
          <a:prstGeom prst="rect">
            <a:avLst/>
          </a:prstGeom>
          <a:ln>
            <a:solidFill>
              <a:schemeClr val="tx1"/>
            </a:solidFill>
          </a:ln>
        </p:spPr>
      </p:pic>
      <p:pic>
        <p:nvPicPr>
          <p:cNvPr id="3" name="Snagit_PPT7FD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4603" y="5257800"/>
            <a:ext cx="5095238" cy="92381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3"/>
          <p:cNvSpPr>
            <a:spLocks noGrp="1" noChangeArrowheads="1"/>
          </p:cNvSpPr>
          <p:nvPr>
            <p:ph sz="half" idx="1"/>
          </p:nvPr>
        </p:nvSpPr>
        <p:spPr>
          <a:xfrm>
            <a:off x="152400" y="1676400"/>
            <a:ext cx="4038600" cy="4407408"/>
          </a:xfrm>
        </p:spPr>
        <p:txBody>
          <a:bodyPr/>
          <a:lstStyle/>
          <a:p>
            <a:pPr eaLnBrk="1" hangingPunct="1">
              <a:defRPr/>
            </a:pPr>
            <a:r>
              <a:rPr lang="en-US" b="1" dirty="0" smtClean="0"/>
              <a:t>File Menu</a:t>
            </a:r>
            <a:r>
              <a:rPr lang="en-US" dirty="0" smtClean="0"/>
              <a:t> </a:t>
            </a:r>
          </a:p>
          <a:p>
            <a:pPr lvl="1">
              <a:defRPr/>
            </a:pPr>
            <a:r>
              <a:rPr lang="en-US" sz="2000" dirty="0" smtClean="0"/>
              <a:t>Access company files</a:t>
            </a:r>
          </a:p>
          <a:p>
            <a:pPr eaLnBrk="1" hangingPunct="1">
              <a:buFontTx/>
              <a:buNone/>
              <a:defRPr/>
            </a:pPr>
            <a:endParaRPr lang="en-US" sz="1800" dirty="0" smtClean="0"/>
          </a:p>
        </p:txBody>
      </p:sp>
      <p:sp>
        <p:nvSpPr>
          <p:cNvPr id="13314"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3315"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E5B3215C-022E-4629-86E6-91F134CFDD39}" type="slidenum">
              <a:rPr lang="en-US" smtClean="0"/>
              <a:pPr eaLnBrk="1" hangingPunct="1"/>
              <a:t>12</a:t>
            </a:fld>
            <a:endParaRPr lang="en-US" dirty="0" smtClean="0"/>
          </a:p>
        </p:txBody>
      </p:sp>
      <p:sp>
        <p:nvSpPr>
          <p:cNvPr id="13316" name="Rectangle 2"/>
          <p:cNvSpPr>
            <a:spLocks noGrp="1" noChangeArrowheads="1"/>
          </p:cNvSpPr>
          <p:nvPr>
            <p:ph type="title"/>
          </p:nvPr>
        </p:nvSpPr>
        <p:spPr/>
        <p:txBody>
          <a:bodyPr/>
          <a:lstStyle/>
          <a:p>
            <a:pPr eaLnBrk="1" hangingPunct="1"/>
            <a:r>
              <a:rPr lang="en-US" dirty="0" smtClean="0"/>
              <a:t>QuickBooks Menus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1752600"/>
            <a:ext cx="2895600" cy="4591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10"/>
          <p:cNvSpPr>
            <a:spLocks noGrp="1" noChangeArrowheads="1"/>
          </p:cNvSpPr>
          <p:nvPr>
            <p:ph type="title"/>
          </p:nvPr>
        </p:nvSpPr>
        <p:spPr>
          <a:xfrm>
            <a:off x="457200" y="274638"/>
            <a:ext cx="8229600" cy="944562"/>
          </a:xfrm>
        </p:spPr>
        <p:txBody>
          <a:bodyPr/>
          <a:lstStyle/>
          <a:p>
            <a:pPr eaLnBrk="1" hangingPunct="1"/>
            <a:r>
              <a:rPr lang="en-US" sz="3600" dirty="0" smtClean="0"/>
              <a:t>Add Your Name to </a:t>
            </a:r>
            <a:r>
              <a:rPr lang="en-US" sz="3600" dirty="0" smtClean="0"/>
              <a:t>Company </a:t>
            </a:r>
            <a:r>
              <a:rPr lang="en-US" sz="3600" dirty="0" smtClean="0"/>
              <a:t>Name</a:t>
            </a:r>
          </a:p>
        </p:txBody>
      </p:sp>
      <p:sp>
        <p:nvSpPr>
          <p:cNvPr id="98309" name="Rectangle 11"/>
          <p:cNvSpPr>
            <a:spLocks noGrp="1" noChangeArrowheads="1"/>
          </p:cNvSpPr>
          <p:nvPr>
            <p:ph type="body" sz="half" idx="1"/>
          </p:nvPr>
        </p:nvSpPr>
        <p:spPr>
          <a:xfrm>
            <a:off x="228600" y="1676400"/>
            <a:ext cx="8686800" cy="4724400"/>
          </a:xfrm>
        </p:spPr>
        <p:txBody>
          <a:bodyPr>
            <a:normAutofit fontScale="85000" lnSpcReduction="20000"/>
          </a:bodyPr>
          <a:lstStyle/>
          <a:p>
            <a:pPr>
              <a:lnSpc>
                <a:spcPct val="90000"/>
              </a:lnSpc>
            </a:pPr>
            <a:r>
              <a:rPr lang="en-US" sz="3600" dirty="0" smtClean="0"/>
              <a:t>Type your actual name </a:t>
            </a:r>
            <a:r>
              <a:rPr lang="en-US" sz="3600" dirty="0" smtClean="0"/>
              <a:t>(author’s </a:t>
            </a:r>
            <a:r>
              <a:rPr lang="en-US" sz="3600" dirty="0" smtClean="0"/>
              <a:t>name is shown in this example</a:t>
            </a:r>
          </a:p>
          <a:p>
            <a:pPr eaLnBrk="1" hangingPunct="1">
              <a:lnSpc>
                <a:spcPct val="90000"/>
              </a:lnSpc>
              <a:buFontTx/>
              <a:buNone/>
            </a:pPr>
            <a:endParaRPr lang="en-US" sz="3600" dirty="0" smtClean="0"/>
          </a:p>
          <a:p>
            <a:pPr eaLnBrk="1" hangingPunct="1">
              <a:lnSpc>
                <a:spcPct val="90000"/>
              </a:lnSpc>
              <a:buFontTx/>
              <a:buNone/>
            </a:pPr>
            <a:endParaRPr lang="en-US" sz="3600" dirty="0"/>
          </a:p>
          <a:p>
            <a:pPr eaLnBrk="1" hangingPunct="1">
              <a:lnSpc>
                <a:spcPct val="90000"/>
              </a:lnSpc>
              <a:buFontTx/>
              <a:buNone/>
            </a:pPr>
            <a:endParaRPr lang="en-US" sz="3600" dirty="0" smtClean="0"/>
          </a:p>
          <a:p>
            <a:pPr eaLnBrk="1" hangingPunct="1">
              <a:lnSpc>
                <a:spcPct val="90000"/>
              </a:lnSpc>
              <a:buFontTx/>
              <a:buNone/>
            </a:pPr>
            <a:endParaRPr lang="en-US" sz="3600" dirty="0" smtClean="0"/>
          </a:p>
          <a:p>
            <a:pPr>
              <a:lnSpc>
                <a:spcPct val="90000"/>
              </a:lnSpc>
            </a:pPr>
            <a:r>
              <a:rPr lang="en-US" sz="3600" dirty="0" smtClean="0"/>
              <a:t>Click </a:t>
            </a:r>
            <a:r>
              <a:rPr lang="en-US" sz="3600" b="1" dirty="0" smtClean="0"/>
              <a:t>Legal Information</a:t>
            </a:r>
            <a:r>
              <a:rPr lang="en-US" sz="3600" dirty="0" smtClean="0"/>
              <a:t> </a:t>
            </a:r>
          </a:p>
          <a:p>
            <a:pPr>
              <a:lnSpc>
                <a:spcPct val="90000"/>
              </a:lnSpc>
            </a:pPr>
            <a:r>
              <a:rPr lang="en-US" sz="3600" dirty="0" smtClean="0"/>
              <a:t>Change </a:t>
            </a:r>
            <a:r>
              <a:rPr lang="en-US" sz="3600" dirty="0" smtClean="0"/>
              <a:t>legal </a:t>
            </a:r>
            <a:r>
              <a:rPr lang="en-US" sz="3600" dirty="0" smtClean="0"/>
              <a:t>name to Computer Consulting by Your Name, click </a:t>
            </a:r>
            <a:r>
              <a:rPr lang="en-US" sz="3600" b="1" dirty="0" smtClean="0"/>
              <a:t>OK</a:t>
            </a:r>
            <a:endParaRPr lang="en-US" sz="2400" dirty="0" smtClean="0"/>
          </a:p>
          <a:p>
            <a:pPr>
              <a:lnSpc>
                <a:spcPct val="90000"/>
              </a:lnSpc>
            </a:pPr>
            <a:r>
              <a:rPr lang="en-US" sz="3600" dirty="0" smtClean="0"/>
              <a:t>Verify </a:t>
            </a:r>
            <a:r>
              <a:rPr lang="en-US" sz="3600" dirty="0" smtClean="0"/>
              <a:t>name </a:t>
            </a:r>
            <a:r>
              <a:rPr lang="en-US" sz="3600" dirty="0" smtClean="0"/>
              <a:t>change on </a:t>
            </a:r>
            <a:r>
              <a:rPr lang="en-US" sz="3600" dirty="0" smtClean="0"/>
              <a:t>title </a:t>
            </a:r>
            <a:r>
              <a:rPr lang="en-US" sz="3600" dirty="0" smtClean="0"/>
              <a:t>bar heading</a:t>
            </a:r>
          </a:p>
          <a:p>
            <a:pPr eaLnBrk="1" hangingPunct="1">
              <a:lnSpc>
                <a:spcPct val="90000"/>
              </a:lnSpc>
              <a:buFontTx/>
              <a:buNone/>
            </a:pPr>
            <a:r>
              <a:rPr lang="en-US" sz="2400" dirty="0"/>
              <a:t>	</a:t>
            </a:r>
            <a:endParaRPr lang="en-US" sz="2000" dirty="0" smtClean="0"/>
          </a:p>
          <a:p>
            <a:pPr eaLnBrk="1" hangingPunct="1">
              <a:lnSpc>
                <a:spcPct val="90000"/>
              </a:lnSpc>
              <a:buFontTx/>
              <a:buNone/>
            </a:pPr>
            <a:r>
              <a:rPr lang="en-US" sz="2000" dirty="0"/>
              <a:t>	</a:t>
            </a:r>
            <a:endParaRPr lang="en-US" sz="2400" dirty="0" smtClean="0"/>
          </a:p>
        </p:txBody>
      </p:sp>
      <p:sp>
        <p:nvSpPr>
          <p:cNvPr id="98306"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98307"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09F9BF3E-D73B-4703-B7ED-E06A3A30BBF8}" type="slidenum">
              <a:rPr lang="en-US" smtClean="0"/>
              <a:pPr eaLnBrk="1" hangingPunct="1"/>
              <a:t>120</a:t>
            </a:fld>
            <a:endParaRPr lang="en-US" dirty="0" smtClean="0"/>
          </a:p>
        </p:txBody>
      </p:sp>
      <p:pic>
        <p:nvPicPr>
          <p:cNvPr id="2" name="Snagit_PPT955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428" y="2590800"/>
            <a:ext cx="4847619" cy="1314286"/>
          </a:xfrm>
          <a:prstGeom prst="rect">
            <a:avLst/>
          </a:prstGeom>
          <a:ln>
            <a:solidFill>
              <a:schemeClr val="tx1"/>
            </a:solidFill>
          </a:ln>
        </p:spPr>
      </p:pic>
      <p:pic>
        <p:nvPicPr>
          <p:cNvPr id="4" name="Snagit_PPTAD8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3428" y="5867400"/>
            <a:ext cx="5495238" cy="257143"/>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4"/>
          <p:cNvSpPr>
            <a:spLocks noGrp="1" noChangeArrowheads="1"/>
          </p:cNvSpPr>
          <p:nvPr>
            <p:ph idx="1"/>
          </p:nvPr>
        </p:nvSpPr>
        <p:spPr>
          <a:xfrm>
            <a:off x="152400" y="1676400"/>
            <a:ext cx="8407893" cy="4407408"/>
          </a:xfrm>
        </p:spPr>
        <p:txBody>
          <a:bodyPr>
            <a:normAutofit/>
          </a:bodyPr>
          <a:lstStyle/>
          <a:p>
            <a:pPr eaLnBrk="1" hangingPunct="1">
              <a:lnSpc>
                <a:spcPct val="90000"/>
              </a:lnSpc>
            </a:pPr>
            <a:r>
              <a:rPr lang="en-US" sz="2800" dirty="0" smtClean="0"/>
              <a:t>A backup file</a:t>
            </a:r>
          </a:p>
          <a:p>
            <a:pPr lvl="1">
              <a:lnSpc>
                <a:spcPct val="90000"/>
              </a:lnSpc>
            </a:pPr>
            <a:r>
              <a:rPr lang="en-US" sz="2000" dirty="0" smtClean="0"/>
              <a:t>Is a condensed version of a QuickBooks Company file</a:t>
            </a:r>
          </a:p>
          <a:p>
            <a:pPr lvl="1">
              <a:lnSpc>
                <a:spcPct val="90000"/>
              </a:lnSpc>
            </a:pPr>
            <a:r>
              <a:rPr lang="en-US" sz="2000" dirty="0" smtClean="0"/>
              <a:t>Contains all entries made for a company up to the time it is created</a:t>
            </a:r>
          </a:p>
          <a:p>
            <a:pPr lvl="1">
              <a:lnSpc>
                <a:spcPct val="90000"/>
              </a:lnSpc>
            </a:pPr>
            <a:r>
              <a:rPr lang="en-US" sz="2000" dirty="0" smtClean="0"/>
              <a:t>Will not contain any New transactions that are entered</a:t>
            </a:r>
          </a:p>
          <a:p>
            <a:pPr lvl="1">
              <a:lnSpc>
                <a:spcPct val="90000"/>
              </a:lnSpc>
            </a:pPr>
            <a:r>
              <a:rPr lang="en-US" sz="2000" dirty="0" smtClean="0"/>
              <a:t>CANNOT be used to record transactions or perform any QuickBooks tasks</a:t>
            </a:r>
          </a:p>
        </p:txBody>
      </p:sp>
      <p:sp>
        <p:nvSpPr>
          <p:cNvPr id="99330"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99331"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9C8BB094-1089-4237-980A-234DA915E4EE}" type="slidenum">
              <a:rPr lang="en-US" smtClean="0"/>
              <a:pPr eaLnBrk="1" hangingPunct="1"/>
              <a:t>121</a:t>
            </a:fld>
            <a:endParaRPr lang="en-US" dirty="0" smtClean="0"/>
          </a:p>
        </p:txBody>
      </p:sp>
      <p:sp>
        <p:nvSpPr>
          <p:cNvPr id="99332" name="Rectangle 2"/>
          <p:cNvSpPr>
            <a:spLocks noGrp="1" noChangeArrowheads="1"/>
          </p:cNvSpPr>
          <p:nvPr>
            <p:ph type="title"/>
          </p:nvPr>
        </p:nvSpPr>
        <p:spPr/>
        <p:txBody>
          <a:bodyPr/>
          <a:lstStyle/>
          <a:p>
            <a:pPr eaLnBrk="1" hangingPunct="1"/>
            <a:r>
              <a:rPr lang="en-US" dirty="0" smtClean="0"/>
              <a:t>Back Up </a:t>
            </a:r>
            <a:r>
              <a:rPr lang="en-US" dirty="0" smtClean="0"/>
              <a:t>Company</a:t>
            </a:r>
            <a:endParaRPr lang="en-US" dirty="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2"/>
          <p:cNvSpPr>
            <a:spLocks noGrp="1" noChangeArrowheads="1"/>
          </p:cNvSpPr>
          <p:nvPr>
            <p:ph type="title"/>
          </p:nvPr>
        </p:nvSpPr>
        <p:spPr/>
        <p:txBody>
          <a:bodyPr/>
          <a:lstStyle/>
          <a:p>
            <a:pPr eaLnBrk="1" hangingPunct="1"/>
            <a:r>
              <a:rPr lang="en-US" dirty="0" smtClean="0"/>
              <a:t>Back Up </a:t>
            </a:r>
            <a:r>
              <a:rPr lang="en-US" dirty="0" smtClean="0"/>
              <a:t>Company</a:t>
            </a:r>
            <a:endParaRPr lang="en-US" dirty="0" smtClean="0"/>
          </a:p>
        </p:txBody>
      </p:sp>
      <p:sp>
        <p:nvSpPr>
          <p:cNvPr id="100357" name="Rectangle 4"/>
          <p:cNvSpPr>
            <a:spLocks noGrp="1" noChangeArrowheads="1"/>
          </p:cNvSpPr>
          <p:nvPr>
            <p:ph type="body" sz="half" idx="1"/>
          </p:nvPr>
        </p:nvSpPr>
        <p:spPr>
          <a:xfrm>
            <a:off x="228600" y="1752600"/>
            <a:ext cx="7467600" cy="1447800"/>
          </a:xfrm>
        </p:spPr>
        <p:txBody>
          <a:bodyPr>
            <a:normAutofit lnSpcReduction="10000"/>
          </a:bodyPr>
          <a:lstStyle/>
          <a:p>
            <a:pPr eaLnBrk="1" hangingPunct="1"/>
            <a:r>
              <a:rPr lang="en-US" sz="2800" dirty="0" smtClean="0"/>
              <a:t>Click </a:t>
            </a:r>
            <a:r>
              <a:rPr lang="en-US" sz="2800" b="1" dirty="0" smtClean="0"/>
              <a:t>File</a:t>
            </a:r>
            <a:r>
              <a:rPr lang="en-US" sz="2800" dirty="0" smtClean="0"/>
              <a:t> on </a:t>
            </a:r>
            <a:r>
              <a:rPr lang="en-US" sz="2800" dirty="0" smtClean="0"/>
              <a:t>Menu </a:t>
            </a:r>
            <a:r>
              <a:rPr lang="en-US" sz="2800" dirty="0" smtClean="0"/>
              <a:t>bar</a:t>
            </a:r>
          </a:p>
          <a:p>
            <a:pPr eaLnBrk="1" hangingPunct="1"/>
            <a:r>
              <a:rPr lang="en-US" sz="2800" dirty="0" smtClean="0"/>
              <a:t>Click </a:t>
            </a:r>
            <a:r>
              <a:rPr lang="en-US" sz="2800" b="1" dirty="0" smtClean="0"/>
              <a:t>Back Up Company</a:t>
            </a:r>
          </a:p>
          <a:p>
            <a:pPr eaLnBrk="1" hangingPunct="1"/>
            <a:r>
              <a:rPr lang="en-US" sz="2800" dirty="0" smtClean="0"/>
              <a:t>Click </a:t>
            </a:r>
            <a:r>
              <a:rPr lang="en-US" sz="2800" b="1" dirty="0" smtClean="0"/>
              <a:t>Create Local Backup</a:t>
            </a:r>
            <a:endParaRPr lang="en-US" sz="2800" dirty="0" smtClean="0"/>
          </a:p>
        </p:txBody>
      </p:sp>
      <p:sp>
        <p:nvSpPr>
          <p:cNvPr id="100354"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00355"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90BCF7C9-2E74-4E46-912A-FD22C3280832}" type="slidenum">
              <a:rPr lang="en-US" smtClean="0"/>
              <a:pPr eaLnBrk="1" hangingPunct="1"/>
              <a:t>122</a:t>
            </a:fld>
            <a:endParaRPr lang="en-US" dirty="0" smtClean="0"/>
          </a:p>
        </p:txBody>
      </p:sp>
      <p:pic>
        <p:nvPicPr>
          <p:cNvPr id="2" name="Snagit_PPTE69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047" y="3352800"/>
            <a:ext cx="5561905" cy="2371495"/>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2"/>
          <p:cNvSpPr>
            <a:spLocks noGrp="1" noChangeArrowheads="1"/>
          </p:cNvSpPr>
          <p:nvPr>
            <p:ph type="title"/>
          </p:nvPr>
        </p:nvSpPr>
        <p:spPr/>
        <p:txBody>
          <a:bodyPr/>
          <a:lstStyle/>
          <a:p>
            <a:pPr eaLnBrk="1" hangingPunct="1"/>
            <a:r>
              <a:rPr lang="en-US" dirty="0" smtClean="0"/>
              <a:t>Back Up </a:t>
            </a:r>
            <a:r>
              <a:rPr lang="en-US" dirty="0" smtClean="0"/>
              <a:t>Company</a:t>
            </a:r>
            <a:endParaRPr lang="en-US" dirty="0" smtClean="0"/>
          </a:p>
        </p:txBody>
      </p:sp>
      <p:sp>
        <p:nvSpPr>
          <p:cNvPr id="101381" name="Rectangle 4"/>
          <p:cNvSpPr>
            <a:spLocks noGrp="1" noChangeArrowheads="1"/>
          </p:cNvSpPr>
          <p:nvPr>
            <p:ph type="body" sz="half" idx="1"/>
          </p:nvPr>
        </p:nvSpPr>
        <p:spPr>
          <a:xfrm>
            <a:off x="228600" y="1752600"/>
            <a:ext cx="8153400" cy="4449763"/>
          </a:xfrm>
        </p:spPr>
        <p:txBody>
          <a:bodyPr/>
          <a:lstStyle/>
          <a:p>
            <a:pPr eaLnBrk="1" hangingPunct="1"/>
            <a:r>
              <a:rPr lang="en-US" sz="2800" dirty="0" smtClean="0"/>
              <a:t>Make sure </a:t>
            </a:r>
            <a:r>
              <a:rPr lang="en-US" sz="2800" b="1" dirty="0" smtClean="0"/>
              <a:t>Local Backup</a:t>
            </a:r>
            <a:r>
              <a:rPr lang="en-US" sz="2800" dirty="0" smtClean="0"/>
              <a:t> is </a:t>
            </a:r>
            <a:r>
              <a:rPr lang="en-US" sz="2800" dirty="0" smtClean="0"/>
              <a:t>backup </a:t>
            </a:r>
            <a:r>
              <a:rPr lang="en-US" sz="2800" dirty="0" smtClean="0"/>
              <a:t>method, click </a:t>
            </a:r>
            <a:r>
              <a:rPr lang="en-US" sz="2800" b="1" dirty="0" smtClean="0"/>
              <a:t>Next</a:t>
            </a:r>
          </a:p>
        </p:txBody>
      </p:sp>
      <p:sp>
        <p:nvSpPr>
          <p:cNvPr id="101378"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01379"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744BD3D7-DADA-486F-8CDE-CDB4FAE545CC}" type="slidenum">
              <a:rPr lang="en-US" smtClean="0"/>
              <a:pPr eaLnBrk="1" hangingPunct="1"/>
              <a:t>123</a:t>
            </a:fld>
            <a:endParaRPr lang="en-US" dirty="0" smtClean="0"/>
          </a:p>
        </p:txBody>
      </p:sp>
      <p:pic>
        <p:nvPicPr>
          <p:cNvPr id="8" name="Picture 7"/>
          <p:cNvPicPr/>
          <p:nvPr/>
        </p:nvPicPr>
        <p:blipFill>
          <a:blip r:embed="rId3"/>
          <a:stretch>
            <a:fillRect/>
          </a:stretch>
        </p:blipFill>
        <p:spPr>
          <a:xfrm>
            <a:off x="1752600" y="2819400"/>
            <a:ext cx="5486400" cy="29718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Grp="1" noChangeArrowheads="1"/>
          </p:cNvSpPr>
          <p:nvPr>
            <p:ph type="title"/>
          </p:nvPr>
        </p:nvSpPr>
        <p:spPr/>
        <p:txBody>
          <a:bodyPr/>
          <a:lstStyle/>
          <a:p>
            <a:pPr eaLnBrk="1" hangingPunct="1"/>
            <a:r>
              <a:rPr lang="en-US" dirty="0" smtClean="0"/>
              <a:t>Back Up </a:t>
            </a:r>
            <a:r>
              <a:rPr lang="en-US" dirty="0" smtClean="0"/>
              <a:t>Company</a:t>
            </a:r>
            <a:endParaRPr lang="en-US" dirty="0" smtClean="0"/>
          </a:p>
        </p:txBody>
      </p:sp>
      <p:sp>
        <p:nvSpPr>
          <p:cNvPr id="102405" name="Rectangle 6"/>
          <p:cNvSpPr>
            <a:spLocks noGrp="1" noChangeArrowheads="1"/>
          </p:cNvSpPr>
          <p:nvPr>
            <p:ph type="body" sz="half" idx="1"/>
          </p:nvPr>
        </p:nvSpPr>
        <p:spPr>
          <a:xfrm>
            <a:off x="152400" y="1676400"/>
            <a:ext cx="4724400" cy="4876800"/>
          </a:xfrm>
        </p:spPr>
        <p:txBody>
          <a:bodyPr>
            <a:normAutofit/>
          </a:bodyPr>
          <a:lstStyle/>
          <a:p>
            <a:pPr eaLnBrk="1" hangingPunct="1">
              <a:lnSpc>
                <a:spcPct val="80000"/>
              </a:lnSpc>
            </a:pPr>
            <a:r>
              <a:rPr lang="en-US" sz="2800" dirty="0"/>
              <a:t>F</a:t>
            </a:r>
            <a:r>
              <a:rPr lang="en-US" sz="2800" dirty="0" smtClean="0"/>
              <a:t>irst </a:t>
            </a:r>
            <a:r>
              <a:rPr lang="en-US" sz="2800" dirty="0" smtClean="0"/>
              <a:t>time you backup a company file</a:t>
            </a:r>
          </a:p>
          <a:p>
            <a:pPr lvl="1">
              <a:lnSpc>
                <a:spcPct val="80000"/>
              </a:lnSpc>
            </a:pPr>
            <a:r>
              <a:rPr lang="en-US" sz="2000" dirty="0" smtClean="0"/>
              <a:t>Must </a:t>
            </a:r>
            <a:r>
              <a:rPr lang="en-US" sz="2000" dirty="0" smtClean="0"/>
              <a:t>tell QuickBooks where to save </a:t>
            </a:r>
            <a:r>
              <a:rPr lang="en-US" sz="2000" dirty="0" smtClean="0"/>
              <a:t>backup </a:t>
            </a:r>
            <a:r>
              <a:rPr lang="en-US" sz="2000" dirty="0" smtClean="0"/>
              <a:t>copy</a:t>
            </a:r>
          </a:p>
          <a:p>
            <a:pPr lvl="2">
              <a:lnSpc>
                <a:spcPct val="80000"/>
              </a:lnSpc>
            </a:pPr>
            <a:r>
              <a:rPr lang="en-US" dirty="0" smtClean="0"/>
              <a:t>Not all students created a backup copy when updating a company file</a:t>
            </a:r>
          </a:p>
          <a:p>
            <a:pPr lvl="2">
              <a:lnSpc>
                <a:spcPct val="80000"/>
              </a:lnSpc>
            </a:pPr>
            <a:r>
              <a:rPr lang="en-US" dirty="0" smtClean="0"/>
              <a:t>This </a:t>
            </a:r>
            <a:r>
              <a:rPr lang="en-US" dirty="0" smtClean="0"/>
              <a:t>and the following </a:t>
            </a:r>
            <a:r>
              <a:rPr lang="en-US" dirty="0" smtClean="0"/>
              <a:t>slides repeat </a:t>
            </a:r>
            <a:r>
              <a:rPr lang="en-US" dirty="0" smtClean="0"/>
              <a:t>information </a:t>
            </a:r>
            <a:r>
              <a:rPr lang="en-US" dirty="0" smtClean="0"/>
              <a:t>on Slide 1-113</a:t>
            </a:r>
          </a:p>
          <a:p>
            <a:pPr eaLnBrk="1" hangingPunct="1">
              <a:lnSpc>
                <a:spcPct val="80000"/>
              </a:lnSpc>
            </a:pPr>
            <a:r>
              <a:rPr lang="en-US" sz="2800" dirty="0" smtClean="0"/>
              <a:t>You may also select or remove different backup items:</a:t>
            </a:r>
          </a:p>
          <a:p>
            <a:pPr lvl="1" eaLnBrk="1" hangingPunct="1">
              <a:lnSpc>
                <a:spcPct val="80000"/>
              </a:lnSpc>
            </a:pPr>
            <a:r>
              <a:rPr lang="en-US" sz="2000" dirty="0" smtClean="0"/>
              <a:t>Adding </a:t>
            </a:r>
            <a:r>
              <a:rPr lang="en-US" sz="2000" dirty="0" smtClean="0"/>
              <a:t>date </a:t>
            </a:r>
            <a:r>
              <a:rPr lang="en-US" sz="2000" dirty="0" smtClean="0"/>
              <a:t>and time of backup</a:t>
            </a:r>
          </a:p>
          <a:p>
            <a:pPr lvl="1" eaLnBrk="1" hangingPunct="1">
              <a:lnSpc>
                <a:spcPct val="80000"/>
              </a:lnSpc>
            </a:pPr>
            <a:r>
              <a:rPr lang="en-US" sz="2000" dirty="0"/>
              <a:t>B</a:t>
            </a:r>
            <a:r>
              <a:rPr lang="en-US" sz="2000" dirty="0" smtClean="0"/>
              <a:t>ack up reminders</a:t>
            </a:r>
          </a:p>
          <a:p>
            <a:pPr lvl="1" eaLnBrk="1" hangingPunct="1">
              <a:lnSpc>
                <a:spcPct val="80000"/>
              </a:lnSpc>
            </a:pPr>
            <a:r>
              <a:rPr lang="en-US" sz="2000" dirty="0"/>
              <a:t>V</a:t>
            </a:r>
            <a:r>
              <a:rPr lang="en-US" sz="2000" dirty="0" smtClean="0"/>
              <a:t>erifying that company data is ok</a:t>
            </a:r>
          </a:p>
        </p:txBody>
      </p:sp>
      <p:sp>
        <p:nvSpPr>
          <p:cNvPr id="102402"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02403"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B1D13637-BFD6-4E06-8294-4E677FBC1439}" type="slidenum">
              <a:rPr lang="en-US" smtClean="0"/>
              <a:pPr eaLnBrk="1" hangingPunct="1"/>
              <a:t>124</a:t>
            </a:fld>
            <a:endParaRPr lang="en-US" dirty="0" smtClean="0"/>
          </a:p>
        </p:txBody>
      </p:sp>
      <p:pic>
        <p:nvPicPr>
          <p:cNvPr id="2" name="Snagit_PPT539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676400"/>
            <a:ext cx="3857010" cy="4200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p:txBody>
          <a:bodyPr/>
          <a:lstStyle/>
          <a:p>
            <a:pPr eaLnBrk="1" hangingPunct="1"/>
            <a:r>
              <a:rPr lang="en-US" dirty="0" smtClean="0"/>
              <a:t>Back Up </a:t>
            </a:r>
            <a:r>
              <a:rPr lang="en-US" dirty="0" smtClean="0"/>
              <a:t>Company</a:t>
            </a:r>
            <a:endParaRPr lang="en-US" dirty="0" smtClean="0"/>
          </a:p>
        </p:txBody>
      </p:sp>
      <p:sp>
        <p:nvSpPr>
          <p:cNvPr id="103429" name="Rectangle 5"/>
          <p:cNvSpPr>
            <a:spLocks noGrp="1" noChangeArrowheads="1"/>
          </p:cNvSpPr>
          <p:nvPr>
            <p:ph type="body" sz="half" idx="1"/>
          </p:nvPr>
        </p:nvSpPr>
        <p:spPr>
          <a:xfrm>
            <a:off x="228600" y="1676400"/>
            <a:ext cx="3429000" cy="4525963"/>
          </a:xfrm>
        </p:spPr>
        <p:txBody>
          <a:bodyPr/>
          <a:lstStyle/>
          <a:p>
            <a:pPr eaLnBrk="1" hangingPunct="1"/>
            <a:r>
              <a:rPr lang="en-US" sz="2800" dirty="0" smtClean="0"/>
              <a:t>On </a:t>
            </a:r>
            <a:r>
              <a:rPr lang="en-US" sz="2800" dirty="0" smtClean="0"/>
              <a:t>Backup </a:t>
            </a:r>
            <a:r>
              <a:rPr lang="en-US" sz="2800" dirty="0" smtClean="0"/>
              <a:t>Options screen, click </a:t>
            </a:r>
            <a:r>
              <a:rPr lang="en-US" sz="2800" b="1" dirty="0" smtClean="0"/>
              <a:t>Browse</a:t>
            </a:r>
            <a:r>
              <a:rPr lang="en-US" sz="2800" dirty="0" smtClean="0"/>
              <a:t> </a:t>
            </a:r>
            <a:r>
              <a:rPr lang="en-US" sz="2800" dirty="0" smtClean="0"/>
              <a:t>button</a:t>
            </a:r>
          </a:p>
          <a:p>
            <a:pPr eaLnBrk="1" hangingPunct="1"/>
            <a:r>
              <a:rPr lang="en-US" sz="2800" dirty="0" smtClean="0"/>
              <a:t>Enter </a:t>
            </a:r>
            <a:r>
              <a:rPr lang="en-US" sz="2800" dirty="0" smtClean="0"/>
              <a:t>location </a:t>
            </a:r>
            <a:r>
              <a:rPr lang="en-US" sz="2800" dirty="0" smtClean="0"/>
              <a:t>of your </a:t>
            </a:r>
            <a:r>
              <a:rPr lang="en-US" sz="2800" b="1" dirty="0" smtClean="0"/>
              <a:t>USB</a:t>
            </a:r>
            <a:r>
              <a:rPr lang="en-US" sz="2800" dirty="0" smtClean="0"/>
              <a:t> drive</a:t>
            </a:r>
          </a:p>
          <a:p>
            <a:pPr lvl="1" eaLnBrk="1" hangingPunct="1"/>
            <a:r>
              <a:rPr lang="en-US" sz="2000" dirty="0" smtClean="0"/>
              <a:t> (G:) in </a:t>
            </a:r>
            <a:r>
              <a:rPr lang="en-US" sz="2000" dirty="0" smtClean="0"/>
              <a:t>example</a:t>
            </a:r>
            <a:endParaRPr lang="en-US" sz="2000" dirty="0" smtClean="0"/>
          </a:p>
          <a:p>
            <a:pPr eaLnBrk="1" hangingPunct="1"/>
            <a:r>
              <a:rPr lang="en-US" sz="2800" dirty="0" smtClean="0"/>
              <a:t>Click </a:t>
            </a:r>
            <a:r>
              <a:rPr lang="en-US" sz="2800" b="1" dirty="0" smtClean="0"/>
              <a:t>OK</a:t>
            </a:r>
          </a:p>
        </p:txBody>
      </p:sp>
      <p:sp>
        <p:nvSpPr>
          <p:cNvPr id="103426"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03427"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495126FB-E059-4BE4-B1A3-3F48528E4F20}" type="slidenum">
              <a:rPr lang="en-US" smtClean="0"/>
              <a:pPr eaLnBrk="1" hangingPunct="1"/>
              <a:t>125</a:t>
            </a:fld>
            <a:endParaRPr lang="en-US" dirty="0" smtClean="0"/>
          </a:p>
        </p:txBody>
      </p:sp>
      <p:pic>
        <p:nvPicPr>
          <p:cNvPr id="2" name="Snagit_PPT6F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209800"/>
            <a:ext cx="2885714" cy="2761905"/>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p:txBody>
          <a:bodyPr/>
          <a:lstStyle/>
          <a:p>
            <a:pPr eaLnBrk="1" hangingPunct="1"/>
            <a:r>
              <a:rPr lang="en-US" dirty="0" smtClean="0"/>
              <a:t>Back Up </a:t>
            </a:r>
            <a:r>
              <a:rPr lang="en-US" dirty="0" smtClean="0"/>
              <a:t>Company</a:t>
            </a:r>
            <a:endParaRPr lang="en-US" dirty="0" smtClean="0"/>
          </a:p>
        </p:txBody>
      </p:sp>
      <p:sp>
        <p:nvSpPr>
          <p:cNvPr id="104453" name="Rectangle 5"/>
          <p:cNvSpPr>
            <a:spLocks noGrp="1" noChangeArrowheads="1"/>
          </p:cNvSpPr>
          <p:nvPr>
            <p:ph type="body" sz="half" idx="1"/>
          </p:nvPr>
        </p:nvSpPr>
        <p:spPr>
          <a:xfrm>
            <a:off x="152400" y="1676400"/>
            <a:ext cx="4038600" cy="4724400"/>
          </a:xfrm>
        </p:spPr>
        <p:txBody>
          <a:bodyPr>
            <a:normAutofit/>
          </a:bodyPr>
          <a:lstStyle/>
          <a:p>
            <a:r>
              <a:rPr lang="en-US" sz="2800" dirty="0" smtClean="0"/>
              <a:t>To </a:t>
            </a:r>
            <a:r>
              <a:rPr lang="en-US" sz="2800" dirty="0"/>
              <a:t>remove </a:t>
            </a:r>
            <a:r>
              <a:rPr lang="en-US" sz="2800" dirty="0" smtClean="0"/>
              <a:t>check </a:t>
            </a:r>
            <a:r>
              <a:rPr lang="en-US" sz="2800" dirty="0" smtClean="0"/>
              <a:t>marks, click: </a:t>
            </a:r>
          </a:p>
          <a:p>
            <a:pPr lvl="1"/>
            <a:r>
              <a:rPr lang="en-US" sz="2000" b="1" dirty="0" smtClean="0"/>
              <a:t>Add </a:t>
            </a:r>
            <a:r>
              <a:rPr lang="en-US" sz="2000" b="1" dirty="0" smtClean="0"/>
              <a:t>the date </a:t>
            </a:r>
            <a:r>
              <a:rPr lang="en-US" sz="2000" b="1" dirty="0" smtClean="0"/>
              <a:t>and time of the backup to the file name</a:t>
            </a:r>
            <a:endParaRPr lang="en-US" sz="2000" dirty="0" smtClean="0"/>
          </a:p>
          <a:p>
            <a:pPr lvl="1"/>
            <a:r>
              <a:rPr lang="en-US" sz="2000" b="1" dirty="0" smtClean="0"/>
              <a:t>Remind me to back up when I close my company file every 4 times</a:t>
            </a:r>
            <a:endParaRPr lang="en-US" sz="2000" dirty="0" smtClean="0"/>
          </a:p>
          <a:p>
            <a:pPr eaLnBrk="1" hangingPunct="1"/>
            <a:r>
              <a:rPr lang="en-US" sz="2800" dirty="0" smtClean="0"/>
              <a:t>Keep Complete verification</a:t>
            </a:r>
          </a:p>
          <a:p>
            <a:pPr eaLnBrk="1" hangingPunct="1"/>
            <a:r>
              <a:rPr lang="en-US" sz="2800" dirty="0" smtClean="0"/>
              <a:t>Click </a:t>
            </a:r>
            <a:r>
              <a:rPr lang="en-US" sz="2800" b="1" dirty="0" smtClean="0"/>
              <a:t>OK</a:t>
            </a:r>
            <a:r>
              <a:rPr lang="en-US" sz="2800" dirty="0" smtClean="0"/>
              <a:t> button</a:t>
            </a:r>
          </a:p>
        </p:txBody>
      </p:sp>
      <p:sp>
        <p:nvSpPr>
          <p:cNvPr id="104450"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04451"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A6C78463-E374-4D5D-B8B8-B837ED1627AC}" type="slidenum">
              <a:rPr lang="en-US" smtClean="0"/>
              <a:pPr eaLnBrk="1" hangingPunct="1"/>
              <a:t>126</a:t>
            </a:fld>
            <a:endParaRPr lang="en-US" dirty="0" smtClean="0"/>
          </a:p>
        </p:txBody>
      </p:sp>
      <p:pic>
        <p:nvPicPr>
          <p:cNvPr id="7" name="Picture 6"/>
          <p:cNvPicPr/>
          <p:nvPr/>
        </p:nvPicPr>
        <p:blipFill>
          <a:blip r:embed="rId3"/>
          <a:stretch>
            <a:fillRect/>
          </a:stretch>
        </p:blipFill>
        <p:spPr>
          <a:xfrm>
            <a:off x="4572000" y="1828800"/>
            <a:ext cx="4191000" cy="4191000"/>
          </a:xfrm>
          <a:prstGeom prst="rect">
            <a:avLst/>
          </a:prstGeom>
          <a:ln w="3175" cmpd="sng">
            <a:solidFill>
              <a:schemeClr val="tx1"/>
            </a:solidFill>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7"/>
          <p:cNvSpPr>
            <a:spLocks noGrp="1" noChangeArrowheads="1"/>
          </p:cNvSpPr>
          <p:nvPr>
            <p:ph type="title"/>
          </p:nvPr>
        </p:nvSpPr>
        <p:spPr/>
        <p:txBody>
          <a:bodyPr/>
          <a:lstStyle/>
          <a:p>
            <a:pPr eaLnBrk="1" hangingPunct="1"/>
            <a:r>
              <a:rPr lang="en-US" dirty="0" smtClean="0"/>
              <a:t>Back Up </a:t>
            </a:r>
            <a:r>
              <a:rPr lang="en-US" dirty="0" smtClean="0"/>
              <a:t>Company</a:t>
            </a:r>
            <a:endParaRPr lang="en-US" dirty="0" smtClean="0"/>
          </a:p>
        </p:txBody>
      </p:sp>
      <p:sp>
        <p:nvSpPr>
          <p:cNvPr id="105477" name="Rectangle 8"/>
          <p:cNvSpPr>
            <a:spLocks noGrp="1" noChangeArrowheads="1"/>
          </p:cNvSpPr>
          <p:nvPr>
            <p:ph type="body" sz="half" idx="1"/>
          </p:nvPr>
        </p:nvSpPr>
        <p:spPr>
          <a:xfrm>
            <a:off x="228600" y="1676400"/>
            <a:ext cx="8686800" cy="1295400"/>
          </a:xfrm>
        </p:spPr>
        <p:txBody>
          <a:bodyPr/>
          <a:lstStyle/>
          <a:p>
            <a:pPr eaLnBrk="1" hangingPunct="1"/>
            <a:r>
              <a:rPr lang="en-US" sz="2800" dirty="0" smtClean="0"/>
              <a:t>If you get a notification about </a:t>
            </a:r>
            <a:r>
              <a:rPr lang="en-US" sz="2800" dirty="0" smtClean="0"/>
              <a:t>backup </a:t>
            </a:r>
            <a:r>
              <a:rPr lang="en-US" sz="2800" dirty="0" smtClean="0"/>
              <a:t>location, click </a:t>
            </a:r>
            <a:r>
              <a:rPr lang="en-US" sz="2800" b="1" dirty="0" smtClean="0"/>
              <a:t>Use this Location</a:t>
            </a:r>
          </a:p>
        </p:txBody>
      </p:sp>
      <p:sp>
        <p:nvSpPr>
          <p:cNvPr id="105474"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05475"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3DEE239D-124E-4988-8954-F4B04303A9E0}" type="slidenum">
              <a:rPr lang="en-US" smtClean="0"/>
              <a:pPr eaLnBrk="1" hangingPunct="1"/>
              <a:t>127</a:t>
            </a:fld>
            <a:endParaRPr lang="en-US" dirty="0" smtClean="0"/>
          </a:p>
        </p:txBody>
      </p:sp>
      <p:pic>
        <p:nvPicPr>
          <p:cNvPr id="7" name="Picture 6"/>
          <p:cNvPicPr/>
          <p:nvPr/>
        </p:nvPicPr>
        <p:blipFill>
          <a:blip r:embed="rId3"/>
          <a:stretch>
            <a:fillRect/>
          </a:stretch>
        </p:blipFill>
        <p:spPr>
          <a:xfrm>
            <a:off x="2273300" y="2895600"/>
            <a:ext cx="4572000" cy="1524000"/>
          </a:xfrm>
          <a:prstGeom prst="rect">
            <a:avLst/>
          </a:prstGeom>
          <a:ln w="3175" cmpd="sng">
            <a:solidFill>
              <a:schemeClr val="tx1"/>
            </a:solidFill>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p:txBody>
          <a:bodyPr/>
          <a:lstStyle/>
          <a:p>
            <a:pPr eaLnBrk="1" hangingPunct="1"/>
            <a:r>
              <a:rPr lang="en-US" dirty="0" smtClean="0"/>
              <a:t>Back Up </a:t>
            </a:r>
            <a:r>
              <a:rPr lang="en-US" dirty="0" smtClean="0"/>
              <a:t>Company</a:t>
            </a:r>
            <a:endParaRPr lang="en-US" dirty="0" smtClean="0"/>
          </a:p>
        </p:txBody>
      </p:sp>
      <p:sp>
        <p:nvSpPr>
          <p:cNvPr id="106501" name="Rectangle 5"/>
          <p:cNvSpPr>
            <a:spLocks noGrp="1" noChangeArrowheads="1"/>
          </p:cNvSpPr>
          <p:nvPr>
            <p:ph type="body" sz="half" idx="1"/>
          </p:nvPr>
        </p:nvSpPr>
        <p:spPr>
          <a:xfrm>
            <a:off x="152400" y="1676400"/>
            <a:ext cx="8229600" cy="685800"/>
          </a:xfrm>
        </p:spPr>
        <p:txBody>
          <a:bodyPr/>
          <a:lstStyle/>
          <a:p>
            <a:pPr eaLnBrk="1" hangingPunct="1"/>
            <a:r>
              <a:rPr lang="en-US" sz="2800" dirty="0" smtClean="0"/>
              <a:t>Make sure </a:t>
            </a:r>
            <a:r>
              <a:rPr lang="en-US" sz="2800" b="1" dirty="0" smtClean="0"/>
              <a:t>Save it now</a:t>
            </a:r>
            <a:r>
              <a:rPr lang="en-US" sz="2800" dirty="0" smtClean="0"/>
              <a:t> is selected, click </a:t>
            </a:r>
            <a:r>
              <a:rPr lang="en-US" sz="2800" b="1" dirty="0" smtClean="0"/>
              <a:t>Next</a:t>
            </a:r>
          </a:p>
        </p:txBody>
      </p:sp>
      <p:sp>
        <p:nvSpPr>
          <p:cNvPr id="106498"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06499"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D58F5CC0-681C-4A11-B682-E6B27321DEA9}" type="slidenum">
              <a:rPr lang="en-US" smtClean="0"/>
              <a:pPr eaLnBrk="1" hangingPunct="1"/>
              <a:t>128</a:t>
            </a:fld>
            <a:endParaRPr lang="en-US" dirty="0" smtClean="0"/>
          </a:p>
        </p:txBody>
      </p:sp>
      <p:pic>
        <p:nvPicPr>
          <p:cNvPr id="2" name="Snagit_PPTED5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714" y="2590800"/>
            <a:ext cx="6428572" cy="2723810"/>
          </a:xfrm>
          <a:prstGeom prst="rect">
            <a:avLst/>
          </a:prstGeom>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2"/>
          <p:cNvSpPr>
            <a:spLocks noGrp="1" noChangeArrowheads="1"/>
          </p:cNvSpPr>
          <p:nvPr>
            <p:ph type="title"/>
          </p:nvPr>
        </p:nvSpPr>
        <p:spPr/>
        <p:txBody>
          <a:bodyPr/>
          <a:lstStyle/>
          <a:p>
            <a:pPr eaLnBrk="1" hangingPunct="1"/>
            <a:r>
              <a:rPr lang="en-US" dirty="0" smtClean="0"/>
              <a:t>Back Up </a:t>
            </a:r>
            <a:r>
              <a:rPr lang="en-US" dirty="0" smtClean="0"/>
              <a:t>Company</a:t>
            </a:r>
            <a:endParaRPr lang="en-US" dirty="0" smtClean="0"/>
          </a:p>
        </p:txBody>
      </p:sp>
      <p:sp>
        <p:nvSpPr>
          <p:cNvPr id="107525" name="Rectangle 4"/>
          <p:cNvSpPr>
            <a:spLocks noGrp="1" noChangeArrowheads="1"/>
          </p:cNvSpPr>
          <p:nvPr>
            <p:ph type="body" sz="half" idx="1"/>
          </p:nvPr>
        </p:nvSpPr>
        <p:spPr>
          <a:xfrm>
            <a:off x="228600" y="1676400"/>
            <a:ext cx="8305800" cy="2590800"/>
          </a:xfrm>
        </p:spPr>
        <p:txBody>
          <a:bodyPr>
            <a:normAutofit/>
          </a:bodyPr>
          <a:lstStyle/>
          <a:p>
            <a:pPr marL="274320" lvl="1" indent="-228600">
              <a:lnSpc>
                <a:spcPct val="90000"/>
              </a:lnSpc>
              <a:buClr>
                <a:schemeClr val="accent1"/>
              </a:buClr>
              <a:buFont typeface="Wingdings 2" pitchFamily="18" charset="2"/>
              <a:buChar char=""/>
            </a:pPr>
            <a:r>
              <a:rPr lang="en-US" sz="2800" dirty="0"/>
              <a:t>File Name should be: Computer (Backup Ch. 1)</a:t>
            </a:r>
          </a:p>
          <a:p>
            <a:pPr lvl="1">
              <a:lnSpc>
                <a:spcPct val="90000"/>
              </a:lnSpc>
            </a:pPr>
            <a:r>
              <a:rPr lang="en-US" sz="2000" dirty="0" smtClean="0"/>
              <a:t>Add </a:t>
            </a:r>
            <a:r>
              <a:rPr lang="en-US" sz="2000" b="1" dirty="0" smtClean="0"/>
              <a:t>Ch. 1</a:t>
            </a:r>
            <a:r>
              <a:rPr lang="en-US" sz="2000" dirty="0" smtClean="0"/>
              <a:t> after Computer (Backup)</a:t>
            </a:r>
          </a:p>
          <a:p>
            <a:pPr eaLnBrk="1" hangingPunct="1">
              <a:lnSpc>
                <a:spcPct val="90000"/>
              </a:lnSpc>
            </a:pPr>
            <a:r>
              <a:rPr lang="en-US" sz="2800" dirty="0" smtClean="0"/>
              <a:t>Note </a:t>
            </a:r>
            <a:r>
              <a:rPr lang="en-US" sz="2800" dirty="0" smtClean="0"/>
              <a:t>file </a:t>
            </a:r>
            <a:r>
              <a:rPr lang="en-US" sz="2800" dirty="0" smtClean="0"/>
              <a:t>type is </a:t>
            </a:r>
            <a:r>
              <a:rPr lang="en-US" sz="2800" b="1" dirty="0" smtClean="0"/>
              <a:t>*.QBB</a:t>
            </a:r>
          </a:p>
          <a:p>
            <a:pPr lvl="1" eaLnBrk="1" hangingPunct="1">
              <a:lnSpc>
                <a:spcPct val="90000"/>
              </a:lnSpc>
            </a:pPr>
            <a:r>
              <a:rPr lang="en-US" sz="2800" dirty="0" smtClean="0"/>
              <a:t>.</a:t>
            </a:r>
            <a:r>
              <a:rPr lang="en-US" sz="2000" b="1" dirty="0" smtClean="0"/>
              <a:t>QBB</a:t>
            </a:r>
            <a:r>
              <a:rPr lang="en-US" sz="2000" dirty="0" smtClean="0"/>
              <a:t> means QuickBooks Backup</a:t>
            </a:r>
          </a:p>
          <a:p>
            <a:pPr eaLnBrk="1" hangingPunct="1">
              <a:lnSpc>
                <a:spcPct val="90000"/>
              </a:lnSpc>
            </a:pPr>
            <a:r>
              <a:rPr lang="en-US" sz="2800" dirty="0" smtClean="0"/>
              <a:t>Click </a:t>
            </a:r>
            <a:r>
              <a:rPr lang="en-US" sz="2800" b="1" dirty="0" smtClean="0"/>
              <a:t>Save</a:t>
            </a:r>
            <a:r>
              <a:rPr lang="en-US" sz="2800" dirty="0" smtClean="0"/>
              <a:t> </a:t>
            </a:r>
            <a:r>
              <a:rPr lang="en-US" sz="2800" dirty="0" smtClean="0"/>
              <a:t>button</a:t>
            </a:r>
          </a:p>
        </p:txBody>
      </p:sp>
      <p:sp>
        <p:nvSpPr>
          <p:cNvPr id="107522"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07523"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1CACD534-69E5-488B-A4EA-2EE1EBECBBFB}" type="slidenum">
              <a:rPr lang="en-US" smtClean="0"/>
              <a:pPr eaLnBrk="1" hangingPunct="1"/>
              <a:t>129</a:t>
            </a:fld>
            <a:endParaRPr lang="en-US" dirty="0" smtClean="0"/>
          </a:p>
        </p:txBody>
      </p:sp>
      <p:pic>
        <p:nvPicPr>
          <p:cNvPr id="8" name="Picture 7"/>
          <p:cNvPicPr/>
          <p:nvPr/>
        </p:nvPicPr>
        <p:blipFill>
          <a:blip r:embed="rId3"/>
          <a:stretch>
            <a:fillRect/>
          </a:stretch>
        </p:blipFill>
        <p:spPr>
          <a:xfrm>
            <a:off x="1600200" y="3886200"/>
            <a:ext cx="5715000" cy="2514600"/>
          </a:xfrm>
          <a:prstGeom prst="rect">
            <a:avLst/>
          </a:prstGeom>
          <a:ln w="3175" cmpd="sng">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676400"/>
            <a:ext cx="2743200" cy="4407408"/>
          </a:xfrm>
        </p:spPr>
        <p:txBody>
          <a:bodyPr/>
          <a:lstStyle/>
          <a:p>
            <a:r>
              <a:rPr lang="en-US" b="1" dirty="0"/>
              <a:t>Edit </a:t>
            </a:r>
            <a:r>
              <a:rPr lang="en-US" b="1" dirty="0" smtClean="0"/>
              <a:t>Menu</a:t>
            </a:r>
            <a:r>
              <a:rPr lang="en-US" sz="2000" dirty="0" smtClean="0"/>
              <a:t> </a:t>
            </a:r>
          </a:p>
          <a:p>
            <a:pPr lvl="1"/>
            <a:r>
              <a:rPr lang="en-US" sz="2000" dirty="0" smtClean="0"/>
              <a:t>Make </a:t>
            </a:r>
            <a:r>
              <a:rPr lang="en-US" sz="2000" dirty="0"/>
              <a:t>changes</a:t>
            </a:r>
          </a:p>
          <a:p>
            <a:endParaRPr lang="en-US" dirty="0"/>
          </a:p>
        </p:txBody>
      </p:sp>
      <p:sp>
        <p:nvSpPr>
          <p:cNvPr id="4" name="Footer Placeholder 3"/>
          <p:cNvSpPr>
            <a:spLocks noGrp="1"/>
          </p:cNvSpPr>
          <p:nvPr>
            <p:ph type="ftr" sz="quarter" idx="11"/>
          </p:nvPr>
        </p:nvSpPr>
        <p:spPr/>
        <p:txBody>
          <a:bodyPr/>
          <a:lstStyle/>
          <a:p>
            <a:pPr>
              <a:defRPr/>
            </a:pPr>
            <a:r>
              <a:rPr lang="en-US" dirty="0" smtClean="0">
                <a:solidFill>
                  <a:schemeClr val="tx1"/>
                </a:solidFill>
              </a:rPr>
              <a:t>Copyright ©2016 Pearson Education, Inc. </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r>
              <a:rPr lang="en-US" dirty="0" smtClean="0">
                <a:solidFill>
                  <a:schemeClr val="tx1"/>
                </a:solidFill>
              </a:rPr>
              <a:t>1-</a:t>
            </a:r>
            <a:fld id="{15008852-CBCD-4BF2-9CB1-3452299BFAA0}" type="slidenum">
              <a:rPr lang="en-US" smtClean="0">
                <a:solidFill>
                  <a:schemeClr val="tx1"/>
                </a:solidFill>
              </a:rPr>
              <a:pPr>
                <a:defRPr/>
              </a:pPr>
              <a:t>13</a:t>
            </a:fld>
            <a:endParaRPr lang="en-US" dirty="0">
              <a:solidFill>
                <a:schemeClr val="tx1"/>
              </a:solidFill>
            </a:endParaRPr>
          </a:p>
        </p:txBody>
      </p:sp>
      <p:sp>
        <p:nvSpPr>
          <p:cNvPr id="6" name="Title 5"/>
          <p:cNvSpPr>
            <a:spLocks noGrp="1"/>
          </p:cNvSpPr>
          <p:nvPr>
            <p:ph type="title"/>
          </p:nvPr>
        </p:nvSpPr>
        <p:spPr/>
        <p:txBody>
          <a:bodyPr/>
          <a:lstStyle/>
          <a:p>
            <a:r>
              <a:rPr lang="en-US" dirty="0"/>
              <a:t>QuickBooks Menus</a:t>
            </a:r>
          </a:p>
        </p:txBody>
      </p:sp>
      <p:pic>
        <p:nvPicPr>
          <p:cNvPr id="7"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191000" y="1905000"/>
            <a:ext cx="1647619" cy="29047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5609478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ChangeArrowheads="1"/>
          </p:cNvSpPr>
          <p:nvPr>
            <p:ph type="title"/>
          </p:nvPr>
        </p:nvSpPr>
        <p:spPr/>
        <p:txBody>
          <a:bodyPr/>
          <a:lstStyle/>
          <a:p>
            <a:pPr eaLnBrk="1" hangingPunct="1"/>
            <a:r>
              <a:rPr lang="en-US" dirty="0" smtClean="0"/>
              <a:t>Back Up </a:t>
            </a:r>
            <a:r>
              <a:rPr lang="en-US" dirty="0" smtClean="0"/>
              <a:t>Company</a:t>
            </a:r>
            <a:endParaRPr lang="en-US" dirty="0" smtClean="0"/>
          </a:p>
        </p:txBody>
      </p:sp>
      <p:sp>
        <p:nvSpPr>
          <p:cNvPr id="108549" name="Rectangle 5"/>
          <p:cNvSpPr>
            <a:spLocks noGrp="1" noChangeArrowheads="1"/>
          </p:cNvSpPr>
          <p:nvPr>
            <p:ph type="body" sz="half" idx="1"/>
          </p:nvPr>
        </p:nvSpPr>
        <p:spPr>
          <a:xfrm>
            <a:off x="152400" y="1668780"/>
            <a:ext cx="8229600" cy="1371600"/>
          </a:xfrm>
        </p:spPr>
        <p:txBody>
          <a:bodyPr>
            <a:normAutofit/>
          </a:bodyPr>
          <a:lstStyle/>
          <a:p>
            <a:pPr eaLnBrk="1" hangingPunct="1">
              <a:lnSpc>
                <a:spcPct val="80000"/>
              </a:lnSpc>
            </a:pPr>
            <a:r>
              <a:rPr lang="en-US" sz="2800" dirty="0" smtClean="0"/>
              <a:t>QuickBooks </a:t>
            </a:r>
            <a:r>
              <a:rPr lang="en-US" sz="2800" dirty="0" smtClean="0"/>
              <a:t>Information </a:t>
            </a:r>
            <a:r>
              <a:rPr lang="en-US" sz="2800" dirty="0" smtClean="0"/>
              <a:t>screen appears</a:t>
            </a:r>
            <a:endParaRPr lang="en-US" sz="2800" dirty="0" smtClean="0"/>
          </a:p>
          <a:p>
            <a:pPr eaLnBrk="1" hangingPunct="1">
              <a:lnSpc>
                <a:spcPct val="80000"/>
              </a:lnSpc>
            </a:pPr>
            <a:r>
              <a:rPr lang="en-US" sz="2800" dirty="0" smtClean="0"/>
              <a:t>Click </a:t>
            </a:r>
            <a:r>
              <a:rPr lang="en-US" sz="2800" b="1" dirty="0" smtClean="0"/>
              <a:t>OK</a:t>
            </a:r>
            <a:endParaRPr lang="en-US" sz="2800" dirty="0" smtClean="0"/>
          </a:p>
        </p:txBody>
      </p:sp>
      <p:sp>
        <p:nvSpPr>
          <p:cNvPr id="108546"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08547"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01C9A6CC-487A-4AA4-9491-5BE34E54E99F}" type="slidenum">
              <a:rPr lang="en-US" smtClean="0"/>
              <a:pPr eaLnBrk="1" hangingPunct="1"/>
              <a:t>130</a:t>
            </a:fld>
            <a:endParaRPr lang="en-US" dirty="0" smtClean="0"/>
          </a:p>
        </p:txBody>
      </p:sp>
      <p:pic>
        <p:nvPicPr>
          <p:cNvPr id="7" name="Picture 6"/>
          <p:cNvPicPr/>
          <p:nvPr/>
        </p:nvPicPr>
        <p:blipFill>
          <a:blip r:embed="rId3"/>
          <a:stretch>
            <a:fillRect/>
          </a:stretch>
        </p:blipFill>
        <p:spPr>
          <a:xfrm>
            <a:off x="1981200" y="2743200"/>
            <a:ext cx="4572000" cy="998220"/>
          </a:xfrm>
          <a:prstGeom prst="rect">
            <a:avLst/>
          </a:prstGeom>
          <a:ln w="3175" cmpd="sng">
            <a:solidFill>
              <a:schemeClr val="tx1"/>
            </a:solidFill>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2"/>
          <p:cNvSpPr>
            <a:spLocks noGrp="1" noChangeArrowheads="1"/>
          </p:cNvSpPr>
          <p:nvPr>
            <p:ph type="title"/>
          </p:nvPr>
        </p:nvSpPr>
        <p:spPr/>
        <p:txBody>
          <a:bodyPr/>
          <a:lstStyle/>
          <a:p>
            <a:pPr eaLnBrk="1" hangingPunct="1"/>
            <a:r>
              <a:rPr lang="en-US" dirty="0" smtClean="0"/>
              <a:t>Change Account Names</a:t>
            </a:r>
          </a:p>
        </p:txBody>
      </p:sp>
      <p:sp>
        <p:nvSpPr>
          <p:cNvPr id="109573" name="Rectangle 4"/>
          <p:cNvSpPr>
            <a:spLocks noGrp="1" noChangeArrowheads="1"/>
          </p:cNvSpPr>
          <p:nvPr>
            <p:ph type="body" sz="half" idx="1"/>
          </p:nvPr>
        </p:nvSpPr>
        <p:spPr>
          <a:xfrm>
            <a:off x="152400" y="1676400"/>
            <a:ext cx="8220075" cy="3721100"/>
          </a:xfrm>
        </p:spPr>
        <p:txBody>
          <a:bodyPr>
            <a:normAutofit/>
          </a:bodyPr>
          <a:lstStyle/>
          <a:p>
            <a:pPr eaLnBrk="1" hangingPunct="1">
              <a:lnSpc>
                <a:spcPct val="80000"/>
              </a:lnSpc>
            </a:pPr>
            <a:r>
              <a:rPr lang="en-US" sz="2800" dirty="0" smtClean="0"/>
              <a:t>Click </a:t>
            </a:r>
            <a:r>
              <a:rPr lang="en-US" sz="2800" b="1" dirty="0" smtClean="0"/>
              <a:t>Lists</a:t>
            </a:r>
            <a:r>
              <a:rPr lang="en-US" sz="2800" dirty="0" smtClean="0"/>
              <a:t> on </a:t>
            </a:r>
            <a:r>
              <a:rPr lang="en-US" sz="2800" dirty="0" smtClean="0"/>
              <a:t>menu </a:t>
            </a:r>
            <a:r>
              <a:rPr lang="en-US" sz="2800" dirty="0" smtClean="0"/>
              <a:t>bar</a:t>
            </a:r>
          </a:p>
          <a:p>
            <a:pPr eaLnBrk="1" hangingPunct="1">
              <a:lnSpc>
                <a:spcPct val="80000"/>
              </a:lnSpc>
            </a:pPr>
            <a:r>
              <a:rPr lang="en-US" sz="2800" dirty="0" smtClean="0"/>
              <a:t>Click </a:t>
            </a:r>
            <a:r>
              <a:rPr lang="en-US" sz="2800" b="1" dirty="0" smtClean="0"/>
              <a:t>Chart of Accounts</a:t>
            </a:r>
          </a:p>
          <a:p>
            <a:pPr eaLnBrk="1" hangingPunct="1">
              <a:lnSpc>
                <a:spcPct val="80000"/>
              </a:lnSpc>
            </a:pPr>
            <a:r>
              <a:rPr lang="en-US" sz="2800" dirty="0" smtClean="0"/>
              <a:t>Scroll </a:t>
            </a:r>
            <a:r>
              <a:rPr lang="en-US" sz="2800" dirty="0"/>
              <a:t>through accounts until you see </a:t>
            </a:r>
            <a:r>
              <a:rPr lang="en-US" sz="2800" dirty="0" smtClean="0"/>
              <a:t>Company Cars</a:t>
            </a:r>
          </a:p>
          <a:p>
            <a:pPr eaLnBrk="1" hangingPunct="1">
              <a:lnSpc>
                <a:spcPct val="80000"/>
              </a:lnSpc>
            </a:pPr>
            <a:r>
              <a:rPr lang="en-US" sz="2800" dirty="0" smtClean="0"/>
              <a:t>Click </a:t>
            </a:r>
            <a:r>
              <a:rPr lang="en-US" sz="2800" b="1" dirty="0" smtClean="0"/>
              <a:t>Company Cars</a:t>
            </a:r>
            <a:endParaRPr lang="en-US" sz="2800" b="1" dirty="0"/>
          </a:p>
          <a:p>
            <a:pPr eaLnBrk="1" hangingPunct="1">
              <a:lnSpc>
                <a:spcPct val="80000"/>
              </a:lnSpc>
            </a:pPr>
            <a:endParaRPr lang="en-US" sz="2800" b="1" dirty="0" smtClean="0"/>
          </a:p>
          <a:p>
            <a:pPr eaLnBrk="1" hangingPunct="1">
              <a:lnSpc>
                <a:spcPct val="80000"/>
              </a:lnSpc>
            </a:pPr>
            <a:endParaRPr lang="en-US" sz="2800" b="1" dirty="0" smtClean="0"/>
          </a:p>
        </p:txBody>
      </p:sp>
      <p:sp>
        <p:nvSpPr>
          <p:cNvPr id="109570"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09571"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4E5A3CC7-06E3-4195-985C-BF5CD806D0C5}" type="slidenum">
              <a:rPr lang="en-US" smtClean="0"/>
              <a:pPr eaLnBrk="1" hangingPunct="1"/>
              <a:t>131</a:t>
            </a:fld>
            <a:endParaRPr lang="en-US" dirty="0" smtClean="0"/>
          </a:p>
        </p:txBody>
      </p:sp>
      <p:sp>
        <p:nvSpPr>
          <p:cNvPr id="109574" name="Rectangle 8"/>
          <p:cNvSpPr>
            <a:spLocks noChangeArrowheads="1"/>
          </p:cNvSpPr>
          <p:nvPr/>
        </p:nvSpPr>
        <p:spPr bwMode="auto">
          <a:xfrm>
            <a:off x="304800" y="3276600"/>
            <a:ext cx="3276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endParaRPr lang="en-US" sz="2400" b="1" dirty="0"/>
          </a:p>
        </p:txBody>
      </p:sp>
      <p:pic>
        <p:nvPicPr>
          <p:cNvPr id="10957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676400"/>
            <a:ext cx="2428875"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Snagit_PPT98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2633" y="3962400"/>
            <a:ext cx="4933334" cy="1961905"/>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2"/>
          <p:cNvSpPr>
            <a:spLocks noGrp="1" noChangeArrowheads="1"/>
          </p:cNvSpPr>
          <p:nvPr>
            <p:ph type="title"/>
          </p:nvPr>
        </p:nvSpPr>
        <p:spPr/>
        <p:txBody>
          <a:bodyPr/>
          <a:lstStyle/>
          <a:p>
            <a:pPr eaLnBrk="1" hangingPunct="1"/>
            <a:r>
              <a:rPr lang="en-US" dirty="0" smtClean="0"/>
              <a:t>Change Account Names</a:t>
            </a:r>
          </a:p>
        </p:txBody>
      </p:sp>
      <p:sp>
        <p:nvSpPr>
          <p:cNvPr id="110597" name="Rectangle 4"/>
          <p:cNvSpPr>
            <a:spLocks noGrp="1" noChangeArrowheads="1"/>
          </p:cNvSpPr>
          <p:nvPr>
            <p:ph type="body" sz="half" idx="1"/>
          </p:nvPr>
        </p:nvSpPr>
        <p:spPr>
          <a:xfrm>
            <a:off x="228600" y="1676400"/>
            <a:ext cx="7467600" cy="1819274"/>
          </a:xfrm>
        </p:spPr>
        <p:txBody>
          <a:bodyPr/>
          <a:lstStyle/>
          <a:p>
            <a:pPr eaLnBrk="1" hangingPunct="1">
              <a:lnSpc>
                <a:spcPct val="80000"/>
              </a:lnSpc>
            </a:pPr>
            <a:r>
              <a:rPr lang="en-US" sz="2800" dirty="0" smtClean="0"/>
              <a:t>Click </a:t>
            </a:r>
            <a:r>
              <a:rPr lang="en-US" sz="2800" b="1" dirty="0" smtClean="0"/>
              <a:t>Account </a:t>
            </a:r>
            <a:r>
              <a:rPr lang="en-US" sz="2800" dirty="0" smtClean="0"/>
              <a:t>button</a:t>
            </a:r>
          </a:p>
          <a:p>
            <a:pPr eaLnBrk="1" hangingPunct="1">
              <a:lnSpc>
                <a:spcPct val="80000"/>
              </a:lnSpc>
            </a:pPr>
            <a:r>
              <a:rPr lang="en-US" sz="2800" dirty="0" smtClean="0"/>
              <a:t>Click </a:t>
            </a:r>
            <a:r>
              <a:rPr lang="en-US" sz="2800" b="1" dirty="0" smtClean="0"/>
              <a:t>Edit Account </a:t>
            </a:r>
          </a:p>
          <a:p>
            <a:pPr lvl="1" eaLnBrk="1" hangingPunct="1">
              <a:lnSpc>
                <a:spcPct val="80000"/>
              </a:lnSpc>
            </a:pPr>
            <a:r>
              <a:rPr lang="en-US" sz="2000" dirty="0" smtClean="0"/>
              <a:t>Keyboard </a:t>
            </a:r>
            <a:r>
              <a:rPr lang="en-US" sz="2000" dirty="0" smtClean="0"/>
              <a:t>shortcut is </a:t>
            </a:r>
            <a:r>
              <a:rPr lang="en-US" sz="2000" b="1" dirty="0" smtClean="0"/>
              <a:t>Ctrl+E</a:t>
            </a:r>
          </a:p>
        </p:txBody>
      </p:sp>
      <p:sp>
        <p:nvSpPr>
          <p:cNvPr id="110594"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10595"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34941EF2-DB5D-4E50-93EA-D84F3C3CAD02}" type="slidenum">
              <a:rPr lang="en-US" smtClean="0"/>
              <a:pPr eaLnBrk="1" hangingPunct="1"/>
              <a:t>132</a:t>
            </a:fld>
            <a:endParaRPr lang="en-US" dirty="0" smtClean="0"/>
          </a:p>
        </p:txBody>
      </p:sp>
      <p:sp>
        <p:nvSpPr>
          <p:cNvPr id="110598" name="Rectangle 7"/>
          <p:cNvSpPr>
            <a:spLocks noChangeArrowheads="1"/>
          </p:cNvSpPr>
          <p:nvPr/>
        </p:nvSpPr>
        <p:spPr bwMode="auto">
          <a:xfrm>
            <a:off x="609600" y="2514600"/>
            <a:ext cx="708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2000" dirty="0"/>
          </a:p>
        </p:txBody>
      </p:sp>
      <p:pic>
        <p:nvPicPr>
          <p:cNvPr id="3" name="Snagit_PPT88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7083" y="3162300"/>
            <a:ext cx="4971429" cy="2333333"/>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dirty="0" smtClean="0"/>
              <a:t>Change Account Names</a:t>
            </a:r>
          </a:p>
        </p:txBody>
      </p:sp>
      <p:sp>
        <p:nvSpPr>
          <p:cNvPr id="111619" name="Text Placeholder 7"/>
          <p:cNvSpPr>
            <a:spLocks noGrp="1"/>
          </p:cNvSpPr>
          <p:nvPr>
            <p:ph type="body" sz="half" idx="1"/>
          </p:nvPr>
        </p:nvSpPr>
        <p:spPr>
          <a:xfrm>
            <a:off x="228600" y="1676400"/>
            <a:ext cx="8229600" cy="2667000"/>
          </a:xfrm>
        </p:spPr>
        <p:txBody>
          <a:bodyPr>
            <a:normAutofit/>
          </a:bodyPr>
          <a:lstStyle/>
          <a:p>
            <a:r>
              <a:rPr lang="en-US" sz="2800" dirty="0" smtClean="0"/>
              <a:t>Change Company Cars to </a:t>
            </a:r>
            <a:r>
              <a:rPr lang="en-US" sz="2800" b="1" dirty="0" smtClean="0"/>
              <a:t>Automobiles</a:t>
            </a:r>
          </a:p>
          <a:p>
            <a:r>
              <a:rPr lang="en-US" sz="2800" dirty="0" smtClean="0"/>
              <a:t>Click </a:t>
            </a:r>
            <a:r>
              <a:rPr lang="en-US" sz="2800" b="1" dirty="0" smtClean="0"/>
              <a:t>Save </a:t>
            </a:r>
            <a:r>
              <a:rPr lang="en-US" sz="2800" b="1" dirty="0" smtClean="0"/>
              <a:t>&amp; Close </a:t>
            </a:r>
            <a:r>
              <a:rPr lang="en-US" sz="2800" dirty="0" smtClean="0"/>
              <a:t>button</a:t>
            </a:r>
          </a:p>
          <a:p>
            <a:endParaRPr lang="en-US" dirty="0" smtClean="0"/>
          </a:p>
        </p:txBody>
      </p:sp>
      <p:sp>
        <p:nvSpPr>
          <p:cNvPr id="111620"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11621"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DB796886-B5F1-452D-B9DF-F8FCD27BE8D8}" type="slidenum">
              <a:rPr lang="en-US" smtClean="0"/>
              <a:pPr eaLnBrk="1" hangingPunct="1"/>
              <a:t>133</a:t>
            </a:fld>
            <a:endParaRPr lang="en-US" dirty="0" smtClean="0"/>
          </a:p>
        </p:txBody>
      </p:sp>
      <p:pic>
        <p:nvPicPr>
          <p:cNvPr id="3" name="Snagit_PPTB0B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9" y="2819400"/>
            <a:ext cx="6571429" cy="3342857"/>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2"/>
          <p:cNvSpPr>
            <a:spLocks noGrp="1" noChangeArrowheads="1"/>
          </p:cNvSpPr>
          <p:nvPr>
            <p:ph type="title"/>
          </p:nvPr>
        </p:nvSpPr>
        <p:spPr/>
        <p:txBody>
          <a:bodyPr/>
          <a:lstStyle/>
          <a:p>
            <a:pPr eaLnBrk="1" hangingPunct="1"/>
            <a:r>
              <a:rPr lang="en-US" dirty="0" smtClean="0"/>
              <a:t>Change Account Names</a:t>
            </a:r>
          </a:p>
        </p:txBody>
      </p:sp>
      <p:sp>
        <p:nvSpPr>
          <p:cNvPr id="112645" name="Rectangle 7"/>
          <p:cNvSpPr>
            <a:spLocks noGrp="1" noChangeArrowheads="1"/>
          </p:cNvSpPr>
          <p:nvPr>
            <p:ph type="body" sz="half" idx="1"/>
          </p:nvPr>
        </p:nvSpPr>
        <p:spPr>
          <a:xfrm>
            <a:off x="228600" y="1676400"/>
            <a:ext cx="8610600" cy="914400"/>
          </a:xfrm>
        </p:spPr>
        <p:txBody>
          <a:bodyPr>
            <a:normAutofit/>
          </a:bodyPr>
          <a:lstStyle/>
          <a:p>
            <a:pPr eaLnBrk="1" hangingPunct="1"/>
            <a:r>
              <a:rPr lang="en-US" sz="2800" dirty="0" smtClean="0"/>
              <a:t>Verify </a:t>
            </a:r>
            <a:r>
              <a:rPr lang="en-US" sz="2800" dirty="0" smtClean="0"/>
              <a:t>name </a:t>
            </a:r>
            <a:r>
              <a:rPr lang="en-US" sz="2800" dirty="0" smtClean="0"/>
              <a:t>change in </a:t>
            </a:r>
            <a:r>
              <a:rPr lang="en-US" sz="2800" dirty="0" smtClean="0"/>
              <a:t>Chart </a:t>
            </a:r>
            <a:r>
              <a:rPr lang="en-US" sz="2800" dirty="0" smtClean="0"/>
              <a:t>of Accounts</a:t>
            </a:r>
          </a:p>
        </p:txBody>
      </p:sp>
      <p:sp>
        <p:nvSpPr>
          <p:cNvPr id="112642"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12643"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2CF69661-8D15-4CBC-94B3-17C85519C2F3}" type="slidenum">
              <a:rPr lang="en-US" smtClean="0"/>
              <a:pPr eaLnBrk="1" hangingPunct="1"/>
              <a:t>134</a:t>
            </a:fld>
            <a:endParaRPr lang="en-US" dirty="0" smtClean="0"/>
          </a:p>
        </p:txBody>
      </p:sp>
      <p:pic>
        <p:nvPicPr>
          <p:cNvPr id="7" name="Picture 6"/>
          <p:cNvPicPr/>
          <p:nvPr/>
        </p:nvPicPr>
        <p:blipFill>
          <a:blip r:embed="rId3"/>
          <a:stretch>
            <a:fillRect/>
          </a:stretch>
        </p:blipFill>
        <p:spPr>
          <a:xfrm>
            <a:off x="1600200" y="2857500"/>
            <a:ext cx="5486400" cy="1943100"/>
          </a:xfrm>
          <a:prstGeom prst="rect">
            <a:avLst/>
          </a:prstGeom>
          <a:ln w="3175" cmpd="sng">
            <a:solidFill>
              <a:schemeClr val="tx1"/>
            </a:solidFill>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Content Placeholder 2"/>
          <p:cNvSpPr>
            <a:spLocks noGrp="1"/>
          </p:cNvSpPr>
          <p:nvPr>
            <p:ph idx="1"/>
          </p:nvPr>
        </p:nvSpPr>
        <p:spPr>
          <a:xfrm>
            <a:off x="177800" y="1600200"/>
            <a:ext cx="8661400" cy="4297363"/>
          </a:xfrm>
        </p:spPr>
        <p:txBody>
          <a:bodyPr>
            <a:normAutofit/>
          </a:bodyPr>
          <a:lstStyle/>
          <a:p>
            <a:r>
              <a:rPr lang="en-US" sz="2800" dirty="0" smtClean="0"/>
              <a:t>Click </a:t>
            </a:r>
            <a:r>
              <a:rPr lang="en-US" sz="2800" b="1" dirty="0" smtClean="0"/>
              <a:t>Reports </a:t>
            </a:r>
            <a:r>
              <a:rPr lang="en-US" sz="2800" dirty="0" smtClean="0"/>
              <a:t>on </a:t>
            </a:r>
            <a:r>
              <a:rPr lang="en-US" sz="2800" dirty="0" smtClean="0"/>
              <a:t>icon </a:t>
            </a:r>
            <a:r>
              <a:rPr lang="en-US" sz="2800" dirty="0" smtClean="0"/>
              <a:t>bar to open </a:t>
            </a:r>
            <a:r>
              <a:rPr lang="en-US" sz="2800" dirty="0" smtClean="0"/>
              <a:t>Report </a:t>
            </a:r>
            <a:r>
              <a:rPr lang="en-US" sz="2800" dirty="0" smtClean="0"/>
              <a:t>Center</a:t>
            </a:r>
          </a:p>
          <a:p>
            <a:endParaRPr lang="en-US" sz="2800" dirty="0"/>
          </a:p>
          <a:p>
            <a:r>
              <a:rPr lang="en-US" sz="2800" dirty="0" smtClean="0"/>
              <a:t>Click </a:t>
            </a:r>
            <a:r>
              <a:rPr lang="en-US" sz="2800" dirty="0" smtClean="0"/>
              <a:t>the icon for </a:t>
            </a:r>
            <a:r>
              <a:rPr lang="en-US" sz="2800" b="1" dirty="0" smtClean="0"/>
              <a:t>List View</a:t>
            </a:r>
          </a:p>
        </p:txBody>
      </p:sp>
      <p:sp>
        <p:nvSpPr>
          <p:cNvPr id="113668"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13669"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A13FD2AC-5AF4-4EAD-B634-7F114897A46E}" type="slidenum">
              <a:rPr lang="en-US" smtClean="0"/>
              <a:pPr eaLnBrk="1" hangingPunct="1"/>
              <a:t>135</a:t>
            </a:fld>
            <a:endParaRPr lang="en-US" dirty="0" smtClean="0"/>
          </a:p>
        </p:txBody>
      </p:sp>
      <p:sp>
        <p:nvSpPr>
          <p:cNvPr id="113666" name="Title 1"/>
          <p:cNvSpPr>
            <a:spLocks noGrp="1"/>
          </p:cNvSpPr>
          <p:nvPr>
            <p:ph type="title"/>
          </p:nvPr>
        </p:nvSpPr>
        <p:spPr/>
        <p:txBody>
          <a:bodyPr/>
          <a:lstStyle/>
          <a:p>
            <a:r>
              <a:rPr lang="en-US" dirty="0" smtClean="0"/>
              <a:t>View </a:t>
            </a:r>
            <a:r>
              <a:rPr lang="en-US" dirty="0" smtClean="0"/>
              <a:t>Report</a:t>
            </a:r>
            <a:endParaRPr lang="en-US" dirty="0" smtClean="0"/>
          </a:p>
        </p:txBody>
      </p:sp>
      <p:pic>
        <p:nvPicPr>
          <p:cNvPr id="1136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5693" y="2137228"/>
            <a:ext cx="546101" cy="4680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5447" y="3352800"/>
            <a:ext cx="486592" cy="3548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Content Placeholder 2"/>
          <p:cNvSpPr>
            <a:spLocks noGrp="1"/>
          </p:cNvSpPr>
          <p:nvPr>
            <p:ph idx="1"/>
          </p:nvPr>
        </p:nvSpPr>
        <p:spPr>
          <a:xfrm>
            <a:off x="228600" y="1762124"/>
            <a:ext cx="8610600" cy="2514600"/>
          </a:xfrm>
        </p:spPr>
        <p:txBody>
          <a:bodyPr>
            <a:normAutofit/>
          </a:bodyPr>
          <a:lstStyle/>
          <a:p>
            <a:r>
              <a:rPr lang="en-US" sz="2800" dirty="0" smtClean="0"/>
              <a:t>In </a:t>
            </a:r>
            <a:r>
              <a:rPr lang="en-US" sz="2800" dirty="0" smtClean="0"/>
              <a:t>list </a:t>
            </a:r>
            <a:r>
              <a:rPr lang="en-US" sz="2800" dirty="0" smtClean="0"/>
              <a:t>of report categories, click </a:t>
            </a:r>
            <a:r>
              <a:rPr lang="en-US" sz="2800" b="1" dirty="0" smtClean="0"/>
              <a:t>Accountant &amp; Taxes </a:t>
            </a:r>
            <a:endParaRPr lang="en-US" sz="2800" dirty="0" smtClean="0"/>
          </a:p>
          <a:p>
            <a:r>
              <a:rPr lang="en-US" sz="2800" dirty="0" smtClean="0"/>
              <a:t>Click </a:t>
            </a:r>
            <a:r>
              <a:rPr lang="en-US" sz="2800" b="1" dirty="0" smtClean="0"/>
              <a:t>Trial Balance</a:t>
            </a:r>
          </a:p>
          <a:p>
            <a:r>
              <a:rPr lang="en-US" sz="2800" dirty="0" smtClean="0"/>
              <a:t>Click </a:t>
            </a:r>
            <a:r>
              <a:rPr lang="en-US" sz="2800" b="1" dirty="0" smtClean="0"/>
              <a:t>Run </a:t>
            </a:r>
            <a:r>
              <a:rPr lang="en-US" sz="2800" dirty="0" smtClean="0"/>
              <a:t>button</a:t>
            </a:r>
          </a:p>
          <a:p>
            <a:pPr lvl="1"/>
            <a:r>
              <a:rPr lang="en-US" sz="2200" dirty="0" smtClean="0"/>
              <a:t>Your </a:t>
            </a:r>
            <a:r>
              <a:rPr lang="en-US" sz="2200" dirty="0" smtClean="0"/>
              <a:t>dates will not be 12/1/2014-12/31/2014</a:t>
            </a:r>
          </a:p>
        </p:txBody>
      </p:sp>
      <p:sp>
        <p:nvSpPr>
          <p:cNvPr id="114692"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14693"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07C5DE51-7453-418E-824B-2ED1CE0B24F5}" type="slidenum">
              <a:rPr lang="en-US" smtClean="0"/>
              <a:pPr eaLnBrk="1" hangingPunct="1"/>
              <a:t>136</a:t>
            </a:fld>
            <a:endParaRPr lang="en-US" dirty="0" smtClean="0"/>
          </a:p>
        </p:txBody>
      </p:sp>
      <p:sp>
        <p:nvSpPr>
          <p:cNvPr id="114690" name="Title 1"/>
          <p:cNvSpPr>
            <a:spLocks noGrp="1"/>
          </p:cNvSpPr>
          <p:nvPr>
            <p:ph type="title"/>
          </p:nvPr>
        </p:nvSpPr>
        <p:spPr/>
        <p:txBody>
          <a:bodyPr/>
          <a:lstStyle/>
          <a:p>
            <a:r>
              <a:rPr lang="en-US" dirty="0" smtClean="0"/>
              <a:t>View </a:t>
            </a:r>
            <a:r>
              <a:rPr lang="en-US" dirty="0" smtClean="0"/>
              <a:t>Report</a:t>
            </a:r>
            <a:endParaRPr lang="en-US" dirty="0" smtClean="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4038600" y="2362199"/>
            <a:ext cx="1600200" cy="447675"/>
          </a:xfrm>
          <a:prstGeom prst="rect">
            <a:avLst/>
          </a:prstGeom>
          <a:ln>
            <a:solidFill>
              <a:schemeClr val="tx1"/>
            </a:solidFill>
          </a:ln>
        </p:spPr>
      </p:pic>
      <p:pic>
        <p:nvPicPr>
          <p:cNvPr id="12" name="Picture 11"/>
          <p:cNvPicPr/>
          <p:nvPr/>
        </p:nvPicPr>
        <p:blipFill>
          <a:blip r:embed="rId4"/>
          <a:stretch>
            <a:fillRect/>
          </a:stretch>
        </p:blipFill>
        <p:spPr>
          <a:xfrm>
            <a:off x="2105660" y="4648200"/>
            <a:ext cx="4714240" cy="1028065"/>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Content Placeholder 2"/>
          <p:cNvSpPr>
            <a:spLocks noGrp="1"/>
          </p:cNvSpPr>
          <p:nvPr>
            <p:ph idx="1"/>
          </p:nvPr>
        </p:nvSpPr>
        <p:spPr>
          <a:xfrm>
            <a:off x="228600" y="1752600"/>
            <a:ext cx="8610600" cy="4800600"/>
          </a:xfrm>
        </p:spPr>
        <p:txBody>
          <a:bodyPr>
            <a:normAutofit/>
          </a:bodyPr>
          <a:lstStyle/>
          <a:p>
            <a:r>
              <a:rPr lang="en-US" sz="2800" dirty="0" smtClean="0"/>
              <a:t>Press </a:t>
            </a:r>
            <a:r>
              <a:rPr lang="en-US" sz="2800" b="1" dirty="0" smtClean="0"/>
              <a:t>Tab </a:t>
            </a:r>
            <a:r>
              <a:rPr lang="en-US" sz="2800" dirty="0" smtClean="0"/>
              <a:t>key to highlight </a:t>
            </a:r>
            <a:r>
              <a:rPr lang="en-US" sz="2800" b="1" dirty="0" smtClean="0"/>
              <a:t>From</a:t>
            </a:r>
          </a:p>
          <a:p>
            <a:r>
              <a:rPr lang="en-US" sz="2800" dirty="0" smtClean="0"/>
              <a:t>Key in </a:t>
            </a:r>
            <a:r>
              <a:rPr lang="en-US" sz="2800" dirty="0" smtClean="0"/>
              <a:t>date </a:t>
            </a:r>
            <a:r>
              <a:rPr lang="en-US" sz="2800" b="1" dirty="0" smtClean="0"/>
              <a:t>01/01/15</a:t>
            </a:r>
            <a:endParaRPr lang="en-US" sz="2800" dirty="0" smtClean="0"/>
          </a:p>
          <a:p>
            <a:r>
              <a:rPr lang="en-US" sz="2800" dirty="0" smtClean="0"/>
              <a:t>Press </a:t>
            </a:r>
            <a:r>
              <a:rPr lang="en-US" sz="2800" b="1" dirty="0" smtClean="0"/>
              <a:t>Tab </a:t>
            </a:r>
            <a:r>
              <a:rPr lang="en-US" sz="2800" dirty="0" smtClean="0"/>
              <a:t>and key in </a:t>
            </a:r>
            <a:r>
              <a:rPr lang="en-US" sz="2800" b="1" dirty="0" smtClean="0"/>
              <a:t>To </a:t>
            </a:r>
            <a:r>
              <a:rPr lang="en-US" sz="2800" dirty="0" smtClean="0"/>
              <a:t>date of </a:t>
            </a:r>
            <a:r>
              <a:rPr lang="en-US" sz="2800" b="1" dirty="0" smtClean="0"/>
              <a:t>01/01/15</a:t>
            </a:r>
          </a:p>
          <a:p>
            <a:r>
              <a:rPr lang="en-US" sz="2800" dirty="0" smtClean="0"/>
              <a:t>Press </a:t>
            </a:r>
            <a:r>
              <a:rPr lang="en-US" sz="2800" dirty="0" smtClean="0"/>
              <a:t>Tab </a:t>
            </a:r>
            <a:r>
              <a:rPr lang="en-US" sz="2800" dirty="0" smtClean="0"/>
              <a:t>key until </a:t>
            </a:r>
            <a:r>
              <a:rPr lang="en-US" sz="2800" dirty="0" smtClean="0"/>
              <a:t>report </a:t>
            </a:r>
            <a:r>
              <a:rPr lang="en-US" sz="2800" dirty="0" smtClean="0"/>
              <a:t>is displayed</a:t>
            </a:r>
          </a:p>
          <a:p>
            <a:r>
              <a:rPr lang="en-US" sz="2800" dirty="0" smtClean="0"/>
              <a:t>View </a:t>
            </a:r>
            <a:r>
              <a:rPr lang="en-US" sz="2800" dirty="0" smtClean="0"/>
              <a:t>Trial </a:t>
            </a:r>
            <a:r>
              <a:rPr lang="en-US" sz="2800" dirty="0" smtClean="0"/>
              <a:t>Balance </a:t>
            </a:r>
          </a:p>
          <a:p>
            <a:r>
              <a:rPr lang="en-US" sz="2800" dirty="0" smtClean="0"/>
              <a:t>Verify </a:t>
            </a:r>
            <a:r>
              <a:rPr lang="en-US" sz="2800" dirty="0" smtClean="0"/>
              <a:t>account </a:t>
            </a:r>
            <a:r>
              <a:rPr lang="en-US" sz="2800" dirty="0" smtClean="0"/>
              <a:t>name of Automobiles</a:t>
            </a:r>
          </a:p>
          <a:p>
            <a:pPr lvl="1"/>
            <a:r>
              <a:rPr lang="en-US" sz="2000" dirty="0" smtClean="0"/>
              <a:t>Master </a:t>
            </a:r>
            <a:r>
              <a:rPr lang="en-US" sz="2000" dirty="0"/>
              <a:t>or Controlling </a:t>
            </a:r>
            <a:r>
              <a:rPr lang="en-US" sz="2000" dirty="0" smtClean="0"/>
              <a:t>account </a:t>
            </a:r>
            <a:r>
              <a:rPr lang="en-US" sz="2000" dirty="0"/>
              <a:t>Automobiles </a:t>
            </a:r>
            <a:r>
              <a:rPr lang="en-US" sz="2000" dirty="0" smtClean="0"/>
              <a:t>is shown with its subaccounts that have a balance</a:t>
            </a:r>
            <a:endParaRPr lang="en-US" sz="2000" dirty="0"/>
          </a:p>
          <a:p>
            <a:pPr lvl="1"/>
            <a:r>
              <a:rPr lang="en-US" sz="2000" dirty="0" smtClean="0"/>
              <a:t>Account </a:t>
            </a:r>
            <a:r>
              <a:rPr lang="en-US" sz="2000" dirty="0"/>
              <a:t>and its </a:t>
            </a:r>
            <a:r>
              <a:rPr lang="en-US" sz="2000" dirty="0" smtClean="0"/>
              <a:t>subaccount </a:t>
            </a:r>
            <a:r>
              <a:rPr lang="en-US" sz="2000" dirty="0"/>
              <a:t>will be shown as Automobiles: Original Cost</a:t>
            </a:r>
          </a:p>
        </p:txBody>
      </p:sp>
      <p:sp>
        <p:nvSpPr>
          <p:cNvPr id="115716"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15717"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FE729A9B-DB16-4C77-B1FA-2B8636649537}" type="slidenum">
              <a:rPr lang="en-US" smtClean="0"/>
              <a:pPr eaLnBrk="1" hangingPunct="1"/>
              <a:t>137</a:t>
            </a:fld>
            <a:endParaRPr lang="en-US" dirty="0" smtClean="0"/>
          </a:p>
        </p:txBody>
      </p:sp>
      <p:sp>
        <p:nvSpPr>
          <p:cNvPr id="115714" name="Title 1"/>
          <p:cNvSpPr>
            <a:spLocks noGrp="1"/>
          </p:cNvSpPr>
          <p:nvPr>
            <p:ph type="title"/>
          </p:nvPr>
        </p:nvSpPr>
        <p:spPr/>
        <p:txBody>
          <a:bodyPr/>
          <a:lstStyle/>
          <a:p>
            <a:r>
              <a:rPr lang="en-US" dirty="0" smtClean="0"/>
              <a:t>View </a:t>
            </a:r>
            <a:r>
              <a:rPr lang="en-US" dirty="0" smtClean="0"/>
              <a:t>Report</a:t>
            </a:r>
            <a:endParaRPr lang="en-US" dirty="0" smtClean="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dirty="0" smtClean="0"/>
              <a:t>View </a:t>
            </a:r>
            <a:r>
              <a:rPr lang="en-US" dirty="0" smtClean="0"/>
              <a:t>Report</a:t>
            </a:r>
            <a:endParaRPr lang="en-US" dirty="0" smtClean="0"/>
          </a:p>
        </p:txBody>
      </p:sp>
      <p:sp>
        <p:nvSpPr>
          <p:cNvPr id="12" name="Text Placeholder 11"/>
          <p:cNvSpPr>
            <a:spLocks noGrp="1"/>
          </p:cNvSpPr>
          <p:nvPr>
            <p:ph type="body" sz="half" idx="2"/>
          </p:nvPr>
        </p:nvSpPr>
        <p:spPr>
          <a:xfrm>
            <a:off x="152400" y="1676400"/>
            <a:ext cx="8686800" cy="4648200"/>
          </a:xfrm>
        </p:spPr>
        <p:txBody>
          <a:bodyPr>
            <a:normAutofit/>
          </a:bodyPr>
          <a:lstStyle/>
          <a:p>
            <a:r>
              <a:rPr lang="en-US" sz="2800" dirty="0" smtClean="0"/>
              <a:t>Verify </a:t>
            </a:r>
            <a:r>
              <a:rPr lang="en-US" sz="2800" dirty="0" smtClean="0"/>
              <a:t>account </a:t>
            </a:r>
            <a:r>
              <a:rPr lang="en-US" sz="2800" dirty="0" smtClean="0"/>
              <a:t>name </a:t>
            </a:r>
            <a:r>
              <a:rPr lang="en-US" sz="2800" b="1" dirty="0" smtClean="0"/>
              <a:t>Automobiles: Original Cost</a:t>
            </a:r>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r>
              <a:rPr lang="en-US" sz="2800" dirty="0" smtClean="0"/>
              <a:t>Close </a:t>
            </a:r>
            <a:r>
              <a:rPr lang="en-US" sz="2800" dirty="0" smtClean="0"/>
              <a:t>report </a:t>
            </a:r>
            <a:r>
              <a:rPr lang="en-US" sz="2800" dirty="0"/>
              <a:t>and </a:t>
            </a:r>
            <a:r>
              <a:rPr lang="en-US" sz="2800" dirty="0" smtClean="0"/>
              <a:t>Report </a:t>
            </a:r>
            <a:r>
              <a:rPr lang="en-US" sz="2800" dirty="0"/>
              <a:t>Center</a:t>
            </a:r>
          </a:p>
          <a:p>
            <a:endParaRPr lang="en-US" dirty="0"/>
          </a:p>
        </p:txBody>
      </p:sp>
      <p:sp>
        <p:nvSpPr>
          <p:cNvPr id="116740"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16741"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6D5D8C1A-02DD-4EA1-92DD-DA225AC998E2}" type="slidenum">
              <a:rPr lang="en-US" smtClean="0"/>
              <a:pPr eaLnBrk="1" hangingPunct="1"/>
              <a:t>138</a:t>
            </a:fld>
            <a:endParaRPr lang="en-US" dirty="0" smtClean="0"/>
          </a:p>
        </p:txBody>
      </p:sp>
      <p:pic>
        <p:nvPicPr>
          <p:cNvPr id="7" name="Picture 6"/>
          <p:cNvPicPr/>
          <p:nvPr/>
        </p:nvPicPr>
        <p:blipFill>
          <a:blip r:embed="rId3"/>
          <a:stretch>
            <a:fillRect/>
          </a:stretch>
        </p:blipFill>
        <p:spPr>
          <a:xfrm>
            <a:off x="1066800" y="2362200"/>
            <a:ext cx="6629400" cy="2895600"/>
          </a:xfrm>
          <a:prstGeom prst="rect">
            <a:avLst/>
          </a:prstGeom>
          <a:ln w="3175" cmpd="sng">
            <a:solidFill>
              <a:schemeClr val="tx1"/>
            </a:solidFill>
          </a:ln>
        </p:spPr>
      </p:pic>
      <p:sp>
        <p:nvSpPr>
          <p:cNvPr id="2" name="Rounded Rectangle 1"/>
          <p:cNvSpPr/>
          <p:nvPr/>
        </p:nvSpPr>
        <p:spPr>
          <a:xfrm>
            <a:off x="2819400" y="3886200"/>
            <a:ext cx="1143000" cy="228600"/>
          </a:xfrm>
          <a:prstGeom prst="roundRect">
            <a:avLst/>
          </a:prstGeom>
          <a:no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5" name="Rectangle 3"/>
          <p:cNvSpPr>
            <a:spLocks noGrp="1" noChangeArrowheads="1"/>
          </p:cNvSpPr>
          <p:nvPr>
            <p:ph idx="1"/>
          </p:nvPr>
        </p:nvSpPr>
        <p:spPr>
          <a:xfrm>
            <a:off x="228600" y="1752600"/>
            <a:ext cx="8686800" cy="4681729"/>
          </a:xfrm>
        </p:spPr>
        <p:txBody>
          <a:bodyPr/>
          <a:lstStyle/>
          <a:p>
            <a:pPr eaLnBrk="1" hangingPunct="1">
              <a:lnSpc>
                <a:spcPct val="90000"/>
              </a:lnSpc>
            </a:pPr>
            <a:r>
              <a:rPr lang="en-US" sz="2800" dirty="0" smtClean="0"/>
              <a:t>Restoring </a:t>
            </a:r>
            <a:r>
              <a:rPr lang="en-US" sz="2800" dirty="0" smtClean="0"/>
              <a:t>file </a:t>
            </a:r>
            <a:r>
              <a:rPr lang="en-US" sz="2800" dirty="0" smtClean="0"/>
              <a:t>will erase any transactions entered and changes made since </a:t>
            </a:r>
            <a:r>
              <a:rPr lang="en-US" sz="2800" dirty="0" smtClean="0"/>
              <a:t>backup </a:t>
            </a:r>
            <a:r>
              <a:rPr lang="en-US" sz="2800" dirty="0" smtClean="0"/>
              <a:t>was created</a:t>
            </a:r>
          </a:p>
          <a:p>
            <a:pPr eaLnBrk="1" hangingPunct="1">
              <a:lnSpc>
                <a:spcPct val="90000"/>
              </a:lnSpc>
            </a:pPr>
            <a:r>
              <a:rPr lang="en-US" sz="2800" dirty="0" smtClean="0"/>
              <a:t>Restore </a:t>
            </a:r>
            <a:r>
              <a:rPr lang="en-US" sz="2800" dirty="0" smtClean="0"/>
              <a:t>backup </a:t>
            </a:r>
            <a:r>
              <a:rPr lang="en-US" sz="2800" dirty="0" smtClean="0"/>
              <a:t>file if </a:t>
            </a:r>
          </a:p>
          <a:p>
            <a:pPr lvl="1">
              <a:lnSpc>
                <a:spcPct val="90000"/>
              </a:lnSpc>
            </a:pPr>
            <a:r>
              <a:rPr lang="en-US" sz="2000" dirty="0" smtClean="0"/>
              <a:t>Made </a:t>
            </a:r>
            <a:r>
              <a:rPr lang="en-US" sz="2000" dirty="0" smtClean="0"/>
              <a:t>errors that you cannot find</a:t>
            </a:r>
          </a:p>
          <a:p>
            <a:pPr lvl="1">
              <a:lnSpc>
                <a:spcPct val="90000"/>
              </a:lnSpc>
            </a:pPr>
            <a:r>
              <a:rPr lang="en-US" sz="2000" dirty="0" smtClean="0"/>
              <a:t>Want </a:t>
            </a:r>
            <a:r>
              <a:rPr lang="en-US" sz="2000" dirty="0" smtClean="0"/>
              <a:t>to start over on a chapter</a:t>
            </a:r>
          </a:p>
          <a:p>
            <a:pPr>
              <a:lnSpc>
                <a:spcPct val="90000"/>
              </a:lnSpc>
            </a:pPr>
            <a:r>
              <a:rPr lang="en-US" sz="2800" dirty="0"/>
              <a:t>Chapter </a:t>
            </a:r>
            <a:r>
              <a:rPr lang="en-US" sz="2800" dirty="0" smtClean="0"/>
              <a:t>1 backup file for was made after you added your name to </a:t>
            </a:r>
            <a:r>
              <a:rPr lang="en-US" sz="2800" dirty="0" smtClean="0"/>
              <a:t>company </a:t>
            </a:r>
            <a:r>
              <a:rPr lang="en-US" sz="2800" dirty="0" smtClean="0"/>
              <a:t>name</a:t>
            </a:r>
          </a:p>
          <a:p>
            <a:pPr>
              <a:lnSpc>
                <a:spcPct val="90000"/>
              </a:lnSpc>
            </a:pPr>
            <a:r>
              <a:rPr lang="en-US" sz="2800" dirty="0" smtClean="0"/>
              <a:t>But prior to changing </a:t>
            </a:r>
            <a:r>
              <a:rPr lang="en-US" sz="2800" dirty="0" smtClean="0"/>
              <a:t>Company </a:t>
            </a:r>
            <a:r>
              <a:rPr lang="en-US" sz="2800" dirty="0" smtClean="0"/>
              <a:t>Cars to Automobiles</a:t>
            </a:r>
          </a:p>
          <a:p>
            <a:pPr eaLnBrk="1" hangingPunct="1">
              <a:lnSpc>
                <a:spcPct val="90000"/>
              </a:lnSpc>
            </a:pPr>
            <a:r>
              <a:rPr lang="en-US" sz="2800" dirty="0" smtClean="0"/>
              <a:t>Restoring </a:t>
            </a:r>
            <a:r>
              <a:rPr lang="en-US" sz="2800" dirty="0" smtClean="0"/>
              <a:t>file </a:t>
            </a:r>
            <a:r>
              <a:rPr lang="en-US" sz="2800" dirty="0" smtClean="0"/>
              <a:t>will show Company Cars</a:t>
            </a:r>
          </a:p>
          <a:p>
            <a:pPr eaLnBrk="1" hangingPunct="1">
              <a:lnSpc>
                <a:spcPct val="90000"/>
              </a:lnSpc>
              <a:buFontTx/>
              <a:buNone/>
            </a:pPr>
            <a:endParaRPr lang="en-US" dirty="0" smtClean="0"/>
          </a:p>
        </p:txBody>
      </p:sp>
      <p:sp>
        <p:nvSpPr>
          <p:cNvPr id="117762"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17763"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AA7D860D-E001-4104-B106-54732633BA3F}" type="slidenum">
              <a:rPr lang="en-US" smtClean="0"/>
              <a:pPr eaLnBrk="1" hangingPunct="1"/>
              <a:t>139</a:t>
            </a:fld>
            <a:endParaRPr lang="en-US" dirty="0" smtClean="0"/>
          </a:p>
        </p:txBody>
      </p:sp>
      <p:sp>
        <p:nvSpPr>
          <p:cNvPr id="117764" name="Rectangle 2"/>
          <p:cNvSpPr>
            <a:spLocks noGrp="1" noChangeArrowheads="1"/>
          </p:cNvSpPr>
          <p:nvPr>
            <p:ph type="title"/>
          </p:nvPr>
        </p:nvSpPr>
        <p:spPr/>
        <p:txBody>
          <a:bodyPr/>
          <a:lstStyle/>
          <a:p>
            <a:pPr eaLnBrk="1" hangingPunct="1"/>
            <a:r>
              <a:rPr lang="en-US" dirty="0" smtClean="0"/>
              <a:t>Restore </a:t>
            </a:r>
            <a:r>
              <a:rPr lang="en-US" dirty="0" smtClean="0"/>
              <a:t>Backup </a:t>
            </a:r>
            <a:r>
              <a:rPr lang="en-US" dirty="0" smtClean="0"/>
              <a:t>File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sz="quarter"/>
          </p:nvPr>
        </p:nvSpPr>
        <p:spPr/>
        <p:txBody>
          <a:bodyPr/>
          <a:lstStyle/>
          <a:p>
            <a:pPr eaLnBrk="1" hangingPunct="1"/>
            <a:r>
              <a:rPr lang="en-US" dirty="0" smtClean="0"/>
              <a:t>QuickBooks Menus</a:t>
            </a:r>
          </a:p>
        </p:txBody>
      </p:sp>
      <p:sp>
        <p:nvSpPr>
          <p:cNvPr id="14341" name="Rectangle 5"/>
          <p:cNvSpPr>
            <a:spLocks noGrp="1" noChangeArrowheads="1"/>
          </p:cNvSpPr>
          <p:nvPr>
            <p:ph sz="quarter" idx="1"/>
          </p:nvPr>
        </p:nvSpPr>
        <p:spPr>
          <a:xfrm>
            <a:off x="228600" y="1676400"/>
            <a:ext cx="2667000" cy="3200400"/>
          </a:xfrm>
        </p:spPr>
        <p:txBody>
          <a:bodyPr>
            <a:normAutofit/>
          </a:bodyPr>
          <a:lstStyle/>
          <a:p>
            <a:pPr eaLnBrk="1" hangingPunct="1"/>
            <a:r>
              <a:rPr lang="en-US" sz="2800" b="1" dirty="0" smtClean="0"/>
              <a:t>View Menu</a:t>
            </a:r>
          </a:p>
          <a:p>
            <a:pPr lvl="1"/>
            <a:r>
              <a:rPr lang="en-US" sz="2000" dirty="0" smtClean="0"/>
              <a:t>Select </a:t>
            </a:r>
          </a:p>
          <a:p>
            <a:pPr lvl="2"/>
            <a:r>
              <a:rPr lang="en-US" dirty="0" smtClean="0"/>
              <a:t>Icon Bars</a:t>
            </a:r>
          </a:p>
          <a:p>
            <a:pPr lvl="2"/>
            <a:r>
              <a:rPr lang="en-US" dirty="0" smtClean="0"/>
              <a:t>Favorites Menu</a:t>
            </a:r>
          </a:p>
          <a:p>
            <a:pPr lvl="2"/>
            <a:r>
              <a:rPr lang="en-US" dirty="0" smtClean="0"/>
              <a:t>QuickBooks Windows</a:t>
            </a:r>
          </a:p>
        </p:txBody>
      </p:sp>
      <p:sp>
        <p:nvSpPr>
          <p:cNvPr id="14338" name="Footer Placeholder 7"/>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4339" name="Slide Number Placeholder 8"/>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A7ECE7F3-2DA0-4CE7-98FE-BA6C46C6695B}" type="slidenum">
              <a:rPr lang="en-US" smtClean="0"/>
              <a:pPr eaLnBrk="1" hangingPunct="1"/>
              <a:t>14</a:t>
            </a:fld>
            <a:endParaRPr lang="en-US" dirty="0" smtClean="0"/>
          </a:p>
        </p:txBody>
      </p:sp>
      <p:pic>
        <p:nvPicPr>
          <p:cNvPr id="1434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362" y="1905000"/>
            <a:ext cx="1514475" cy="2562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2"/>
          <p:cNvSpPr>
            <a:spLocks noGrp="1" noChangeArrowheads="1"/>
          </p:cNvSpPr>
          <p:nvPr>
            <p:ph type="title"/>
          </p:nvPr>
        </p:nvSpPr>
        <p:spPr/>
        <p:txBody>
          <a:bodyPr/>
          <a:lstStyle/>
          <a:p>
            <a:pPr eaLnBrk="1" hangingPunct="1"/>
            <a:r>
              <a:rPr lang="en-US" dirty="0" smtClean="0"/>
              <a:t>Restore </a:t>
            </a:r>
            <a:r>
              <a:rPr lang="en-US" dirty="0" smtClean="0"/>
              <a:t>Backup </a:t>
            </a:r>
            <a:r>
              <a:rPr lang="en-US" dirty="0" smtClean="0"/>
              <a:t>File</a:t>
            </a:r>
          </a:p>
        </p:txBody>
      </p:sp>
      <p:sp>
        <p:nvSpPr>
          <p:cNvPr id="118789" name="Rectangle 4"/>
          <p:cNvSpPr>
            <a:spLocks noGrp="1" noChangeArrowheads="1"/>
          </p:cNvSpPr>
          <p:nvPr>
            <p:ph type="body" sz="half" idx="1"/>
          </p:nvPr>
        </p:nvSpPr>
        <p:spPr>
          <a:xfrm>
            <a:off x="228600" y="1600200"/>
            <a:ext cx="6172200" cy="4800600"/>
          </a:xfrm>
        </p:spPr>
        <p:txBody>
          <a:bodyPr>
            <a:normAutofit lnSpcReduction="10000"/>
          </a:bodyPr>
          <a:lstStyle/>
          <a:p>
            <a:pPr marL="457200" indent="-457200"/>
            <a:r>
              <a:rPr lang="en-US" sz="2800" dirty="0" smtClean="0"/>
              <a:t>Click </a:t>
            </a:r>
            <a:r>
              <a:rPr lang="en-US" sz="2800" b="1" dirty="0" smtClean="0"/>
              <a:t>File</a:t>
            </a:r>
            <a:r>
              <a:rPr lang="en-US" sz="2800" dirty="0" smtClean="0"/>
              <a:t> </a:t>
            </a:r>
            <a:r>
              <a:rPr lang="en-US" sz="2800" dirty="0" smtClean="0"/>
              <a:t>menu, click </a:t>
            </a:r>
            <a:r>
              <a:rPr lang="en-US" sz="2800" b="1" dirty="0" smtClean="0"/>
              <a:t>Open or Restore Company…</a:t>
            </a:r>
          </a:p>
          <a:p>
            <a:pPr marL="457200" indent="-457200"/>
            <a:r>
              <a:rPr lang="en-US" sz="2800" dirty="0" smtClean="0"/>
              <a:t>Click </a:t>
            </a:r>
            <a:r>
              <a:rPr lang="en-US" sz="2800" b="1" dirty="0"/>
              <a:t>Restore a backup </a:t>
            </a:r>
            <a:r>
              <a:rPr lang="en-US" sz="2800" b="1" dirty="0" smtClean="0"/>
              <a:t>copy</a:t>
            </a:r>
          </a:p>
          <a:p>
            <a:pPr marL="731520" lvl="1" indent="-457200"/>
            <a:r>
              <a:rPr lang="en-US" sz="2000" dirty="0" smtClean="0"/>
              <a:t>This has an extension of .QBB</a:t>
            </a:r>
            <a:endParaRPr lang="en-US" sz="2000" dirty="0"/>
          </a:p>
          <a:p>
            <a:pPr marL="457200" indent="-457200"/>
            <a:endParaRPr lang="en-US" dirty="0" smtClean="0"/>
          </a:p>
          <a:p>
            <a:pPr marL="457200" indent="-457200"/>
            <a:endParaRPr lang="en-US" dirty="0"/>
          </a:p>
          <a:p>
            <a:pPr marL="457200" indent="-457200"/>
            <a:endParaRPr lang="en-US" dirty="0" smtClean="0"/>
          </a:p>
          <a:p>
            <a:pPr marL="457200" indent="-457200"/>
            <a:endParaRPr lang="en-US" dirty="0"/>
          </a:p>
          <a:p>
            <a:pPr marL="457200" indent="-457200"/>
            <a:endParaRPr lang="en-US" dirty="0" smtClean="0"/>
          </a:p>
          <a:p>
            <a:pPr marL="457200" indent="-457200"/>
            <a:endParaRPr lang="en-US" dirty="0"/>
          </a:p>
          <a:p>
            <a:pPr marL="457200" indent="-457200"/>
            <a:endParaRPr lang="en-US" sz="2800" dirty="0"/>
          </a:p>
          <a:p>
            <a:pPr marL="457200" indent="-457200"/>
            <a:r>
              <a:rPr lang="en-US" sz="2800" dirty="0" smtClean="0"/>
              <a:t>Click </a:t>
            </a:r>
            <a:r>
              <a:rPr lang="en-US" sz="2800" b="1" dirty="0"/>
              <a:t>Next</a:t>
            </a:r>
          </a:p>
          <a:p>
            <a:endParaRPr lang="en-US" sz="2800" b="1" dirty="0" smtClean="0"/>
          </a:p>
        </p:txBody>
      </p:sp>
      <p:sp>
        <p:nvSpPr>
          <p:cNvPr id="118786"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18787"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49A41AC9-4B8F-4129-BB75-DE4981121345}" type="slidenum">
              <a:rPr lang="en-US" smtClean="0"/>
              <a:pPr eaLnBrk="1" hangingPunct="1"/>
              <a:t>140</a:t>
            </a:fld>
            <a:endParaRPr lang="en-US" dirty="0" smtClean="0"/>
          </a:p>
        </p:txBody>
      </p:sp>
      <p:pic>
        <p:nvPicPr>
          <p:cNvPr id="11879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752600"/>
            <a:ext cx="25527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4"/>
          <a:stretch>
            <a:fillRect/>
          </a:stretch>
        </p:blipFill>
        <p:spPr>
          <a:xfrm>
            <a:off x="1816100" y="3429000"/>
            <a:ext cx="5486400" cy="20574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2"/>
          <p:cNvSpPr>
            <a:spLocks noGrp="1" noChangeArrowheads="1"/>
          </p:cNvSpPr>
          <p:nvPr>
            <p:ph type="title"/>
          </p:nvPr>
        </p:nvSpPr>
        <p:spPr/>
        <p:txBody>
          <a:bodyPr/>
          <a:lstStyle/>
          <a:p>
            <a:pPr eaLnBrk="1" hangingPunct="1"/>
            <a:r>
              <a:rPr lang="en-US" dirty="0" smtClean="0"/>
              <a:t>Restore </a:t>
            </a:r>
            <a:r>
              <a:rPr lang="en-US" dirty="0" smtClean="0"/>
              <a:t>Backup </a:t>
            </a:r>
            <a:r>
              <a:rPr lang="en-US" dirty="0" smtClean="0"/>
              <a:t>File</a:t>
            </a:r>
          </a:p>
        </p:txBody>
      </p:sp>
      <p:sp>
        <p:nvSpPr>
          <p:cNvPr id="119813" name="Rectangle 4"/>
          <p:cNvSpPr>
            <a:spLocks noGrp="1" noChangeArrowheads="1"/>
          </p:cNvSpPr>
          <p:nvPr>
            <p:ph type="body" sz="half" idx="1"/>
          </p:nvPr>
        </p:nvSpPr>
        <p:spPr>
          <a:xfrm>
            <a:off x="228600" y="1676400"/>
            <a:ext cx="7467600" cy="685800"/>
          </a:xfrm>
        </p:spPr>
        <p:txBody>
          <a:bodyPr/>
          <a:lstStyle/>
          <a:p>
            <a:pPr eaLnBrk="1" hangingPunct="1"/>
            <a:r>
              <a:rPr lang="en-US" sz="2800" dirty="0" smtClean="0"/>
              <a:t>Click </a:t>
            </a:r>
            <a:r>
              <a:rPr lang="en-US" sz="2800" b="1" dirty="0" smtClean="0"/>
              <a:t>Local backup</a:t>
            </a:r>
            <a:r>
              <a:rPr lang="en-US" sz="2800" dirty="0" smtClean="0"/>
              <a:t>, then click </a:t>
            </a:r>
            <a:r>
              <a:rPr lang="en-US" sz="2800" b="1" dirty="0" smtClean="0"/>
              <a:t>Next</a:t>
            </a:r>
          </a:p>
        </p:txBody>
      </p:sp>
      <p:sp>
        <p:nvSpPr>
          <p:cNvPr id="119810"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19811"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A61BD64A-FD3C-40E5-86D7-1A42CBA1AAD4}" type="slidenum">
              <a:rPr lang="en-US" smtClean="0"/>
              <a:pPr eaLnBrk="1" hangingPunct="1"/>
              <a:t>141</a:t>
            </a:fld>
            <a:endParaRPr lang="en-US" dirty="0" smtClean="0"/>
          </a:p>
        </p:txBody>
      </p:sp>
      <p:pic>
        <p:nvPicPr>
          <p:cNvPr id="2" name="Snagit_PPT8BA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438400"/>
            <a:ext cx="6428572" cy="2904762"/>
          </a:xfrm>
          <a:prstGeom prst="rect">
            <a:avLst/>
          </a:prstGeom>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4"/>
          <p:cNvSpPr>
            <a:spLocks noGrp="1" noChangeArrowheads="1"/>
          </p:cNvSpPr>
          <p:nvPr>
            <p:ph type="title"/>
          </p:nvPr>
        </p:nvSpPr>
        <p:spPr/>
        <p:txBody>
          <a:bodyPr/>
          <a:lstStyle/>
          <a:p>
            <a:pPr eaLnBrk="1" hangingPunct="1"/>
            <a:r>
              <a:rPr lang="en-US" dirty="0" smtClean="0"/>
              <a:t>Restore </a:t>
            </a:r>
            <a:r>
              <a:rPr lang="en-US" dirty="0" smtClean="0"/>
              <a:t>Backup </a:t>
            </a:r>
            <a:r>
              <a:rPr lang="en-US" dirty="0" smtClean="0"/>
              <a:t>File</a:t>
            </a:r>
          </a:p>
        </p:txBody>
      </p:sp>
      <p:sp>
        <p:nvSpPr>
          <p:cNvPr id="120837" name="Rectangle 5"/>
          <p:cNvSpPr>
            <a:spLocks noGrp="1" noChangeArrowheads="1"/>
          </p:cNvSpPr>
          <p:nvPr>
            <p:ph type="body" sz="half" idx="1"/>
          </p:nvPr>
        </p:nvSpPr>
        <p:spPr>
          <a:xfrm>
            <a:off x="228600" y="1676400"/>
            <a:ext cx="8382000" cy="2514600"/>
          </a:xfrm>
        </p:spPr>
        <p:txBody>
          <a:bodyPr>
            <a:normAutofit/>
          </a:bodyPr>
          <a:lstStyle/>
          <a:p>
            <a:pPr eaLnBrk="1" hangingPunct="1">
              <a:lnSpc>
                <a:spcPct val="90000"/>
              </a:lnSpc>
            </a:pPr>
            <a:r>
              <a:rPr lang="en-US" sz="2800" dirty="0" smtClean="0"/>
              <a:t>On </a:t>
            </a:r>
            <a:r>
              <a:rPr lang="en-US" sz="2800" dirty="0" smtClean="0"/>
              <a:t>Open </a:t>
            </a:r>
            <a:r>
              <a:rPr lang="en-US" sz="2800" dirty="0" smtClean="0"/>
              <a:t>Backup Copy screen</a:t>
            </a:r>
          </a:p>
          <a:p>
            <a:pPr eaLnBrk="1" hangingPunct="1">
              <a:lnSpc>
                <a:spcPct val="90000"/>
              </a:lnSpc>
            </a:pPr>
            <a:r>
              <a:rPr lang="en-US" sz="2800" dirty="0" smtClean="0"/>
              <a:t>Look in: USB drive location (G: in </a:t>
            </a:r>
            <a:r>
              <a:rPr lang="en-US" sz="2800" dirty="0" smtClean="0"/>
              <a:t>example</a:t>
            </a:r>
            <a:r>
              <a:rPr lang="en-US" sz="2800" dirty="0" smtClean="0"/>
              <a:t>)</a:t>
            </a:r>
          </a:p>
          <a:p>
            <a:pPr eaLnBrk="1" hangingPunct="1">
              <a:lnSpc>
                <a:spcPct val="90000"/>
              </a:lnSpc>
            </a:pPr>
            <a:r>
              <a:rPr lang="en-US" sz="2800" dirty="0" smtClean="0"/>
              <a:t>Click </a:t>
            </a:r>
            <a:r>
              <a:rPr lang="en-US" sz="2800" b="1" dirty="0" smtClean="0"/>
              <a:t>Computer (Backup Ch. 1)</a:t>
            </a:r>
          </a:p>
          <a:p>
            <a:pPr eaLnBrk="1" hangingPunct="1">
              <a:lnSpc>
                <a:spcPct val="90000"/>
              </a:lnSpc>
            </a:pPr>
            <a:r>
              <a:rPr lang="en-US" sz="2800" dirty="0" smtClean="0"/>
              <a:t>Click </a:t>
            </a:r>
            <a:r>
              <a:rPr lang="en-US" sz="2800" b="1" dirty="0" smtClean="0"/>
              <a:t>Open</a:t>
            </a:r>
            <a:r>
              <a:rPr lang="en-US" sz="2800" dirty="0" smtClean="0"/>
              <a:t> </a:t>
            </a:r>
            <a:r>
              <a:rPr lang="en-US" sz="2800" dirty="0" smtClean="0"/>
              <a:t>button</a:t>
            </a:r>
          </a:p>
        </p:txBody>
      </p:sp>
      <p:sp>
        <p:nvSpPr>
          <p:cNvPr id="120834"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20835"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4096B9C2-3CA9-4F63-A0F3-3BBF64905193}" type="slidenum">
              <a:rPr lang="en-US" smtClean="0"/>
              <a:pPr eaLnBrk="1" hangingPunct="1"/>
              <a:t>142</a:t>
            </a:fld>
            <a:endParaRPr lang="en-US" dirty="0" smtClean="0"/>
          </a:p>
        </p:txBody>
      </p:sp>
      <p:pic>
        <p:nvPicPr>
          <p:cNvPr id="8" name="Picture 7"/>
          <p:cNvPicPr/>
          <p:nvPr/>
        </p:nvPicPr>
        <p:blipFill>
          <a:blip r:embed="rId3"/>
          <a:stretch>
            <a:fillRect/>
          </a:stretch>
        </p:blipFill>
        <p:spPr>
          <a:xfrm>
            <a:off x="1714500" y="4038600"/>
            <a:ext cx="5715000" cy="2057400"/>
          </a:xfrm>
          <a:prstGeom prst="rect">
            <a:avLst/>
          </a:prstGeom>
          <a:ln w="3175" cmpd="sng">
            <a:solidFill>
              <a:schemeClr val="tx1"/>
            </a:solidFill>
          </a:ln>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Grp="1" noChangeArrowheads="1"/>
          </p:cNvSpPr>
          <p:nvPr>
            <p:ph type="title"/>
          </p:nvPr>
        </p:nvSpPr>
        <p:spPr/>
        <p:txBody>
          <a:bodyPr/>
          <a:lstStyle/>
          <a:p>
            <a:pPr eaLnBrk="1" hangingPunct="1"/>
            <a:r>
              <a:rPr lang="en-US" dirty="0" smtClean="0"/>
              <a:t>Restore </a:t>
            </a:r>
            <a:r>
              <a:rPr lang="en-US" dirty="0" smtClean="0"/>
              <a:t>Backup </a:t>
            </a:r>
            <a:r>
              <a:rPr lang="en-US" dirty="0" smtClean="0"/>
              <a:t>File</a:t>
            </a:r>
          </a:p>
        </p:txBody>
      </p:sp>
      <p:sp>
        <p:nvSpPr>
          <p:cNvPr id="121861" name="Rectangle 5"/>
          <p:cNvSpPr>
            <a:spLocks noGrp="1" noChangeArrowheads="1"/>
          </p:cNvSpPr>
          <p:nvPr>
            <p:ph type="body" sz="half" idx="1"/>
          </p:nvPr>
        </p:nvSpPr>
        <p:spPr>
          <a:xfrm>
            <a:off x="152400" y="1676400"/>
            <a:ext cx="8763000" cy="1447800"/>
          </a:xfrm>
        </p:spPr>
        <p:txBody>
          <a:bodyPr/>
          <a:lstStyle/>
          <a:p>
            <a:pPr eaLnBrk="1" hangingPunct="1"/>
            <a:r>
              <a:rPr lang="en-US" sz="2800" dirty="0" smtClean="0"/>
              <a:t>Click </a:t>
            </a:r>
            <a:r>
              <a:rPr lang="en-US" sz="2800" b="1" dirty="0" smtClean="0"/>
              <a:t>Next</a:t>
            </a:r>
            <a:r>
              <a:rPr lang="en-US" sz="2800" dirty="0" smtClean="0"/>
              <a:t> on </a:t>
            </a:r>
            <a:r>
              <a:rPr lang="en-US" sz="2800" dirty="0" smtClean="0"/>
              <a:t>Open </a:t>
            </a:r>
            <a:r>
              <a:rPr lang="en-US" sz="2800" dirty="0" smtClean="0"/>
              <a:t>or Restore Company screen</a:t>
            </a:r>
          </a:p>
        </p:txBody>
      </p:sp>
      <p:sp>
        <p:nvSpPr>
          <p:cNvPr id="121858"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21859"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8E0B1124-1098-4BAF-A4C4-C8C4FDAFBAB6}" type="slidenum">
              <a:rPr lang="en-US" smtClean="0"/>
              <a:pPr eaLnBrk="1" hangingPunct="1"/>
              <a:t>143</a:t>
            </a:fld>
            <a:endParaRPr lang="en-US" dirty="0" smtClean="0"/>
          </a:p>
        </p:txBody>
      </p:sp>
      <p:pic>
        <p:nvPicPr>
          <p:cNvPr id="7" name="Picture 6"/>
          <p:cNvPicPr/>
          <p:nvPr/>
        </p:nvPicPr>
        <p:blipFill>
          <a:blip r:embed="rId3"/>
          <a:stretch>
            <a:fillRect/>
          </a:stretch>
        </p:blipFill>
        <p:spPr>
          <a:xfrm>
            <a:off x="1524000" y="2590800"/>
            <a:ext cx="5943600" cy="29718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Grp="1" noChangeArrowheads="1"/>
          </p:cNvSpPr>
          <p:nvPr>
            <p:ph type="title"/>
          </p:nvPr>
        </p:nvSpPr>
        <p:spPr>
          <a:xfrm>
            <a:off x="457200" y="274638"/>
            <a:ext cx="8229600" cy="1020762"/>
          </a:xfrm>
        </p:spPr>
        <p:txBody>
          <a:bodyPr/>
          <a:lstStyle/>
          <a:p>
            <a:pPr eaLnBrk="1" hangingPunct="1"/>
            <a:r>
              <a:rPr lang="en-US" dirty="0" smtClean="0"/>
              <a:t>Restore </a:t>
            </a:r>
            <a:r>
              <a:rPr lang="en-US" dirty="0" smtClean="0"/>
              <a:t>Backup </a:t>
            </a:r>
            <a:r>
              <a:rPr lang="en-US" dirty="0" smtClean="0"/>
              <a:t>File</a:t>
            </a:r>
          </a:p>
        </p:txBody>
      </p:sp>
      <p:sp>
        <p:nvSpPr>
          <p:cNvPr id="122885" name="Rectangle 5"/>
          <p:cNvSpPr>
            <a:spLocks noGrp="1" noChangeArrowheads="1"/>
          </p:cNvSpPr>
          <p:nvPr>
            <p:ph type="body" sz="half" idx="1"/>
          </p:nvPr>
        </p:nvSpPr>
        <p:spPr>
          <a:xfrm>
            <a:off x="228600" y="1676400"/>
            <a:ext cx="8229600" cy="1752600"/>
          </a:xfrm>
        </p:spPr>
        <p:txBody>
          <a:bodyPr>
            <a:normAutofit/>
          </a:bodyPr>
          <a:lstStyle/>
          <a:p>
            <a:pPr eaLnBrk="1" hangingPunct="1">
              <a:lnSpc>
                <a:spcPct val="80000"/>
              </a:lnSpc>
            </a:pPr>
            <a:r>
              <a:rPr lang="en-US" sz="2800" dirty="0" smtClean="0"/>
              <a:t>On </a:t>
            </a:r>
            <a:r>
              <a:rPr lang="en-US" sz="2800" b="1" dirty="0" smtClean="0"/>
              <a:t>Save </a:t>
            </a:r>
            <a:r>
              <a:rPr lang="en-US" sz="2800" b="1" dirty="0" smtClean="0"/>
              <a:t>Company File as </a:t>
            </a:r>
            <a:r>
              <a:rPr lang="en-US" sz="2800" dirty="0" smtClean="0"/>
              <a:t>screen, </a:t>
            </a:r>
            <a:r>
              <a:rPr lang="en-US" sz="2800" b="1" dirty="0" smtClean="0"/>
              <a:t>Save in </a:t>
            </a:r>
            <a:r>
              <a:rPr lang="en-US" sz="2800" dirty="0" smtClean="0"/>
              <a:t>should be </a:t>
            </a:r>
            <a:r>
              <a:rPr lang="en-US" sz="2800" dirty="0" smtClean="0"/>
              <a:t>location </a:t>
            </a:r>
            <a:r>
              <a:rPr lang="en-US" sz="2800" dirty="0" smtClean="0"/>
              <a:t>of your USB drive (G:\</a:t>
            </a:r>
            <a:r>
              <a:rPr lang="en-US" sz="2800" dirty="0" smtClean="0">
                <a:sym typeface="Wingdings" pitchFamily="2" charset="2"/>
              </a:rPr>
              <a:t>)</a:t>
            </a:r>
            <a:endParaRPr lang="en-US" sz="2800" dirty="0" smtClean="0"/>
          </a:p>
          <a:p>
            <a:pPr eaLnBrk="1" hangingPunct="1">
              <a:lnSpc>
                <a:spcPct val="80000"/>
              </a:lnSpc>
            </a:pPr>
            <a:r>
              <a:rPr lang="en-US" sz="2800" dirty="0"/>
              <a:t>F</a:t>
            </a:r>
            <a:r>
              <a:rPr lang="en-US" sz="2800" dirty="0" smtClean="0"/>
              <a:t>ile </a:t>
            </a:r>
            <a:r>
              <a:rPr lang="en-US" sz="2800" dirty="0" smtClean="0"/>
              <a:t>name should be </a:t>
            </a:r>
            <a:r>
              <a:rPr lang="en-US" sz="2800" b="1" dirty="0" smtClean="0"/>
              <a:t>Computer</a:t>
            </a:r>
          </a:p>
          <a:p>
            <a:pPr eaLnBrk="1" hangingPunct="1">
              <a:lnSpc>
                <a:spcPct val="80000"/>
              </a:lnSpc>
            </a:pPr>
            <a:r>
              <a:rPr lang="en-US" sz="2800" dirty="0" smtClean="0"/>
              <a:t>Click </a:t>
            </a:r>
            <a:r>
              <a:rPr lang="en-US" sz="2800" b="1" dirty="0" smtClean="0"/>
              <a:t>Save</a:t>
            </a:r>
            <a:r>
              <a:rPr lang="en-US" sz="2800" dirty="0" smtClean="0"/>
              <a:t> </a:t>
            </a:r>
            <a:r>
              <a:rPr lang="en-US" sz="2800" dirty="0" smtClean="0"/>
              <a:t>button</a:t>
            </a:r>
          </a:p>
        </p:txBody>
      </p:sp>
      <p:sp>
        <p:nvSpPr>
          <p:cNvPr id="122882"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22883"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803762FC-4E51-4D62-BE24-B64FE325EF1E}" type="slidenum">
              <a:rPr lang="en-US" smtClean="0"/>
              <a:pPr eaLnBrk="1" hangingPunct="1"/>
              <a:t>144</a:t>
            </a:fld>
            <a:endParaRPr lang="en-US" dirty="0" smtClean="0"/>
          </a:p>
        </p:txBody>
      </p:sp>
      <p:pic>
        <p:nvPicPr>
          <p:cNvPr id="8" name="Picture 7"/>
          <p:cNvPicPr/>
          <p:nvPr/>
        </p:nvPicPr>
        <p:blipFill>
          <a:blip r:embed="rId3"/>
          <a:stretch>
            <a:fillRect/>
          </a:stretch>
        </p:blipFill>
        <p:spPr>
          <a:xfrm>
            <a:off x="1524000" y="3429000"/>
            <a:ext cx="5715000" cy="2057400"/>
          </a:xfrm>
          <a:prstGeom prst="rect">
            <a:avLst/>
          </a:prstGeom>
          <a:ln w="3175" cmpd="sng">
            <a:solidFill>
              <a:schemeClr val="tx1"/>
            </a:solidFill>
          </a:ln>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p:nvPr>
        </p:nvSpPr>
        <p:spPr/>
        <p:txBody>
          <a:bodyPr/>
          <a:lstStyle/>
          <a:p>
            <a:pPr eaLnBrk="1" hangingPunct="1"/>
            <a:r>
              <a:rPr lang="en-US" dirty="0" smtClean="0"/>
              <a:t>Restore </a:t>
            </a:r>
            <a:r>
              <a:rPr lang="en-US" dirty="0" smtClean="0"/>
              <a:t>Backup </a:t>
            </a:r>
            <a:r>
              <a:rPr lang="en-US" dirty="0" smtClean="0"/>
              <a:t>File</a:t>
            </a:r>
          </a:p>
        </p:txBody>
      </p:sp>
      <p:sp>
        <p:nvSpPr>
          <p:cNvPr id="123909" name="Rectangle 5"/>
          <p:cNvSpPr>
            <a:spLocks noGrp="1" noChangeArrowheads="1"/>
          </p:cNvSpPr>
          <p:nvPr>
            <p:ph type="body" sz="half" idx="1"/>
          </p:nvPr>
        </p:nvSpPr>
        <p:spPr>
          <a:xfrm>
            <a:off x="228600" y="1676400"/>
            <a:ext cx="4343400" cy="4572000"/>
          </a:xfrm>
        </p:spPr>
        <p:txBody>
          <a:bodyPr>
            <a:normAutofit/>
          </a:bodyPr>
          <a:lstStyle/>
          <a:p>
            <a:pPr eaLnBrk="1" hangingPunct="1"/>
            <a:r>
              <a:rPr lang="en-US" sz="2800" dirty="0" smtClean="0"/>
              <a:t>Click </a:t>
            </a:r>
            <a:r>
              <a:rPr lang="en-US" sz="2800" b="1" dirty="0" smtClean="0"/>
              <a:t>Yes</a:t>
            </a:r>
            <a:r>
              <a:rPr lang="en-US" sz="2800" dirty="0" smtClean="0"/>
              <a:t> to erase </a:t>
            </a:r>
            <a:r>
              <a:rPr lang="en-US" sz="2800" dirty="0" smtClean="0"/>
              <a:t>original </a:t>
            </a:r>
            <a:r>
              <a:rPr lang="en-US" sz="2800" dirty="0" smtClean="0"/>
              <a:t>Computer.qbw file and replace it with </a:t>
            </a:r>
            <a:r>
              <a:rPr lang="en-US" sz="2800" dirty="0" smtClean="0"/>
              <a:t>Computer </a:t>
            </a:r>
            <a:r>
              <a:rPr lang="en-US" sz="2800" dirty="0" smtClean="0"/>
              <a:t>(Backup Ch. 1) file</a:t>
            </a:r>
          </a:p>
          <a:p>
            <a:pPr eaLnBrk="1" hangingPunct="1"/>
            <a:r>
              <a:rPr lang="en-US" sz="2800" dirty="0" smtClean="0"/>
              <a:t>To </a:t>
            </a:r>
            <a:r>
              <a:rPr lang="en-US" sz="2800" dirty="0"/>
              <a:t>confirm </a:t>
            </a:r>
            <a:r>
              <a:rPr lang="en-US" sz="2800" dirty="0" smtClean="0"/>
              <a:t>deletion </a:t>
            </a:r>
            <a:r>
              <a:rPr lang="en-US" sz="2800" dirty="0"/>
              <a:t>of </a:t>
            </a:r>
            <a:r>
              <a:rPr lang="en-US" sz="2800" dirty="0" smtClean="0"/>
              <a:t>original </a:t>
            </a:r>
            <a:r>
              <a:rPr lang="en-US" sz="2800" dirty="0"/>
              <a:t>file, type </a:t>
            </a:r>
            <a:r>
              <a:rPr lang="en-US" sz="2800" b="1" dirty="0"/>
              <a:t>Yes</a:t>
            </a:r>
            <a:r>
              <a:rPr lang="en-US" sz="2800" dirty="0"/>
              <a:t> and click </a:t>
            </a:r>
            <a:r>
              <a:rPr lang="en-US" sz="2800" b="1" dirty="0" smtClean="0"/>
              <a:t>OK</a:t>
            </a:r>
          </a:p>
          <a:p>
            <a:pPr eaLnBrk="1" hangingPunct="1"/>
            <a:r>
              <a:rPr lang="en-US" sz="2800" dirty="0" smtClean="0"/>
              <a:t>Click </a:t>
            </a:r>
            <a:r>
              <a:rPr lang="en-US" sz="2800" b="1" dirty="0"/>
              <a:t>OK</a:t>
            </a:r>
            <a:r>
              <a:rPr lang="en-US" sz="2800" dirty="0"/>
              <a:t> when </a:t>
            </a:r>
            <a:r>
              <a:rPr lang="en-US" sz="2800" dirty="0" smtClean="0"/>
              <a:t>file restored</a:t>
            </a:r>
            <a:endParaRPr lang="en-US" sz="2800" dirty="0"/>
          </a:p>
          <a:p>
            <a:pPr eaLnBrk="1" hangingPunct="1"/>
            <a:endParaRPr lang="en-US" sz="2800" dirty="0" smtClean="0"/>
          </a:p>
        </p:txBody>
      </p:sp>
      <p:sp>
        <p:nvSpPr>
          <p:cNvPr id="123906"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23907"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CBA0EEB6-713B-45BA-AE11-E5D355B6BB2E}" type="slidenum">
              <a:rPr lang="en-US" smtClean="0"/>
              <a:pPr eaLnBrk="1" hangingPunct="1"/>
              <a:t>145</a:t>
            </a:fld>
            <a:endParaRPr lang="en-US" dirty="0" smtClean="0"/>
          </a:p>
        </p:txBody>
      </p:sp>
      <p:pic>
        <p:nvPicPr>
          <p:cNvPr id="9" name="Picture 8"/>
          <p:cNvPicPr/>
          <p:nvPr/>
        </p:nvPicPr>
        <p:blipFill>
          <a:blip r:embed="rId3"/>
          <a:stretch>
            <a:fillRect/>
          </a:stretch>
        </p:blipFill>
        <p:spPr>
          <a:xfrm>
            <a:off x="5143500" y="1981200"/>
            <a:ext cx="3200400" cy="914400"/>
          </a:xfrm>
          <a:prstGeom prst="rect">
            <a:avLst/>
          </a:prstGeom>
          <a:ln>
            <a:solidFill>
              <a:schemeClr val="tx1"/>
            </a:solidFill>
          </a:ln>
        </p:spPr>
      </p:pic>
      <p:pic>
        <p:nvPicPr>
          <p:cNvPr id="13" name="Picture 12"/>
          <p:cNvPicPr/>
          <p:nvPr/>
        </p:nvPicPr>
        <p:blipFill>
          <a:blip r:embed="rId4"/>
          <a:stretch>
            <a:fillRect/>
          </a:stretch>
        </p:blipFill>
        <p:spPr>
          <a:xfrm>
            <a:off x="4914900" y="3733800"/>
            <a:ext cx="3657600" cy="914400"/>
          </a:xfrm>
          <a:prstGeom prst="rect">
            <a:avLst/>
          </a:prstGeom>
          <a:ln>
            <a:solidFill>
              <a:schemeClr val="tx1"/>
            </a:solidFill>
          </a:ln>
        </p:spPr>
      </p:pic>
      <p:pic>
        <p:nvPicPr>
          <p:cNvPr id="14" name="Picture 13"/>
          <p:cNvPicPr/>
          <p:nvPr/>
        </p:nvPicPr>
        <p:blipFill>
          <a:blip r:embed="rId5"/>
          <a:stretch>
            <a:fillRect/>
          </a:stretch>
        </p:blipFill>
        <p:spPr>
          <a:xfrm>
            <a:off x="5486400" y="5334000"/>
            <a:ext cx="2514600" cy="6858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7"/>
          <p:cNvSpPr>
            <a:spLocks noGrp="1"/>
          </p:cNvSpPr>
          <p:nvPr>
            <p:ph type="title"/>
          </p:nvPr>
        </p:nvSpPr>
        <p:spPr/>
        <p:txBody>
          <a:bodyPr/>
          <a:lstStyle/>
          <a:p>
            <a:r>
              <a:rPr lang="en-US" dirty="0" smtClean="0"/>
              <a:t>View Company Name on Title Bar</a:t>
            </a:r>
          </a:p>
        </p:txBody>
      </p:sp>
      <p:sp>
        <p:nvSpPr>
          <p:cNvPr id="124931" name="Text Placeholder 8"/>
          <p:cNvSpPr>
            <a:spLocks noGrp="1"/>
          </p:cNvSpPr>
          <p:nvPr>
            <p:ph type="body" sz="half" idx="1"/>
          </p:nvPr>
        </p:nvSpPr>
        <p:spPr>
          <a:xfrm>
            <a:off x="228600" y="1676400"/>
            <a:ext cx="8229600" cy="3124200"/>
          </a:xfrm>
        </p:spPr>
        <p:txBody>
          <a:bodyPr/>
          <a:lstStyle/>
          <a:p>
            <a:r>
              <a:rPr lang="en-US" sz="2800" dirty="0" smtClean="0"/>
              <a:t>Company </a:t>
            </a:r>
            <a:r>
              <a:rPr lang="en-US" sz="2800" dirty="0" smtClean="0"/>
              <a:t>name was changed before making </a:t>
            </a:r>
            <a:r>
              <a:rPr lang="en-US" sz="2800" dirty="0" smtClean="0"/>
              <a:t>Computer </a:t>
            </a:r>
            <a:r>
              <a:rPr lang="en-US" sz="2800" dirty="0" smtClean="0"/>
              <a:t>(Backup Ch. 1) backup file</a:t>
            </a:r>
          </a:p>
          <a:p>
            <a:r>
              <a:rPr lang="en-US" sz="2800" dirty="0" smtClean="0"/>
              <a:t>Restoring </a:t>
            </a:r>
            <a:r>
              <a:rPr lang="en-US" sz="2800" dirty="0" smtClean="0"/>
              <a:t>backup </a:t>
            </a:r>
            <a:r>
              <a:rPr lang="en-US" sz="2800" dirty="0" smtClean="0"/>
              <a:t>file kept </a:t>
            </a:r>
            <a:r>
              <a:rPr lang="en-US" sz="2800" dirty="0" smtClean="0"/>
              <a:t>company </a:t>
            </a:r>
            <a:r>
              <a:rPr lang="en-US" sz="2800" dirty="0" smtClean="0"/>
              <a:t>name</a:t>
            </a:r>
          </a:p>
          <a:p>
            <a:pPr lvl="1"/>
            <a:r>
              <a:rPr lang="en-US" sz="2000" dirty="0" smtClean="0"/>
              <a:t>Author’s </a:t>
            </a:r>
            <a:r>
              <a:rPr lang="en-US" sz="2000" dirty="0" smtClean="0"/>
              <a:t>name was used in </a:t>
            </a:r>
            <a:r>
              <a:rPr lang="en-US" sz="2000" dirty="0" smtClean="0"/>
              <a:t>example</a:t>
            </a:r>
            <a:endParaRPr lang="en-US" sz="2000" dirty="0" smtClean="0"/>
          </a:p>
        </p:txBody>
      </p:sp>
      <p:sp>
        <p:nvSpPr>
          <p:cNvPr id="124932"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24933"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E63E84B5-3A65-4CF1-B2D1-44DB1599EFC6}" type="slidenum">
              <a:rPr lang="en-US" smtClean="0"/>
              <a:pPr eaLnBrk="1" hangingPunct="1"/>
              <a:t>146</a:t>
            </a:fld>
            <a:endParaRPr lang="en-US" dirty="0" smtClean="0"/>
          </a:p>
        </p:txBody>
      </p:sp>
      <p:pic>
        <p:nvPicPr>
          <p:cNvPr id="7" name="Snagit_PPTAD8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4114800"/>
            <a:ext cx="5495238" cy="257143"/>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2"/>
          <p:cNvSpPr>
            <a:spLocks noGrp="1" noChangeArrowheads="1"/>
          </p:cNvSpPr>
          <p:nvPr>
            <p:ph type="title"/>
          </p:nvPr>
        </p:nvSpPr>
        <p:spPr/>
        <p:txBody>
          <a:bodyPr/>
          <a:lstStyle/>
          <a:p>
            <a:pPr eaLnBrk="1" hangingPunct="1"/>
            <a:r>
              <a:rPr lang="en-US" dirty="0" smtClean="0"/>
              <a:t>View Chart of Accounts in  Restored Company File</a:t>
            </a:r>
          </a:p>
        </p:txBody>
      </p:sp>
      <p:sp>
        <p:nvSpPr>
          <p:cNvPr id="125957" name="Rectangle 4"/>
          <p:cNvSpPr>
            <a:spLocks noGrp="1" noChangeArrowheads="1"/>
          </p:cNvSpPr>
          <p:nvPr>
            <p:ph type="body" sz="half" idx="1"/>
          </p:nvPr>
        </p:nvSpPr>
        <p:spPr>
          <a:xfrm>
            <a:off x="152400" y="1612900"/>
            <a:ext cx="8763000" cy="4724400"/>
          </a:xfrm>
        </p:spPr>
        <p:txBody>
          <a:bodyPr>
            <a:normAutofit/>
          </a:bodyPr>
          <a:lstStyle/>
          <a:p>
            <a:pPr eaLnBrk="1" hangingPunct="1"/>
            <a:r>
              <a:rPr lang="en-US" sz="2800" dirty="0" smtClean="0"/>
              <a:t>When </a:t>
            </a:r>
            <a:r>
              <a:rPr lang="en-US" sz="2800" dirty="0" smtClean="0"/>
              <a:t>company </a:t>
            </a:r>
            <a:r>
              <a:rPr lang="en-US" sz="2800" dirty="0" smtClean="0"/>
              <a:t>file has been restored, click </a:t>
            </a:r>
            <a:r>
              <a:rPr lang="en-US" sz="2800" b="1" dirty="0" smtClean="0"/>
              <a:t>Chart </a:t>
            </a:r>
            <a:r>
              <a:rPr lang="en-US" sz="2800" b="1" dirty="0" smtClean="0"/>
              <a:t>of Accounts</a:t>
            </a:r>
            <a:r>
              <a:rPr lang="en-US" sz="2800" dirty="0" smtClean="0"/>
              <a:t> icon on </a:t>
            </a:r>
            <a:r>
              <a:rPr lang="en-US" sz="2800" dirty="0" smtClean="0"/>
              <a:t>Home </a:t>
            </a:r>
            <a:r>
              <a:rPr lang="en-US" sz="2800" dirty="0" smtClean="0"/>
              <a:t>Page</a:t>
            </a:r>
          </a:p>
          <a:p>
            <a:pPr lvl="1"/>
            <a:r>
              <a:rPr lang="en-US" sz="2000" dirty="0" smtClean="0"/>
              <a:t>Account </a:t>
            </a:r>
            <a:r>
              <a:rPr lang="en-US" sz="2000" dirty="0" smtClean="0"/>
              <a:t>name </a:t>
            </a:r>
            <a:r>
              <a:rPr lang="en-US" sz="2000" dirty="0" smtClean="0"/>
              <a:t>changed </a:t>
            </a:r>
            <a:r>
              <a:rPr lang="en-US" sz="2000" dirty="0" smtClean="0"/>
              <a:t>after </a:t>
            </a:r>
            <a:r>
              <a:rPr lang="en-US" sz="2000" dirty="0" smtClean="0"/>
              <a:t>backup </a:t>
            </a:r>
            <a:r>
              <a:rPr lang="en-US" sz="2000" dirty="0"/>
              <a:t>file Computer </a:t>
            </a:r>
            <a:r>
              <a:rPr lang="en-US" sz="2000" dirty="0" smtClean="0"/>
              <a:t>(Backup Ch. 1) </a:t>
            </a:r>
            <a:r>
              <a:rPr lang="en-US" sz="2000" dirty="0" smtClean="0"/>
              <a:t>made</a:t>
            </a:r>
            <a:endParaRPr lang="en-US" sz="2000" dirty="0" smtClean="0"/>
          </a:p>
          <a:p>
            <a:pPr eaLnBrk="1" hangingPunct="1"/>
            <a:r>
              <a:rPr lang="en-US" sz="2800" dirty="0" smtClean="0"/>
              <a:t>Chart </a:t>
            </a:r>
            <a:r>
              <a:rPr lang="en-US" sz="2800" dirty="0" smtClean="0"/>
              <a:t>of Accounts should show </a:t>
            </a:r>
            <a:r>
              <a:rPr lang="en-US" sz="2800" b="1" dirty="0" smtClean="0"/>
              <a:t>Company Cars</a:t>
            </a:r>
          </a:p>
          <a:p>
            <a:pPr lvl="1"/>
            <a:r>
              <a:rPr lang="en-US" sz="2000" dirty="0" smtClean="0"/>
              <a:t>Change </a:t>
            </a:r>
            <a:r>
              <a:rPr lang="en-US" sz="2000" dirty="0" smtClean="0"/>
              <a:t>to </a:t>
            </a:r>
            <a:r>
              <a:rPr lang="en-US" sz="2000" dirty="0" smtClean="0"/>
              <a:t>account </a:t>
            </a:r>
            <a:r>
              <a:rPr lang="en-US" sz="2000" dirty="0" smtClean="0"/>
              <a:t>name </a:t>
            </a:r>
            <a:r>
              <a:rPr lang="en-US" sz="2000" dirty="0" smtClean="0"/>
              <a:t>erased </a:t>
            </a:r>
            <a:r>
              <a:rPr lang="en-US" sz="2000" dirty="0" smtClean="0"/>
              <a:t>and “restored” to </a:t>
            </a:r>
            <a:r>
              <a:rPr lang="en-US" sz="2000" dirty="0" smtClean="0"/>
              <a:t>original</a:t>
            </a:r>
            <a:endParaRPr lang="en-US" sz="2000" dirty="0" smtClean="0"/>
          </a:p>
        </p:txBody>
      </p:sp>
      <p:sp>
        <p:nvSpPr>
          <p:cNvPr id="125954"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25955"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7412B05C-AEB5-40A4-9B97-51C6021F4F82}" type="slidenum">
              <a:rPr lang="en-US" smtClean="0"/>
              <a:pPr eaLnBrk="1" hangingPunct="1"/>
              <a:t>147</a:t>
            </a:fld>
            <a:endParaRPr lang="en-US" dirty="0" smtClean="0"/>
          </a:p>
        </p:txBody>
      </p:sp>
      <p:pic>
        <p:nvPicPr>
          <p:cNvPr id="8" name="Picture 7"/>
          <p:cNvPicPr/>
          <p:nvPr/>
        </p:nvPicPr>
        <p:blipFill>
          <a:blip r:embed="rId3"/>
          <a:stretch>
            <a:fillRect/>
          </a:stretch>
        </p:blipFill>
        <p:spPr>
          <a:xfrm>
            <a:off x="1905000" y="4953000"/>
            <a:ext cx="5257800" cy="1371600"/>
          </a:xfrm>
          <a:prstGeom prst="rect">
            <a:avLst/>
          </a:prstGeom>
          <a:ln w="3175" cmpd="sng">
            <a:solidFill>
              <a:schemeClr val="tx1"/>
            </a:solidFill>
          </a:ln>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Grp="1" noChangeArrowheads="1"/>
          </p:cNvSpPr>
          <p:nvPr>
            <p:ph type="title"/>
          </p:nvPr>
        </p:nvSpPr>
        <p:spPr/>
        <p:txBody>
          <a:bodyPr/>
          <a:lstStyle/>
          <a:p>
            <a:pPr eaLnBrk="1" hangingPunct="1"/>
            <a:r>
              <a:rPr lang="en-US" sz="3600" dirty="0" smtClean="0"/>
              <a:t>Close </a:t>
            </a:r>
            <a:r>
              <a:rPr lang="en-US" sz="3600" dirty="0" smtClean="0"/>
              <a:t>Company </a:t>
            </a:r>
            <a:r>
              <a:rPr lang="en-US" sz="3600" dirty="0" smtClean="0"/>
              <a:t>and Exit QuickBooks</a:t>
            </a:r>
          </a:p>
        </p:txBody>
      </p:sp>
      <p:sp>
        <p:nvSpPr>
          <p:cNvPr id="126981" name="Rectangle 4"/>
          <p:cNvSpPr>
            <a:spLocks noGrp="1" noChangeArrowheads="1"/>
          </p:cNvSpPr>
          <p:nvPr>
            <p:ph type="body" sz="half" idx="1"/>
          </p:nvPr>
        </p:nvSpPr>
        <p:spPr>
          <a:xfrm>
            <a:off x="228600" y="1676400"/>
            <a:ext cx="5562601" cy="4876800"/>
          </a:xfrm>
        </p:spPr>
        <p:txBody>
          <a:bodyPr>
            <a:normAutofit/>
          </a:bodyPr>
          <a:lstStyle/>
          <a:p>
            <a:r>
              <a:rPr lang="en-US" sz="2800" dirty="0" smtClean="0"/>
              <a:t>To </a:t>
            </a:r>
            <a:r>
              <a:rPr lang="en-US" sz="2800" dirty="0"/>
              <a:t>close </a:t>
            </a:r>
            <a:r>
              <a:rPr lang="en-US" sz="2800" dirty="0" smtClean="0"/>
              <a:t>company</a:t>
            </a:r>
            <a:endParaRPr lang="en-US" sz="2800" dirty="0" smtClean="0"/>
          </a:p>
          <a:p>
            <a:pPr lvl="1"/>
            <a:r>
              <a:rPr lang="en-US" sz="2600" dirty="0" smtClean="0"/>
              <a:t>Click </a:t>
            </a:r>
            <a:r>
              <a:rPr lang="en-US" sz="2600" b="1" dirty="0" smtClean="0"/>
              <a:t>File</a:t>
            </a:r>
            <a:r>
              <a:rPr lang="en-US" sz="2600" dirty="0" smtClean="0"/>
              <a:t> </a:t>
            </a:r>
            <a:r>
              <a:rPr lang="en-US" sz="2600" dirty="0" smtClean="0"/>
              <a:t>on </a:t>
            </a:r>
            <a:r>
              <a:rPr lang="en-US" sz="2600" dirty="0" smtClean="0"/>
              <a:t>Menu </a:t>
            </a:r>
            <a:r>
              <a:rPr lang="en-US" sz="2600" dirty="0" smtClean="0"/>
              <a:t>bar</a:t>
            </a:r>
          </a:p>
          <a:p>
            <a:pPr lvl="1"/>
            <a:r>
              <a:rPr lang="en-US" sz="2600" dirty="0" smtClean="0"/>
              <a:t>Click </a:t>
            </a:r>
            <a:r>
              <a:rPr lang="en-US" sz="2600" b="1" dirty="0" smtClean="0"/>
              <a:t>Close Company</a:t>
            </a:r>
            <a:endParaRPr lang="en-US" sz="2600" dirty="0" smtClean="0"/>
          </a:p>
          <a:p>
            <a:r>
              <a:rPr lang="en-US" sz="2800" dirty="0" smtClean="0"/>
              <a:t>Click </a:t>
            </a:r>
            <a:r>
              <a:rPr lang="en-US" sz="2800" b="1" dirty="0" smtClean="0"/>
              <a:t>Close</a:t>
            </a:r>
            <a:r>
              <a:rPr lang="en-US" sz="2800" dirty="0" smtClean="0"/>
              <a:t> </a:t>
            </a:r>
            <a:r>
              <a:rPr lang="en-US" sz="2800" dirty="0"/>
              <a:t>button to Close QuickBooks</a:t>
            </a:r>
          </a:p>
          <a:p>
            <a:pPr eaLnBrk="1" hangingPunct="1"/>
            <a:endParaRPr lang="en-US" sz="2800" dirty="0" smtClean="0"/>
          </a:p>
        </p:txBody>
      </p:sp>
      <p:sp>
        <p:nvSpPr>
          <p:cNvPr id="126978"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26979"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1BAD5EFD-2311-4B76-9C80-C451FA4BDD0B}" type="slidenum">
              <a:rPr lang="en-US" smtClean="0"/>
              <a:pPr eaLnBrk="1" hangingPunct="1"/>
              <a:t>148</a:t>
            </a:fld>
            <a:endParaRPr lang="en-US" dirty="0" smtClean="0"/>
          </a:p>
        </p:txBody>
      </p:sp>
      <p:sp>
        <p:nvSpPr>
          <p:cNvPr id="126982" name="Rectangle 8"/>
          <p:cNvSpPr>
            <a:spLocks noChangeArrowheads="1"/>
          </p:cNvSpPr>
          <p:nvPr/>
        </p:nvSpPr>
        <p:spPr bwMode="auto">
          <a:xfrm>
            <a:off x="533400" y="4343400"/>
            <a:ext cx="4038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2800" dirty="0"/>
          </a:p>
        </p:txBody>
      </p:sp>
      <p:pic>
        <p:nvPicPr>
          <p:cNvPr id="2" name="Snagit_PPTCF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905000"/>
            <a:ext cx="2619048" cy="1819048"/>
          </a:xfrm>
          <a:prstGeom prst="rect">
            <a:avLst/>
          </a:prstGeom>
          <a:ln>
            <a:solidFill>
              <a:schemeClr val="tx1"/>
            </a:solidFill>
          </a:ln>
        </p:spPr>
      </p:pic>
      <p:pic>
        <p:nvPicPr>
          <p:cNvPr id="5" name="Snagit_PPTBD0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409" y="4343400"/>
            <a:ext cx="3428591" cy="279106"/>
          </a:xfrm>
          <a:prstGeom prst="rect">
            <a:avLst/>
          </a:prstGeom>
          <a:ln>
            <a:solidFill>
              <a:schemeClr val="tx1"/>
            </a:solidFill>
          </a:ln>
        </p:spPr>
      </p:pic>
      <p:sp>
        <p:nvSpPr>
          <p:cNvPr id="4" name="Oval 3"/>
          <p:cNvSpPr/>
          <p:nvPr/>
        </p:nvSpPr>
        <p:spPr>
          <a:xfrm>
            <a:off x="5905500" y="4304971"/>
            <a:ext cx="266700" cy="317535"/>
          </a:xfrm>
          <a:prstGeom prst="ellipse">
            <a:avLst/>
          </a:prstGeom>
          <a:noFill/>
          <a:ln>
            <a:solidFill>
              <a:srgbClr val="66003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2"/>
          <p:cNvSpPr>
            <a:spLocks noGrp="1" noChangeArrowheads="1"/>
          </p:cNvSpPr>
          <p:nvPr>
            <p:ph type="title"/>
          </p:nvPr>
        </p:nvSpPr>
        <p:spPr/>
        <p:txBody>
          <a:bodyPr/>
          <a:lstStyle/>
          <a:p>
            <a:pPr eaLnBrk="1" hangingPunct="1"/>
            <a:r>
              <a:rPr lang="en-US" dirty="0" smtClean="0"/>
              <a:t>Remove </a:t>
            </a:r>
            <a:r>
              <a:rPr lang="en-US" dirty="0" smtClean="0"/>
              <a:t>USB </a:t>
            </a:r>
            <a:r>
              <a:rPr lang="en-US" dirty="0" smtClean="0"/>
              <a:t>drive</a:t>
            </a:r>
          </a:p>
        </p:txBody>
      </p:sp>
      <p:sp>
        <p:nvSpPr>
          <p:cNvPr id="128005" name="Rectangle 4"/>
          <p:cNvSpPr>
            <a:spLocks noGrp="1" noChangeArrowheads="1"/>
          </p:cNvSpPr>
          <p:nvPr>
            <p:ph type="body" sz="half" idx="1"/>
          </p:nvPr>
        </p:nvSpPr>
        <p:spPr>
          <a:xfrm>
            <a:off x="152400" y="1676400"/>
            <a:ext cx="8686800" cy="4724400"/>
          </a:xfrm>
        </p:spPr>
        <p:txBody>
          <a:bodyPr>
            <a:normAutofit/>
          </a:bodyPr>
          <a:lstStyle/>
          <a:p>
            <a:pPr eaLnBrk="1" hangingPunct="1"/>
            <a:r>
              <a:rPr lang="en-US" sz="2800" dirty="0" smtClean="0"/>
              <a:t>Click </a:t>
            </a:r>
            <a:r>
              <a:rPr lang="en-US" sz="2800" b="1" dirty="0" smtClean="0"/>
              <a:t>icon</a:t>
            </a:r>
            <a:r>
              <a:rPr lang="en-US" sz="2800" dirty="0" smtClean="0"/>
              <a:t> </a:t>
            </a:r>
            <a:r>
              <a:rPr lang="en-US" sz="2800" dirty="0" smtClean="0"/>
              <a:t>for </a:t>
            </a:r>
            <a:r>
              <a:rPr lang="en-US" sz="2800" dirty="0" smtClean="0"/>
              <a:t>USB </a:t>
            </a:r>
            <a:r>
              <a:rPr lang="en-US" sz="2800" dirty="0" smtClean="0"/>
              <a:t>drive in </a:t>
            </a:r>
            <a:r>
              <a:rPr lang="en-US" sz="2800" dirty="0" smtClean="0"/>
              <a:t>lower </a:t>
            </a:r>
            <a:r>
              <a:rPr lang="en-US" sz="2800" dirty="0" smtClean="0"/>
              <a:t>right portion of </a:t>
            </a:r>
            <a:r>
              <a:rPr lang="en-US" sz="2800" dirty="0" smtClean="0"/>
              <a:t>Taskbar</a:t>
            </a:r>
            <a:endParaRPr lang="en-US" sz="2800" dirty="0" smtClean="0"/>
          </a:p>
          <a:p>
            <a:r>
              <a:rPr lang="en-US" sz="2800" dirty="0"/>
              <a:t> Click </a:t>
            </a:r>
            <a:r>
              <a:rPr lang="en-US" sz="2800" dirty="0" smtClean="0"/>
              <a:t>USB </a:t>
            </a:r>
            <a:r>
              <a:rPr lang="en-US" sz="2800" dirty="0" smtClean="0"/>
              <a:t>drive location on </a:t>
            </a:r>
            <a:r>
              <a:rPr lang="en-US" sz="2800" b="1" dirty="0" smtClean="0"/>
              <a:t>Eject </a:t>
            </a:r>
            <a:r>
              <a:rPr lang="en-US" sz="2800" b="1" dirty="0" smtClean="0"/>
              <a:t>message</a:t>
            </a:r>
            <a:endParaRPr lang="en-US" sz="2800" dirty="0"/>
          </a:p>
          <a:p>
            <a:endParaRPr lang="en-US" sz="2800" dirty="0" smtClean="0"/>
          </a:p>
          <a:p>
            <a:endParaRPr lang="en-US" sz="2800" dirty="0"/>
          </a:p>
          <a:p>
            <a:r>
              <a:rPr lang="en-US" sz="2800" dirty="0" smtClean="0"/>
              <a:t>Remove </a:t>
            </a:r>
            <a:r>
              <a:rPr lang="en-US" sz="2800" dirty="0"/>
              <a:t>your USB </a:t>
            </a:r>
            <a:r>
              <a:rPr lang="en-US" sz="2800" dirty="0" smtClean="0"/>
              <a:t>drive when you see</a:t>
            </a:r>
            <a:endParaRPr lang="en-US" sz="2800" dirty="0"/>
          </a:p>
          <a:p>
            <a:pPr eaLnBrk="1" hangingPunct="1"/>
            <a:endParaRPr lang="en-US" sz="2800" dirty="0" smtClean="0"/>
          </a:p>
        </p:txBody>
      </p:sp>
      <p:sp>
        <p:nvSpPr>
          <p:cNvPr id="128002"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28003"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42A62469-8019-4C6F-A409-F1C1B2109DC2}" type="slidenum">
              <a:rPr lang="en-US" smtClean="0"/>
              <a:pPr eaLnBrk="1" hangingPunct="1"/>
              <a:t>149</a:t>
            </a:fld>
            <a:endParaRPr lang="en-US" dirty="0" smtClean="0"/>
          </a:p>
        </p:txBody>
      </p:sp>
      <p:sp>
        <p:nvSpPr>
          <p:cNvPr id="128006" name="Rectangle 8"/>
          <p:cNvSpPr>
            <a:spLocks noChangeArrowheads="1"/>
          </p:cNvSpPr>
          <p:nvPr/>
        </p:nvSpPr>
        <p:spPr bwMode="auto">
          <a:xfrm>
            <a:off x="457200" y="3048000"/>
            <a:ext cx="8153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2800" dirty="0"/>
          </a:p>
        </p:txBody>
      </p:sp>
      <p:pic>
        <p:nvPicPr>
          <p:cNvPr id="12800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025" y="2181225"/>
            <a:ext cx="381000" cy="476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a:blip r:embed="rId4"/>
          <a:stretch>
            <a:fillRect/>
          </a:stretch>
        </p:blipFill>
        <p:spPr>
          <a:xfrm>
            <a:off x="2933700" y="5181600"/>
            <a:ext cx="3200400" cy="914400"/>
          </a:xfrm>
          <a:prstGeom prst="rect">
            <a:avLst/>
          </a:prstGeom>
          <a:ln>
            <a:solidFill>
              <a:schemeClr val="tx1"/>
            </a:solidFill>
          </a:ln>
        </p:spPr>
      </p:pic>
      <p:pic>
        <p:nvPicPr>
          <p:cNvPr id="2" name="Snagit_PPT321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0" y="3076647"/>
            <a:ext cx="1790476" cy="1161905"/>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dirty="0"/>
              <a:t>QuickBooks Menus</a:t>
            </a:r>
          </a:p>
        </p:txBody>
      </p:sp>
      <p:sp>
        <p:nvSpPr>
          <p:cNvPr id="3" name="Content Placeholder 2"/>
          <p:cNvSpPr>
            <a:spLocks noGrp="1"/>
          </p:cNvSpPr>
          <p:nvPr>
            <p:ph sz="quarter" idx="1"/>
          </p:nvPr>
        </p:nvSpPr>
        <p:spPr>
          <a:xfrm>
            <a:off x="152400" y="1752600"/>
            <a:ext cx="2895600" cy="2185988"/>
          </a:xfrm>
        </p:spPr>
        <p:txBody>
          <a:bodyPr/>
          <a:lstStyle/>
          <a:p>
            <a:r>
              <a:rPr lang="en-US" sz="2800" b="1" dirty="0"/>
              <a:t>Lists </a:t>
            </a:r>
            <a:r>
              <a:rPr lang="en-US" sz="2800" b="1" dirty="0" smtClean="0"/>
              <a:t>Menu</a:t>
            </a:r>
            <a:endParaRPr lang="en-US" sz="2400" b="1" dirty="0" smtClean="0"/>
          </a:p>
          <a:p>
            <a:pPr lvl="1"/>
            <a:r>
              <a:rPr lang="en-US" sz="2000" dirty="0" smtClean="0"/>
              <a:t>Show </a:t>
            </a:r>
            <a:r>
              <a:rPr lang="en-US" sz="2000" dirty="0"/>
              <a:t>lists used by QuickBooks</a:t>
            </a:r>
          </a:p>
          <a:p>
            <a:endParaRPr lang="en-US" dirty="0"/>
          </a:p>
        </p:txBody>
      </p:sp>
      <p:sp>
        <p:nvSpPr>
          <p:cNvPr id="7" name="Footer Placeholder 6"/>
          <p:cNvSpPr>
            <a:spLocks noGrp="1"/>
          </p:cNvSpPr>
          <p:nvPr>
            <p:ph type="ftr" sz="quarter" idx="11"/>
          </p:nvPr>
        </p:nvSpPr>
        <p:spPr/>
        <p:txBody>
          <a:bodyPr/>
          <a:lstStyle/>
          <a:p>
            <a:pPr>
              <a:defRPr/>
            </a:pPr>
            <a:r>
              <a:rPr lang="en-US" dirty="0" smtClean="0">
                <a:solidFill>
                  <a:schemeClr val="tx1"/>
                </a:solidFill>
              </a:rPr>
              <a:t>Copyright ©2016 Pearson Education, Inc. </a:t>
            </a:r>
            <a:endParaRPr lang="en-US" dirty="0">
              <a:solidFill>
                <a:schemeClr val="tx1"/>
              </a:solidFill>
            </a:endParaRPr>
          </a:p>
        </p:txBody>
      </p:sp>
      <p:sp>
        <p:nvSpPr>
          <p:cNvPr id="8" name="Slide Number Placeholder 7"/>
          <p:cNvSpPr>
            <a:spLocks noGrp="1"/>
          </p:cNvSpPr>
          <p:nvPr>
            <p:ph type="sldNum" sz="quarter" idx="12"/>
          </p:nvPr>
        </p:nvSpPr>
        <p:spPr/>
        <p:txBody>
          <a:bodyPr/>
          <a:lstStyle/>
          <a:p>
            <a:pPr>
              <a:defRPr/>
            </a:pPr>
            <a:r>
              <a:rPr lang="en-US" dirty="0" smtClean="0">
                <a:solidFill>
                  <a:schemeClr val="tx1"/>
                </a:solidFill>
              </a:rPr>
              <a:t>1-</a:t>
            </a:r>
            <a:fld id="{3DCE0DE5-0C98-47DF-8068-E7032002F0EF}" type="slidenum">
              <a:rPr lang="en-US" smtClean="0">
                <a:solidFill>
                  <a:schemeClr val="tx1"/>
                </a:solidFill>
              </a:rPr>
              <a:pPr>
                <a:defRPr/>
              </a:pPr>
              <a:t>15</a:t>
            </a:fld>
            <a:endParaRPr lang="en-US" dirty="0">
              <a:solidFill>
                <a:schemeClr val="tx1"/>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828800"/>
            <a:ext cx="2333625" cy="3381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8365579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533400" y="3581400"/>
            <a:ext cx="6248400" cy="2819400"/>
          </a:xfrm>
          <a:noFill/>
          <a:extLst>
            <a:ext uri="{91240B29-F687-4F45-9708-019B960494DF}">
              <a14:hiddenLine xmlns:a14="http://schemas.microsoft.com/office/drawing/2010/main" w="25400">
                <a:solidFill>
                  <a:srgbClr val="990000"/>
                </a:solidFill>
                <a:miter lim="800000"/>
                <a:headEnd/>
                <a:tailEnd/>
              </a14:hiddenLine>
            </a:ext>
          </a:extLst>
        </p:spPr>
        <p:txBody>
          <a:bodyPr/>
          <a:lstStyle/>
          <a:p>
            <a:pPr eaLnBrk="1" hangingPunct="1">
              <a:lnSpc>
                <a:spcPct val="80000"/>
              </a:lnSpc>
              <a:spcBef>
                <a:spcPct val="0"/>
              </a:spcBef>
            </a:pPr>
            <a:r>
              <a:rPr lang="en-US" sz="2000" dirty="0" smtClean="0"/>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eaLnBrk="1" hangingPunct="1">
              <a:lnSpc>
                <a:spcPct val="80000"/>
              </a:lnSpc>
              <a:spcBef>
                <a:spcPct val="0"/>
              </a:spcBef>
            </a:pPr>
            <a:endParaRPr lang="en-US" sz="2000" dirty="0" smtClean="0"/>
          </a:p>
          <a:p>
            <a:pPr eaLnBrk="1" hangingPunct="1">
              <a:lnSpc>
                <a:spcPct val="80000"/>
              </a:lnSpc>
              <a:spcBef>
                <a:spcPct val="0"/>
              </a:spcBef>
            </a:pPr>
            <a:r>
              <a:rPr lang="en-US" sz="2300" dirty="0" smtClean="0"/>
              <a:t>Copyright © 2016 Pearson Education, Inc.</a:t>
            </a:r>
          </a:p>
        </p:txBody>
      </p:sp>
      <p:sp>
        <p:nvSpPr>
          <p:cNvPr id="2" name="Slide Number Placeholder 1"/>
          <p:cNvSpPr>
            <a:spLocks noGrp="1"/>
          </p:cNvSpPr>
          <p:nvPr>
            <p:ph type="sldNum" sz="quarter" idx="11"/>
          </p:nvPr>
        </p:nvSpPr>
        <p:spPr/>
        <p:txBody>
          <a:bodyPr/>
          <a:lstStyle/>
          <a:p>
            <a:pPr>
              <a:defRPr/>
            </a:pPr>
            <a:r>
              <a:rPr lang="en-US" dirty="0" smtClean="0">
                <a:solidFill>
                  <a:schemeClr val="tx1"/>
                </a:solidFill>
              </a:rPr>
              <a:t>1-</a:t>
            </a:r>
            <a:fld id="{CAADD2EA-4235-4E04-8118-60C6618C6839}" type="slidenum">
              <a:rPr lang="en-US" smtClean="0">
                <a:solidFill>
                  <a:schemeClr val="tx1"/>
                </a:solidFill>
              </a:rPr>
              <a:pPr>
                <a:defRPr/>
              </a:pPr>
              <a:t>150</a:t>
            </a:fld>
            <a:endParaRPr lang="en-US" dirty="0">
              <a:solidFill>
                <a:schemeClr val="tx1"/>
              </a:solidFill>
            </a:endParaRPr>
          </a:p>
        </p:txBody>
      </p:sp>
      <p:pic>
        <p:nvPicPr>
          <p:cNvPr id="3074" name="Picture 2" descr="cid:3287383400_2177562"/>
          <p:cNvPicPr>
            <a:picLocks noGrp="1" noChangeAspect="1" noChangeArrowheads="1"/>
          </p:cNvPicPr>
          <p:nvPr>
            <p:ph type="title"/>
          </p:nvPr>
        </p:nvPicPr>
        <p:blipFill>
          <a:blip r:embed="rId3" r:link="rId4">
            <a:extLst>
              <a:ext uri="{28A0092B-C50C-407E-A947-70E740481C1C}">
                <a14:useLocalDpi xmlns:a14="http://schemas.microsoft.com/office/drawing/2010/main" val="0"/>
              </a:ext>
            </a:extLst>
          </a:blip>
          <a:srcRect/>
          <a:stretch>
            <a:fillRect/>
          </a:stretch>
        </p:blipFill>
        <p:spPr>
          <a:xfrm>
            <a:off x="838200" y="838200"/>
            <a:ext cx="5562600" cy="2133600"/>
          </a:xfrm>
          <a:solidFill>
            <a:schemeClr val="hlink"/>
          </a:solidFill>
          <a:ln>
            <a:solidFill>
              <a:schemeClr val="bg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4"/>
          <p:cNvSpPr>
            <a:spLocks noGrp="1" noChangeArrowheads="1"/>
          </p:cNvSpPr>
          <p:nvPr>
            <p:ph sz="half" idx="1"/>
          </p:nvPr>
        </p:nvSpPr>
        <p:spPr>
          <a:xfrm>
            <a:off x="228600" y="1676400"/>
            <a:ext cx="3633788" cy="2286000"/>
          </a:xfrm>
        </p:spPr>
        <p:txBody>
          <a:bodyPr>
            <a:normAutofit/>
          </a:bodyPr>
          <a:lstStyle/>
          <a:p>
            <a:pPr eaLnBrk="1" hangingPunct="1">
              <a:lnSpc>
                <a:spcPct val="90000"/>
              </a:lnSpc>
            </a:pPr>
            <a:r>
              <a:rPr lang="en-US" b="1" dirty="0" smtClean="0"/>
              <a:t>Favorites Menu</a:t>
            </a:r>
          </a:p>
          <a:p>
            <a:pPr lvl="1">
              <a:lnSpc>
                <a:spcPct val="90000"/>
              </a:lnSpc>
            </a:pPr>
            <a:r>
              <a:rPr lang="en-US" sz="2000" dirty="0" smtClean="0"/>
              <a:t>Access your favorite or most frequently used commands</a:t>
            </a:r>
          </a:p>
        </p:txBody>
      </p:sp>
      <p:sp>
        <p:nvSpPr>
          <p:cNvPr id="15362"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5363"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816DC516-534E-4B58-8868-693B277DC697}" type="slidenum">
              <a:rPr lang="en-US" smtClean="0"/>
              <a:pPr eaLnBrk="1" hangingPunct="1"/>
              <a:t>16</a:t>
            </a:fld>
            <a:endParaRPr lang="en-US" dirty="0" smtClean="0"/>
          </a:p>
        </p:txBody>
      </p:sp>
      <p:sp>
        <p:nvSpPr>
          <p:cNvPr id="15364" name="Rectangle 2"/>
          <p:cNvSpPr>
            <a:spLocks noGrp="1" noChangeArrowheads="1"/>
          </p:cNvSpPr>
          <p:nvPr>
            <p:ph type="title"/>
          </p:nvPr>
        </p:nvSpPr>
        <p:spPr/>
        <p:txBody>
          <a:bodyPr/>
          <a:lstStyle/>
          <a:p>
            <a:pPr eaLnBrk="1" hangingPunct="1"/>
            <a:r>
              <a:rPr lang="en-US" dirty="0" smtClean="0"/>
              <a:t>QuickBooks Menus</a:t>
            </a:r>
          </a:p>
        </p:txBody>
      </p:sp>
      <p:pic>
        <p:nvPicPr>
          <p:cNvPr id="1536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637" y="1981200"/>
            <a:ext cx="1381125"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650492"/>
            <a:ext cx="4038600" cy="4407408"/>
          </a:xfrm>
        </p:spPr>
        <p:txBody>
          <a:bodyPr/>
          <a:lstStyle/>
          <a:p>
            <a:r>
              <a:rPr lang="en-US" b="1" dirty="0"/>
              <a:t>Accountant </a:t>
            </a:r>
            <a:r>
              <a:rPr lang="en-US" b="1" dirty="0" smtClean="0"/>
              <a:t>Menu</a:t>
            </a:r>
            <a:r>
              <a:rPr lang="en-US" dirty="0" smtClean="0"/>
              <a:t> </a:t>
            </a:r>
          </a:p>
          <a:p>
            <a:pPr lvl="1"/>
            <a:r>
              <a:rPr lang="en-US" sz="2000" dirty="0"/>
              <a:t>A</a:t>
            </a:r>
            <a:r>
              <a:rPr lang="en-US" sz="2000" dirty="0" smtClean="0"/>
              <a:t>ccess </a:t>
            </a:r>
            <a:r>
              <a:rPr lang="en-US" sz="2000" dirty="0"/>
              <a:t>Accountant </a:t>
            </a:r>
            <a:r>
              <a:rPr lang="en-US" sz="2000" dirty="0" smtClean="0"/>
              <a:t>Center</a:t>
            </a:r>
          </a:p>
          <a:p>
            <a:pPr lvl="1"/>
            <a:r>
              <a:rPr lang="en-US" sz="2000" dirty="0" smtClean="0"/>
              <a:t>Complete </a:t>
            </a:r>
            <a:r>
              <a:rPr lang="en-US" sz="2000" dirty="0"/>
              <a:t>tasks performed by the accountant</a:t>
            </a:r>
          </a:p>
          <a:p>
            <a:pPr marL="45720" indent="0">
              <a:buNone/>
            </a:pPr>
            <a:endParaRPr lang="en-US" dirty="0"/>
          </a:p>
        </p:txBody>
      </p:sp>
      <p:sp>
        <p:nvSpPr>
          <p:cNvPr id="4" name="Footer Placeholder 3"/>
          <p:cNvSpPr>
            <a:spLocks noGrp="1"/>
          </p:cNvSpPr>
          <p:nvPr>
            <p:ph type="ftr" sz="quarter" idx="11"/>
          </p:nvPr>
        </p:nvSpPr>
        <p:spPr/>
        <p:txBody>
          <a:bodyPr/>
          <a:lstStyle/>
          <a:p>
            <a:pPr>
              <a:defRPr/>
            </a:pPr>
            <a:r>
              <a:rPr lang="en-US" dirty="0" smtClean="0">
                <a:solidFill>
                  <a:schemeClr val="tx1"/>
                </a:solidFill>
              </a:rPr>
              <a:t>Copyright ©2016 Pearson Education, Inc. </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r>
              <a:rPr lang="en-US" dirty="0" smtClean="0">
                <a:solidFill>
                  <a:schemeClr val="tx1"/>
                </a:solidFill>
              </a:rPr>
              <a:t>1-</a:t>
            </a:r>
            <a:fld id="{15008852-CBCD-4BF2-9CB1-3452299BFAA0}" type="slidenum">
              <a:rPr lang="en-US" smtClean="0">
                <a:solidFill>
                  <a:schemeClr val="tx1"/>
                </a:solidFill>
              </a:rPr>
              <a:pPr>
                <a:defRPr/>
              </a:pPr>
              <a:t>17</a:t>
            </a:fld>
            <a:endParaRPr lang="en-US" dirty="0">
              <a:solidFill>
                <a:schemeClr val="tx1"/>
              </a:solidFill>
            </a:endParaRPr>
          </a:p>
        </p:txBody>
      </p:sp>
      <p:sp>
        <p:nvSpPr>
          <p:cNvPr id="6" name="Title 5"/>
          <p:cNvSpPr>
            <a:spLocks noGrp="1"/>
          </p:cNvSpPr>
          <p:nvPr>
            <p:ph type="title"/>
          </p:nvPr>
        </p:nvSpPr>
        <p:spPr/>
        <p:txBody>
          <a:bodyPr/>
          <a:lstStyle/>
          <a:p>
            <a:r>
              <a:rPr lang="en-US" dirty="0"/>
              <a:t>QuickBooks Menus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828800"/>
            <a:ext cx="2286000" cy="4191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41352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sz="half" idx="1"/>
          </p:nvPr>
        </p:nvSpPr>
        <p:spPr>
          <a:xfrm>
            <a:off x="228600" y="1695450"/>
            <a:ext cx="4038600" cy="4467225"/>
          </a:xfrm>
        </p:spPr>
        <p:txBody>
          <a:bodyPr/>
          <a:lstStyle/>
          <a:p>
            <a:pPr eaLnBrk="1" hangingPunct="1">
              <a:lnSpc>
                <a:spcPct val="90000"/>
              </a:lnSpc>
            </a:pPr>
            <a:r>
              <a:rPr lang="en-US" b="1" dirty="0" smtClean="0"/>
              <a:t>Company Menu</a:t>
            </a:r>
          </a:p>
          <a:p>
            <a:pPr lvl="1">
              <a:lnSpc>
                <a:spcPct val="90000"/>
              </a:lnSpc>
            </a:pPr>
            <a:r>
              <a:rPr lang="en-US" sz="2000" dirty="0" smtClean="0"/>
              <a:t>Access </a:t>
            </a:r>
            <a:r>
              <a:rPr lang="en-US" sz="2000" dirty="0" smtClean="0"/>
              <a:t>Home </a:t>
            </a:r>
            <a:r>
              <a:rPr lang="en-US" sz="2000" dirty="0" smtClean="0"/>
              <a:t>Page and Company Snapshot</a:t>
            </a:r>
          </a:p>
          <a:p>
            <a:pPr lvl="1">
              <a:lnSpc>
                <a:spcPct val="90000"/>
              </a:lnSpc>
            </a:pPr>
            <a:r>
              <a:rPr lang="en-US" sz="2000" dirty="0" smtClean="0"/>
              <a:t>Change company information</a:t>
            </a:r>
          </a:p>
          <a:p>
            <a:pPr lvl="1">
              <a:lnSpc>
                <a:spcPct val="90000"/>
              </a:lnSpc>
            </a:pPr>
            <a:r>
              <a:rPr lang="en-US" sz="2000" dirty="0" smtClean="0"/>
              <a:t>Perform other company related tasks</a:t>
            </a:r>
          </a:p>
          <a:p>
            <a:pPr eaLnBrk="1" hangingPunct="1">
              <a:lnSpc>
                <a:spcPct val="90000"/>
              </a:lnSpc>
            </a:pPr>
            <a:endParaRPr lang="en-US" dirty="0" smtClean="0"/>
          </a:p>
        </p:txBody>
      </p:sp>
      <p:sp>
        <p:nvSpPr>
          <p:cNvPr id="16386"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6387"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60D1CA4F-00CB-4E3F-B880-488C3A22E1E9}" type="slidenum">
              <a:rPr lang="en-US" smtClean="0"/>
              <a:pPr eaLnBrk="1" hangingPunct="1"/>
              <a:t>18</a:t>
            </a:fld>
            <a:endParaRPr lang="en-US" dirty="0" smtClean="0"/>
          </a:p>
        </p:txBody>
      </p:sp>
      <p:sp>
        <p:nvSpPr>
          <p:cNvPr id="16388" name="Rectangle 2"/>
          <p:cNvSpPr>
            <a:spLocks noGrp="1" noChangeArrowheads="1"/>
          </p:cNvSpPr>
          <p:nvPr>
            <p:ph type="title"/>
          </p:nvPr>
        </p:nvSpPr>
        <p:spPr/>
        <p:txBody>
          <a:bodyPr/>
          <a:lstStyle/>
          <a:p>
            <a:pPr eaLnBrk="1" hangingPunct="1"/>
            <a:r>
              <a:rPr lang="en-US" dirty="0" smtClean="0"/>
              <a:t>QuickBooks Menus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1828800"/>
            <a:ext cx="2752725" cy="4495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sz="half" idx="1"/>
          </p:nvPr>
        </p:nvSpPr>
        <p:spPr>
          <a:xfrm>
            <a:off x="228600" y="1739900"/>
            <a:ext cx="4038600" cy="4525963"/>
          </a:xfrm>
        </p:spPr>
        <p:txBody>
          <a:bodyPr/>
          <a:lstStyle/>
          <a:p>
            <a:r>
              <a:rPr lang="en-US" b="1" dirty="0" smtClean="0"/>
              <a:t>Customers Menu</a:t>
            </a:r>
          </a:p>
          <a:p>
            <a:pPr lvl="1"/>
            <a:r>
              <a:rPr lang="en-US" sz="2000" dirty="0" smtClean="0"/>
              <a:t>Access Customer Center</a:t>
            </a:r>
          </a:p>
          <a:p>
            <a:pPr lvl="1"/>
            <a:r>
              <a:rPr lang="en-US" sz="2000" dirty="0" smtClean="0"/>
              <a:t>Perform other tasks related to customers and sales</a:t>
            </a:r>
          </a:p>
          <a:p>
            <a:pPr marL="45720" indent="0">
              <a:buNone/>
            </a:pPr>
            <a:endParaRPr lang="en-US" dirty="0" smtClean="0"/>
          </a:p>
        </p:txBody>
      </p:sp>
      <p:sp>
        <p:nvSpPr>
          <p:cNvPr id="17412"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7413"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B2724633-CA86-435C-8FEF-9CFC86901D65}" type="slidenum">
              <a:rPr lang="en-US" smtClean="0"/>
              <a:pPr eaLnBrk="1" hangingPunct="1"/>
              <a:t>19</a:t>
            </a:fld>
            <a:endParaRPr lang="en-US" dirty="0" smtClean="0"/>
          </a:p>
        </p:txBody>
      </p:sp>
      <p:sp>
        <p:nvSpPr>
          <p:cNvPr id="17410" name="Title 1"/>
          <p:cNvSpPr>
            <a:spLocks noGrp="1"/>
          </p:cNvSpPr>
          <p:nvPr>
            <p:ph type="title"/>
          </p:nvPr>
        </p:nvSpPr>
        <p:spPr/>
        <p:txBody>
          <a:bodyPr/>
          <a:lstStyle/>
          <a:p>
            <a:r>
              <a:rPr lang="en-US" dirty="0" smtClean="0"/>
              <a:t>QuickBooks Menus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39900"/>
            <a:ext cx="2590800" cy="4305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3"/>
          <p:cNvSpPr>
            <a:spLocks noGrp="1" noChangeArrowheads="1"/>
          </p:cNvSpPr>
          <p:nvPr>
            <p:ph idx="1"/>
          </p:nvPr>
        </p:nvSpPr>
        <p:spPr>
          <a:xfrm>
            <a:off x="228600" y="1676400"/>
            <a:ext cx="8407893" cy="4407408"/>
          </a:xfrm>
        </p:spPr>
        <p:txBody>
          <a:bodyPr>
            <a:normAutofit/>
          </a:bodyPr>
          <a:lstStyle/>
          <a:p>
            <a:pPr eaLnBrk="1" hangingPunct="1"/>
            <a:r>
              <a:rPr lang="en-US" sz="2800" dirty="0" smtClean="0"/>
              <a:t>Overview of QuickBooks Program Features</a:t>
            </a:r>
          </a:p>
          <a:p>
            <a:pPr eaLnBrk="1" hangingPunct="1"/>
            <a:r>
              <a:rPr lang="en-US" sz="2800" dirty="0" smtClean="0"/>
              <a:t>Begin using QuickBooks</a:t>
            </a:r>
          </a:p>
          <a:p>
            <a:pPr eaLnBrk="1" hangingPunct="1"/>
            <a:r>
              <a:rPr lang="en-US" sz="2800" dirty="0" smtClean="0"/>
              <a:t>Open, backup, and restore company files</a:t>
            </a:r>
          </a:p>
        </p:txBody>
      </p:sp>
      <p:sp>
        <p:nvSpPr>
          <p:cNvPr id="4098"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4099"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96DEFD5A-D7A3-4455-9BCD-F9BEB642C721}" type="slidenum">
              <a:rPr lang="en-US" smtClean="0"/>
              <a:pPr eaLnBrk="1" hangingPunct="1"/>
              <a:t>2</a:t>
            </a:fld>
            <a:endParaRPr lang="en-US" dirty="0" smtClean="0"/>
          </a:p>
        </p:txBody>
      </p:sp>
      <p:sp>
        <p:nvSpPr>
          <p:cNvPr id="4100" name="Rectangle 2"/>
          <p:cNvSpPr>
            <a:spLocks noGrp="1" noChangeArrowheads="1"/>
          </p:cNvSpPr>
          <p:nvPr>
            <p:ph type="title"/>
          </p:nvPr>
        </p:nvSpPr>
        <p:spPr/>
        <p:txBody>
          <a:bodyPr/>
          <a:lstStyle/>
          <a:p>
            <a:pPr eaLnBrk="1" hangingPunct="1"/>
            <a:r>
              <a:rPr lang="en-US" dirty="0" smtClean="0"/>
              <a:t>Chapter Focus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7"/>
          <p:cNvSpPr>
            <a:spLocks noGrp="1" noChangeArrowheads="1"/>
          </p:cNvSpPr>
          <p:nvPr>
            <p:ph sz="half" idx="1"/>
          </p:nvPr>
        </p:nvSpPr>
        <p:spPr>
          <a:xfrm>
            <a:off x="228600" y="1676400"/>
            <a:ext cx="3886200" cy="2971800"/>
          </a:xfrm>
        </p:spPr>
        <p:txBody>
          <a:bodyPr/>
          <a:lstStyle/>
          <a:p>
            <a:pPr eaLnBrk="1" hangingPunct="1"/>
            <a:r>
              <a:rPr lang="en-US" b="1" dirty="0" smtClean="0"/>
              <a:t>Vendors Menu</a:t>
            </a:r>
          </a:p>
          <a:p>
            <a:pPr lvl="1"/>
            <a:r>
              <a:rPr lang="en-US" sz="2000" dirty="0" smtClean="0"/>
              <a:t>Access </a:t>
            </a:r>
            <a:r>
              <a:rPr lang="en-US" sz="2000" dirty="0" smtClean="0"/>
              <a:t>Vendor </a:t>
            </a:r>
            <a:r>
              <a:rPr lang="en-US" sz="2000" dirty="0" smtClean="0"/>
              <a:t>Center</a:t>
            </a:r>
          </a:p>
          <a:p>
            <a:pPr lvl="1"/>
            <a:r>
              <a:rPr lang="en-US" sz="2000" dirty="0" smtClean="0"/>
              <a:t>Perform other tasks related to vendors and purchases</a:t>
            </a:r>
          </a:p>
        </p:txBody>
      </p:sp>
      <p:sp>
        <p:nvSpPr>
          <p:cNvPr id="18434"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8435"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C1A5E402-7177-4860-8A24-1C8018030C70}" type="slidenum">
              <a:rPr lang="en-US" smtClean="0"/>
              <a:pPr eaLnBrk="1" hangingPunct="1"/>
              <a:t>20</a:t>
            </a:fld>
            <a:endParaRPr lang="en-US" dirty="0" smtClean="0"/>
          </a:p>
        </p:txBody>
      </p:sp>
      <p:sp>
        <p:nvSpPr>
          <p:cNvPr id="18436" name="Rectangle 4"/>
          <p:cNvSpPr>
            <a:spLocks noGrp="1" noChangeArrowheads="1"/>
          </p:cNvSpPr>
          <p:nvPr>
            <p:ph type="title"/>
          </p:nvPr>
        </p:nvSpPr>
        <p:spPr/>
        <p:txBody>
          <a:bodyPr/>
          <a:lstStyle/>
          <a:p>
            <a:pPr eaLnBrk="1" hangingPunct="1"/>
            <a:r>
              <a:rPr lang="en-US" dirty="0" smtClean="0"/>
              <a:t>QuickBooks Menus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005012"/>
            <a:ext cx="2105025" cy="2847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sz="half" idx="1"/>
          </p:nvPr>
        </p:nvSpPr>
        <p:spPr>
          <a:xfrm>
            <a:off x="228600" y="1676400"/>
            <a:ext cx="4038600" cy="4407408"/>
          </a:xfrm>
        </p:spPr>
        <p:txBody>
          <a:bodyPr/>
          <a:lstStyle/>
          <a:p>
            <a:r>
              <a:rPr lang="en-US" b="1" dirty="0" smtClean="0"/>
              <a:t>Employees Menu</a:t>
            </a:r>
            <a:r>
              <a:rPr lang="en-US" dirty="0" smtClean="0"/>
              <a:t> </a:t>
            </a:r>
          </a:p>
          <a:p>
            <a:pPr lvl="1"/>
            <a:r>
              <a:rPr lang="en-US" sz="2000" dirty="0" smtClean="0"/>
              <a:t>Access </a:t>
            </a:r>
            <a:r>
              <a:rPr lang="en-US" sz="2000" dirty="0" smtClean="0"/>
              <a:t>Employee </a:t>
            </a:r>
            <a:r>
              <a:rPr lang="en-US" sz="2000" dirty="0" smtClean="0"/>
              <a:t>Center</a:t>
            </a:r>
          </a:p>
          <a:p>
            <a:pPr lvl="1"/>
            <a:r>
              <a:rPr lang="en-US" sz="2000" dirty="0" smtClean="0"/>
              <a:t>Access </a:t>
            </a:r>
            <a:r>
              <a:rPr lang="en-US" sz="2000" dirty="0" smtClean="0"/>
              <a:t>Payroll </a:t>
            </a:r>
            <a:r>
              <a:rPr lang="en-US" sz="2000" dirty="0" smtClean="0"/>
              <a:t>Center</a:t>
            </a:r>
          </a:p>
          <a:p>
            <a:pPr lvl="1"/>
            <a:r>
              <a:rPr lang="en-US" sz="2000" dirty="0" smtClean="0"/>
              <a:t>Perform other tasks related to employees and payroll</a:t>
            </a:r>
          </a:p>
          <a:p>
            <a:endParaRPr lang="en-US" dirty="0" smtClean="0"/>
          </a:p>
        </p:txBody>
      </p:sp>
      <p:sp>
        <p:nvSpPr>
          <p:cNvPr id="19460"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9461"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51AB79F3-5955-44B9-839A-6C277D5B156E}" type="slidenum">
              <a:rPr lang="en-US" smtClean="0"/>
              <a:pPr eaLnBrk="1" hangingPunct="1"/>
              <a:t>21</a:t>
            </a:fld>
            <a:endParaRPr lang="en-US" dirty="0" smtClean="0"/>
          </a:p>
        </p:txBody>
      </p:sp>
      <p:sp>
        <p:nvSpPr>
          <p:cNvPr id="19458" name="Title 1"/>
          <p:cNvSpPr>
            <a:spLocks noGrp="1"/>
          </p:cNvSpPr>
          <p:nvPr>
            <p:ph type="title"/>
          </p:nvPr>
        </p:nvSpPr>
        <p:spPr/>
        <p:txBody>
          <a:bodyPr/>
          <a:lstStyle/>
          <a:p>
            <a:r>
              <a:rPr lang="en-US" dirty="0" smtClean="0"/>
              <a:t>QuickBooks Menus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905000"/>
            <a:ext cx="2143125" cy="3733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sz="half" idx="1"/>
          </p:nvPr>
        </p:nvSpPr>
        <p:spPr>
          <a:xfrm>
            <a:off x="228600" y="1676400"/>
            <a:ext cx="4038600" cy="4407408"/>
          </a:xfrm>
        </p:spPr>
        <p:txBody>
          <a:bodyPr/>
          <a:lstStyle/>
          <a:p>
            <a:pPr eaLnBrk="1" hangingPunct="1"/>
            <a:r>
              <a:rPr lang="en-US" b="1" dirty="0" smtClean="0"/>
              <a:t>Banking Menu</a:t>
            </a:r>
            <a:endParaRPr lang="en-US" dirty="0" smtClean="0"/>
          </a:p>
          <a:p>
            <a:pPr lvl="1"/>
            <a:r>
              <a:rPr lang="en-US" sz="2000" dirty="0" smtClean="0"/>
              <a:t>Perform tasks related to</a:t>
            </a:r>
          </a:p>
          <a:p>
            <a:pPr lvl="2"/>
            <a:r>
              <a:rPr lang="en-US" sz="1600" dirty="0" smtClean="0"/>
              <a:t>Banking </a:t>
            </a:r>
          </a:p>
          <a:p>
            <a:pPr lvl="2"/>
            <a:r>
              <a:rPr lang="en-US" sz="1600" dirty="0" smtClean="0"/>
              <a:t>Checking</a:t>
            </a:r>
          </a:p>
          <a:p>
            <a:pPr lvl="2"/>
            <a:r>
              <a:rPr lang="en-US" sz="1600" dirty="0" smtClean="0"/>
              <a:t>Loans</a:t>
            </a:r>
          </a:p>
        </p:txBody>
      </p:sp>
      <p:sp>
        <p:nvSpPr>
          <p:cNvPr id="20482"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20483"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18763991-A708-4BB4-A356-4E6A2BD43158}" type="slidenum">
              <a:rPr lang="en-US" smtClean="0"/>
              <a:pPr eaLnBrk="1" hangingPunct="1"/>
              <a:t>22</a:t>
            </a:fld>
            <a:endParaRPr lang="en-US" dirty="0" smtClean="0"/>
          </a:p>
        </p:txBody>
      </p:sp>
      <p:sp>
        <p:nvSpPr>
          <p:cNvPr id="20484" name="Rectangle 4"/>
          <p:cNvSpPr>
            <a:spLocks noGrp="1" noChangeArrowheads="1"/>
          </p:cNvSpPr>
          <p:nvPr>
            <p:ph type="title"/>
          </p:nvPr>
        </p:nvSpPr>
        <p:spPr/>
        <p:txBody>
          <a:bodyPr/>
          <a:lstStyle/>
          <a:p>
            <a:pPr eaLnBrk="1" hangingPunct="1"/>
            <a:r>
              <a:rPr lang="en-US" dirty="0" smtClean="0"/>
              <a:t>QuickBooks Menus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05000"/>
            <a:ext cx="2028825" cy="2495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sz="half" idx="1"/>
          </p:nvPr>
        </p:nvSpPr>
        <p:spPr>
          <a:xfrm>
            <a:off x="228600" y="1676400"/>
            <a:ext cx="3886200" cy="4525963"/>
          </a:xfrm>
        </p:spPr>
        <p:txBody>
          <a:bodyPr/>
          <a:lstStyle/>
          <a:p>
            <a:r>
              <a:rPr lang="en-US" b="1" dirty="0" smtClean="0"/>
              <a:t>Reports Menu</a:t>
            </a:r>
            <a:r>
              <a:rPr lang="en-US" dirty="0" smtClean="0"/>
              <a:t> </a:t>
            </a:r>
          </a:p>
          <a:p>
            <a:pPr lvl="1"/>
            <a:r>
              <a:rPr lang="en-US" sz="2000" dirty="0" smtClean="0"/>
              <a:t>Access Report Center</a:t>
            </a:r>
          </a:p>
          <a:p>
            <a:pPr lvl="1"/>
            <a:r>
              <a:rPr lang="en-US" sz="2000" dirty="0" smtClean="0"/>
              <a:t>Prepare reports</a:t>
            </a:r>
          </a:p>
          <a:p>
            <a:pPr lvl="1"/>
            <a:r>
              <a:rPr lang="en-US" sz="2000" dirty="0" smtClean="0"/>
              <a:t>View Company Snapshot</a:t>
            </a:r>
          </a:p>
          <a:p>
            <a:endParaRPr lang="en-US" dirty="0" smtClean="0"/>
          </a:p>
        </p:txBody>
      </p:sp>
      <p:sp>
        <p:nvSpPr>
          <p:cNvPr id="21508"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21509"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B19C4928-A14D-41ED-9FB1-F9FAF97918CD}" type="slidenum">
              <a:rPr lang="en-US" smtClean="0"/>
              <a:pPr eaLnBrk="1" hangingPunct="1"/>
              <a:t>23</a:t>
            </a:fld>
            <a:endParaRPr lang="en-US" dirty="0" smtClean="0"/>
          </a:p>
        </p:txBody>
      </p:sp>
      <p:sp>
        <p:nvSpPr>
          <p:cNvPr id="21506" name="Title 1"/>
          <p:cNvSpPr>
            <a:spLocks noGrp="1"/>
          </p:cNvSpPr>
          <p:nvPr>
            <p:ph type="title"/>
          </p:nvPr>
        </p:nvSpPr>
        <p:spPr/>
        <p:txBody>
          <a:bodyPr/>
          <a:lstStyle/>
          <a:p>
            <a:r>
              <a:rPr lang="en-US" dirty="0" smtClean="0"/>
              <a:t>QuickBooks Menus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2200275" cy="4600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sz="half" idx="1"/>
          </p:nvPr>
        </p:nvSpPr>
        <p:spPr>
          <a:xfrm>
            <a:off x="304800" y="1752600"/>
            <a:ext cx="3810000" cy="1219200"/>
          </a:xfrm>
        </p:spPr>
        <p:txBody>
          <a:bodyPr>
            <a:normAutofit lnSpcReduction="10000"/>
          </a:bodyPr>
          <a:lstStyle/>
          <a:p>
            <a:pPr eaLnBrk="1" hangingPunct="1"/>
            <a:r>
              <a:rPr lang="en-US" b="1" dirty="0" smtClean="0"/>
              <a:t>Window Menu</a:t>
            </a:r>
          </a:p>
          <a:p>
            <a:pPr lvl="1"/>
            <a:r>
              <a:rPr lang="en-US" sz="2000" dirty="0" smtClean="0"/>
              <a:t>Switch between windows</a:t>
            </a:r>
          </a:p>
          <a:p>
            <a:pPr lvl="1"/>
            <a:r>
              <a:rPr lang="en-US" sz="2000" dirty="0" smtClean="0"/>
              <a:t>Arrange icons</a:t>
            </a:r>
          </a:p>
        </p:txBody>
      </p:sp>
      <p:sp>
        <p:nvSpPr>
          <p:cNvPr id="22530"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22531"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0F3404CC-7DA4-4997-847F-C4CCACFC168B}" type="slidenum">
              <a:rPr lang="en-US" smtClean="0"/>
              <a:pPr eaLnBrk="1" hangingPunct="1"/>
              <a:t>24</a:t>
            </a:fld>
            <a:endParaRPr lang="en-US" dirty="0" smtClean="0"/>
          </a:p>
        </p:txBody>
      </p:sp>
      <p:sp>
        <p:nvSpPr>
          <p:cNvPr id="22532" name="Rectangle 4"/>
          <p:cNvSpPr>
            <a:spLocks noGrp="1" noChangeArrowheads="1"/>
          </p:cNvSpPr>
          <p:nvPr>
            <p:ph type="title"/>
          </p:nvPr>
        </p:nvSpPr>
        <p:spPr>
          <a:xfrm>
            <a:off x="488950" y="228600"/>
            <a:ext cx="8229600" cy="1143000"/>
          </a:xfrm>
        </p:spPr>
        <p:txBody>
          <a:bodyPr/>
          <a:lstStyle/>
          <a:p>
            <a:pPr eaLnBrk="1" hangingPunct="1"/>
            <a:r>
              <a:rPr lang="en-US" dirty="0" smtClean="0"/>
              <a:t>QuickBooks Menus</a:t>
            </a:r>
          </a:p>
        </p:txBody>
      </p:sp>
      <p:sp>
        <p:nvSpPr>
          <p:cNvPr id="22534" name="Rectangle 12"/>
          <p:cNvSpPr>
            <a:spLocks noChangeArrowheads="1"/>
          </p:cNvSpPr>
          <p:nvPr/>
        </p:nvSpPr>
        <p:spPr bwMode="auto">
          <a:xfrm>
            <a:off x="457200" y="1371600"/>
            <a:ext cx="4038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28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1889125"/>
            <a:ext cx="1104900" cy="1590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half" idx="1"/>
          </p:nvPr>
        </p:nvSpPr>
        <p:spPr>
          <a:xfrm>
            <a:off x="152400" y="1676400"/>
            <a:ext cx="3810000" cy="3810000"/>
          </a:xfrm>
        </p:spPr>
        <p:txBody>
          <a:bodyPr/>
          <a:lstStyle/>
          <a:p>
            <a:r>
              <a:rPr lang="en-US" b="1" dirty="0" smtClean="0"/>
              <a:t>Help Menu</a:t>
            </a:r>
            <a:r>
              <a:rPr lang="en-US" dirty="0" smtClean="0"/>
              <a:t> </a:t>
            </a:r>
          </a:p>
          <a:p>
            <a:pPr lvl="1"/>
            <a:r>
              <a:rPr lang="en-US" sz="2000" dirty="0" smtClean="0"/>
              <a:t>Access QuickBooks Help</a:t>
            </a:r>
          </a:p>
          <a:p>
            <a:pPr lvl="1"/>
            <a:r>
              <a:rPr lang="en-US" sz="2000" dirty="0" smtClean="0"/>
              <a:t>Ask Intuit</a:t>
            </a:r>
          </a:p>
          <a:p>
            <a:pPr lvl="1"/>
            <a:r>
              <a:rPr lang="en-US" sz="2000" dirty="0" smtClean="0"/>
              <a:t>Update QuickBooks</a:t>
            </a:r>
          </a:p>
          <a:p>
            <a:pPr lvl="1"/>
            <a:r>
              <a:rPr lang="en-US" sz="2000" dirty="0" smtClean="0"/>
              <a:t>About QuickBooks Accountant 2015</a:t>
            </a:r>
          </a:p>
          <a:p>
            <a:pPr lvl="1"/>
            <a:r>
              <a:rPr lang="en-US" sz="2000" dirty="0" smtClean="0"/>
              <a:t>And more</a:t>
            </a:r>
          </a:p>
          <a:p>
            <a:endParaRPr lang="en-US" dirty="0" smtClean="0"/>
          </a:p>
        </p:txBody>
      </p:sp>
      <p:sp>
        <p:nvSpPr>
          <p:cNvPr id="23556"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23557"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FED9C325-0231-4486-B01B-8FBB085E9558}" type="slidenum">
              <a:rPr lang="en-US" smtClean="0"/>
              <a:pPr eaLnBrk="1" hangingPunct="1"/>
              <a:t>25</a:t>
            </a:fld>
            <a:endParaRPr lang="en-US" dirty="0" smtClean="0"/>
          </a:p>
        </p:txBody>
      </p:sp>
      <p:sp>
        <p:nvSpPr>
          <p:cNvPr id="23554" name="Title 1"/>
          <p:cNvSpPr>
            <a:spLocks noGrp="1"/>
          </p:cNvSpPr>
          <p:nvPr>
            <p:ph type="title"/>
          </p:nvPr>
        </p:nvSpPr>
        <p:spPr/>
        <p:txBody>
          <a:bodyPr/>
          <a:lstStyle/>
          <a:p>
            <a:r>
              <a:rPr lang="en-US" dirty="0" smtClean="0"/>
              <a:t>QuickBooks Menus</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52600"/>
            <a:ext cx="3048000" cy="4562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QuickBooks Desktop Features</a:t>
            </a:r>
            <a:r>
              <a:rPr lang="en-US" dirty="0" smtClean="0"/>
              <a:t>:</a:t>
            </a:r>
            <a:br>
              <a:rPr lang="en-US" dirty="0" smtClean="0"/>
            </a:br>
            <a:r>
              <a:rPr lang="en-US" dirty="0" smtClean="0"/>
              <a:t>Icon </a:t>
            </a:r>
            <a:r>
              <a:rPr lang="en-US" dirty="0"/>
              <a:t>Bar</a:t>
            </a:r>
          </a:p>
        </p:txBody>
      </p:sp>
      <p:sp>
        <p:nvSpPr>
          <p:cNvPr id="3" name="Text Placeholder 2"/>
          <p:cNvSpPr>
            <a:spLocks noGrp="1"/>
          </p:cNvSpPr>
          <p:nvPr>
            <p:ph type="body" sz="half" idx="1"/>
          </p:nvPr>
        </p:nvSpPr>
        <p:spPr>
          <a:xfrm>
            <a:off x="228600" y="1701800"/>
            <a:ext cx="4191000" cy="4419600"/>
          </a:xfrm>
        </p:spPr>
        <p:txBody>
          <a:bodyPr>
            <a:normAutofit/>
          </a:bodyPr>
          <a:lstStyle/>
          <a:p>
            <a:r>
              <a:rPr lang="en-US" sz="2800" dirty="0"/>
              <a:t>An icon bar contains small picture symbols called icons </a:t>
            </a:r>
            <a:endParaRPr lang="en-US" sz="2800" dirty="0" smtClean="0"/>
          </a:p>
          <a:p>
            <a:r>
              <a:rPr lang="en-US" sz="2800" dirty="0" smtClean="0"/>
              <a:t>Click icons </a:t>
            </a:r>
            <a:r>
              <a:rPr lang="en-US" sz="2800" dirty="0"/>
              <a:t>to give commands to </a:t>
            </a:r>
            <a:r>
              <a:rPr lang="en-US" sz="2800" dirty="0" smtClean="0"/>
              <a:t>QuickBooks</a:t>
            </a:r>
          </a:p>
          <a:p>
            <a:r>
              <a:rPr lang="en-US" sz="2800" dirty="0" smtClean="0"/>
              <a:t>Default is a Left Icon bar</a:t>
            </a:r>
          </a:p>
          <a:p>
            <a:endParaRPr lang="en-US" dirty="0"/>
          </a:p>
        </p:txBody>
      </p:sp>
      <p:sp>
        <p:nvSpPr>
          <p:cNvPr id="5" name="Footer Placeholder 4"/>
          <p:cNvSpPr>
            <a:spLocks noGrp="1"/>
          </p:cNvSpPr>
          <p:nvPr>
            <p:ph type="ftr" sz="quarter" idx="11"/>
          </p:nvPr>
        </p:nvSpPr>
        <p:spPr/>
        <p:txBody>
          <a:bodyPr/>
          <a:lstStyle/>
          <a:p>
            <a:pPr>
              <a:defRPr/>
            </a:pPr>
            <a:r>
              <a:rPr lang="en-US" dirty="0" smtClean="0">
                <a:solidFill>
                  <a:schemeClr val="tx1"/>
                </a:solidFill>
              </a:rPr>
              <a:t>Copyright ©2016 Pearson Education, Inc. </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r>
              <a:rPr lang="en-US" dirty="0" smtClean="0">
                <a:solidFill>
                  <a:schemeClr val="tx1"/>
                </a:solidFill>
              </a:rPr>
              <a:t>1-</a:t>
            </a:r>
            <a:fld id="{F09D1C5E-92F7-4859-BBA6-037D19C48CD6}" type="slidenum">
              <a:rPr lang="en-US" smtClean="0">
                <a:solidFill>
                  <a:schemeClr val="tx1"/>
                </a:solidFill>
              </a:rPr>
              <a:pPr>
                <a:defRPr/>
              </a:pPr>
              <a:t>26</a:t>
            </a:fld>
            <a:endParaRPr lang="en-US" dirty="0">
              <a:solidFill>
                <a:schemeClr val="tx1"/>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2181225" cy="4648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36530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QuickBooks Desktop </a:t>
            </a:r>
            <a:r>
              <a:rPr lang="en-US" dirty="0" smtClean="0"/>
              <a:t>Features:</a:t>
            </a:r>
            <a:br>
              <a:rPr lang="en-US" dirty="0" smtClean="0"/>
            </a:br>
            <a:r>
              <a:rPr lang="en-US" dirty="0" smtClean="0"/>
              <a:t>Icon </a:t>
            </a:r>
            <a:r>
              <a:rPr lang="en-US" dirty="0"/>
              <a:t>Bar</a:t>
            </a:r>
          </a:p>
        </p:txBody>
      </p:sp>
      <p:sp>
        <p:nvSpPr>
          <p:cNvPr id="3" name="Text Placeholder 2"/>
          <p:cNvSpPr>
            <a:spLocks noGrp="1"/>
          </p:cNvSpPr>
          <p:nvPr>
            <p:ph type="body" sz="half" idx="1"/>
          </p:nvPr>
        </p:nvSpPr>
        <p:spPr>
          <a:xfrm>
            <a:off x="152400" y="1676400"/>
            <a:ext cx="8229600" cy="2362200"/>
          </a:xfrm>
        </p:spPr>
        <p:txBody>
          <a:bodyPr/>
          <a:lstStyle/>
          <a:p>
            <a:pPr>
              <a:buFont typeface="Franklin Gothic Medium" panose="020B0603020102020204" pitchFamily="34" charset="0"/>
              <a:buChar char="■"/>
            </a:pPr>
            <a:r>
              <a:rPr lang="en-US" sz="2800" dirty="0" smtClean="0"/>
              <a:t>Change </a:t>
            </a:r>
            <a:r>
              <a:rPr lang="en-US" sz="2800" dirty="0"/>
              <a:t>to </a:t>
            </a:r>
            <a:r>
              <a:rPr lang="en-US" sz="2800" dirty="0" smtClean="0"/>
              <a:t>a Top Icon bar</a:t>
            </a:r>
          </a:p>
          <a:p>
            <a:pPr lvl="1"/>
            <a:r>
              <a:rPr lang="en-US" sz="2000" dirty="0" smtClean="0"/>
              <a:t>Click </a:t>
            </a:r>
            <a:r>
              <a:rPr lang="en-US" sz="2000" b="1" dirty="0" smtClean="0"/>
              <a:t>View </a:t>
            </a:r>
            <a:r>
              <a:rPr lang="en-US" sz="2000" b="1" dirty="0"/>
              <a:t>Menu</a:t>
            </a:r>
            <a:r>
              <a:rPr lang="en-US" sz="2000" dirty="0"/>
              <a:t>, </a:t>
            </a:r>
            <a:endParaRPr lang="en-US" sz="2000" dirty="0" smtClean="0"/>
          </a:p>
          <a:p>
            <a:pPr lvl="1"/>
            <a:r>
              <a:rPr lang="en-US" sz="2000" dirty="0" smtClean="0"/>
              <a:t>Click </a:t>
            </a:r>
            <a:r>
              <a:rPr lang="en-US" sz="2000" b="1" dirty="0"/>
              <a:t>Top Icon Bar</a:t>
            </a:r>
            <a:endParaRPr lang="en-US" sz="2000" dirty="0"/>
          </a:p>
          <a:p>
            <a:endParaRPr lang="en-US" dirty="0"/>
          </a:p>
        </p:txBody>
      </p:sp>
      <p:sp>
        <p:nvSpPr>
          <p:cNvPr id="5" name="Footer Placeholder 4"/>
          <p:cNvSpPr>
            <a:spLocks noGrp="1"/>
          </p:cNvSpPr>
          <p:nvPr>
            <p:ph type="ftr" sz="quarter" idx="11"/>
          </p:nvPr>
        </p:nvSpPr>
        <p:spPr/>
        <p:txBody>
          <a:bodyPr/>
          <a:lstStyle/>
          <a:p>
            <a:pPr>
              <a:defRPr/>
            </a:pPr>
            <a:r>
              <a:rPr lang="en-US" dirty="0" smtClean="0">
                <a:solidFill>
                  <a:schemeClr val="tx1"/>
                </a:solidFill>
              </a:rPr>
              <a:t>Copyright ©2016 Pearson Education, Inc. </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r>
              <a:rPr lang="en-US" dirty="0" smtClean="0">
                <a:solidFill>
                  <a:schemeClr val="tx1"/>
                </a:solidFill>
              </a:rPr>
              <a:t>1-</a:t>
            </a:r>
            <a:fld id="{F09D1C5E-92F7-4859-BBA6-037D19C48CD6}" type="slidenum">
              <a:rPr lang="en-US" smtClean="0">
                <a:solidFill>
                  <a:schemeClr val="tx1"/>
                </a:solidFill>
              </a:rPr>
              <a:pPr>
                <a:defRPr/>
              </a:pPr>
              <a:t>27</a:t>
            </a:fld>
            <a:endParaRPr lang="en-US" dirty="0">
              <a:solidFill>
                <a:schemeClr val="tx1"/>
              </a:solidFill>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5334000" y="1828800"/>
            <a:ext cx="1362075" cy="721995"/>
          </a:xfrm>
          <a:prstGeom prst="rect">
            <a:avLst/>
          </a:prstGeom>
          <a:ln w="3175" cmpd="sng">
            <a:solidFill>
              <a:schemeClr val="tx1"/>
            </a:solidFill>
          </a:ln>
        </p:spPr>
      </p:pic>
    </p:spTree>
    <p:extLst>
      <p:ext uri="{BB962C8B-B14F-4D97-AF65-F5344CB8AC3E}">
        <p14:creationId xmlns:p14="http://schemas.microsoft.com/office/powerpoint/2010/main" val="24047263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QuickBooks Desktop </a:t>
            </a:r>
            <a:r>
              <a:rPr lang="en-US" dirty="0" smtClean="0"/>
              <a:t>Features:</a:t>
            </a:r>
            <a:br>
              <a:rPr lang="en-US" dirty="0" smtClean="0"/>
            </a:br>
            <a:r>
              <a:rPr lang="en-US" dirty="0" smtClean="0"/>
              <a:t>Icon </a:t>
            </a:r>
            <a:r>
              <a:rPr lang="en-US" dirty="0"/>
              <a:t>Bar</a:t>
            </a:r>
          </a:p>
        </p:txBody>
      </p:sp>
      <p:sp>
        <p:nvSpPr>
          <p:cNvPr id="3" name="Text Placeholder 2"/>
          <p:cNvSpPr>
            <a:spLocks noGrp="1"/>
          </p:cNvSpPr>
          <p:nvPr>
            <p:ph type="body" sz="half" idx="1"/>
          </p:nvPr>
        </p:nvSpPr>
        <p:spPr>
          <a:xfrm>
            <a:off x="228600" y="1636712"/>
            <a:ext cx="8534400" cy="2478088"/>
          </a:xfrm>
        </p:spPr>
        <p:txBody>
          <a:bodyPr>
            <a:normAutofit fontScale="92500" lnSpcReduction="10000"/>
          </a:bodyPr>
          <a:lstStyle/>
          <a:p>
            <a:pPr>
              <a:buFont typeface="Franklin Gothic Medium" panose="020B0603020102020204" pitchFamily="34" charset="0"/>
              <a:buChar char="■"/>
            </a:pPr>
            <a:r>
              <a:rPr lang="en-US" sz="2800" dirty="0"/>
              <a:t>Change to </a:t>
            </a:r>
            <a:r>
              <a:rPr lang="en-US" sz="2800" dirty="0" smtClean="0"/>
              <a:t>Colored </a:t>
            </a:r>
            <a:r>
              <a:rPr lang="en-US" sz="2800" dirty="0"/>
              <a:t>Icon bar</a:t>
            </a:r>
          </a:p>
          <a:p>
            <a:pPr lvl="1"/>
            <a:r>
              <a:rPr lang="en-US" sz="2000" dirty="0"/>
              <a:t>Click </a:t>
            </a:r>
            <a:r>
              <a:rPr lang="en-US" sz="2000" b="1" dirty="0" smtClean="0"/>
              <a:t>Edit </a:t>
            </a:r>
            <a:r>
              <a:rPr lang="en-US" sz="2000" dirty="0"/>
              <a:t>menu</a:t>
            </a:r>
          </a:p>
          <a:p>
            <a:pPr lvl="1"/>
            <a:r>
              <a:rPr lang="en-US" sz="2000" dirty="0"/>
              <a:t>Click </a:t>
            </a:r>
            <a:r>
              <a:rPr lang="en-US" sz="2000" b="1" dirty="0"/>
              <a:t>Preferences</a:t>
            </a:r>
          </a:p>
          <a:p>
            <a:pPr lvl="1"/>
            <a:r>
              <a:rPr lang="en-US" sz="2000" dirty="0"/>
              <a:t>Click </a:t>
            </a:r>
            <a:r>
              <a:rPr lang="en-US" sz="2000" b="1" dirty="0"/>
              <a:t>Desktop View</a:t>
            </a:r>
            <a:endParaRPr lang="en-US" sz="2000" dirty="0"/>
          </a:p>
          <a:p>
            <a:pPr lvl="1"/>
            <a:r>
              <a:rPr lang="en-US" sz="2000" dirty="0"/>
              <a:t>Click </a:t>
            </a:r>
            <a:r>
              <a:rPr lang="en-US" sz="2000" b="1" dirty="0" smtClean="0"/>
              <a:t>My </a:t>
            </a:r>
            <a:r>
              <a:rPr lang="en-US" sz="2000" b="1" dirty="0"/>
              <a:t>Preferences</a:t>
            </a:r>
            <a:r>
              <a:rPr lang="en-US" sz="2000" dirty="0"/>
              <a:t> tab</a:t>
            </a:r>
          </a:p>
          <a:p>
            <a:pPr lvl="1"/>
            <a:r>
              <a:rPr lang="en-US" sz="2000" dirty="0"/>
              <a:t>Click </a:t>
            </a:r>
            <a:r>
              <a:rPr lang="en-US" sz="2000" b="1" dirty="0"/>
              <a:t>Switch to colored icons/light background on the Top Icon Bar</a:t>
            </a:r>
            <a:endParaRPr lang="en-US" sz="2000" dirty="0"/>
          </a:p>
          <a:p>
            <a:pPr lvl="1"/>
            <a:r>
              <a:rPr lang="en-US" sz="2000" dirty="0"/>
              <a:t>Click </a:t>
            </a:r>
            <a:r>
              <a:rPr lang="en-US" sz="2000" b="1" dirty="0"/>
              <a:t>OK</a:t>
            </a:r>
            <a:endParaRPr lang="en-US" sz="2000" dirty="0"/>
          </a:p>
          <a:p>
            <a:endParaRPr lang="en-US" dirty="0"/>
          </a:p>
          <a:p>
            <a:endParaRPr lang="en-US" dirty="0"/>
          </a:p>
        </p:txBody>
      </p:sp>
      <p:sp>
        <p:nvSpPr>
          <p:cNvPr id="5" name="Footer Placeholder 4"/>
          <p:cNvSpPr>
            <a:spLocks noGrp="1"/>
          </p:cNvSpPr>
          <p:nvPr>
            <p:ph type="ftr" sz="quarter" idx="11"/>
          </p:nvPr>
        </p:nvSpPr>
        <p:spPr/>
        <p:txBody>
          <a:bodyPr/>
          <a:lstStyle/>
          <a:p>
            <a:pPr>
              <a:defRPr/>
            </a:pPr>
            <a:r>
              <a:rPr lang="en-US" dirty="0" smtClean="0">
                <a:solidFill>
                  <a:schemeClr val="tx1"/>
                </a:solidFill>
              </a:rPr>
              <a:t>Copyright ©2016 Pearson Education, Inc. </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r>
              <a:rPr lang="en-US" dirty="0" smtClean="0">
                <a:solidFill>
                  <a:schemeClr val="tx1"/>
                </a:solidFill>
              </a:rPr>
              <a:t>1-</a:t>
            </a:r>
            <a:fld id="{F09D1C5E-92F7-4859-BBA6-037D19C48CD6}" type="slidenum">
              <a:rPr lang="en-US" smtClean="0">
                <a:solidFill>
                  <a:schemeClr val="tx1"/>
                </a:solidFill>
              </a:rPr>
              <a:pPr>
                <a:defRPr/>
              </a:pPr>
              <a:t>28</a:t>
            </a:fld>
            <a:endParaRPr lang="en-US" dirty="0">
              <a:solidFill>
                <a:schemeClr val="tx1"/>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962400"/>
            <a:ext cx="8229600" cy="24193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11373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pPr eaLnBrk="1" hangingPunct="1"/>
            <a:r>
              <a:rPr lang="en-US" sz="3600" dirty="0" smtClean="0"/>
              <a:t>QuickBooks Desktop Features: Top Icon Bar</a:t>
            </a:r>
          </a:p>
        </p:txBody>
      </p:sp>
      <p:sp>
        <p:nvSpPr>
          <p:cNvPr id="24581" name="Rectangle 5"/>
          <p:cNvSpPr>
            <a:spLocks noGrp="1" noChangeArrowheads="1"/>
          </p:cNvSpPr>
          <p:nvPr>
            <p:ph type="body" sz="half" idx="1"/>
          </p:nvPr>
        </p:nvSpPr>
        <p:spPr>
          <a:xfrm>
            <a:off x="228600" y="1676400"/>
            <a:ext cx="8229600" cy="4724400"/>
          </a:xfrm>
        </p:spPr>
        <p:txBody>
          <a:bodyPr>
            <a:normAutofit/>
          </a:bodyPr>
          <a:lstStyle/>
          <a:p>
            <a:pPr eaLnBrk="1" hangingPunct="1"/>
            <a:r>
              <a:rPr lang="en-US" sz="2800" b="1" dirty="0" smtClean="0"/>
              <a:t>Top Icon Bar</a:t>
            </a:r>
          </a:p>
          <a:p>
            <a:pPr lvl="1" eaLnBrk="1" hangingPunct="1"/>
            <a:r>
              <a:rPr lang="en-US" sz="2000" dirty="0" smtClean="0"/>
              <a:t>Divided into four sections</a:t>
            </a:r>
          </a:p>
          <a:p>
            <a:pPr lvl="2" eaLnBrk="1" hangingPunct="1"/>
            <a:r>
              <a:rPr lang="en-US" dirty="0" smtClean="0"/>
              <a:t>QuickBooks Home and Calendar</a:t>
            </a:r>
          </a:p>
          <a:p>
            <a:pPr marL="640080" lvl="2" indent="0" eaLnBrk="1" hangingPunct="1">
              <a:buNone/>
            </a:pPr>
            <a:endParaRPr lang="en-US" dirty="0" smtClean="0"/>
          </a:p>
          <a:p>
            <a:pPr lvl="2" eaLnBrk="1" hangingPunct="1"/>
            <a:endParaRPr lang="en-US" dirty="0" smtClean="0"/>
          </a:p>
          <a:p>
            <a:pPr lvl="2" eaLnBrk="1" hangingPunct="1"/>
            <a:r>
              <a:rPr lang="en-US" dirty="0" smtClean="0"/>
              <a:t>Snapshots and Command Centers </a:t>
            </a:r>
          </a:p>
          <a:p>
            <a:pPr lvl="2" eaLnBrk="1" hangingPunct="1"/>
            <a:endParaRPr lang="en-US" dirty="0" smtClean="0"/>
          </a:p>
          <a:p>
            <a:pPr lvl="2" eaLnBrk="1" hangingPunct="1"/>
            <a:endParaRPr lang="en-US" dirty="0" smtClean="0"/>
          </a:p>
          <a:p>
            <a:pPr lvl="2" eaLnBrk="1" hangingPunct="1"/>
            <a:r>
              <a:rPr lang="en-US" dirty="0" smtClean="0"/>
              <a:t>Command Icons</a:t>
            </a:r>
          </a:p>
          <a:p>
            <a:pPr lvl="2" eaLnBrk="1" hangingPunct="1"/>
            <a:endParaRPr lang="en-US" dirty="0" smtClean="0"/>
          </a:p>
          <a:p>
            <a:pPr lvl="2" eaLnBrk="1" hangingPunct="1"/>
            <a:endParaRPr lang="en-US" dirty="0" smtClean="0"/>
          </a:p>
          <a:p>
            <a:pPr lvl="2" eaLnBrk="1" hangingPunct="1"/>
            <a:r>
              <a:rPr lang="en-US" dirty="0" smtClean="0"/>
              <a:t>QuickBooks Search and Additions</a:t>
            </a:r>
          </a:p>
          <a:p>
            <a:pPr lvl="2" eaLnBrk="1" hangingPunct="1"/>
            <a:endParaRPr lang="en-US" sz="2000" dirty="0" smtClean="0"/>
          </a:p>
        </p:txBody>
      </p:sp>
      <p:sp>
        <p:nvSpPr>
          <p:cNvPr id="24578"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24579"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D3FAC350-CA6D-4FE7-893E-7487F995DD39}" type="slidenum">
              <a:rPr lang="en-US" smtClean="0"/>
              <a:pPr eaLnBrk="1" hangingPunct="1"/>
              <a:t>29</a:t>
            </a:fld>
            <a:endParaRPr lang="en-US" dirty="0" smtClean="0"/>
          </a:p>
        </p:txBody>
      </p:sp>
      <p:pic>
        <p:nvPicPr>
          <p:cNvPr id="8" name="Picture 7"/>
          <p:cNvPicPr/>
          <p:nvPr/>
        </p:nvPicPr>
        <p:blipFill>
          <a:blip r:embed="rId3"/>
          <a:stretch>
            <a:fillRect/>
          </a:stretch>
        </p:blipFill>
        <p:spPr>
          <a:xfrm>
            <a:off x="1752600" y="3810000"/>
            <a:ext cx="5361305" cy="447040"/>
          </a:xfrm>
          <a:prstGeom prst="rect">
            <a:avLst/>
          </a:prstGeom>
          <a:ln cmpd="sng">
            <a:solidFill>
              <a:schemeClr val="tx1"/>
            </a:solidFill>
          </a:ln>
        </p:spPr>
      </p:pic>
      <p:pic>
        <p:nvPicPr>
          <p:cNvPr id="9" name="Picture 8"/>
          <p:cNvPicPr/>
          <p:nvPr/>
        </p:nvPicPr>
        <p:blipFill>
          <a:blip r:embed="rId4"/>
          <a:stretch>
            <a:fillRect/>
          </a:stretch>
        </p:blipFill>
        <p:spPr>
          <a:xfrm>
            <a:off x="1752600" y="4667250"/>
            <a:ext cx="5370830" cy="408940"/>
          </a:xfrm>
          <a:prstGeom prst="rect">
            <a:avLst/>
          </a:prstGeom>
          <a:ln w="3175" cmpd="sng">
            <a:solidFill>
              <a:schemeClr val="tx1"/>
            </a:solidFill>
          </a:ln>
        </p:spPr>
      </p:pic>
      <p:pic>
        <p:nvPicPr>
          <p:cNvPr id="153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5622921"/>
            <a:ext cx="3962400" cy="409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11"/>
          <p:cNvPicPr/>
          <p:nvPr/>
        </p:nvPicPr>
        <p:blipFill>
          <a:blip r:embed="rId6">
            <a:extLst>
              <a:ext uri="{28A0092B-C50C-407E-A947-70E740481C1C}">
                <a14:useLocalDpi xmlns:a14="http://schemas.microsoft.com/office/drawing/2010/main" val="0"/>
              </a:ext>
            </a:extLst>
          </a:blip>
          <a:stretch>
            <a:fillRect/>
          </a:stretch>
        </p:blipFill>
        <p:spPr>
          <a:xfrm>
            <a:off x="1752600" y="2932428"/>
            <a:ext cx="2377440" cy="393065"/>
          </a:xfrm>
          <a:prstGeom prst="rect">
            <a:avLst/>
          </a:prstGeom>
          <a:ln w="3175" cmpd="sng">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28600" y="1676400"/>
            <a:ext cx="8407893" cy="4407408"/>
          </a:xfrm>
        </p:spPr>
        <p:txBody>
          <a:bodyPr/>
          <a:lstStyle/>
          <a:p>
            <a:r>
              <a:rPr lang="en-US" sz="2800" dirty="0"/>
              <a:t>Examples in lecture may or may not match textbook</a:t>
            </a:r>
          </a:p>
          <a:p>
            <a:r>
              <a:rPr lang="en-US" sz="2800" dirty="0"/>
              <a:t>Lectures illustrate key points within chapters</a:t>
            </a:r>
          </a:p>
          <a:p>
            <a:r>
              <a:rPr lang="en-US" sz="2800" dirty="0"/>
              <a:t>Lectures do not contain every transaction completed in text</a:t>
            </a:r>
          </a:p>
          <a:p>
            <a:r>
              <a:rPr lang="en-US" sz="2800" dirty="0"/>
              <a:t>Not everything presented in chapters will be shown in lecture</a:t>
            </a:r>
          </a:p>
          <a:p>
            <a:pPr eaLnBrk="1" hangingPunct="1"/>
            <a:endParaRPr lang="en-US" sz="2800" dirty="0" smtClean="0"/>
          </a:p>
          <a:p>
            <a:endParaRPr lang="en-US" dirty="0" smtClean="0"/>
          </a:p>
        </p:txBody>
      </p:sp>
      <p:sp>
        <p:nvSpPr>
          <p:cNvPr id="5124"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5125"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4F47256B-256C-4ABE-94CD-272AA7AE90C8}" type="slidenum">
              <a:rPr lang="en-US" smtClean="0"/>
              <a:pPr eaLnBrk="1" hangingPunct="1"/>
              <a:t>3</a:t>
            </a:fld>
            <a:endParaRPr lang="en-US" dirty="0" smtClean="0"/>
          </a:p>
        </p:txBody>
      </p:sp>
      <p:sp>
        <p:nvSpPr>
          <p:cNvPr id="5122" name="Title 1"/>
          <p:cNvSpPr>
            <a:spLocks noGrp="1"/>
          </p:cNvSpPr>
          <p:nvPr>
            <p:ph type="title"/>
          </p:nvPr>
        </p:nvSpPr>
        <p:spPr/>
        <p:txBody>
          <a:bodyPr/>
          <a:lstStyle/>
          <a:p>
            <a:r>
              <a:rPr lang="en-US" dirty="0" smtClean="0"/>
              <a:t>Lecture Note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QuickBooks Desktop Features: Top Icon Bar—Home AND My Company</a:t>
            </a:r>
          </a:p>
        </p:txBody>
      </p:sp>
      <p:sp>
        <p:nvSpPr>
          <p:cNvPr id="2" name="Text Placeholder 1"/>
          <p:cNvSpPr>
            <a:spLocks noGrp="1"/>
          </p:cNvSpPr>
          <p:nvPr>
            <p:ph type="body" sz="half" idx="1"/>
          </p:nvPr>
        </p:nvSpPr>
        <p:spPr>
          <a:xfrm>
            <a:off x="152400" y="1676400"/>
            <a:ext cx="8229600" cy="2185988"/>
          </a:xfrm>
        </p:spPr>
        <p:txBody>
          <a:bodyPr/>
          <a:lstStyle/>
          <a:p>
            <a:r>
              <a:rPr lang="en-US" sz="2800" b="1" dirty="0"/>
              <a:t>QuickBooks </a:t>
            </a:r>
            <a:r>
              <a:rPr lang="en-US" sz="2800" b="1" dirty="0" smtClean="0"/>
              <a:t>Home</a:t>
            </a:r>
          </a:p>
          <a:p>
            <a:pPr lvl="1"/>
            <a:r>
              <a:rPr lang="en-US" sz="2000" dirty="0" smtClean="0"/>
              <a:t>Used </a:t>
            </a:r>
            <a:r>
              <a:rPr lang="en-US" sz="2000" dirty="0"/>
              <a:t>to go to </a:t>
            </a:r>
            <a:r>
              <a:rPr lang="en-US" sz="2000" dirty="0" smtClean="0"/>
              <a:t>Home </a:t>
            </a:r>
            <a:r>
              <a:rPr lang="en-US" sz="2000" dirty="0" smtClean="0"/>
              <a:t>screen (Home Page or Insights)</a:t>
            </a:r>
            <a:endParaRPr lang="en-US" sz="2000" dirty="0"/>
          </a:p>
          <a:p>
            <a:endParaRPr lang="en-US" dirty="0"/>
          </a:p>
        </p:txBody>
      </p:sp>
      <p:sp>
        <p:nvSpPr>
          <p:cNvPr id="25603" name="Content Placeholder 5"/>
          <p:cNvSpPr>
            <a:spLocks noGrp="1"/>
          </p:cNvSpPr>
          <p:nvPr>
            <p:ph sz="half" idx="2"/>
          </p:nvPr>
        </p:nvSpPr>
        <p:spPr>
          <a:xfrm>
            <a:off x="152400" y="2971800"/>
            <a:ext cx="8229600" cy="3101975"/>
          </a:xfrm>
        </p:spPr>
        <p:txBody>
          <a:bodyPr>
            <a:normAutofit/>
          </a:bodyPr>
          <a:lstStyle/>
          <a:p>
            <a:r>
              <a:rPr lang="en-US" sz="2800" b="1" dirty="0" smtClean="0"/>
              <a:t>My Company</a:t>
            </a:r>
          </a:p>
          <a:p>
            <a:pPr lvl="1"/>
            <a:r>
              <a:rPr lang="en-US" sz="2000" dirty="0" smtClean="0"/>
              <a:t>Displays</a:t>
            </a:r>
          </a:p>
          <a:p>
            <a:pPr lvl="2"/>
            <a:r>
              <a:rPr lang="en-US" dirty="0" smtClean="0"/>
              <a:t>Company Information</a:t>
            </a:r>
          </a:p>
          <a:p>
            <a:pPr lvl="2"/>
            <a:r>
              <a:rPr lang="en-US" dirty="0" smtClean="0"/>
              <a:t>Product Information</a:t>
            </a:r>
          </a:p>
          <a:p>
            <a:pPr lvl="2"/>
            <a:r>
              <a:rPr lang="en-US" dirty="0" smtClean="0"/>
              <a:t>Recommend and Manage Apps, Services, and Subscriptions</a:t>
            </a:r>
          </a:p>
        </p:txBody>
      </p:sp>
      <p:sp>
        <p:nvSpPr>
          <p:cNvPr id="25605"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25606"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5CB64C3C-65E5-4307-8D68-B2D550D9EBB7}" type="slidenum">
              <a:rPr lang="en-US" smtClean="0"/>
              <a:pPr eaLnBrk="1" hangingPunct="1"/>
              <a:t>30</a:t>
            </a:fld>
            <a:endParaRPr lang="en-US" dirty="0" smtClean="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537" y="1690687"/>
            <a:ext cx="612775" cy="536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200400"/>
            <a:ext cx="1085851" cy="5715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3000" dirty="0"/>
              <a:t>QuickBooks Desktop </a:t>
            </a:r>
            <a:r>
              <a:rPr lang="en-US" sz="3000" dirty="0" smtClean="0"/>
              <a:t>Features:</a:t>
            </a:r>
            <a:br>
              <a:rPr lang="en-US" sz="3000" dirty="0" smtClean="0"/>
            </a:br>
            <a:r>
              <a:rPr lang="en-US" sz="3000" dirty="0" smtClean="0"/>
              <a:t>Top-icon </a:t>
            </a:r>
            <a:r>
              <a:rPr lang="en-US" sz="3000" dirty="0" smtClean="0"/>
              <a:t>bar INCOME </a:t>
            </a:r>
            <a:r>
              <a:rPr lang="en-US" sz="3000" dirty="0" smtClean="0"/>
              <a:t>TRACKER</a:t>
            </a:r>
            <a:br>
              <a:rPr lang="en-US" sz="3000" dirty="0" smtClean="0"/>
            </a:br>
            <a:r>
              <a:rPr lang="en-US" sz="3000" dirty="0" smtClean="0"/>
              <a:t>AND </a:t>
            </a:r>
            <a:r>
              <a:rPr lang="en-US" sz="3000" dirty="0" smtClean="0"/>
              <a:t>Calendar</a:t>
            </a:r>
            <a:endParaRPr lang="en-US" sz="3000" dirty="0"/>
          </a:p>
        </p:txBody>
      </p:sp>
      <p:sp>
        <p:nvSpPr>
          <p:cNvPr id="12" name="Text Placeholder 11"/>
          <p:cNvSpPr>
            <a:spLocks noGrp="1"/>
          </p:cNvSpPr>
          <p:nvPr>
            <p:ph type="body" sz="half" idx="1"/>
          </p:nvPr>
        </p:nvSpPr>
        <p:spPr>
          <a:xfrm>
            <a:off x="152400" y="1676400"/>
            <a:ext cx="8229600" cy="2185988"/>
          </a:xfrm>
        </p:spPr>
        <p:txBody>
          <a:bodyPr>
            <a:normAutofit lnSpcReduction="10000"/>
          </a:bodyPr>
          <a:lstStyle/>
          <a:p>
            <a:r>
              <a:rPr lang="en-US" sz="2800" b="1" dirty="0" smtClean="0"/>
              <a:t>Income Tracker</a:t>
            </a:r>
          </a:p>
          <a:p>
            <a:pPr lvl="1"/>
            <a:r>
              <a:rPr lang="en-US" sz="2000" dirty="0" smtClean="0"/>
              <a:t>View</a:t>
            </a:r>
            <a:r>
              <a:rPr lang="en-US" dirty="0" smtClean="0"/>
              <a:t> </a:t>
            </a:r>
          </a:p>
          <a:p>
            <a:pPr lvl="2"/>
            <a:r>
              <a:rPr lang="en-US" dirty="0" smtClean="0"/>
              <a:t>Unbilled Sales Orders</a:t>
            </a:r>
          </a:p>
          <a:p>
            <a:pPr lvl="2"/>
            <a:r>
              <a:rPr lang="en-US" dirty="0" smtClean="0"/>
              <a:t>Invoices for individual </a:t>
            </a:r>
            <a:r>
              <a:rPr lang="en-US" dirty="0"/>
              <a:t>or all </a:t>
            </a:r>
            <a:r>
              <a:rPr lang="en-US" dirty="0" smtClean="0"/>
              <a:t>customers that are</a:t>
            </a:r>
          </a:p>
          <a:p>
            <a:pPr lvl="3"/>
            <a:r>
              <a:rPr lang="en-US" dirty="0"/>
              <a:t>Unpaid </a:t>
            </a:r>
            <a:endParaRPr lang="en-US" dirty="0" smtClean="0"/>
          </a:p>
          <a:p>
            <a:pPr lvl="3"/>
            <a:r>
              <a:rPr lang="en-US" dirty="0" smtClean="0"/>
              <a:t>Overdue </a:t>
            </a:r>
          </a:p>
          <a:p>
            <a:pPr lvl="3"/>
            <a:r>
              <a:rPr lang="en-US" dirty="0" smtClean="0"/>
              <a:t>Paid</a:t>
            </a:r>
            <a:endParaRPr lang="en-US" sz="2400" dirty="0"/>
          </a:p>
        </p:txBody>
      </p:sp>
      <p:sp>
        <p:nvSpPr>
          <p:cNvPr id="10" name="Content Placeholder 9"/>
          <p:cNvSpPr>
            <a:spLocks noGrp="1"/>
          </p:cNvSpPr>
          <p:nvPr>
            <p:ph sz="half" idx="2"/>
          </p:nvPr>
        </p:nvSpPr>
        <p:spPr>
          <a:xfrm>
            <a:off x="152400" y="3733800"/>
            <a:ext cx="8229600" cy="2392363"/>
          </a:xfrm>
        </p:spPr>
        <p:txBody>
          <a:bodyPr/>
          <a:lstStyle/>
          <a:p>
            <a:r>
              <a:rPr lang="en-US" sz="2800" b="1" dirty="0" smtClean="0"/>
              <a:t>Calendar</a:t>
            </a:r>
          </a:p>
          <a:p>
            <a:pPr lvl="1"/>
            <a:r>
              <a:rPr lang="en-US" sz="2000" dirty="0" smtClean="0"/>
              <a:t>Used </a:t>
            </a:r>
            <a:r>
              <a:rPr lang="en-US" sz="2000" dirty="0"/>
              <a:t>to maintain a monthly </a:t>
            </a:r>
            <a:r>
              <a:rPr lang="en-US" sz="2000" dirty="0" smtClean="0"/>
              <a:t>calendar</a:t>
            </a:r>
          </a:p>
          <a:p>
            <a:pPr lvl="1"/>
            <a:r>
              <a:rPr lang="en-US" sz="2000" dirty="0" smtClean="0"/>
              <a:t> Contains </a:t>
            </a:r>
            <a:r>
              <a:rPr lang="en-US" sz="2000" dirty="0"/>
              <a:t>information </a:t>
            </a:r>
            <a:r>
              <a:rPr lang="en-US" sz="2000" dirty="0" smtClean="0"/>
              <a:t>for</a:t>
            </a:r>
          </a:p>
          <a:p>
            <a:pPr lvl="2"/>
            <a:r>
              <a:rPr lang="en-US" dirty="0" smtClean="0"/>
              <a:t>To </a:t>
            </a:r>
            <a:r>
              <a:rPr lang="en-US" dirty="0"/>
              <a:t>Do </a:t>
            </a:r>
            <a:r>
              <a:rPr lang="en-US" dirty="0" smtClean="0"/>
              <a:t>List</a:t>
            </a:r>
          </a:p>
          <a:p>
            <a:pPr lvl="2"/>
            <a:r>
              <a:rPr lang="en-US" dirty="0" smtClean="0"/>
              <a:t>Upcoming</a:t>
            </a:r>
            <a:r>
              <a:rPr lang="en-US" dirty="0"/>
              <a:t>: Next 7 </a:t>
            </a:r>
            <a:r>
              <a:rPr lang="en-US" dirty="0" smtClean="0"/>
              <a:t>days</a:t>
            </a:r>
          </a:p>
          <a:p>
            <a:pPr lvl="2"/>
            <a:r>
              <a:rPr lang="en-US" dirty="0" smtClean="0"/>
              <a:t>Due</a:t>
            </a:r>
            <a:r>
              <a:rPr lang="en-US" dirty="0"/>
              <a:t>: Past 60 days</a:t>
            </a:r>
          </a:p>
          <a:p>
            <a:endParaRPr lang="en-US" dirty="0"/>
          </a:p>
        </p:txBody>
      </p:sp>
      <p:sp>
        <p:nvSpPr>
          <p:cNvPr id="7" name="Footer Placeholder 6"/>
          <p:cNvSpPr>
            <a:spLocks noGrp="1"/>
          </p:cNvSpPr>
          <p:nvPr>
            <p:ph type="ftr" sz="quarter" idx="11"/>
          </p:nvPr>
        </p:nvSpPr>
        <p:spPr/>
        <p:txBody>
          <a:bodyPr/>
          <a:lstStyle/>
          <a:p>
            <a:pPr>
              <a:defRPr/>
            </a:pPr>
            <a:r>
              <a:rPr lang="en-US" dirty="0" smtClean="0">
                <a:solidFill>
                  <a:schemeClr val="tx1"/>
                </a:solidFill>
              </a:rPr>
              <a:t>Copyright ©2016 Pearson Education, Inc. </a:t>
            </a:r>
            <a:endParaRPr lang="en-US" dirty="0">
              <a:solidFill>
                <a:schemeClr val="tx1"/>
              </a:solidFill>
            </a:endParaRPr>
          </a:p>
        </p:txBody>
      </p:sp>
      <p:sp>
        <p:nvSpPr>
          <p:cNvPr id="8" name="Slide Number Placeholder 7"/>
          <p:cNvSpPr>
            <a:spLocks noGrp="1"/>
          </p:cNvSpPr>
          <p:nvPr>
            <p:ph type="sldNum" sz="quarter" idx="12"/>
          </p:nvPr>
        </p:nvSpPr>
        <p:spPr/>
        <p:txBody>
          <a:bodyPr/>
          <a:lstStyle/>
          <a:p>
            <a:pPr>
              <a:defRPr/>
            </a:pPr>
            <a:r>
              <a:rPr lang="en-US" dirty="0" smtClean="0">
                <a:solidFill>
                  <a:schemeClr val="tx1"/>
                </a:solidFill>
              </a:rPr>
              <a:t>1-</a:t>
            </a:r>
            <a:fld id="{3DCE0DE5-0C98-47DF-8068-E7032002F0EF}" type="slidenum">
              <a:rPr lang="en-US" smtClean="0">
                <a:solidFill>
                  <a:schemeClr val="tx1"/>
                </a:solidFill>
              </a:rPr>
              <a:pPr>
                <a:defRPr/>
              </a:pPr>
              <a:t>31</a:t>
            </a:fld>
            <a:endParaRPr lang="en-US" dirty="0">
              <a:solidFill>
                <a:schemeClr val="tx1"/>
              </a:solidFill>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800" y="1684734"/>
            <a:ext cx="947737" cy="4738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800" y="3733800"/>
            <a:ext cx="635000" cy="5313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53295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5"/>
          <p:cNvSpPr>
            <a:spLocks noGrp="1"/>
          </p:cNvSpPr>
          <p:nvPr>
            <p:ph type="title"/>
          </p:nvPr>
        </p:nvSpPr>
        <p:spPr>
          <a:xfrm>
            <a:off x="457200" y="228600"/>
            <a:ext cx="8229600" cy="1143000"/>
          </a:xfrm>
        </p:spPr>
        <p:txBody>
          <a:bodyPr/>
          <a:lstStyle/>
          <a:p>
            <a:r>
              <a:rPr lang="en-US" dirty="0" smtClean="0"/>
              <a:t>QuickBooks Desktop Features</a:t>
            </a:r>
            <a:r>
              <a:rPr lang="en-US" dirty="0" smtClean="0"/>
              <a:t>:</a:t>
            </a:r>
            <a:br>
              <a:rPr lang="en-US" dirty="0" smtClean="0"/>
            </a:br>
            <a:r>
              <a:rPr lang="en-US" dirty="0" smtClean="0"/>
              <a:t>Top </a:t>
            </a:r>
            <a:r>
              <a:rPr lang="en-US" dirty="0" smtClean="0"/>
              <a:t>Icon Bar—Snapshots</a:t>
            </a:r>
          </a:p>
        </p:txBody>
      </p:sp>
      <p:sp>
        <p:nvSpPr>
          <p:cNvPr id="26627" name="Text Placeholder 6"/>
          <p:cNvSpPr>
            <a:spLocks noGrp="1"/>
          </p:cNvSpPr>
          <p:nvPr>
            <p:ph type="body" sz="half" idx="1"/>
          </p:nvPr>
        </p:nvSpPr>
        <p:spPr>
          <a:xfrm>
            <a:off x="228600" y="1752600"/>
            <a:ext cx="8229600" cy="4038600"/>
          </a:xfrm>
        </p:spPr>
        <p:txBody>
          <a:bodyPr/>
          <a:lstStyle/>
          <a:p>
            <a:r>
              <a:rPr lang="en-US" sz="2800" b="1" dirty="0" smtClean="0"/>
              <a:t>Snapshots</a:t>
            </a:r>
            <a:r>
              <a:rPr lang="en-US" dirty="0" smtClean="0"/>
              <a:t> </a:t>
            </a:r>
          </a:p>
          <a:p>
            <a:endParaRPr lang="en-US" dirty="0"/>
          </a:p>
          <a:p>
            <a:endParaRPr lang="en-US" dirty="0" smtClean="0"/>
          </a:p>
          <a:p>
            <a:pPr lvl="1"/>
            <a:r>
              <a:rPr lang="en-US" sz="2000" dirty="0" smtClean="0"/>
              <a:t>Snapshots has three </a:t>
            </a:r>
            <a:r>
              <a:rPr lang="en-US" sz="2000" dirty="0" smtClean="0"/>
              <a:t>tabs to display information</a:t>
            </a:r>
          </a:p>
          <a:p>
            <a:pPr lvl="2"/>
            <a:r>
              <a:rPr lang="en-US" dirty="0" smtClean="0"/>
              <a:t>Company</a:t>
            </a:r>
          </a:p>
          <a:p>
            <a:pPr lvl="2"/>
            <a:r>
              <a:rPr lang="en-US" dirty="0" smtClean="0"/>
              <a:t>Payments</a:t>
            </a:r>
          </a:p>
          <a:p>
            <a:pPr lvl="2"/>
            <a:r>
              <a:rPr lang="en-US" dirty="0" smtClean="0"/>
              <a:t>Customers</a:t>
            </a:r>
          </a:p>
        </p:txBody>
      </p:sp>
      <p:sp>
        <p:nvSpPr>
          <p:cNvPr id="26628"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26629"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1E8E0095-BAA7-4758-8A80-EB00505DDAD7}" type="slidenum">
              <a:rPr lang="en-US" smtClean="0"/>
              <a:pPr eaLnBrk="1" hangingPunct="1"/>
              <a:t>32</a:t>
            </a:fld>
            <a:endParaRPr lang="en-US" dirty="0" smtClean="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324350"/>
            <a:ext cx="2962275" cy="628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888" y="1905000"/>
            <a:ext cx="893135" cy="609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sz="3000" dirty="0" smtClean="0"/>
              <a:t>QuickBooks Desktop </a:t>
            </a:r>
            <a:r>
              <a:rPr lang="en-US" sz="3000" dirty="0" smtClean="0"/>
              <a:t>Features:</a:t>
            </a:r>
            <a:br>
              <a:rPr lang="en-US" sz="3000" dirty="0" smtClean="0"/>
            </a:br>
            <a:r>
              <a:rPr lang="en-US" sz="3000" dirty="0" smtClean="0"/>
              <a:t>Top </a:t>
            </a:r>
            <a:r>
              <a:rPr lang="en-US" sz="3000" dirty="0" smtClean="0"/>
              <a:t>Icon Bar—Snapshot</a:t>
            </a:r>
          </a:p>
        </p:txBody>
      </p:sp>
      <p:sp>
        <p:nvSpPr>
          <p:cNvPr id="27653" name="Rectangle 4"/>
          <p:cNvSpPr>
            <a:spLocks noGrp="1" noChangeArrowheads="1"/>
          </p:cNvSpPr>
          <p:nvPr>
            <p:ph type="body" sz="half" idx="1"/>
          </p:nvPr>
        </p:nvSpPr>
        <p:spPr>
          <a:xfrm>
            <a:off x="228600" y="1676400"/>
            <a:ext cx="8229600" cy="2185988"/>
          </a:xfrm>
        </p:spPr>
        <p:txBody>
          <a:bodyPr/>
          <a:lstStyle/>
          <a:p>
            <a:pPr eaLnBrk="1" hangingPunct="1"/>
            <a:r>
              <a:rPr lang="en-US" sz="2800" b="1" dirty="0" smtClean="0"/>
              <a:t>Company Snapshot</a:t>
            </a:r>
            <a:r>
              <a:rPr lang="en-US" sz="2800" dirty="0" smtClean="0"/>
              <a:t> </a:t>
            </a:r>
          </a:p>
          <a:p>
            <a:pPr lvl="1"/>
            <a:r>
              <a:rPr lang="en-US" sz="2000" dirty="0" smtClean="0"/>
              <a:t>Shows information about </a:t>
            </a:r>
            <a:r>
              <a:rPr lang="en-US" sz="2000" dirty="0" smtClean="0"/>
              <a:t>company </a:t>
            </a:r>
            <a:endParaRPr lang="en-US" sz="2000" dirty="0" smtClean="0"/>
          </a:p>
          <a:p>
            <a:pPr lvl="1"/>
            <a:r>
              <a:rPr lang="en-US" sz="2000" dirty="0" smtClean="0"/>
              <a:t>May be customized</a:t>
            </a:r>
          </a:p>
        </p:txBody>
      </p:sp>
      <p:sp>
        <p:nvSpPr>
          <p:cNvPr id="27650"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27651"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699C80AB-ED6D-40C4-83D3-67B3B7D0F997}" type="slidenum">
              <a:rPr lang="en-US" smtClean="0"/>
              <a:pPr eaLnBrk="1" hangingPunct="1"/>
              <a:t>33</a:t>
            </a:fld>
            <a:endParaRPr lang="en-US" dirty="0" smtClean="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898" y="2971800"/>
            <a:ext cx="7485063" cy="3352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Oval 1"/>
          <p:cNvSpPr/>
          <p:nvPr/>
        </p:nvSpPr>
        <p:spPr>
          <a:xfrm>
            <a:off x="685800" y="3060700"/>
            <a:ext cx="838200" cy="304800"/>
          </a:xfrm>
          <a:prstGeom prst="ellipse">
            <a:avLst/>
          </a:prstGeom>
          <a:no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QuickBooks Desktop </a:t>
            </a:r>
            <a:r>
              <a:rPr lang="en-US" dirty="0" smtClean="0"/>
              <a:t>Features:</a:t>
            </a:r>
            <a:br>
              <a:rPr lang="en-US" dirty="0" smtClean="0"/>
            </a:br>
            <a:r>
              <a:rPr lang="en-US" dirty="0" smtClean="0"/>
              <a:t>Top </a:t>
            </a:r>
            <a:r>
              <a:rPr lang="en-US" dirty="0" smtClean="0"/>
              <a:t>Icon Bar—Snapshot</a:t>
            </a:r>
          </a:p>
        </p:txBody>
      </p:sp>
      <p:sp>
        <p:nvSpPr>
          <p:cNvPr id="28675" name="Text Placeholder 2"/>
          <p:cNvSpPr>
            <a:spLocks noGrp="1"/>
          </p:cNvSpPr>
          <p:nvPr>
            <p:ph type="body" sz="half" idx="1"/>
          </p:nvPr>
        </p:nvSpPr>
        <p:spPr>
          <a:xfrm>
            <a:off x="152400" y="1676400"/>
            <a:ext cx="8229600" cy="2185988"/>
          </a:xfrm>
        </p:spPr>
        <p:txBody>
          <a:bodyPr/>
          <a:lstStyle/>
          <a:p>
            <a:r>
              <a:rPr lang="en-US" sz="2800" b="1" dirty="0" smtClean="0"/>
              <a:t>Payments Snapshot</a:t>
            </a:r>
          </a:p>
          <a:p>
            <a:pPr lvl="1"/>
            <a:r>
              <a:rPr lang="en-US" sz="2000" dirty="0" smtClean="0"/>
              <a:t>Shows information about </a:t>
            </a:r>
            <a:r>
              <a:rPr lang="en-US" sz="2000" dirty="0" smtClean="0"/>
              <a:t>company </a:t>
            </a:r>
            <a:r>
              <a:rPr lang="en-US" sz="2000" dirty="0" smtClean="0"/>
              <a:t>revenues</a:t>
            </a:r>
          </a:p>
          <a:p>
            <a:pPr lvl="1"/>
            <a:r>
              <a:rPr lang="en-US" sz="2000" dirty="0" smtClean="0"/>
              <a:t>It may be customized </a:t>
            </a:r>
          </a:p>
          <a:p>
            <a:endParaRPr lang="en-US" dirty="0" smtClean="0"/>
          </a:p>
        </p:txBody>
      </p:sp>
      <p:sp>
        <p:nvSpPr>
          <p:cNvPr id="28676"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28677"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57B1860F-42BD-4DAF-965D-954575504958}" type="slidenum">
              <a:rPr lang="en-US" smtClean="0"/>
              <a:pPr eaLnBrk="1" hangingPunct="1"/>
              <a:t>34</a:t>
            </a:fld>
            <a:endParaRPr lang="en-US" dirty="0" smtClean="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98" y="2933700"/>
            <a:ext cx="7751763" cy="3429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Oval 1"/>
          <p:cNvSpPr/>
          <p:nvPr/>
        </p:nvSpPr>
        <p:spPr>
          <a:xfrm>
            <a:off x="1371600" y="3048000"/>
            <a:ext cx="914400" cy="228600"/>
          </a:xfrm>
          <a:prstGeom prst="ellipse">
            <a:avLst/>
          </a:prstGeom>
          <a:no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QuickBooks Desktop </a:t>
            </a:r>
            <a:r>
              <a:rPr lang="en-US" dirty="0" smtClean="0"/>
              <a:t>Features:</a:t>
            </a:r>
            <a:br>
              <a:rPr lang="en-US" dirty="0" smtClean="0"/>
            </a:br>
            <a:r>
              <a:rPr lang="en-US" dirty="0" smtClean="0"/>
              <a:t>Top </a:t>
            </a:r>
            <a:r>
              <a:rPr lang="en-US" dirty="0" smtClean="0"/>
              <a:t>Icon Bar—Snapshot</a:t>
            </a:r>
          </a:p>
        </p:txBody>
      </p:sp>
      <p:sp>
        <p:nvSpPr>
          <p:cNvPr id="29699" name="Text Placeholder 2"/>
          <p:cNvSpPr>
            <a:spLocks noGrp="1"/>
          </p:cNvSpPr>
          <p:nvPr>
            <p:ph type="body" sz="half" idx="1"/>
          </p:nvPr>
        </p:nvSpPr>
        <p:spPr>
          <a:xfrm>
            <a:off x="152400" y="1600200"/>
            <a:ext cx="8229600" cy="2185988"/>
          </a:xfrm>
        </p:spPr>
        <p:txBody>
          <a:bodyPr/>
          <a:lstStyle/>
          <a:p>
            <a:r>
              <a:rPr lang="en-US" sz="2800" b="1" dirty="0" smtClean="0"/>
              <a:t>Customer Snapshot</a:t>
            </a:r>
          </a:p>
          <a:p>
            <a:pPr lvl="1"/>
            <a:r>
              <a:rPr lang="en-US" sz="2000" dirty="0" smtClean="0"/>
              <a:t>Shows information about individual customers</a:t>
            </a:r>
          </a:p>
          <a:p>
            <a:pPr lvl="1"/>
            <a:r>
              <a:rPr lang="en-US" sz="2000" dirty="0" smtClean="0"/>
              <a:t>It may be customized </a:t>
            </a:r>
          </a:p>
          <a:p>
            <a:endParaRPr lang="en-US" dirty="0" smtClean="0"/>
          </a:p>
        </p:txBody>
      </p:sp>
      <p:sp>
        <p:nvSpPr>
          <p:cNvPr id="29700"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29701"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81C33D0A-0174-4234-A894-9B54C4026580}" type="slidenum">
              <a:rPr lang="en-US" smtClean="0"/>
              <a:pPr eaLnBrk="1" hangingPunct="1"/>
              <a:t>35</a:t>
            </a:fld>
            <a:endParaRPr lang="en-US" dirty="0" smtClean="0"/>
          </a:p>
        </p:txBody>
      </p:sp>
      <p:pic>
        <p:nvPicPr>
          <p:cNvPr id="3" name="Snagit_PPT8C0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819400"/>
            <a:ext cx="7467600" cy="3581400"/>
          </a:xfrm>
          <a:prstGeom prst="rect">
            <a:avLst/>
          </a:prstGeom>
          <a:ln>
            <a:solidFill>
              <a:schemeClr val="tx1"/>
            </a:solidFill>
          </a:ln>
        </p:spPr>
      </p:pic>
      <p:sp>
        <p:nvSpPr>
          <p:cNvPr id="2" name="Oval 1"/>
          <p:cNvSpPr/>
          <p:nvPr/>
        </p:nvSpPr>
        <p:spPr>
          <a:xfrm>
            <a:off x="2133600" y="2997200"/>
            <a:ext cx="762000" cy="152400"/>
          </a:xfrm>
          <a:prstGeom prst="ellipse">
            <a:avLst/>
          </a:prstGeom>
          <a:no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3"/>
          <p:cNvSpPr>
            <a:spLocks noGrp="1" noChangeArrowheads="1"/>
          </p:cNvSpPr>
          <p:nvPr>
            <p:ph idx="1"/>
          </p:nvPr>
        </p:nvSpPr>
        <p:spPr>
          <a:xfrm>
            <a:off x="228600" y="1676400"/>
            <a:ext cx="8229600" cy="4513263"/>
          </a:xfrm>
        </p:spPr>
        <p:txBody>
          <a:bodyPr/>
          <a:lstStyle/>
          <a:p>
            <a:pPr eaLnBrk="1" hangingPunct="1">
              <a:lnSpc>
                <a:spcPct val="80000"/>
              </a:lnSpc>
            </a:pPr>
            <a:r>
              <a:rPr lang="en-US" sz="2800" b="1" dirty="0" smtClean="0"/>
              <a:t>Command Centers</a:t>
            </a:r>
            <a:r>
              <a:rPr lang="en-US" sz="2800" dirty="0" smtClean="0"/>
              <a:t> </a:t>
            </a:r>
          </a:p>
          <a:p>
            <a:pPr lvl="1">
              <a:lnSpc>
                <a:spcPct val="80000"/>
              </a:lnSpc>
            </a:pPr>
            <a:r>
              <a:rPr lang="en-US" sz="2000" dirty="0" smtClean="0"/>
              <a:t>Provide access to specialized areas of information.</a:t>
            </a:r>
          </a:p>
          <a:p>
            <a:pPr lvl="1">
              <a:lnSpc>
                <a:spcPct val="80000"/>
              </a:lnSpc>
            </a:pPr>
            <a:r>
              <a:rPr lang="en-US" sz="2000" dirty="0" smtClean="0"/>
              <a:t>To access a center, click </a:t>
            </a:r>
            <a:r>
              <a:rPr lang="en-US" sz="2000" dirty="0" smtClean="0"/>
              <a:t>appropriate </a:t>
            </a:r>
            <a:r>
              <a:rPr lang="en-US" sz="2000" dirty="0" smtClean="0"/>
              <a:t>icon on </a:t>
            </a:r>
            <a:r>
              <a:rPr lang="en-US" sz="2000" dirty="0" smtClean="0"/>
              <a:t>icon </a:t>
            </a:r>
            <a:r>
              <a:rPr lang="en-US" sz="2000" dirty="0" smtClean="0"/>
              <a:t>bar.</a:t>
            </a:r>
          </a:p>
          <a:p>
            <a:pPr lvl="1">
              <a:lnSpc>
                <a:spcPct val="80000"/>
              </a:lnSpc>
            </a:pPr>
            <a:r>
              <a:rPr lang="en-US" sz="2000" dirty="0" smtClean="0"/>
              <a:t>Command </a:t>
            </a:r>
            <a:r>
              <a:rPr lang="en-US" sz="2000" dirty="0" smtClean="0"/>
              <a:t>Centers are:</a:t>
            </a:r>
          </a:p>
          <a:p>
            <a:pPr lvl="2">
              <a:lnSpc>
                <a:spcPct val="80000"/>
              </a:lnSpc>
            </a:pPr>
            <a:r>
              <a:rPr lang="en-US" dirty="0" smtClean="0"/>
              <a:t>Customers </a:t>
            </a:r>
          </a:p>
          <a:p>
            <a:pPr lvl="2">
              <a:lnSpc>
                <a:spcPct val="80000"/>
              </a:lnSpc>
            </a:pPr>
            <a:r>
              <a:rPr lang="en-US" dirty="0" smtClean="0"/>
              <a:t>Vendors</a:t>
            </a:r>
          </a:p>
          <a:p>
            <a:pPr lvl="2">
              <a:lnSpc>
                <a:spcPct val="80000"/>
              </a:lnSpc>
            </a:pPr>
            <a:r>
              <a:rPr lang="en-US" dirty="0" smtClean="0"/>
              <a:t>Employees</a:t>
            </a:r>
          </a:p>
          <a:p>
            <a:pPr lvl="2">
              <a:lnSpc>
                <a:spcPct val="80000"/>
              </a:lnSpc>
            </a:pPr>
            <a:r>
              <a:rPr lang="en-US" dirty="0" smtClean="0"/>
              <a:t>Bank Feeds </a:t>
            </a:r>
          </a:p>
          <a:p>
            <a:pPr lvl="2">
              <a:lnSpc>
                <a:spcPct val="80000"/>
              </a:lnSpc>
            </a:pPr>
            <a:r>
              <a:rPr lang="en-US" dirty="0" smtClean="0"/>
              <a:t>Docs</a:t>
            </a:r>
          </a:p>
          <a:p>
            <a:pPr lvl="2">
              <a:lnSpc>
                <a:spcPct val="80000"/>
              </a:lnSpc>
            </a:pPr>
            <a:r>
              <a:rPr lang="en-US" dirty="0" smtClean="0"/>
              <a:t>Reports</a:t>
            </a:r>
          </a:p>
          <a:p>
            <a:pPr lvl="2">
              <a:lnSpc>
                <a:spcPct val="80000"/>
              </a:lnSpc>
            </a:pPr>
            <a:r>
              <a:rPr lang="en-US" dirty="0" smtClean="0"/>
              <a:t>App Center</a:t>
            </a:r>
          </a:p>
          <a:p>
            <a:pPr lvl="2">
              <a:lnSpc>
                <a:spcPct val="80000"/>
              </a:lnSpc>
            </a:pPr>
            <a:r>
              <a:rPr lang="en-US" dirty="0" smtClean="0"/>
              <a:t>User Licenses</a:t>
            </a:r>
          </a:p>
        </p:txBody>
      </p:sp>
      <p:sp>
        <p:nvSpPr>
          <p:cNvPr id="30722"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30723"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0CEC29D1-8DDC-4C12-AA22-FE23462C70CA}" type="slidenum">
              <a:rPr lang="en-US" smtClean="0"/>
              <a:pPr eaLnBrk="1" hangingPunct="1"/>
              <a:t>36</a:t>
            </a:fld>
            <a:endParaRPr lang="en-US" dirty="0" smtClean="0"/>
          </a:p>
        </p:txBody>
      </p:sp>
      <p:sp>
        <p:nvSpPr>
          <p:cNvPr id="30724" name="Rectangle 2"/>
          <p:cNvSpPr>
            <a:spLocks noGrp="1" noChangeArrowheads="1"/>
          </p:cNvSpPr>
          <p:nvPr>
            <p:ph type="title"/>
          </p:nvPr>
        </p:nvSpPr>
        <p:spPr>
          <a:xfrm>
            <a:off x="228600" y="228600"/>
            <a:ext cx="8686800" cy="1219200"/>
          </a:xfrm>
        </p:spPr>
        <p:txBody>
          <a:bodyPr/>
          <a:lstStyle/>
          <a:p>
            <a:pPr eaLnBrk="1" hangingPunct="1"/>
            <a:r>
              <a:rPr lang="en-US" sz="3000" dirty="0" smtClean="0"/>
              <a:t>QuickBooks Desktop </a:t>
            </a:r>
            <a:r>
              <a:rPr lang="en-US" sz="3000" dirty="0" smtClean="0"/>
              <a:t>Features:</a:t>
            </a:r>
            <a:br>
              <a:rPr lang="en-US" sz="3000" dirty="0" smtClean="0"/>
            </a:br>
            <a:r>
              <a:rPr lang="en-US" sz="3000" dirty="0" smtClean="0"/>
              <a:t>Top </a:t>
            </a:r>
            <a:r>
              <a:rPr lang="en-US" sz="3000" dirty="0" smtClean="0"/>
              <a:t>Icon Bar—Command Centers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457200" y="274638"/>
            <a:ext cx="8229600" cy="1401762"/>
          </a:xfrm>
        </p:spPr>
        <p:txBody>
          <a:bodyPr/>
          <a:lstStyle/>
          <a:p>
            <a:pPr eaLnBrk="1" hangingPunct="1"/>
            <a:r>
              <a:rPr lang="en-US" sz="3600" dirty="0" smtClean="0"/>
              <a:t>QuickBooks Desktop Features: Top Icon Bar—Customer Center</a:t>
            </a:r>
          </a:p>
        </p:txBody>
      </p:sp>
      <p:sp>
        <p:nvSpPr>
          <p:cNvPr id="31749" name="Rectangle 4"/>
          <p:cNvSpPr>
            <a:spLocks noGrp="1" noChangeArrowheads="1"/>
          </p:cNvSpPr>
          <p:nvPr>
            <p:ph type="body" sz="half" idx="1"/>
          </p:nvPr>
        </p:nvSpPr>
        <p:spPr>
          <a:xfrm>
            <a:off x="149225" y="1600200"/>
            <a:ext cx="8229600" cy="3733800"/>
          </a:xfrm>
        </p:spPr>
        <p:txBody>
          <a:bodyPr/>
          <a:lstStyle/>
          <a:p>
            <a:pPr eaLnBrk="1" hangingPunct="1">
              <a:lnSpc>
                <a:spcPct val="80000"/>
              </a:lnSpc>
            </a:pPr>
            <a:r>
              <a:rPr lang="en-US" sz="2800" b="1" dirty="0" smtClean="0"/>
              <a:t>Customer Center</a:t>
            </a:r>
            <a:endParaRPr lang="en-US" b="1" dirty="0" smtClean="0"/>
          </a:p>
          <a:p>
            <a:pPr lvl="1" eaLnBrk="1" hangingPunct="1">
              <a:lnSpc>
                <a:spcPct val="80000"/>
              </a:lnSpc>
            </a:pPr>
            <a:r>
              <a:rPr lang="en-US" sz="2000" u="sng" dirty="0" smtClean="0"/>
              <a:t>Customers &amp; Jobs</a:t>
            </a:r>
            <a:r>
              <a:rPr lang="en-US" sz="2000" dirty="0" smtClean="0"/>
              <a:t> tab displays a list of customers and their balances, customer information and transactions for a selected customer (default tab shown)</a:t>
            </a:r>
          </a:p>
          <a:p>
            <a:pPr lvl="1" eaLnBrk="1" hangingPunct="1">
              <a:lnSpc>
                <a:spcPct val="80000"/>
              </a:lnSpc>
            </a:pPr>
            <a:r>
              <a:rPr lang="en-US" sz="2000" u="sng" dirty="0" smtClean="0"/>
              <a:t>Transactions</a:t>
            </a:r>
            <a:r>
              <a:rPr lang="en-US" sz="2000" dirty="0" smtClean="0"/>
              <a:t> tab displays transaction categories and allows you to get information about transaction groups </a:t>
            </a:r>
          </a:p>
        </p:txBody>
      </p:sp>
      <p:sp>
        <p:nvSpPr>
          <p:cNvPr id="31746"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31747"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7CD32932-AB07-486E-816D-ABC1BD0D2231}" type="slidenum">
              <a:rPr lang="en-US" smtClean="0"/>
              <a:pPr eaLnBrk="1" hangingPunct="1"/>
              <a:t>37</a:t>
            </a:fld>
            <a:endParaRPr lang="en-US" dirty="0" smtClean="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56000"/>
            <a:ext cx="6555392" cy="2565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625600"/>
            <a:ext cx="714375" cy="409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n-US" dirty="0" smtClean="0"/>
              <a:t>QuickBooks Desktop </a:t>
            </a:r>
            <a:r>
              <a:rPr lang="en-US" dirty="0" smtClean="0"/>
              <a:t>Features:</a:t>
            </a:r>
            <a:br>
              <a:rPr lang="en-US" dirty="0" smtClean="0"/>
            </a:br>
            <a:r>
              <a:rPr lang="en-US" dirty="0" smtClean="0"/>
              <a:t>Top </a:t>
            </a:r>
            <a:r>
              <a:rPr lang="en-US" dirty="0" smtClean="0"/>
              <a:t>Icon Bar—Vendor Center</a:t>
            </a:r>
          </a:p>
        </p:txBody>
      </p:sp>
      <p:sp>
        <p:nvSpPr>
          <p:cNvPr id="32773" name="Rectangle 4"/>
          <p:cNvSpPr>
            <a:spLocks noGrp="1" noChangeArrowheads="1"/>
          </p:cNvSpPr>
          <p:nvPr>
            <p:ph type="body" sz="half" idx="1"/>
          </p:nvPr>
        </p:nvSpPr>
        <p:spPr>
          <a:xfrm>
            <a:off x="152400" y="1676400"/>
            <a:ext cx="8229600" cy="2438400"/>
          </a:xfrm>
        </p:spPr>
        <p:txBody>
          <a:bodyPr/>
          <a:lstStyle/>
          <a:p>
            <a:pPr eaLnBrk="1" hangingPunct="1">
              <a:lnSpc>
                <a:spcPct val="80000"/>
              </a:lnSpc>
            </a:pPr>
            <a:r>
              <a:rPr lang="en-US" sz="2800" b="1" dirty="0" smtClean="0"/>
              <a:t>Vendor Center</a:t>
            </a:r>
            <a:endParaRPr lang="en-US" b="1" dirty="0" smtClean="0"/>
          </a:p>
          <a:p>
            <a:pPr lvl="1" eaLnBrk="1" hangingPunct="1">
              <a:lnSpc>
                <a:spcPct val="80000"/>
              </a:lnSpc>
            </a:pPr>
            <a:r>
              <a:rPr lang="en-US" sz="2000" u="sng" dirty="0" smtClean="0"/>
              <a:t>Vendors</a:t>
            </a:r>
            <a:r>
              <a:rPr lang="en-US" sz="2000" dirty="0" smtClean="0"/>
              <a:t> tab allows you to display information about </a:t>
            </a:r>
            <a:r>
              <a:rPr lang="en-US" sz="2000" dirty="0" smtClean="0"/>
              <a:t>vendors </a:t>
            </a:r>
            <a:r>
              <a:rPr lang="en-US" sz="2000" dirty="0" smtClean="0"/>
              <a:t>and is </a:t>
            </a:r>
            <a:r>
              <a:rPr lang="en-US" sz="2000" dirty="0" smtClean="0"/>
              <a:t>default </a:t>
            </a:r>
            <a:r>
              <a:rPr lang="en-US" sz="2000" dirty="0" smtClean="0"/>
              <a:t>tab (shown)</a:t>
            </a:r>
          </a:p>
          <a:p>
            <a:pPr lvl="1" eaLnBrk="1" hangingPunct="1">
              <a:lnSpc>
                <a:spcPct val="80000"/>
              </a:lnSpc>
            </a:pPr>
            <a:r>
              <a:rPr lang="en-US" sz="2000" u="sng" dirty="0" smtClean="0"/>
              <a:t>Transactions</a:t>
            </a:r>
            <a:r>
              <a:rPr lang="en-US" sz="2000" dirty="0" smtClean="0"/>
              <a:t> tab displays transaction categories and allows you to get information about transaction groups </a:t>
            </a:r>
          </a:p>
        </p:txBody>
      </p:sp>
      <p:sp>
        <p:nvSpPr>
          <p:cNvPr id="32770"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32771"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BA542235-C833-44B9-8068-FDEA05375768}" type="slidenum">
              <a:rPr lang="en-US" smtClean="0"/>
              <a:pPr eaLnBrk="1" hangingPunct="1"/>
              <a:t>38</a:t>
            </a:fld>
            <a:endParaRPr lang="en-US" dirty="0" smtClean="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76599"/>
            <a:ext cx="7162800" cy="28411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676400"/>
            <a:ext cx="609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eaLnBrk="1" hangingPunct="1"/>
            <a:r>
              <a:rPr lang="en-US" dirty="0" smtClean="0"/>
              <a:t>QuickBooks Desktop </a:t>
            </a:r>
            <a:r>
              <a:rPr lang="en-US" dirty="0" smtClean="0"/>
              <a:t>Features:</a:t>
            </a:r>
            <a:br>
              <a:rPr lang="en-US" dirty="0" smtClean="0"/>
            </a:br>
            <a:r>
              <a:rPr lang="en-US" dirty="0" smtClean="0"/>
              <a:t>Top </a:t>
            </a:r>
            <a:r>
              <a:rPr lang="en-US" dirty="0" smtClean="0"/>
              <a:t>Icon Bar—Employee Center</a:t>
            </a:r>
          </a:p>
        </p:txBody>
      </p:sp>
      <p:sp>
        <p:nvSpPr>
          <p:cNvPr id="33797" name="Rectangle 4"/>
          <p:cNvSpPr>
            <a:spLocks noGrp="1" noChangeArrowheads="1"/>
          </p:cNvSpPr>
          <p:nvPr>
            <p:ph type="body" sz="half" idx="1"/>
          </p:nvPr>
        </p:nvSpPr>
        <p:spPr>
          <a:xfrm>
            <a:off x="152400" y="1651001"/>
            <a:ext cx="8763000" cy="2286000"/>
          </a:xfrm>
        </p:spPr>
        <p:txBody>
          <a:bodyPr>
            <a:normAutofit lnSpcReduction="10000"/>
          </a:bodyPr>
          <a:lstStyle/>
          <a:p>
            <a:pPr eaLnBrk="1" hangingPunct="1">
              <a:lnSpc>
                <a:spcPct val="80000"/>
              </a:lnSpc>
            </a:pPr>
            <a:r>
              <a:rPr lang="en-US" sz="2800" b="1" dirty="0" smtClean="0"/>
              <a:t>Employee Center</a:t>
            </a:r>
            <a:endParaRPr lang="en-US" b="1" dirty="0" smtClean="0"/>
          </a:p>
          <a:p>
            <a:pPr lvl="1">
              <a:lnSpc>
                <a:spcPct val="80000"/>
              </a:lnSpc>
            </a:pPr>
            <a:r>
              <a:rPr lang="en-US" sz="2000" u="sng" dirty="0" smtClean="0"/>
              <a:t>Employees</a:t>
            </a:r>
            <a:r>
              <a:rPr lang="en-US" sz="2000" dirty="0" smtClean="0"/>
              <a:t> tab allows you to display a list of employees, employee information and payroll transactions for a selected employee and is </a:t>
            </a:r>
            <a:r>
              <a:rPr lang="en-US" sz="2000" dirty="0" smtClean="0"/>
              <a:t>default </a:t>
            </a:r>
            <a:r>
              <a:rPr lang="en-US" sz="2000" dirty="0" smtClean="0"/>
              <a:t>tab (shown)</a:t>
            </a:r>
          </a:p>
          <a:p>
            <a:pPr lvl="1">
              <a:lnSpc>
                <a:spcPct val="80000"/>
              </a:lnSpc>
            </a:pPr>
            <a:r>
              <a:rPr lang="en-US" sz="2000" u="sng" dirty="0" smtClean="0"/>
              <a:t>Transactions</a:t>
            </a:r>
            <a:r>
              <a:rPr lang="en-US" sz="2000" dirty="0" smtClean="0"/>
              <a:t> tab displays transaction categories and allows you to get information about transaction groups </a:t>
            </a:r>
          </a:p>
          <a:p>
            <a:pPr lvl="1">
              <a:lnSpc>
                <a:spcPct val="80000"/>
              </a:lnSpc>
            </a:pPr>
            <a:r>
              <a:rPr lang="en-US" sz="2000" u="sng" dirty="0" smtClean="0"/>
              <a:t>Payroll</a:t>
            </a:r>
            <a:r>
              <a:rPr lang="en-US" sz="2000" dirty="0" smtClean="0"/>
              <a:t> tab provides information regarding payroll dates, payroll taxes, and payroll forms </a:t>
            </a:r>
          </a:p>
        </p:txBody>
      </p:sp>
      <p:sp>
        <p:nvSpPr>
          <p:cNvPr id="33794"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33795"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A7414DC6-555E-4A1B-A5AF-37BDC624F075}" type="slidenum">
              <a:rPr lang="en-US" smtClean="0"/>
              <a:pPr eaLnBrk="1" hangingPunct="1"/>
              <a:t>39</a:t>
            </a:fld>
            <a:endParaRPr lang="en-US" dirty="0" smtClean="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733800"/>
            <a:ext cx="7315200" cy="25892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412" y="1651001"/>
            <a:ext cx="8667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3"/>
          <p:cNvSpPr>
            <a:spLocks noGrp="1" noChangeArrowheads="1"/>
          </p:cNvSpPr>
          <p:nvPr>
            <p:ph sz="half" idx="1"/>
          </p:nvPr>
        </p:nvSpPr>
        <p:spPr>
          <a:xfrm>
            <a:off x="457200" y="1752600"/>
            <a:ext cx="4038600" cy="4724400"/>
          </a:xfrm>
        </p:spPr>
        <p:txBody>
          <a:bodyPr>
            <a:normAutofit fontScale="92500" lnSpcReduction="10000"/>
          </a:bodyPr>
          <a:lstStyle/>
          <a:p>
            <a:pPr algn="ctr" eaLnBrk="1" hangingPunct="1">
              <a:lnSpc>
                <a:spcPct val="80000"/>
              </a:lnSpc>
              <a:buFontTx/>
              <a:buNone/>
            </a:pPr>
            <a:r>
              <a:rPr lang="en-US" sz="2200" b="1" u="sng" dirty="0" smtClean="0"/>
              <a:t>Manual Accounting</a:t>
            </a:r>
          </a:p>
          <a:p>
            <a:pPr eaLnBrk="1" hangingPunct="1">
              <a:lnSpc>
                <a:spcPct val="80000"/>
              </a:lnSpc>
            </a:pPr>
            <a:endParaRPr lang="en-US" sz="1600" dirty="0" smtClean="0"/>
          </a:p>
          <a:p>
            <a:pPr eaLnBrk="1" hangingPunct="1">
              <a:lnSpc>
                <a:spcPct val="80000"/>
              </a:lnSpc>
            </a:pPr>
            <a:r>
              <a:rPr lang="en-US" sz="1600" dirty="0" smtClean="0"/>
              <a:t>Analyze Transactions</a:t>
            </a:r>
          </a:p>
          <a:p>
            <a:pPr eaLnBrk="1" hangingPunct="1">
              <a:lnSpc>
                <a:spcPct val="80000"/>
              </a:lnSpc>
              <a:buFontTx/>
              <a:buNone/>
            </a:pPr>
            <a:endParaRPr lang="en-US" sz="700" dirty="0" smtClean="0"/>
          </a:p>
          <a:p>
            <a:pPr eaLnBrk="1" hangingPunct="1">
              <a:lnSpc>
                <a:spcPct val="80000"/>
              </a:lnSpc>
            </a:pPr>
            <a:r>
              <a:rPr lang="en-US" sz="1600" dirty="0" smtClean="0"/>
              <a:t>Prepare business documents by hand—Invoice, Check, Sales Receipt</a:t>
            </a:r>
          </a:p>
          <a:p>
            <a:pPr eaLnBrk="1" hangingPunct="1">
              <a:lnSpc>
                <a:spcPct val="80000"/>
              </a:lnSpc>
              <a:buFontTx/>
              <a:buNone/>
            </a:pPr>
            <a:endParaRPr lang="en-US" sz="700" dirty="0" smtClean="0"/>
          </a:p>
          <a:p>
            <a:pPr eaLnBrk="1" hangingPunct="1">
              <a:lnSpc>
                <a:spcPct val="80000"/>
              </a:lnSpc>
            </a:pPr>
            <a:r>
              <a:rPr lang="en-US" sz="1600" dirty="0" smtClean="0"/>
              <a:t>Record transactions in Debit/Credit format in </a:t>
            </a:r>
            <a:r>
              <a:rPr lang="en-US" sz="1600" dirty="0" smtClean="0"/>
              <a:t>General </a:t>
            </a:r>
            <a:r>
              <a:rPr lang="en-US" sz="1600" dirty="0" smtClean="0"/>
              <a:t>Journal</a:t>
            </a:r>
          </a:p>
          <a:p>
            <a:pPr eaLnBrk="1" hangingPunct="1">
              <a:lnSpc>
                <a:spcPct val="80000"/>
              </a:lnSpc>
              <a:buFontTx/>
              <a:buNone/>
            </a:pPr>
            <a:endParaRPr lang="en-US" sz="700" dirty="0" smtClean="0"/>
          </a:p>
          <a:p>
            <a:pPr eaLnBrk="1" hangingPunct="1">
              <a:lnSpc>
                <a:spcPct val="80000"/>
              </a:lnSpc>
            </a:pPr>
            <a:r>
              <a:rPr lang="en-US" sz="1600" dirty="0" smtClean="0"/>
              <a:t>Post transactions to General Ledger and Subsidiary Ledgers</a:t>
            </a:r>
          </a:p>
          <a:p>
            <a:pPr eaLnBrk="1" hangingPunct="1">
              <a:lnSpc>
                <a:spcPct val="80000"/>
              </a:lnSpc>
              <a:buFontTx/>
              <a:buNone/>
            </a:pPr>
            <a:endParaRPr lang="en-US" sz="700" dirty="0" smtClean="0"/>
          </a:p>
          <a:p>
            <a:pPr eaLnBrk="1" hangingPunct="1">
              <a:lnSpc>
                <a:spcPct val="80000"/>
              </a:lnSpc>
            </a:pPr>
            <a:r>
              <a:rPr lang="en-US" sz="1600" dirty="0" smtClean="0"/>
              <a:t>Prepare Reports by hand</a:t>
            </a:r>
          </a:p>
          <a:p>
            <a:pPr eaLnBrk="1" hangingPunct="1">
              <a:lnSpc>
                <a:spcPct val="80000"/>
              </a:lnSpc>
              <a:buFontTx/>
              <a:buNone/>
            </a:pPr>
            <a:endParaRPr lang="en-US" sz="700" dirty="0" smtClean="0"/>
          </a:p>
          <a:p>
            <a:pPr eaLnBrk="1" hangingPunct="1">
              <a:lnSpc>
                <a:spcPct val="80000"/>
              </a:lnSpc>
            </a:pPr>
            <a:r>
              <a:rPr lang="en-US" sz="1600" dirty="0" smtClean="0"/>
              <a:t>Record Closing Entries manually</a:t>
            </a:r>
          </a:p>
          <a:p>
            <a:pPr marL="45720" indent="0" eaLnBrk="1" hangingPunct="1">
              <a:lnSpc>
                <a:spcPct val="80000"/>
              </a:lnSpc>
              <a:buNone/>
            </a:pPr>
            <a:endParaRPr lang="en-US" sz="800" dirty="0" smtClean="0"/>
          </a:p>
          <a:p>
            <a:pPr eaLnBrk="1" hangingPunct="1">
              <a:lnSpc>
                <a:spcPct val="80000"/>
              </a:lnSpc>
            </a:pPr>
            <a:r>
              <a:rPr lang="en-US" sz="1600" dirty="0" smtClean="0"/>
              <a:t>Calculate Net Income</a:t>
            </a:r>
          </a:p>
          <a:p>
            <a:pPr marL="45720" indent="0" eaLnBrk="1" hangingPunct="1">
              <a:lnSpc>
                <a:spcPct val="80000"/>
              </a:lnSpc>
              <a:buNone/>
            </a:pPr>
            <a:endParaRPr lang="en-US" sz="700" dirty="0" smtClean="0"/>
          </a:p>
          <a:p>
            <a:pPr eaLnBrk="1" hangingPunct="1">
              <a:lnSpc>
                <a:spcPct val="80000"/>
              </a:lnSpc>
            </a:pPr>
            <a:r>
              <a:rPr lang="en-US" sz="1600" dirty="0" smtClean="0"/>
              <a:t>Transfer Net Income to Owner’s Capital account or to Retained Earnings</a:t>
            </a:r>
          </a:p>
          <a:p>
            <a:pPr marL="45720" indent="0" eaLnBrk="1" hangingPunct="1">
              <a:lnSpc>
                <a:spcPct val="80000"/>
              </a:lnSpc>
              <a:buNone/>
            </a:pPr>
            <a:endParaRPr lang="en-US" sz="700" dirty="0" smtClean="0"/>
          </a:p>
          <a:p>
            <a:pPr eaLnBrk="1" hangingPunct="1">
              <a:lnSpc>
                <a:spcPct val="80000"/>
              </a:lnSpc>
            </a:pPr>
            <a:r>
              <a:rPr lang="en-US" sz="1600" dirty="0" smtClean="0"/>
              <a:t>Create Brought Forward Balances</a:t>
            </a:r>
          </a:p>
        </p:txBody>
      </p:sp>
      <p:sp>
        <p:nvSpPr>
          <p:cNvPr id="6150" name="Rectangle 4"/>
          <p:cNvSpPr>
            <a:spLocks noGrp="1" noChangeArrowheads="1"/>
          </p:cNvSpPr>
          <p:nvPr>
            <p:ph sz="half" idx="2"/>
          </p:nvPr>
        </p:nvSpPr>
        <p:spPr>
          <a:xfrm>
            <a:off x="4648200" y="1752600"/>
            <a:ext cx="4267200" cy="4648200"/>
          </a:xfrm>
        </p:spPr>
        <p:txBody>
          <a:bodyPr>
            <a:normAutofit fontScale="92500" lnSpcReduction="10000"/>
          </a:bodyPr>
          <a:lstStyle/>
          <a:p>
            <a:pPr algn="ctr" eaLnBrk="1" hangingPunct="1">
              <a:lnSpc>
                <a:spcPct val="80000"/>
              </a:lnSpc>
              <a:buFontTx/>
              <a:buNone/>
            </a:pPr>
            <a:r>
              <a:rPr lang="en-US" sz="2200" b="1" u="sng" dirty="0" smtClean="0"/>
              <a:t>Computerized Accounting with QuickBooks</a:t>
            </a:r>
          </a:p>
          <a:p>
            <a:pPr algn="ctr" eaLnBrk="1" hangingPunct="1">
              <a:lnSpc>
                <a:spcPct val="80000"/>
              </a:lnSpc>
              <a:buFontTx/>
              <a:buNone/>
            </a:pPr>
            <a:endParaRPr lang="en-US" sz="1600" b="1" u="sng" dirty="0" smtClean="0"/>
          </a:p>
          <a:p>
            <a:pPr eaLnBrk="1" hangingPunct="1">
              <a:lnSpc>
                <a:spcPct val="80000"/>
              </a:lnSpc>
            </a:pPr>
            <a:r>
              <a:rPr lang="en-US" sz="1600" dirty="0" smtClean="0"/>
              <a:t>Analyze Transactions</a:t>
            </a:r>
          </a:p>
          <a:p>
            <a:pPr eaLnBrk="1" hangingPunct="1">
              <a:lnSpc>
                <a:spcPct val="80000"/>
              </a:lnSpc>
              <a:buFontTx/>
              <a:buNone/>
            </a:pPr>
            <a:endParaRPr lang="en-US" sz="800" dirty="0" smtClean="0"/>
          </a:p>
          <a:p>
            <a:pPr eaLnBrk="1" hangingPunct="1">
              <a:lnSpc>
                <a:spcPct val="80000"/>
              </a:lnSpc>
            </a:pPr>
            <a:r>
              <a:rPr lang="en-US" sz="1600" dirty="0" smtClean="0"/>
              <a:t>Prepare business documents using </a:t>
            </a:r>
            <a:r>
              <a:rPr lang="en-US" sz="1600" dirty="0" smtClean="0"/>
              <a:t>computer </a:t>
            </a:r>
            <a:r>
              <a:rPr lang="en-US" sz="1600" dirty="0" smtClean="0"/>
              <a:t>to record information directly on </a:t>
            </a:r>
            <a:r>
              <a:rPr lang="en-US" sz="1600" dirty="0" smtClean="0"/>
              <a:t>business </a:t>
            </a:r>
            <a:r>
              <a:rPr lang="en-US" sz="1600" dirty="0" smtClean="0"/>
              <a:t>form—Invoice, Check, Sales Receipt</a:t>
            </a:r>
          </a:p>
          <a:p>
            <a:pPr eaLnBrk="1" hangingPunct="1">
              <a:lnSpc>
                <a:spcPct val="80000"/>
              </a:lnSpc>
              <a:buFontTx/>
              <a:buNone/>
            </a:pPr>
            <a:endParaRPr lang="en-US" sz="800" dirty="0" smtClean="0"/>
          </a:p>
          <a:p>
            <a:pPr eaLnBrk="1" hangingPunct="1">
              <a:lnSpc>
                <a:spcPct val="80000"/>
              </a:lnSpc>
            </a:pPr>
            <a:r>
              <a:rPr lang="en-US" sz="1600" dirty="0" smtClean="0"/>
              <a:t>QuickBooks enters transactions in Debit/Credit format automatically in </a:t>
            </a:r>
            <a:r>
              <a:rPr lang="en-US" sz="1600" dirty="0" smtClean="0"/>
              <a:t>Journal</a:t>
            </a:r>
            <a:endParaRPr lang="en-US" sz="1600" dirty="0" smtClean="0"/>
          </a:p>
          <a:p>
            <a:pPr eaLnBrk="1" hangingPunct="1">
              <a:lnSpc>
                <a:spcPct val="80000"/>
              </a:lnSpc>
              <a:buFontTx/>
              <a:buNone/>
            </a:pPr>
            <a:endParaRPr lang="en-US" sz="800" dirty="0" smtClean="0"/>
          </a:p>
          <a:p>
            <a:pPr eaLnBrk="1" hangingPunct="1">
              <a:lnSpc>
                <a:spcPct val="80000"/>
              </a:lnSpc>
            </a:pPr>
            <a:r>
              <a:rPr lang="en-US" sz="1600" dirty="0" smtClean="0"/>
              <a:t>QuickBooks automatically posts transactions to </a:t>
            </a:r>
            <a:r>
              <a:rPr lang="en-US" sz="1600" dirty="0" smtClean="0"/>
              <a:t>General </a:t>
            </a:r>
            <a:r>
              <a:rPr lang="en-US" sz="1600" dirty="0" smtClean="0"/>
              <a:t>and Subsidiary ledgers</a:t>
            </a:r>
          </a:p>
          <a:p>
            <a:pPr eaLnBrk="1" hangingPunct="1">
              <a:lnSpc>
                <a:spcPct val="80000"/>
              </a:lnSpc>
              <a:buFontTx/>
              <a:buNone/>
            </a:pPr>
            <a:endParaRPr lang="en-US" sz="800" dirty="0" smtClean="0"/>
          </a:p>
          <a:p>
            <a:pPr eaLnBrk="1" hangingPunct="1">
              <a:lnSpc>
                <a:spcPct val="80000"/>
              </a:lnSpc>
            </a:pPr>
            <a:r>
              <a:rPr lang="en-US" sz="1600" dirty="0" smtClean="0"/>
              <a:t>Prepare reports by clicking a button</a:t>
            </a:r>
          </a:p>
          <a:p>
            <a:pPr eaLnBrk="1" hangingPunct="1">
              <a:lnSpc>
                <a:spcPct val="80000"/>
              </a:lnSpc>
              <a:buFontTx/>
              <a:buNone/>
            </a:pPr>
            <a:endParaRPr lang="en-US" sz="800" dirty="0" smtClean="0"/>
          </a:p>
          <a:p>
            <a:pPr eaLnBrk="1" hangingPunct="1">
              <a:lnSpc>
                <a:spcPct val="80000"/>
              </a:lnSpc>
              <a:spcBef>
                <a:spcPts val="0"/>
              </a:spcBef>
              <a:spcAft>
                <a:spcPts val="70"/>
              </a:spcAft>
            </a:pPr>
            <a:r>
              <a:rPr lang="en-US" sz="1600" dirty="0" smtClean="0"/>
              <a:t>Close period by entering a closing date</a:t>
            </a:r>
          </a:p>
          <a:p>
            <a:pPr>
              <a:lnSpc>
                <a:spcPct val="80000"/>
              </a:lnSpc>
            </a:pPr>
            <a:r>
              <a:rPr lang="en-US" sz="1600" dirty="0" smtClean="0"/>
              <a:t>QuickBooks automatically calculates </a:t>
            </a:r>
            <a:r>
              <a:rPr lang="en-US" sz="1600" dirty="0"/>
              <a:t>Brought Forward </a:t>
            </a:r>
            <a:r>
              <a:rPr lang="en-US" sz="1600" dirty="0" smtClean="0"/>
              <a:t>Balances</a:t>
            </a:r>
          </a:p>
          <a:p>
            <a:pPr>
              <a:lnSpc>
                <a:spcPct val="80000"/>
              </a:lnSpc>
            </a:pPr>
            <a:r>
              <a:rPr lang="en-US" sz="1600" dirty="0" smtClean="0"/>
              <a:t>QuickBooks calculates Net Income and transfers </a:t>
            </a:r>
            <a:r>
              <a:rPr lang="en-US" sz="1600" dirty="0" smtClean="0"/>
              <a:t>amount </a:t>
            </a:r>
            <a:r>
              <a:rPr lang="en-US" sz="1600" dirty="0" smtClean="0"/>
              <a:t>to Owner’s Equity or Retained Earnings</a:t>
            </a:r>
          </a:p>
        </p:txBody>
      </p:sp>
      <p:sp>
        <p:nvSpPr>
          <p:cNvPr id="6146"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6147"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D770E5BD-7481-49AC-A06D-60AAD17DEDF0}" type="slidenum">
              <a:rPr lang="en-US" smtClean="0"/>
              <a:pPr eaLnBrk="1" hangingPunct="1"/>
              <a:t>4</a:t>
            </a:fld>
            <a:endParaRPr lang="en-US" dirty="0" smtClean="0"/>
          </a:p>
        </p:txBody>
      </p:sp>
      <p:sp>
        <p:nvSpPr>
          <p:cNvPr id="6148" name="Rectangle 2"/>
          <p:cNvSpPr>
            <a:spLocks noGrp="1" noChangeArrowheads="1"/>
          </p:cNvSpPr>
          <p:nvPr>
            <p:ph type="title"/>
          </p:nvPr>
        </p:nvSpPr>
        <p:spPr>
          <a:xfrm>
            <a:off x="381000" y="228600"/>
            <a:ext cx="8381260" cy="1181641"/>
          </a:xfrm>
        </p:spPr>
        <p:txBody>
          <a:bodyPr/>
          <a:lstStyle/>
          <a:p>
            <a:pPr eaLnBrk="1" hangingPunct="1"/>
            <a:r>
              <a:rPr lang="en-US" dirty="0" smtClean="0"/>
              <a:t>Manual Accounting vs. Computerized Accounting with QuickBooks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eaLnBrk="1" hangingPunct="1"/>
            <a:r>
              <a:rPr lang="en-US" sz="3600" dirty="0" smtClean="0"/>
              <a:t>QuickBooks Desktop Features: Top Icon Bar—bank feeds</a:t>
            </a:r>
          </a:p>
        </p:txBody>
      </p:sp>
      <p:sp>
        <p:nvSpPr>
          <p:cNvPr id="34821" name="Rectangle 6"/>
          <p:cNvSpPr>
            <a:spLocks noGrp="1" noChangeArrowheads="1"/>
          </p:cNvSpPr>
          <p:nvPr>
            <p:ph type="body" sz="half" idx="1"/>
          </p:nvPr>
        </p:nvSpPr>
        <p:spPr>
          <a:xfrm>
            <a:off x="190500" y="1676400"/>
            <a:ext cx="8229600" cy="1295399"/>
          </a:xfrm>
        </p:spPr>
        <p:txBody>
          <a:bodyPr>
            <a:normAutofit/>
          </a:bodyPr>
          <a:lstStyle/>
          <a:p>
            <a:pPr eaLnBrk="1" hangingPunct="1"/>
            <a:r>
              <a:rPr lang="en-US" sz="2800" b="1" dirty="0" smtClean="0"/>
              <a:t>Bank Feeds</a:t>
            </a:r>
          </a:p>
          <a:p>
            <a:pPr lvl="1"/>
            <a:r>
              <a:rPr lang="en-US" sz="2000" dirty="0" smtClean="0"/>
              <a:t>Shows information about bank accounts</a:t>
            </a:r>
          </a:p>
          <a:p>
            <a:pPr lvl="1"/>
            <a:r>
              <a:rPr lang="en-US" sz="2000" dirty="0"/>
              <a:t>E</a:t>
            </a:r>
            <a:r>
              <a:rPr lang="en-US" sz="2000" dirty="0" smtClean="0"/>
              <a:t>nables you to perform online banking transactions</a:t>
            </a:r>
          </a:p>
        </p:txBody>
      </p:sp>
      <p:sp>
        <p:nvSpPr>
          <p:cNvPr id="34818"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34819"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4D2EC6EF-D574-419C-A2D0-31096AB96BD3}" type="slidenum">
              <a:rPr lang="en-US" smtClean="0"/>
              <a:pPr eaLnBrk="1" hangingPunct="1"/>
              <a:t>40</a:t>
            </a:fld>
            <a:endParaRPr lang="en-US" dirty="0" smtClean="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0"/>
            <a:ext cx="7696200" cy="32845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676400"/>
            <a:ext cx="762000" cy="4969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3"/>
          <p:cNvSpPr>
            <a:spLocks noGrp="1" noChangeArrowheads="1"/>
          </p:cNvSpPr>
          <p:nvPr>
            <p:ph idx="1"/>
          </p:nvPr>
        </p:nvSpPr>
        <p:spPr>
          <a:xfrm>
            <a:off x="152400" y="1676400"/>
            <a:ext cx="8407893" cy="1938529"/>
          </a:xfrm>
        </p:spPr>
        <p:txBody>
          <a:bodyPr/>
          <a:lstStyle/>
          <a:p>
            <a:pPr eaLnBrk="1" hangingPunct="1">
              <a:lnSpc>
                <a:spcPct val="90000"/>
              </a:lnSpc>
            </a:pPr>
            <a:r>
              <a:rPr lang="en-US" sz="2800" b="1" dirty="0" smtClean="0"/>
              <a:t>Doc Center</a:t>
            </a:r>
          </a:p>
          <a:p>
            <a:pPr lvl="1">
              <a:lnSpc>
                <a:spcPct val="90000"/>
              </a:lnSpc>
            </a:pPr>
            <a:r>
              <a:rPr lang="en-US" sz="2000" dirty="0" smtClean="0"/>
              <a:t>Allows you to add documents to QuickBooks</a:t>
            </a:r>
          </a:p>
          <a:p>
            <a:pPr lvl="1">
              <a:lnSpc>
                <a:spcPct val="90000"/>
              </a:lnSpc>
            </a:pPr>
            <a:r>
              <a:rPr lang="en-US" sz="2000" dirty="0" smtClean="0"/>
              <a:t>You may add documents stored on your computer or you may scan a document into QuickBooks</a:t>
            </a:r>
          </a:p>
          <a:p>
            <a:pPr lvl="1">
              <a:lnSpc>
                <a:spcPct val="90000"/>
              </a:lnSpc>
            </a:pPr>
            <a:r>
              <a:rPr lang="en-US" sz="2000" dirty="0" smtClean="0"/>
              <a:t>You may attach these documents to a transaction or item</a:t>
            </a:r>
          </a:p>
        </p:txBody>
      </p:sp>
      <p:sp>
        <p:nvSpPr>
          <p:cNvPr id="35842"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35843"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FFC53EE4-D9D0-48C8-8EA2-058E54263832}" type="slidenum">
              <a:rPr lang="en-US" smtClean="0"/>
              <a:pPr eaLnBrk="1" hangingPunct="1"/>
              <a:t>41</a:t>
            </a:fld>
            <a:endParaRPr lang="en-US" dirty="0" smtClean="0"/>
          </a:p>
        </p:txBody>
      </p:sp>
      <p:sp>
        <p:nvSpPr>
          <p:cNvPr id="35844" name="Rectangle 2"/>
          <p:cNvSpPr>
            <a:spLocks noGrp="1" noChangeArrowheads="1"/>
          </p:cNvSpPr>
          <p:nvPr>
            <p:ph type="title"/>
          </p:nvPr>
        </p:nvSpPr>
        <p:spPr/>
        <p:txBody>
          <a:bodyPr/>
          <a:lstStyle/>
          <a:p>
            <a:pPr eaLnBrk="1" hangingPunct="1"/>
            <a:r>
              <a:rPr lang="en-US" dirty="0" smtClean="0"/>
              <a:t>QuickBooks Desktop </a:t>
            </a:r>
            <a:r>
              <a:rPr lang="en-US" dirty="0" smtClean="0"/>
              <a:t>Features:</a:t>
            </a:r>
            <a:br>
              <a:rPr lang="en-US" dirty="0" smtClean="0"/>
            </a:br>
            <a:r>
              <a:rPr lang="en-US" dirty="0" smtClean="0"/>
              <a:t>Top </a:t>
            </a:r>
            <a:r>
              <a:rPr lang="en-US" dirty="0" smtClean="0"/>
              <a:t>Icon Bar—Doc Center</a:t>
            </a:r>
          </a:p>
        </p:txBody>
      </p:sp>
      <p:pic>
        <p:nvPicPr>
          <p:cNvPr id="10" name="Snagit_PPT5AF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00" y="3454401"/>
            <a:ext cx="6878050" cy="2666999"/>
          </a:xfrm>
          <a:prstGeom prst="rect">
            <a:avLst/>
          </a:prstGeom>
        </p:spPr>
      </p:pic>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676400"/>
            <a:ext cx="5334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pPr eaLnBrk="1" hangingPunct="1"/>
            <a:r>
              <a:rPr lang="en-US" dirty="0" smtClean="0"/>
              <a:t>QuickBooks Desktop </a:t>
            </a:r>
            <a:r>
              <a:rPr lang="en-US" dirty="0" smtClean="0"/>
              <a:t>Features:</a:t>
            </a:r>
            <a:br>
              <a:rPr lang="en-US" dirty="0" smtClean="0"/>
            </a:br>
            <a:r>
              <a:rPr lang="en-US" dirty="0" smtClean="0"/>
              <a:t>Top </a:t>
            </a:r>
            <a:r>
              <a:rPr lang="en-US" dirty="0" smtClean="0"/>
              <a:t>Icon Bar—Report Center</a:t>
            </a:r>
          </a:p>
        </p:txBody>
      </p:sp>
      <p:sp>
        <p:nvSpPr>
          <p:cNvPr id="36869" name="Rectangle 4"/>
          <p:cNvSpPr>
            <a:spLocks noGrp="1" noChangeArrowheads="1"/>
          </p:cNvSpPr>
          <p:nvPr>
            <p:ph type="body" sz="half" idx="1"/>
          </p:nvPr>
        </p:nvSpPr>
        <p:spPr>
          <a:xfrm>
            <a:off x="152400" y="1600200"/>
            <a:ext cx="2667000" cy="4953000"/>
          </a:xfrm>
        </p:spPr>
        <p:txBody>
          <a:bodyPr>
            <a:normAutofit lnSpcReduction="10000"/>
          </a:bodyPr>
          <a:lstStyle/>
          <a:p>
            <a:pPr eaLnBrk="1" hangingPunct="1"/>
            <a:r>
              <a:rPr lang="en-US" sz="2800" b="1" dirty="0" smtClean="0"/>
              <a:t>Report Center</a:t>
            </a:r>
          </a:p>
          <a:p>
            <a:pPr lvl="1"/>
            <a:r>
              <a:rPr lang="en-US" sz="2000" dirty="0" smtClean="0"/>
              <a:t>Used to prepare Reports in QuickBooks</a:t>
            </a:r>
          </a:p>
          <a:p>
            <a:pPr lvl="1"/>
            <a:r>
              <a:rPr lang="en-US" sz="2000" dirty="0" smtClean="0"/>
              <a:t>Reports are arranged by category</a:t>
            </a:r>
          </a:p>
          <a:p>
            <a:pPr lvl="1"/>
            <a:r>
              <a:rPr lang="en-US" sz="2000" dirty="0" smtClean="0"/>
              <a:t>Displays reports in three views:</a:t>
            </a:r>
          </a:p>
          <a:p>
            <a:pPr lvl="2"/>
            <a:r>
              <a:rPr lang="en-US" dirty="0"/>
              <a:t>C</a:t>
            </a:r>
            <a:r>
              <a:rPr lang="en-US" sz="1600" dirty="0" smtClean="0"/>
              <a:t>arousel (shown)</a:t>
            </a:r>
          </a:p>
          <a:p>
            <a:pPr lvl="2"/>
            <a:r>
              <a:rPr lang="en-US" sz="1600" dirty="0" smtClean="0"/>
              <a:t>List</a:t>
            </a:r>
          </a:p>
          <a:p>
            <a:pPr lvl="2"/>
            <a:r>
              <a:rPr lang="en-US" dirty="0"/>
              <a:t>G</a:t>
            </a:r>
            <a:r>
              <a:rPr lang="en-US" sz="1600" dirty="0" smtClean="0"/>
              <a:t>rid</a:t>
            </a:r>
          </a:p>
        </p:txBody>
      </p:sp>
      <p:sp>
        <p:nvSpPr>
          <p:cNvPr id="36866"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36867"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15E6EF84-8CB1-4ABD-BBBE-ADE20498BAC8}" type="slidenum">
              <a:rPr lang="en-US" smtClean="0"/>
              <a:pPr eaLnBrk="1" hangingPunct="1"/>
              <a:t>42</a:t>
            </a:fld>
            <a:endParaRPr lang="en-US" dirty="0" smtClean="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599" y="1727198"/>
            <a:ext cx="584201" cy="5588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727198"/>
            <a:ext cx="5999163" cy="45974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4" name="Straight Arrow Connector 3"/>
          <p:cNvCxnSpPr/>
          <p:nvPr/>
        </p:nvCxnSpPr>
        <p:spPr>
          <a:xfrm flipV="1">
            <a:off x="2133600" y="2743200"/>
            <a:ext cx="1079500" cy="838200"/>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879600" y="4648200"/>
            <a:ext cx="2667000" cy="609600"/>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pPr eaLnBrk="1" hangingPunct="1"/>
            <a:r>
              <a:rPr lang="en-US" dirty="0" smtClean="0"/>
              <a:t>QuickBooks Desktop </a:t>
            </a:r>
            <a:r>
              <a:rPr lang="en-US" dirty="0" smtClean="0"/>
              <a:t>Features:</a:t>
            </a:r>
            <a:br>
              <a:rPr lang="en-US" dirty="0" smtClean="0"/>
            </a:br>
            <a:r>
              <a:rPr lang="en-US" dirty="0" smtClean="0"/>
              <a:t>Top </a:t>
            </a:r>
            <a:r>
              <a:rPr lang="en-US" dirty="0" smtClean="0"/>
              <a:t>Icon Bar—App Center</a:t>
            </a:r>
          </a:p>
        </p:txBody>
      </p:sp>
      <p:sp>
        <p:nvSpPr>
          <p:cNvPr id="38917" name="Rectangle 4"/>
          <p:cNvSpPr>
            <a:spLocks noGrp="1" noChangeArrowheads="1"/>
          </p:cNvSpPr>
          <p:nvPr>
            <p:ph type="body" sz="half" idx="1"/>
          </p:nvPr>
        </p:nvSpPr>
        <p:spPr>
          <a:xfrm>
            <a:off x="127000" y="1765300"/>
            <a:ext cx="3149600" cy="4711700"/>
          </a:xfrm>
        </p:spPr>
        <p:txBody>
          <a:bodyPr>
            <a:normAutofit/>
          </a:bodyPr>
          <a:lstStyle/>
          <a:p>
            <a:pPr eaLnBrk="1" hangingPunct="1">
              <a:lnSpc>
                <a:spcPct val="80000"/>
              </a:lnSpc>
            </a:pPr>
            <a:r>
              <a:rPr lang="en-US" sz="2800" b="1" dirty="0" smtClean="0"/>
              <a:t>App Center</a:t>
            </a:r>
          </a:p>
          <a:p>
            <a:pPr lvl="1">
              <a:lnSpc>
                <a:spcPct val="80000"/>
              </a:lnSpc>
            </a:pPr>
            <a:r>
              <a:rPr lang="en-US" sz="2000" dirty="0" smtClean="0"/>
              <a:t>Link to Intuit subscription services with workplace applications</a:t>
            </a:r>
          </a:p>
          <a:p>
            <a:pPr lvl="1">
              <a:lnSpc>
                <a:spcPct val="80000"/>
              </a:lnSpc>
            </a:pPr>
            <a:r>
              <a:rPr lang="en-US" sz="2000" dirty="0" smtClean="0"/>
              <a:t>Some application categories are: </a:t>
            </a:r>
          </a:p>
          <a:p>
            <a:pPr lvl="2">
              <a:lnSpc>
                <a:spcPct val="80000"/>
              </a:lnSpc>
            </a:pPr>
            <a:r>
              <a:rPr lang="en-US" dirty="0" smtClean="0"/>
              <a:t>Mobile</a:t>
            </a:r>
          </a:p>
          <a:p>
            <a:pPr lvl="2">
              <a:lnSpc>
                <a:spcPct val="80000"/>
              </a:lnSpc>
            </a:pPr>
            <a:r>
              <a:rPr lang="en-US" dirty="0"/>
              <a:t>Customer </a:t>
            </a:r>
            <a:r>
              <a:rPr lang="en-US" dirty="0" smtClean="0"/>
              <a:t>Management</a:t>
            </a:r>
            <a:endParaRPr lang="en-US" dirty="0"/>
          </a:p>
          <a:p>
            <a:pPr lvl="2">
              <a:lnSpc>
                <a:spcPct val="80000"/>
              </a:lnSpc>
            </a:pPr>
            <a:r>
              <a:rPr lang="en-US" dirty="0" smtClean="0"/>
              <a:t>Billing &amp; Invoicing</a:t>
            </a:r>
          </a:p>
          <a:p>
            <a:pPr lvl="2">
              <a:lnSpc>
                <a:spcPct val="80000"/>
              </a:lnSpc>
            </a:pPr>
            <a:r>
              <a:rPr lang="en-US" dirty="0" smtClean="0"/>
              <a:t>Financial Management</a:t>
            </a:r>
          </a:p>
          <a:p>
            <a:pPr lvl="2">
              <a:lnSpc>
                <a:spcPct val="80000"/>
              </a:lnSpc>
            </a:pPr>
            <a:r>
              <a:rPr lang="en-US" dirty="0" smtClean="0"/>
              <a:t>Sales Management</a:t>
            </a:r>
          </a:p>
          <a:p>
            <a:pPr lvl="2">
              <a:lnSpc>
                <a:spcPct val="80000"/>
              </a:lnSpc>
            </a:pPr>
            <a:r>
              <a:rPr lang="en-US" dirty="0" smtClean="0"/>
              <a:t>And others</a:t>
            </a:r>
          </a:p>
        </p:txBody>
      </p:sp>
      <p:sp>
        <p:nvSpPr>
          <p:cNvPr id="38914"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38915"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B6E6B8D6-1399-489D-B2A7-DB3FC79258B7}" type="slidenum">
              <a:rPr lang="en-US" smtClean="0"/>
              <a:pPr eaLnBrk="1" hangingPunct="1"/>
              <a:t>43</a:t>
            </a:fld>
            <a:endParaRPr lang="en-US" dirty="0" smtClean="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765300"/>
            <a:ext cx="723900" cy="5045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Snagit_PPT2BD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1676400"/>
            <a:ext cx="5715000" cy="46482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QuickBooks Desktop </a:t>
            </a:r>
            <a:r>
              <a:rPr lang="en-US" dirty="0" smtClean="0"/>
              <a:t>Features:</a:t>
            </a:r>
            <a:br>
              <a:rPr lang="en-US" dirty="0" smtClean="0"/>
            </a:br>
            <a:r>
              <a:rPr lang="en-US" dirty="0" smtClean="0"/>
              <a:t>Top </a:t>
            </a:r>
            <a:r>
              <a:rPr lang="en-US" dirty="0"/>
              <a:t>Icon </a:t>
            </a:r>
            <a:r>
              <a:rPr lang="en-US" dirty="0" smtClean="0"/>
              <a:t>Bar—USER LICENSES</a:t>
            </a:r>
            <a:endParaRPr lang="en-US" dirty="0"/>
          </a:p>
        </p:txBody>
      </p:sp>
      <p:sp>
        <p:nvSpPr>
          <p:cNvPr id="3" name="Text Placeholder 2"/>
          <p:cNvSpPr>
            <a:spLocks noGrp="1"/>
          </p:cNvSpPr>
          <p:nvPr>
            <p:ph type="body" sz="half" idx="1"/>
          </p:nvPr>
        </p:nvSpPr>
        <p:spPr>
          <a:xfrm>
            <a:off x="228600" y="1676400"/>
            <a:ext cx="8686800" cy="1447800"/>
          </a:xfrm>
        </p:spPr>
        <p:txBody>
          <a:bodyPr/>
          <a:lstStyle/>
          <a:p>
            <a:pPr>
              <a:lnSpc>
                <a:spcPct val="80000"/>
              </a:lnSpc>
            </a:pPr>
            <a:r>
              <a:rPr lang="en-US" sz="2800" b="1" dirty="0" smtClean="0"/>
              <a:t>User Licenses</a:t>
            </a:r>
            <a:endParaRPr lang="en-US" sz="2800" b="1" dirty="0"/>
          </a:p>
          <a:p>
            <a:pPr lvl="1">
              <a:lnSpc>
                <a:spcPct val="80000"/>
              </a:lnSpc>
            </a:pPr>
            <a:r>
              <a:rPr lang="en-US" sz="2000" dirty="0"/>
              <a:t>Link to Intuit </a:t>
            </a:r>
            <a:r>
              <a:rPr lang="en-US" sz="2000" dirty="0" smtClean="0"/>
              <a:t>to add multiple users—up to five individuals may work in a QuickBooks Company File at </a:t>
            </a:r>
            <a:r>
              <a:rPr lang="en-US" sz="2000" dirty="0" smtClean="0"/>
              <a:t>same </a:t>
            </a:r>
            <a:r>
              <a:rPr lang="en-US" sz="2000" dirty="0" smtClean="0"/>
              <a:t>time</a:t>
            </a:r>
            <a:endParaRPr lang="en-US" sz="2000" dirty="0"/>
          </a:p>
        </p:txBody>
      </p:sp>
      <p:pic>
        <p:nvPicPr>
          <p:cNvPr id="7" name="Snagit_PPTB3DD"/>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76600" y="1676400"/>
            <a:ext cx="919760" cy="444256"/>
          </a:xfrm>
          <a:ln>
            <a:solidFill>
              <a:schemeClr val="tx1"/>
            </a:solidFill>
          </a:ln>
        </p:spPr>
      </p:pic>
      <p:sp>
        <p:nvSpPr>
          <p:cNvPr id="5" name="Footer Placeholder 4"/>
          <p:cNvSpPr>
            <a:spLocks noGrp="1"/>
          </p:cNvSpPr>
          <p:nvPr>
            <p:ph type="ftr" sz="quarter" idx="11"/>
          </p:nvPr>
        </p:nvSpPr>
        <p:spPr/>
        <p:txBody>
          <a:bodyPr/>
          <a:lstStyle/>
          <a:p>
            <a:pPr>
              <a:defRPr/>
            </a:pPr>
            <a:r>
              <a:rPr lang="en-US" dirty="0" smtClean="0"/>
              <a:t>Copyright ©2016 Pearson Education, Inc. </a:t>
            </a:r>
            <a:endParaRPr lang="en-US" dirty="0"/>
          </a:p>
        </p:txBody>
      </p:sp>
      <p:sp>
        <p:nvSpPr>
          <p:cNvPr id="6" name="Slide Number Placeholder 5"/>
          <p:cNvSpPr>
            <a:spLocks noGrp="1"/>
          </p:cNvSpPr>
          <p:nvPr>
            <p:ph type="sldNum" sz="quarter" idx="12"/>
          </p:nvPr>
        </p:nvSpPr>
        <p:spPr/>
        <p:txBody>
          <a:bodyPr/>
          <a:lstStyle/>
          <a:p>
            <a:pPr>
              <a:defRPr/>
            </a:pPr>
            <a:r>
              <a:rPr lang="en-US" dirty="0" smtClean="0"/>
              <a:t>1-</a:t>
            </a:r>
            <a:fld id="{CB4C7258-F5D9-4A30-9D72-0247B3DCD664}" type="slidenum">
              <a:rPr lang="en-US" smtClean="0"/>
              <a:pPr>
                <a:defRPr/>
              </a:pPr>
              <a:t>44</a:t>
            </a:fld>
            <a:endParaRPr lang="en-US" dirty="0"/>
          </a:p>
        </p:txBody>
      </p:sp>
      <p:pic>
        <p:nvPicPr>
          <p:cNvPr id="8" name="Snagit_PPT48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200400"/>
            <a:ext cx="8371429" cy="2752381"/>
          </a:xfrm>
          <a:prstGeom prst="rect">
            <a:avLst/>
          </a:prstGeom>
          <a:ln>
            <a:solidFill>
              <a:schemeClr val="tx1"/>
            </a:solidFill>
          </a:ln>
        </p:spPr>
      </p:pic>
    </p:spTree>
    <p:extLst>
      <p:ext uri="{BB962C8B-B14F-4D97-AF65-F5344CB8AC3E}">
        <p14:creationId xmlns:p14="http://schemas.microsoft.com/office/powerpoint/2010/main" val="35890531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304800"/>
            <a:ext cx="8229600" cy="1143000"/>
          </a:xfrm>
        </p:spPr>
        <p:txBody>
          <a:bodyPr/>
          <a:lstStyle/>
          <a:p>
            <a:r>
              <a:rPr lang="en-US" dirty="0" smtClean="0"/>
              <a:t>QuickBooks Desktop </a:t>
            </a:r>
            <a:r>
              <a:rPr lang="en-US" dirty="0" smtClean="0"/>
              <a:t>Features:</a:t>
            </a:r>
            <a:br>
              <a:rPr lang="en-US" dirty="0" smtClean="0"/>
            </a:br>
            <a:r>
              <a:rPr lang="en-US" dirty="0" smtClean="0"/>
              <a:t>Top </a:t>
            </a:r>
            <a:r>
              <a:rPr lang="en-US" dirty="0" smtClean="0"/>
              <a:t>Icon Bar—Command Icon Bar</a:t>
            </a:r>
          </a:p>
        </p:txBody>
      </p:sp>
      <p:sp>
        <p:nvSpPr>
          <p:cNvPr id="39939" name="Text Placeholder 6"/>
          <p:cNvSpPr>
            <a:spLocks noGrp="1"/>
          </p:cNvSpPr>
          <p:nvPr>
            <p:ph type="body" sz="half" idx="1"/>
          </p:nvPr>
        </p:nvSpPr>
        <p:spPr>
          <a:xfrm>
            <a:off x="152400" y="1715452"/>
            <a:ext cx="8229600" cy="2719388"/>
          </a:xfrm>
        </p:spPr>
        <p:txBody>
          <a:bodyPr/>
          <a:lstStyle/>
          <a:p>
            <a:r>
              <a:rPr lang="en-US" sz="2800" b="1" dirty="0" smtClean="0"/>
              <a:t>Command Icon Bar</a:t>
            </a:r>
          </a:p>
          <a:p>
            <a:pPr lvl="1"/>
            <a:r>
              <a:rPr lang="en-US" sz="2000" dirty="0" smtClean="0"/>
              <a:t>Clicking an icon (picture) on </a:t>
            </a:r>
            <a:r>
              <a:rPr lang="en-US" sz="2000" dirty="0" smtClean="0"/>
              <a:t>icon </a:t>
            </a:r>
            <a:r>
              <a:rPr lang="en-US" sz="2000" dirty="0" smtClean="0"/>
              <a:t>bar is another way of giving commands</a:t>
            </a:r>
          </a:p>
          <a:p>
            <a:pPr lvl="1"/>
            <a:r>
              <a:rPr lang="en-US" sz="2000" dirty="0"/>
              <a:t>I</a:t>
            </a:r>
            <a:r>
              <a:rPr lang="en-US" sz="2000" dirty="0" smtClean="0"/>
              <a:t>con </a:t>
            </a:r>
            <a:r>
              <a:rPr lang="en-US" sz="2000" dirty="0" smtClean="0"/>
              <a:t>bar may be customized</a:t>
            </a:r>
          </a:p>
        </p:txBody>
      </p:sp>
      <p:sp>
        <p:nvSpPr>
          <p:cNvPr id="39940"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39941"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13A96B4A-9307-4FCC-9219-2F204293CE7B}" type="slidenum">
              <a:rPr lang="en-US" smtClean="0"/>
              <a:pPr eaLnBrk="1" hangingPunct="1"/>
              <a:t>45</a:t>
            </a:fld>
            <a:endParaRPr lang="en-US" dirty="0" smtClean="0"/>
          </a:p>
        </p:txBody>
      </p:sp>
      <p:pic>
        <p:nvPicPr>
          <p:cNvPr id="8" name="Picture 7"/>
          <p:cNvPicPr/>
          <p:nvPr/>
        </p:nvPicPr>
        <p:blipFill>
          <a:blip r:embed="rId3"/>
          <a:stretch>
            <a:fillRect/>
          </a:stretch>
        </p:blipFill>
        <p:spPr>
          <a:xfrm>
            <a:off x="1524000" y="3491230"/>
            <a:ext cx="6096000" cy="637540"/>
          </a:xfrm>
          <a:prstGeom prst="rect">
            <a:avLst/>
          </a:prstGeom>
          <a:ln w="3175" cmpd="sng">
            <a:solidFill>
              <a:schemeClr val="tx1"/>
            </a:solid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QuickBooks Desktop </a:t>
            </a:r>
            <a:r>
              <a:rPr lang="en-US" dirty="0" smtClean="0"/>
              <a:t>Features:</a:t>
            </a:r>
            <a:br>
              <a:rPr lang="en-US" dirty="0" smtClean="0"/>
            </a:br>
            <a:r>
              <a:rPr lang="en-US" dirty="0" smtClean="0"/>
              <a:t>Top </a:t>
            </a:r>
            <a:r>
              <a:rPr lang="en-US" dirty="0"/>
              <a:t>Icon </a:t>
            </a:r>
            <a:r>
              <a:rPr lang="en-US" dirty="0" smtClean="0"/>
              <a:t>Bar—SEARCH AND ADDITIONS</a:t>
            </a:r>
            <a:endParaRPr lang="en-US" dirty="0"/>
          </a:p>
        </p:txBody>
      </p:sp>
      <p:sp>
        <p:nvSpPr>
          <p:cNvPr id="3" name="Text Placeholder 2"/>
          <p:cNvSpPr>
            <a:spLocks noGrp="1"/>
          </p:cNvSpPr>
          <p:nvPr>
            <p:ph type="body" sz="half" idx="1"/>
          </p:nvPr>
        </p:nvSpPr>
        <p:spPr>
          <a:xfrm>
            <a:off x="152400" y="1676400"/>
            <a:ext cx="8305800" cy="4648200"/>
          </a:xfrm>
        </p:spPr>
        <p:txBody>
          <a:bodyPr>
            <a:normAutofit/>
          </a:bodyPr>
          <a:lstStyle/>
          <a:p>
            <a:pPr>
              <a:buFont typeface="Franklin Gothic Medium" panose="020B0603020102020204" pitchFamily="34" charset="0"/>
              <a:buChar char="■"/>
            </a:pPr>
            <a:r>
              <a:rPr lang="en-US" sz="2800" b="1" dirty="0" smtClean="0"/>
              <a:t>Search and Additions</a:t>
            </a:r>
          </a:p>
          <a:p>
            <a:pPr lvl="1">
              <a:buFont typeface="Franklin Gothic Medium" panose="020B0603020102020204" pitchFamily="34" charset="0"/>
              <a:buChar char="■"/>
            </a:pPr>
            <a:r>
              <a:rPr lang="en-US" sz="2000" b="1" dirty="0" smtClean="0"/>
              <a:t>Services</a:t>
            </a:r>
            <a:r>
              <a:rPr lang="en-US" sz="2000" dirty="0" smtClean="0"/>
              <a:t> </a:t>
            </a:r>
            <a:r>
              <a:rPr lang="en-US" sz="2000" dirty="0"/>
              <a:t>takes you to a QuickBooks Products and Services link. You will be able to add recommended services from this </a:t>
            </a:r>
            <a:r>
              <a:rPr lang="en-US" sz="2000" dirty="0" smtClean="0"/>
              <a:t>link.</a:t>
            </a:r>
          </a:p>
          <a:p>
            <a:pPr lvl="1">
              <a:buFont typeface="Franklin Gothic Medium" panose="020B0603020102020204" pitchFamily="34" charset="0"/>
              <a:buChar char="■"/>
            </a:pPr>
            <a:r>
              <a:rPr lang="en-US" sz="2000" b="1" dirty="0" smtClean="0"/>
              <a:t>Add </a:t>
            </a:r>
            <a:r>
              <a:rPr lang="en-US" sz="2000" b="1" dirty="0"/>
              <a:t>Payroll</a:t>
            </a:r>
            <a:r>
              <a:rPr lang="en-US" sz="2000" dirty="0"/>
              <a:t> takes you to an Intuit page for Accounting Software for Small Business – Intuit QuickBooks. Once you sign in, you may add services and </a:t>
            </a:r>
            <a:r>
              <a:rPr lang="en-US" sz="2000" dirty="0" smtClean="0"/>
              <a:t>apps.</a:t>
            </a:r>
          </a:p>
          <a:p>
            <a:pPr lvl="1">
              <a:buFont typeface="Franklin Gothic Medium" panose="020B0603020102020204" pitchFamily="34" charset="0"/>
              <a:buChar char="■"/>
            </a:pPr>
            <a:r>
              <a:rPr lang="en-US" sz="2000" b="1" dirty="0" smtClean="0"/>
              <a:t>Credit </a:t>
            </a:r>
            <a:r>
              <a:rPr lang="en-US" sz="2000" b="1" dirty="0"/>
              <a:t>Cards</a:t>
            </a:r>
            <a:r>
              <a:rPr lang="en-US" sz="2000" dirty="0"/>
              <a:t> allows you to sign up for plans so your company can accept credit card payments and bank transfers using </a:t>
            </a:r>
            <a:r>
              <a:rPr lang="en-US" sz="2000" dirty="0" smtClean="0"/>
              <a:t>QuickBooks.</a:t>
            </a:r>
          </a:p>
          <a:p>
            <a:pPr lvl="1">
              <a:buFont typeface="Franklin Gothic Medium" panose="020B0603020102020204" pitchFamily="34" charset="0"/>
              <a:buChar char="■"/>
            </a:pPr>
            <a:r>
              <a:rPr lang="en-US" sz="2000" b="1" dirty="0" smtClean="0"/>
              <a:t>QuickBooks </a:t>
            </a:r>
            <a:r>
              <a:rPr lang="en-US" sz="2000" b="1" dirty="0"/>
              <a:t>Search</a:t>
            </a:r>
            <a:r>
              <a:rPr lang="en-US" sz="2000" dirty="0"/>
              <a:t> </a:t>
            </a:r>
            <a:r>
              <a:rPr lang="en-US" sz="2000" dirty="0" smtClean="0"/>
              <a:t>used to search </a:t>
            </a:r>
            <a:r>
              <a:rPr lang="en-US" sz="2000" dirty="0"/>
              <a:t>through </a:t>
            </a:r>
            <a:endParaRPr lang="en-US" sz="2000" dirty="0" smtClean="0"/>
          </a:p>
          <a:p>
            <a:pPr lvl="2">
              <a:buFont typeface="Franklin Gothic Medium" panose="020B0603020102020204" pitchFamily="34" charset="0"/>
              <a:buChar char="■"/>
            </a:pPr>
            <a:r>
              <a:rPr lang="en-US" dirty="0" smtClean="0"/>
              <a:t>QuickBooks </a:t>
            </a:r>
            <a:r>
              <a:rPr lang="en-US" dirty="0"/>
              <a:t>Help for information </a:t>
            </a:r>
            <a:endParaRPr lang="en-US" dirty="0" smtClean="0"/>
          </a:p>
          <a:p>
            <a:pPr lvl="2">
              <a:buFont typeface="Franklin Gothic Medium" panose="020B0603020102020204" pitchFamily="34" charset="0"/>
              <a:buChar char="■"/>
            </a:pPr>
            <a:r>
              <a:rPr lang="en-US" dirty="0" smtClean="0"/>
              <a:t>Company </a:t>
            </a:r>
            <a:r>
              <a:rPr lang="en-US" dirty="0"/>
              <a:t>file for various transactions, accounts, items, customers, vendors, employees, etc.</a:t>
            </a:r>
          </a:p>
          <a:p>
            <a:endParaRPr lang="en-US" dirty="0"/>
          </a:p>
        </p:txBody>
      </p:sp>
      <p:sp>
        <p:nvSpPr>
          <p:cNvPr id="5" name="Footer Placeholder 4"/>
          <p:cNvSpPr>
            <a:spLocks noGrp="1"/>
          </p:cNvSpPr>
          <p:nvPr>
            <p:ph type="ftr" sz="quarter" idx="11"/>
          </p:nvPr>
        </p:nvSpPr>
        <p:spPr/>
        <p:txBody>
          <a:bodyPr/>
          <a:lstStyle/>
          <a:p>
            <a:pPr>
              <a:defRPr/>
            </a:pPr>
            <a:r>
              <a:rPr lang="en-US" dirty="0" smtClean="0"/>
              <a:t>Copyright ©2016 Pearson Education, Inc. </a:t>
            </a:r>
            <a:endParaRPr lang="en-US" dirty="0"/>
          </a:p>
        </p:txBody>
      </p:sp>
      <p:sp>
        <p:nvSpPr>
          <p:cNvPr id="6" name="Slide Number Placeholder 5"/>
          <p:cNvSpPr>
            <a:spLocks noGrp="1"/>
          </p:cNvSpPr>
          <p:nvPr>
            <p:ph type="sldNum" sz="quarter" idx="12"/>
          </p:nvPr>
        </p:nvSpPr>
        <p:spPr/>
        <p:txBody>
          <a:bodyPr/>
          <a:lstStyle/>
          <a:p>
            <a:pPr>
              <a:defRPr/>
            </a:pPr>
            <a:r>
              <a:rPr lang="en-US" dirty="0" smtClean="0"/>
              <a:t>1-</a:t>
            </a:r>
            <a:fld id="{CB4C7258-F5D9-4A30-9D72-0247B3DCD664}" type="slidenum">
              <a:rPr lang="en-US" smtClean="0"/>
              <a:pPr>
                <a:defRPr/>
              </a:pPr>
              <a:t>46</a:t>
            </a:fld>
            <a:endParaRPr lang="en-US"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4665980" y="1676400"/>
            <a:ext cx="3370580" cy="400050"/>
          </a:xfrm>
          <a:prstGeom prst="rect">
            <a:avLst/>
          </a:prstGeom>
          <a:ln w="9525">
            <a:solidFill>
              <a:schemeClr val="tx1"/>
            </a:solidFill>
          </a:ln>
        </p:spPr>
      </p:pic>
    </p:spTree>
    <p:extLst>
      <p:ext uri="{BB962C8B-B14F-4D97-AF65-F5344CB8AC3E}">
        <p14:creationId xmlns:p14="http://schemas.microsoft.com/office/powerpoint/2010/main" val="10009964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t>QuickBooks Accountant Center</a:t>
            </a:r>
          </a:p>
        </p:txBody>
      </p:sp>
      <p:sp>
        <p:nvSpPr>
          <p:cNvPr id="41987" name="Text Placeholder 2"/>
          <p:cNvSpPr>
            <a:spLocks noGrp="1"/>
          </p:cNvSpPr>
          <p:nvPr>
            <p:ph type="body" sz="half" idx="1"/>
          </p:nvPr>
        </p:nvSpPr>
        <p:spPr>
          <a:xfrm>
            <a:off x="152400" y="1676402"/>
            <a:ext cx="2971800" cy="4830762"/>
          </a:xfrm>
        </p:spPr>
        <p:txBody>
          <a:bodyPr>
            <a:normAutofit fontScale="92500" lnSpcReduction="10000"/>
          </a:bodyPr>
          <a:lstStyle/>
          <a:p>
            <a:r>
              <a:rPr lang="en-US" sz="3000" b="1" dirty="0" smtClean="0"/>
              <a:t>Accountant Center</a:t>
            </a:r>
            <a:r>
              <a:rPr lang="en-US" sz="3000" dirty="0" smtClean="0"/>
              <a:t> </a:t>
            </a:r>
          </a:p>
          <a:p>
            <a:pPr lvl="1"/>
            <a:r>
              <a:rPr lang="en-US" sz="2200" dirty="0" smtClean="0"/>
              <a:t>Accessed from </a:t>
            </a:r>
            <a:r>
              <a:rPr lang="en-US" sz="2200" dirty="0" smtClean="0"/>
              <a:t>Accountant </a:t>
            </a:r>
            <a:r>
              <a:rPr lang="en-US" sz="2200" dirty="0" smtClean="0"/>
              <a:t>Menu </a:t>
            </a:r>
          </a:p>
          <a:p>
            <a:pPr lvl="1"/>
            <a:r>
              <a:rPr lang="en-US" sz="2200" dirty="0" smtClean="0"/>
              <a:t>Has Tools that may be customized</a:t>
            </a:r>
          </a:p>
          <a:p>
            <a:pPr lvl="1"/>
            <a:r>
              <a:rPr lang="en-US" sz="2200" dirty="0" smtClean="0"/>
              <a:t>Shows Reconciliation information</a:t>
            </a:r>
          </a:p>
          <a:p>
            <a:pPr lvl="1"/>
            <a:r>
              <a:rPr lang="en-US" sz="2200" dirty="0" smtClean="0"/>
              <a:t>Allows use of Memorized Reports</a:t>
            </a:r>
          </a:p>
          <a:p>
            <a:pPr lvl="1"/>
            <a:r>
              <a:rPr lang="en-US" sz="2200" dirty="0" smtClean="0"/>
              <a:t>Shows Accountant Updates</a:t>
            </a:r>
          </a:p>
        </p:txBody>
      </p:sp>
      <p:sp>
        <p:nvSpPr>
          <p:cNvPr id="41988"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41989"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1AC47598-84B2-48D6-B122-5E136ECC272A}" type="slidenum">
              <a:rPr lang="en-US" smtClean="0"/>
              <a:pPr eaLnBrk="1" hangingPunct="1"/>
              <a:t>47</a:t>
            </a:fld>
            <a:endParaRPr lang="en-US" dirty="0" smtClean="0"/>
          </a:p>
        </p:txBody>
      </p:sp>
      <p:pic>
        <p:nvPicPr>
          <p:cNvPr id="2" name="Snagit_PPT1EE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676401"/>
            <a:ext cx="5791200" cy="4648199"/>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Screen</a:t>
            </a:r>
            <a:endParaRPr lang="en-US" dirty="0"/>
          </a:p>
        </p:txBody>
      </p:sp>
      <p:sp>
        <p:nvSpPr>
          <p:cNvPr id="3" name="Text Placeholder 2"/>
          <p:cNvSpPr>
            <a:spLocks noGrp="1"/>
          </p:cNvSpPr>
          <p:nvPr>
            <p:ph type="body" sz="half" idx="1"/>
          </p:nvPr>
        </p:nvSpPr>
        <p:spPr>
          <a:xfrm>
            <a:off x="228600" y="1676400"/>
            <a:ext cx="8610600" cy="4525963"/>
          </a:xfrm>
        </p:spPr>
        <p:txBody>
          <a:bodyPr>
            <a:normAutofit/>
          </a:bodyPr>
          <a:lstStyle/>
          <a:p>
            <a:r>
              <a:rPr lang="en-US" sz="2800" dirty="0" smtClean="0"/>
              <a:t>QuickBooks Home screen has two tabs</a:t>
            </a:r>
          </a:p>
          <a:p>
            <a:pPr lvl="1"/>
            <a:r>
              <a:rPr lang="en-US" sz="2000" dirty="0" smtClean="0"/>
              <a:t>Home Page</a:t>
            </a:r>
          </a:p>
          <a:p>
            <a:pPr lvl="1"/>
            <a:r>
              <a:rPr lang="en-US" sz="2000" dirty="0" smtClean="0"/>
              <a:t>Insights</a:t>
            </a:r>
            <a:endParaRPr lang="en-US" sz="2000" dirty="0"/>
          </a:p>
        </p:txBody>
      </p:sp>
      <p:sp>
        <p:nvSpPr>
          <p:cNvPr id="5" name="Footer Placeholder 4"/>
          <p:cNvSpPr>
            <a:spLocks noGrp="1"/>
          </p:cNvSpPr>
          <p:nvPr>
            <p:ph type="ftr" sz="quarter" idx="11"/>
          </p:nvPr>
        </p:nvSpPr>
        <p:spPr/>
        <p:txBody>
          <a:bodyPr/>
          <a:lstStyle/>
          <a:p>
            <a:pPr>
              <a:defRPr/>
            </a:pPr>
            <a:r>
              <a:rPr lang="en-US" dirty="0" smtClean="0"/>
              <a:t>Copyright ©2016 Pearson Education, Inc. </a:t>
            </a:r>
            <a:endParaRPr lang="en-US" dirty="0"/>
          </a:p>
        </p:txBody>
      </p:sp>
      <p:sp>
        <p:nvSpPr>
          <p:cNvPr id="6" name="Slide Number Placeholder 5"/>
          <p:cNvSpPr>
            <a:spLocks noGrp="1"/>
          </p:cNvSpPr>
          <p:nvPr>
            <p:ph type="sldNum" sz="quarter" idx="12"/>
          </p:nvPr>
        </p:nvSpPr>
        <p:spPr/>
        <p:txBody>
          <a:bodyPr/>
          <a:lstStyle/>
          <a:p>
            <a:pPr>
              <a:defRPr/>
            </a:pPr>
            <a:r>
              <a:rPr lang="en-US" dirty="0" smtClean="0"/>
              <a:t>1-</a:t>
            </a:r>
            <a:fld id="{CB4C7258-F5D9-4A30-9D72-0247B3DCD664}" type="slidenum">
              <a:rPr lang="en-US" smtClean="0"/>
              <a:pPr>
                <a:defRPr/>
              </a:pPr>
              <a:t>48</a:t>
            </a:fld>
            <a:endParaRPr lang="en-US" dirty="0"/>
          </a:p>
        </p:txBody>
      </p:sp>
      <p:pic>
        <p:nvPicPr>
          <p:cNvPr id="8" name="Snagit_PPTB99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3429" y="3157572"/>
            <a:ext cx="4257143" cy="542857"/>
          </a:xfrm>
          <a:prstGeom prst="rect">
            <a:avLst/>
          </a:prstGeom>
          <a:ln>
            <a:solidFill>
              <a:schemeClr val="tx1"/>
            </a:solidFill>
          </a:ln>
        </p:spPr>
      </p:pic>
    </p:spTree>
    <p:extLst>
      <p:ext uri="{BB962C8B-B14F-4D97-AF65-F5344CB8AC3E}">
        <p14:creationId xmlns:p14="http://schemas.microsoft.com/office/powerpoint/2010/main" val="21755724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485775" y="228600"/>
            <a:ext cx="8229600" cy="1143000"/>
          </a:xfrm>
        </p:spPr>
        <p:txBody>
          <a:bodyPr/>
          <a:lstStyle/>
          <a:p>
            <a:pPr eaLnBrk="1" hangingPunct="1"/>
            <a:r>
              <a:rPr lang="en-US" dirty="0" smtClean="0"/>
              <a:t>QuickBooks Home Page</a:t>
            </a:r>
          </a:p>
        </p:txBody>
      </p:sp>
      <p:sp>
        <p:nvSpPr>
          <p:cNvPr id="43013" name="Rectangle 3"/>
          <p:cNvSpPr>
            <a:spLocks noGrp="1" noChangeArrowheads="1"/>
          </p:cNvSpPr>
          <p:nvPr>
            <p:ph type="body" sz="half" idx="1"/>
          </p:nvPr>
        </p:nvSpPr>
        <p:spPr>
          <a:xfrm>
            <a:off x="228600" y="1752600"/>
            <a:ext cx="8229600" cy="1143000"/>
          </a:xfrm>
        </p:spPr>
        <p:txBody>
          <a:bodyPr>
            <a:normAutofit lnSpcReduction="10000"/>
          </a:bodyPr>
          <a:lstStyle/>
          <a:p>
            <a:pPr eaLnBrk="1" hangingPunct="1">
              <a:lnSpc>
                <a:spcPct val="90000"/>
              </a:lnSpc>
            </a:pPr>
            <a:r>
              <a:rPr lang="en-US" sz="2800" b="1" dirty="0" smtClean="0"/>
              <a:t>Home Page </a:t>
            </a:r>
          </a:p>
          <a:p>
            <a:pPr lvl="1">
              <a:lnSpc>
                <a:spcPct val="90000"/>
              </a:lnSpc>
            </a:pPr>
            <a:r>
              <a:rPr lang="en-US" sz="2000" dirty="0" smtClean="0"/>
              <a:t>Give commands to QuickBooks</a:t>
            </a:r>
          </a:p>
          <a:p>
            <a:pPr lvl="1">
              <a:lnSpc>
                <a:spcPct val="90000"/>
              </a:lnSpc>
            </a:pPr>
            <a:r>
              <a:rPr lang="en-US" sz="2000" dirty="0" smtClean="0"/>
              <a:t>Get information from QuickBooks</a:t>
            </a:r>
          </a:p>
          <a:p>
            <a:pPr eaLnBrk="1" hangingPunct="1">
              <a:lnSpc>
                <a:spcPct val="90000"/>
              </a:lnSpc>
            </a:pPr>
            <a:endParaRPr lang="en-US" sz="2800" dirty="0" smtClean="0"/>
          </a:p>
        </p:txBody>
      </p:sp>
      <p:sp>
        <p:nvSpPr>
          <p:cNvPr id="43010"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43011"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FCC9A0FA-5053-4746-89B0-4F53C28A30F3}" type="slidenum">
              <a:rPr lang="en-US" smtClean="0"/>
              <a:pPr eaLnBrk="1" hangingPunct="1"/>
              <a:t>49</a:t>
            </a:fld>
            <a:endParaRPr lang="en-US" dirty="0" smtClean="0"/>
          </a:p>
        </p:txBody>
      </p:sp>
      <p:pic>
        <p:nvPicPr>
          <p:cNvPr id="8" name="Picture 7"/>
          <p:cNvPicPr/>
          <p:nvPr/>
        </p:nvPicPr>
        <p:blipFill>
          <a:blip r:embed="rId3"/>
          <a:stretch>
            <a:fillRect/>
          </a:stretch>
        </p:blipFill>
        <p:spPr>
          <a:xfrm>
            <a:off x="914400" y="2895600"/>
            <a:ext cx="7391400" cy="3429000"/>
          </a:xfrm>
          <a:prstGeom prst="rect">
            <a:avLst/>
          </a:prstGeom>
          <a:ln w="3175" cmpd="sng">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en-US" dirty="0" smtClean="0"/>
              <a:t>Open QuickBooks</a:t>
            </a:r>
          </a:p>
        </p:txBody>
      </p:sp>
      <p:sp>
        <p:nvSpPr>
          <p:cNvPr id="7173" name="Rectangle 6"/>
          <p:cNvSpPr>
            <a:spLocks noGrp="1" noChangeArrowheads="1"/>
          </p:cNvSpPr>
          <p:nvPr>
            <p:ph type="body" sz="half" idx="1"/>
          </p:nvPr>
        </p:nvSpPr>
        <p:spPr>
          <a:xfrm>
            <a:off x="228600" y="1752600"/>
            <a:ext cx="8472487" cy="2895600"/>
          </a:xfrm>
        </p:spPr>
        <p:txBody>
          <a:bodyPr>
            <a:normAutofit/>
          </a:bodyPr>
          <a:lstStyle/>
          <a:p>
            <a:pPr>
              <a:lnSpc>
                <a:spcPct val="80000"/>
              </a:lnSpc>
            </a:pPr>
            <a:r>
              <a:rPr lang="en-US" sz="2800" dirty="0" smtClean="0"/>
              <a:t>Double-click </a:t>
            </a:r>
            <a:r>
              <a:rPr lang="en-US" sz="2800" b="1" dirty="0" smtClean="0"/>
              <a:t>QuickBooks</a:t>
            </a:r>
            <a:r>
              <a:rPr lang="en-US" sz="2800" dirty="0" smtClean="0"/>
              <a:t> </a:t>
            </a:r>
            <a:r>
              <a:rPr lang="en-US" sz="2800" dirty="0" smtClean="0"/>
              <a:t>icon on </a:t>
            </a:r>
            <a:r>
              <a:rPr lang="en-US" sz="2800" dirty="0" smtClean="0"/>
              <a:t>desktop </a:t>
            </a:r>
            <a:endParaRPr lang="en-US" sz="2800" dirty="0" smtClean="0"/>
          </a:p>
        </p:txBody>
      </p:sp>
      <p:sp>
        <p:nvSpPr>
          <p:cNvPr id="7170"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7171"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58E5B9C8-3A51-4C13-9207-071081840386}" type="slidenum">
              <a:rPr lang="en-US" smtClean="0"/>
              <a:pPr eaLnBrk="1" hangingPunct="1"/>
              <a:t>5</a:t>
            </a:fld>
            <a:endParaRPr lang="en-US" dirty="0" smtClean="0"/>
          </a:p>
        </p:txBody>
      </p:sp>
      <p:pic>
        <p:nvPicPr>
          <p:cNvPr id="2" name="Snagit_PPTAC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4381" y="2890905"/>
            <a:ext cx="695238" cy="1076191"/>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3"/>
          <p:cNvSpPr>
            <a:spLocks noGrp="1" noChangeArrowheads="1"/>
          </p:cNvSpPr>
          <p:nvPr>
            <p:ph idx="1"/>
          </p:nvPr>
        </p:nvSpPr>
        <p:spPr>
          <a:xfrm>
            <a:off x="152400" y="1676400"/>
            <a:ext cx="8407893" cy="4407408"/>
          </a:xfrm>
        </p:spPr>
        <p:txBody>
          <a:bodyPr/>
          <a:lstStyle/>
          <a:p>
            <a:pPr eaLnBrk="1" hangingPunct="1"/>
            <a:r>
              <a:rPr lang="en-US" sz="2800" b="1" dirty="0" smtClean="0"/>
              <a:t>Home Page</a:t>
            </a:r>
          </a:p>
          <a:p>
            <a:pPr lvl="1"/>
            <a:r>
              <a:rPr lang="en-US" sz="2000" dirty="0" smtClean="0"/>
              <a:t>Tasks to give commands organized into logical groups:</a:t>
            </a:r>
          </a:p>
          <a:p>
            <a:pPr lvl="2"/>
            <a:r>
              <a:rPr lang="en-US" dirty="0" smtClean="0"/>
              <a:t>Vendors</a:t>
            </a:r>
          </a:p>
          <a:p>
            <a:pPr lvl="2"/>
            <a:r>
              <a:rPr lang="en-US" dirty="0" smtClean="0"/>
              <a:t>Customers</a:t>
            </a:r>
          </a:p>
          <a:p>
            <a:pPr lvl="2"/>
            <a:r>
              <a:rPr lang="en-US" dirty="0" smtClean="0"/>
              <a:t>Employees</a:t>
            </a:r>
          </a:p>
          <a:p>
            <a:pPr lvl="2"/>
            <a:r>
              <a:rPr lang="en-US" dirty="0" smtClean="0"/>
              <a:t>Company</a:t>
            </a:r>
          </a:p>
          <a:p>
            <a:pPr lvl="2"/>
            <a:r>
              <a:rPr lang="en-US" dirty="0" smtClean="0"/>
              <a:t>Banking</a:t>
            </a:r>
          </a:p>
        </p:txBody>
      </p:sp>
      <p:sp>
        <p:nvSpPr>
          <p:cNvPr id="44034"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44035"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700107BD-BE01-4F71-85E4-45E12FE58DB6}" type="slidenum">
              <a:rPr lang="en-US" smtClean="0"/>
              <a:pPr eaLnBrk="1" hangingPunct="1"/>
              <a:t>50</a:t>
            </a:fld>
            <a:endParaRPr lang="en-US" dirty="0" smtClean="0"/>
          </a:p>
        </p:txBody>
      </p:sp>
      <p:sp>
        <p:nvSpPr>
          <p:cNvPr id="44036" name="Rectangle 2"/>
          <p:cNvSpPr>
            <a:spLocks noGrp="1" noChangeArrowheads="1"/>
          </p:cNvSpPr>
          <p:nvPr>
            <p:ph type="title"/>
          </p:nvPr>
        </p:nvSpPr>
        <p:spPr/>
        <p:txBody>
          <a:bodyPr/>
          <a:lstStyle/>
          <a:p>
            <a:pPr eaLnBrk="1" hangingPunct="1"/>
            <a:r>
              <a:rPr lang="en-US" dirty="0" smtClean="0"/>
              <a:t>QuickBooks Home Page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eaLnBrk="1" hangingPunct="1"/>
            <a:r>
              <a:rPr lang="en-US" sz="3600" dirty="0" smtClean="0"/>
              <a:t>QuickBooks Home Page:</a:t>
            </a:r>
            <a:br>
              <a:rPr lang="en-US" sz="3600" dirty="0" smtClean="0"/>
            </a:br>
            <a:r>
              <a:rPr lang="en-US" sz="3600" dirty="0" smtClean="0"/>
              <a:t>Vendors Section</a:t>
            </a:r>
          </a:p>
        </p:txBody>
      </p:sp>
      <p:sp>
        <p:nvSpPr>
          <p:cNvPr id="45061" name="Rectangle 3"/>
          <p:cNvSpPr>
            <a:spLocks noGrp="1" noChangeArrowheads="1"/>
          </p:cNvSpPr>
          <p:nvPr>
            <p:ph type="body" sz="half" idx="1"/>
          </p:nvPr>
        </p:nvSpPr>
        <p:spPr>
          <a:xfrm>
            <a:off x="228600" y="1790700"/>
            <a:ext cx="3505200" cy="4648200"/>
          </a:xfrm>
        </p:spPr>
        <p:txBody>
          <a:bodyPr>
            <a:normAutofit/>
          </a:bodyPr>
          <a:lstStyle/>
          <a:p>
            <a:pPr eaLnBrk="1" hangingPunct="1">
              <a:lnSpc>
                <a:spcPct val="80000"/>
              </a:lnSpc>
            </a:pPr>
            <a:r>
              <a:rPr lang="en-US" sz="2800" b="1" dirty="0" smtClean="0"/>
              <a:t>Vendors</a:t>
            </a:r>
            <a:endParaRPr lang="en-US" sz="2000" b="1" dirty="0" smtClean="0"/>
          </a:p>
          <a:p>
            <a:pPr lvl="1">
              <a:lnSpc>
                <a:spcPct val="80000"/>
              </a:lnSpc>
            </a:pPr>
            <a:r>
              <a:rPr lang="en-US" sz="2000" dirty="0" smtClean="0"/>
              <a:t>Used to </a:t>
            </a:r>
          </a:p>
          <a:p>
            <a:pPr lvl="2">
              <a:lnSpc>
                <a:spcPct val="80000"/>
              </a:lnSpc>
            </a:pPr>
            <a:r>
              <a:rPr lang="en-US" dirty="0" smtClean="0"/>
              <a:t>Enter Bills </a:t>
            </a:r>
          </a:p>
          <a:p>
            <a:pPr lvl="2">
              <a:lnSpc>
                <a:spcPct val="80000"/>
              </a:lnSpc>
            </a:pPr>
            <a:r>
              <a:rPr lang="en-US" dirty="0" smtClean="0"/>
              <a:t>Pay Bills</a:t>
            </a:r>
          </a:p>
          <a:p>
            <a:pPr lvl="1">
              <a:lnSpc>
                <a:spcPct val="80000"/>
              </a:lnSpc>
            </a:pPr>
            <a:r>
              <a:rPr lang="en-US" sz="2000" dirty="0" smtClean="0"/>
              <a:t>Companies with inventory can select</a:t>
            </a:r>
          </a:p>
          <a:p>
            <a:pPr lvl="2">
              <a:lnSpc>
                <a:spcPct val="80000"/>
              </a:lnSpc>
            </a:pPr>
            <a:r>
              <a:rPr lang="en-US" dirty="0" smtClean="0"/>
              <a:t>Purchase Orders</a:t>
            </a:r>
          </a:p>
          <a:p>
            <a:pPr lvl="2">
              <a:lnSpc>
                <a:spcPct val="80000"/>
              </a:lnSpc>
            </a:pPr>
            <a:r>
              <a:rPr lang="en-US" dirty="0" smtClean="0"/>
              <a:t>Receive Items</a:t>
            </a:r>
          </a:p>
          <a:p>
            <a:pPr lvl="2">
              <a:lnSpc>
                <a:spcPct val="80000"/>
              </a:lnSpc>
            </a:pPr>
            <a:r>
              <a:rPr lang="en-US" dirty="0" smtClean="0"/>
              <a:t>Enter Bills Against Inventory</a:t>
            </a:r>
          </a:p>
          <a:p>
            <a:pPr lvl="2">
              <a:lnSpc>
                <a:spcPct val="80000"/>
              </a:lnSpc>
            </a:pPr>
            <a:r>
              <a:rPr lang="en-US" dirty="0" smtClean="0"/>
              <a:t>Manage Sales Tax</a:t>
            </a:r>
          </a:p>
          <a:p>
            <a:pPr lvl="1">
              <a:lnSpc>
                <a:spcPct val="80000"/>
              </a:lnSpc>
            </a:pPr>
            <a:r>
              <a:rPr lang="en-US" sz="2000" dirty="0" smtClean="0"/>
              <a:t>Click </a:t>
            </a:r>
            <a:r>
              <a:rPr lang="en-US" sz="2000" dirty="0" smtClean="0"/>
              <a:t>Vendors </a:t>
            </a:r>
            <a:r>
              <a:rPr lang="en-US" sz="2000" dirty="0" smtClean="0"/>
              <a:t>button on </a:t>
            </a:r>
            <a:r>
              <a:rPr lang="en-US" sz="2000" dirty="0" smtClean="0"/>
              <a:t>top </a:t>
            </a:r>
            <a:r>
              <a:rPr lang="en-US" sz="2000" dirty="0" smtClean="0"/>
              <a:t>of </a:t>
            </a:r>
            <a:r>
              <a:rPr lang="en-US" sz="2000" dirty="0" smtClean="0"/>
              <a:t>Vendor </a:t>
            </a:r>
            <a:r>
              <a:rPr lang="en-US" sz="2000" dirty="0" smtClean="0"/>
              <a:t>section to access </a:t>
            </a:r>
            <a:r>
              <a:rPr lang="en-US" sz="2000" dirty="0" smtClean="0"/>
              <a:t>Vendor </a:t>
            </a:r>
            <a:r>
              <a:rPr lang="en-US" sz="2000" dirty="0" smtClean="0"/>
              <a:t>Center</a:t>
            </a:r>
          </a:p>
        </p:txBody>
      </p:sp>
      <p:sp>
        <p:nvSpPr>
          <p:cNvPr id="45058"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45059"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72801059-DE64-4C78-BF1B-10A18B49BA00}" type="slidenum">
              <a:rPr lang="en-US" smtClean="0"/>
              <a:pPr eaLnBrk="1" hangingPunct="1"/>
              <a:t>51</a:t>
            </a:fld>
            <a:endParaRPr lang="en-US" dirty="0" smtClean="0"/>
          </a:p>
        </p:txBody>
      </p:sp>
      <p:pic>
        <p:nvPicPr>
          <p:cNvPr id="4506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819400"/>
            <a:ext cx="5238750"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eaLnBrk="1" hangingPunct="1"/>
            <a:r>
              <a:rPr lang="en-US" sz="3600" dirty="0" smtClean="0"/>
              <a:t>QuickBooks Home Page:</a:t>
            </a:r>
            <a:br>
              <a:rPr lang="en-US" sz="3600" dirty="0" smtClean="0"/>
            </a:br>
            <a:r>
              <a:rPr lang="en-US" sz="3600" dirty="0" smtClean="0"/>
              <a:t>Customers Section</a:t>
            </a:r>
          </a:p>
        </p:txBody>
      </p:sp>
      <p:sp>
        <p:nvSpPr>
          <p:cNvPr id="46085" name="Rectangle 3"/>
          <p:cNvSpPr>
            <a:spLocks noGrp="1" noChangeArrowheads="1"/>
          </p:cNvSpPr>
          <p:nvPr>
            <p:ph type="body" sz="half" idx="1"/>
          </p:nvPr>
        </p:nvSpPr>
        <p:spPr>
          <a:xfrm>
            <a:off x="228601" y="1701800"/>
            <a:ext cx="3810000" cy="5003800"/>
          </a:xfrm>
        </p:spPr>
        <p:txBody>
          <a:bodyPr>
            <a:normAutofit lnSpcReduction="10000"/>
          </a:bodyPr>
          <a:lstStyle/>
          <a:p>
            <a:pPr eaLnBrk="1" hangingPunct="1">
              <a:lnSpc>
                <a:spcPct val="90000"/>
              </a:lnSpc>
            </a:pPr>
            <a:r>
              <a:rPr lang="en-US" sz="3000" b="1" dirty="0" smtClean="0"/>
              <a:t>Customers</a:t>
            </a:r>
          </a:p>
          <a:p>
            <a:pPr lvl="1">
              <a:lnSpc>
                <a:spcPct val="90000"/>
              </a:lnSpc>
            </a:pPr>
            <a:r>
              <a:rPr lang="en-US" sz="2200" dirty="0" smtClean="0"/>
              <a:t>Used for transactions associated with cash and credit sales:</a:t>
            </a:r>
          </a:p>
          <a:p>
            <a:pPr lvl="2">
              <a:lnSpc>
                <a:spcPct val="90000"/>
              </a:lnSpc>
            </a:pPr>
            <a:r>
              <a:rPr lang="en-US" sz="1700" dirty="0" smtClean="0"/>
              <a:t>Create Invoices</a:t>
            </a:r>
          </a:p>
          <a:p>
            <a:pPr lvl="2">
              <a:lnSpc>
                <a:spcPct val="90000"/>
              </a:lnSpc>
            </a:pPr>
            <a:r>
              <a:rPr lang="en-US" sz="1700" dirty="0" smtClean="0"/>
              <a:t>Create Sales Orders</a:t>
            </a:r>
          </a:p>
          <a:p>
            <a:pPr lvl="2">
              <a:lnSpc>
                <a:spcPct val="90000"/>
              </a:lnSpc>
            </a:pPr>
            <a:r>
              <a:rPr lang="en-US" sz="1700" dirty="0" smtClean="0"/>
              <a:t>Accept Credit Cards</a:t>
            </a:r>
          </a:p>
          <a:p>
            <a:pPr lvl="2">
              <a:lnSpc>
                <a:spcPct val="90000"/>
              </a:lnSpc>
            </a:pPr>
            <a:r>
              <a:rPr lang="en-US" sz="1700" dirty="0" smtClean="0"/>
              <a:t>Create Sales Receipts</a:t>
            </a:r>
          </a:p>
          <a:p>
            <a:pPr lvl="2">
              <a:lnSpc>
                <a:spcPct val="90000"/>
              </a:lnSpc>
            </a:pPr>
            <a:r>
              <a:rPr lang="en-US" sz="1700" dirty="0" smtClean="0"/>
              <a:t>Receive Payments</a:t>
            </a:r>
          </a:p>
          <a:p>
            <a:pPr lvl="2">
              <a:lnSpc>
                <a:spcPct val="90000"/>
              </a:lnSpc>
            </a:pPr>
            <a:r>
              <a:rPr lang="en-US" sz="1700" dirty="0" smtClean="0"/>
              <a:t>Statement Charges</a:t>
            </a:r>
          </a:p>
          <a:p>
            <a:pPr lvl="2">
              <a:lnSpc>
                <a:spcPct val="90000"/>
              </a:lnSpc>
            </a:pPr>
            <a:r>
              <a:rPr lang="en-US" sz="1700" dirty="0" smtClean="0"/>
              <a:t>Finance Charges</a:t>
            </a:r>
          </a:p>
          <a:p>
            <a:pPr lvl="2">
              <a:lnSpc>
                <a:spcPct val="90000"/>
              </a:lnSpc>
            </a:pPr>
            <a:r>
              <a:rPr lang="en-US" sz="1700" dirty="0" smtClean="0"/>
              <a:t>Statements</a:t>
            </a:r>
          </a:p>
          <a:p>
            <a:pPr lvl="2">
              <a:lnSpc>
                <a:spcPct val="90000"/>
              </a:lnSpc>
            </a:pPr>
            <a:r>
              <a:rPr lang="en-US" sz="1700" dirty="0"/>
              <a:t>R</a:t>
            </a:r>
            <a:r>
              <a:rPr lang="en-US" sz="1700" dirty="0" smtClean="0"/>
              <a:t>efunds &amp; Credits </a:t>
            </a:r>
          </a:p>
          <a:p>
            <a:pPr lvl="1">
              <a:lnSpc>
                <a:spcPct val="90000"/>
              </a:lnSpc>
            </a:pPr>
            <a:r>
              <a:rPr lang="en-US" sz="2200" dirty="0" smtClean="0"/>
              <a:t>Click </a:t>
            </a:r>
            <a:r>
              <a:rPr lang="en-US" sz="2200" dirty="0" smtClean="0"/>
              <a:t>Customers </a:t>
            </a:r>
            <a:r>
              <a:rPr lang="en-US" sz="2200" dirty="0" smtClean="0"/>
              <a:t>button on </a:t>
            </a:r>
            <a:r>
              <a:rPr lang="en-US" sz="2200" dirty="0" smtClean="0"/>
              <a:t>top </a:t>
            </a:r>
            <a:r>
              <a:rPr lang="en-US" sz="2200" dirty="0" smtClean="0"/>
              <a:t>of </a:t>
            </a:r>
            <a:r>
              <a:rPr lang="en-US" sz="2200" dirty="0" smtClean="0"/>
              <a:t>Customers </a:t>
            </a:r>
            <a:r>
              <a:rPr lang="en-US" sz="2200" dirty="0" smtClean="0"/>
              <a:t>section to access </a:t>
            </a:r>
            <a:r>
              <a:rPr lang="en-US" sz="2200" dirty="0" smtClean="0"/>
              <a:t>Customer </a:t>
            </a:r>
            <a:r>
              <a:rPr lang="en-US" sz="2200" dirty="0" smtClean="0"/>
              <a:t>Center</a:t>
            </a:r>
          </a:p>
        </p:txBody>
      </p:sp>
      <p:sp>
        <p:nvSpPr>
          <p:cNvPr id="46082"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46083"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F9BEE589-52DF-4B0C-8CD8-F8A58294EF47}" type="slidenum">
              <a:rPr lang="en-US" smtClean="0"/>
              <a:pPr eaLnBrk="1" hangingPunct="1"/>
              <a:t>52</a:t>
            </a:fld>
            <a:endParaRPr lang="en-US" dirty="0" smtClean="0"/>
          </a:p>
        </p:txBody>
      </p:sp>
      <p:pic>
        <p:nvPicPr>
          <p:cNvPr id="2" name="Snagit_PPT4CC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999" y="2286000"/>
            <a:ext cx="4657143" cy="2564632"/>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p:txBody>
          <a:bodyPr/>
          <a:lstStyle/>
          <a:p>
            <a:pPr eaLnBrk="1" hangingPunct="1"/>
            <a:r>
              <a:rPr lang="en-US" sz="3600" dirty="0" smtClean="0"/>
              <a:t>QuickBooks Home Page:</a:t>
            </a:r>
            <a:br>
              <a:rPr lang="en-US" sz="3600" dirty="0" smtClean="0"/>
            </a:br>
            <a:r>
              <a:rPr lang="en-US" sz="3600" dirty="0" smtClean="0"/>
              <a:t>Employees Section</a:t>
            </a:r>
          </a:p>
        </p:txBody>
      </p:sp>
      <p:sp>
        <p:nvSpPr>
          <p:cNvPr id="47109" name="Rectangle 3"/>
          <p:cNvSpPr>
            <a:spLocks noGrp="1" noChangeArrowheads="1"/>
          </p:cNvSpPr>
          <p:nvPr>
            <p:ph type="body" sz="half" idx="1"/>
          </p:nvPr>
        </p:nvSpPr>
        <p:spPr>
          <a:xfrm>
            <a:off x="152400" y="1676400"/>
            <a:ext cx="8763000" cy="3124200"/>
          </a:xfrm>
        </p:spPr>
        <p:txBody>
          <a:bodyPr>
            <a:normAutofit/>
          </a:bodyPr>
          <a:lstStyle/>
          <a:p>
            <a:pPr eaLnBrk="1" hangingPunct="1">
              <a:lnSpc>
                <a:spcPct val="80000"/>
              </a:lnSpc>
            </a:pPr>
            <a:r>
              <a:rPr lang="en-US" sz="2800" b="1" dirty="0" smtClean="0"/>
              <a:t>Employees</a:t>
            </a:r>
            <a:endParaRPr lang="en-US" sz="3000" b="1" dirty="0" smtClean="0"/>
          </a:p>
          <a:p>
            <a:pPr lvl="1">
              <a:lnSpc>
                <a:spcPct val="80000"/>
              </a:lnSpc>
            </a:pPr>
            <a:r>
              <a:rPr lang="en-US" sz="2000" dirty="0" smtClean="0"/>
              <a:t>Used for payroll transactions </a:t>
            </a:r>
          </a:p>
          <a:p>
            <a:pPr lvl="2">
              <a:lnSpc>
                <a:spcPct val="80000"/>
              </a:lnSpc>
            </a:pPr>
            <a:r>
              <a:rPr lang="en-US" dirty="0" smtClean="0"/>
              <a:t>Pay Employees</a:t>
            </a:r>
          </a:p>
          <a:p>
            <a:pPr lvl="2">
              <a:lnSpc>
                <a:spcPct val="80000"/>
              </a:lnSpc>
            </a:pPr>
            <a:r>
              <a:rPr lang="en-US" dirty="0" smtClean="0"/>
              <a:t>Pay Liabilities (Payroll</a:t>
            </a:r>
            <a:r>
              <a:rPr lang="en-US" dirty="0"/>
              <a:t>) </a:t>
            </a:r>
            <a:endParaRPr lang="en-US" dirty="0" smtClean="0"/>
          </a:p>
          <a:p>
            <a:pPr lvl="2">
              <a:lnSpc>
                <a:spcPct val="80000"/>
              </a:lnSpc>
            </a:pPr>
            <a:r>
              <a:rPr lang="en-US" dirty="0" smtClean="0"/>
              <a:t>Process Payroll Forms</a:t>
            </a:r>
          </a:p>
          <a:p>
            <a:pPr lvl="2">
              <a:lnSpc>
                <a:spcPct val="80000"/>
              </a:lnSpc>
            </a:pPr>
            <a:r>
              <a:rPr lang="en-US" dirty="0" smtClean="0"/>
              <a:t>HR Essentials and Insurance</a:t>
            </a:r>
          </a:p>
          <a:p>
            <a:pPr lvl="1">
              <a:lnSpc>
                <a:spcPct val="80000"/>
              </a:lnSpc>
            </a:pPr>
            <a:r>
              <a:rPr lang="en-US" sz="2000" dirty="0" smtClean="0"/>
              <a:t>Access Payroll Center</a:t>
            </a:r>
          </a:p>
          <a:p>
            <a:pPr lvl="1">
              <a:lnSpc>
                <a:spcPct val="80000"/>
              </a:lnSpc>
            </a:pPr>
            <a:r>
              <a:rPr lang="en-US" sz="2000" dirty="0" smtClean="0"/>
              <a:t>Click </a:t>
            </a:r>
            <a:r>
              <a:rPr lang="en-US" sz="2000" dirty="0" smtClean="0"/>
              <a:t>Employees </a:t>
            </a:r>
            <a:r>
              <a:rPr lang="en-US" sz="2000" dirty="0" smtClean="0"/>
              <a:t>button on </a:t>
            </a:r>
            <a:r>
              <a:rPr lang="en-US" sz="2000" dirty="0" smtClean="0"/>
              <a:t>top </a:t>
            </a:r>
            <a:r>
              <a:rPr lang="en-US" sz="2000" dirty="0" smtClean="0"/>
              <a:t>of </a:t>
            </a:r>
            <a:r>
              <a:rPr lang="en-US" sz="2000" dirty="0" smtClean="0"/>
              <a:t>Employee </a:t>
            </a:r>
            <a:r>
              <a:rPr lang="en-US" sz="2000" dirty="0" smtClean="0"/>
              <a:t>section to access </a:t>
            </a:r>
            <a:r>
              <a:rPr lang="en-US" sz="2000" dirty="0" smtClean="0"/>
              <a:t>Employee </a:t>
            </a:r>
            <a:r>
              <a:rPr lang="en-US" sz="2000" dirty="0" smtClean="0"/>
              <a:t>Center</a:t>
            </a:r>
          </a:p>
        </p:txBody>
      </p:sp>
      <p:sp>
        <p:nvSpPr>
          <p:cNvPr id="47106"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47107"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7D0A0313-1DA9-495B-8DF0-48A180E720A9}" type="slidenum">
              <a:rPr lang="en-US" smtClean="0"/>
              <a:pPr eaLnBrk="1" hangingPunct="1"/>
              <a:t>53</a:t>
            </a:fld>
            <a:endParaRPr lang="en-US" dirty="0" smtClean="0"/>
          </a:p>
        </p:txBody>
      </p:sp>
      <p:pic>
        <p:nvPicPr>
          <p:cNvPr id="2" name="Snagit_PPT59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4648200"/>
            <a:ext cx="4790477" cy="1028571"/>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lstStyle/>
          <a:p>
            <a:pPr eaLnBrk="1" hangingPunct="1"/>
            <a:r>
              <a:rPr lang="en-US" sz="3600" dirty="0" smtClean="0"/>
              <a:t>QuickBooks Home Page: </a:t>
            </a:r>
            <a:br>
              <a:rPr lang="en-US" sz="3600" dirty="0" smtClean="0"/>
            </a:br>
            <a:r>
              <a:rPr lang="en-US" sz="3600" dirty="0" smtClean="0"/>
              <a:t>Company Section</a:t>
            </a:r>
          </a:p>
        </p:txBody>
      </p:sp>
      <p:sp>
        <p:nvSpPr>
          <p:cNvPr id="48133" name="Rectangle 3"/>
          <p:cNvSpPr>
            <a:spLocks noGrp="1" noChangeArrowheads="1"/>
          </p:cNvSpPr>
          <p:nvPr>
            <p:ph type="body" sz="half" idx="1"/>
          </p:nvPr>
        </p:nvSpPr>
        <p:spPr>
          <a:xfrm>
            <a:off x="228600" y="1676400"/>
            <a:ext cx="4419600" cy="4127500"/>
          </a:xfrm>
        </p:spPr>
        <p:txBody>
          <a:bodyPr>
            <a:normAutofit/>
          </a:bodyPr>
          <a:lstStyle/>
          <a:p>
            <a:pPr eaLnBrk="1" hangingPunct="1"/>
            <a:r>
              <a:rPr lang="en-US" sz="2800" b="1" dirty="0" smtClean="0"/>
              <a:t>Company</a:t>
            </a:r>
          </a:p>
          <a:p>
            <a:pPr lvl="1"/>
            <a:r>
              <a:rPr lang="en-US" sz="2000" dirty="0" smtClean="0"/>
              <a:t>Graphic icons can be clicked to show </a:t>
            </a:r>
          </a:p>
          <a:p>
            <a:pPr lvl="2"/>
            <a:r>
              <a:rPr lang="en-US" dirty="0" smtClean="0"/>
              <a:t>Chart of Accounts</a:t>
            </a:r>
          </a:p>
          <a:p>
            <a:pPr lvl="2"/>
            <a:r>
              <a:rPr lang="en-US" dirty="0" smtClean="0"/>
              <a:t>Items &amp; Services</a:t>
            </a:r>
          </a:p>
          <a:p>
            <a:pPr lvl="2"/>
            <a:r>
              <a:rPr lang="en-US" dirty="0" smtClean="0"/>
              <a:t>Web and Mobile Apps</a:t>
            </a:r>
          </a:p>
          <a:p>
            <a:pPr lvl="2"/>
            <a:r>
              <a:rPr lang="en-US" dirty="0" smtClean="0"/>
              <a:t>Inventory Activities</a:t>
            </a:r>
          </a:p>
          <a:p>
            <a:pPr lvl="2"/>
            <a:r>
              <a:rPr lang="en-US" dirty="0" smtClean="0"/>
              <a:t>Order Checks</a:t>
            </a:r>
          </a:p>
          <a:p>
            <a:pPr lvl="2"/>
            <a:r>
              <a:rPr lang="en-US" dirty="0" smtClean="0"/>
              <a:t>Calendar</a:t>
            </a:r>
          </a:p>
        </p:txBody>
      </p:sp>
      <p:sp>
        <p:nvSpPr>
          <p:cNvPr id="48130"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48131"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38FA3DA7-5F7C-404D-9BEB-8DBE4408AF45}" type="slidenum">
              <a:rPr lang="en-US" smtClean="0"/>
              <a:pPr eaLnBrk="1" hangingPunct="1"/>
              <a:t>54</a:t>
            </a:fld>
            <a:endParaRPr lang="en-US" dirty="0" smtClean="0"/>
          </a:p>
        </p:txBody>
      </p:sp>
      <p:pic>
        <p:nvPicPr>
          <p:cNvPr id="3" name="Snagit_PPT1A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114714"/>
            <a:ext cx="1419048" cy="2628572"/>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lstStyle/>
          <a:p>
            <a:pPr eaLnBrk="1" hangingPunct="1"/>
            <a:r>
              <a:rPr lang="en-US" sz="3600" dirty="0" smtClean="0"/>
              <a:t>QuickBooks Home Page:</a:t>
            </a:r>
            <a:br>
              <a:rPr lang="en-US" sz="3600" dirty="0" smtClean="0"/>
            </a:br>
            <a:r>
              <a:rPr lang="en-US" sz="3600" dirty="0" smtClean="0"/>
              <a:t>Banking Section</a:t>
            </a:r>
          </a:p>
        </p:txBody>
      </p:sp>
      <p:sp>
        <p:nvSpPr>
          <p:cNvPr id="49157" name="Rectangle 3"/>
          <p:cNvSpPr>
            <a:spLocks noGrp="1" noChangeArrowheads="1"/>
          </p:cNvSpPr>
          <p:nvPr>
            <p:ph type="body" sz="half" idx="1"/>
          </p:nvPr>
        </p:nvSpPr>
        <p:spPr>
          <a:xfrm>
            <a:off x="228600" y="1676400"/>
            <a:ext cx="4724400" cy="4572000"/>
          </a:xfrm>
        </p:spPr>
        <p:txBody>
          <a:bodyPr>
            <a:normAutofit/>
          </a:bodyPr>
          <a:lstStyle/>
          <a:p>
            <a:pPr eaLnBrk="1" hangingPunct="1"/>
            <a:r>
              <a:rPr lang="en-US" sz="2800" b="1" dirty="0" smtClean="0"/>
              <a:t>Banking</a:t>
            </a:r>
          </a:p>
          <a:p>
            <a:pPr lvl="1"/>
            <a:r>
              <a:rPr lang="en-US" sz="2000" dirty="0" smtClean="0"/>
              <a:t>Used for banking and checking</a:t>
            </a:r>
          </a:p>
          <a:p>
            <a:pPr lvl="1"/>
            <a:r>
              <a:rPr lang="en-US" sz="2000" dirty="0" smtClean="0"/>
              <a:t>Icons allow you to</a:t>
            </a:r>
          </a:p>
          <a:p>
            <a:pPr lvl="2"/>
            <a:r>
              <a:rPr lang="en-US" dirty="0" smtClean="0"/>
              <a:t>Record Deposits</a:t>
            </a:r>
          </a:p>
          <a:p>
            <a:pPr lvl="2"/>
            <a:r>
              <a:rPr lang="en-US" dirty="0" smtClean="0"/>
              <a:t>Write Checks</a:t>
            </a:r>
          </a:p>
          <a:p>
            <a:pPr lvl="2"/>
            <a:r>
              <a:rPr lang="en-US" dirty="0" smtClean="0"/>
              <a:t>Print Checks</a:t>
            </a:r>
          </a:p>
          <a:p>
            <a:pPr lvl="2"/>
            <a:r>
              <a:rPr lang="en-US" dirty="0" smtClean="0"/>
              <a:t>Reconcile </a:t>
            </a:r>
          </a:p>
          <a:p>
            <a:pPr lvl="3"/>
            <a:r>
              <a:rPr lang="en-US" dirty="0" smtClean="0"/>
              <a:t>All balance sheet accounts</a:t>
            </a:r>
          </a:p>
          <a:p>
            <a:pPr lvl="2"/>
            <a:r>
              <a:rPr lang="en-US" dirty="0" smtClean="0"/>
              <a:t>Check Register</a:t>
            </a:r>
          </a:p>
          <a:p>
            <a:pPr lvl="2"/>
            <a:r>
              <a:rPr lang="en-US" dirty="0" smtClean="0"/>
              <a:t>Enter Credit Card Charges</a:t>
            </a:r>
          </a:p>
        </p:txBody>
      </p:sp>
      <p:sp>
        <p:nvSpPr>
          <p:cNvPr id="49154"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49155"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B3BD19C9-1C7A-4D9D-B737-BD3866116946}" type="slidenum">
              <a:rPr lang="en-US" smtClean="0"/>
              <a:pPr eaLnBrk="1" hangingPunct="1"/>
              <a:t>55</a:t>
            </a:fld>
            <a:endParaRPr lang="en-US" dirty="0" smtClean="0"/>
          </a:p>
        </p:txBody>
      </p:sp>
      <p:pic>
        <p:nvPicPr>
          <p:cNvPr id="491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857375"/>
            <a:ext cx="1438275" cy="3143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QUICKBOOKS INSIGHTS</a:t>
            </a:r>
            <a:endParaRPr lang="en-US" dirty="0"/>
          </a:p>
        </p:txBody>
      </p:sp>
      <p:sp>
        <p:nvSpPr>
          <p:cNvPr id="3" name="Text Placeholder 2"/>
          <p:cNvSpPr>
            <a:spLocks noGrp="1"/>
          </p:cNvSpPr>
          <p:nvPr>
            <p:ph type="body" sz="half" idx="1"/>
          </p:nvPr>
        </p:nvSpPr>
        <p:spPr>
          <a:xfrm>
            <a:off x="228600" y="1752600"/>
            <a:ext cx="2743200" cy="4724400"/>
          </a:xfrm>
        </p:spPr>
        <p:txBody>
          <a:bodyPr>
            <a:normAutofit lnSpcReduction="10000"/>
          </a:bodyPr>
          <a:lstStyle/>
          <a:p>
            <a:r>
              <a:rPr lang="en-US" sz="2800" dirty="0" smtClean="0"/>
              <a:t>Insights </a:t>
            </a:r>
          </a:p>
          <a:p>
            <a:pPr lvl="1"/>
            <a:r>
              <a:rPr lang="en-US" sz="2000" dirty="0" smtClean="0"/>
              <a:t>Tab is on </a:t>
            </a:r>
            <a:r>
              <a:rPr lang="en-US" sz="2000" dirty="0" smtClean="0"/>
              <a:t>Home </a:t>
            </a:r>
            <a:r>
              <a:rPr lang="en-US" sz="2000" dirty="0" smtClean="0"/>
              <a:t>Screen</a:t>
            </a:r>
          </a:p>
          <a:p>
            <a:pPr lvl="1"/>
            <a:r>
              <a:rPr lang="en-US" sz="2000" dirty="0" smtClean="0"/>
              <a:t>Displays information and data about </a:t>
            </a:r>
            <a:r>
              <a:rPr lang="en-US" sz="2000" dirty="0" smtClean="0"/>
              <a:t>company</a:t>
            </a:r>
            <a:endParaRPr lang="en-US" sz="2000" dirty="0" smtClean="0"/>
          </a:p>
          <a:p>
            <a:pPr lvl="1"/>
            <a:r>
              <a:rPr lang="en-US" sz="2000" dirty="0" smtClean="0"/>
              <a:t>Default shows information for</a:t>
            </a:r>
          </a:p>
          <a:p>
            <a:pPr lvl="2"/>
            <a:r>
              <a:rPr lang="en-US" dirty="0" smtClean="0"/>
              <a:t>Profit &amp; Loss</a:t>
            </a:r>
          </a:p>
          <a:p>
            <a:pPr lvl="2"/>
            <a:r>
              <a:rPr lang="en-US" dirty="0" smtClean="0"/>
              <a:t>Income</a:t>
            </a:r>
          </a:p>
          <a:p>
            <a:pPr lvl="2"/>
            <a:r>
              <a:rPr lang="en-US" dirty="0" smtClean="0"/>
              <a:t>Expenses</a:t>
            </a:r>
          </a:p>
          <a:p>
            <a:pPr lvl="1"/>
            <a:r>
              <a:rPr lang="en-US" sz="2000" dirty="0" smtClean="0"/>
              <a:t>May customize to show other data</a:t>
            </a:r>
            <a:endParaRPr lang="en-US" sz="2000" dirty="0"/>
          </a:p>
        </p:txBody>
      </p:sp>
      <p:sp>
        <p:nvSpPr>
          <p:cNvPr id="5" name="Footer Placeholder 4"/>
          <p:cNvSpPr>
            <a:spLocks noGrp="1"/>
          </p:cNvSpPr>
          <p:nvPr>
            <p:ph type="ftr" sz="quarter" idx="11"/>
          </p:nvPr>
        </p:nvSpPr>
        <p:spPr/>
        <p:txBody>
          <a:bodyPr/>
          <a:lstStyle/>
          <a:p>
            <a:pPr>
              <a:defRPr/>
            </a:pPr>
            <a:r>
              <a:rPr lang="en-US" dirty="0" smtClean="0"/>
              <a:t>Copyright ©2016 Pearson Education, Inc. </a:t>
            </a:r>
            <a:endParaRPr lang="en-US" dirty="0"/>
          </a:p>
        </p:txBody>
      </p:sp>
      <p:sp>
        <p:nvSpPr>
          <p:cNvPr id="6" name="Slide Number Placeholder 5"/>
          <p:cNvSpPr>
            <a:spLocks noGrp="1"/>
          </p:cNvSpPr>
          <p:nvPr>
            <p:ph type="sldNum" sz="quarter" idx="12"/>
          </p:nvPr>
        </p:nvSpPr>
        <p:spPr/>
        <p:txBody>
          <a:bodyPr/>
          <a:lstStyle/>
          <a:p>
            <a:pPr>
              <a:defRPr/>
            </a:pPr>
            <a:r>
              <a:rPr lang="en-US" dirty="0" smtClean="0"/>
              <a:t>1-</a:t>
            </a:r>
            <a:fld id="{CB4C7258-F5D9-4A30-9D72-0247B3DCD664}" type="slidenum">
              <a:rPr lang="en-US" smtClean="0"/>
              <a:pPr>
                <a:defRPr/>
              </a:pPr>
              <a:t>56</a:t>
            </a:fld>
            <a:endParaRPr lang="en-US" dirty="0"/>
          </a:p>
        </p:txBody>
      </p:sp>
      <p:pic>
        <p:nvPicPr>
          <p:cNvPr id="7" name="Picture 6"/>
          <p:cNvPicPr/>
          <p:nvPr/>
        </p:nvPicPr>
        <p:blipFill>
          <a:blip r:embed="rId3"/>
          <a:stretch>
            <a:fillRect/>
          </a:stretch>
        </p:blipFill>
        <p:spPr>
          <a:xfrm>
            <a:off x="3124200" y="2057400"/>
            <a:ext cx="5715000" cy="3505200"/>
          </a:xfrm>
          <a:prstGeom prst="rect">
            <a:avLst/>
          </a:prstGeom>
          <a:ln w="3175" cmpd="sng">
            <a:solidFill>
              <a:schemeClr val="tx1"/>
            </a:solidFill>
          </a:ln>
        </p:spPr>
      </p:pic>
    </p:spTree>
    <p:extLst>
      <p:ext uri="{BB962C8B-B14F-4D97-AF65-F5344CB8AC3E}">
        <p14:creationId xmlns:p14="http://schemas.microsoft.com/office/powerpoint/2010/main" val="20300378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3"/>
          <p:cNvSpPr>
            <a:spLocks noGrp="1" noChangeArrowheads="1"/>
          </p:cNvSpPr>
          <p:nvPr>
            <p:ph idx="1"/>
          </p:nvPr>
        </p:nvSpPr>
        <p:spPr>
          <a:xfrm>
            <a:off x="228600" y="1676400"/>
            <a:ext cx="8407893" cy="4407408"/>
          </a:xfrm>
        </p:spPr>
        <p:txBody>
          <a:bodyPr>
            <a:normAutofit/>
          </a:bodyPr>
          <a:lstStyle/>
          <a:p>
            <a:pPr>
              <a:lnSpc>
                <a:spcPct val="90000"/>
              </a:lnSpc>
            </a:pPr>
            <a:r>
              <a:rPr lang="en-US" sz="2800" dirty="0" smtClean="0"/>
              <a:t>Used to record business transactions</a:t>
            </a:r>
          </a:p>
          <a:p>
            <a:pPr>
              <a:lnSpc>
                <a:spcPct val="90000"/>
              </a:lnSpc>
            </a:pPr>
            <a:r>
              <a:rPr lang="en-US" sz="2800" dirty="0" smtClean="0"/>
              <a:t>Entries on a form are automatically recorded in </a:t>
            </a:r>
            <a:r>
              <a:rPr lang="en-US" sz="2800" dirty="0" smtClean="0"/>
              <a:t>Journal </a:t>
            </a:r>
            <a:r>
              <a:rPr lang="en-US" sz="2800" dirty="0" smtClean="0"/>
              <a:t>in Debit/Credit format</a:t>
            </a:r>
          </a:p>
        </p:txBody>
      </p:sp>
      <p:sp>
        <p:nvSpPr>
          <p:cNvPr id="50178"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50179"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F46290D7-2719-4F40-AA1C-5362BBC520FF}" type="slidenum">
              <a:rPr lang="en-US" smtClean="0"/>
              <a:pPr eaLnBrk="1" hangingPunct="1"/>
              <a:t>57</a:t>
            </a:fld>
            <a:endParaRPr lang="en-US" dirty="0" smtClean="0"/>
          </a:p>
        </p:txBody>
      </p:sp>
      <p:sp>
        <p:nvSpPr>
          <p:cNvPr id="50180" name="Rectangle 2"/>
          <p:cNvSpPr>
            <a:spLocks noGrp="1" noChangeArrowheads="1"/>
          </p:cNvSpPr>
          <p:nvPr>
            <p:ph type="title"/>
          </p:nvPr>
        </p:nvSpPr>
        <p:spPr/>
        <p:txBody>
          <a:bodyPr/>
          <a:lstStyle/>
          <a:p>
            <a:pPr eaLnBrk="1" hangingPunct="1"/>
            <a:r>
              <a:rPr lang="en-US" dirty="0" smtClean="0"/>
              <a:t>QuickBooks Forms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76400"/>
            <a:ext cx="8407893" cy="4605529"/>
          </a:xfrm>
        </p:spPr>
        <p:txBody>
          <a:bodyPr/>
          <a:lstStyle/>
          <a:p>
            <a:pPr>
              <a:lnSpc>
                <a:spcPct val="90000"/>
              </a:lnSpc>
            </a:pPr>
            <a:r>
              <a:rPr lang="en-US" sz="2800" dirty="0" smtClean="0"/>
              <a:t>Two </a:t>
            </a:r>
            <a:r>
              <a:rPr lang="en-US" sz="2800" dirty="0"/>
              <a:t>categories of forms:</a:t>
            </a:r>
          </a:p>
          <a:p>
            <a:pPr lvl="1">
              <a:lnSpc>
                <a:spcPct val="90000"/>
              </a:lnSpc>
            </a:pPr>
            <a:r>
              <a:rPr lang="en-US" sz="2000" dirty="0"/>
              <a:t>Forms </a:t>
            </a:r>
            <a:r>
              <a:rPr lang="en-US" sz="2000" dirty="0" smtClean="0"/>
              <a:t>to </a:t>
            </a:r>
            <a:r>
              <a:rPr lang="en-US" sz="2000" dirty="0"/>
              <a:t>send or give to </a:t>
            </a:r>
            <a:r>
              <a:rPr lang="en-US" sz="2000" dirty="0" smtClean="0"/>
              <a:t>people</a:t>
            </a:r>
          </a:p>
          <a:p>
            <a:pPr lvl="2">
              <a:lnSpc>
                <a:spcPct val="90000"/>
              </a:lnSpc>
            </a:pPr>
            <a:r>
              <a:rPr lang="en-US" dirty="0" smtClean="0"/>
              <a:t>Invoices</a:t>
            </a:r>
          </a:p>
          <a:p>
            <a:pPr lvl="2">
              <a:lnSpc>
                <a:spcPct val="90000"/>
              </a:lnSpc>
            </a:pPr>
            <a:r>
              <a:rPr lang="en-US" dirty="0"/>
              <a:t>S</a:t>
            </a:r>
            <a:r>
              <a:rPr lang="en-US" dirty="0" smtClean="0"/>
              <a:t>ales Receipts</a:t>
            </a:r>
          </a:p>
          <a:p>
            <a:pPr lvl="2">
              <a:lnSpc>
                <a:spcPct val="90000"/>
              </a:lnSpc>
            </a:pPr>
            <a:r>
              <a:rPr lang="en-US" dirty="0"/>
              <a:t>C</a:t>
            </a:r>
            <a:r>
              <a:rPr lang="en-US" dirty="0" smtClean="0"/>
              <a:t>redit Memos</a:t>
            </a:r>
          </a:p>
          <a:p>
            <a:pPr lvl="2">
              <a:lnSpc>
                <a:spcPct val="90000"/>
              </a:lnSpc>
            </a:pPr>
            <a:r>
              <a:rPr lang="en-US" dirty="0" smtClean="0"/>
              <a:t>Checks</a:t>
            </a:r>
          </a:p>
          <a:p>
            <a:pPr lvl="2">
              <a:lnSpc>
                <a:spcPct val="90000"/>
              </a:lnSpc>
            </a:pPr>
            <a:r>
              <a:rPr lang="en-US" dirty="0"/>
              <a:t>D</a:t>
            </a:r>
            <a:r>
              <a:rPr lang="en-US" dirty="0" smtClean="0"/>
              <a:t>eposit Slips</a:t>
            </a:r>
          </a:p>
          <a:p>
            <a:pPr lvl="2">
              <a:lnSpc>
                <a:spcPct val="90000"/>
              </a:lnSpc>
            </a:pPr>
            <a:r>
              <a:rPr lang="en-US" dirty="0" smtClean="0"/>
              <a:t>Purchase Orders</a:t>
            </a:r>
            <a:endParaRPr lang="en-US" dirty="0"/>
          </a:p>
          <a:p>
            <a:pPr lvl="1">
              <a:lnSpc>
                <a:spcPct val="90000"/>
              </a:lnSpc>
            </a:pPr>
            <a:r>
              <a:rPr lang="en-US" sz="2000" dirty="0"/>
              <a:t>Forms you have </a:t>
            </a:r>
            <a:r>
              <a:rPr lang="en-US" sz="2000" dirty="0" smtClean="0"/>
              <a:t>received</a:t>
            </a:r>
          </a:p>
          <a:p>
            <a:pPr lvl="2">
              <a:lnSpc>
                <a:spcPct val="90000"/>
              </a:lnSpc>
            </a:pPr>
            <a:r>
              <a:rPr lang="en-US" dirty="0" smtClean="0"/>
              <a:t>Payments </a:t>
            </a:r>
            <a:r>
              <a:rPr lang="en-US" dirty="0"/>
              <a:t>from </a:t>
            </a:r>
            <a:r>
              <a:rPr lang="en-US" dirty="0" smtClean="0"/>
              <a:t>customers</a:t>
            </a:r>
          </a:p>
          <a:p>
            <a:pPr lvl="2">
              <a:lnSpc>
                <a:spcPct val="90000"/>
              </a:lnSpc>
            </a:pPr>
            <a:r>
              <a:rPr lang="en-US" dirty="0" smtClean="0"/>
              <a:t>Bills</a:t>
            </a:r>
          </a:p>
          <a:p>
            <a:pPr lvl="2">
              <a:lnSpc>
                <a:spcPct val="90000"/>
              </a:lnSpc>
            </a:pPr>
            <a:r>
              <a:rPr lang="en-US" dirty="0" smtClean="0"/>
              <a:t>Credits </a:t>
            </a:r>
            <a:r>
              <a:rPr lang="en-US" dirty="0"/>
              <a:t>for a </a:t>
            </a:r>
            <a:r>
              <a:rPr lang="en-US" dirty="0" smtClean="0"/>
              <a:t>Bill</a:t>
            </a:r>
          </a:p>
          <a:p>
            <a:pPr lvl="2">
              <a:lnSpc>
                <a:spcPct val="90000"/>
              </a:lnSpc>
            </a:pPr>
            <a:r>
              <a:rPr lang="en-US" dirty="0"/>
              <a:t>C</a:t>
            </a:r>
            <a:r>
              <a:rPr lang="en-US" dirty="0" smtClean="0"/>
              <a:t>redit Card Receipts</a:t>
            </a:r>
            <a:endParaRPr lang="en-US" dirty="0"/>
          </a:p>
          <a:p>
            <a:endParaRPr lang="en-US" dirty="0"/>
          </a:p>
        </p:txBody>
      </p:sp>
      <p:sp>
        <p:nvSpPr>
          <p:cNvPr id="3" name="Footer Placeholder 2"/>
          <p:cNvSpPr>
            <a:spLocks noGrp="1"/>
          </p:cNvSpPr>
          <p:nvPr>
            <p:ph type="ftr" sz="quarter" idx="11"/>
          </p:nvPr>
        </p:nvSpPr>
        <p:spPr/>
        <p:txBody>
          <a:bodyPr/>
          <a:lstStyle/>
          <a:p>
            <a:pPr>
              <a:defRPr/>
            </a:pPr>
            <a:r>
              <a:rPr lang="en-US" dirty="0" smtClean="0"/>
              <a:t>Copyright ©2016 Pearson Education, Inc. </a:t>
            </a:r>
            <a:endParaRPr lang="en-US" dirty="0"/>
          </a:p>
        </p:txBody>
      </p:sp>
      <p:sp>
        <p:nvSpPr>
          <p:cNvPr id="4" name="Slide Number Placeholder 3"/>
          <p:cNvSpPr>
            <a:spLocks noGrp="1"/>
          </p:cNvSpPr>
          <p:nvPr>
            <p:ph type="sldNum" sz="quarter" idx="12"/>
          </p:nvPr>
        </p:nvSpPr>
        <p:spPr/>
        <p:txBody>
          <a:bodyPr/>
          <a:lstStyle/>
          <a:p>
            <a:pPr>
              <a:defRPr/>
            </a:pPr>
            <a:r>
              <a:rPr lang="en-US" dirty="0" smtClean="0"/>
              <a:t>1-</a:t>
            </a:r>
            <a:fld id="{18EA2B13-F018-4587-BD93-536C9559FDBF}" type="slidenum">
              <a:rPr lang="en-US" smtClean="0"/>
              <a:pPr>
                <a:defRPr/>
              </a:pPr>
              <a:t>58</a:t>
            </a:fld>
            <a:endParaRPr lang="en-US" dirty="0"/>
          </a:p>
        </p:txBody>
      </p:sp>
      <p:sp>
        <p:nvSpPr>
          <p:cNvPr id="5" name="Title 4"/>
          <p:cNvSpPr>
            <a:spLocks noGrp="1"/>
          </p:cNvSpPr>
          <p:nvPr>
            <p:ph type="title"/>
          </p:nvPr>
        </p:nvSpPr>
        <p:spPr/>
        <p:txBody>
          <a:bodyPr/>
          <a:lstStyle/>
          <a:p>
            <a:r>
              <a:rPr lang="en-US" dirty="0"/>
              <a:t>QuickBooks Forms</a:t>
            </a:r>
          </a:p>
        </p:txBody>
      </p:sp>
    </p:spTree>
    <p:extLst>
      <p:ext uri="{BB962C8B-B14F-4D97-AF65-F5344CB8AC3E}">
        <p14:creationId xmlns:p14="http://schemas.microsoft.com/office/powerpoint/2010/main" val="27774030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p:nvPr/>
        </p:nvPicPr>
        <p:blipFill>
          <a:blip r:embed="rId3"/>
          <a:stretch>
            <a:fillRect/>
          </a:stretch>
        </p:blipFill>
        <p:spPr>
          <a:xfrm>
            <a:off x="1124492" y="2999740"/>
            <a:ext cx="6495508" cy="3439160"/>
          </a:xfrm>
          <a:prstGeom prst="rect">
            <a:avLst/>
          </a:prstGeom>
          <a:ln w="9525">
            <a:solidFill>
              <a:schemeClr val="tx1"/>
            </a:solidFill>
          </a:ln>
        </p:spPr>
      </p:pic>
      <p:sp>
        <p:nvSpPr>
          <p:cNvPr id="51204" name="Rectangle 2"/>
          <p:cNvSpPr>
            <a:spLocks noGrp="1" noChangeArrowheads="1"/>
          </p:cNvSpPr>
          <p:nvPr>
            <p:ph type="title"/>
          </p:nvPr>
        </p:nvSpPr>
        <p:spPr/>
        <p:txBody>
          <a:bodyPr/>
          <a:lstStyle/>
          <a:p>
            <a:pPr eaLnBrk="1" hangingPunct="1"/>
            <a:r>
              <a:rPr lang="en-US" dirty="0" smtClean="0"/>
              <a:t>QuickBooks Forms: Invoice</a:t>
            </a:r>
          </a:p>
        </p:txBody>
      </p:sp>
      <p:sp>
        <p:nvSpPr>
          <p:cNvPr id="51205" name="Rectangle 3"/>
          <p:cNvSpPr>
            <a:spLocks noGrp="1" noChangeArrowheads="1"/>
          </p:cNvSpPr>
          <p:nvPr>
            <p:ph type="body" sz="half" idx="1"/>
          </p:nvPr>
        </p:nvSpPr>
        <p:spPr>
          <a:xfrm>
            <a:off x="228600" y="1676399"/>
            <a:ext cx="7820026" cy="1657351"/>
          </a:xfrm>
        </p:spPr>
        <p:txBody>
          <a:bodyPr>
            <a:normAutofit fontScale="32500" lnSpcReduction="20000"/>
          </a:bodyPr>
          <a:lstStyle/>
          <a:p>
            <a:pPr eaLnBrk="1" hangingPunct="1"/>
            <a:r>
              <a:rPr lang="en-US" sz="8600" b="1" dirty="0" smtClean="0"/>
              <a:t>Invoice</a:t>
            </a:r>
          </a:p>
          <a:p>
            <a:pPr lvl="1"/>
            <a:r>
              <a:rPr lang="en-US" sz="6200" dirty="0" smtClean="0"/>
              <a:t>Prepared to record a sale on account to a customer</a:t>
            </a:r>
          </a:p>
          <a:p>
            <a:pPr lvl="1"/>
            <a:r>
              <a:rPr lang="en-US" sz="6200" dirty="0" smtClean="0"/>
              <a:t>Click </a:t>
            </a:r>
            <a:r>
              <a:rPr lang="en-US" sz="6200" dirty="0" smtClean="0"/>
              <a:t>Create </a:t>
            </a:r>
            <a:r>
              <a:rPr lang="en-US" sz="6200" dirty="0" smtClean="0"/>
              <a:t>Invoices icon in </a:t>
            </a:r>
            <a:r>
              <a:rPr lang="en-US" sz="6200" dirty="0" smtClean="0"/>
              <a:t>Customer </a:t>
            </a:r>
            <a:r>
              <a:rPr lang="en-US" sz="6200" dirty="0" smtClean="0"/>
              <a:t>Section of </a:t>
            </a:r>
            <a:r>
              <a:rPr lang="en-US" sz="6200" dirty="0" smtClean="0"/>
              <a:t>Home </a:t>
            </a:r>
            <a:r>
              <a:rPr lang="en-US" sz="6200" dirty="0" smtClean="0"/>
              <a:t>Page</a:t>
            </a:r>
          </a:p>
        </p:txBody>
      </p:sp>
      <p:sp>
        <p:nvSpPr>
          <p:cNvPr id="51202"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51203"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AE2A6872-9BCE-4D56-8552-05376A910FB4}" type="slidenum">
              <a:rPr lang="en-US" smtClean="0"/>
              <a:pPr eaLnBrk="1" hangingPunct="1"/>
              <a:t>59</a:t>
            </a:fld>
            <a:endParaRPr lang="en-US" dirty="0" smtClean="0"/>
          </a:p>
        </p:txBody>
      </p:sp>
      <p:pic>
        <p:nvPicPr>
          <p:cNvPr id="5120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8625" y="1931987"/>
            <a:ext cx="552450" cy="714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79"/>
          <p:cNvSpPr txBox="1"/>
          <p:nvPr/>
        </p:nvSpPr>
        <p:spPr>
          <a:xfrm>
            <a:off x="457200" y="3143250"/>
            <a:ext cx="523875" cy="190500"/>
          </a:xfrm>
          <a:prstGeom prst="rect">
            <a:avLst/>
          </a:prstGeom>
          <a:solidFill>
            <a:schemeClr val="lt1"/>
          </a:solidFill>
          <a:ln w="6350">
            <a:solidFill>
              <a:srgbClr val="660033"/>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800" dirty="0">
                <a:solidFill>
                  <a:srgbClr val="660033"/>
                </a:solidFill>
                <a:effectLst/>
                <a:latin typeface="Arial"/>
                <a:ea typeface="Times New Roman"/>
              </a:rPr>
              <a:t>Tabs</a:t>
            </a:r>
            <a:endParaRPr lang="en-US" sz="1200" dirty="0">
              <a:solidFill>
                <a:srgbClr val="660033"/>
              </a:solidFill>
              <a:effectLst/>
              <a:latin typeface="Times New Roman"/>
              <a:ea typeface="Times New Roman"/>
            </a:endParaRPr>
          </a:p>
        </p:txBody>
      </p:sp>
      <p:cxnSp>
        <p:nvCxnSpPr>
          <p:cNvPr id="3" name="Straight Arrow Connector 2"/>
          <p:cNvCxnSpPr>
            <a:stCxn id="9" idx="3"/>
          </p:cNvCxnSpPr>
          <p:nvPr/>
        </p:nvCxnSpPr>
        <p:spPr>
          <a:xfrm>
            <a:off x="981075" y="3238500"/>
            <a:ext cx="403225" cy="0"/>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864684" y="3810000"/>
            <a:ext cx="519616" cy="107722"/>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953000" y="3095307"/>
            <a:ext cx="533400" cy="0"/>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sp>
        <p:nvSpPr>
          <p:cNvPr id="28" name="Text Box 121"/>
          <p:cNvSpPr txBox="1"/>
          <p:nvPr/>
        </p:nvSpPr>
        <p:spPr>
          <a:xfrm>
            <a:off x="2590800" y="3936771"/>
            <a:ext cx="616585" cy="228600"/>
          </a:xfrm>
          <a:prstGeom prst="rect">
            <a:avLst/>
          </a:prstGeom>
          <a:solidFill>
            <a:schemeClr val="lt1"/>
          </a:solidFill>
          <a:ln w="6350">
            <a:solidFill>
              <a:srgbClr val="660033"/>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800" dirty="0">
                <a:solidFill>
                  <a:srgbClr val="660033"/>
                </a:solidFill>
                <a:effectLst/>
                <a:latin typeface="Arial"/>
                <a:ea typeface="Times New Roman"/>
              </a:rPr>
              <a:t>Text box</a:t>
            </a:r>
            <a:endParaRPr lang="en-US" sz="1200" dirty="0">
              <a:solidFill>
                <a:srgbClr val="660033"/>
              </a:solidFill>
              <a:effectLst/>
              <a:latin typeface="Times New Roman"/>
              <a:ea typeface="Times New Roman"/>
            </a:endParaRPr>
          </a:p>
        </p:txBody>
      </p:sp>
      <p:cxnSp>
        <p:nvCxnSpPr>
          <p:cNvPr id="21" name="Straight Arrow Connector 20"/>
          <p:cNvCxnSpPr/>
          <p:nvPr/>
        </p:nvCxnSpPr>
        <p:spPr>
          <a:xfrm flipH="1" flipV="1">
            <a:off x="2133600" y="3778476"/>
            <a:ext cx="444500" cy="253546"/>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sp>
        <p:nvSpPr>
          <p:cNvPr id="32" name="Text Box 115"/>
          <p:cNvSpPr txBox="1"/>
          <p:nvPr/>
        </p:nvSpPr>
        <p:spPr>
          <a:xfrm>
            <a:off x="393700" y="3827462"/>
            <a:ext cx="457200" cy="244475"/>
          </a:xfrm>
          <a:prstGeom prst="rect">
            <a:avLst/>
          </a:prstGeom>
          <a:solidFill>
            <a:schemeClr val="lt1"/>
          </a:solidFill>
          <a:ln w="6350">
            <a:solidFill>
              <a:schemeClr val="accent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800" dirty="0">
                <a:solidFill>
                  <a:srgbClr val="660033"/>
                </a:solidFill>
                <a:effectLst/>
                <a:latin typeface="Arial"/>
                <a:ea typeface="Times New Roman"/>
              </a:rPr>
              <a:t>Field</a:t>
            </a:r>
            <a:endParaRPr lang="en-US" sz="1200" dirty="0">
              <a:solidFill>
                <a:srgbClr val="660033"/>
              </a:solidFill>
              <a:effectLst/>
              <a:latin typeface="Times New Roman"/>
              <a:ea typeface="Times New Roman"/>
            </a:endParaRPr>
          </a:p>
        </p:txBody>
      </p:sp>
      <p:cxnSp>
        <p:nvCxnSpPr>
          <p:cNvPr id="18" name="Straight Arrow Connector 17"/>
          <p:cNvCxnSpPr/>
          <p:nvPr/>
        </p:nvCxnSpPr>
        <p:spPr>
          <a:xfrm flipH="1">
            <a:off x="5563393" y="6041230"/>
            <a:ext cx="282258" cy="214313"/>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sp>
        <p:nvSpPr>
          <p:cNvPr id="25" name="Text Box 123"/>
          <p:cNvSpPr txBox="1"/>
          <p:nvPr/>
        </p:nvSpPr>
        <p:spPr>
          <a:xfrm>
            <a:off x="5845651" y="5926929"/>
            <a:ext cx="669290" cy="180975"/>
          </a:xfrm>
          <a:prstGeom prst="rect">
            <a:avLst/>
          </a:prstGeom>
          <a:solidFill>
            <a:schemeClr val="lt1"/>
          </a:solidFill>
          <a:ln w="6350">
            <a:solidFill>
              <a:srgbClr val="660033"/>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800" dirty="0">
                <a:solidFill>
                  <a:srgbClr val="660033"/>
                </a:solidFill>
                <a:effectLst/>
                <a:latin typeface="Arial"/>
                <a:ea typeface="Times New Roman"/>
              </a:rPr>
              <a:t>Buttons</a:t>
            </a:r>
            <a:endParaRPr lang="en-US" sz="1200" dirty="0">
              <a:solidFill>
                <a:srgbClr val="660033"/>
              </a:solidFill>
              <a:effectLst/>
              <a:latin typeface="Times New Roman"/>
              <a:ea typeface="Times New Roman"/>
            </a:endParaRPr>
          </a:p>
          <a:p>
            <a:pPr marL="0" marR="0">
              <a:spcBef>
                <a:spcPts val="0"/>
              </a:spcBef>
              <a:spcAft>
                <a:spcPts val="0"/>
              </a:spcAft>
            </a:pPr>
            <a:r>
              <a:rPr lang="en-US" sz="1200" dirty="0">
                <a:effectLst/>
                <a:latin typeface="Times New Roman"/>
                <a:ea typeface="Times New Roman"/>
              </a:rPr>
              <a:t> </a:t>
            </a:r>
          </a:p>
        </p:txBody>
      </p:sp>
      <p:sp>
        <p:nvSpPr>
          <p:cNvPr id="16" name="Text Box 113"/>
          <p:cNvSpPr txBox="1"/>
          <p:nvPr/>
        </p:nvSpPr>
        <p:spPr>
          <a:xfrm>
            <a:off x="4341084" y="4576762"/>
            <a:ext cx="850265" cy="219075"/>
          </a:xfrm>
          <a:prstGeom prst="rect">
            <a:avLst/>
          </a:prstGeom>
          <a:ln w="6350">
            <a:solidFill>
              <a:srgbClr val="660033"/>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800" dirty="0">
                <a:solidFill>
                  <a:srgbClr val="660033"/>
                </a:solidFill>
                <a:effectLst/>
                <a:latin typeface="Arial"/>
                <a:ea typeface="Times New Roman"/>
              </a:rPr>
              <a:t>Drop-down list</a:t>
            </a:r>
            <a:endParaRPr lang="en-US" sz="1200" dirty="0">
              <a:solidFill>
                <a:srgbClr val="660033"/>
              </a:solidFill>
              <a:effectLst/>
              <a:latin typeface="Times New Roman"/>
              <a:ea typeface="Times New Roman"/>
            </a:endParaRPr>
          </a:p>
        </p:txBody>
      </p:sp>
      <p:cxnSp>
        <p:nvCxnSpPr>
          <p:cNvPr id="11" name="Straight Arrow Connector 10"/>
          <p:cNvCxnSpPr/>
          <p:nvPr/>
        </p:nvCxnSpPr>
        <p:spPr>
          <a:xfrm flipH="1">
            <a:off x="3960084" y="4719320"/>
            <a:ext cx="381000" cy="0"/>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sp>
        <p:nvSpPr>
          <p:cNvPr id="22" name="Text Box 117"/>
          <p:cNvSpPr txBox="1"/>
          <p:nvPr/>
        </p:nvSpPr>
        <p:spPr>
          <a:xfrm>
            <a:off x="7504430" y="3353026"/>
            <a:ext cx="637540" cy="244475"/>
          </a:xfrm>
          <a:prstGeom prst="rect">
            <a:avLst/>
          </a:prstGeom>
          <a:solidFill>
            <a:schemeClr val="lt1"/>
          </a:solidFill>
          <a:ln w="6350">
            <a:solidFill>
              <a:srgbClr val="660033"/>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800" dirty="0">
                <a:solidFill>
                  <a:srgbClr val="660033"/>
                </a:solidFill>
                <a:effectLst/>
                <a:latin typeface="Arial"/>
                <a:ea typeface="Times New Roman"/>
              </a:rPr>
              <a:t>Icon bar</a:t>
            </a:r>
            <a:endParaRPr lang="en-US" sz="1200" dirty="0">
              <a:solidFill>
                <a:srgbClr val="660033"/>
              </a:solidFill>
              <a:effectLst/>
              <a:latin typeface="Times New Roman"/>
              <a:ea typeface="Times New Roman"/>
            </a:endParaRPr>
          </a:p>
        </p:txBody>
      </p:sp>
      <p:cxnSp>
        <p:nvCxnSpPr>
          <p:cNvPr id="15" name="Straight Arrow Connector 14"/>
          <p:cNvCxnSpPr>
            <a:stCxn id="22" idx="1"/>
          </p:cNvCxnSpPr>
          <p:nvPr/>
        </p:nvCxnSpPr>
        <p:spPr>
          <a:xfrm flipH="1" flipV="1">
            <a:off x="7162800" y="3475263"/>
            <a:ext cx="341630" cy="1"/>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sp>
        <p:nvSpPr>
          <p:cNvPr id="19" name="Text Box 2"/>
          <p:cNvSpPr txBox="1"/>
          <p:nvPr/>
        </p:nvSpPr>
        <p:spPr>
          <a:xfrm>
            <a:off x="5486400" y="2999740"/>
            <a:ext cx="754380" cy="191135"/>
          </a:xfrm>
          <a:prstGeom prst="rect">
            <a:avLst/>
          </a:prstGeom>
          <a:solidFill>
            <a:schemeClr val="lt1"/>
          </a:solidFill>
          <a:ln w="6350">
            <a:solidFill>
              <a:srgbClr val="660033"/>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800" dirty="0">
                <a:solidFill>
                  <a:srgbClr val="660033"/>
                </a:solidFill>
                <a:effectLst/>
                <a:latin typeface="Arial"/>
                <a:ea typeface="Times New Roman"/>
              </a:rPr>
              <a:t>Title Bar</a:t>
            </a:r>
            <a:endParaRPr lang="en-US" sz="1200" dirty="0">
              <a:solidFill>
                <a:srgbClr val="660033"/>
              </a:solidFill>
              <a:effectLst/>
              <a:latin typeface="Times New Roman"/>
              <a:ea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QuickBooks</a:t>
            </a:r>
          </a:p>
        </p:txBody>
      </p:sp>
      <p:sp>
        <p:nvSpPr>
          <p:cNvPr id="3" name="Text Placeholder 2"/>
          <p:cNvSpPr>
            <a:spLocks noGrp="1"/>
          </p:cNvSpPr>
          <p:nvPr>
            <p:ph type="body" sz="half" idx="1"/>
          </p:nvPr>
        </p:nvSpPr>
        <p:spPr>
          <a:xfrm>
            <a:off x="228600" y="1600200"/>
            <a:ext cx="8153400" cy="4449763"/>
          </a:xfrm>
        </p:spPr>
        <p:txBody>
          <a:bodyPr>
            <a:normAutofit/>
          </a:bodyPr>
          <a:lstStyle/>
          <a:p>
            <a:pPr>
              <a:lnSpc>
                <a:spcPct val="80000"/>
              </a:lnSpc>
            </a:pPr>
            <a:r>
              <a:rPr lang="en-US" sz="2800" b="1" u="sng" dirty="0" smtClean="0"/>
              <a:t>OR</a:t>
            </a:r>
          </a:p>
          <a:p>
            <a:pPr lvl="1">
              <a:lnSpc>
                <a:spcPct val="80000"/>
              </a:lnSpc>
            </a:pPr>
            <a:r>
              <a:rPr lang="en-US" sz="2000" dirty="0" smtClean="0"/>
              <a:t>Click </a:t>
            </a:r>
            <a:r>
              <a:rPr lang="en-US" sz="2000" dirty="0" smtClean="0"/>
              <a:t>Windows </a:t>
            </a:r>
            <a:r>
              <a:rPr lang="en-US" sz="2000" b="1" dirty="0"/>
              <a:t>Start </a:t>
            </a:r>
            <a:r>
              <a:rPr lang="en-US" sz="2000" dirty="0"/>
              <a:t>button</a:t>
            </a:r>
          </a:p>
          <a:p>
            <a:pPr lvl="2">
              <a:lnSpc>
                <a:spcPct val="80000"/>
              </a:lnSpc>
            </a:pPr>
            <a:r>
              <a:rPr lang="en-US" dirty="0"/>
              <a:t>On </a:t>
            </a:r>
            <a:r>
              <a:rPr lang="en-US" b="1" dirty="0" smtClean="0"/>
              <a:t>Start </a:t>
            </a:r>
            <a:r>
              <a:rPr lang="en-US" b="1" dirty="0"/>
              <a:t>Menu</a:t>
            </a:r>
            <a:r>
              <a:rPr lang="en-US" dirty="0"/>
              <a:t>, point to </a:t>
            </a:r>
            <a:r>
              <a:rPr lang="en-US" b="1" dirty="0"/>
              <a:t>All Programs</a:t>
            </a:r>
            <a:endParaRPr lang="en-US" dirty="0"/>
          </a:p>
          <a:p>
            <a:pPr lvl="2">
              <a:lnSpc>
                <a:spcPct val="80000"/>
              </a:lnSpc>
            </a:pPr>
            <a:r>
              <a:rPr lang="en-US" dirty="0"/>
              <a:t>Scroll </a:t>
            </a:r>
            <a:r>
              <a:rPr lang="en-US" spc="150" dirty="0"/>
              <a:t>until</a:t>
            </a:r>
            <a:r>
              <a:rPr lang="en-US" dirty="0"/>
              <a:t> you see </a:t>
            </a:r>
            <a:r>
              <a:rPr lang="en-US" b="1" dirty="0"/>
              <a:t>QuickBooks</a:t>
            </a:r>
            <a:r>
              <a:rPr lang="en-US" dirty="0"/>
              <a:t> folder</a:t>
            </a:r>
          </a:p>
          <a:p>
            <a:pPr lvl="2">
              <a:lnSpc>
                <a:spcPct val="80000"/>
              </a:lnSpc>
            </a:pPr>
            <a:r>
              <a:rPr lang="en-US" dirty="0"/>
              <a:t>Click </a:t>
            </a:r>
            <a:r>
              <a:rPr lang="en-US" b="1" dirty="0" smtClean="0"/>
              <a:t>QuickBooks </a:t>
            </a:r>
            <a:r>
              <a:rPr lang="en-US" dirty="0"/>
              <a:t>folder, click </a:t>
            </a:r>
            <a:r>
              <a:rPr lang="en-US" b="1" dirty="0"/>
              <a:t>QuickBooks </a:t>
            </a:r>
            <a:r>
              <a:rPr lang="en-US" b="1" dirty="0" smtClean="0"/>
              <a:t>2015 </a:t>
            </a:r>
            <a:r>
              <a:rPr lang="en-US" dirty="0"/>
              <a:t>(Your steps may differ from this)</a:t>
            </a:r>
          </a:p>
          <a:p>
            <a:pPr lvl="3">
              <a:lnSpc>
                <a:spcPct val="80000"/>
              </a:lnSpc>
            </a:pPr>
            <a:r>
              <a:rPr lang="en-US" dirty="0"/>
              <a:t>Note: QuickBooks may show QuickBooks Premier </a:t>
            </a:r>
            <a:r>
              <a:rPr lang="en-US" dirty="0" smtClean="0"/>
              <a:t>2015 </a:t>
            </a:r>
            <a:r>
              <a:rPr lang="en-US" dirty="0"/>
              <a:t>or QuickBooks Premier-Accountant Edition </a:t>
            </a:r>
            <a:r>
              <a:rPr lang="en-US" dirty="0" smtClean="0"/>
              <a:t>2015. </a:t>
            </a:r>
            <a:r>
              <a:rPr lang="en-US" dirty="0"/>
              <a:t>All screens will refer to either name and QuickBooks </a:t>
            </a:r>
            <a:r>
              <a:rPr lang="en-US" dirty="0" smtClean="0"/>
              <a:t>2015 </a:t>
            </a:r>
            <a:r>
              <a:rPr lang="en-US" dirty="0"/>
              <a:t>will be used as </a:t>
            </a:r>
            <a:r>
              <a:rPr lang="en-US" dirty="0" smtClean="0"/>
              <a:t>program </a:t>
            </a:r>
            <a:r>
              <a:rPr lang="en-US" dirty="0"/>
              <a:t>name.</a:t>
            </a:r>
          </a:p>
          <a:p>
            <a:endParaRPr lang="en-US" dirty="0"/>
          </a:p>
        </p:txBody>
      </p:sp>
      <p:sp>
        <p:nvSpPr>
          <p:cNvPr id="6" name="Footer Placeholder 5"/>
          <p:cNvSpPr>
            <a:spLocks noGrp="1"/>
          </p:cNvSpPr>
          <p:nvPr>
            <p:ph type="ftr" sz="quarter" idx="11"/>
          </p:nvPr>
        </p:nvSpPr>
        <p:spPr/>
        <p:txBody>
          <a:bodyPr/>
          <a:lstStyle/>
          <a:p>
            <a:pPr>
              <a:defRPr/>
            </a:pPr>
            <a:r>
              <a:rPr lang="en-US" dirty="0" smtClean="0"/>
              <a:t>Copyright ©2016 Pearson Education, Inc. </a:t>
            </a:r>
            <a:endParaRPr lang="en-US" dirty="0"/>
          </a:p>
        </p:txBody>
      </p:sp>
      <p:sp>
        <p:nvSpPr>
          <p:cNvPr id="7" name="Slide Number Placeholder 6"/>
          <p:cNvSpPr>
            <a:spLocks noGrp="1"/>
          </p:cNvSpPr>
          <p:nvPr>
            <p:ph type="sldNum" sz="quarter" idx="12"/>
          </p:nvPr>
        </p:nvSpPr>
        <p:spPr/>
        <p:txBody>
          <a:bodyPr/>
          <a:lstStyle/>
          <a:p>
            <a:pPr>
              <a:defRPr/>
            </a:pPr>
            <a:r>
              <a:rPr lang="en-US" dirty="0" smtClean="0"/>
              <a:t>1-</a:t>
            </a:r>
            <a:fld id="{21DEAAF1-E425-4780-B727-D593DC886823}" type="slidenum">
              <a:rPr lang="en-US" smtClean="0"/>
              <a:pPr>
                <a:defRPr/>
              </a:pPr>
              <a:t>6</a:t>
            </a:fld>
            <a:endParaRPr lang="en-US" dirty="0"/>
          </a:p>
        </p:txBody>
      </p:sp>
      <p:pic>
        <p:nvPicPr>
          <p:cNvPr id="4" name="Snagit_PPT54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4114800"/>
            <a:ext cx="4571429" cy="2199972"/>
          </a:xfrm>
          <a:prstGeom prst="rect">
            <a:avLst/>
          </a:prstGeom>
          <a:ln>
            <a:solidFill>
              <a:schemeClr val="tx1"/>
            </a:solidFill>
          </a:ln>
        </p:spPr>
      </p:pic>
    </p:spTree>
    <p:extLst>
      <p:ext uri="{BB962C8B-B14F-4D97-AF65-F5344CB8AC3E}">
        <p14:creationId xmlns:p14="http://schemas.microsoft.com/office/powerpoint/2010/main" val="10048262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p:txBody>
          <a:bodyPr/>
          <a:lstStyle/>
          <a:p>
            <a:pPr eaLnBrk="1" hangingPunct="1"/>
            <a:r>
              <a:rPr lang="en-US" dirty="0" smtClean="0"/>
              <a:t>Invoice Title Bar</a:t>
            </a:r>
          </a:p>
        </p:txBody>
      </p:sp>
      <p:sp>
        <p:nvSpPr>
          <p:cNvPr id="54277" name="Rectangle 3"/>
          <p:cNvSpPr>
            <a:spLocks noGrp="1" noChangeArrowheads="1"/>
          </p:cNvSpPr>
          <p:nvPr>
            <p:ph type="body" sz="half" idx="1"/>
          </p:nvPr>
        </p:nvSpPr>
        <p:spPr>
          <a:xfrm>
            <a:off x="457200" y="1600200"/>
            <a:ext cx="8229600" cy="4876800"/>
          </a:xfrm>
        </p:spPr>
        <p:txBody>
          <a:bodyPr>
            <a:normAutofit fontScale="92500" lnSpcReduction="10000"/>
          </a:bodyPr>
          <a:lstStyle/>
          <a:p>
            <a:pPr eaLnBrk="1" hangingPunct="1"/>
            <a:r>
              <a:rPr lang="en-US" sz="3000" b="1" dirty="0" smtClean="0"/>
              <a:t>Title Bar</a:t>
            </a:r>
          </a:p>
          <a:p>
            <a:pPr lvl="1"/>
            <a:r>
              <a:rPr lang="en-US" sz="2200" dirty="0" smtClean="0"/>
              <a:t>Indicates what task you are performing </a:t>
            </a:r>
          </a:p>
          <a:p>
            <a:pPr lvl="2"/>
            <a:r>
              <a:rPr lang="en-US" sz="1700" dirty="0" smtClean="0"/>
              <a:t>(Create Invoices is shown below) </a:t>
            </a:r>
          </a:p>
          <a:p>
            <a:pPr lvl="1"/>
            <a:r>
              <a:rPr lang="en-US" sz="2200" dirty="0" smtClean="0"/>
              <a:t>Has buttons to </a:t>
            </a:r>
          </a:p>
          <a:p>
            <a:pPr lvl="2"/>
            <a:r>
              <a:rPr lang="en-US" sz="1700" dirty="0" smtClean="0"/>
              <a:t>Minimize</a:t>
            </a:r>
          </a:p>
          <a:p>
            <a:pPr lvl="2"/>
            <a:r>
              <a:rPr lang="en-US" sz="1700" dirty="0" smtClean="0"/>
              <a:t>Maximize</a:t>
            </a:r>
          </a:p>
          <a:p>
            <a:pPr lvl="2"/>
            <a:r>
              <a:rPr lang="en-US" sz="1700" dirty="0"/>
              <a:t>C</a:t>
            </a:r>
            <a:r>
              <a:rPr lang="en-US" sz="1700" dirty="0" smtClean="0"/>
              <a:t>lose an invoice</a:t>
            </a:r>
          </a:p>
          <a:p>
            <a:pPr eaLnBrk="1" hangingPunct="1"/>
            <a:endParaRPr lang="en-US" sz="2800" dirty="0" smtClean="0"/>
          </a:p>
          <a:p>
            <a:pPr eaLnBrk="1" hangingPunct="1"/>
            <a:endParaRPr lang="en-US" sz="2800" dirty="0" smtClean="0"/>
          </a:p>
          <a:p>
            <a:pPr lvl="1" eaLnBrk="1" hangingPunct="1">
              <a:buFont typeface="Wingdings" pitchFamily="2" charset="2"/>
              <a:buNone/>
            </a:pPr>
            <a:r>
              <a:rPr lang="en-US" sz="2200" dirty="0" smtClean="0"/>
              <a:t>Minimize button: click to clear </a:t>
            </a:r>
            <a:r>
              <a:rPr lang="en-US" sz="2200" dirty="0" smtClean="0"/>
              <a:t>invoice </a:t>
            </a:r>
            <a:r>
              <a:rPr lang="en-US" sz="2200" dirty="0" smtClean="0"/>
              <a:t>from </a:t>
            </a:r>
            <a:r>
              <a:rPr lang="en-US" sz="2200" dirty="0" smtClean="0"/>
              <a:t>screen</a:t>
            </a:r>
            <a:r>
              <a:rPr lang="en-US" sz="2200" dirty="0" smtClean="0"/>
              <a:t>, yet keep it open for further use</a:t>
            </a:r>
          </a:p>
          <a:p>
            <a:pPr lvl="1" eaLnBrk="1" hangingPunct="1">
              <a:buFont typeface="Wingdings" pitchFamily="2" charset="2"/>
              <a:buNone/>
            </a:pPr>
            <a:r>
              <a:rPr lang="en-US" sz="2200" dirty="0" smtClean="0"/>
              <a:t>Maximize or        Restore button: click to make </a:t>
            </a:r>
            <a:r>
              <a:rPr lang="en-US" sz="2200" dirty="0" smtClean="0"/>
              <a:t>invoice full </a:t>
            </a:r>
            <a:r>
              <a:rPr lang="en-US" sz="2200" dirty="0" smtClean="0"/>
              <a:t>size of </a:t>
            </a:r>
            <a:r>
              <a:rPr lang="en-US" sz="2200" dirty="0" smtClean="0"/>
              <a:t>screen </a:t>
            </a:r>
            <a:r>
              <a:rPr lang="en-US" sz="2200" dirty="0" smtClean="0"/>
              <a:t>or to restore back to </a:t>
            </a:r>
            <a:r>
              <a:rPr lang="en-US" sz="2200" dirty="0" smtClean="0"/>
              <a:t>original </a:t>
            </a:r>
            <a:r>
              <a:rPr lang="en-US" sz="2200" dirty="0" smtClean="0"/>
              <a:t>size</a:t>
            </a:r>
          </a:p>
          <a:p>
            <a:pPr lvl="1" eaLnBrk="1" hangingPunct="1">
              <a:buFont typeface="Wingdings" pitchFamily="2" charset="2"/>
              <a:buNone/>
            </a:pPr>
            <a:r>
              <a:rPr lang="en-US" sz="2200" dirty="0" smtClean="0"/>
              <a:t>Close button: click to close </a:t>
            </a:r>
            <a:r>
              <a:rPr lang="en-US" sz="2200" dirty="0" smtClean="0"/>
              <a:t>invoice</a:t>
            </a:r>
            <a:endParaRPr lang="en-US" sz="2200" dirty="0" smtClean="0"/>
          </a:p>
        </p:txBody>
      </p:sp>
      <p:sp>
        <p:nvSpPr>
          <p:cNvPr id="54274"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54275"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D176D145-84D0-42C4-97E1-74DDF0ACE154}" type="slidenum">
              <a:rPr lang="en-US" smtClean="0"/>
              <a:pPr eaLnBrk="1" hangingPunct="1"/>
              <a:t>60</a:t>
            </a:fld>
            <a:endParaRPr lang="en-US" dirty="0" smtClean="0"/>
          </a:p>
        </p:txBody>
      </p:sp>
      <p:pic>
        <p:nvPicPr>
          <p:cNvPr id="2" name="Snagit_PPT26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685" y="3994066"/>
            <a:ext cx="7571429" cy="266667"/>
          </a:xfrm>
          <a:prstGeom prst="rect">
            <a:avLst/>
          </a:prstGeom>
          <a:ln>
            <a:solidFill>
              <a:schemeClr val="tx1"/>
            </a:solidFill>
          </a:ln>
        </p:spPr>
      </p:pic>
      <p:pic>
        <p:nvPicPr>
          <p:cNvPr id="3" name="Snagit_PPT82D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733" y="4699000"/>
            <a:ext cx="365759" cy="254000"/>
          </a:xfrm>
          <a:prstGeom prst="rect">
            <a:avLst/>
          </a:prstGeom>
          <a:ln>
            <a:solidFill>
              <a:schemeClr val="tx1"/>
            </a:solidFill>
          </a:ln>
        </p:spPr>
      </p:pic>
      <p:pic>
        <p:nvPicPr>
          <p:cNvPr id="4" name="Snagit_PPTFE9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732" y="5295900"/>
            <a:ext cx="365760" cy="304800"/>
          </a:xfrm>
          <a:prstGeom prst="rect">
            <a:avLst/>
          </a:prstGeom>
          <a:ln>
            <a:solidFill>
              <a:schemeClr val="tx1"/>
            </a:solidFill>
          </a:ln>
        </p:spPr>
      </p:pic>
      <p:pic>
        <p:nvPicPr>
          <p:cNvPr id="5" name="Snagit_PPT460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734" y="5829296"/>
            <a:ext cx="365759" cy="317501"/>
          </a:xfrm>
          <a:prstGeom prst="rect">
            <a:avLst/>
          </a:prstGeom>
          <a:ln>
            <a:solidFill>
              <a:schemeClr val="tx1"/>
            </a:solidFill>
          </a:ln>
        </p:spPr>
      </p:pic>
      <p:pic>
        <p:nvPicPr>
          <p:cNvPr id="6" name="Snagit_PPT258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8095" y="5295900"/>
            <a:ext cx="468910" cy="3048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p:txBody>
          <a:bodyPr/>
          <a:lstStyle/>
          <a:p>
            <a:pPr eaLnBrk="1" hangingPunct="1"/>
            <a:r>
              <a:rPr lang="en-US" dirty="0" smtClean="0"/>
              <a:t>Areas used in </a:t>
            </a:r>
            <a:r>
              <a:rPr lang="en-US" dirty="0" smtClean="0"/>
              <a:t>invoice</a:t>
            </a:r>
            <a:endParaRPr lang="en-US" dirty="0" smtClean="0"/>
          </a:p>
        </p:txBody>
      </p:sp>
      <p:sp>
        <p:nvSpPr>
          <p:cNvPr id="52229" name="Rectangle 3"/>
          <p:cNvSpPr>
            <a:spLocks noGrp="1" noChangeArrowheads="1"/>
          </p:cNvSpPr>
          <p:nvPr>
            <p:ph type="body" sz="half" idx="1"/>
          </p:nvPr>
        </p:nvSpPr>
        <p:spPr>
          <a:xfrm>
            <a:off x="114300" y="1676400"/>
            <a:ext cx="8382000" cy="4525963"/>
          </a:xfrm>
        </p:spPr>
        <p:txBody>
          <a:bodyPr>
            <a:normAutofit/>
          </a:bodyPr>
          <a:lstStyle/>
          <a:p>
            <a:pPr eaLnBrk="1" hangingPunct="1">
              <a:buFont typeface="Franklin Gothic Medium" panose="020B0603020102020204" pitchFamily="34" charset="0"/>
              <a:buChar char="■"/>
              <a:defRPr/>
            </a:pPr>
            <a:r>
              <a:rPr lang="en-US" sz="2800" dirty="0"/>
              <a:t>Field</a:t>
            </a:r>
          </a:p>
          <a:p>
            <a:pPr lvl="1">
              <a:defRPr/>
            </a:pPr>
            <a:r>
              <a:rPr lang="en-US" sz="2000" dirty="0" smtClean="0"/>
              <a:t>Area on a form requiring information</a:t>
            </a:r>
          </a:p>
          <a:p>
            <a:pPr lvl="2">
              <a:buFont typeface="Franklin Gothic Medium" panose="020B0603020102020204" pitchFamily="34" charset="0"/>
              <a:buChar char="•"/>
              <a:defRPr/>
            </a:pPr>
            <a:r>
              <a:rPr lang="en-US" dirty="0" smtClean="0"/>
              <a:t>Customer:Job is a field</a:t>
            </a:r>
          </a:p>
          <a:p>
            <a:pPr marL="0" indent="0" eaLnBrk="1" hangingPunct="1">
              <a:buFontTx/>
              <a:buNone/>
              <a:defRPr/>
            </a:pPr>
            <a:endParaRPr lang="en-US" sz="2800" dirty="0" smtClean="0"/>
          </a:p>
          <a:p>
            <a:pPr eaLnBrk="1" hangingPunct="1">
              <a:buFont typeface="Franklin Gothic Medium" panose="020B0603020102020204" pitchFamily="34" charset="0"/>
              <a:buChar char="■"/>
              <a:defRPr/>
            </a:pPr>
            <a:r>
              <a:rPr lang="en-US" sz="2800" dirty="0" smtClean="0"/>
              <a:t>Text box</a:t>
            </a:r>
          </a:p>
          <a:p>
            <a:pPr lvl="1">
              <a:defRPr/>
            </a:pPr>
            <a:r>
              <a:rPr lang="en-US" sz="2000" dirty="0" smtClean="0"/>
              <a:t>Area within a field where information may be typed or inserted</a:t>
            </a:r>
          </a:p>
          <a:p>
            <a:pPr lvl="2">
              <a:buFont typeface="Franklin Gothic Medium" panose="020B0603020102020204" pitchFamily="34" charset="0"/>
              <a:buChar char="•"/>
              <a:defRPr/>
            </a:pPr>
            <a:r>
              <a:rPr lang="en-US" dirty="0" smtClean="0"/>
              <a:t>Area to be filled in to identify </a:t>
            </a:r>
            <a:r>
              <a:rPr lang="en-US" dirty="0" smtClean="0"/>
              <a:t>Customer:Job </a:t>
            </a:r>
            <a:r>
              <a:rPr lang="en-US" dirty="0" smtClean="0"/>
              <a:t>is a text box </a:t>
            </a:r>
          </a:p>
          <a:p>
            <a:pPr eaLnBrk="1" hangingPunct="1">
              <a:defRPr/>
            </a:pPr>
            <a:endParaRPr lang="en-US" dirty="0" smtClean="0"/>
          </a:p>
        </p:txBody>
      </p:sp>
      <p:sp>
        <p:nvSpPr>
          <p:cNvPr id="52226"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52227"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4A30452D-6D98-4136-95FB-857959D2B98E}" type="slidenum">
              <a:rPr lang="en-US" smtClean="0"/>
              <a:pPr eaLnBrk="1" hangingPunct="1"/>
              <a:t>61</a:t>
            </a:fld>
            <a:endParaRPr lang="en-US" dirty="0" smtClean="0"/>
          </a:p>
        </p:txBody>
      </p:sp>
      <p:pic>
        <p:nvPicPr>
          <p:cNvPr id="2" name="Snagit_PPTAF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025855"/>
            <a:ext cx="1295400" cy="331047"/>
          </a:xfrm>
          <a:prstGeom prst="rect">
            <a:avLst/>
          </a:prstGeom>
          <a:ln>
            <a:solidFill>
              <a:schemeClr val="tx1"/>
            </a:solidFill>
          </a:ln>
        </p:spPr>
      </p:pic>
      <p:pic>
        <p:nvPicPr>
          <p:cNvPr id="3" name="Snagit_PPT78D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4810162"/>
            <a:ext cx="2552140" cy="371438"/>
          </a:xfrm>
          <a:prstGeom prst="rect">
            <a:avLst/>
          </a:prstGeom>
          <a:ln>
            <a:solidFill>
              <a:schemeClr val="tx1"/>
            </a:solidFill>
          </a:ln>
        </p:spPr>
      </p:pic>
      <p:cxnSp>
        <p:nvCxnSpPr>
          <p:cNvPr id="5" name="Straight Arrow Connector 4"/>
          <p:cNvCxnSpPr/>
          <p:nvPr/>
        </p:nvCxnSpPr>
        <p:spPr>
          <a:xfrm flipH="1">
            <a:off x="5152772" y="4419599"/>
            <a:ext cx="152400" cy="528619"/>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p:txBody>
          <a:bodyPr/>
          <a:lstStyle/>
          <a:p>
            <a:pPr eaLnBrk="1" hangingPunct="1"/>
            <a:r>
              <a:rPr lang="en-US" dirty="0" smtClean="0"/>
              <a:t>Areas used in </a:t>
            </a:r>
            <a:r>
              <a:rPr lang="en-US" dirty="0" smtClean="0"/>
              <a:t>invoice</a:t>
            </a:r>
            <a:endParaRPr lang="en-US" dirty="0" smtClean="0"/>
          </a:p>
        </p:txBody>
      </p:sp>
      <p:sp>
        <p:nvSpPr>
          <p:cNvPr id="53253" name="Rectangle 3"/>
          <p:cNvSpPr>
            <a:spLocks noGrp="1" noChangeArrowheads="1"/>
          </p:cNvSpPr>
          <p:nvPr>
            <p:ph type="body" sz="half" idx="1"/>
          </p:nvPr>
        </p:nvSpPr>
        <p:spPr>
          <a:xfrm>
            <a:off x="152400" y="1709737"/>
            <a:ext cx="3352800" cy="4525963"/>
          </a:xfrm>
        </p:spPr>
        <p:txBody>
          <a:bodyPr/>
          <a:lstStyle/>
          <a:p>
            <a:pPr eaLnBrk="1" hangingPunct="1"/>
            <a:r>
              <a:rPr lang="en-US" sz="2800" b="1" dirty="0" smtClean="0"/>
              <a:t>Drop-down List arrow</a:t>
            </a:r>
          </a:p>
          <a:p>
            <a:pPr lvl="1"/>
            <a:r>
              <a:rPr lang="en-US" sz="2000" dirty="0" smtClean="0"/>
              <a:t>Click to access a drop-down list</a:t>
            </a:r>
          </a:p>
          <a:p>
            <a:pPr eaLnBrk="1" hangingPunct="1"/>
            <a:r>
              <a:rPr lang="en-US" sz="2800" b="1" dirty="0" smtClean="0"/>
              <a:t>Drop-down list</a:t>
            </a:r>
          </a:p>
          <a:p>
            <a:pPr lvl="1"/>
            <a:r>
              <a:rPr lang="en-US" sz="2000" dirty="0" smtClean="0"/>
              <a:t>Contains information that may be used to complete a field</a:t>
            </a:r>
          </a:p>
          <a:p>
            <a:pPr lvl="1"/>
            <a:r>
              <a:rPr lang="en-US" sz="2000" dirty="0" smtClean="0"/>
              <a:t>Click a name to insert into </a:t>
            </a:r>
            <a:r>
              <a:rPr lang="en-US" sz="2000" dirty="0" smtClean="0"/>
              <a:t>field</a:t>
            </a:r>
            <a:endParaRPr lang="en-US" sz="2000" dirty="0" smtClean="0"/>
          </a:p>
          <a:p>
            <a:pPr eaLnBrk="1" hangingPunct="1">
              <a:buFontTx/>
              <a:buNone/>
            </a:pPr>
            <a:endParaRPr lang="en-US" sz="2800" dirty="0" smtClean="0"/>
          </a:p>
          <a:p>
            <a:pPr eaLnBrk="1" hangingPunct="1"/>
            <a:endParaRPr lang="en-US" sz="2800" dirty="0" smtClean="0"/>
          </a:p>
        </p:txBody>
      </p:sp>
      <p:sp>
        <p:nvSpPr>
          <p:cNvPr id="53250"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53251"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F6AC8C6B-BB43-4156-A5CB-F18C7070325D}" type="slidenum">
              <a:rPr lang="en-US" smtClean="0"/>
              <a:pPr eaLnBrk="1" hangingPunct="1"/>
              <a:t>62</a:t>
            </a:fld>
            <a:endParaRPr lang="en-US" dirty="0" smtClean="0"/>
          </a:p>
        </p:txBody>
      </p:sp>
      <p:pic>
        <p:nvPicPr>
          <p:cNvPr id="2" name="Snagit_PPTC5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133600"/>
            <a:ext cx="4561905" cy="2247619"/>
          </a:xfrm>
          <a:prstGeom prst="rect">
            <a:avLst/>
          </a:prstGeom>
          <a:ln>
            <a:solidFill>
              <a:schemeClr val="tx1"/>
            </a:solidFill>
          </a:ln>
        </p:spPr>
      </p:pic>
      <p:cxnSp>
        <p:nvCxnSpPr>
          <p:cNvPr id="5" name="Straight Arrow Connector 4"/>
          <p:cNvCxnSpPr/>
          <p:nvPr/>
        </p:nvCxnSpPr>
        <p:spPr>
          <a:xfrm flipV="1">
            <a:off x="1600200" y="2286000"/>
            <a:ext cx="4114800" cy="152400"/>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24200" y="3581400"/>
            <a:ext cx="1905000" cy="0"/>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p:txBody>
          <a:bodyPr/>
          <a:lstStyle/>
          <a:p>
            <a:pPr eaLnBrk="1" hangingPunct="1"/>
            <a:r>
              <a:rPr lang="en-US" dirty="0" smtClean="0"/>
              <a:t>Invoice Icon Bar Tabs</a:t>
            </a:r>
          </a:p>
        </p:txBody>
      </p:sp>
      <p:sp>
        <p:nvSpPr>
          <p:cNvPr id="55301" name="Rectangle 5"/>
          <p:cNvSpPr>
            <a:spLocks noGrp="1" noChangeArrowheads="1"/>
          </p:cNvSpPr>
          <p:nvPr>
            <p:ph type="body" sz="half" idx="2"/>
          </p:nvPr>
        </p:nvSpPr>
        <p:spPr>
          <a:xfrm>
            <a:off x="228600" y="1676400"/>
            <a:ext cx="8229600" cy="4297363"/>
          </a:xfrm>
        </p:spPr>
        <p:txBody>
          <a:bodyPr/>
          <a:lstStyle/>
          <a:p>
            <a:pPr>
              <a:lnSpc>
                <a:spcPct val="90000"/>
              </a:lnSpc>
            </a:pPr>
            <a:r>
              <a:rPr lang="en-US" sz="2800" dirty="0" smtClean="0"/>
              <a:t>Click </a:t>
            </a:r>
            <a:r>
              <a:rPr lang="en-US" sz="2800" dirty="0" smtClean="0"/>
              <a:t>Invoice </a:t>
            </a:r>
            <a:r>
              <a:rPr lang="en-US" sz="2800" dirty="0" smtClean="0"/>
              <a:t>Icon Bar icons to </a:t>
            </a:r>
          </a:p>
          <a:p>
            <a:pPr lvl="1">
              <a:lnSpc>
                <a:spcPct val="90000"/>
              </a:lnSpc>
            </a:pPr>
            <a:r>
              <a:rPr lang="en-US" sz="2000" dirty="0" smtClean="0"/>
              <a:t>Give commands</a:t>
            </a:r>
          </a:p>
          <a:p>
            <a:pPr lvl="1">
              <a:lnSpc>
                <a:spcPct val="90000"/>
              </a:lnSpc>
            </a:pPr>
            <a:r>
              <a:rPr lang="en-US" sz="2000" dirty="0" smtClean="0"/>
              <a:t>Get information regarding linked or related transactions</a:t>
            </a:r>
          </a:p>
          <a:p>
            <a:pPr>
              <a:lnSpc>
                <a:spcPct val="90000"/>
              </a:lnSpc>
            </a:pPr>
            <a:r>
              <a:rPr lang="en-US" sz="2800" dirty="0"/>
              <a:t>F</a:t>
            </a:r>
            <a:r>
              <a:rPr lang="en-US" sz="2800" dirty="0" smtClean="0"/>
              <a:t>our </a:t>
            </a:r>
            <a:r>
              <a:rPr lang="en-US" sz="2800" dirty="0"/>
              <a:t>Icon Bars </a:t>
            </a:r>
            <a:r>
              <a:rPr lang="en-US" sz="2800" dirty="0" smtClean="0"/>
              <a:t>Tabs available </a:t>
            </a:r>
            <a:r>
              <a:rPr lang="en-US" sz="2800" dirty="0"/>
              <a:t>for Invoices: </a:t>
            </a:r>
            <a:endParaRPr lang="en-US" sz="2800" dirty="0" smtClean="0"/>
          </a:p>
          <a:p>
            <a:pPr lvl="1">
              <a:lnSpc>
                <a:spcPct val="90000"/>
              </a:lnSpc>
            </a:pPr>
            <a:r>
              <a:rPr lang="en-US" sz="2000" dirty="0" smtClean="0"/>
              <a:t>Main</a:t>
            </a:r>
          </a:p>
          <a:p>
            <a:pPr lvl="1">
              <a:lnSpc>
                <a:spcPct val="90000"/>
              </a:lnSpc>
            </a:pPr>
            <a:r>
              <a:rPr lang="en-US" sz="2000" dirty="0" smtClean="0"/>
              <a:t>Formatting</a:t>
            </a:r>
          </a:p>
          <a:p>
            <a:pPr lvl="1">
              <a:lnSpc>
                <a:spcPct val="90000"/>
              </a:lnSpc>
            </a:pPr>
            <a:r>
              <a:rPr lang="en-US" sz="2000" dirty="0" smtClean="0"/>
              <a:t>Send/Ship</a:t>
            </a:r>
          </a:p>
          <a:p>
            <a:pPr lvl="1">
              <a:lnSpc>
                <a:spcPct val="90000"/>
              </a:lnSpc>
            </a:pPr>
            <a:r>
              <a:rPr lang="en-US" sz="2000" dirty="0" smtClean="0"/>
              <a:t>Reports</a:t>
            </a:r>
            <a:endParaRPr lang="en-US" sz="2000" dirty="0"/>
          </a:p>
          <a:p>
            <a:pPr lvl="1">
              <a:lnSpc>
                <a:spcPct val="90000"/>
              </a:lnSpc>
            </a:pPr>
            <a:endParaRPr lang="en-US" sz="2200" dirty="0" smtClean="0"/>
          </a:p>
        </p:txBody>
      </p:sp>
      <p:sp>
        <p:nvSpPr>
          <p:cNvPr id="55298"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55299"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AA9FD326-2A41-42FC-8404-E71715ABED9B}" type="slidenum">
              <a:rPr lang="en-US" smtClean="0"/>
              <a:pPr eaLnBrk="1" hangingPunct="1"/>
              <a:t>63</a:t>
            </a:fld>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dirty="0" smtClean="0"/>
              <a:t>Invoice Icon Bar Tabs</a:t>
            </a:r>
          </a:p>
        </p:txBody>
      </p:sp>
      <p:sp>
        <p:nvSpPr>
          <p:cNvPr id="2" name="Text Placeholder 1"/>
          <p:cNvSpPr>
            <a:spLocks noGrp="1"/>
          </p:cNvSpPr>
          <p:nvPr>
            <p:ph type="body" sz="half" idx="1"/>
          </p:nvPr>
        </p:nvSpPr>
        <p:spPr>
          <a:xfrm>
            <a:off x="88900" y="1676400"/>
            <a:ext cx="4711700" cy="4525963"/>
          </a:xfrm>
        </p:spPr>
        <p:txBody>
          <a:bodyPr>
            <a:normAutofit/>
          </a:bodyPr>
          <a:lstStyle/>
          <a:p>
            <a:pPr marL="274320" lvl="1" indent="-228600">
              <a:lnSpc>
                <a:spcPct val="90000"/>
              </a:lnSpc>
              <a:buClr>
                <a:schemeClr val="accent1"/>
              </a:buClr>
              <a:buFont typeface="Wingdings 2" pitchFamily="18" charset="2"/>
              <a:buChar char=""/>
            </a:pPr>
            <a:r>
              <a:rPr lang="en-US" sz="2800" b="1" dirty="0"/>
              <a:t>Main</a:t>
            </a:r>
          </a:p>
          <a:p>
            <a:pPr lvl="1">
              <a:lnSpc>
                <a:spcPct val="90000"/>
              </a:lnSpc>
            </a:pPr>
            <a:endParaRPr lang="en-US" sz="2000" dirty="0"/>
          </a:p>
          <a:p>
            <a:pPr lvl="1">
              <a:lnSpc>
                <a:spcPct val="90000"/>
              </a:lnSpc>
            </a:pPr>
            <a:endParaRPr lang="en-US" sz="2000" dirty="0"/>
          </a:p>
          <a:p>
            <a:pPr lvl="1">
              <a:lnSpc>
                <a:spcPct val="90000"/>
              </a:lnSpc>
            </a:pPr>
            <a:endParaRPr lang="en-US" sz="2000" dirty="0"/>
          </a:p>
          <a:p>
            <a:pPr lvl="1">
              <a:lnSpc>
                <a:spcPct val="90000"/>
              </a:lnSpc>
            </a:pPr>
            <a:r>
              <a:rPr lang="en-US" sz="2000" dirty="0" smtClean="0"/>
              <a:t>Use </a:t>
            </a:r>
            <a:r>
              <a:rPr lang="en-US" sz="2000" dirty="0"/>
              <a:t>to give basic commands</a:t>
            </a:r>
          </a:p>
          <a:p>
            <a:pPr lvl="2">
              <a:lnSpc>
                <a:spcPct val="90000"/>
              </a:lnSpc>
            </a:pPr>
            <a:r>
              <a:rPr lang="en-US" dirty="0"/>
              <a:t>Find</a:t>
            </a:r>
          </a:p>
          <a:p>
            <a:pPr lvl="2">
              <a:lnSpc>
                <a:spcPct val="90000"/>
              </a:lnSpc>
            </a:pPr>
            <a:r>
              <a:rPr lang="en-US" dirty="0"/>
              <a:t>Previous</a:t>
            </a:r>
          </a:p>
          <a:p>
            <a:pPr lvl="2">
              <a:lnSpc>
                <a:spcPct val="90000"/>
              </a:lnSpc>
            </a:pPr>
            <a:r>
              <a:rPr lang="en-US" dirty="0"/>
              <a:t>Next</a:t>
            </a:r>
          </a:p>
          <a:p>
            <a:pPr lvl="2">
              <a:lnSpc>
                <a:spcPct val="90000"/>
              </a:lnSpc>
            </a:pPr>
            <a:r>
              <a:rPr lang="en-US" dirty="0"/>
              <a:t>New</a:t>
            </a:r>
          </a:p>
          <a:p>
            <a:pPr lvl="2">
              <a:lnSpc>
                <a:spcPct val="90000"/>
              </a:lnSpc>
            </a:pPr>
            <a:r>
              <a:rPr lang="en-US" dirty="0"/>
              <a:t>Save</a:t>
            </a:r>
          </a:p>
          <a:p>
            <a:pPr lvl="2">
              <a:lnSpc>
                <a:spcPct val="90000"/>
              </a:lnSpc>
            </a:pPr>
            <a:r>
              <a:rPr lang="en-US" dirty="0"/>
              <a:t>Delete</a:t>
            </a:r>
          </a:p>
          <a:p>
            <a:pPr lvl="2">
              <a:lnSpc>
                <a:spcPct val="90000"/>
              </a:lnSpc>
            </a:pPr>
            <a:r>
              <a:rPr lang="en-US" dirty="0"/>
              <a:t>Create a Copy</a:t>
            </a:r>
          </a:p>
          <a:p>
            <a:pPr lvl="2">
              <a:lnSpc>
                <a:spcPct val="90000"/>
              </a:lnSpc>
            </a:pPr>
            <a:r>
              <a:rPr lang="en-US" dirty="0" smtClean="0"/>
              <a:t>Memorize</a:t>
            </a:r>
          </a:p>
          <a:p>
            <a:pPr>
              <a:lnSpc>
                <a:spcPct val="90000"/>
              </a:lnSpc>
              <a:buNone/>
            </a:pPr>
            <a:endParaRPr lang="en-US" dirty="0"/>
          </a:p>
          <a:p>
            <a:pPr>
              <a:lnSpc>
                <a:spcPct val="90000"/>
              </a:lnSpc>
              <a:buNone/>
            </a:pPr>
            <a:endParaRPr lang="en-US" dirty="0"/>
          </a:p>
          <a:p>
            <a:pPr>
              <a:lnSpc>
                <a:spcPct val="90000"/>
              </a:lnSpc>
              <a:buNone/>
            </a:pPr>
            <a:endParaRPr lang="en-US" sz="2400" dirty="0"/>
          </a:p>
          <a:p>
            <a:pPr>
              <a:lnSpc>
                <a:spcPct val="90000"/>
              </a:lnSpc>
              <a:buNone/>
            </a:pPr>
            <a:endParaRPr lang="en-US" sz="2400" dirty="0"/>
          </a:p>
          <a:p>
            <a:pPr>
              <a:lnSpc>
                <a:spcPct val="90000"/>
              </a:lnSpc>
              <a:buNone/>
            </a:pPr>
            <a:endParaRPr lang="en-US" dirty="0"/>
          </a:p>
          <a:p>
            <a:endParaRPr lang="en-US" dirty="0"/>
          </a:p>
        </p:txBody>
      </p:sp>
      <p:sp>
        <p:nvSpPr>
          <p:cNvPr id="3" name="Content Placeholder 2"/>
          <p:cNvSpPr>
            <a:spLocks noGrp="1"/>
          </p:cNvSpPr>
          <p:nvPr>
            <p:ph sz="quarter" idx="3"/>
          </p:nvPr>
        </p:nvSpPr>
        <p:spPr>
          <a:xfrm>
            <a:off x="4495800" y="3581400"/>
            <a:ext cx="4038600" cy="2187575"/>
          </a:xfrm>
        </p:spPr>
        <p:txBody>
          <a:bodyPr>
            <a:normAutofit fontScale="92500" lnSpcReduction="20000"/>
          </a:bodyPr>
          <a:lstStyle/>
          <a:p>
            <a:pPr lvl="2">
              <a:lnSpc>
                <a:spcPct val="90000"/>
              </a:lnSpc>
            </a:pPr>
            <a:r>
              <a:rPr lang="en-US" sz="1700" dirty="0"/>
              <a:t>Mark as Pending</a:t>
            </a:r>
          </a:p>
          <a:p>
            <a:pPr lvl="2">
              <a:lnSpc>
                <a:spcPct val="90000"/>
              </a:lnSpc>
            </a:pPr>
            <a:r>
              <a:rPr lang="en-US" sz="1700" dirty="0" smtClean="0"/>
              <a:t>Print</a:t>
            </a:r>
            <a:endParaRPr lang="en-US" sz="1700" dirty="0"/>
          </a:p>
          <a:p>
            <a:pPr lvl="2">
              <a:lnSpc>
                <a:spcPct val="90000"/>
              </a:lnSpc>
            </a:pPr>
            <a:r>
              <a:rPr lang="en-US" sz="1700" dirty="0"/>
              <a:t>Email</a:t>
            </a:r>
          </a:p>
          <a:p>
            <a:pPr lvl="2">
              <a:lnSpc>
                <a:spcPct val="90000"/>
              </a:lnSpc>
            </a:pPr>
            <a:r>
              <a:rPr lang="en-US" sz="1700" dirty="0"/>
              <a:t>Attach File</a:t>
            </a:r>
          </a:p>
          <a:p>
            <a:pPr lvl="2">
              <a:lnSpc>
                <a:spcPct val="90000"/>
              </a:lnSpc>
            </a:pPr>
            <a:r>
              <a:rPr lang="en-US" sz="1700" dirty="0"/>
              <a:t>Add Time/Costs, </a:t>
            </a:r>
          </a:p>
          <a:p>
            <a:pPr lvl="2">
              <a:lnSpc>
                <a:spcPct val="90000"/>
              </a:lnSpc>
            </a:pPr>
            <a:r>
              <a:rPr lang="en-US" sz="1700" dirty="0"/>
              <a:t>Apply Credits</a:t>
            </a:r>
          </a:p>
          <a:p>
            <a:pPr lvl="2">
              <a:lnSpc>
                <a:spcPct val="90000"/>
              </a:lnSpc>
            </a:pPr>
            <a:r>
              <a:rPr lang="en-US" sz="1700" dirty="0"/>
              <a:t>Receive Payments</a:t>
            </a:r>
          </a:p>
          <a:p>
            <a:pPr lvl="2">
              <a:lnSpc>
                <a:spcPct val="90000"/>
              </a:lnSpc>
            </a:pPr>
            <a:r>
              <a:rPr lang="en-US" sz="1700" dirty="0"/>
              <a:t>Create a Batch</a:t>
            </a:r>
          </a:p>
          <a:p>
            <a:pPr lvl="2">
              <a:lnSpc>
                <a:spcPct val="90000"/>
              </a:lnSpc>
            </a:pPr>
            <a:r>
              <a:rPr lang="en-US" sz="1700" dirty="0"/>
              <a:t>Refund/Credit</a:t>
            </a:r>
          </a:p>
          <a:p>
            <a:endParaRPr lang="en-US" dirty="0"/>
          </a:p>
        </p:txBody>
      </p:sp>
      <p:sp>
        <p:nvSpPr>
          <p:cNvPr id="56324"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56325"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53BCC375-B6F2-447E-970D-67A8DB581D29}" type="slidenum">
              <a:rPr lang="en-US" smtClean="0"/>
              <a:pPr eaLnBrk="1" hangingPunct="1"/>
              <a:t>64</a:t>
            </a:fld>
            <a:endParaRPr lang="en-US" dirty="0" smtClean="0"/>
          </a:p>
        </p:txBody>
      </p:sp>
      <p:pic>
        <p:nvPicPr>
          <p:cNvPr id="12" name="Picture 11"/>
          <p:cNvPicPr/>
          <p:nvPr/>
        </p:nvPicPr>
        <p:blipFill>
          <a:blip r:embed="rId3"/>
          <a:stretch>
            <a:fillRect/>
          </a:stretch>
        </p:blipFill>
        <p:spPr>
          <a:xfrm>
            <a:off x="1143000" y="2209800"/>
            <a:ext cx="6705600" cy="685800"/>
          </a:xfrm>
          <a:prstGeom prst="rect">
            <a:avLst/>
          </a:prstGeom>
          <a:ln w="3175" cmpd="sng">
            <a:solidFill>
              <a:schemeClr val="tx1"/>
            </a:solid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smtClean="0"/>
              <a:t>Invoice Icon Bar Tabs</a:t>
            </a:r>
          </a:p>
        </p:txBody>
      </p:sp>
      <p:sp>
        <p:nvSpPr>
          <p:cNvPr id="57347" name="Content Placeholder 2"/>
          <p:cNvSpPr>
            <a:spLocks noGrp="1"/>
          </p:cNvSpPr>
          <p:nvPr>
            <p:ph sz="half" idx="1"/>
          </p:nvPr>
        </p:nvSpPr>
        <p:spPr>
          <a:xfrm>
            <a:off x="228600" y="1676400"/>
            <a:ext cx="8229600" cy="4724400"/>
          </a:xfrm>
        </p:spPr>
        <p:txBody>
          <a:bodyPr/>
          <a:lstStyle/>
          <a:p>
            <a:r>
              <a:rPr lang="en-US" sz="2800" b="1" dirty="0" smtClean="0"/>
              <a:t>Formatting</a:t>
            </a:r>
          </a:p>
          <a:p>
            <a:endParaRPr lang="en-US" sz="2800" dirty="0" smtClean="0"/>
          </a:p>
          <a:p>
            <a:pPr lvl="1"/>
            <a:endParaRPr lang="en-US" sz="2000" dirty="0" smtClean="0"/>
          </a:p>
          <a:p>
            <a:pPr lvl="1"/>
            <a:r>
              <a:rPr lang="en-US" sz="2000" dirty="0" smtClean="0"/>
              <a:t>Use to </a:t>
            </a:r>
          </a:p>
          <a:p>
            <a:pPr lvl="2"/>
            <a:r>
              <a:rPr lang="en-US" dirty="0" smtClean="0"/>
              <a:t>Preview </a:t>
            </a:r>
          </a:p>
          <a:p>
            <a:pPr lvl="2"/>
            <a:r>
              <a:rPr lang="en-US" dirty="0" smtClean="0"/>
              <a:t>Manage Templates</a:t>
            </a:r>
          </a:p>
          <a:p>
            <a:pPr lvl="2"/>
            <a:r>
              <a:rPr lang="en-US" dirty="0"/>
              <a:t>D</a:t>
            </a:r>
            <a:r>
              <a:rPr lang="en-US" dirty="0" smtClean="0"/>
              <a:t>ownload Templates</a:t>
            </a:r>
          </a:p>
          <a:p>
            <a:pPr lvl="2"/>
            <a:r>
              <a:rPr lang="en-US" dirty="0" smtClean="0"/>
              <a:t>Customize Data Layout</a:t>
            </a:r>
          </a:p>
          <a:p>
            <a:pPr lvl="2"/>
            <a:r>
              <a:rPr lang="en-US" dirty="0" smtClean="0"/>
              <a:t>Spelling</a:t>
            </a:r>
          </a:p>
          <a:p>
            <a:pPr lvl="2"/>
            <a:r>
              <a:rPr lang="en-US" dirty="0" smtClean="0"/>
              <a:t>Insert Line</a:t>
            </a:r>
          </a:p>
          <a:p>
            <a:pPr lvl="2"/>
            <a:r>
              <a:rPr lang="en-US" dirty="0" smtClean="0"/>
              <a:t>Delete Line</a:t>
            </a:r>
          </a:p>
          <a:p>
            <a:pPr lvl="2"/>
            <a:r>
              <a:rPr lang="en-US" dirty="0" smtClean="0"/>
              <a:t>Copy Line</a:t>
            </a:r>
          </a:p>
          <a:p>
            <a:pPr lvl="2"/>
            <a:r>
              <a:rPr lang="en-US" dirty="0" smtClean="0"/>
              <a:t>Paste Line</a:t>
            </a:r>
          </a:p>
          <a:p>
            <a:pPr lvl="2"/>
            <a:r>
              <a:rPr lang="en-US" dirty="0" smtClean="0"/>
              <a:t>Customize Design</a:t>
            </a:r>
          </a:p>
          <a:p>
            <a:endParaRPr lang="en-US" dirty="0" smtClean="0"/>
          </a:p>
        </p:txBody>
      </p:sp>
      <p:sp>
        <p:nvSpPr>
          <p:cNvPr id="57348"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57349"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39A70B69-D09A-4B59-AF84-CE481702BFE4}" type="slidenum">
              <a:rPr lang="en-US" smtClean="0"/>
              <a:pPr eaLnBrk="1" hangingPunct="1"/>
              <a:t>65</a:t>
            </a:fld>
            <a:endParaRPr lang="en-US" dirty="0" smtClean="0"/>
          </a:p>
        </p:txBody>
      </p:sp>
      <p:pic>
        <p:nvPicPr>
          <p:cNvPr id="7" name="Picture 6"/>
          <p:cNvPicPr/>
          <p:nvPr/>
        </p:nvPicPr>
        <p:blipFill>
          <a:blip r:embed="rId3"/>
          <a:stretch>
            <a:fillRect/>
          </a:stretch>
        </p:blipFill>
        <p:spPr>
          <a:xfrm>
            <a:off x="1295400" y="2286000"/>
            <a:ext cx="5867400" cy="762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smtClean="0"/>
              <a:t>Invoice Icon Bar Tabs</a:t>
            </a:r>
          </a:p>
        </p:txBody>
      </p:sp>
      <p:sp>
        <p:nvSpPr>
          <p:cNvPr id="58371" name="Content Placeholder 2"/>
          <p:cNvSpPr>
            <a:spLocks noGrp="1"/>
          </p:cNvSpPr>
          <p:nvPr>
            <p:ph sz="half" idx="1"/>
          </p:nvPr>
        </p:nvSpPr>
        <p:spPr>
          <a:xfrm>
            <a:off x="152400" y="1676400"/>
            <a:ext cx="8229600" cy="4495800"/>
          </a:xfrm>
        </p:spPr>
        <p:txBody>
          <a:bodyPr>
            <a:normAutofit/>
          </a:bodyPr>
          <a:lstStyle/>
          <a:p>
            <a:r>
              <a:rPr lang="en-US" sz="2800" b="1" dirty="0" smtClean="0"/>
              <a:t>Send/Ship</a:t>
            </a:r>
          </a:p>
          <a:p>
            <a:endParaRPr lang="en-US" sz="2800" dirty="0" smtClean="0"/>
          </a:p>
          <a:p>
            <a:endParaRPr lang="en-US" sz="2800" dirty="0" smtClean="0"/>
          </a:p>
          <a:p>
            <a:pPr lvl="1"/>
            <a:r>
              <a:rPr lang="en-US" sz="2000" dirty="0" smtClean="0"/>
              <a:t>Use to </a:t>
            </a:r>
          </a:p>
          <a:p>
            <a:pPr lvl="2"/>
            <a:r>
              <a:rPr lang="en-US" dirty="0" smtClean="0"/>
              <a:t>Send an invoice via </a:t>
            </a:r>
          </a:p>
          <a:p>
            <a:pPr lvl="3"/>
            <a:r>
              <a:rPr lang="en-US" dirty="0" smtClean="0"/>
              <a:t>Email </a:t>
            </a:r>
          </a:p>
          <a:p>
            <a:pPr lvl="3"/>
            <a:r>
              <a:rPr lang="en-US" dirty="0" smtClean="0"/>
              <a:t>Mail Invoice</a:t>
            </a:r>
          </a:p>
          <a:p>
            <a:pPr lvl="2"/>
            <a:r>
              <a:rPr lang="en-US" dirty="0" smtClean="0"/>
              <a:t>Ship via</a:t>
            </a:r>
          </a:p>
          <a:p>
            <a:pPr lvl="3"/>
            <a:r>
              <a:rPr lang="en-US" dirty="0" smtClean="0"/>
              <a:t>FedEx</a:t>
            </a:r>
          </a:p>
          <a:p>
            <a:pPr lvl="3"/>
            <a:r>
              <a:rPr lang="en-US" dirty="0" smtClean="0"/>
              <a:t>UPS</a:t>
            </a:r>
          </a:p>
          <a:p>
            <a:pPr lvl="3"/>
            <a:r>
              <a:rPr lang="en-US" dirty="0" smtClean="0"/>
              <a:t>USPS</a:t>
            </a:r>
            <a:endParaRPr lang="en-US" dirty="0"/>
          </a:p>
          <a:p>
            <a:pPr lvl="2"/>
            <a:r>
              <a:rPr lang="en-US" dirty="0" smtClean="0"/>
              <a:t>Prepare Letter</a:t>
            </a:r>
          </a:p>
        </p:txBody>
      </p:sp>
      <p:sp>
        <p:nvSpPr>
          <p:cNvPr id="58372"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58373"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BD22C575-576E-4D83-B5A2-B2E37790632C}" type="slidenum">
              <a:rPr lang="en-US" smtClean="0"/>
              <a:pPr eaLnBrk="1" hangingPunct="1"/>
              <a:t>66</a:t>
            </a:fld>
            <a:endParaRPr lang="en-US" dirty="0" smtClean="0"/>
          </a:p>
        </p:txBody>
      </p:sp>
      <p:pic>
        <p:nvPicPr>
          <p:cNvPr id="583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260600"/>
            <a:ext cx="2895600" cy="771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smtClean="0"/>
              <a:t>Invoice Icon Bar Tabs</a:t>
            </a:r>
          </a:p>
        </p:txBody>
      </p:sp>
      <p:sp>
        <p:nvSpPr>
          <p:cNvPr id="59395" name="Content Placeholder 2"/>
          <p:cNvSpPr>
            <a:spLocks noGrp="1"/>
          </p:cNvSpPr>
          <p:nvPr>
            <p:ph sz="half" idx="1"/>
          </p:nvPr>
        </p:nvSpPr>
        <p:spPr>
          <a:xfrm>
            <a:off x="228600" y="1676400"/>
            <a:ext cx="8229600" cy="4495800"/>
          </a:xfrm>
        </p:spPr>
        <p:txBody>
          <a:bodyPr>
            <a:normAutofit/>
          </a:bodyPr>
          <a:lstStyle/>
          <a:p>
            <a:r>
              <a:rPr lang="en-US" sz="2800" b="1" dirty="0" smtClean="0"/>
              <a:t>Reports</a:t>
            </a:r>
          </a:p>
          <a:p>
            <a:endParaRPr lang="en-US" sz="2800" dirty="0"/>
          </a:p>
          <a:p>
            <a:endParaRPr lang="en-US" sz="2800" dirty="0" smtClean="0"/>
          </a:p>
          <a:p>
            <a:pPr lvl="1"/>
            <a:r>
              <a:rPr lang="en-US" sz="2000" dirty="0" smtClean="0"/>
              <a:t>Use to prepare reports for</a:t>
            </a:r>
          </a:p>
          <a:p>
            <a:pPr lvl="2"/>
            <a:r>
              <a:rPr lang="en-US" dirty="0" smtClean="0"/>
              <a:t>Quick Report</a:t>
            </a:r>
          </a:p>
          <a:p>
            <a:pPr lvl="2"/>
            <a:r>
              <a:rPr lang="en-US" dirty="0" smtClean="0"/>
              <a:t>Transaction History</a:t>
            </a:r>
          </a:p>
          <a:p>
            <a:pPr lvl="2"/>
            <a:r>
              <a:rPr lang="en-US" dirty="0" smtClean="0"/>
              <a:t>Transaction Journal</a:t>
            </a:r>
            <a:endParaRPr lang="en-US" dirty="0"/>
          </a:p>
          <a:p>
            <a:pPr lvl="2"/>
            <a:r>
              <a:rPr lang="en-US" dirty="0" smtClean="0"/>
              <a:t>View Open Invoices</a:t>
            </a:r>
          </a:p>
          <a:p>
            <a:pPr lvl="2"/>
            <a:r>
              <a:rPr lang="en-US" dirty="0" smtClean="0"/>
              <a:t>Sales By Customer Detail</a:t>
            </a:r>
          </a:p>
          <a:p>
            <a:pPr lvl="2"/>
            <a:r>
              <a:rPr lang="en-US" dirty="0" smtClean="0"/>
              <a:t>Average Days to Pay Summary</a:t>
            </a:r>
          </a:p>
        </p:txBody>
      </p:sp>
      <p:sp>
        <p:nvSpPr>
          <p:cNvPr id="59396"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59397"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72CC8492-DFF8-4BD6-BD4A-97EAFC1E8194}" type="slidenum">
              <a:rPr lang="en-US" smtClean="0"/>
              <a:pPr eaLnBrk="1" hangingPunct="1"/>
              <a:t>67</a:t>
            </a:fld>
            <a:endParaRPr lang="en-US" dirty="0" smtClean="0"/>
          </a:p>
        </p:txBody>
      </p:sp>
      <p:pic>
        <p:nvPicPr>
          <p:cNvPr id="7" name="Picture 6"/>
          <p:cNvPicPr/>
          <p:nvPr/>
        </p:nvPicPr>
        <p:blipFill>
          <a:blip r:embed="rId3"/>
          <a:stretch>
            <a:fillRect/>
          </a:stretch>
        </p:blipFill>
        <p:spPr>
          <a:xfrm>
            <a:off x="2057400" y="2209800"/>
            <a:ext cx="4572000" cy="6096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p:txBody>
          <a:bodyPr/>
          <a:lstStyle/>
          <a:p>
            <a:pPr eaLnBrk="1" hangingPunct="1"/>
            <a:r>
              <a:rPr lang="en-US" dirty="0" smtClean="0"/>
              <a:t>Invoice Buttons</a:t>
            </a:r>
          </a:p>
        </p:txBody>
      </p:sp>
      <p:sp>
        <p:nvSpPr>
          <p:cNvPr id="60421" name="Rectangle 5"/>
          <p:cNvSpPr>
            <a:spLocks noGrp="1" noChangeArrowheads="1"/>
          </p:cNvSpPr>
          <p:nvPr>
            <p:ph type="body" sz="half" idx="2"/>
          </p:nvPr>
        </p:nvSpPr>
        <p:spPr>
          <a:xfrm>
            <a:off x="190500" y="1676400"/>
            <a:ext cx="8229600" cy="4449763"/>
          </a:xfrm>
        </p:spPr>
        <p:txBody>
          <a:bodyPr>
            <a:normAutofit/>
          </a:bodyPr>
          <a:lstStyle/>
          <a:p>
            <a:pPr eaLnBrk="1" hangingPunct="1"/>
            <a:r>
              <a:rPr lang="en-US" sz="2800" b="1" dirty="0" smtClean="0"/>
              <a:t>Invoice Buttons</a:t>
            </a:r>
          </a:p>
          <a:p>
            <a:pPr eaLnBrk="1" hangingPunct="1"/>
            <a:endParaRPr lang="en-US" sz="2800" b="1" dirty="0" smtClean="0"/>
          </a:p>
          <a:p>
            <a:pPr eaLnBrk="1" hangingPunct="1"/>
            <a:endParaRPr lang="en-US" sz="2800" b="1" dirty="0"/>
          </a:p>
          <a:p>
            <a:pPr lvl="1"/>
            <a:r>
              <a:rPr lang="en-US" sz="2000" b="1" dirty="0" smtClean="0"/>
              <a:t>Save &amp; Close </a:t>
            </a:r>
          </a:p>
          <a:p>
            <a:pPr lvl="2"/>
            <a:r>
              <a:rPr lang="en-US" dirty="0" smtClean="0"/>
              <a:t>Click to save </a:t>
            </a:r>
            <a:r>
              <a:rPr lang="en-US" dirty="0" smtClean="0"/>
              <a:t>invoice </a:t>
            </a:r>
            <a:r>
              <a:rPr lang="en-US" dirty="0" smtClean="0"/>
              <a:t>and exit </a:t>
            </a:r>
            <a:r>
              <a:rPr lang="en-US" dirty="0" smtClean="0"/>
              <a:t>Create </a:t>
            </a:r>
            <a:r>
              <a:rPr lang="en-US" dirty="0" smtClean="0"/>
              <a:t>Invoices screen</a:t>
            </a:r>
          </a:p>
          <a:p>
            <a:pPr lvl="1"/>
            <a:r>
              <a:rPr lang="en-US" sz="2000" b="1" dirty="0" smtClean="0"/>
              <a:t>Save &amp; New </a:t>
            </a:r>
          </a:p>
          <a:p>
            <a:pPr lvl="2"/>
            <a:r>
              <a:rPr lang="en-US" dirty="0" smtClean="0"/>
              <a:t>Click to save </a:t>
            </a:r>
            <a:r>
              <a:rPr lang="en-US" dirty="0" smtClean="0"/>
              <a:t>invoice </a:t>
            </a:r>
            <a:r>
              <a:rPr lang="en-US" dirty="0" smtClean="0"/>
              <a:t>and go to a new invoice for completion</a:t>
            </a:r>
          </a:p>
          <a:p>
            <a:pPr lvl="1"/>
            <a:r>
              <a:rPr lang="en-US" sz="2000" b="1" dirty="0" smtClean="0"/>
              <a:t>Clear</a:t>
            </a:r>
            <a:r>
              <a:rPr lang="en-US" sz="2000" dirty="0" smtClean="0"/>
              <a:t> </a:t>
            </a:r>
            <a:endParaRPr lang="en-US" sz="2000" dirty="0"/>
          </a:p>
          <a:p>
            <a:pPr lvl="2"/>
            <a:r>
              <a:rPr lang="en-US" dirty="0" smtClean="0"/>
              <a:t>Click to clear </a:t>
            </a:r>
            <a:r>
              <a:rPr lang="en-US" dirty="0" smtClean="0"/>
              <a:t>information </a:t>
            </a:r>
            <a:r>
              <a:rPr lang="en-US" dirty="0" smtClean="0"/>
              <a:t>entered on </a:t>
            </a:r>
            <a:r>
              <a:rPr lang="en-US" dirty="0" smtClean="0"/>
              <a:t>current </a:t>
            </a:r>
            <a:r>
              <a:rPr lang="en-US" dirty="0" smtClean="0"/>
              <a:t>invoice</a:t>
            </a:r>
          </a:p>
        </p:txBody>
      </p:sp>
      <p:sp>
        <p:nvSpPr>
          <p:cNvPr id="60418"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60419"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AF1258DE-C221-4E58-BFA6-FC74E9222D4F}" type="slidenum">
              <a:rPr lang="en-US" smtClean="0"/>
              <a:pPr eaLnBrk="1" hangingPunct="1"/>
              <a:t>68</a:t>
            </a:fld>
            <a:endParaRPr lang="en-US" dirty="0" smtClean="0"/>
          </a:p>
        </p:txBody>
      </p:sp>
      <p:pic>
        <p:nvPicPr>
          <p:cNvPr id="604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434940"/>
            <a:ext cx="2971800" cy="4092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3"/>
          <p:cNvSpPr>
            <a:spLocks noGrp="1" noChangeArrowheads="1"/>
          </p:cNvSpPr>
          <p:nvPr>
            <p:ph idx="1"/>
          </p:nvPr>
        </p:nvSpPr>
        <p:spPr>
          <a:xfrm>
            <a:off x="228600" y="1752600"/>
            <a:ext cx="8407893" cy="4407408"/>
          </a:xfrm>
        </p:spPr>
        <p:txBody>
          <a:bodyPr/>
          <a:lstStyle/>
          <a:p>
            <a:r>
              <a:rPr lang="en-US" sz="2800" dirty="0"/>
              <a:t>QuickBooks Lists </a:t>
            </a:r>
            <a:r>
              <a:rPr lang="en-US" sz="2800" dirty="0" smtClean="0"/>
              <a:t>are used to expedite entering transactions</a:t>
            </a:r>
          </a:p>
          <a:p>
            <a:r>
              <a:rPr lang="en-US" sz="2800" dirty="0" smtClean="0"/>
              <a:t>Lists are an integral part of </a:t>
            </a:r>
            <a:r>
              <a:rPr lang="en-US" sz="2800" dirty="0" smtClean="0"/>
              <a:t>program</a:t>
            </a:r>
            <a:endParaRPr lang="en-US" sz="2800" dirty="0" smtClean="0"/>
          </a:p>
          <a:p>
            <a:pPr eaLnBrk="1" hangingPunct="1"/>
            <a:r>
              <a:rPr lang="en-US" sz="2800" dirty="0" smtClean="0"/>
              <a:t>There are lists for:</a:t>
            </a:r>
          </a:p>
          <a:p>
            <a:pPr lvl="1" eaLnBrk="1" hangingPunct="1"/>
            <a:r>
              <a:rPr lang="en-US" sz="2000" dirty="0" smtClean="0"/>
              <a:t>Customers &amp; Jobs</a:t>
            </a:r>
          </a:p>
          <a:p>
            <a:pPr lvl="1" eaLnBrk="1" hangingPunct="1"/>
            <a:r>
              <a:rPr lang="en-US" sz="2000" dirty="0" smtClean="0"/>
              <a:t>Vendors</a:t>
            </a:r>
          </a:p>
          <a:p>
            <a:pPr lvl="1" eaLnBrk="1" hangingPunct="1"/>
            <a:r>
              <a:rPr lang="en-US" sz="2000" dirty="0" smtClean="0"/>
              <a:t>Items &amp; Services</a:t>
            </a:r>
          </a:p>
          <a:p>
            <a:pPr lvl="1" eaLnBrk="1" hangingPunct="1"/>
            <a:r>
              <a:rPr lang="en-US" sz="2000" dirty="0" smtClean="0"/>
              <a:t>Chart of Accounts</a:t>
            </a:r>
          </a:p>
          <a:p>
            <a:pPr lvl="1" eaLnBrk="1" hangingPunct="1"/>
            <a:r>
              <a:rPr lang="en-US" sz="2000" dirty="0" smtClean="0"/>
              <a:t>And Others</a:t>
            </a:r>
          </a:p>
        </p:txBody>
      </p:sp>
      <p:sp>
        <p:nvSpPr>
          <p:cNvPr id="61442"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61443"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A8F211F9-D743-43F2-8938-4EA4CF4E3052}" type="slidenum">
              <a:rPr lang="en-US" smtClean="0"/>
              <a:pPr eaLnBrk="1" hangingPunct="1"/>
              <a:t>69</a:t>
            </a:fld>
            <a:endParaRPr lang="en-US" dirty="0" smtClean="0"/>
          </a:p>
        </p:txBody>
      </p:sp>
      <p:sp>
        <p:nvSpPr>
          <p:cNvPr id="61444" name="Rectangle 2"/>
          <p:cNvSpPr>
            <a:spLocks noGrp="1" noChangeArrowheads="1"/>
          </p:cNvSpPr>
          <p:nvPr>
            <p:ph type="title"/>
          </p:nvPr>
        </p:nvSpPr>
        <p:spPr/>
        <p:txBody>
          <a:bodyPr/>
          <a:lstStyle/>
          <a:p>
            <a:pPr eaLnBrk="1" hangingPunct="1"/>
            <a:r>
              <a:rPr lang="en-US" dirty="0" smtClean="0"/>
              <a:t>QuickBooks Lists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dirty="0" smtClean="0"/>
              <a:t>Open </a:t>
            </a:r>
            <a:r>
              <a:rPr lang="en-US" dirty="0" smtClean="0"/>
              <a:t>Sample </a:t>
            </a:r>
            <a:r>
              <a:rPr lang="en-US" dirty="0" smtClean="0"/>
              <a:t>File</a:t>
            </a:r>
          </a:p>
        </p:txBody>
      </p:sp>
      <p:sp>
        <p:nvSpPr>
          <p:cNvPr id="8197" name="Rectangle 3"/>
          <p:cNvSpPr>
            <a:spLocks noGrp="1" noChangeArrowheads="1"/>
          </p:cNvSpPr>
          <p:nvPr>
            <p:ph type="body" sz="half" idx="1"/>
          </p:nvPr>
        </p:nvSpPr>
        <p:spPr>
          <a:xfrm>
            <a:off x="228600" y="1676400"/>
            <a:ext cx="8001000" cy="1447800"/>
          </a:xfrm>
        </p:spPr>
        <p:txBody>
          <a:bodyPr>
            <a:normAutofit/>
          </a:bodyPr>
          <a:lstStyle/>
          <a:p>
            <a:r>
              <a:rPr lang="en-US" sz="2800" dirty="0" smtClean="0"/>
              <a:t>On </a:t>
            </a:r>
            <a:r>
              <a:rPr lang="en-US" sz="2800" dirty="0" smtClean="0"/>
              <a:t>No </a:t>
            </a:r>
            <a:r>
              <a:rPr lang="en-US" sz="2800" dirty="0" smtClean="0"/>
              <a:t>Company Open screen:</a:t>
            </a:r>
          </a:p>
          <a:p>
            <a:pPr lvl="1"/>
            <a:r>
              <a:rPr lang="en-US" sz="2000" dirty="0" smtClean="0"/>
              <a:t>Click </a:t>
            </a:r>
            <a:r>
              <a:rPr lang="en-US" sz="2000" b="1" dirty="0" smtClean="0"/>
              <a:t>Open </a:t>
            </a:r>
            <a:r>
              <a:rPr lang="en-US" sz="2000" b="1" dirty="0" smtClean="0"/>
              <a:t>a sample file</a:t>
            </a:r>
            <a:r>
              <a:rPr lang="en-US" sz="2000" dirty="0" smtClean="0"/>
              <a:t> button</a:t>
            </a:r>
          </a:p>
          <a:p>
            <a:pPr lvl="1"/>
            <a:r>
              <a:rPr lang="en-US" sz="2000" dirty="0" smtClean="0"/>
              <a:t>Click </a:t>
            </a:r>
            <a:r>
              <a:rPr lang="en-US" sz="2000" b="1" dirty="0" smtClean="0"/>
              <a:t>Sample service-based business</a:t>
            </a:r>
          </a:p>
          <a:p>
            <a:pPr eaLnBrk="1" hangingPunct="1">
              <a:buFontTx/>
              <a:buNone/>
            </a:pPr>
            <a:endParaRPr lang="en-US" sz="2800" dirty="0" smtClean="0"/>
          </a:p>
        </p:txBody>
      </p:sp>
      <p:sp>
        <p:nvSpPr>
          <p:cNvPr id="8194"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8195"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90ECEF5F-A5BC-4B5B-9015-3957586D5691}" type="slidenum">
              <a:rPr lang="en-US" smtClean="0"/>
              <a:pPr eaLnBrk="1" hangingPunct="1"/>
              <a:t>7</a:t>
            </a:fld>
            <a:endParaRPr lang="en-US" dirty="0" smtClean="0"/>
          </a:p>
        </p:txBody>
      </p:sp>
      <p:pic>
        <p:nvPicPr>
          <p:cNvPr id="819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581400"/>
            <a:ext cx="2228850" cy="1419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p:txBody>
          <a:bodyPr/>
          <a:lstStyle/>
          <a:p>
            <a:pPr eaLnBrk="1" hangingPunct="1"/>
            <a:r>
              <a:rPr lang="en-US" sz="3600" dirty="0" smtClean="0"/>
              <a:t>QuickBooks Lists: </a:t>
            </a:r>
            <a:br>
              <a:rPr lang="en-US" sz="3600" dirty="0" smtClean="0"/>
            </a:br>
            <a:r>
              <a:rPr lang="en-US" sz="3600" dirty="0" smtClean="0"/>
              <a:t>Customers &amp; Jobs</a:t>
            </a:r>
          </a:p>
        </p:txBody>
      </p:sp>
      <p:sp>
        <p:nvSpPr>
          <p:cNvPr id="62469" name="Rectangle 3"/>
          <p:cNvSpPr>
            <a:spLocks noGrp="1" noChangeArrowheads="1"/>
          </p:cNvSpPr>
          <p:nvPr>
            <p:ph type="body" sz="half" idx="1"/>
          </p:nvPr>
        </p:nvSpPr>
        <p:spPr>
          <a:xfrm>
            <a:off x="215900" y="1676400"/>
            <a:ext cx="4343400" cy="4525963"/>
          </a:xfrm>
        </p:spPr>
        <p:txBody>
          <a:bodyPr>
            <a:normAutofit/>
          </a:bodyPr>
          <a:lstStyle/>
          <a:p>
            <a:r>
              <a:rPr lang="en-US" sz="2800" dirty="0" smtClean="0"/>
              <a:t>Shown in </a:t>
            </a:r>
            <a:r>
              <a:rPr lang="en-US" sz="2800" dirty="0" smtClean="0"/>
              <a:t>Customer </a:t>
            </a:r>
            <a:r>
              <a:rPr lang="en-US" sz="2800" dirty="0" smtClean="0"/>
              <a:t>Center</a:t>
            </a:r>
          </a:p>
          <a:p>
            <a:r>
              <a:rPr lang="en-US" sz="2800" dirty="0" smtClean="0"/>
              <a:t>To view </a:t>
            </a:r>
            <a:r>
              <a:rPr lang="en-US" sz="2800" dirty="0" smtClean="0"/>
              <a:t>Customers </a:t>
            </a:r>
            <a:r>
              <a:rPr lang="en-US" sz="2800" dirty="0"/>
              <a:t>&amp; Jobs List</a:t>
            </a:r>
          </a:p>
          <a:p>
            <a:pPr lvl="1"/>
            <a:r>
              <a:rPr lang="en-US" sz="2000" dirty="0" smtClean="0"/>
              <a:t>Click </a:t>
            </a:r>
            <a:r>
              <a:rPr lang="en-US" sz="2000" b="1" dirty="0" smtClean="0"/>
              <a:t>Customers</a:t>
            </a:r>
            <a:r>
              <a:rPr lang="en-US" sz="2000" dirty="0" smtClean="0"/>
              <a:t> </a:t>
            </a:r>
            <a:r>
              <a:rPr lang="en-US" sz="2000" dirty="0" smtClean="0"/>
              <a:t>button on </a:t>
            </a:r>
            <a:r>
              <a:rPr lang="en-US" sz="2000" dirty="0" smtClean="0"/>
              <a:t>Home </a:t>
            </a:r>
            <a:r>
              <a:rPr lang="en-US" sz="2000" dirty="0" smtClean="0"/>
              <a:t>Page </a:t>
            </a:r>
          </a:p>
          <a:p>
            <a:r>
              <a:rPr lang="en-US" sz="2800" dirty="0" smtClean="0"/>
              <a:t>Customers &amp; Jobs List = Accounts Receivable Subsidiary Ledger</a:t>
            </a:r>
          </a:p>
        </p:txBody>
      </p:sp>
      <p:sp>
        <p:nvSpPr>
          <p:cNvPr id="62466"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62467"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522F3824-ACD8-49C3-8301-E635309AF0A4}" type="slidenum">
              <a:rPr lang="en-US" smtClean="0"/>
              <a:pPr eaLnBrk="1" hangingPunct="1"/>
              <a:t>70</a:t>
            </a:fld>
            <a:endParaRPr lang="en-US" dirty="0" smtClean="0"/>
          </a:p>
        </p:txBody>
      </p:sp>
      <p:pic>
        <p:nvPicPr>
          <p:cNvPr id="6247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325" y="3429000"/>
            <a:ext cx="2933700" cy="2562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Snagit_PPT79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286000"/>
            <a:ext cx="3704762" cy="609524"/>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p:txBody>
          <a:bodyPr/>
          <a:lstStyle/>
          <a:p>
            <a:pPr eaLnBrk="1" hangingPunct="1"/>
            <a:r>
              <a:rPr lang="en-US" sz="3600" dirty="0" smtClean="0"/>
              <a:t>QuickBooks Lists:</a:t>
            </a:r>
            <a:br>
              <a:rPr lang="en-US" sz="3600" dirty="0" smtClean="0"/>
            </a:br>
            <a:r>
              <a:rPr lang="en-US" sz="3600" dirty="0" smtClean="0"/>
              <a:t>Vendors</a:t>
            </a:r>
          </a:p>
        </p:txBody>
      </p:sp>
      <p:sp>
        <p:nvSpPr>
          <p:cNvPr id="64517" name="Rectangle 3"/>
          <p:cNvSpPr>
            <a:spLocks noGrp="1" noChangeArrowheads="1"/>
          </p:cNvSpPr>
          <p:nvPr>
            <p:ph type="body" sz="half" idx="1"/>
          </p:nvPr>
        </p:nvSpPr>
        <p:spPr>
          <a:xfrm>
            <a:off x="228600" y="1752600"/>
            <a:ext cx="4038600" cy="4648200"/>
          </a:xfrm>
        </p:spPr>
        <p:txBody>
          <a:bodyPr>
            <a:normAutofit/>
          </a:bodyPr>
          <a:lstStyle/>
          <a:p>
            <a:r>
              <a:rPr lang="en-US" sz="2800" dirty="0" smtClean="0"/>
              <a:t>Shown in </a:t>
            </a:r>
            <a:r>
              <a:rPr lang="en-US" sz="2800" dirty="0" smtClean="0"/>
              <a:t>Vendor </a:t>
            </a:r>
            <a:r>
              <a:rPr lang="en-US" sz="2800" dirty="0" smtClean="0"/>
              <a:t>Center</a:t>
            </a:r>
          </a:p>
          <a:p>
            <a:r>
              <a:rPr lang="en-US" sz="2800" dirty="0" smtClean="0"/>
              <a:t>To view </a:t>
            </a:r>
            <a:r>
              <a:rPr lang="en-US" sz="2800" dirty="0" smtClean="0"/>
              <a:t>Vendors </a:t>
            </a:r>
            <a:r>
              <a:rPr lang="en-US" sz="2800" dirty="0" smtClean="0"/>
              <a:t>List</a:t>
            </a:r>
          </a:p>
          <a:p>
            <a:pPr lvl="1"/>
            <a:r>
              <a:rPr lang="en-US" sz="2000" dirty="0" smtClean="0"/>
              <a:t>Click </a:t>
            </a:r>
            <a:r>
              <a:rPr lang="en-US" sz="2000" b="1" dirty="0" smtClean="0"/>
              <a:t>Vendors</a:t>
            </a:r>
            <a:r>
              <a:rPr lang="en-US" sz="2000" dirty="0" smtClean="0"/>
              <a:t> </a:t>
            </a:r>
            <a:r>
              <a:rPr lang="en-US" sz="2000" dirty="0" smtClean="0"/>
              <a:t>button on </a:t>
            </a:r>
            <a:r>
              <a:rPr lang="en-US" sz="2000" dirty="0" smtClean="0"/>
              <a:t>Home </a:t>
            </a:r>
            <a:r>
              <a:rPr lang="en-US" sz="2000" dirty="0" smtClean="0"/>
              <a:t>Page </a:t>
            </a:r>
          </a:p>
          <a:p>
            <a:r>
              <a:rPr lang="en-US" sz="2800" dirty="0" smtClean="0"/>
              <a:t>Vendors List  = Accounts Payable Subsidiary Ledger</a:t>
            </a:r>
          </a:p>
        </p:txBody>
      </p:sp>
      <p:sp>
        <p:nvSpPr>
          <p:cNvPr id="64514"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64515"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65F77CE4-147E-40CA-912E-5F6FF4F23072}" type="slidenum">
              <a:rPr lang="en-US" smtClean="0"/>
              <a:pPr eaLnBrk="1" hangingPunct="1"/>
              <a:t>71</a:t>
            </a:fld>
            <a:endParaRPr lang="en-US" dirty="0" smtClean="0"/>
          </a:p>
        </p:txBody>
      </p:sp>
      <p:pic>
        <p:nvPicPr>
          <p:cNvPr id="6451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10000"/>
            <a:ext cx="3238500" cy="2181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2463" y="1981200"/>
            <a:ext cx="3457575"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QuickBooks Lists:</a:t>
            </a:r>
            <a:br>
              <a:rPr lang="en-US" dirty="0"/>
            </a:br>
            <a:r>
              <a:rPr lang="en-US" dirty="0" smtClean="0"/>
              <a:t>Items</a:t>
            </a:r>
            <a:endParaRPr lang="en-US" dirty="0"/>
          </a:p>
        </p:txBody>
      </p:sp>
      <p:sp>
        <p:nvSpPr>
          <p:cNvPr id="3" name="Text Placeholder 2"/>
          <p:cNvSpPr>
            <a:spLocks noGrp="1"/>
          </p:cNvSpPr>
          <p:nvPr>
            <p:ph type="body" sz="half" idx="1"/>
          </p:nvPr>
        </p:nvSpPr>
        <p:spPr>
          <a:xfrm>
            <a:off x="152400" y="1600200"/>
            <a:ext cx="8029543" cy="4525963"/>
          </a:xfrm>
        </p:spPr>
        <p:txBody>
          <a:bodyPr/>
          <a:lstStyle/>
          <a:p>
            <a:r>
              <a:rPr lang="en-US" sz="2800" dirty="0" smtClean="0"/>
              <a:t>To view </a:t>
            </a:r>
            <a:r>
              <a:rPr lang="en-US" sz="2800" dirty="0" smtClean="0"/>
              <a:t>Item </a:t>
            </a:r>
            <a:r>
              <a:rPr lang="en-US" sz="2800" dirty="0" smtClean="0"/>
              <a:t>List</a:t>
            </a:r>
          </a:p>
          <a:p>
            <a:pPr lvl="1"/>
            <a:r>
              <a:rPr lang="en-US" sz="2000" dirty="0" smtClean="0"/>
              <a:t>Click </a:t>
            </a:r>
            <a:r>
              <a:rPr lang="en-US" sz="2000" dirty="0" smtClean="0"/>
              <a:t>Items </a:t>
            </a:r>
            <a:r>
              <a:rPr lang="en-US" sz="2000" dirty="0" smtClean="0"/>
              <a:t>&amp; Services icon in </a:t>
            </a:r>
            <a:r>
              <a:rPr lang="en-US" sz="2000" dirty="0" smtClean="0"/>
              <a:t>Company </a:t>
            </a:r>
            <a:r>
              <a:rPr lang="en-US" sz="2000" dirty="0" smtClean="0"/>
              <a:t>section of </a:t>
            </a:r>
            <a:r>
              <a:rPr lang="en-US" sz="2000" dirty="0" smtClean="0"/>
              <a:t>Home </a:t>
            </a:r>
            <a:r>
              <a:rPr lang="en-US" sz="2000" dirty="0" smtClean="0"/>
              <a:t>Page</a:t>
            </a:r>
          </a:p>
          <a:p>
            <a:r>
              <a:rPr lang="en-US" sz="2800" dirty="0" smtClean="0"/>
              <a:t>Item </a:t>
            </a:r>
            <a:r>
              <a:rPr lang="en-US" sz="2800" dirty="0" smtClean="0"/>
              <a:t>List shows </a:t>
            </a:r>
          </a:p>
          <a:p>
            <a:pPr lvl="1"/>
            <a:r>
              <a:rPr lang="en-US" sz="2000" dirty="0" smtClean="0"/>
              <a:t>Items </a:t>
            </a:r>
            <a:r>
              <a:rPr lang="en-US" sz="2000" dirty="0"/>
              <a:t>available for </a:t>
            </a:r>
            <a:r>
              <a:rPr lang="en-US" sz="2000" dirty="0" smtClean="0"/>
              <a:t>sale </a:t>
            </a:r>
          </a:p>
          <a:p>
            <a:pPr lvl="1"/>
            <a:r>
              <a:rPr lang="en-US" sz="2000" dirty="0" smtClean="0"/>
              <a:t>Services performed by </a:t>
            </a:r>
            <a:r>
              <a:rPr lang="en-US" sz="2000" dirty="0" smtClean="0"/>
              <a:t>company</a:t>
            </a:r>
            <a:endParaRPr lang="en-US" sz="2000" dirty="0"/>
          </a:p>
        </p:txBody>
      </p:sp>
      <p:sp>
        <p:nvSpPr>
          <p:cNvPr id="6" name="Footer Placeholder 5"/>
          <p:cNvSpPr>
            <a:spLocks noGrp="1"/>
          </p:cNvSpPr>
          <p:nvPr>
            <p:ph type="ftr" sz="quarter" idx="11"/>
          </p:nvPr>
        </p:nvSpPr>
        <p:spPr/>
        <p:txBody>
          <a:bodyPr/>
          <a:lstStyle/>
          <a:p>
            <a:pPr>
              <a:defRPr/>
            </a:pPr>
            <a:r>
              <a:rPr lang="en-US" dirty="0" smtClean="0"/>
              <a:t>Copyright ©2016 Pearson Education, Inc. </a:t>
            </a:r>
            <a:endParaRPr lang="en-US" dirty="0"/>
          </a:p>
        </p:txBody>
      </p:sp>
      <p:sp>
        <p:nvSpPr>
          <p:cNvPr id="7" name="Slide Number Placeholder 6"/>
          <p:cNvSpPr>
            <a:spLocks noGrp="1"/>
          </p:cNvSpPr>
          <p:nvPr>
            <p:ph type="sldNum" sz="quarter" idx="12"/>
          </p:nvPr>
        </p:nvSpPr>
        <p:spPr/>
        <p:txBody>
          <a:bodyPr/>
          <a:lstStyle/>
          <a:p>
            <a:pPr>
              <a:defRPr/>
            </a:pPr>
            <a:r>
              <a:rPr lang="en-US" dirty="0" smtClean="0"/>
              <a:t>1-</a:t>
            </a:r>
            <a:fld id="{21DEAAF1-E425-4780-B727-D593DC886823}" type="slidenum">
              <a:rPr lang="en-US" smtClean="0"/>
              <a:pPr>
                <a:defRPr/>
              </a:pPr>
              <a:t>72</a:t>
            </a:fld>
            <a:endParaRPr lang="en-US" dirty="0"/>
          </a:p>
        </p:txBody>
      </p:sp>
      <p:pic>
        <p:nvPicPr>
          <p:cNvPr id="4" name="Snagit_PPT31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1981200"/>
            <a:ext cx="514286" cy="647619"/>
          </a:xfrm>
          <a:prstGeom prst="rect">
            <a:avLst/>
          </a:prstGeom>
          <a:ln>
            <a:solidFill>
              <a:schemeClr val="tx1"/>
            </a:solidFill>
          </a:ln>
        </p:spPr>
      </p:pic>
      <p:pic>
        <p:nvPicPr>
          <p:cNvPr id="5" name="Snagit_PPT53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00" y="4267200"/>
            <a:ext cx="8686800" cy="1986063"/>
          </a:xfrm>
          <a:prstGeom prst="rect">
            <a:avLst/>
          </a:prstGeom>
          <a:ln>
            <a:solidFill>
              <a:schemeClr val="tx1"/>
            </a:solidFill>
          </a:ln>
        </p:spPr>
      </p:pic>
    </p:spTree>
    <p:extLst>
      <p:ext uri="{BB962C8B-B14F-4D97-AF65-F5344CB8AC3E}">
        <p14:creationId xmlns:p14="http://schemas.microsoft.com/office/powerpoint/2010/main" val="24942248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p:txBody>
          <a:bodyPr/>
          <a:lstStyle/>
          <a:p>
            <a:pPr eaLnBrk="1" hangingPunct="1"/>
            <a:r>
              <a:rPr lang="en-US" sz="3600" dirty="0" smtClean="0"/>
              <a:t>QuickBooks Lists: </a:t>
            </a:r>
            <a:br>
              <a:rPr lang="en-US" sz="3600" dirty="0" smtClean="0"/>
            </a:br>
            <a:r>
              <a:rPr lang="en-US" sz="3600" dirty="0" smtClean="0"/>
              <a:t>Chart of Accounts</a:t>
            </a:r>
          </a:p>
        </p:txBody>
      </p:sp>
      <p:sp>
        <p:nvSpPr>
          <p:cNvPr id="63493" name="Rectangle 3"/>
          <p:cNvSpPr>
            <a:spLocks noGrp="1" noChangeArrowheads="1"/>
          </p:cNvSpPr>
          <p:nvPr>
            <p:ph type="body" sz="half" idx="1"/>
          </p:nvPr>
        </p:nvSpPr>
        <p:spPr>
          <a:xfrm>
            <a:off x="152400" y="1676400"/>
            <a:ext cx="4038600" cy="4525963"/>
          </a:xfrm>
        </p:spPr>
        <p:txBody>
          <a:bodyPr>
            <a:normAutofit/>
          </a:bodyPr>
          <a:lstStyle/>
          <a:p>
            <a:pPr eaLnBrk="1" hangingPunct="1">
              <a:lnSpc>
                <a:spcPct val="80000"/>
              </a:lnSpc>
            </a:pPr>
            <a:r>
              <a:rPr lang="en-US" sz="2800" dirty="0" smtClean="0"/>
              <a:t>To access </a:t>
            </a:r>
            <a:r>
              <a:rPr lang="en-US" sz="2800" dirty="0" smtClean="0"/>
              <a:t>Chart </a:t>
            </a:r>
            <a:r>
              <a:rPr lang="en-US" sz="2800" dirty="0" smtClean="0"/>
              <a:t>of Accounts</a:t>
            </a:r>
          </a:p>
          <a:p>
            <a:pPr lvl="1">
              <a:lnSpc>
                <a:spcPct val="80000"/>
              </a:lnSpc>
            </a:pPr>
            <a:r>
              <a:rPr lang="en-US" sz="2000" dirty="0" smtClean="0"/>
              <a:t>Click </a:t>
            </a:r>
            <a:r>
              <a:rPr lang="en-US" sz="2000" b="1" dirty="0" smtClean="0"/>
              <a:t>Chart </a:t>
            </a:r>
            <a:r>
              <a:rPr lang="en-US" sz="2000" b="1" dirty="0" smtClean="0"/>
              <a:t>of Accounts </a:t>
            </a:r>
            <a:r>
              <a:rPr lang="en-US" sz="2000" dirty="0" smtClean="0"/>
              <a:t>icon on </a:t>
            </a:r>
            <a:r>
              <a:rPr lang="en-US" sz="2000" dirty="0" smtClean="0"/>
              <a:t>Home </a:t>
            </a:r>
            <a:r>
              <a:rPr lang="en-US" sz="2000" dirty="0" smtClean="0"/>
              <a:t>Page</a:t>
            </a:r>
          </a:p>
          <a:p>
            <a:pPr marL="1371600" lvl="5" indent="0">
              <a:lnSpc>
                <a:spcPct val="80000"/>
              </a:lnSpc>
              <a:buNone/>
            </a:pPr>
            <a:r>
              <a:rPr lang="en-US" sz="2000" u="sng" dirty="0" smtClean="0"/>
              <a:t>OR</a:t>
            </a:r>
          </a:p>
          <a:p>
            <a:pPr lvl="1">
              <a:lnSpc>
                <a:spcPct val="80000"/>
              </a:lnSpc>
            </a:pPr>
            <a:r>
              <a:rPr lang="en-US" sz="2000" dirty="0" smtClean="0"/>
              <a:t>Click </a:t>
            </a:r>
            <a:r>
              <a:rPr lang="en-US" sz="2000" b="1" dirty="0" smtClean="0"/>
              <a:t>Lists</a:t>
            </a:r>
            <a:r>
              <a:rPr lang="en-US" sz="2000" dirty="0" smtClean="0"/>
              <a:t> </a:t>
            </a:r>
            <a:r>
              <a:rPr lang="en-US" sz="2000" dirty="0" smtClean="0"/>
              <a:t>menu</a:t>
            </a:r>
          </a:p>
          <a:p>
            <a:pPr lvl="1">
              <a:lnSpc>
                <a:spcPct val="80000"/>
              </a:lnSpc>
            </a:pPr>
            <a:r>
              <a:rPr lang="en-US" sz="2000" dirty="0" smtClean="0"/>
              <a:t>Click </a:t>
            </a:r>
            <a:r>
              <a:rPr lang="en-US" sz="2000" b="1" dirty="0" smtClean="0"/>
              <a:t>Chart of Accounts</a:t>
            </a:r>
          </a:p>
          <a:p>
            <a:pPr>
              <a:lnSpc>
                <a:spcPct val="80000"/>
              </a:lnSpc>
            </a:pPr>
            <a:r>
              <a:rPr lang="en-US" sz="2800" dirty="0" smtClean="0"/>
              <a:t>Chart of Accounts </a:t>
            </a:r>
            <a:r>
              <a:rPr lang="en-US" sz="2800" dirty="0"/>
              <a:t>=</a:t>
            </a:r>
            <a:r>
              <a:rPr lang="en-US" sz="2800" dirty="0" smtClean="0"/>
              <a:t> General Ledger</a:t>
            </a:r>
          </a:p>
          <a:p>
            <a:pPr eaLnBrk="1" hangingPunct="1">
              <a:lnSpc>
                <a:spcPct val="80000"/>
              </a:lnSpc>
            </a:pPr>
            <a:endParaRPr lang="en-US" sz="2400" dirty="0" smtClean="0"/>
          </a:p>
        </p:txBody>
      </p:sp>
      <p:sp>
        <p:nvSpPr>
          <p:cNvPr id="63490"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63491"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D405AA34-AE66-4BDF-A3AD-AB980040653F}" type="slidenum">
              <a:rPr lang="en-US" smtClean="0"/>
              <a:pPr eaLnBrk="1" hangingPunct="1"/>
              <a:t>73</a:t>
            </a:fld>
            <a:endParaRPr lang="en-US" dirty="0" smtClean="0"/>
          </a:p>
        </p:txBody>
      </p:sp>
      <p:pic>
        <p:nvPicPr>
          <p:cNvPr id="3" name="Snagit_PPT42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365" y="2286000"/>
            <a:ext cx="533333" cy="600000"/>
          </a:xfrm>
          <a:prstGeom prst="rect">
            <a:avLst/>
          </a:prstGeom>
          <a:ln>
            <a:solidFill>
              <a:schemeClr val="tx1"/>
            </a:solidFill>
          </a:ln>
        </p:spPr>
      </p:pic>
      <p:pic>
        <p:nvPicPr>
          <p:cNvPr id="4" name="Snagit_PPT3D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3581400"/>
            <a:ext cx="4590477" cy="2028572"/>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QuickBooks Lists: </a:t>
            </a:r>
            <a:br>
              <a:rPr lang="en-US" dirty="0"/>
            </a:br>
            <a:r>
              <a:rPr lang="en-US" dirty="0"/>
              <a:t>Chart of Accounts</a:t>
            </a:r>
          </a:p>
        </p:txBody>
      </p:sp>
      <p:sp>
        <p:nvSpPr>
          <p:cNvPr id="3" name="Text Placeholder 2"/>
          <p:cNvSpPr>
            <a:spLocks noGrp="1"/>
          </p:cNvSpPr>
          <p:nvPr>
            <p:ph type="body" sz="half" idx="1"/>
          </p:nvPr>
        </p:nvSpPr>
        <p:spPr>
          <a:xfrm>
            <a:off x="228600" y="1676400"/>
            <a:ext cx="8077200" cy="4525963"/>
          </a:xfrm>
        </p:spPr>
        <p:txBody>
          <a:bodyPr/>
          <a:lstStyle/>
          <a:p>
            <a:r>
              <a:rPr lang="en-US" sz="2800" dirty="0" smtClean="0"/>
              <a:t>Each individual account has a register that records all of </a:t>
            </a:r>
            <a:r>
              <a:rPr lang="en-US" sz="2800" dirty="0" smtClean="0"/>
              <a:t>account </a:t>
            </a:r>
            <a:r>
              <a:rPr lang="en-US" sz="2800" dirty="0" smtClean="0"/>
              <a:t>activity</a:t>
            </a:r>
          </a:p>
          <a:p>
            <a:pPr lvl="1"/>
            <a:r>
              <a:rPr lang="en-US" sz="2000" dirty="0" smtClean="0"/>
              <a:t>Note that PMT and INV are shown as two transaction types</a:t>
            </a:r>
          </a:p>
          <a:p>
            <a:endParaRPr lang="en-US" dirty="0"/>
          </a:p>
        </p:txBody>
      </p:sp>
      <p:sp>
        <p:nvSpPr>
          <p:cNvPr id="6" name="Footer Placeholder 5"/>
          <p:cNvSpPr>
            <a:spLocks noGrp="1"/>
          </p:cNvSpPr>
          <p:nvPr>
            <p:ph type="ftr" sz="quarter" idx="11"/>
          </p:nvPr>
        </p:nvSpPr>
        <p:spPr/>
        <p:txBody>
          <a:bodyPr/>
          <a:lstStyle/>
          <a:p>
            <a:pPr>
              <a:defRPr/>
            </a:pPr>
            <a:r>
              <a:rPr lang="en-US" dirty="0" smtClean="0"/>
              <a:t>Copyright ©2016 Pearson Education, Inc. </a:t>
            </a:r>
            <a:endParaRPr lang="en-US" dirty="0"/>
          </a:p>
        </p:txBody>
      </p:sp>
      <p:sp>
        <p:nvSpPr>
          <p:cNvPr id="7" name="Slide Number Placeholder 6"/>
          <p:cNvSpPr>
            <a:spLocks noGrp="1"/>
          </p:cNvSpPr>
          <p:nvPr>
            <p:ph type="sldNum" sz="quarter" idx="12"/>
          </p:nvPr>
        </p:nvSpPr>
        <p:spPr/>
        <p:txBody>
          <a:bodyPr/>
          <a:lstStyle/>
          <a:p>
            <a:pPr>
              <a:defRPr/>
            </a:pPr>
            <a:r>
              <a:rPr lang="en-US" dirty="0" smtClean="0"/>
              <a:t>1-</a:t>
            </a:r>
            <a:fld id="{21DEAAF1-E425-4780-B727-D593DC886823}" type="slidenum">
              <a:rPr lang="en-US" smtClean="0"/>
              <a:pPr>
                <a:defRPr/>
              </a:pPr>
              <a:t>74</a:t>
            </a:fld>
            <a:endParaRPr lang="en-US" dirty="0"/>
          </a:p>
        </p:txBody>
      </p:sp>
      <p:pic>
        <p:nvPicPr>
          <p:cNvPr id="8" name="Picture 7"/>
          <p:cNvPicPr/>
          <p:nvPr/>
        </p:nvPicPr>
        <p:blipFill>
          <a:blip r:embed="rId3"/>
          <a:stretch>
            <a:fillRect/>
          </a:stretch>
        </p:blipFill>
        <p:spPr>
          <a:xfrm>
            <a:off x="939800" y="3200400"/>
            <a:ext cx="7162800" cy="2133600"/>
          </a:xfrm>
          <a:prstGeom prst="rect">
            <a:avLst/>
          </a:prstGeom>
          <a:ln w="3175" cmpd="sng">
            <a:solidFill>
              <a:schemeClr val="tx1"/>
            </a:solidFill>
          </a:ln>
        </p:spPr>
      </p:pic>
      <p:sp>
        <p:nvSpPr>
          <p:cNvPr id="10" name="Rounded Rectangle 9"/>
          <p:cNvSpPr/>
          <p:nvPr/>
        </p:nvSpPr>
        <p:spPr>
          <a:xfrm>
            <a:off x="1651000" y="4076700"/>
            <a:ext cx="355600" cy="190500"/>
          </a:xfrm>
          <a:prstGeom prst="roundRect">
            <a:avLst/>
          </a:prstGeom>
          <a:noFill/>
          <a:ln>
            <a:solidFill>
              <a:srgbClr val="660033"/>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Rounded Rectangle 10"/>
          <p:cNvSpPr/>
          <p:nvPr/>
        </p:nvSpPr>
        <p:spPr>
          <a:xfrm>
            <a:off x="1651000" y="4762501"/>
            <a:ext cx="368300" cy="177800"/>
          </a:xfrm>
          <a:prstGeom prst="roundRect">
            <a:avLst/>
          </a:prstGeom>
          <a:noFill/>
          <a:ln>
            <a:solidFill>
              <a:srgbClr val="660033"/>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30293775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title"/>
          </p:nvPr>
        </p:nvSpPr>
        <p:spPr/>
        <p:txBody>
          <a:bodyPr/>
          <a:lstStyle/>
          <a:p>
            <a:pPr eaLnBrk="1" hangingPunct="1"/>
            <a:r>
              <a:rPr lang="en-US" dirty="0" smtClean="0"/>
              <a:t>QuickBooks Reports Center</a:t>
            </a:r>
          </a:p>
        </p:txBody>
      </p:sp>
      <p:sp>
        <p:nvSpPr>
          <p:cNvPr id="65541" name="Rectangle 3"/>
          <p:cNvSpPr>
            <a:spLocks noGrp="1" noChangeArrowheads="1"/>
          </p:cNvSpPr>
          <p:nvPr>
            <p:ph type="body" sz="half" idx="1"/>
          </p:nvPr>
        </p:nvSpPr>
        <p:spPr>
          <a:xfrm>
            <a:off x="228600" y="1676400"/>
            <a:ext cx="8610600" cy="4648200"/>
          </a:xfrm>
        </p:spPr>
        <p:txBody>
          <a:bodyPr>
            <a:normAutofit/>
          </a:bodyPr>
          <a:lstStyle/>
          <a:p>
            <a:pPr eaLnBrk="1" hangingPunct="1">
              <a:lnSpc>
                <a:spcPct val="90000"/>
              </a:lnSpc>
            </a:pPr>
            <a:r>
              <a:rPr lang="en-US" sz="2800" dirty="0" smtClean="0"/>
              <a:t>QuickBooks Report Center allows preparation of all </a:t>
            </a:r>
            <a:r>
              <a:rPr lang="en-US" sz="2800" dirty="0" smtClean="0"/>
              <a:t>reports </a:t>
            </a:r>
            <a:r>
              <a:rPr lang="en-US" sz="2800" dirty="0" smtClean="0"/>
              <a:t>available in QuickBooks</a:t>
            </a:r>
          </a:p>
          <a:p>
            <a:pPr eaLnBrk="1" hangingPunct="1">
              <a:lnSpc>
                <a:spcPct val="90000"/>
              </a:lnSpc>
            </a:pPr>
            <a:r>
              <a:rPr lang="en-US" sz="2800" dirty="0" smtClean="0"/>
              <a:t>Access </a:t>
            </a:r>
            <a:r>
              <a:rPr lang="en-US" sz="2800" dirty="0" smtClean="0"/>
              <a:t>Report </a:t>
            </a:r>
            <a:r>
              <a:rPr lang="en-US" sz="2800" dirty="0" smtClean="0"/>
              <a:t>Center</a:t>
            </a:r>
          </a:p>
          <a:p>
            <a:pPr lvl="1">
              <a:lnSpc>
                <a:spcPct val="90000"/>
              </a:lnSpc>
            </a:pPr>
            <a:r>
              <a:rPr lang="en-US" sz="2000" dirty="0" smtClean="0"/>
              <a:t>Click </a:t>
            </a:r>
            <a:r>
              <a:rPr lang="en-US" sz="2000" b="1" dirty="0" smtClean="0"/>
              <a:t>Reports </a:t>
            </a:r>
            <a:r>
              <a:rPr lang="en-US" sz="2000" dirty="0" smtClean="0"/>
              <a:t>icon on </a:t>
            </a:r>
            <a:r>
              <a:rPr lang="en-US" sz="2000" dirty="0" smtClean="0"/>
              <a:t>Icon </a:t>
            </a:r>
            <a:r>
              <a:rPr lang="en-US" sz="2000" dirty="0" smtClean="0"/>
              <a:t>Bar</a:t>
            </a:r>
          </a:p>
          <a:p>
            <a:pPr marL="2194560" lvl="8" indent="0">
              <a:lnSpc>
                <a:spcPct val="90000"/>
              </a:lnSpc>
              <a:buNone/>
            </a:pPr>
            <a:r>
              <a:rPr lang="en-US" sz="2000" b="1" u="sng" dirty="0" smtClean="0"/>
              <a:t>OR</a:t>
            </a:r>
          </a:p>
          <a:p>
            <a:pPr lvl="1">
              <a:lnSpc>
                <a:spcPct val="90000"/>
              </a:lnSpc>
            </a:pPr>
            <a:r>
              <a:rPr lang="en-US" sz="2000" dirty="0" smtClean="0"/>
              <a:t>Click </a:t>
            </a:r>
            <a:r>
              <a:rPr lang="en-US" sz="2000" b="1" dirty="0" smtClean="0"/>
              <a:t>Reports </a:t>
            </a:r>
            <a:r>
              <a:rPr lang="en-US" sz="2000" dirty="0" smtClean="0"/>
              <a:t>on </a:t>
            </a:r>
            <a:r>
              <a:rPr lang="en-US" sz="2000" dirty="0" smtClean="0"/>
              <a:t>Menu</a:t>
            </a:r>
            <a:r>
              <a:rPr lang="en-US" sz="2000" b="1" dirty="0" smtClean="0"/>
              <a:t> </a:t>
            </a:r>
            <a:r>
              <a:rPr lang="en-US" sz="2000" dirty="0" smtClean="0"/>
              <a:t>bar</a:t>
            </a:r>
          </a:p>
          <a:p>
            <a:pPr lvl="1">
              <a:lnSpc>
                <a:spcPct val="90000"/>
              </a:lnSpc>
            </a:pPr>
            <a:r>
              <a:rPr lang="en-US" sz="2000" dirty="0" smtClean="0"/>
              <a:t>Click </a:t>
            </a:r>
            <a:r>
              <a:rPr lang="en-US" sz="2000" b="1" dirty="0" smtClean="0"/>
              <a:t>Report Center</a:t>
            </a:r>
          </a:p>
        </p:txBody>
      </p:sp>
      <p:sp>
        <p:nvSpPr>
          <p:cNvPr id="65538"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65539"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40B0BDA7-6BD9-4AA9-B70B-9ABCDEF1EC38}" type="slidenum">
              <a:rPr lang="en-US" smtClean="0"/>
              <a:pPr eaLnBrk="1" hangingPunct="1"/>
              <a:t>75</a:t>
            </a:fld>
            <a:endParaRPr lang="en-US" dirty="0" smtClean="0"/>
          </a:p>
        </p:txBody>
      </p:sp>
      <p:pic>
        <p:nvPicPr>
          <p:cNvPr id="2" name="Snagit_PPTE5F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897212"/>
            <a:ext cx="798642" cy="606376"/>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QuickBooks Reports Center</a:t>
            </a:r>
          </a:p>
        </p:txBody>
      </p:sp>
      <p:sp>
        <p:nvSpPr>
          <p:cNvPr id="3" name="Text Placeholder 2"/>
          <p:cNvSpPr>
            <a:spLocks noGrp="1"/>
          </p:cNvSpPr>
          <p:nvPr>
            <p:ph type="body" sz="half" idx="1"/>
          </p:nvPr>
        </p:nvSpPr>
        <p:spPr>
          <a:xfrm>
            <a:off x="228600" y="1752600"/>
            <a:ext cx="8229600" cy="4525963"/>
          </a:xfrm>
        </p:spPr>
        <p:txBody>
          <a:bodyPr/>
          <a:lstStyle/>
          <a:p>
            <a:r>
              <a:rPr lang="en-US" sz="2800" dirty="0"/>
              <a:t>Reports are organized by category</a:t>
            </a:r>
          </a:p>
          <a:p>
            <a:endParaRPr lang="en-US" dirty="0"/>
          </a:p>
        </p:txBody>
      </p:sp>
      <p:sp>
        <p:nvSpPr>
          <p:cNvPr id="5" name="Footer Placeholder 4"/>
          <p:cNvSpPr>
            <a:spLocks noGrp="1"/>
          </p:cNvSpPr>
          <p:nvPr>
            <p:ph type="ftr" sz="quarter" idx="11"/>
          </p:nvPr>
        </p:nvSpPr>
        <p:spPr/>
        <p:txBody>
          <a:bodyPr/>
          <a:lstStyle/>
          <a:p>
            <a:pPr>
              <a:defRPr/>
            </a:pPr>
            <a:r>
              <a:rPr lang="en-US" dirty="0" smtClean="0"/>
              <a:t>Copyright ©2016 Pearson Education, Inc. </a:t>
            </a:r>
            <a:endParaRPr lang="en-US" dirty="0"/>
          </a:p>
        </p:txBody>
      </p:sp>
      <p:sp>
        <p:nvSpPr>
          <p:cNvPr id="6" name="Slide Number Placeholder 5"/>
          <p:cNvSpPr>
            <a:spLocks noGrp="1"/>
          </p:cNvSpPr>
          <p:nvPr>
            <p:ph type="sldNum" sz="quarter" idx="12"/>
          </p:nvPr>
        </p:nvSpPr>
        <p:spPr/>
        <p:txBody>
          <a:bodyPr/>
          <a:lstStyle/>
          <a:p>
            <a:pPr>
              <a:defRPr/>
            </a:pPr>
            <a:r>
              <a:rPr lang="en-US" dirty="0" smtClean="0"/>
              <a:t>1-</a:t>
            </a:r>
            <a:fld id="{CB4C7258-F5D9-4A30-9D72-0247B3DCD664}" type="slidenum">
              <a:rPr lang="en-US" smtClean="0"/>
              <a:pPr>
                <a:defRPr/>
              </a:pPr>
              <a:t>76</a:t>
            </a:fld>
            <a:endParaRPr lang="en-US" dirty="0"/>
          </a:p>
        </p:txBody>
      </p:sp>
      <p:pic>
        <p:nvPicPr>
          <p:cNvPr id="7" name="Snagit_PPTDB1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286000"/>
            <a:ext cx="1552381" cy="3962400"/>
          </a:xfrm>
          <a:prstGeom prst="rect">
            <a:avLst/>
          </a:prstGeom>
          <a:ln>
            <a:solidFill>
              <a:schemeClr val="tx1"/>
            </a:solidFill>
          </a:ln>
        </p:spPr>
      </p:pic>
    </p:spTree>
    <p:extLst>
      <p:ext uri="{BB962C8B-B14F-4D97-AF65-F5344CB8AC3E}">
        <p14:creationId xmlns:p14="http://schemas.microsoft.com/office/powerpoint/2010/main" val="20977590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3"/>
          <p:cNvSpPr>
            <a:spLocks noGrp="1" noChangeArrowheads="1"/>
          </p:cNvSpPr>
          <p:nvPr>
            <p:ph idx="1"/>
          </p:nvPr>
        </p:nvSpPr>
        <p:spPr>
          <a:xfrm>
            <a:off x="228600" y="1676400"/>
            <a:ext cx="8610600" cy="4407408"/>
          </a:xfrm>
        </p:spPr>
        <p:txBody>
          <a:bodyPr>
            <a:normAutofit/>
          </a:bodyPr>
          <a:lstStyle/>
          <a:p>
            <a:pPr eaLnBrk="1" hangingPunct="1"/>
            <a:r>
              <a:rPr lang="en-US" sz="2800" dirty="0" smtClean="0"/>
              <a:t>To prepare Company and Financial Reports</a:t>
            </a:r>
          </a:p>
          <a:p>
            <a:pPr lvl="1"/>
            <a:r>
              <a:rPr lang="en-US" sz="2000" dirty="0" smtClean="0"/>
              <a:t>Click </a:t>
            </a:r>
            <a:r>
              <a:rPr lang="en-US" sz="2000" b="1" dirty="0" smtClean="0"/>
              <a:t>Company &amp; Financial </a:t>
            </a:r>
            <a:r>
              <a:rPr lang="en-US" sz="2000" dirty="0" smtClean="0"/>
              <a:t>in </a:t>
            </a:r>
            <a:r>
              <a:rPr lang="en-US" sz="2000" dirty="0" smtClean="0"/>
              <a:t>Category </a:t>
            </a:r>
            <a:r>
              <a:rPr lang="en-US" sz="2000" dirty="0" smtClean="0"/>
              <a:t>list</a:t>
            </a:r>
          </a:p>
          <a:p>
            <a:r>
              <a:rPr lang="en-US" sz="2800" dirty="0" smtClean="0"/>
              <a:t>Company &amp; Financial has several subcategories:</a:t>
            </a:r>
          </a:p>
          <a:p>
            <a:pPr lvl="1"/>
            <a:r>
              <a:rPr lang="en-US" sz="2000" dirty="0" smtClean="0"/>
              <a:t>Profit &amp; Loss (Income Statement)</a:t>
            </a:r>
          </a:p>
          <a:p>
            <a:pPr lvl="1"/>
            <a:r>
              <a:rPr lang="en-US" sz="2000" dirty="0" smtClean="0"/>
              <a:t>Income &amp; Expenses</a:t>
            </a:r>
          </a:p>
          <a:p>
            <a:pPr lvl="1"/>
            <a:r>
              <a:rPr lang="en-US" sz="2000" dirty="0" smtClean="0"/>
              <a:t>Balance Sheet &amp; Net Worth</a:t>
            </a:r>
          </a:p>
          <a:p>
            <a:pPr lvl="1"/>
            <a:r>
              <a:rPr lang="en-US" sz="2000" dirty="0" smtClean="0"/>
              <a:t>Cash Flow</a:t>
            </a:r>
          </a:p>
          <a:p>
            <a:pPr eaLnBrk="1" hangingPunct="1"/>
            <a:r>
              <a:rPr lang="en-US" sz="2800" dirty="0" smtClean="0"/>
              <a:t>To display </a:t>
            </a:r>
            <a:r>
              <a:rPr lang="en-US" sz="2800" dirty="0" smtClean="0"/>
              <a:t>reports </a:t>
            </a:r>
            <a:r>
              <a:rPr lang="en-US" sz="2800" dirty="0" smtClean="0"/>
              <a:t>in Grid view, click </a:t>
            </a:r>
            <a:r>
              <a:rPr lang="en-US" sz="2800" b="1" dirty="0" smtClean="0"/>
              <a:t>Grid </a:t>
            </a:r>
            <a:r>
              <a:rPr lang="en-US" sz="2800" b="1" dirty="0" smtClean="0"/>
              <a:t>View </a:t>
            </a:r>
            <a:r>
              <a:rPr lang="en-US" sz="2800" dirty="0" smtClean="0"/>
              <a:t>button  </a:t>
            </a:r>
          </a:p>
        </p:txBody>
      </p:sp>
      <p:sp>
        <p:nvSpPr>
          <p:cNvPr id="66562" name="Footer Placeholder 2"/>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66563"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6125C83F-40CC-4FE8-B55E-CF267FD3D3AE}" type="slidenum">
              <a:rPr lang="en-US" smtClean="0"/>
              <a:pPr eaLnBrk="1" hangingPunct="1"/>
              <a:t>77</a:t>
            </a:fld>
            <a:endParaRPr lang="en-US" dirty="0" smtClean="0"/>
          </a:p>
        </p:txBody>
      </p:sp>
      <p:sp>
        <p:nvSpPr>
          <p:cNvPr id="66564" name="Rectangle 2"/>
          <p:cNvSpPr>
            <a:spLocks noGrp="1" noChangeArrowheads="1"/>
          </p:cNvSpPr>
          <p:nvPr>
            <p:ph type="title"/>
          </p:nvPr>
        </p:nvSpPr>
        <p:spPr/>
        <p:txBody>
          <a:bodyPr/>
          <a:lstStyle/>
          <a:p>
            <a:pPr eaLnBrk="1" hangingPunct="1"/>
            <a:r>
              <a:rPr lang="en-US" dirty="0" smtClean="0"/>
              <a:t>QuickBooks Reports</a:t>
            </a:r>
          </a:p>
        </p:txBody>
      </p:sp>
      <p:pic>
        <p:nvPicPr>
          <p:cNvPr id="6656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900" y="5486400"/>
            <a:ext cx="609600" cy="501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p:txBody>
          <a:bodyPr/>
          <a:lstStyle/>
          <a:p>
            <a:pPr eaLnBrk="1" hangingPunct="1"/>
            <a:r>
              <a:rPr lang="en-US" sz="3600" dirty="0" smtClean="0"/>
              <a:t>QuickBooks Reports: Balance Sheet</a:t>
            </a:r>
          </a:p>
        </p:txBody>
      </p:sp>
      <p:sp>
        <p:nvSpPr>
          <p:cNvPr id="67589" name="Rectangle 4"/>
          <p:cNvSpPr>
            <a:spLocks noGrp="1" noChangeArrowheads="1"/>
          </p:cNvSpPr>
          <p:nvPr>
            <p:ph type="body" sz="half" idx="1"/>
          </p:nvPr>
        </p:nvSpPr>
        <p:spPr>
          <a:xfrm>
            <a:off x="228600" y="1676400"/>
            <a:ext cx="2819400" cy="4800600"/>
          </a:xfrm>
        </p:spPr>
        <p:txBody>
          <a:bodyPr>
            <a:normAutofit/>
          </a:bodyPr>
          <a:lstStyle/>
          <a:p>
            <a:pPr eaLnBrk="1" hangingPunct="1">
              <a:lnSpc>
                <a:spcPct val="90000"/>
              </a:lnSpc>
            </a:pPr>
            <a:r>
              <a:rPr lang="en-US" sz="2800" dirty="0" smtClean="0"/>
              <a:t>View a </a:t>
            </a:r>
            <a:r>
              <a:rPr lang="en-US" sz="2800" b="1" dirty="0" smtClean="0"/>
              <a:t>Standard </a:t>
            </a:r>
            <a:r>
              <a:rPr lang="en-US" sz="2800" b="1" dirty="0"/>
              <a:t>B</a:t>
            </a:r>
            <a:r>
              <a:rPr lang="en-US" sz="2800" b="1" dirty="0" smtClean="0"/>
              <a:t>alance Sheet</a:t>
            </a:r>
            <a:r>
              <a:rPr lang="en-US" sz="2800" dirty="0" smtClean="0"/>
              <a:t> </a:t>
            </a:r>
          </a:p>
          <a:p>
            <a:pPr lvl="1">
              <a:lnSpc>
                <a:spcPct val="90000"/>
              </a:lnSpc>
            </a:pPr>
            <a:r>
              <a:rPr lang="en-US" sz="2000" dirty="0" smtClean="0"/>
              <a:t>Scroll down to </a:t>
            </a:r>
            <a:r>
              <a:rPr lang="en-US" sz="2000" b="1" dirty="0" smtClean="0"/>
              <a:t>Balance </a:t>
            </a:r>
            <a:r>
              <a:rPr lang="en-US" sz="2000" b="1" dirty="0"/>
              <a:t>Sheet &amp; Net Worth </a:t>
            </a:r>
            <a:r>
              <a:rPr lang="en-US" sz="2000" dirty="0"/>
              <a:t>section</a:t>
            </a:r>
          </a:p>
          <a:p>
            <a:pPr lvl="1">
              <a:lnSpc>
                <a:spcPct val="90000"/>
              </a:lnSpc>
            </a:pPr>
            <a:r>
              <a:rPr lang="en-US" sz="2000" dirty="0" smtClean="0"/>
              <a:t>Click </a:t>
            </a:r>
            <a:r>
              <a:rPr lang="en-US" sz="2000" b="1" dirty="0" smtClean="0"/>
              <a:t>Run</a:t>
            </a:r>
            <a:r>
              <a:rPr lang="en-US" sz="2000" dirty="0" smtClean="0"/>
              <a:t>  </a:t>
            </a:r>
            <a:r>
              <a:rPr lang="en-US" sz="2000" dirty="0" smtClean="0"/>
              <a:t>button for </a:t>
            </a:r>
            <a:r>
              <a:rPr lang="en-US" sz="2000" b="1" dirty="0" smtClean="0"/>
              <a:t>Balance </a:t>
            </a:r>
            <a:r>
              <a:rPr lang="en-US" sz="2000" b="1" dirty="0" smtClean="0"/>
              <a:t>Sheet Standard</a:t>
            </a:r>
            <a:endParaRPr lang="en-US" sz="2000" dirty="0" smtClean="0"/>
          </a:p>
        </p:txBody>
      </p:sp>
      <p:sp>
        <p:nvSpPr>
          <p:cNvPr id="67586"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67587"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26354805-16C8-4142-B574-E7CA2776A3E6}" type="slidenum">
              <a:rPr lang="en-US" smtClean="0"/>
              <a:pPr eaLnBrk="1" hangingPunct="1"/>
              <a:t>78</a:t>
            </a:fld>
            <a:endParaRPr lang="en-US" dirty="0" smtClean="0"/>
          </a:p>
        </p:txBody>
      </p:sp>
      <p:pic>
        <p:nvPicPr>
          <p:cNvPr id="4" name="Snagit_PPTA3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0" y="1752600"/>
            <a:ext cx="5599658" cy="4438029"/>
          </a:xfrm>
          <a:prstGeom prst="rect">
            <a:avLst/>
          </a:prstGeom>
          <a:ln>
            <a:solidFill>
              <a:schemeClr val="tx1"/>
            </a:solidFill>
          </a:ln>
        </p:spPr>
      </p:pic>
      <p:sp>
        <p:nvSpPr>
          <p:cNvPr id="5" name="Rounded Rectangle 4"/>
          <p:cNvSpPr/>
          <p:nvPr/>
        </p:nvSpPr>
        <p:spPr>
          <a:xfrm>
            <a:off x="4914900" y="5867400"/>
            <a:ext cx="381000" cy="228600"/>
          </a:xfrm>
          <a:prstGeom prst="roundRect">
            <a:avLst/>
          </a:prstGeom>
          <a:no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a:off x="2590800" y="4724400"/>
            <a:ext cx="2336800" cy="1143000"/>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p:cNvSpPr>
            <a:spLocks noGrp="1" noChangeArrowheads="1"/>
          </p:cNvSpPr>
          <p:nvPr>
            <p:ph type="title"/>
          </p:nvPr>
        </p:nvSpPr>
        <p:spPr/>
        <p:txBody>
          <a:bodyPr/>
          <a:lstStyle/>
          <a:p>
            <a:pPr eaLnBrk="1" hangingPunct="1"/>
            <a:r>
              <a:rPr lang="en-US" sz="3600" dirty="0" smtClean="0"/>
              <a:t>QuickBooks Reports: Balance Sheet</a:t>
            </a:r>
          </a:p>
        </p:txBody>
      </p:sp>
      <p:sp>
        <p:nvSpPr>
          <p:cNvPr id="68613" name="Rectangle 5"/>
          <p:cNvSpPr>
            <a:spLocks noGrp="1" noChangeArrowheads="1"/>
          </p:cNvSpPr>
          <p:nvPr>
            <p:ph type="body" sz="half" idx="1"/>
          </p:nvPr>
        </p:nvSpPr>
        <p:spPr>
          <a:xfrm>
            <a:off x="152400" y="1741861"/>
            <a:ext cx="8229600" cy="838200"/>
          </a:xfrm>
        </p:spPr>
        <p:txBody>
          <a:bodyPr/>
          <a:lstStyle/>
          <a:p>
            <a:pPr eaLnBrk="1" hangingPunct="1"/>
            <a:r>
              <a:rPr lang="en-US" sz="2800" dirty="0" smtClean="0"/>
              <a:t>View </a:t>
            </a:r>
            <a:r>
              <a:rPr lang="en-US" sz="2800" dirty="0" smtClean="0"/>
              <a:t>report </a:t>
            </a:r>
            <a:r>
              <a:rPr lang="en-US" sz="2800" dirty="0" smtClean="0"/>
              <a:t>(Notice </a:t>
            </a:r>
            <a:r>
              <a:rPr lang="en-US" sz="2800" dirty="0" smtClean="0"/>
              <a:t>cursor</a:t>
            </a:r>
            <a:r>
              <a:rPr lang="en-US" sz="2800" dirty="0" smtClean="0"/>
              <a:t>)</a:t>
            </a:r>
          </a:p>
        </p:txBody>
      </p:sp>
      <p:sp>
        <p:nvSpPr>
          <p:cNvPr id="68610"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68611"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C7B66C6D-5D99-49C6-8851-3E3DFC733AB6}" type="slidenum">
              <a:rPr lang="en-US" smtClean="0"/>
              <a:pPr eaLnBrk="1" hangingPunct="1"/>
              <a:t>79</a:t>
            </a:fld>
            <a:endParaRPr lang="en-US" dirty="0" smtClean="0"/>
          </a:p>
        </p:txBody>
      </p:sp>
      <p:pic>
        <p:nvPicPr>
          <p:cNvPr id="4" name="Snagit_PPT7B7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 y="2387367"/>
            <a:ext cx="8064500" cy="3920222"/>
          </a:xfrm>
          <a:prstGeom prst="rect">
            <a:avLst/>
          </a:prstGeom>
          <a:ln>
            <a:solidFill>
              <a:schemeClr val="tx1"/>
            </a:solidFill>
          </a:ln>
        </p:spPr>
      </p:pic>
      <p:sp>
        <p:nvSpPr>
          <p:cNvPr id="7" name="Rounded Rectangle 6"/>
          <p:cNvSpPr/>
          <p:nvPr/>
        </p:nvSpPr>
        <p:spPr>
          <a:xfrm>
            <a:off x="5600700" y="4724400"/>
            <a:ext cx="254000" cy="228600"/>
          </a:xfrm>
          <a:prstGeom prst="roundRect">
            <a:avLst/>
          </a:prstGeom>
          <a:no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4991100" y="2099422"/>
            <a:ext cx="609600" cy="2739278"/>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en-US" dirty="0" smtClean="0"/>
              <a:t>Open </a:t>
            </a:r>
            <a:r>
              <a:rPr lang="en-US" dirty="0" smtClean="0"/>
              <a:t>Sample </a:t>
            </a:r>
            <a:r>
              <a:rPr lang="en-US" dirty="0" smtClean="0"/>
              <a:t>File</a:t>
            </a:r>
          </a:p>
        </p:txBody>
      </p:sp>
      <p:sp>
        <p:nvSpPr>
          <p:cNvPr id="9221" name="Rectangle 4"/>
          <p:cNvSpPr>
            <a:spLocks noGrp="1" noChangeArrowheads="1"/>
          </p:cNvSpPr>
          <p:nvPr>
            <p:ph type="body" sz="half" idx="1"/>
          </p:nvPr>
        </p:nvSpPr>
        <p:spPr>
          <a:xfrm>
            <a:off x="228600" y="1638300"/>
            <a:ext cx="7772400" cy="1447800"/>
          </a:xfrm>
        </p:spPr>
        <p:txBody>
          <a:bodyPr>
            <a:normAutofit/>
          </a:bodyPr>
          <a:lstStyle/>
          <a:p>
            <a:pPr eaLnBrk="1" hangingPunct="1"/>
            <a:r>
              <a:rPr lang="en-US" sz="2800" dirty="0" smtClean="0"/>
              <a:t>Click </a:t>
            </a:r>
            <a:r>
              <a:rPr lang="en-US" sz="2800" b="1" dirty="0" smtClean="0"/>
              <a:t>OK </a:t>
            </a:r>
            <a:r>
              <a:rPr lang="en-US" sz="2800" dirty="0" smtClean="0"/>
              <a:t>on </a:t>
            </a:r>
            <a:r>
              <a:rPr lang="en-US" sz="2800" dirty="0" smtClean="0"/>
              <a:t>QuickBooks </a:t>
            </a:r>
            <a:r>
              <a:rPr lang="en-US" sz="2800" dirty="0" smtClean="0"/>
              <a:t>Information screen</a:t>
            </a:r>
          </a:p>
          <a:p>
            <a:pPr eaLnBrk="1" hangingPunct="1">
              <a:buFontTx/>
              <a:buNone/>
            </a:pPr>
            <a:endParaRPr lang="en-US" sz="2800" dirty="0" smtClean="0"/>
          </a:p>
        </p:txBody>
      </p:sp>
      <p:sp>
        <p:nvSpPr>
          <p:cNvPr id="9218"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9219"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9DDC5889-A724-4CCB-A56E-ECC56081D30C}" type="slidenum">
              <a:rPr lang="en-US" smtClean="0"/>
              <a:pPr eaLnBrk="1" hangingPunct="1"/>
              <a:t>8</a:t>
            </a:fld>
            <a:endParaRPr lang="en-US" dirty="0" smtClean="0"/>
          </a:p>
        </p:txBody>
      </p:sp>
      <p:pic>
        <p:nvPicPr>
          <p:cNvPr id="2" name="Snagit_PPTCC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048000"/>
            <a:ext cx="4676191" cy="1800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p:cNvSpPr>
            <a:spLocks noGrp="1" noChangeArrowheads="1"/>
          </p:cNvSpPr>
          <p:nvPr>
            <p:ph type="title"/>
          </p:nvPr>
        </p:nvSpPr>
        <p:spPr/>
        <p:txBody>
          <a:bodyPr/>
          <a:lstStyle/>
          <a:p>
            <a:pPr eaLnBrk="1" hangingPunct="1"/>
            <a:r>
              <a:rPr lang="en-US" dirty="0" smtClean="0"/>
              <a:t>QuickZoom</a:t>
            </a:r>
          </a:p>
        </p:txBody>
      </p:sp>
      <p:sp>
        <p:nvSpPr>
          <p:cNvPr id="69637" name="Rectangle 3"/>
          <p:cNvSpPr>
            <a:spLocks noGrp="1" noChangeArrowheads="1"/>
          </p:cNvSpPr>
          <p:nvPr>
            <p:ph type="body" sz="half" idx="1"/>
          </p:nvPr>
        </p:nvSpPr>
        <p:spPr>
          <a:xfrm>
            <a:off x="152400" y="1666819"/>
            <a:ext cx="8229600" cy="2286000"/>
          </a:xfrm>
        </p:spPr>
        <p:txBody>
          <a:bodyPr/>
          <a:lstStyle/>
          <a:p>
            <a:pPr>
              <a:lnSpc>
                <a:spcPct val="80000"/>
              </a:lnSpc>
            </a:pPr>
            <a:r>
              <a:rPr lang="en-US" sz="2800" dirty="0" smtClean="0"/>
              <a:t>To view </a:t>
            </a:r>
            <a:r>
              <a:rPr lang="en-US" sz="2800" dirty="0"/>
              <a:t>transaction details for individual accounts </a:t>
            </a:r>
            <a:r>
              <a:rPr lang="en-US" sz="2800" dirty="0" smtClean="0"/>
              <a:t>from </a:t>
            </a:r>
            <a:r>
              <a:rPr lang="en-US" sz="2800" dirty="0" smtClean="0"/>
              <a:t>Balance </a:t>
            </a:r>
            <a:r>
              <a:rPr lang="en-US" sz="2800" dirty="0" smtClean="0"/>
              <a:t>Sheet</a:t>
            </a:r>
          </a:p>
          <a:p>
            <a:pPr lvl="1">
              <a:lnSpc>
                <a:spcPct val="80000"/>
              </a:lnSpc>
            </a:pPr>
            <a:r>
              <a:rPr lang="en-US" sz="2000" dirty="0" smtClean="0"/>
              <a:t>Position </a:t>
            </a:r>
            <a:r>
              <a:rPr lang="en-US" sz="2000" dirty="0" smtClean="0"/>
              <a:t>cursor </a:t>
            </a:r>
            <a:r>
              <a:rPr lang="en-US" sz="2000" dirty="0" smtClean="0"/>
              <a:t>over </a:t>
            </a:r>
            <a:r>
              <a:rPr lang="en-US" sz="2000" dirty="0" smtClean="0"/>
              <a:t>amount </a:t>
            </a:r>
            <a:r>
              <a:rPr lang="en-US" sz="2000" dirty="0" smtClean="0"/>
              <a:t>for Prepaid Insurance</a:t>
            </a:r>
          </a:p>
          <a:p>
            <a:pPr lvl="1">
              <a:lnSpc>
                <a:spcPct val="80000"/>
              </a:lnSpc>
            </a:pPr>
            <a:r>
              <a:rPr lang="en-US" sz="2000" dirty="0" smtClean="0"/>
              <a:t>When </a:t>
            </a:r>
            <a:r>
              <a:rPr lang="en-US" sz="2000" dirty="0" smtClean="0"/>
              <a:t>cursor </a:t>
            </a:r>
            <a:r>
              <a:rPr lang="en-US" sz="2000" dirty="0" smtClean="0"/>
              <a:t>turns into     double-click </a:t>
            </a:r>
            <a:r>
              <a:rPr lang="en-US" sz="2000" dirty="0" smtClean="0"/>
              <a:t>amount</a:t>
            </a:r>
            <a:endParaRPr lang="en-US" sz="2000" dirty="0" smtClean="0"/>
          </a:p>
          <a:p>
            <a:pPr lvl="1">
              <a:lnSpc>
                <a:spcPct val="80000"/>
              </a:lnSpc>
            </a:pPr>
            <a:r>
              <a:rPr lang="en-US" sz="2000" dirty="0" smtClean="0"/>
              <a:t>Transaction </a:t>
            </a:r>
            <a:r>
              <a:rPr lang="en-US" sz="2000" dirty="0" smtClean="0"/>
              <a:t>by Account report will be displayed</a:t>
            </a:r>
          </a:p>
        </p:txBody>
      </p:sp>
      <p:sp>
        <p:nvSpPr>
          <p:cNvPr id="69634"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69635"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3FB4CD64-0AA4-454B-BCE4-269D29236FFF}" type="slidenum">
              <a:rPr lang="en-US" smtClean="0"/>
              <a:pPr eaLnBrk="1" hangingPunct="1"/>
              <a:t>80</a:t>
            </a:fld>
            <a:endParaRPr lang="en-US" dirty="0" smtClean="0"/>
          </a:p>
        </p:txBody>
      </p:sp>
      <p:pic>
        <p:nvPicPr>
          <p:cNvPr id="6" name="Snagit_PPTC4C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720919"/>
            <a:ext cx="302656" cy="256093"/>
          </a:xfrm>
          <a:prstGeom prst="rect">
            <a:avLst/>
          </a:prstGeom>
          <a:ln>
            <a:solidFill>
              <a:schemeClr val="tx1"/>
            </a:solidFill>
          </a:ln>
        </p:spPr>
      </p:pic>
      <p:pic>
        <p:nvPicPr>
          <p:cNvPr id="2" name="Snagit_PPT3E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657600"/>
            <a:ext cx="8077199" cy="2692096"/>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p:txBody>
          <a:bodyPr/>
          <a:lstStyle/>
          <a:p>
            <a:pPr eaLnBrk="1" hangingPunct="1"/>
            <a:r>
              <a:rPr lang="en-US" dirty="0" smtClean="0"/>
              <a:t>QuickBooks Reports</a:t>
            </a:r>
          </a:p>
        </p:txBody>
      </p:sp>
      <p:sp>
        <p:nvSpPr>
          <p:cNvPr id="70661" name="Rectangle 5"/>
          <p:cNvSpPr>
            <a:spLocks noGrp="1" noChangeArrowheads="1"/>
          </p:cNvSpPr>
          <p:nvPr>
            <p:ph type="body" sz="half" idx="1"/>
          </p:nvPr>
        </p:nvSpPr>
        <p:spPr>
          <a:xfrm>
            <a:off x="152400" y="1676400"/>
            <a:ext cx="8382000" cy="5105400"/>
          </a:xfrm>
        </p:spPr>
        <p:txBody>
          <a:bodyPr>
            <a:normAutofit/>
          </a:bodyPr>
          <a:lstStyle/>
          <a:p>
            <a:r>
              <a:rPr lang="en-US" sz="2800" dirty="0" smtClean="0"/>
              <a:t>To </a:t>
            </a:r>
            <a:r>
              <a:rPr lang="en-US" sz="2800" dirty="0"/>
              <a:t>see a listing of reports for Company &amp; </a:t>
            </a:r>
            <a:r>
              <a:rPr lang="en-US" sz="2800" dirty="0" smtClean="0"/>
              <a:t>Financial in </a:t>
            </a:r>
            <a:r>
              <a:rPr lang="en-US" sz="2800" dirty="0" smtClean="0"/>
              <a:t>Report </a:t>
            </a:r>
            <a:r>
              <a:rPr lang="en-US" sz="2800" dirty="0"/>
              <a:t>Center</a:t>
            </a:r>
          </a:p>
          <a:p>
            <a:pPr lvl="1"/>
            <a:r>
              <a:rPr lang="en-US" sz="2000" dirty="0" smtClean="0"/>
              <a:t>Click </a:t>
            </a:r>
            <a:r>
              <a:rPr lang="en-US" sz="2000" b="1" dirty="0" smtClean="0"/>
              <a:t>List </a:t>
            </a:r>
            <a:r>
              <a:rPr lang="en-US" sz="2000" b="1" dirty="0" smtClean="0"/>
              <a:t>View</a:t>
            </a:r>
            <a:r>
              <a:rPr lang="en-US" sz="2000" dirty="0" smtClean="0"/>
              <a:t> button</a:t>
            </a:r>
          </a:p>
        </p:txBody>
      </p:sp>
      <p:pic>
        <p:nvPicPr>
          <p:cNvPr id="70662" name="Picture 7"/>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886200" y="3200400"/>
            <a:ext cx="609600" cy="381000"/>
          </a:xfrm>
          <a:ln>
            <a:solidFill>
              <a:schemeClr val="tx1"/>
            </a:solidFill>
          </a:ln>
        </p:spPr>
      </p:pic>
      <p:sp>
        <p:nvSpPr>
          <p:cNvPr id="70658"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70659"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85D0177F-47DD-4A46-8B0C-D1C0DC63AF16}" type="slidenum">
              <a:rPr lang="en-US" smtClean="0"/>
              <a:pPr eaLnBrk="1" hangingPunct="1"/>
              <a:t>81</a:t>
            </a:fld>
            <a:endParaRPr lang="en-US"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QuickBooks </a:t>
            </a:r>
            <a:r>
              <a:rPr lang="en-US" dirty="0" smtClean="0"/>
              <a:t>Reports</a:t>
            </a:r>
            <a:endParaRPr lang="en-US" dirty="0"/>
          </a:p>
        </p:txBody>
      </p:sp>
      <p:sp>
        <p:nvSpPr>
          <p:cNvPr id="3" name="Text Placeholder 2"/>
          <p:cNvSpPr>
            <a:spLocks noGrp="1"/>
          </p:cNvSpPr>
          <p:nvPr>
            <p:ph type="body" sz="half" idx="1"/>
          </p:nvPr>
        </p:nvSpPr>
        <p:spPr>
          <a:xfrm>
            <a:off x="228601" y="1752600"/>
            <a:ext cx="2438400" cy="4373563"/>
          </a:xfrm>
        </p:spPr>
        <p:txBody>
          <a:bodyPr/>
          <a:lstStyle/>
          <a:p>
            <a:r>
              <a:rPr lang="en-US" sz="2800" dirty="0" smtClean="0"/>
              <a:t>Report </a:t>
            </a:r>
            <a:r>
              <a:rPr lang="en-US" sz="2800" dirty="0"/>
              <a:t>names and </a:t>
            </a:r>
            <a:r>
              <a:rPr lang="en-US" sz="2800" dirty="0" smtClean="0"/>
              <a:t>brief </a:t>
            </a:r>
            <a:r>
              <a:rPr lang="en-US" sz="2800" dirty="0"/>
              <a:t>description of each report </a:t>
            </a:r>
            <a:r>
              <a:rPr lang="en-US" sz="2800" dirty="0" smtClean="0"/>
              <a:t>shown</a:t>
            </a:r>
            <a:endParaRPr lang="en-US" sz="2800" dirty="0"/>
          </a:p>
          <a:p>
            <a:endParaRPr lang="en-US" dirty="0"/>
          </a:p>
        </p:txBody>
      </p:sp>
      <p:sp>
        <p:nvSpPr>
          <p:cNvPr id="6" name="Footer Placeholder 5"/>
          <p:cNvSpPr>
            <a:spLocks noGrp="1"/>
          </p:cNvSpPr>
          <p:nvPr>
            <p:ph type="ftr" sz="quarter" idx="11"/>
          </p:nvPr>
        </p:nvSpPr>
        <p:spPr/>
        <p:txBody>
          <a:bodyPr/>
          <a:lstStyle/>
          <a:p>
            <a:pPr>
              <a:defRPr/>
            </a:pPr>
            <a:r>
              <a:rPr lang="en-US" dirty="0" smtClean="0"/>
              <a:t>Copyright ©2016 Pearson Education, Inc. </a:t>
            </a:r>
            <a:endParaRPr lang="en-US" dirty="0"/>
          </a:p>
        </p:txBody>
      </p:sp>
      <p:sp>
        <p:nvSpPr>
          <p:cNvPr id="7" name="Slide Number Placeholder 6"/>
          <p:cNvSpPr>
            <a:spLocks noGrp="1"/>
          </p:cNvSpPr>
          <p:nvPr>
            <p:ph type="sldNum" sz="quarter" idx="12"/>
          </p:nvPr>
        </p:nvSpPr>
        <p:spPr/>
        <p:txBody>
          <a:bodyPr/>
          <a:lstStyle/>
          <a:p>
            <a:pPr>
              <a:defRPr/>
            </a:pPr>
            <a:r>
              <a:rPr lang="en-US" dirty="0" smtClean="0"/>
              <a:t>1-</a:t>
            </a:r>
            <a:fld id="{21DEAAF1-E425-4780-B727-D593DC886823}" type="slidenum">
              <a:rPr lang="en-US" smtClean="0"/>
              <a:pPr>
                <a:defRPr/>
              </a:pPr>
              <a:t>82</a:t>
            </a:fld>
            <a:endParaRPr lang="en-US" dirty="0"/>
          </a:p>
        </p:txBody>
      </p:sp>
      <p:pic>
        <p:nvPicPr>
          <p:cNvPr id="4" name="Snagit_PPT6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905000"/>
            <a:ext cx="5866353" cy="4009429"/>
          </a:xfrm>
          <a:prstGeom prst="rect">
            <a:avLst/>
          </a:prstGeom>
          <a:ln>
            <a:solidFill>
              <a:schemeClr val="tx1"/>
            </a:solidFill>
          </a:ln>
        </p:spPr>
      </p:pic>
    </p:spTree>
    <p:extLst>
      <p:ext uri="{BB962C8B-B14F-4D97-AF65-F5344CB8AC3E}">
        <p14:creationId xmlns:p14="http://schemas.microsoft.com/office/powerpoint/2010/main" val="31252383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9"/>
          <p:cNvSpPr>
            <a:spLocks noGrp="1" noChangeArrowheads="1"/>
          </p:cNvSpPr>
          <p:nvPr>
            <p:ph type="title"/>
          </p:nvPr>
        </p:nvSpPr>
        <p:spPr/>
        <p:txBody>
          <a:bodyPr/>
          <a:lstStyle/>
          <a:p>
            <a:pPr eaLnBrk="1" hangingPunct="1"/>
            <a:r>
              <a:rPr lang="en-US" dirty="0" smtClean="0"/>
              <a:t>QuickBooks Graphs</a:t>
            </a:r>
          </a:p>
        </p:txBody>
      </p:sp>
      <p:sp>
        <p:nvSpPr>
          <p:cNvPr id="71685" name="Rectangle 5"/>
          <p:cNvSpPr>
            <a:spLocks noGrp="1" noChangeArrowheads="1"/>
          </p:cNvSpPr>
          <p:nvPr>
            <p:ph type="body" sz="half" idx="1"/>
          </p:nvPr>
        </p:nvSpPr>
        <p:spPr>
          <a:xfrm>
            <a:off x="304800" y="1752600"/>
            <a:ext cx="8534400" cy="5029200"/>
          </a:xfrm>
        </p:spPr>
        <p:txBody>
          <a:bodyPr>
            <a:normAutofit/>
          </a:bodyPr>
          <a:lstStyle/>
          <a:p>
            <a:pPr>
              <a:lnSpc>
                <a:spcPct val="80000"/>
              </a:lnSpc>
            </a:pPr>
            <a:r>
              <a:rPr lang="en-US" sz="2800" dirty="0" smtClean="0"/>
              <a:t>QuickBooks has </a:t>
            </a:r>
            <a:r>
              <a:rPr lang="en-US" sz="2800" dirty="0"/>
              <a:t>graphs</a:t>
            </a:r>
            <a:r>
              <a:rPr lang="en-US" sz="2800" dirty="0" smtClean="0"/>
              <a:t> to show </a:t>
            </a:r>
          </a:p>
          <a:p>
            <a:pPr lvl="1">
              <a:lnSpc>
                <a:spcPct val="80000"/>
              </a:lnSpc>
            </a:pPr>
            <a:r>
              <a:rPr lang="en-US" sz="2000" dirty="0" smtClean="0"/>
              <a:t>Net Worth</a:t>
            </a:r>
          </a:p>
          <a:p>
            <a:pPr lvl="1">
              <a:lnSpc>
                <a:spcPct val="80000"/>
              </a:lnSpc>
            </a:pPr>
            <a:r>
              <a:rPr lang="en-US" sz="2000" dirty="0" smtClean="0"/>
              <a:t>Income &amp; Expense Accounts</a:t>
            </a:r>
          </a:p>
          <a:p>
            <a:pPr lvl="1">
              <a:lnSpc>
                <a:spcPct val="80000"/>
              </a:lnSpc>
            </a:pPr>
            <a:r>
              <a:rPr lang="en-US" sz="2000" dirty="0" smtClean="0"/>
              <a:t>Receivables</a:t>
            </a:r>
          </a:p>
          <a:p>
            <a:pPr lvl="1">
              <a:lnSpc>
                <a:spcPct val="80000"/>
              </a:lnSpc>
            </a:pPr>
            <a:r>
              <a:rPr lang="en-US" sz="2000" dirty="0" smtClean="0"/>
              <a:t>Sales</a:t>
            </a:r>
          </a:p>
          <a:p>
            <a:pPr eaLnBrk="1" hangingPunct="1">
              <a:lnSpc>
                <a:spcPct val="80000"/>
              </a:lnSpc>
            </a:pPr>
            <a:r>
              <a:rPr lang="en-US" sz="2800" dirty="0" smtClean="0"/>
              <a:t>Graphs are both bar charts and pie charts</a:t>
            </a:r>
          </a:p>
          <a:p>
            <a:pPr>
              <a:lnSpc>
                <a:spcPct val="80000"/>
              </a:lnSpc>
            </a:pPr>
            <a:r>
              <a:rPr lang="en-US" sz="2800" dirty="0"/>
              <a:t>Click </a:t>
            </a:r>
            <a:r>
              <a:rPr lang="en-US" sz="2800" dirty="0" smtClean="0"/>
              <a:t>Carousel </a:t>
            </a:r>
            <a:r>
              <a:rPr lang="en-US" sz="2800" dirty="0"/>
              <a:t>View button</a:t>
            </a:r>
          </a:p>
          <a:p>
            <a:pPr eaLnBrk="1" hangingPunct="1">
              <a:lnSpc>
                <a:spcPct val="80000"/>
              </a:lnSpc>
            </a:pPr>
            <a:endParaRPr lang="en-US" sz="2400" dirty="0" smtClean="0"/>
          </a:p>
        </p:txBody>
      </p:sp>
      <p:sp>
        <p:nvSpPr>
          <p:cNvPr id="71682"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71683"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2A2E3985-3CF0-4CE4-8172-22AD077C5157}" type="slidenum">
              <a:rPr lang="en-US" smtClean="0"/>
              <a:pPr eaLnBrk="1" hangingPunct="1"/>
              <a:t>83</a:t>
            </a:fld>
            <a:endParaRPr lang="en-US" dirty="0" smtClean="0"/>
          </a:p>
        </p:txBody>
      </p:sp>
      <p:pic>
        <p:nvPicPr>
          <p:cNvPr id="10" name="Picture 7"/>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114800" y="4343400"/>
            <a:ext cx="600075" cy="381000"/>
          </a:xfrm>
          <a:ln>
            <a:solidFill>
              <a:schemeClr val="tx1"/>
            </a:solidFill>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QuickBooks Graphs</a:t>
            </a:r>
          </a:p>
        </p:txBody>
      </p:sp>
      <p:sp>
        <p:nvSpPr>
          <p:cNvPr id="9" name="Text Placeholder 8"/>
          <p:cNvSpPr>
            <a:spLocks noGrp="1"/>
          </p:cNvSpPr>
          <p:nvPr>
            <p:ph type="body" sz="half" idx="1"/>
          </p:nvPr>
        </p:nvSpPr>
        <p:spPr>
          <a:xfrm>
            <a:off x="228600" y="1676400"/>
            <a:ext cx="8229600" cy="4525963"/>
          </a:xfrm>
        </p:spPr>
        <p:txBody>
          <a:bodyPr/>
          <a:lstStyle/>
          <a:p>
            <a:pPr>
              <a:lnSpc>
                <a:spcPct val="80000"/>
              </a:lnSpc>
            </a:pPr>
            <a:r>
              <a:rPr lang="en-US" sz="2800" dirty="0" smtClean="0"/>
              <a:t>Scroll </a:t>
            </a:r>
            <a:r>
              <a:rPr lang="en-US" sz="2800" dirty="0"/>
              <a:t>through </a:t>
            </a:r>
            <a:r>
              <a:rPr lang="en-US" sz="2800" dirty="0" smtClean="0"/>
              <a:t>reports </a:t>
            </a:r>
            <a:r>
              <a:rPr lang="en-US" sz="2800" dirty="0"/>
              <a:t>to see </a:t>
            </a:r>
            <a:r>
              <a:rPr lang="en-US" sz="2800" dirty="0" smtClean="0"/>
              <a:t>example </a:t>
            </a:r>
            <a:r>
              <a:rPr lang="en-US" sz="2800" dirty="0"/>
              <a:t>of </a:t>
            </a:r>
            <a:r>
              <a:rPr lang="en-US" sz="2800" b="1" dirty="0" smtClean="0"/>
              <a:t>Net </a:t>
            </a:r>
            <a:r>
              <a:rPr lang="en-US" sz="2800" b="1" dirty="0"/>
              <a:t>Worth Graph</a:t>
            </a:r>
          </a:p>
          <a:p>
            <a:endParaRPr lang="en-US" dirty="0"/>
          </a:p>
        </p:txBody>
      </p:sp>
      <p:sp>
        <p:nvSpPr>
          <p:cNvPr id="6" name="Footer Placeholder 5"/>
          <p:cNvSpPr>
            <a:spLocks noGrp="1"/>
          </p:cNvSpPr>
          <p:nvPr>
            <p:ph type="ftr" sz="quarter" idx="11"/>
          </p:nvPr>
        </p:nvSpPr>
        <p:spPr/>
        <p:txBody>
          <a:bodyPr/>
          <a:lstStyle/>
          <a:p>
            <a:pPr>
              <a:defRPr/>
            </a:pPr>
            <a:r>
              <a:rPr lang="en-US" dirty="0" smtClean="0"/>
              <a:t>Copyright ©2016 Pearson Education, Inc. </a:t>
            </a:r>
            <a:endParaRPr lang="en-US" dirty="0"/>
          </a:p>
        </p:txBody>
      </p:sp>
      <p:sp>
        <p:nvSpPr>
          <p:cNvPr id="7" name="Slide Number Placeholder 6"/>
          <p:cNvSpPr>
            <a:spLocks noGrp="1"/>
          </p:cNvSpPr>
          <p:nvPr>
            <p:ph type="sldNum" sz="quarter" idx="12"/>
          </p:nvPr>
        </p:nvSpPr>
        <p:spPr/>
        <p:txBody>
          <a:bodyPr/>
          <a:lstStyle/>
          <a:p>
            <a:pPr>
              <a:defRPr/>
            </a:pPr>
            <a:r>
              <a:rPr lang="en-US" dirty="0" smtClean="0"/>
              <a:t>1-</a:t>
            </a:r>
            <a:fld id="{21DEAAF1-E425-4780-B727-D593DC886823}" type="slidenum">
              <a:rPr lang="en-US" smtClean="0"/>
              <a:pPr>
                <a:defRPr/>
              </a:pPr>
              <a:t>84</a:t>
            </a:fld>
            <a:endParaRPr lang="en-US" dirty="0"/>
          </a:p>
        </p:txBody>
      </p:sp>
      <p:pic>
        <p:nvPicPr>
          <p:cNvPr id="2" name="Snagit_PPT90A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827" y="2590800"/>
            <a:ext cx="7984347" cy="3733800"/>
          </a:xfrm>
          <a:prstGeom prst="rect">
            <a:avLst/>
          </a:prstGeom>
          <a:ln>
            <a:solidFill>
              <a:schemeClr val="tx1"/>
            </a:solidFill>
          </a:ln>
        </p:spPr>
      </p:pic>
    </p:spTree>
    <p:extLst>
      <p:ext uri="{BB962C8B-B14F-4D97-AF65-F5344CB8AC3E}">
        <p14:creationId xmlns:p14="http://schemas.microsoft.com/office/powerpoint/2010/main" val="16152287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p:txBody>
          <a:bodyPr/>
          <a:lstStyle/>
          <a:p>
            <a:pPr eaLnBrk="1" hangingPunct="1"/>
            <a:r>
              <a:rPr lang="en-US" dirty="0" smtClean="0"/>
              <a:t>QuickBooks Graphs</a:t>
            </a:r>
          </a:p>
        </p:txBody>
      </p:sp>
      <p:sp>
        <p:nvSpPr>
          <p:cNvPr id="72709" name="Rectangle 3"/>
          <p:cNvSpPr>
            <a:spLocks noGrp="1" noChangeArrowheads="1"/>
          </p:cNvSpPr>
          <p:nvPr>
            <p:ph type="body" sz="half" idx="1"/>
          </p:nvPr>
        </p:nvSpPr>
        <p:spPr>
          <a:xfrm>
            <a:off x="228600" y="1676400"/>
            <a:ext cx="8229600" cy="2514600"/>
          </a:xfrm>
        </p:spPr>
        <p:txBody>
          <a:bodyPr>
            <a:normAutofit lnSpcReduction="10000"/>
          </a:bodyPr>
          <a:lstStyle/>
          <a:p>
            <a:r>
              <a:rPr lang="en-US" sz="2800" dirty="0" smtClean="0"/>
              <a:t>View a Net Worth Graph</a:t>
            </a:r>
          </a:p>
          <a:p>
            <a:pPr lvl="1"/>
            <a:r>
              <a:rPr lang="en-US" sz="2000" dirty="0"/>
              <a:t>Click </a:t>
            </a:r>
            <a:r>
              <a:rPr lang="en-US" sz="2000" b="1" dirty="0" smtClean="0"/>
              <a:t>Run a</a:t>
            </a:r>
            <a:r>
              <a:rPr lang="en-US" sz="2000" dirty="0" smtClean="0"/>
              <a:t>t </a:t>
            </a:r>
            <a:r>
              <a:rPr lang="en-US" sz="2000" dirty="0" smtClean="0"/>
              <a:t>bottom </a:t>
            </a:r>
            <a:r>
              <a:rPr lang="en-US" sz="2000" dirty="0" smtClean="0"/>
              <a:t>of </a:t>
            </a:r>
            <a:r>
              <a:rPr lang="en-US" sz="2000" dirty="0" smtClean="0"/>
              <a:t>Net </a:t>
            </a:r>
            <a:r>
              <a:rPr lang="en-US" sz="2000" dirty="0" smtClean="0"/>
              <a:t>Worth Graph shown in </a:t>
            </a:r>
            <a:r>
              <a:rPr lang="en-US" sz="2000" dirty="0" smtClean="0"/>
              <a:t>Carousel </a:t>
            </a:r>
            <a:r>
              <a:rPr lang="en-US" sz="2000" dirty="0" smtClean="0"/>
              <a:t>view</a:t>
            </a:r>
          </a:p>
          <a:p>
            <a:pPr lvl="1"/>
            <a:r>
              <a:rPr lang="en-US" sz="2000" dirty="0"/>
              <a:t>R</a:t>
            </a:r>
            <a:r>
              <a:rPr lang="en-US" sz="2000" dirty="0" smtClean="0"/>
              <a:t>eport </a:t>
            </a:r>
            <a:r>
              <a:rPr lang="en-US" sz="2000" dirty="0" smtClean="0"/>
              <a:t>is displayed and shows a bar chart with information for</a:t>
            </a:r>
          </a:p>
          <a:p>
            <a:pPr lvl="2"/>
            <a:r>
              <a:rPr lang="en-US" dirty="0" smtClean="0"/>
              <a:t>Assets</a:t>
            </a:r>
          </a:p>
          <a:p>
            <a:pPr lvl="2"/>
            <a:r>
              <a:rPr lang="en-US" dirty="0" smtClean="0"/>
              <a:t>Liabilities</a:t>
            </a:r>
          </a:p>
          <a:p>
            <a:pPr lvl="2"/>
            <a:r>
              <a:rPr lang="en-US" dirty="0" smtClean="0"/>
              <a:t>Net Worth</a:t>
            </a:r>
          </a:p>
        </p:txBody>
      </p:sp>
      <p:sp>
        <p:nvSpPr>
          <p:cNvPr id="72706"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72707"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87875FC1-96CE-4B73-910B-B367DFE862D0}" type="slidenum">
              <a:rPr lang="en-US" smtClean="0"/>
              <a:pPr eaLnBrk="1" hangingPunct="1"/>
              <a:t>85</a:t>
            </a:fld>
            <a:endParaRPr lang="en-US" dirty="0" smtClean="0"/>
          </a:p>
        </p:txBody>
      </p:sp>
      <p:pic>
        <p:nvPicPr>
          <p:cNvPr id="2" name="Snagit_PPTB20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900" y="4038600"/>
            <a:ext cx="4285715" cy="2285714"/>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noChangeArrowheads="1"/>
          </p:cNvSpPr>
          <p:nvPr>
            <p:ph type="title"/>
          </p:nvPr>
        </p:nvSpPr>
        <p:spPr/>
        <p:txBody>
          <a:bodyPr/>
          <a:lstStyle/>
          <a:p>
            <a:pPr eaLnBrk="1" hangingPunct="1"/>
            <a:r>
              <a:rPr lang="en-US" dirty="0" smtClean="0"/>
              <a:t>QuickMath</a:t>
            </a:r>
          </a:p>
        </p:txBody>
      </p:sp>
      <p:sp>
        <p:nvSpPr>
          <p:cNvPr id="73733" name="Rectangle 3"/>
          <p:cNvSpPr>
            <a:spLocks noGrp="1" noChangeArrowheads="1"/>
          </p:cNvSpPr>
          <p:nvPr>
            <p:ph type="body" sz="half" idx="1"/>
          </p:nvPr>
        </p:nvSpPr>
        <p:spPr>
          <a:xfrm>
            <a:off x="228600" y="1676400"/>
            <a:ext cx="8153400" cy="4525963"/>
          </a:xfrm>
        </p:spPr>
        <p:txBody>
          <a:bodyPr>
            <a:normAutofit/>
          </a:bodyPr>
          <a:lstStyle/>
          <a:p>
            <a:r>
              <a:rPr lang="en-US" sz="2800" dirty="0" smtClean="0"/>
              <a:t>To use QuickMath to calculate amounts on a business form</a:t>
            </a:r>
          </a:p>
          <a:p>
            <a:r>
              <a:rPr lang="en-US" sz="2800" dirty="0" smtClean="0"/>
              <a:t>For example, on an open Invoice:</a:t>
            </a:r>
          </a:p>
          <a:p>
            <a:pPr lvl="1"/>
            <a:r>
              <a:rPr lang="en-US" sz="2000" dirty="0" smtClean="0"/>
              <a:t>Click in </a:t>
            </a:r>
            <a:r>
              <a:rPr lang="en-US" sz="2000" dirty="0" smtClean="0"/>
              <a:t>Amount </a:t>
            </a:r>
            <a:r>
              <a:rPr lang="en-US" sz="2000" dirty="0" smtClean="0"/>
              <a:t>column</a:t>
            </a:r>
          </a:p>
          <a:p>
            <a:pPr lvl="1"/>
            <a:r>
              <a:rPr lang="en-US" sz="2000" dirty="0"/>
              <a:t>E</a:t>
            </a:r>
            <a:r>
              <a:rPr lang="en-US" sz="2000" dirty="0" smtClean="0"/>
              <a:t>nter </a:t>
            </a:r>
            <a:r>
              <a:rPr lang="en-US" sz="2000" dirty="0" smtClean="0"/>
              <a:t>numbers </a:t>
            </a:r>
            <a:r>
              <a:rPr lang="en-US" sz="2000" b="1" dirty="0" smtClean="0"/>
              <a:t>1 2 3</a:t>
            </a:r>
            <a:endParaRPr lang="en-US" sz="2000" dirty="0" smtClean="0"/>
          </a:p>
          <a:p>
            <a:pPr lvl="1"/>
            <a:r>
              <a:rPr lang="en-US" sz="2000" dirty="0" smtClean="0"/>
              <a:t>Press </a:t>
            </a:r>
            <a:r>
              <a:rPr lang="en-US" sz="2000" b="1" dirty="0" smtClean="0"/>
              <a:t>+</a:t>
            </a:r>
          </a:p>
          <a:p>
            <a:pPr lvl="1"/>
            <a:r>
              <a:rPr lang="en-US" sz="2000" dirty="0" smtClean="0"/>
              <a:t>Enter </a:t>
            </a:r>
            <a:r>
              <a:rPr lang="en-US" sz="2000" dirty="0" smtClean="0"/>
              <a:t>next </a:t>
            </a:r>
            <a:r>
              <a:rPr lang="en-US" sz="2000" dirty="0" smtClean="0"/>
              <a:t>numbers</a:t>
            </a:r>
          </a:p>
          <a:p>
            <a:pPr lvl="1"/>
            <a:r>
              <a:rPr lang="en-US" sz="2000" dirty="0" smtClean="0"/>
              <a:t>Press +, etc. </a:t>
            </a:r>
          </a:p>
          <a:p>
            <a:pPr lvl="1"/>
            <a:r>
              <a:rPr lang="en-US" sz="2000" dirty="0" smtClean="0"/>
              <a:t>When finished press </a:t>
            </a:r>
            <a:r>
              <a:rPr lang="en-US" sz="2000" b="1" dirty="0" smtClean="0"/>
              <a:t>Enter</a:t>
            </a:r>
            <a:r>
              <a:rPr lang="en-US" sz="2000" dirty="0" smtClean="0"/>
              <a:t> to insert </a:t>
            </a:r>
            <a:r>
              <a:rPr lang="en-US" sz="2000" dirty="0" smtClean="0"/>
              <a:t>total</a:t>
            </a:r>
            <a:endParaRPr lang="en-US" sz="2000" dirty="0" smtClean="0"/>
          </a:p>
          <a:p>
            <a:pPr eaLnBrk="1" hangingPunct="1">
              <a:buFontTx/>
              <a:buNone/>
            </a:pPr>
            <a:endParaRPr lang="en-US" sz="2800" dirty="0" smtClean="0"/>
          </a:p>
        </p:txBody>
      </p:sp>
      <p:sp>
        <p:nvSpPr>
          <p:cNvPr id="73730" name="Footer Placeholder 6"/>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73731" name="Slide Number Placeholder 7"/>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841688C2-E3C7-44F2-91A9-C20649F84C67}" type="slidenum">
              <a:rPr lang="en-US" smtClean="0"/>
              <a:pPr eaLnBrk="1" hangingPunct="1"/>
              <a:t>86</a:t>
            </a:fld>
            <a:endParaRPr lang="en-US" dirty="0" smtClean="0"/>
          </a:p>
        </p:txBody>
      </p:sp>
      <p:pic>
        <p:nvPicPr>
          <p:cNvPr id="7373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705350"/>
            <a:ext cx="1343025"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Snagit_PPTDE8B"/>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4724400" y="3352800"/>
            <a:ext cx="1057143" cy="857143"/>
          </a:xfrm>
          <a:ln>
            <a:solidFill>
              <a:schemeClr val="tx1"/>
            </a:solidFill>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Grp="1" noChangeArrowheads="1"/>
          </p:cNvSpPr>
          <p:nvPr>
            <p:ph type="title"/>
          </p:nvPr>
        </p:nvSpPr>
        <p:spPr/>
        <p:txBody>
          <a:bodyPr/>
          <a:lstStyle/>
          <a:p>
            <a:pPr eaLnBrk="1" hangingPunct="1"/>
            <a:r>
              <a:rPr lang="en-US" dirty="0" smtClean="0"/>
              <a:t>Close </a:t>
            </a:r>
            <a:r>
              <a:rPr lang="en-US" dirty="0" smtClean="0"/>
              <a:t>Sample </a:t>
            </a:r>
            <a:r>
              <a:rPr lang="en-US" dirty="0" smtClean="0"/>
              <a:t>Company</a:t>
            </a:r>
          </a:p>
        </p:txBody>
      </p:sp>
      <p:sp>
        <p:nvSpPr>
          <p:cNvPr id="74757" name="Rectangle 3"/>
          <p:cNvSpPr>
            <a:spLocks noGrp="1" noChangeArrowheads="1"/>
          </p:cNvSpPr>
          <p:nvPr>
            <p:ph type="body" sz="half" idx="1"/>
          </p:nvPr>
        </p:nvSpPr>
        <p:spPr>
          <a:xfrm>
            <a:off x="228600" y="1676400"/>
            <a:ext cx="8229600" cy="4602163"/>
          </a:xfrm>
        </p:spPr>
        <p:txBody>
          <a:bodyPr/>
          <a:lstStyle/>
          <a:p>
            <a:pPr eaLnBrk="1" hangingPunct="1"/>
            <a:r>
              <a:rPr lang="en-US" sz="2800" dirty="0" smtClean="0"/>
              <a:t>To close Larry’s Landscaping, click </a:t>
            </a:r>
            <a:r>
              <a:rPr lang="en-US" sz="2800" b="1" dirty="0" smtClean="0"/>
              <a:t>File </a:t>
            </a:r>
            <a:r>
              <a:rPr lang="en-US" sz="2800" b="1" dirty="0" smtClean="0"/>
              <a:t>menu</a:t>
            </a:r>
            <a:r>
              <a:rPr lang="en-US" sz="2800" dirty="0" smtClean="0"/>
              <a:t>, and </a:t>
            </a:r>
            <a:r>
              <a:rPr lang="en-US" sz="2800" b="1" dirty="0" smtClean="0"/>
              <a:t>Close Company</a:t>
            </a:r>
          </a:p>
        </p:txBody>
      </p:sp>
      <p:sp>
        <p:nvSpPr>
          <p:cNvPr id="74754"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74755"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5FC6D378-4AA2-41D4-9F80-716A559E4AD8}" type="slidenum">
              <a:rPr lang="en-US" smtClean="0"/>
              <a:pPr eaLnBrk="1" hangingPunct="1"/>
              <a:t>87</a:t>
            </a:fld>
            <a:endParaRPr lang="en-US" dirty="0" smtClean="0"/>
          </a:p>
        </p:txBody>
      </p:sp>
      <p:pic>
        <p:nvPicPr>
          <p:cNvPr id="747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124200"/>
            <a:ext cx="2924175" cy="2066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p:txBody>
          <a:bodyPr/>
          <a:lstStyle/>
          <a:p>
            <a:pPr eaLnBrk="1" hangingPunct="1"/>
            <a:r>
              <a:rPr lang="en-US" dirty="0" smtClean="0"/>
              <a:t>Download Company Files from Web Site Using Windows 7</a:t>
            </a:r>
          </a:p>
        </p:txBody>
      </p:sp>
      <p:sp>
        <p:nvSpPr>
          <p:cNvPr id="75781" name="Rectangle 5"/>
          <p:cNvSpPr>
            <a:spLocks noGrp="1" noChangeArrowheads="1"/>
          </p:cNvSpPr>
          <p:nvPr>
            <p:ph type="body" sz="half" idx="1"/>
          </p:nvPr>
        </p:nvSpPr>
        <p:spPr>
          <a:xfrm>
            <a:off x="228600" y="1676400"/>
            <a:ext cx="8305800" cy="1524000"/>
          </a:xfrm>
        </p:spPr>
        <p:txBody>
          <a:bodyPr>
            <a:normAutofit/>
          </a:bodyPr>
          <a:lstStyle/>
          <a:p>
            <a:pPr eaLnBrk="1" hangingPunct="1">
              <a:lnSpc>
                <a:spcPct val="80000"/>
              </a:lnSpc>
            </a:pPr>
            <a:r>
              <a:rPr lang="en-US" sz="2800" dirty="0" smtClean="0"/>
              <a:t>Open Internet Explorer</a:t>
            </a:r>
          </a:p>
          <a:p>
            <a:pPr eaLnBrk="1" hangingPunct="1">
              <a:lnSpc>
                <a:spcPct val="80000"/>
              </a:lnSpc>
            </a:pPr>
            <a:r>
              <a:rPr lang="en-US" sz="2800" dirty="0" smtClean="0"/>
              <a:t>Enter the address: </a:t>
            </a:r>
            <a:r>
              <a:rPr lang="en-US" sz="2800" u="sng" dirty="0" smtClean="0">
                <a:solidFill>
                  <a:srgbClr val="660033"/>
                </a:solidFill>
              </a:rPr>
              <a:t>http://www.pearsonhighered.com/horne/</a:t>
            </a:r>
          </a:p>
        </p:txBody>
      </p:sp>
      <p:sp>
        <p:nvSpPr>
          <p:cNvPr id="75778"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75779"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5CF8DBC4-9E9B-4B69-9EB4-323329313198}" type="slidenum">
              <a:rPr lang="en-US" smtClean="0"/>
              <a:pPr eaLnBrk="1" hangingPunct="1"/>
              <a:t>88</a:t>
            </a:fld>
            <a:endParaRPr lang="en-US" dirty="0" smtClean="0"/>
          </a:p>
        </p:txBody>
      </p:sp>
      <p:pic>
        <p:nvPicPr>
          <p:cNvPr id="7578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76600"/>
            <a:ext cx="5048250" cy="2600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p:txBody>
          <a:bodyPr/>
          <a:lstStyle/>
          <a:p>
            <a:pPr eaLnBrk="1" hangingPunct="1"/>
            <a:r>
              <a:rPr lang="en-US" dirty="0" smtClean="0"/>
              <a:t>Download Company Files from Web Site Using Windows 7</a:t>
            </a:r>
          </a:p>
        </p:txBody>
      </p:sp>
      <p:sp>
        <p:nvSpPr>
          <p:cNvPr id="76805" name="Rectangle 5"/>
          <p:cNvSpPr>
            <a:spLocks noGrp="1" noChangeArrowheads="1"/>
          </p:cNvSpPr>
          <p:nvPr>
            <p:ph type="body" sz="half" idx="1"/>
          </p:nvPr>
        </p:nvSpPr>
        <p:spPr>
          <a:xfrm>
            <a:off x="228600" y="1676400"/>
            <a:ext cx="8229600" cy="1752600"/>
          </a:xfrm>
        </p:spPr>
        <p:txBody>
          <a:bodyPr>
            <a:normAutofit/>
          </a:bodyPr>
          <a:lstStyle/>
          <a:p>
            <a:pPr eaLnBrk="1" hangingPunct="1">
              <a:lnSpc>
                <a:spcPct val="80000"/>
              </a:lnSpc>
            </a:pPr>
            <a:r>
              <a:rPr lang="en-US" sz="2800" dirty="0" smtClean="0"/>
              <a:t>Click </a:t>
            </a:r>
            <a:r>
              <a:rPr lang="en-US" sz="2800" b="1" dirty="0" smtClean="0"/>
              <a:t>Company Master Files Chapters 1-4 (Student Data Files)</a:t>
            </a:r>
          </a:p>
          <a:p>
            <a:pPr lvl="1" eaLnBrk="1" hangingPunct="1">
              <a:lnSpc>
                <a:spcPct val="80000"/>
              </a:lnSpc>
            </a:pPr>
            <a:r>
              <a:rPr lang="en-US" sz="2000" dirty="0" smtClean="0"/>
              <a:t>Note: </a:t>
            </a:r>
            <a:r>
              <a:rPr lang="en-US" sz="2000" dirty="0" smtClean="0"/>
              <a:t>exact </a:t>
            </a:r>
            <a:r>
              <a:rPr lang="en-US" sz="2000" dirty="0" smtClean="0"/>
              <a:t>cover was not yet available when this was written. Look for </a:t>
            </a:r>
            <a:r>
              <a:rPr lang="en-US" sz="2000" dirty="0" smtClean="0"/>
              <a:t>cover </a:t>
            </a:r>
            <a:r>
              <a:rPr lang="en-US" sz="2000" dirty="0" smtClean="0"/>
              <a:t>for </a:t>
            </a:r>
            <a:r>
              <a:rPr lang="en-US" sz="2000" b="1" u="sng" dirty="0" smtClean="0"/>
              <a:t>2015</a:t>
            </a:r>
            <a:r>
              <a:rPr lang="en-US" sz="2000" dirty="0" smtClean="0"/>
              <a:t> </a:t>
            </a:r>
            <a:r>
              <a:rPr lang="en-US" sz="2000" dirty="0" smtClean="0"/>
              <a:t>edition.</a:t>
            </a:r>
          </a:p>
        </p:txBody>
      </p:sp>
      <p:sp>
        <p:nvSpPr>
          <p:cNvPr id="76802"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76803"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E64FFD5E-DFE1-4074-8910-9900DE069750}" type="slidenum">
              <a:rPr lang="en-US" smtClean="0"/>
              <a:pPr eaLnBrk="1" hangingPunct="1"/>
              <a:t>89</a:t>
            </a:fld>
            <a:endParaRPr lang="en-US" dirty="0" smtClean="0"/>
          </a:p>
        </p:txBody>
      </p:sp>
      <p:pic>
        <p:nvPicPr>
          <p:cNvPr id="8" name="Picture 7"/>
          <p:cNvPicPr/>
          <p:nvPr/>
        </p:nvPicPr>
        <p:blipFill>
          <a:blip r:embed="rId3"/>
          <a:stretch>
            <a:fillRect/>
          </a:stretch>
        </p:blipFill>
        <p:spPr>
          <a:xfrm>
            <a:off x="2819400" y="3225800"/>
            <a:ext cx="2743200" cy="2057400"/>
          </a:xfrm>
          <a:prstGeom prst="rect">
            <a:avLst/>
          </a:prstGeom>
          <a:ln>
            <a:solidFill>
              <a:schemeClr val="tx1"/>
            </a:solidFill>
          </a:ln>
        </p:spPr>
      </p:pic>
      <p:sp>
        <p:nvSpPr>
          <p:cNvPr id="9" name="Rounded Rectangle 8"/>
          <p:cNvSpPr/>
          <p:nvPr/>
        </p:nvSpPr>
        <p:spPr>
          <a:xfrm>
            <a:off x="3829050" y="4800600"/>
            <a:ext cx="1485900" cy="219075"/>
          </a:xfrm>
          <a:prstGeom prst="roundRect">
            <a:avLst/>
          </a:prstGeom>
          <a:no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sz="3600" dirty="0" smtClean="0"/>
              <a:t>QuickBooks Desktop Features</a:t>
            </a:r>
          </a:p>
        </p:txBody>
      </p:sp>
      <p:sp>
        <p:nvSpPr>
          <p:cNvPr id="10245" name="Rectangle 11"/>
          <p:cNvSpPr>
            <a:spLocks noGrp="1" noChangeArrowheads="1"/>
          </p:cNvSpPr>
          <p:nvPr>
            <p:ph type="body" sz="half" idx="1"/>
          </p:nvPr>
        </p:nvSpPr>
        <p:spPr>
          <a:xfrm>
            <a:off x="228600" y="1676400"/>
            <a:ext cx="8229600" cy="2185988"/>
          </a:xfrm>
        </p:spPr>
        <p:txBody>
          <a:bodyPr/>
          <a:lstStyle/>
          <a:p>
            <a:pPr eaLnBrk="1" hangingPunct="1"/>
            <a:r>
              <a:rPr lang="en-US" sz="2800" b="1" dirty="0" smtClean="0"/>
              <a:t>Desktop Features </a:t>
            </a:r>
            <a:r>
              <a:rPr lang="en-US" sz="2800" dirty="0" smtClean="0"/>
              <a:t>include:</a:t>
            </a:r>
          </a:p>
          <a:p>
            <a:pPr lvl="1" eaLnBrk="1" hangingPunct="1"/>
            <a:r>
              <a:rPr lang="en-US" sz="2000" dirty="0" smtClean="0"/>
              <a:t>Title Bar</a:t>
            </a:r>
          </a:p>
          <a:p>
            <a:pPr lvl="1" eaLnBrk="1" hangingPunct="1"/>
            <a:r>
              <a:rPr lang="en-US" sz="2000" dirty="0" smtClean="0"/>
              <a:t>Menu Bar</a:t>
            </a:r>
          </a:p>
          <a:p>
            <a:pPr lvl="1" eaLnBrk="1" hangingPunct="1"/>
            <a:r>
              <a:rPr lang="en-US" sz="2000" dirty="0" smtClean="0"/>
              <a:t>Icon Bar</a:t>
            </a:r>
          </a:p>
          <a:p>
            <a:pPr lvl="1" eaLnBrk="1" hangingPunct="1"/>
            <a:endParaRPr lang="en-US" sz="2400" dirty="0" smtClean="0"/>
          </a:p>
        </p:txBody>
      </p:sp>
      <p:sp>
        <p:nvSpPr>
          <p:cNvPr id="10242"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10243"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CC1AEDCF-A2DF-48E6-926E-D77E6E720CC5}" type="slidenum">
              <a:rPr lang="en-US" smtClean="0"/>
              <a:pPr eaLnBrk="1" hangingPunct="1"/>
              <a:t>9</a:t>
            </a:fld>
            <a:endParaRPr lang="en-US"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dirty="0" smtClean="0"/>
              <a:t>Download Company Files from Web Site Using Windows 7</a:t>
            </a:r>
          </a:p>
        </p:txBody>
      </p:sp>
      <p:sp>
        <p:nvSpPr>
          <p:cNvPr id="77827" name="Text Placeholder 2"/>
          <p:cNvSpPr>
            <a:spLocks noGrp="1"/>
          </p:cNvSpPr>
          <p:nvPr>
            <p:ph type="body" sz="half" idx="1"/>
          </p:nvPr>
        </p:nvSpPr>
        <p:spPr>
          <a:xfrm>
            <a:off x="228600" y="1598930"/>
            <a:ext cx="8153400" cy="4191000"/>
          </a:xfrm>
        </p:spPr>
        <p:txBody>
          <a:bodyPr/>
          <a:lstStyle/>
          <a:p>
            <a:r>
              <a:rPr lang="en-US" sz="2800" dirty="0"/>
              <a:t>Depending on your version of Windows and Internet Explorer, your screens may be different from </a:t>
            </a:r>
            <a:r>
              <a:rPr lang="en-US" sz="2800" dirty="0" smtClean="0"/>
              <a:t>examples </a:t>
            </a:r>
            <a:r>
              <a:rPr lang="en-US" sz="2800" dirty="0"/>
              <a:t>shown</a:t>
            </a:r>
          </a:p>
          <a:p>
            <a:r>
              <a:rPr lang="en-US" sz="2800" dirty="0" smtClean="0"/>
              <a:t>Click </a:t>
            </a:r>
            <a:r>
              <a:rPr lang="en-US" sz="2800" b="1" dirty="0" smtClean="0"/>
              <a:t>Save as </a:t>
            </a:r>
            <a:r>
              <a:rPr lang="en-US" sz="2800" dirty="0" smtClean="0"/>
              <a:t>on </a:t>
            </a:r>
            <a:r>
              <a:rPr lang="en-US" sz="2800" dirty="0" smtClean="0"/>
              <a:t>Windows </a:t>
            </a:r>
            <a:r>
              <a:rPr lang="en-US" sz="2800" dirty="0" smtClean="0"/>
              <a:t>Internet Explorer screen</a:t>
            </a:r>
          </a:p>
        </p:txBody>
      </p:sp>
      <p:sp>
        <p:nvSpPr>
          <p:cNvPr id="77828"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77829"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14F21447-A69D-46C6-937A-A43FB9116C9A}" type="slidenum">
              <a:rPr lang="en-US" smtClean="0"/>
              <a:pPr eaLnBrk="1" hangingPunct="1"/>
              <a:t>90</a:t>
            </a:fld>
            <a:endParaRPr lang="en-US" dirty="0" smtClean="0"/>
          </a:p>
        </p:txBody>
      </p:sp>
      <p:pic>
        <p:nvPicPr>
          <p:cNvPr id="9" name="Picture 8"/>
          <p:cNvPicPr/>
          <p:nvPr/>
        </p:nvPicPr>
        <p:blipFill>
          <a:blip r:embed="rId3"/>
          <a:stretch>
            <a:fillRect/>
          </a:stretch>
        </p:blipFill>
        <p:spPr>
          <a:xfrm>
            <a:off x="2743200" y="4267200"/>
            <a:ext cx="3251200" cy="14478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dirty="0" smtClean="0"/>
              <a:t>Download Company Files from Web Site Using Windows 7</a:t>
            </a:r>
          </a:p>
        </p:txBody>
      </p:sp>
      <p:sp>
        <p:nvSpPr>
          <p:cNvPr id="78851" name="Text Placeholder 2"/>
          <p:cNvSpPr>
            <a:spLocks noGrp="1"/>
          </p:cNvSpPr>
          <p:nvPr>
            <p:ph type="body" sz="half" idx="1"/>
          </p:nvPr>
        </p:nvSpPr>
        <p:spPr>
          <a:xfrm>
            <a:off x="152400" y="1752600"/>
            <a:ext cx="8686800" cy="3200400"/>
          </a:xfrm>
        </p:spPr>
        <p:txBody>
          <a:bodyPr>
            <a:normAutofit/>
          </a:bodyPr>
          <a:lstStyle/>
          <a:p>
            <a:r>
              <a:rPr lang="en-US" sz="2800" dirty="0" smtClean="0"/>
              <a:t>When Save As screen appears, scroll down </a:t>
            </a:r>
            <a:r>
              <a:rPr lang="en-US" sz="2800" dirty="0" smtClean="0"/>
              <a:t>left </a:t>
            </a:r>
            <a:r>
              <a:rPr lang="en-US" sz="2800" dirty="0" smtClean="0"/>
              <a:t>side until you see your USB</a:t>
            </a:r>
          </a:p>
          <a:p>
            <a:r>
              <a:rPr lang="en-US" sz="2800" dirty="0" smtClean="0"/>
              <a:t>Click </a:t>
            </a:r>
            <a:r>
              <a:rPr lang="en-US" sz="2800" dirty="0" smtClean="0"/>
              <a:t>location </a:t>
            </a:r>
            <a:r>
              <a:rPr lang="en-US" sz="2800" dirty="0" smtClean="0"/>
              <a:t>for your USB drive</a:t>
            </a:r>
          </a:p>
          <a:p>
            <a:r>
              <a:rPr lang="en-US" sz="2800" dirty="0" smtClean="0"/>
              <a:t>Accept </a:t>
            </a:r>
            <a:r>
              <a:rPr lang="en-US" sz="2800" dirty="0" smtClean="0"/>
              <a:t>file </a:t>
            </a:r>
            <a:r>
              <a:rPr lang="en-US" sz="2800" dirty="0" smtClean="0"/>
              <a:t>name </a:t>
            </a:r>
            <a:r>
              <a:rPr lang="en-US" sz="2800" b="1" dirty="0" smtClean="0"/>
              <a:t>qb_15_cm_ch1-4</a:t>
            </a:r>
            <a:endParaRPr lang="en-US" sz="2800" dirty="0" smtClean="0"/>
          </a:p>
          <a:p>
            <a:r>
              <a:rPr lang="en-US" sz="2800" dirty="0" smtClean="0"/>
              <a:t>Save as type: </a:t>
            </a:r>
            <a:r>
              <a:rPr lang="en-US" sz="2800" b="1" dirty="0" smtClean="0"/>
              <a:t>Compressed (zipped) Folder</a:t>
            </a:r>
            <a:endParaRPr lang="en-US" sz="2800" dirty="0" smtClean="0"/>
          </a:p>
          <a:p>
            <a:r>
              <a:rPr lang="en-US" sz="2800" dirty="0" smtClean="0"/>
              <a:t>Click </a:t>
            </a:r>
            <a:r>
              <a:rPr lang="en-US" sz="2800" b="1" dirty="0" smtClean="0"/>
              <a:t>Save </a:t>
            </a:r>
            <a:r>
              <a:rPr lang="en-US" sz="2800" dirty="0" smtClean="0"/>
              <a:t>button</a:t>
            </a:r>
          </a:p>
          <a:p>
            <a:endParaRPr lang="en-US" dirty="0" smtClean="0"/>
          </a:p>
        </p:txBody>
      </p:sp>
      <p:sp>
        <p:nvSpPr>
          <p:cNvPr id="78852"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78853"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742F94A7-CCBB-4E37-B60E-F9A5EF2501A2}" type="slidenum">
              <a:rPr lang="en-US" smtClean="0"/>
              <a:pPr eaLnBrk="1" hangingPunct="1"/>
              <a:t>91</a:t>
            </a:fld>
            <a:endParaRPr lang="en-US" dirty="0" smtClean="0"/>
          </a:p>
        </p:txBody>
      </p:sp>
      <p:pic>
        <p:nvPicPr>
          <p:cNvPr id="8" name="Picture 7"/>
          <p:cNvPicPr/>
          <p:nvPr/>
        </p:nvPicPr>
        <p:blipFill>
          <a:blip r:embed="rId3"/>
          <a:stretch>
            <a:fillRect/>
          </a:stretch>
        </p:blipFill>
        <p:spPr>
          <a:xfrm>
            <a:off x="1295400" y="4800600"/>
            <a:ext cx="5486400" cy="16002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dirty="0" smtClean="0"/>
              <a:t>Download Company Files from Web Site Using Windows 7</a:t>
            </a:r>
          </a:p>
        </p:txBody>
      </p:sp>
      <p:sp>
        <p:nvSpPr>
          <p:cNvPr id="79875" name="Text Placeholder 2"/>
          <p:cNvSpPr>
            <a:spLocks noGrp="1"/>
          </p:cNvSpPr>
          <p:nvPr>
            <p:ph type="body" sz="half" idx="1"/>
          </p:nvPr>
        </p:nvSpPr>
        <p:spPr>
          <a:xfrm>
            <a:off x="228600" y="1676400"/>
            <a:ext cx="8610600" cy="2185988"/>
          </a:xfrm>
        </p:spPr>
        <p:txBody>
          <a:bodyPr/>
          <a:lstStyle/>
          <a:p>
            <a:pPr>
              <a:defRPr/>
            </a:pPr>
            <a:r>
              <a:rPr lang="en-US" sz="2800" b="1" dirty="0" smtClean="0"/>
              <a:t>Internet Explorer</a:t>
            </a:r>
            <a:r>
              <a:rPr lang="en-US" sz="2800" dirty="0" smtClean="0"/>
              <a:t> will show you a message at </a:t>
            </a:r>
            <a:r>
              <a:rPr lang="en-US" sz="2800" dirty="0" smtClean="0"/>
              <a:t>bottom </a:t>
            </a:r>
            <a:r>
              <a:rPr lang="en-US" sz="2800" dirty="0" smtClean="0"/>
              <a:t>of </a:t>
            </a:r>
            <a:r>
              <a:rPr lang="en-US" sz="2800" dirty="0" smtClean="0"/>
              <a:t>screen </a:t>
            </a:r>
            <a:r>
              <a:rPr lang="en-US" sz="2800" dirty="0" smtClean="0"/>
              <a:t>while </a:t>
            </a:r>
            <a:r>
              <a:rPr lang="en-US" sz="2800" dirty="0" smtClean="0"/>
              <a:t>download </a:t>
            </a:r>
            <a:r>
              <a:rPr lang="en-US" sz="2800" dirty="0" smtClean="0"/>
              <a:t>is </a:t>
            </a:r>
            <a:r>
              <a:rPr lang="en-US" sz="2800" dirty="0" smtClean="0"/>
              <a:t>completed</a:t>
            </a:r>
            <a:endParaRPr lang="en-US" sz="2800" dirty="0" smtClean="0"/>
          </a:p>
          <a:p>
            <a:pPr>
              <a:defRPr/>
            </a:pPr>
            <a:endParaRPr lang="en-US" sz="2800" dirty="0"/>
          </a:p>
          <a:p>
            <a:pPr marL="0" indent="0">
              <a:buFontTx/>
              <a:buNone/>
              <a:defRPr/>
            </a:pPr>
            <a:endParaRPr lang="en-US" dirty="0" smtClean="0"/>
          </a:p>
        </p:txBody>
      </p:sp>
      <p:sp>
        <p:nvSpPr>
          <p:cNvPr id="79876"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79877"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FF2E1473-5EB7-46B5-B0D9-B473B5DAA4BF}" type="slidenum">
              <a:rPr lang="en-US" smtClean="0"/>
              <a:pPr eaLnBrk="1" hangingPunct="1"/>
              <a:t>92</a:t>
            </a:fld>
            <a:endParaRPr lang="en-US" dirty="0" smtClean="0"/>
          </a:p>
        </p:txBody>
      </p:sp>
      <p:pic>
        <p:nvPicPr>
          <p:cNvPr id="8" name="Picture 7"/>
          <p:cNvPicPr/>
          <p:nvPr/>
        </p:nvPicPr>
        <p:blipFill>
          <a:blip r:embed="rId3"/>
          <a:stretch>
            <a:fillRect/>
          </a:stretch>
        </p:blipFill>
        <p:spPr>
          <a:xfrm>
            <a:off x="1790700" y="2890837"/>
            <a:ext cx="5486400" cy="358775"/>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dirty="0" smtClean="0"/>
              <a:t>Download Company Files from Web Site Using Windows 7</a:t>
            </a:r>
          </a:p>
        </p:txBody>
      </p:sp>
      <p:sp>
        <p:nvSpPr>
          <p:cNvPr id="80899" name="Text Placeholder 2"/>
          <p:cNvSpPr>
            <a:spLocks noGrp="1"/>
          </p:cNvSpPr>
          <p:nvPr>
            <p:ph type="body" sz="half" idx="1"/>
          </p:nvPr>
        </p:nvSpPr>
        <p:spPr>
          <a:xfrm>
            <a:off x="152400" y="1752600"/>
            <a:ext cx="8229600" cy="2185988"/>
          </a:xfrm>
        </p:spPr>
        <p:txBody>
          <a:bodyPr>
            <a:normAutofit/>
          </a:bodyPr>
          <a:lstStyle/>
          <a:p>
            <a:r>
              <a:rPr lang="en-US" sz="2800" dirty="0" smtClean="0"/>
              <a:t>Folder </a:t>
            </a:r>
            <a:r>
              <a:rPr lang="en-US" sz="2800" dirty="0" smtClean="0"/>
              <a:t>should show on </a:t>
            </a:r>
            <a:r>
              <a:rPr lang="en-US" sz="2800" dirty="0" smtClean="0"/>
              <a:t>USB </a:t>
            </a:r>
            <a:r>
              <a:rPr lang="en-US" sz="2800" dirty="0" smtClean="0"/>
              <a:t>in Windows Explorer</a:t>
            </a:r>
          </a:p>
          <a:p>
            <a:pPr lvl="1"/>
            <a:r>
              <a:rPr lang="en-US" sz="2000" dirty="0" smtClean="0"/>
              <a:t>Notice </a:t>
            </a:r>
            <a:r>
              <a:rPr lang="en-US" sz="2000" dirty="0" smtClean="0"/>
              <a:t>zipper </a:t>
            </a:r>
            <a:r>
              <a:rPr lang="en-US" sz="2000" dirty="0" smtClean="0"/>
              <a:t>on </a:t>
            </a:r>
            <a:r>
              <a:rPr lang="en-US" sz="2000" dirty="0" smtClean="0"/>
              <a:t>qb_15_cm_ch1-4 </a:t>
            </a:r>
            <a:r>
              <a:rPr lang="en-US" sz="2000" dirty="0" smtClean="0"/>
              <a:t>folder</a:t>
            </a:r>
          </a:p>
          <a:p>
            <a:pPr lvl="1"/>
            <a:r>
              <a:rPr lang="en-US" sz="2000" dirty="0" smtClean="0"/>
              <a:t>This means </a:t>
            </a:r>
            <a:r>
              <a:rPr lang="en-US" sz="2000" dirty="0" smtClean="0"/>
              <a:t>compressed </a:t>
            </a:r>
            <a:r>
              <a:rPr lang="en-US" sz="2000" dirty="0" smtClean="0"/>
              <a:t>file needs to be unzipped</a:t>
            </a:r>
          </a:p>
          <a:p>
            <a:endParaRPr lang="en-US" dirty="0" smtClean="0"/>
          </a:p>
        </p:txBody>
      </p:sp>
      <p:sp>
        <p:nvSpPr>
          <p:cNvPr id="80900"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80901"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CF831487-8284-4246-A204-57C42A3EE26D}" type="slidenum">
              <a:rPr lang="en-US" smtClean="0"/>
              <a:pPr eaLnBrk="1" hangingPunct="1"/>
              <a:t>93</a:t>
            </a:fld>
            <a:endParaRPr lang="en-US" dirty="0" smtClean="0"/>
          </a:p>
        </p:txBody>
      </p:sp>
      <p:pic>
        <p:nvPicPr>
          <p:cNvPr id="8" name="Picture 7"/>
          <p:cNvPicPr/>
          <p:nvPr/>
        </p:nvPicPr>
        <p:blipFill>
          <a:blip r:embed="rId3"/>
          <a:stretch>
            <a:fillRect/>
          </a:stretch>
        </p:blipFill>
        <p:spPr>
          <a:xfrm>
            <a:off x="1701800" y="3733800"/>
            <a:ext cx="5715000" cy="17526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smtClean="0"/>
              <a:t>Download Company Files from Web Site Using Windows 7</a:t>
            </a:r>
          </a:p>
        </p:txBody>
      </p:sp>
      <p:sp>
        <p:nvSpPr>
          <p:cNvPr id="81923" name="Text Placeholder 2"/>
          <p:cNvSpPr>
            <a:spLocks noGrp="1"/>
          </p:cNvSpPr>
          <p:nvPr>
            <p:ph type="body" sz="half" idx="1"/>
          </p:nvPr>
        </p:nvSpPr>
        <p:spPr>
          <a:xfrm>
            <a:off x="228600" y="1676400"/>
            <a:ext cx="8229600" cy="4800600"/>
          </a:xfrm>
        </p:spPr>
        <p:txBody>
          <a:bodyPr>
            <a:normAutofit/>
          </a:bodyPr>
          <a:lstStyle/>
          <a:p>
            <a:r>
              <a:rPr lang="en-US" sz="2800" dirty="0" smtClean="0"/>
              <a:t>Screens when downloading may not necessarily match</a:t>
            </a:r>
          </a:p>
          <a:p>
            <a:pPr lvl="1"/>
            <a:r>
              <a:rPr lang="en-US" sz="2000" dirty="0"/>
              <a:t>You may not get any </a:t>
            </a:r>
            <a:r>
              <a:rPr lang="en-US" sz="2000" dirty="0" smtClean="0"/>
              <a:t>messages when </a:t>
            </a:r>
            <a:r>
              <a:rPr lang="en-US" sz="2000" dirty="0" smtClean="0"/>
              <a:t>download </a:t>
            </a:r>
            <a:r>
              <a:rPr lang="en-US" sz="2000" dirty="0" smtClean="0"/>
              <a:t>is complete </a:t>
            </a:r>
          </a:p>
          <a:p>
            <a:pPr lvl="1"/>
            <a:r>
              <a:rPr lang="en-US" sz="2600" b="1" u="sng" dirty="0" smtClean="0"/>
              <a:t>OR</a:t>
            </a:r>
            <a:endParaRPr lang="en-US" sz="2600" b="1" u="sng" dirty="0"/>
          </a:p>
          <a:p>
            <a:pPr lvl="1"/>
            <a:r>
              <a:rPr lang="en-US" sz="2000" dirty="0" smtClean="0"/>
              <a:t>You may get a message that Internet Explorer will show a message that </a:t>
            </a:r>
            <a:r>
              <a:rPr lang="en-US" sz="2000" dirty="0" smtClean="0"/>
              <a:t>download </a:t>
            </a:r>
            <a:r>
              <a:rPr lang="en-US" sz="2000" dirty="0" smtClean="0"/>
              <a:t>has completed</a:t>
            </a:r>
          </a:p>
          <a:p>
            <a:pPr lvl="2"/>
            <a:r>
              <a:rPr lang="en-US" dirty="0" smtClean="0"/>
              <a:t>If so, click </a:t>
            </a:r>
            <a:r>
              <a:rPr lang="en-US" b="1" dirty="0" smtClean="0"/>
              <a:t>Open Folder </a:t>
            </a:r>
            <a:r>
              <a:rPr lang="en-US" dirty="0" smtClean="0"/>
              <a:t>on </a:t>
            </a:r>
            <a:r>
              <a:rPr lang="en-US" dirty="0" smtClean="0"/>
              <a:t>Internet </a:t>
            </a:r>
            <a:r>
              <a:rPr lang="en-US" dirty="0" smtClean="0"/>
              <a:t>Explorer Message</a:t>
            </a:r>
          </a:p>
        </p:txBody>
      </p:sp>
      <p:sp>
        <p:nvSpPr>
          <p:cNvPr id="81924"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81925"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FBFAEF83-48D2-4BA8-AC7D-E9F9666177CB}" type="slidenum">
              <a:rPr lang="en-US" smtClean="0"/>
              <a:pPr eaLnBrk="1" hangingPunct="1"/>
              <a:t>94</a:t>
            </a:fld>
            <a:endParaRPr lang="en-US" dirty="0" smtClean="0"/>
          </a:p>
        </p:txBody>
      </p:sp>
      <p:pic>
        <p:nvPicPr>
          <p:cNvPr id="6" name="Picture 5"/>
          <p:cNvPicPr/>
          <p:nvPr/>
        </p:nvPicPr>
        <p:blipFill>
          <a:blip r:embed="rId3"/>
          <a:stretch>
            <a:fillRect/>
          </a:stretch>
        </p:blipFill>
        <p:spPr>
          <a:xfrm>
            <a:off x="1295400" y="4741545"/>
            <a:ext cx="5486400" cy="31369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 Company Files from Web Site Using Windows 7</a:t>
            </a:r>
          </a:p>
        </p:txBody>
      </p:sp>
      <p:sp>
        <p:nvSpPr>
          <p:cNvPr id="3" name="Text Placeholder 2"/>
          <p:cNvSpPr>
            <a:spLocks noGrp="1"/>
          </p:cNvSpPr>
          <p:nvPr>
            <p:ph type="body" sz="half" idx="1"/>
          </p:nvPr>
        </p:nvSpPr>
        <p:spPr>
          <a:xfrm>
            <a:off x="228600" y="1651000"/>
            <a:ext cx="8229600" cy="2743200"/>
          </a:xfrm>
        </p:spPr>
        <p:txBody>
          <a:bodyPr/>
          <a:lstStyle/>
          <a:p>
            <a:r>
              <a:rPr lang="en-US" sz="2800" dirty="0"/>
              <a:t>Close </a:t>
            </a:r>
            <a:r>
              <a:rPr lang="en-US" sz="2800" b="1" dirty="0"/>
              <a:t>Internet Explorer</a:t>
            </a:r>
            <a:endParaRPr lang="en-US" sz="2800" dirty="0"/>
          </a:p>
          <a:p>
            <a:r>
              <a:rPr lang="en-US" sz="2800" dirty="0" smtClean="0"/>
              <a:t>Double-click </a:t>
            </a:r>
            <a:r>
              <a:rPr lang="en-US" sz="2800" b="1" dirty="0" smtClean="0"/>
              <a:t>qb_15_cm_ch1-4 </a:t>
            </a:r>
            <a:r>
              <a:rPr lang="en-US" sz="2800" dirty="0"/>
              <a:t>folder</a:t>
            </a:r>
          </a:p>
          <a:p>
            <a:r>
              <a:rPr lang="en-US" sz="2800" dirty="0"/>
              <a:t>Click </a:t>
            </a:r>
            <a:r>
              <a:rPr lang="en-US" sz="2800" b="1" dirty="0"/>
              <a:t>Extract all files</a:t>
            </a:r>
            <a:endParaRPr lang="en-US" sz="2800" dirty="0"/>
          </a:p>
          <a:p>
            <a:endParaRPr lang="en-US" dirty="0"/>
          </a:p>
          <a:p>
            <a:endParaRPr lang="en-US" dirty="0"/>
          </a:p>
        </p:txBody>
      </p:sp>
      <p:sp>
        <p:nvSpPr>
          <p:cNvPr id="5" name="Footer Placeholder 4"/>
          <p:cNvSpPr>
            <a:spLocks noGrp="1"/>
          </p:cNvSpPr>
          <p:nvPr>
            <p:ph type="ftr" sz="quarter" idx="11"/>
          </p:nvPr>
        </p:nvSpPr>
        <p:spPr/>
        <p:txBody>
          <a:bodyPr/>
          <a:lstStyle/>
          <a:p>
            <a:pPr>
              <a:defRPr/>
            </a:pPr>
            <a:r>
              <a:rPr lang="en-US" dirty="0" smtClean="0"/>
              <a:t>Copyright ©2016 Pearson Education, Inc. </a:t>
            </a:r>
            <a:endParaRPr lang="en-US" dirty="0"/>
          </a:p>
        </p:txBody>
      </p:sp>
      <p:sp>
        <p:nvSpPr>
          <p:cNvPr id="6" name="Slide Number Placeholder 5"/>
          <p:cNvSpPr>
            <a:spLocks noGrp="1"/>
          </p:cNvSpPr>
          <p:nvPr>
            <p:ph type="sldNum" sz="quarter" idx="12"/>
          </p:nvPr>
        </p:nvSpPr>
        <p:spPr/>
        <p:txBody>
          <a:bodyPr/>
          <a:lstStyle/>
          <a:p>
            <a:pPr>
              <a:defRPr/>
            </a:pPr>
            <a:r>
              <a:rPr lang="en-US" dirty="0" smtClean="0"/>
              <a:t>1-</a:t>
            </a:r>
            <a:fld id="{F09D1C5E-92F7-4859-BBA6-037D19C48CD6}" type="slidenum">
              <a:rPr lang="en-US" smtClean="0"/>
              <a:pPr>
                <a:defRPr/>
              </a:pPr>
              <a:t>95</a:t>
            </a:fld>
            <a:endParaRPr lang="en-US" dirty="0"/>
          </a:p>
        </p:txBody>
      </p:sp>
      <p:pic>
        <p:nvPicPr>
          <p:cNvPr id="9" name="Picture 8"/>
          <p:cNvPicPr/>
          <p:nvPr/>
        </p:nvPicPr>
        <p:blipFill>
          <a:blip r:embed="rId3"/>
          <a:stretch>
            <a:fillRect/>
          </a:stretch>
        </p:blipFill>
        <p:spPr>
          <a:xfrm>
            <a:off x="1600200" y="3606800"/>
            <a:ext cx="5486400" cy="914400"/>
          </a:xfrm>
          <a:prstGeom prst="rect">
            <a:avLst/>
          </a:prstGeom>
          <a:ln>
            <a:solidFill>
              <a:schemeClr val="tx1"/>
            </a:solidFill>
          </a:ln>
        </p:spPr>
      </p:pic>
      <p:sp>
        <p:nvSpPr>
          <p:cNvPr id="10" name="Rounded Rectangle 9"/>
          <p:cNvSpPr/>
          <p:nvPr/>
        </p:nvSpPr>
        <p:spPr>
          <a:xfrm>
            <a:off x="2438400" y="3978275"/>
            <a:ext cx="704850" cy="171450"/>
          </a:xfrm>
          <a:prstGeom prst="roundRect">
            <a:avLst/>
          </a:prstGeom>
          <a:no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398640948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dirty="0" smtClean="0"/>
              <a:t>Download Company Files from Web Site Using Windows 7</a:t>
            </a:r>
          </a:p>
        </p:txBody>
      </p:sp>
      <p:sp>
        <p:nvSpPr>
          <p:cNvPr id="84995" name="Text Placeholder 2"/>
          <p:cNvSpPr>
            <a:spLocks noGrp="1"/>
          </p:cNvSpPr>
          <p:nvPr>
            <p:ph type="body" sz="half" idx="1"/>
          </p:nvPr>
        </p:nvSpPr>
        <p:spPr>
          <a:xfrm>
            <a:off x="228600" y="1676400"/>
            <a:ext cx="8229600" cy="914400"/>
          </a:xfrm>
        </p:spPr>
        <p:txBody>
          <a:bodyPr>
            <a:normAutofit/>
          </a:bodyPr>
          <a:lstStyle/>
          <a:p>
            <a:pPr>
              <a:defRPr/>
            </a:pPr>
            <a:r>
              <a:rPr lang="en-US" sz="2800" dirty="0" smtClean="0"/>
              <a:t>After </a:t>
            </a:r>
            <a:r>
              <a:rPr lang="en-US" sz="2800" dirty="0"/>
              <a:t>clicking Extract all </a:t>
            </a:r>
            <a:r>
              <a:rPr lang="en-US" sz="2800" dirty="0" smtClean="0"/>
              <a:t>files, you will </a:t>
            </a:r>
            <a:r>
              <a:rPr lang="en-US" sz="2800" dirty="0" smtClean="0"/>
              <a:t>see</a:t>
            </a:r>
            <a:endParaRPr lang="en-US" dirty="0" smtClean="0"/>
          </a:p>
          <a:p>
            <a:pPr>
              <a:defRPr/>
            </a:pPr>
            <a:endParaRPr lang="en-US" dirty="0" smtClean="0"/>
          </a:p>
          <a:p>
            <a:pPr>
              <a:defRPr/>
            </a:pPr>
            <a:endParaRPr lang="en-US" dirty="0" smtClean="0"/>
          </a:p>
          <a:p>
            <a:pPr marL="0" indent="0">
              <a:buFontTx/>
              <a:buNone/>
              <a:defRPr/>
            </a:pPr>
            <a:endParaRPr lang="en-US" dirty="0" smtClean="0"/>
          </a:p>
        </p:txBody>
      </p:sp>
      <p:sp>
        <p:nvSpPr>
          <p:cNvPr id="82948"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82949"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9905E427-FDC6-4D2D-8336-477B8265A375}" type="slidenum">
              <a:rPr lang="en-US" smtClean="0"/>
              <a:pPr eaLnBrk="1" hangingPunct="1"/>
              <a:t>96</a:t>
            </a:fld>
            <a:endParaRPr lang="en-US" dirty="0" smtClean="0"/>
          </a:p>
        </p:txBody>
      </p:sp>
      <p:pic>
        <p:nvPicPr>
          <p:cNvPr id="8" name="Picture 7"/>
          <p:cNvPicPr/>
          <p:nvPr/>
        </p:nvPicPr>
        <p:blipFill>
          <a:blip r:embed="rId3"/>
          <a:stretch>
            <a:fillRect/>
          </a:stretch>
        </p:blipFill>
        <p:spPr>
          <a:xfrm>
            <a:off x="2057400" y="2590800"/>
            <a:ext cx="4953000" cy="135128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dirty="0" smtClean="0"/>
              <a:t>Download Company Files from Web Site Using Windows 7</a:t>
            </a:r>
          </a:p>
        </p:txBody>
      </p:sp>
      <p:sp>
        <p:nvSpPr>
          <p:cNvPr id="83971" name="Text Placeholder 2"/>
          <p:cNvSpPr>
            <a:spLocks noGrp="1"/>
          </p:cNvSpPr>
          <p:nvPr>
            <p:ph type="body" sz="half" idx="1"/>
          </p:nvPr>
        </p:nvSpPr>
        <p:spPr>
          <a:xfrm>
            <a:off x="152400" y="1600200"/>
            <a:ext cx="8229600" cy="2667000"/>
          </a:xfrm>
        </p:spPr>
        <p:txBody>
          <a:bodyPr>
            <a:normAutofit/>
          </a:bodyPr>
          <a:lstStyle/>
          <a:p>
            <a:r>
              <a:rPr lang="en-US" sz="2800" dirty="0" smtClean="0"/>
              <a:t>Backspace until you only see your USB drive letter (G</a:t>
            </a:r>
            <a:r>
              <a:rPr lang="en-US" sz="2800" b="1" dirty="0" smtClean="0"/>
              <a:t>:\ </a:t>
            </a:r>
            <a:r>
              <a:rPr lang="en-US" sz="2800" dirty="0" smtClean="0"/>
              <a:t>in </a:t>
            </a:r>
            <a:r>
              <a:rPr lang="en-US" sz="2800" dirty="0" smtClean="0"/>
              <a:t>example</a:t>
            </a:r>
            <a:r>
              <a:rPr lang="en-US" sz="2800" dirty="0" smtClean="0"/>
              <a:t>)</a:t>
            </a:r>
          </a:p>
          <a:p>
            <a:pPr lvl="1"/>
            <a:r>
              <a:rPr lang="en-US" sz="2000" dirty="0" smtClean="0"/>
              <a:t>Make sure </a:t>
            </a:r>
            <a:r>
              <a:rPr lang="en-US" sz="2000" b="1" dirty="0" smtClean="0"/>
              <a:t>Show extracted files when complete </a:t>
            </a:r>
            <a:r>
              <a:rPr lang="en-US" sz="2000" dirty="0" smtClean="0"/>
              <a:t>has a check mark</a:t>
            </a:r>
          </a:p>
          <a:p>
            <a:pPr lvl="1"/>
            <a:r>
              <a:rPr lang="en-US" sz="2000" dirty="0" smtClean="0"/>
              <a:t>Click it if it does not</a:t>
            </a:r>
          </a:p>
        </p:txBody>
      </p:sp>
      <p:sp>
        <p:nvSpPr>
          <p:cNvPr id="83972" name="Content Placeholder 3"/>
          <p:cNvSpPr>
            <a:spLocks noGrp="1"/>
          </p:cNvSpPr>
          <p:nvPr>
            <p:ph sz="half" idx="2"/>
          </p:nvPr>
        </p:nvSpPr>
        <p:spPr>
          <a:xfrm>
            <a:off x="152400" y="4038600"/>
            <a:ext cx="8229600" cy="2187575"/>
          </a:xfrm>
        </p:spPr>
        <p:txBody>
          <a:bodyPr>
            <a:normAutofit lnSpcReduction="10000"/>
          </a:bodyPr>
          <a:lstStyle/>
          <a:p>
            <a:endParaRPr lang="en-US" dirty="0" smtClean="0"/>
          </a:p>
          <a:p>
            <a:endParaRPr lang="en-US" dirty="0" smtClean="0"/>
          </a:p>
          <a:p>
            <a:endParaRPr lang="en-US" dirty="0" smtClean="0"/>
          </a:p>
          <a:p>
            <a:endParaRPr lang="en-US" dirty="0" smtClean="0"/>
          </a:p>
          <a:p>
            <a:pPr lvl="2"/>
            <a:endParaRPr lang="en-US" dirty="0" smtClean="0"/>
          </a:p>
          <a:p>
            <a:r>
              <a:rPr lang="en-US" sz="2800" dirty="0" smtClean="0"/>
              <a:t>Click </a:t>
            </a:r>
            <a:r>
              <a:rPr lang="en-US" sz="2800" b="1" dirty="0" smtClean="0"/>
              <a:t>Extract </a:t>
            </a:r>
            <a:r>
              <a:rPr lang="en-US" sz="2800" dirty="0" smtClean="0"/>
              <a:t>button</a:t>
            </a:r>
          </a:p>
          <a:p>
            <a:endParaRPr lang="en-US" dirty="0" smtClean="0"/>
          </a:p>
        </p:txBody>
      </p:sp>
      <p:sp>
        <p:nvSpPr>
          <p:cNvPr id="83973"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83974"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D9C22322-7BAF-4AAA-989D-5A4B5EA83E34}" type="slidenum">
              <a:rPr lang="en-US" smtClean="0"/>
              <a:pPr eaLnBrk="1" hangingPunct="1"/>
              <a:t>97</a:t>
            </a:fld>
            <a:endParaRPr lang="en-US" dirty="0" smtClean="0"/>
          </a:p>
        </p:txBody>
      </p:sp>
      <p:pic>
        <p:nvPicPr>
          <p:cNvPr id="8" name="Picture 7"/>
          <p:cNvPicPr/>
          <p:nvPr/>
        </p:nvPicPr>
        <p:blipFill>
          <a:blip r:embed="rId3"/>
          <a:stretch>
            <a:fillRect/>
          </a:stretch>
        </p:blipFill>
        <p:spPr>
          <a:xfrm>
            <a:off x="1447800" y="3810000"/>
            <a:ext cx="5257800" cy="13716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dirty="0" smtClean="0"/>
              <a:t>Download Company Files from Web Site Using Windows 7</a:t>
            </a:r>
          </a:p>
        </p:txBody>
      </p:sp>
      <p:sp>
        <p:nvSpPr>
          <p:cNvPr id="84995" name="Text Placeholder 2"/>
          <p:cNvSpPr>
            <a:spLocks noGrp="1"/>
          </p:cNvSpPr>
          <p:nvPr>
            <p:ph type="body" sz="half" idx="1"/>
          </p:nvPr>
        </p:nvSpPr>
        <p:spPr>
          <a:xfrm>
            <a:off x="228600" y="1650206"/>
            <a:ext cx="8229600" cy="2185988"/>
          </a:xfrm>
        </p:spPr>
        <p:txBody>
          <a:bodyPr>
            <a:normAutofit/>
          </a:bodyPr>
          <a:lstStyle/>
          <a:p>
            <a:r>
              <a:rPr lang="en-US" sz="2800" dirty="0" smtClean="0"/>
              <a:t>While </a:t>
            </a:r>
            <a:r>
              <a:rPr lang="en-US" sz="2800" dirty="0" smtClean="0"/>
              <a:t>files </a:t>
            </a:r>
            <a:r>
              <a:rPr lang="en-US" sz="2800" dirty="0" smtClean="0"/>
              <a:t>are being extracted, you will see:</a:t>
            </a:r>
          </a:p>
        </p:txBody>
      </p:sp>
      <p:sp>
        <p:nvSpPr>
          <p:cNvPr id="84996"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84997"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7091AC8C-CE19-4C47-9947-15D15C90383B}" type="slidenum">
              <a:rPr lang="en-US" smtClean="0"/>
              <a:pPr eaLnBrk="1" hangingPunct="1"/>
              <a:t>98</a:t>
            </a:fld>
            <a:endParaRPr lang="en-US" dirty="0" smtClean="0"/>
          </a:p>
        </p:txBody>
      </p:sp>
      <p:pic>
        <p:nvPicPr>
          <p:cNvPr id="8" name="Picture 7"/>
          <p:cNvPicPr/>
          <p:nvPr/>
        </p:nvPicPr>
        <p:blipFill>
          <a:blip r:embed="rId3"/>
          <a:stretch>
            <a:fillRect/>
          </a:stretch>
        </p:blipFill>
        <p:spPr>
          <a:xfrm>
            <a:off x="2413000" y="2514600"/>
            <a:ext cx="3962400" cy="128778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dirty="0" smtClean="0"/>
              <a:t>Download Company Files from Web Site Using Windows 7</a:t>
            </a:r>
          </a:p>
        </p:txBody>
      </p:sp>
      <p:sp>
        <p:nvSpPr>
          <p:cNvPr id="86019" name="Text Placeholder 2"/>
          <p:cNvSpPr>
            <a:spLocks noGrp="1"/>
          </p:cNvSpPr>
          <p:nvPr>
            <p:ph type="body" sz="half" idx="1"/>
          </p:nvPr>
        </p:nvSpPr>
        <p:spPr>
          <a:xfrm>
            <a:off x="228600" y="1676400"/>
            <a:ext cx="8229600" cy="4572000"/>
          </a:xfrm>
        </p:spPr>
        <p:txBody>
          <a:bodyPr>
            <a:normAutofit/>
          </a:bodyPr>
          <a:lstStyle/>
          <a:p>
            <a:r>
              <a:rPr lang="en-US" sz="2800" dirty="0" smtClean="0"/>
              <a:t>When </a:t>
            </a:r>
            <a:r>
              <a:rPr lang="en-US" sz="2800" dirty="0" smtClean="0"/>
              <a:t>files </a:t>
            </a:r>
            <a:r>
              <a:rPr lang="en-US" sz="2800" dirty="0" smtClean="0"/>
              <a:t>have been extracted, you will see:</a:t>
            </a:r>
          </a:p>
          <a:p>
            <a:pPr lvl="1"/>
            <a:r>
              <a:rPr lang="en-US" sz="2000" dirty="0" smtClean="0"/>
              <a:t>Zipped </a:t>
            </a:r>
            <a:r>
              <a:rPr lang="en-US" sz="2000" dirty="0" smtClean="0"/>
              <a:t>folder qb_15_cm_ch1-4</a:t>
            </a:r>
          </a:p>
          <a:p>
            <a:pPr lvl="1"/>
            <a:r>
              <a:rPr lang="en-US" sz="2000" dirty="0" smtClean="0"/>
              <a:t>Regular </a:t>
            </a:r>
            <a:r>
              <a:rPr lang="en-US" sz="2000" dirty="0" smtClean="0"/>
              <a:t>folder QB 2015 Ch 1-4 Master Company Files</a:t>
            </a:r>
          </a:p>
          <a:p>
            <a:endParaRPr lang="en-US" dirty="0" smtClean="0"/>
          </a:p>
          <a:p>
            <a:endParaRPr lang="en-US" dirty="0" smtClean="0"/>
          </a:p>
          <a:p>
            <a:endParaRPr lang="en-US" dirty="0"/>
          </a:p>
          <a:p>
            <a:endParaRPr lang="en-US" dirty="0" smtClean="0"/>
          </a:p>
          <a:p>
            <a:r>
              <a:rPr lang="en-US" sz="2800" dirty="0" smtClean="0"/>
              <a:t>Double-click </a:t>
            </a:r>
            <a:r>
              <a:rPr lang="en-US" sz="2800" dirty="0" smtClean="0"/>
              <a:t>folder </a:t>
            </a:r>
            <a:r>
              <a:rPr lang="en-US" sz="2800" b="1" dirty="0" smtClean="0"/>
              <a:t>QB 2015 Ch 1-4 Master Company Files</a:t>
            </a:r>
            <a:endParaRPr lang="en-US" dirty="0" smtClean="0"/>
          </a:p>
        </p:txBody>
      </p:sp>
      <p:sp>
        <p:nvSpPr>
          <p:cNvPr id="86020"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©2016 Pearson Education, Inc. </a:t>
            </a:r>
          </a:p>
        </p:txBody>
      </p:sp>
      <p:sp>
        <p:nvSpPr>
          <p:cNvPr id="86021"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1-</a:t>
            </a:r>
            <a:fld id="{DD5F8A81-9F38-49CB-AA0A-C2985B46057B}" type="slidenum">
              <a:rPr lang="en-US" smtClean="0"/>
              <a:pPr eaLnBrk="1" hangingPunct="1"/>
              <a:t>99</a:t>
            </a:fld>
            <a:endParaRPr lang="en-US" dirty="0" smtClean="0"/>
          </a:p>
        </p:txBody>
      </p:sp>
      <p:pic>
        <p:nvPicPr>
          <p:cNvPr id="8" name="Picture 7"/>
          <p:cNvPicPr/>
          <p:nvPr/>
        </p:nvPicPr>
        <p:blipFill>
          <a:blip r:embed="rId3"/>
          <a:stretch>
            <a:fillRect/>
          </a:stretch>
        </p:blipFill>
        <p:spPr>
          <a:xfrm>
            <a:off x="2971800" y="3200400"/>
            <a:ext cx="2190115" cy="685800"/>
          </a:xfrm>
          <a:prstGeom prst="rect">
            <a:avLst/>
          </a:prstGeom>
          <a:ln>
            <a:solidFill>
              <a:schemeClr val="tx1"/>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16">
      <a:dk1>
        <a:sysClr val="windowText" lastClr="000000"/>
      </a:dk1>
      <a:lt1>
        <a:sysClr val="window" lastClr="FFFFFF"/>
      </a:lt1>
      <a:dk2>
        <a:srgbClr val="465E9C"/>
      </a:dk2>
      <a:lt2>
        <a:srgbClr val="CCECFF"/>
      </a:lt2>
      <a:accent1>
        <a:srgbClr val="990033"/>
      </a:accent1>
      <a:accent2>
        <a:srgbClr val="009900"/>
      </a:accent2>
      <a:accent3>
        <a:srgbClr val="FB9760"/>
      </a:accent3>
      <a:accent4>
        <a:srgbClr val="FFFF99"/>
      </a:accent4>
      <a:accent5>
        <a:srgbClr val="EB5605"/>
      </a:accent5>
      <a:accent6>
        <a:srgbClr val="B9CA1A"/>
      </a:accent6>
      <a:hlink>
        <a:srgbClr val="D83E2C"/>
      </a:hlink>
      <a:folHlink>
        <a:srgbClr val="00477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84924</TotalTime>
  <Words>14126</Words>
  <Application>Microsoft Office PowerPoint</Application>
  <PresentationFormat>On-screen Show (4:3)</PresentationFormat>
  <Paragraphs>1668</Paragraphs>
  <Slides>150</Slides>
  <Notes>150</Notes>
  <HiddenSlides>0</HiddenSlides>
  <MMClips>0</MMClips>
  <ScaleCrop>false</ScaleCrop>
  <HeadingPairs>
    <vt:vector size="4" baseType="variant">
      <vt:variant>
        <vt:lpstr>Theme</vt:lpstr>
      </vt:variant>
      <vt:variant>
        <vt:i4>1</vt:i4>
      </vt:variant>
      <vt:variant>
        <vt:lpstr>Slide Titles</vt:lpstr>
      </vt:variant>
      <vt:variant>
        <vt:i4>150</vt:i4>
      </vt:variant>
    </vt:vector>
  </HeadingPairs>
  <TitlesOfParts>
    <vt:vector size="151" baseType="lpstr">
      <vt:lpstr>Grid</vt:lpstr>
      <vt:lpstr>QUICKBOOKS 2015:  A COMPLETE COURSE</vt:lpstr>
      <vt:lpstr>Chapter Focus</vt:lpstr>
      <vt:lpstr>Lecture Note</vt:lpstr>
      <vt:lpstr>Manual Accounting vs. Computerized Accounting with QuickBooks</vt:lpstr>
      <vt:lpstr>Open QuickBooks</vt:lpstr>
      <vt:lpstr>Open QuickBooks</vt:lpstr>
      <vt:lpstr>Open Sample File</vt:lpstr>
      <vt:lpstr>Open Sample File</vt:lpstr>
      <vt:lpstr>QuickBooks Desktop Features</vt:lpstr>
      <vt:lpstr>QuickBooks Desktop Features: Title Bar</vt:lpstr>
      <vt:lpstr>QuickBooks Desktop Features: Menu Bar</vt:lpstr>
      <vt:lpstr>QuickBooks Menus</vt:lpstr>
      <vt:lpstr>QuickBooks Menus</vt:lpstr>
      <vt:lpstr>QuickBooks Menus</vt:lpstr>
      <vt:lpstr>QuickBooks Menus</vt:lpstr>
      <vt:lpstr>QuickBooks Menus</vt:lpstr>
      <vt:lpstr>QuickBooks Menus</vt:lpstr>
      <vt:lpstr>QuickBooks Menus</vt:lpstr>
      <vt:lpstr>QuickBooks Menus</vt:lpstr>
      <vt:lpstr>QuickBooks Menus</vt:lpstr>
      <vt:lpstr>QuickBooks Menus</vt:lpstr>
      <vt:lpstr>QuickBooks Menus</vt:lpstr>
      <vt:lpstr>QuickBooks Menus</vt:lpstr>
      <vt:lpstr>QuickBooks Menus</vt:lpstr>
      <vt:lpstr>QuickBooks Menus</vt:lpstr>
      <vt:lpstr>QuickBooks Desktop Features: Icon Bar</vt:lpstr>
      <vt:lpstr>QuickBooks Desktop Features: Icon Bar</vt:lpstr>
      <vt:lpstr>QuickBooks Desktop Features: Icon Bar</vt:lpstr>
      <vt:lpstr>QuickBooks Desktop Features: Top Icon Bar</vt:lpstr>
      <vt:lpstr>QuickBooks Desktop Features: Top Icon Bar—Home AND My Company</vt:lpstr>
      <vt:lpstr>QuickBooks Desktop Features: Top-icon bar INCOME TRACKER AND Calendar</vt:lpstr>
      <vt:lpstr>QuickBooks Desktop Features: Top Icon Bar—Snapshots</vt:lpstr>
      <vt:lpstr>QuickBooks Desktop Features: Top Icon Bar—Snapshot</vt:lpstr>
      <vt:lpstr>QuickBooks Desktop Features: Top Icon Bar—Snapshot</vt:lpstr>
      <vt:lpstr>QuickBooks Desktop Features: Top Icon Bar—Snapshot</vt:lpstr>
      <vt:lpstr>QuickBooks Desktop Features: Top Icon Bar—Command Centers</vt:lpstr>
      <vt:lpstr>QuickBooks Desktop Features: Top Icon Bar—Customer Center</vt:lpstr>
      <vt:lpstr>QuickBooks Desktop Features: Top Icon Bar—Vendor Center</vt:lpstr>
      <vt:lpstr>QuickBooks Desktop Features: Top Icon Bar—Employee Center</vt:lpstr>
      <vt:lpstr>QuickBooks Desktop Features: Top Icon Bar—bank feeds</vt:lpstr>
      <vt:lpstr>QuickBooks Desktop Features: Top Icon Bar—Doc Center</vt:lpstr>
      <vt:lpstr>QuickBooks Desktop Features: Top Icon Bar—Report Center</vt:lpstr>
      <vt:lpstr>QuickBooks Desktop Features: Top Icon Bar—App Center</vt:lpstr>
      <vt:lpstr>QuickBooks Desktop Features: Top Icon Bar—USER LICENSES</vt:lpstr>
      <vt:lpstr>QuickBooks Desktop Features: Top Icon Bar—Command Icon Bar</vt:lpstr>
      <vt:lpstr>QuickBooks Desktop Features: Top Icon Bar—SEARCH AND ADDITIONS</vt:lpstr>
      <vt:lpstr>QuickBooks Accountant Center</vt:lpstr>
      <vt:lpstr>Home Screen</vt:lpstr>
      <vt:lpstr>QuickBooks Home Page</vt:lpstr>
      <vt:lpstr>QuickBooks Home Page</vt:lpstr>
      <vt:lpstr>QuickBooks Home Page: Vendors Section</vt:lpstr>
      <vt:lpstr>QuickBooks Home Page: Customers Section</vt:lpstr>
      <vt:lpstr>QuickBooks Home Page: Employees Section</vt:lpstr>
      <vt:lpstr>QuickBooks Home Page:  Company Section</vt:lpstr>
      <vt:lpstr>QuickBooks Home Page: Banking Section</vt:lpstr>
      <vt:lpstr>QUICKBOOKS INSIGHTS</vt:lpstr>
      <vt:lpstr>QuickBooks Forms</vt:lpstr>
      <vt:lpstr>QuickBooks Forms</vt:lpstr>
      <vt:lpstr>QuickBooks Forms: Invoice</vt:lpstr>
      <vt:lpstr>Invoice Title Bar</vt:lpstr>
      <vt:lpstr>Areas used in invoice</vt:lpstr>
      <vt:lpstr>Areas used in invoice</vt:lpstr>
      <vt:lpstr>Invoice Icon Bar Tabs</vt:lpstr>
      <vt:lpstr>Invoice Icon Bar Tabs</vt:lpstr>
      <vt:lpstr>Invoice Icon Bar Tabs</vt:lpstr>
      <vt:lpstr>Invoice Icon Bar Tabs</vt:lpstr>
      <vt:lpstr>Invoice Icon Bar Tabs</vt:lpstr>
      <vt:lpstr>Invoice Buttons</vt:lpstr>
      <vt:lpstr>QuickBooks Lists</vt:lpstr>
      <vt:lpstr>QuickBooks Lists:  Customers &amp; Jobs</vt:lpstr>
      <vt:lpstr>QuickBooks Lists: Vendors</vt:lpstr>
      <vt:lpstr>QuickBooks Lists: Items</vt:lpstr>
      <vt:lpstr>QuickBooks Lists:  Chart of Accounts</vt:lpstr>
      <vt:lpstr>QuickBooks Lists:  Chart of Accounts</vt:lpstr>
      <vt:lpstr>QuickBooks Reports Center</vt:lpstr>
      <vt:lpstr>QuickBooks Reports Center</vt:lpstr>
      <vt:lpstr>QuickBooks Reports</vt:lpstr>
      <vt:lpstr>QuickBooks Reports: Balance Sheet</vt:lpstr>
      <vt:lpstr>QuickBooks Reports: Balance Sheet</vt:lpstr>
      <vt:lpstr>QuickZoom</vt:lpstr>
      <vt:lpstr>QuickBooks Reports</vt:lpstr>
      <vt:lpstr>QuickBooks Reports</vt:lpstr>
      <vt:lpstr>QuickBooks Graphs</vt:lpstr>
      <vt:lpstr>QuickBooks Graphs</vt:lpstr>
      <vt:lpstr>QuickBooks Graphs</vt:lpstr>
      <vt:lpstr>QuickMath</vt:lpstr>
      <vt:lpstr>Close Sample Company</vt:lpstr>
      <vt:lpstr>Download Company Files from Web Site Using Windows 7</vt:lpstr>
      <vt:lpstr>Download Company Files from Web Site Using Windows 7</vt:lpstr>
      <vt:lpstr>Download Company Files from Web Site Using Windows 7</vt:lpstr>
      <vt:lpstr>Download Company Files from Web Site Using Windows 7</vt:lpstr>
      <vt:lpstr>Download Company Files from Web Site Using Windows 7</vt:lpstr>
      <vt:lpstr>Download Company Files from Web Site Using Windows 7</vt:lpstr>
      <vt:lpstr>Download Company Files from Web Site Using Windows 7</vt:lpstr>
      <vt:lpstr>Download Company Files from Web Site Using Windows 7</vt:lpstr>
      <vt:lpstr>Download Company Files from Web Site Using Windows 7</vt:lpstr>
      <vt:lpstr>Download Company Files from Web Site Using Windows 7</vt:lpstr>
      <vt:lpstr>Download Company Files from Web Site Using Windows 7</vt:lpstr>
      <vt:lpstr>Download Company Files from Web Site Using Windows 7</vt:lpstr>
      <vt:lpstr>Download Company Files from Web Site Using Windows 7</vt:lpstr>
      <vt:lpstr>Download Company Files from Web Site Using Windows 7</vt:lpstr>
      <vt:lpstr>Changing Properties for Company File Using Windows 7</vt:lpstr>
      <vt:lpstr>Remove Read Only and Archive Properties from Company File</vt:lpstr>
      <vt:lpstr>Open QuickBooks and Company File</vt:lpstr>
      <vt:lpstr>Open and update Company File</vt:lpstr>
      <vt:lpstr>Open Company File</vt:lpstr>
      <vt:lpstr>Open Company File</vt:lpstr>
      <vt:lpstr>update Company File</vt:lpstr>
      <vt:lpstr>update Company File</vt:lpstr>
      <vt:lpstr>update Company File</vt:lpstr>
      <vt:lpstr>update Company File</vt:lpstr>
      <vt:lpstr>update Company File</vt:lpstr>
      <vt:lpstr>update Company File</vt:lpstr>
      <vt:lpstr>update Company File</vt:lpstr>
      <vt:lpstr>Update Company File</vt:lpstr>
      <vt:lpstr>update Company File</vt:lpstr>
      <vt:lpstr>Update Company File</vt:lpstr>
      <vt:lpstr>Begin Using QuickBooks</vt:lpstr>
      <vt:lpstr>Add Your Name to Company Name</vt:lpstr>
      <vt:lpstr>Add Your Name to Company Name</vt:lpstr>
      <vt:lpstr>Back Up Company</vt:lpstr>
      <vt:lpstr>Back Up Company</vt:lpstr>
      <vt:lpstr>Back Up Company</vt:lpstr>
      <vt:lpstr>Back Up Company</vt:lpstr>
      <vt:lpstr>Back Up Company</vt:lpstr>
      <vt:lpstr>Back Up Company</vt:lpstr>
      <vt:lpstr>Back Up Company</vt:lpstr>
      <vt:lpstr>Back Up Company</vt:lpstr>
      <vt:lpstr>Back Up Company</vt:lpstr>
      <vt:lpstr>Back Up Company</vt:lpstr>
      <vt:lpstr>Change Account Names</vt:lpstr>
      <vt:lpstr>Change Account Names</vt:lpstr>
      <vt:lpstr>Change Account Names</vt:lpstr>
      <vt:lpstr>Change Account Names</vt:lpstr>
      <vt:lpstr>View Report</vt:lpstr>
      <vt:lpstr>View Report</vt:lpstr>
      <vt:lpstr>View Report</vt:lpstr>
      <vt:lpstr>View Report</vt:lpstr>
      <vt:lpstr>Restore Backup File</vt:lpstr>
      <vt:lpstr>Restore Backup File</vt:lpstr>
      <vt:lpstr>Restore Backup File</vt:lpstr>
      <vt:lpstr>Restore Backup File</vt:lpstr>
      <vt:lpstr>Restore Backup File</vt:lpstr>
      <vt:lpstr>Restore Backup File</vt:lpstr>
      <vt:lpstr>Restore Backup File</vt:lpstr>
      <vt:lpstr>View Company Name on Title Bar</vt:lpstr>
      <vt:lpstr>View Chart of Accounts in  Restored Company File</vt:lpstr>
      <vt:lpstr>Close Company and Exit QuickBooks</vt:lpstr>
      <vt:lpstr>Remove USB drive</vt:lpstr>
      <vt:lpstr>PowerPoint Presentation</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QUICKBOOKS®: A COMPLETE COURSE</dc:title>
  <dc:creator>Janet Horne</dc:creator>
  <cp:lastModifiedBy>Janet</cp:lastModifiedBy>
  <cp:revision>614</cp:revision>
  <dcterms:created xsi:type="dcterms:W3CDTF">2007-05-01T20:21:06Z</dcterms:created>
  <dcterms:modified xsi:type="dcterms:W3CDTF">2015-03-20T21:42:09Z</dcterms:modified>
</cp:coreProperties>
</file>