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0"/>
  </p:notesMasterIdLst>
  <p:sldIdLst>
    <p:sldId id="256" r:id="rId2"/>
    <p:sldId id="257" r:id="rId3"/>
    <p:sldId id="258" r:id="rId4"/>
    <p:sldId id="396" r:id="rId5"/>
    <p:sldId id="316" r:id="rId6"/>
    <p:sldId id="318" r:id="rId7"/>
    <p:sldId id="319" r:id="rId8"/>
    <p:sldId id="320" r:id="rId9"/>
    <p:sldId id="322" r:id="rId10"/>
    <p:sldId id="416" r:id="rId11"/>
    <p:sldId id="417" r:id="rId12"/>
    <p:sldId id="418"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347" r:id="rId33"/>
    <p:sldId id="443" r:id="rId34"/>
    <p:sldId id="351" r:id="rId35"/>
    <p:sldId id="444" r:id="rId36"/>
    <p:sldId id="445" r:id="rId37"/>
    <p:sldId id="358" r:id="rId38"/>
    <p:sldId id="446" r:id="rId39"/>
    <p:sldId id="447" r:id="rId40"/>
    <p:sldId id="412" r:id="rId41"/>
    <p:sldId id="363" r:id="rId42"/>
    <p:sldId id="364" r:id="rId43"/>
    <p:sldId id="365" r:id="rId44"/>
    <p:sldId id="366" r:id="rId45"/>
    <p:sldId id="367" r:id="rId46"/>
    <p:sldId id="413" r:id="rId47"/>
    <p:sldId id="368" r:id="rId48"/>
    <p:sldId id="370" r:id="rId49"/>
    <p:sldId id="372" r:id="rId50"/>
    <p:sldId id="448" r:id="rId51"/>
    <p:sldId id="449" r:id="rId52"/>
    <p:sldId id="450" r:id="rId53"/>
    <p:sldId id="451" r:id="rId54"/>
    <p:sldId id="452" r:id="rId55"/>
    <p:sldId id="453" r:id="rId56"/>
    <p:sldId id="454" r:id="rId57"/>
    <p:sldId id="455" r:id="rId58"/>
    <p:sldId id="45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B2DADD-AABC-4B99-98ED-A2BE042E66FE}">
          <p14:sldIdLst>
            <p14:sldId id="256"/>
            <p14:sldId id="257"/>
            <p14:sldId id="258"/>
            <p14:sldId id="396"/>
            <p14:sldId id="316"/>
            <p14:sldId id="318"/>
            <p14:sldId id="319"/>
            <p14:sldId id="320"/>
            <p14:sldId id="322"/>
            <p14:sldId id="416"/>
            <p14:sldId id="417"/>
            <p14:sldId id="418"/>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347"/>
            <p14:sldId id="443"/>
            <p14:sldId id="351"/>
            <p14:sldId id="444"/>
            <p14:sldId id="445"/>
            <p14:sldId id="358"/>
            <p14:sldId id="446"/>
            <p14:sldId id="447"/>
            <p14:sldId id="412"/>
            <p14:sldId id="363"/>
            <p14:sldId id="364"/>
            <p14:sldId id="365"/>
            <p14:sldId id="366"/>
            <p14:sldId id="367"/>
            <p14:sldId id="413"/>
            <p14:sldId id="368"/>
            <p14:sldId id="370"/>
            <p14:sldId id="372"/>
            <p14:sldId id="448"/>
            <p14:sldId id="449"/>
            <p14:sldId id="450"/>
            <p14:sldId id="451"/>
            <p14:sldId id="452"/>
            <p14:sldId id="453"/>
            <p14:sldId id="454"/>
            <p14:sldId id="455"/>
            <p14:sldId id="45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13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4/5/16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FC1E22-C6CD-4100-AE7A-04E812B2888B}" type="slidenum">
              <a:rPr lang="en-US" smtClean="0"/>
              <a:pPr/>
              <a:t>1</a:t>
            </a:fld>
            <a:endParaRPr lang="en-US"/>
          </a:p>
        </p:txBody>
      </p:sp>
    </p:spTree>
    <p:extLst>
      <p:ext uri="{BB962C8B-B14F-4D97-AF65-F5344CB8AC3E}">
        <p14:creationId xmlns:p14="http://schemas.microsoft.com/office/powerpoint/2010/main" val="151772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52:  display of the minimize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3768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64:  display the Close</a:t>
            </a:r>
            <a:r>
              <a:rPr lang="en-US" baseline="0" dirty="0" smtClean="0"/>
              <a:t>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633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73:  display of a PowerPoint</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a:p>
        </p:txBody>
      </p:sp>
    </p:spTree>
    <p:extLst>
      <p:ext uri="{BB962C8B-B14F-4D97-AF65-F5344CB8AC3E}">
        <p14:creationId xmlns:p14="http://schemas.microsoft.com/office/powerpoint/2010/main" val="277905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79:  display of new document created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0186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81:  display</a:t>
            </a:r>
            <a:r>
              <a:rPr lang="en-US" baseline="0" dirty="0" smtClean="0"/>
              <a:t> of open command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4037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87:  display of file created in Excel</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a:p>
        </p:txBody>
      </p:sp>
    </p:spTree>
    <p:extLst>
      <p:ext uri="{BB962C8B-B14F-4D97-AF65-F5344CB8AC3E}">
        <p14:creationId xmlns:p14="http://schemas.microsoft.com/office/powerpoint/2010/main" val="415376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88:  display of unique features of Ex</a:t>
            </a:r>
            <a:r>
              <a:rPr lang="en-US" baseline="0" dirty="0" smtClean="0"/>
              <a:t>cel</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41</a:t>
            </a:fld>
            <a:endParaRPr lang="en-US"/>
          </a:p>
        </p:txBody>
      </p:sp>
    </p:spTree>
    <p:extLst>
      <p:ext uri="{BB962C8B-B14F-4D97-AF65-F5344CB8AC3E}">
        <p14:creationId xmlns:p14="http://schemas.microsoft.com/office/powerpoint/2010/main" val="387695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90:  display of an Excel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42</a:t>
            </a:fld>
            <a:endParaRPr lang="en-US"/>
          </a:p>
        </p:txBody>
      </p:sp>
    </p:spTree>
    <p:extLst>
      <p:ext uri="{BB962C8B-B14F-4D97-AF65-F5344CB8AC3E}">
        <p14:creationId xmlns:p14="http://schemas.microsoft.com/office/powerpoint/2010/main" val="419563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91:  display of the Save</a:t>
            </a:r>
            <a:r>
              <a:rPr lang="en-US" baseline="0" dirty="0" smtClean="0"/>
              <a:t>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43</a:t>
            </a:fld>
            <a:endParaRPr lang="en-US"/>
          </a:p>
        </p:txBody>
      </p:sp>
    </p:spTree>
    <p:extLst>
      <p:ext uri="{BB962C8B-B14F-4D97-AF65-F5344CB8AC3E}">
        <p14:creationId xmlns:p14="http://schemas.microsoft.com/office/powerpoint/2010/main" val="309729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92:  display of Access screen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45</a:t>
            </a:fld>
            <a:endParaRPr lang="en-US"/>
          </a:p>
        </p:txBody>
      </p:sp>
    </p:spTree>
    <p:extLst>
      <p:ext uri="{BB962C8B-B14F-4D97-AF65-F5344CB8AC3E}">
        <p14:creationId xmlns:p14="http://schemas.microsoft.com/office/powerpoint/2010/main" val="180577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  display of a scroll bar with scroll arrows and a scroll box</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a:p>
        </p:txBody>
      </p:sp>
    </p:spTree>
    <p:extLst>
      <p:ext uri="{BB962C8B-B14F-4D97-AF65-F5344CB8AC3E}">
        <p14:creationId xmlns:p14="http://schemas.microsoft.com/office/powerpoint/2010/main" val="66691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93:  display of unique features</a:t>
            </a:r>
            <a:r>
              <a:rPr lang="en-US" baseline="0" dirty="0" smtClean="0"/>
              <a:t> in Access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46</a:t>
            </a:fld>
            <a:endParaRPr lang="en-US"/>
          </a:p>
        </p:txBody>
      </p:sp>
    </p:spTree>
    <p:extLst>
      <p:ext uri="{BB962C8B-B14F-4D97-AF65-F5344CB8AC3E}">
        <p14:creationId xmlns:p14="http://schemas.microsoft.com/office/powerpoint/2010/main" val="85133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108:  display of Word Help window</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29377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109:  display of dragging a window to move it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8459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110:  display of dragging a window to resize</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36811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4:  display of a second sign-in screen that contains a Password text</a:t>
            </a:r>
            <a:r>
              <a:rPr lang="en-US" baseline="0" dirty="0" smtClean="0"/>
              <a:t> box</a:t>
            </a:r>
            <a:endParaRPr lang="en-US" dirty="0" smtClean="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a:p>
        </p:txBody>
      </p:sp>
    </p:spTree>
    <p:extLst>
      <p:ext uri="{BB962C8B-B14F-4D97-AF65-F5344CB8AC3E}">
        <p14:creationId xmlns:p14="http://schemas.microsoft.com/office/powerpoint/2010/main" val="258625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  display of maximize</a:t>
            </a:r>
            <a:r>
              <a:rPr lang="en-US" baseline="0" dirty="0" smtClean="0"/>
              <a:t> button and close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0027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23:  display of the ‘Ribbon Display Options’ menu</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6222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28:  display the ‘Customize Quick Access Toolbar’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0929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31:  display of </a:t>
            </a:r>
            <a:r>
              <a:rPr lang="en-US" dirty="0" err="1" smtClean="0"/>
              <a:t>theinsertion</a:t>
            </a:r>
            <a:r>
              <a:rPr lang="en-US" dirty="0" smtClean="0"/>
              <a:t> point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250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35:  display of a folder hierarchy</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0291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44:  display of live preview</a:t>
            </a:r>
            <a:r>
              <a:rPr lang="en-US" baseline="0" dirty="0" smtClean="0"/>
              <a:t> and Word app button on taskbar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72779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8"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6" name="Footer Placeholder 5"/>
          <p:cNvSpPr>
            <a:spLocks noGrp="1"/>
          </p:cNvSpPr>
          <p:nvPr>
            <p:ph type="ftr" sz="quarter" idx="10"/>
          </p:nvPr>
        </p:nvSpPr>
        <p:spPr>
          <a:xfrm>
            <a:off x="1015922" y="6456815"/>
            <a:ext cx="6399830" cy="366183"/>
          </a:xfrm>
        </p:spPr>
        <p:txBody>
          <a:bodyPr/>
          <a:lstStyle>
            <a:lvl1pPr>
              <a:defRPr sz="600"/>
            </a:lvl1pPr>
          </a:lstStyle>
          <a:p>
            <a:r>
              <a:rPr lang="en-US" dirty="0"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40265004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33574"/>
            <a:ext cx="6172200" cy="366254"/>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942669"/>
            <a:ext cx="6172200" cy="26314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5" y="361951"/>
            <a:ext cx="1840495" cy="1940983"/>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2604918"/>
            <a:ext cx="1101550" cy="1221097"/>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4804752"/>
            <a:ext cx="252342" cy="650393"/>
          </a:xfrm>
          <a:prstGeom prst="rect">
            <a:avLst/>
          </a:prstGeom>
        </p:spPr>
      </p:pic>
      <p:sp>
        <p:nvSpPr>
          <p:cNvPr id="7" name="Footer Placeholder 6"/>
          <p:cNvSpPr>
            <a:spLocks noGrp="1"/>
          </p:cNvSpPr>
          <p:nvPr>
            <p:ph type="ftr" sz="quarter" idx="10"/>
          </p:nvPr>
        </p:nvSpPr>
        <p:spPr>
          <a:xfrm>
            <a:off x="1597680" y="6578463"/>
            <a:ext cx="6781693" cy="244535"/>
          </a:xfrm>
        </p:spPr>
        <p:txBody>
          <a:bodyPr/>
          <a:lstStyle>
            <a:lvl1pPr>
              <a:defRPr sz="600"/>
            </a:lvl1pPr>
          </a:lstStyle>
          <a:p>
            <a:r>
              <a:rPr lang="en-US" dirty="0"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9196920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410488"/>
            <a:ext cx="8026400" cy="28777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sp>
        <p:nvSpPr>
          <p:cNvPr id="2" name="Footer Placeholder 1"/>
          <p:cNvSpPr>
            <a:spLocks noGrp="1"/>
          </p:cNvSpPr>
          <p:nvPr>
            <p:ph type="ftr" sz="quarter" idx="10"/>
          </p:nvPr>
        </p:nvSpPr>
        <p:spPr>
          <a:xfrm>
            <a:off x="1597680" y="6578463"/>
            <a:ext cx="6781693" cy="244535"/>
          </a:xfrm>
        </p:spPr>
        <p:txBody>
          <a:bodyPr/>
          <a:lstStyle>
            <a:lvl1pPr>
              <a:defRPr sz="600"/>
            </a:lvl1pPr>
          </a:lstStyle>
          <a:p>
            <a:r>
              <a:rPr lang="en-US" dirty="0"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18043879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10488"/>
            <a:ext cx="8026400" cy="28777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sp>
        <p:nvSpPr>
          <p:cNvPr id="3" name="Footer Placeholder 2"/>
          <p:cNvSpPr>
            <a:spLocks noGrp="1"/>
          </p:cNvSpPr>
          <p:nvPr>
            <p:ph type="ftr" sz="quarter" idx="10"/>
          </p:nvPr>
        </p:nvSpPr>
        <p:spPr>
          <a:xfrm>
            <a:off x="1597680" y="6578463"/>
            <a:ext cx="6781693" cy="244535"/>
          </a:xfrm>
        </p:spPr>
        <p:txBody>
          <a:bodyPr/>
          <a:lstStyle>
            <a:lvl1pPr>
              <a:defRPr sz="600"/>
            </a:lvl1pPr>
          </a:lstStyle>
          <a:p>
            <a:r>
              <a:rPr lang="en-US" dirty="0"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22491975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srgbClr val="000000">
                  <a:tint val="75000"/>
                </a:srgbClr>
              </a:solidFill>
            </a:endParaRPr>
          </a:p>
        </p:txBody>
      </p:sp>
    </p:spTree>
    <p:extLst>
      <p:ext uri="{BB962C8B-B14F-4D97-AF65-F5344CB8AC3E}">
        <p14:creationId xmlns:p14="http://schemas.microsoft.com/office/powerpoint/2010/main" val="314822167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152400" y="1371600"/>
            <a:ext cx="88392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152400" y="1371600"/>
            <a:ext cx="8839200" cy="4865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solidFill>
                  <a:srgbClr val="000000"/>
                </a:solidFill>
              </a:rPr>
              <a:pPr/>
              <a:t>‹#›</a:t>
            </a:fld>
            <a:endParaRPr lang="en-US" dirty="0">
              <a:solidFill>
                <a:srgbClr val="000000"/>
              </a:solidFill>
            </a:endParaRPr>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50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152400" y="1371600"/>
            <a:ext cx="88392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0975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82578" y="6513743"/>
            <a:ext cx="306494"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800" smtClean="0">
                <a:solidFill>
                  <a:srgbClr val="000000">
                    <a:tint val="75000"/>
                  </a:srgbClr>
                </a:solidFill>
              </a:rPr>
              <a:pPr>
                <a:defRPr/>
              </a:pPr>
              <a:t>‹#›</a:t>
            </a:fld>
            <a:endParaRPr lang="en-US" sz="800" dirty="0" smtClean="0">
              <a:solidFill>
                <a:srgbClr val="000000">
                  <a:tint val="75000"/>
                </a:srgbClr>
              </a:solidFill>
            </a:endParaRPr>
          </a:p>
        </p:txBody>
      </p:sp>
      <p:sp>
        <p:nvSpPr>
          <p:cNvPr id="2" name="Title Placeholder 1"/>
          <p:cNvSpPr>
            <a:spLocks noGrp="1"/>
          </p:cNvSpPr>
          <p:nvPr>
            <p:ph type="title"/>
          </p:nvPr>
        </p:nvSpPr>
        <p:spPr>
          <a:xfrm>
            <a:off x="365125" y="485017"/>
            <a:ext cx="8415338" cy="287771"/>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36474135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50" r:id="rId7"/>
  </p:sldLayoutIdLst>
  <p:timing>
    <p:tnLst>
      <p:par>
        <p:cTn xmlns:p14="http://schemas.microsoft.com/office/powerpoint/2010/main" id="1" dur="indefinite" restart="never" nodeType="tmRoot"/>
      </p:par>
    </p:tnLst>
  </p:timing>
  <p:hf sldNum="0"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712698"/>
            <a:ext cx="7747000" cy="377026"/>
          </a:xfrm>
        </p:spPr>
        <p:txBody>
          <a:bodyPr/>
          <a:lstStyle/>
          <a:p>
            <a:r>
              <a:rPr lang="en-US" dirty="0" smtClean="0"/>
              <a:t>Shelly Cashman:  </a:t>
            </a:r>
            <a:r>
              <a:rPr lang="en-US" dirty="0" smtClean="0"/>
              <a:t>Microsoft Office </a:t>
            </a:r>
            <a:r>
              <a:rPr lang="en-US" dirty="0" smtClean="0"/>
              <a:t>2016</a:t>
            </a:r>
            <a:endParaRPr lang="en-US" dirty="0"/>
          </a:p>
        </p:txBody>
      </p:sp>
      <p:sp>
        <p:nvSpPr>
          <p:cNvPr id="3" name="Subtitle 2"/>
          <p:cNvSpPr>
            <a:spLocks noGrp="1"/>
          </p:cNvSpPr>
          <p:nvPr>
            <p:ph type="subTitle" idx="1"/>
          </p:nvPr>
        </p:nvSpPr>
        <p:spPr>
          <a:xfrm>
            <a:off x="698500" y="3352800"/>
            <a:ext cx="7747000" cy="233910"/>
          </a:xfrm>
        </p:spPr>
        <p:txBody>
          <a:bodyPr/>
          <a:lstStyle/>
          <a:p>
            <a:r>
              <a:rPr lang="en-US" dirty="0" smtClean="0"/>
              <a:t>Office 2016 and Windows 10: Essential Concepts and Skills</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747360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15338" cy="3109382"/>
          </a:xfrm>
        </p:spPr>
        <p:txBody>
          <a:bodyPr>
            <a:normAutofit/>
          </a:bodyPr>
          <a:lstStyle/>
          <a:p>
            <a:r>
              <a:rPr lang="en-US" dirty="0" smtClean="0"/>
              <a:t>Word</a:t>
            </a:r>
          </a:p>
          <a:p>
            <a:r>
              <a:rPr lang="en-US" dirty="0" smtClean="0"/>
              <a:t>Word </a:t>
            </a:r>
            <a:r>
              <a:rPr lang="en-US" dirty="0"/>
              <a:t>is a full-featured word processing </a:t>
            </a:r>
            <a:r>
              <a:rPr lang="en-US" dirty="0" smtClean="0"/>
              <a:t>app that </a:t>
            </a:r>
            <a:r>
              <a:rPr lang="en-US" dirty="0"/>
              <a:t>allows you to </a:t>
            </a:r>
            <a:r>
              <a:rPr lang="en-US" dirty="0" smtClean="0"/>
              <a:t>create many types of personal and business documents</a:t>
            </a:r>
          </a:p>
          <a:p>
            <a:pPr lvl="1"/>
            <a:r>
              <a:rPr lang="en-US" dirty="0" smtClean="0"/>
              <a:t>Flyers</a:t>
            </a:r>
            <a:r>
              <a:rPr lang="en-US" dirty="0"/>
              <a:t>, letters, </a:t>
            </a:r>
            <a:r>
              <a:rPr lang="en-US" dirty="0" smtClean="0"/>
              <a:t>memos, resumes</a:t>
            </a:r>
            <a:r>
              <a:rPr lang="en-US" dirty="0"/>
              <a:t>, reports, fax cover sheets, mailing labels, and newsletters</a:t>
            </a:r>
            <a:endParaRPr lang="en-US" dirty="0" smtClean="0"/>
          </a:p>
          <a:p>
            <a:r>
              <a:rPr lang="en-US" dirty="0"/>
              <a:t>Word has many features designed to simplify the production of documents and </a:t>
            </a:r>
            <a:r>
              <a:rPr lang="en-US" dirty="0" smtClean="0"/>
              <a:t>add visual </a:t>
            </a:r>
            <a:r>
              <a:rPr lang="en-US" dirty="0"/>
              <a:t>appeal</a:t>
            </a:r>
          </a:p>
        </p:txBody>
      </p:sp>
      <p:sp>
        <p:nvSpPr>
          <p:cNvPr id="5" name="Title 4"/>
          <p:cNvSpPr>
            <a:spLocks noGrp="1"/>
          </p:cNvSpPr>
          <p:nvPr>
            <p:ph type="title"/>
          </p:nvPr>
        </p:nvSpPr>
        <p:spPr/>
        <p:txBody>
          <a:bodyPr/>
          <a:lstStyle/>
          <a:p>
            <a:r>
              <a:rPr lang="en-US" dirty="0" smtClean="0"/>
              <a:t>Running and Using an App</a:t>
            </a:r>
            <a:r>
              <a:rPr lang="en-US" sz="1200" dirty="0" smtClean="0"/>
              <a:t> (Slide 1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6335559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82" y="1364647"/>
            <a:ext cx="8415338" cy="2347382"/>
          </a:xfrm>
        </p:spPr>
        <p:txBody>
          <a:bodyPr>
            <a:noAutofit/>
          </a:bodyPr>
          <a:lstStyle/>
          <a:p>
            <a:r>
              <a:rPr lang="en-US" dirty="0" smtClean="0"/>
              <a:t>To Run an App Using the Start Menu and Create a Blank Document</a:t>
            </a:r>
          </a:p>
          <a:p>
            <a:pPr lvl="1"/>
            <a:r>
              <a:rPr lang="en-US" dirty="0"/>
              <a:t>Click the Start button on the Windows 10 taskbar to display the Start menu</a:t>
            </a:r>
          </a:p>
          <a:p>
            <a:pPr lvl="1"/>
            <a:r>
              <a:rPr lang="en-US" dirty="0"/>
              <a:t>Click All apps at the bottom of the left pane of the Start menu to display a list of apps installed on the computer or mobile device</a:t>
            </a:r>
          </a:p>
          <a:p>
            <a:pPr lvl="1"/>
            <a:r>
              <a:rPr lang="en-US" dirty="0"/>
              <a:t>Click, or scroll to and then click, the program name </a:t>
            </a:r>
            <a:r>
              <a:rPr lang="en-US" dirty="0" smtClean="0"/>
              <a:t>(Word 2016</a:t>
            </a:r>
            <a:r>
              <a:rPr lang="en-US" dirty="0"/>
              <a:t>) in the list to run the selected </a:t>
            </a:r>
            <a:r>
              <a:rPr lang="en-US" dirty="0" smtClean="0"/>
              <a:t>program</a:t>
            </a:r>
          </a:p>
          <a:p>
            <a:pPr lvl="1"/>
            <a:r>
              <a:rPr lang="en-US" dirty="0" smtClean="0"/>
              <a:t>Click the Blank document thumbnail on the Word start screen to create a blank Word document in the Word window</a:t>
            </a:r>
            <a:endParaRPr lang="en-US" dirty="0"/>
          </a:p>
        </p:txBody>
      </p:sp>
      <p:sp>
        <p:nvSpPr>
          <p:cNvPr id="5" name="Title 4"/>
          <p:cNvSpPr>
            <a:spLocks noGrp="1"/>
          </p:cNvSpPr>
          <p:nvPr>
            <p:ph type="title"/>
          </p:nvPr>
        </p:nvSpPr>
        <p:spPr/>
        <p:txBody>
          <a:bodyPr/>
          <a:lstStyle/>
          <a:p>
            <a:r>
              <a:rPr lang="en-US" dirty="0" smtClean="0"/>
              <a:t>Running and Using an App</a:t>
            </a:r>
            <a:r>
              <a:rPr lang="en-US" sz="1200" dirty="0" smtClean="0"/>
              <a:t> (Slide 2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015941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895630"/>
          </a:xfrm>
        </p:spPr>
        <p:txBody>
          <a:bodyPr/>
          <a:lstStyle/>
          <a:p>
            <a:r>
              <a:rPr lang="en-US" dirty="0" smtClean="0"/>
              <a:t>To Maximize a Window</a:t>
            </a:r>
          </a:p>
          <a:p>
            <a:pPr lvl="1"/>
            <a:r>
              <a:rPr lang="en-US" dirty="0" smtClean="0"/>
              <a:t>Click the Maximize button next to the Close button on the window’s title bar to maximize the window</a:t>
            </a:r>
          </a:p>
        </p:txBody>
      </p:sp>
      <p:sp>
        <p:nvSpPr>
          <p:cNvPr id="5" name="Title 4"/>
          <p:cNvSpPr>
            <a:spLocks noGrp="1"/>
          </p:cNvSpPr>
          <p:nvPr>
            <p:ph type="title"/>
          </p:nvPr>
        </p:nvSpPr>
        <p:spPr/>
        <p:txBody>
          <a:bodyPr/>
          <a:lstStyle/>
          <a:p>
            <a:r>
              <a:rPr lang="en-US" dirty="0" smtClean="0"/>
              <a:t>Running and Using an App</a:t>
            </a:r>
            <a:r>
              <a:rPr lang="en-US" sz="1200" dirty="0" smtClean="0"/>
              <a:t> (Slide 3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15" y="2971800"/>
            <a:ext cx="7639184" cy="2743484"/>
          </a:xfrm>
          <a:prstGeom prst="rect">
            <a:avLst/>
          </a:prstGeom>
        </p:spPr>
      </p:pic>
    </p:spTree>
    <p:extLst>
      <p:ext uri="{BB962C8B-B14F-4D97-AF65-F5344CB8AC3E}">
        <p14:creationId xmlns:p14="http://schemas.microsoft.com/office/powerpoint/2010/main" val="22558602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616375"/>
          </a:xfrm>
        </p:spPr>
        <p:txBody>
          <a:bodyPr/>
          <a:lstStyle/>
          <a:p>
            <a:r>
              <a:rPr lang="en-US" dirty="0" smtClean="0"/>
              <a:t>To Collapse and Expand the Ribbon and Use Full Screen Mode</a:t>
            </a:r>
          </a:p>
          <a:p>
            <a:pPr lvl="1"/>
            <a:r>
              <a:rPr lang="en-US" dirty="0"/>
              <a:t>C</a:t>
            </a:r>
            <a:r>
              <a:rPr lang="en-US" dirty="0" smtClean="0"/>
              <a:t>lick the ‘Collapse the Ribbon’ button on the ribbon to collapse the ribbon</a:t>
            </a:r>
          </a:p>
          <a:p>
            <a:pPr lvl="1"/>
            <a:r>
              <a:rPr lang="en-US" dirty="0"/>
              <a:t>C</a:t>
            </a:r>
            <a:r>
              <a:rPr lang="en-US" dirty="0" smtClean="0"/>
              <a:t>lick HOME on the ribbon to expand the HOME tab</a:t>
            </a:r>
          </a:p>
          <a:p>
            <a:pPr lvl="1"/>
            <a:r>
              <a:rPr lang="en-US" dirty="0"/>
              <a:t>C</a:t>
            </a:r>
            <a:r>
              <a:rPr lang="en-US" dirty="0" smtClean="0"/>
              <a:t>lick the ‘Pin the ribbon’ button on the expanded HOME tab to restore the ribbon</a:t>
            </a:r>
          </a:p>
          <a:p>
            <a:pPr lvl="1"/>
            <a:r>
              <a:rPr lang="en-US" dirty="0"/>
              <a:t>C</a:t>
            </a:r>
            <a:r>
              <a:rPr lang="en-US" dirty="0" smtClean="0"/>
              <a:t>lick the ‘Ribbon Display Options’ button to display the Ribbon Display Options menu</a:t>
            </a:r>
          </a:p>
          <a:p>
            <a:pPr lvl="1"/>
            <a:r>
              <a:rPr lang="en-US" dirty="0"/>
              <a:t>C</a:t>
            </a:r>
            <a:r>
              <a:rPr lang="en-US" dirty="0" smtClean="0"/>
              <a:t>lick </a:t>
            </a:r>
            <a:r>
              <a:rPr lang="en-US" dirty="0"/>
              <a:t>Auto-hide Ribbon to use Full Screen mode, which hides all the commands from the screen</a:t>
            </a:r>
          </a:p>
          <a:p>
            <a:pPr lvl="1"/>
            <a:r>
              <a:rPr lang="en-US" dirty="0"/>
              <a:t>C</a:t>
            </a:r>
            <a:r>
              <a:rPr lang="en-US" dirty="0" smtClean="0"/>
              <a:t>lick </a:t>
            </a:r>
            <a:r>
              <a:rPr lang="en-US" dirty="0"/>
              <a:t>the ellipsis to display the ribbon temporarily</a:t>
            </a:r>
          </a:p>
          <a:p>
            <a:pPr lvl="1"/>
            <a:r>
              <a:rPr lang="en-US" dirty="0"/>
              <a:t>C</a:t>
            </a:r>
            <a:r>
              <a:rPr lang="en-US" dirty="0" smtClean="0"/>
              <a:t>lick </a:t>
            </a:r>
            <a:r>
              <a:rPr lang="en-US" dirty="0"/>
              <a:t>the ‘Ribbon Display Options’ button to display the Ribbon Display Options menu</a:t>
            </a:r>
          </a:p>
          <a:p>
            <a:pPr lvl="1"/>
            <a:r>
              <a:rPr lang="en-US" dirty="0"/>
              <a:t>C</a:t>
            </a:r>
            <a:r>
              <a:rPr lang="en-US" dirty="0" smtClean="0"/>
              <a:t>lick </a:t>
            </a:r>
            <a:r>
              <a:rPr lang="en-US" dirty="0"/>
              <a:t>‘Show Tabs and Commands’ to exit Full Screen mode</a:t>
            </a:r>
          </a:p>
          <a:p>
            <a:pPr lvl="1"/>
            <a:endParaRPr lang="en-US" dirty="0"/>
          </a:p>
        </p:txBody>
      </p:sp>
      <p:sp>
        <p:nvSpPr>
          <p:cNvPr id="5" name="Title 4"/>
          <p:cNvSpPr>
            <a:spLocks noGrp="1"/>
          </p:cNvSpPr>
          <p:nvPr>
            <p:ph type="title"/>
          </p:nvPr>
        </p:nvSpPr>
        <p:spPr/>
        <p:txBody>
          <a:bodyPr/>
          <a:lstStyle/>
          <a:p>
            <a:r>
              <a:rPr lang="en-US" dirty="0" smtClean="0"/>
              <a:t>Running and Using an App</a:t>
            </a:r>
            <a:r>
              <a:rPr lang="en-US" sz="1200" dirty="0" smtClean="0"/>
              <a:t> (Slide 4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1427535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295400"/>
            <a:ext cx="8745965" cy="3871912"/>
          </a:xfrm>
        </p:spPr>
      </p:pic>
      <p:sp>
        <p:nvSpPr>
          <p:cNvPr id="5" name="Title 4"/>
          <p:cNvSpPr>
            <a:spLocks noGrp="1"/>
          </p:cNvSpPr>
          <p:nvPr>
            <p:ph type="title"/>
          </p:nvPr>
        </p:nvSpPr>
        <p:spPr/>
        <p:txBody>
          <a:bodyPr/>
          <a:lstStyle/>
          <a:p>
            <a:r>
              <a:rPr lang="en-US" dirty="0" smtClean="0"/>
              <a:t>Running and Using an App</a:t>
            </a:r>
            <a:r>
              <a:rPr lang="en-US" sz="1200" dirty="0" smtClean="0"/>
              <a:t> (Slide 5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8922222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804582"/>
          </a:xfrm>
        </p:spPr>
        <p:txBody>
          <a:bodyPr>
            <a:normAutofit/>
          </a:bodyPr>
          <a:lstStyle/>
          <a:p>
            <a:r>
              <a:rPr lang="en-US" dirty="0" smtClean="0"/>
              <a:t>To Use a Shortcut Menu to Relocate the Quick Access Toolbar</a:t>
            </a:r>
          </a:p>
          <a:p>
            <a:pPr lvl="1"/>
            <a:r>
              <a:rPr lang="en-US" dirty="0"/>
              <a:t>R</a:t>
            </a:r>
            <a:r>
              <a:rPr lang="en-US" dirty="0" smtClean="0"/>
              <a:t>ight-click </a:t>
            </a:r>
            <a:r>
              <a:rPr lang="en-US" dirty="0"/>
              <a:t>the Quick </a:t>
            </a:r>
            <a:r>
              <a:rPr lang="en-US" dirty="0" smtClean="0"/>
              <a:t>Access Toolbar </a:t>
            </a:r>
            <a:r>
              <a:rPr lang="en-US" dirty="0"/>
              <a:t>to display a shortcut </a:t>
            </a:r>
            <a:r>
              <a:rPr lang="en-US" dirty="0" smtClean="0"/>
              <a:t>menu that </a:t>
            </a:r>
            <a:r>
              <a:rPr lang="en-US" dirty="0"/>
              <a:t>presents a list of </a:t>
            </a:r>
            <a:r>
              <a:rPr lang="en-US" dirty="0" smtClean="0"/>
              <a:t>commands related </a:t>
            </a:r>
            <a:r>
              <a:rPr lang="en-US" dirty="0"/>
              <a:t>to the Quick Access </a:t>
            </a:r>
            <a:r>
              <a:rPr lang="en-US" dirty="0" smtClean="0"/>
              <a:t>Toolbar</a:t>
            </a:r>
          </a:p>
          <a:p>
            <a:pPr lvl="1"/>
            <a:r>
              <a:rPr lang="en-US" dirty="0"/>
              <a:t>C</a:t>
            </a:r>
            <a:r>
              <a:rPr lang="en-US" dirty="0" smtClean="0"/>
              <a:t>lick ‘Show </a:t>
            </a:r>
            <a:r>
              <a:rPr lang="en-US" dirty="0"/>
              <a:t>Quick Access </a:t>
            </a:r>
            <a:r>
              <a:rPr lang="en-US" dirty="0" smtClean="0"/>
              <a:t>Toolbar Below </a:t>
            </a:r>
            <a:r>
              <a:rPr lang="en-US" dirty="0"/>
              <a:t>the </a:t>
            </a:r>
            <a:r>
              <a:rPr lang="en-US" dirty="0" smtClean="0"/>
              <a:t>Ribbon’ </a:t>
            </a:r>
            <a:r>
              <a:rPr lang="en-US" dirty="0"/>
              <a:t>on the </a:t>
            </a:r>
            <a:r>
              <a:rPr lang="en-US" dirty="0" smtClean="0"/>
              <a:t>shortcut menu </a:t>
            </a:r>
            <a:r>
              <a:rPr lang="en-US" dirty="0"/>
              <a:t>to display the </a:t>
            </a:r>
            <a:r>
              <a:rPr lang="en-US" dirty="0" smtClean="0"/>
              <a:t>Quick Access </a:t>
            </a:r>
            <a:r>
              <a:rPr lang="en-US" dirty="0"/>
              <a:t>Toolbar below the </a:t>
            </a:r>
            <a:r>
              <a:rPr lang="en-US" dirty="0" smtClean="0"/>
              <a:t>ribbon</a:t>
            </a:r>
          </a:p>
          <a:p>
            <a:pPr lvl="1"/>
            <a:r>
              <a:rPr lang="en-US" dirty="0"/>
              <a:t>R</a:t>
            </a:r>
            <a:r>
              <a:rPr lang="en-US" dirty="0" smtClean="0"/>
              <a:t>ight-click </a:t>
            </a:r>
            <a:r>
              <a:rPr lang="en-US" dirty="0"/>
              <a:t>the Quick </a:t>
            </a:r>
            <a:r>
              <a:rPr lang="en-US" dirty="0" smtClean="0"/>
              <a:t>Access Toolbar </a:t>
            </a:r>
            <a:r>
              <a:rPr lang="en-US" dirty="0"/>
              <a:t>to display a shortcut </a:t>
            </a:r>
            <a:r>
              <a:rPr lang="en-US" dirty="0" smtClean="0"/>
              <a:t>menu</a:t>
            </a:r>
          </a:p>
          <a:p>
            <a:pPr lvl="1"/>
            <a:r>
              <a:rPr lang="en-US" dirty="0"/>
              <a:t>C</a:t>
            </a:r>
            <a:r>
              <a:rPr lang="en-US" dirty="0" smtClean="0"/>
              <a:t>lick ‘Show </a:t>
            </a:r>
            <a:r>
              <a:rPr lang="en-US" dirty="0"/>
              <a:t>Quick Access </a:t>
            </a:r>
            <a:r>
              <a:rPr lang="en-US" dirty="0" smtClean="0"/>
              <a:t>Toolbar Above </a:t>
            </a:r>
            <a:r>
              <a:rPr lang="en-US" dirty="0"/>
              <a:t>the </a:t>
            </a:r>
            <a:r>
              <a:rPr lang="en-US" dirty="0" smtClean="0"/>
              <a:t>Ribbon’ </a:t>
            </a:r>
            <a:r>
              <a:rPr lang="en-US" dirty="0"/>
              <a:t>on the </a:t>
            </a:r>
            <a:r>
              <a:rPr lang="en-US" dirty="0" smtClean="0"/>
              <a:t>shortcut menu </a:t>
            </a:r>
            <a:r>
              <a:rPr lang="en-US" dirty="0"/>
              <a:t>to return the </a:t>
            </a:r>
            <a:r>
              <a:rPr lang="en-US" dirty="0" smtClean="0"/>
              <a:t>Quick Access </a:t>
            </a:r>
            <a:r>
              <a:rPr lang="en-US" dirty="0"/>
              <a:t>Toolbar to its </a:t>
            </a:r>
            <a:r>
              <a:rPr lang="en-US" dirty="0" smtClean="0"/>
              <a:t>original position</a:t>
            </a:r>
            <a:endParaRPr lang="en-US" dirty="0"/>
          </a:p>
        </p:txBody>
      </p:sp>
      <p:sp>
        <p:nvSpPr>
          <p:cNvPr id="5" name="Title 4"/>
          <p:cNvSpPr>
            <a:spLocks noGrp="1"/>
          </p:cNvSpPr>
          <p:nvPr>
            <p:ph type="title"/>
          </p:nvPr>
        </p:nvSpPr>
        <p:spPr/>
        <p:txBody>
          <a:bodyPr/>
          <a:lstStyle/>
          <a:p>
            <a:r>
              <a:rPr lang="en-US" dirty="0" smtClean="0"/>
              <a:t>Running and Using an App</a:t>
            </a:r>
            <a:r>
              <a:rPr lang="en-US" sz="1200" dirty="0" smtClean="0"/>
              <a:t> (Slide 6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090154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415338" cy="1235723"/>
          </a:xfrm>
        </p:spPr>
        <p:txBody>
          <a:bodyPr/>
          <a:lstStyle/>
          <a:p>
            <a:r>
              <a:rPr lang="en-US" dirty="0" smtClean="0"/>
              <a:t>To Customize the Quick Access Toolbar</a:t>
            </a:r>
          </a:p>
          <a:p>
            <a:pPr lvl="1"/>
            <a:r>
              <a:rPr lang="en-US" dirty="0"/>
              <a:t>C</a:t>
            </a:r>
            <a:r>
              <a:rPr lang="en-US" dirty="0" smtClean="0"/>
              <a:t>lick </a:t>
            </a:r>
            <a:r>
              <a:rPr lang="en-US" dirty="0"/>
              <a:t>the </a:t>
            </a:r>
            <a:r>
              <a:rPr lang="en-US" dirty="0" smtClean="0"/>
              <a:t>‘Customize </a:t>
            </a:r>
            <a:r>
              <a:rPr lang="en-US" dirty="0"/>
              <a:t>Quick </a:t>
            </a:r>
            <a:r>
              <a:rPr lang="en-US" dirty="0" smtClean="0"/>
              <a:t>Access Toolbar’ </a:t>
            </a:r>
            <a:r>
              <a:rPr lang="en-US" dirty="0"/>
              <a:t>button to display </a:t>
            </a:r>
            <a:r>
              <a:rPr lang="en-US" dirty="0" smtClean="0"/>
              <a:t>the Customize </a:t>
            </a:r>
            <a:r>
              <a:rPr lang="en-US" dirty="0"/>
              <a:t>Quick Access </a:t>
            </a:r>
            <a:r>
              <a:rPr lang="en-US" dirty="0" smtClean="0"/>
              <a:t>Toolbar menu</a:t>
            </a:r>
          </a:p>
          <a:p>
            <a:pPr lvl="1"/>
            <a:r>
              <a:rPr lang="en-US" dirty="0"/>
              <a:t>C</a:t>
            </a:r>
            <a:r>
              <a:rPr lang="en-US" dirty="0" smtClean="0"/>
              <a:t>lick the desired command to add to the Quick Access Toolbar</a:t>
            </a:r>
            <a:endParaRPr lang="en-US" dirty="0"/>
          </a:p>
        </p:txBody>
      </p:sp>
      <p:sp>
        <p:nvSpPr>
          <p:cNvPr id="5" name="Title 4"/>
          <p:cNvSpPr>
            <a:spLocks noGrp="1"/>
          </p:cNvSpPr>
          <p:nvPr>
            <p:ph type="title"/>
          </p:nvPr>
        </p:nvSpPr>
        <p:spPr/>
        <p:txBody>
          <a:bodyPr/>
          <a:lstStyle/>
          <a:p>
            <a:r>
              <a:rPr lang="en-US" dirty="0" smtClean="0"/>
              <a:t>Running and Using an App</a:t>
            </a:r>
            <a:r>
              <a:rPr lang="en-US" sz="1200" dirty="0" smtClean="0"/>
              <a:t> (Slide 7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449434"/>
            <a:ext cx="5797074" cy="3694740"/>
          </a:xfrm>
          <a:prstGeom prst="rect">
            <a:avLst/>
          </a:prstGeom>
        </p:spPr>
      </p:pic>
    </p:spTree>
    <p:extLst>
      <p:ext uri="{BB962C8B-B14F-4D97-AF65-F5344CB8AC3E}">
        <p14:creationId xmlns:p14="http://schemas.microsoft.com/office/powerpoint/2010/main" val="2113233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972574"/>
          </a:xfrm>
        </p:spPr>
        <p:txBody>
          <a:bodyPr/>
          <a:lstStyle/>
          <a:p>
            <a:r>
              <a:rPr lang="en-US" dirty="0" smtClean="0"/>
              <a:t>To Enter Text in a Document</a:t>
            </a:r>
          </a:p>
          <a:p>
            <a:pPr lvl="1"/>
            <a:r>
              <a:rPr lang="en-US" dirty="0" smtClean="0"/>
              <a:t>Type the desired text</a:t>
            </a:r>
          </a:p>
          <a:p>
            <a:pPr lvl="1"/>
            <a:r>
              <a:rPr lang="en-US" dirty="0" smtClean="0"/>
              <a:t>Press the ENTER key to move the insertion point to the beginning of the next line</a:t>
            </a:r>
            <a:endParaRPr lang="en-US" dirty="0"/>
          </a:p>
        </p:txBody>
      </p:sp>
      <p:sp>
        <p:nvSpPr>
          <p:cNvPr id="5" name="Title 4"/>
          <p:cNvSpPr>
            <a:spLocks noGrp="1"/>
          </p:cNvSpPr>
          <p:nvPr>
            <p:ph type="title"/>
          </p:nvPr>
        </p:nvSpPr>
        <p:spPr/>
        <p:txBody>
          <a:bodyPr/>
          <a:lstStyle/>
          <a:p>
            <a:r>
              <a:rPr lang="en-US" dirty="0" smtClean="0"/>
              <a:t>Running and Using an App</a:t>
            </a:r>
            <a:r>
              <a:rPr lang="en-US" sz="1200" dirty="0" smtClean="0"/>
              <a:t> (Slide 8 of 8)</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015" y="2514600"/>
            <a:ext cx="6557058" cy="3340002"/>
          </a:xfrm>
          <a:prstGeom prst="rect">
            <a:avLst/>
          </a:prstGeom>
        </p:spPr>
      </p:pic>
    </p:spTree>
    <p:extLst>
      <p:ext uri="{BB962C8B-B14F-4D97-AF65-F5344CB8AC3E}">
        <p14:creationId xmlns:p14="http://schemas.microsoft.com/office/powerpoint/2010/main" val="2011416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575816"/>
          </a:xfrm>
        </p:spPr>
        <p:txBody>
          <a:bodyPr/>
          <a:lstStyle/>
          <a:p>
            <a:r>
              <a:rPr lang="en-US" dirty="0"/>
              <a:t>To Change Document Properties</a:t>
            </a:r>
          </a:p>
          <a:p>
            <a:pPr lvl="1"/>
            <a:r>
              <a:rPr lang="en-US" dirty="0"/>
              <a:t>Click File on the ribbon to open the Backstage view and then click the Info tab</a:t>
            </a:r>
          </a:p>
          <a:p>
            <a:pPr lvl="1"/>
            <a:r>
              <a:rPr lang="en-US" dirty="0"/>
              <a:t>Click to the right of the </a:t>
            </a:r>
            <a:r>
              <a:rPr lang="en-US" dirty="0" smtClean="0"/>
              <a:t>Comments </a:t>
            </a:r>
            <a:r>
              <a:rPr lang="en-US" dirty="0"/>
              <a:t>property</a:t>
            </a:r>
          </a:p>
          <a:p>
            <a:pPr lvl="1"/>
            <a:r>
              <a:rPr lang="en-US" dirty="0"/>
              <a:t>Click the Back button in the upper-left corner of the Backstage view to return to the document </a:t>
            </a:r>
            <a:r>
              <a:rPr lang="en-US" dirty="0" smtClean="0"/>
              <a:t>window</a:t>
            </a:r>
            <a:endParaRPr lang="en-US" dirty="0"/>
          </a:p>
        </p:txBody>
      </p:sp>
      <p:sp>
        <p:nvSpPr>
          <p:cNvPr id="3" name="Title 2"/>
          <p:cNvSpPr>
            <a:spLocks noGrp="1"/>
          </p:cNvSpPr>
          <p:nvPr>
            <p:ph type="title"/>
          </p:nvPr>
        </p:nvSpPr>
        <p:spPr/>
        <p:txBody>
          <a:bodyPr/>
          <a:lstStyle/>
          <a:p>
            <a:r>
              <a:rPr lang="en-US" dirty="0" smtClean="0"/>
              <a:t>Document Properties</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979509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312667"/>
          </a:xfrm>
        </p:spPr>
        <p:txBody>
          <a:bodyPr/>
          <a:lstStyle/>
          <a:p>
            <a:r>
              <a:rPr lang="en-US" dirty="0"/>
              <a:t>To Print a Document</a:t>
            </a:r>
          </a:p>
          <a:p>
            <a:pPr lvl="1"/>
            <a:r>
              <a:rPr lang="en-US" dirty="0"/>
              <a:t>Click File on the ribbon to open the Backstage view and then click the Print tab</a:t>
            </a:r>
          </a:p>
          <a:p>
            <a:pPr lvl="1"/>
            <a:r>
              <a:rPr lang="en-US" dirty="0"/>
              <a:t>Verify that the selected printer will print a hard copy of the document</a:t>
            </a:r>
          </a:p>
          <a:p>
            <a:pPr lvl="1"/>
            <a:r>
              <a:rPr lang="en-US" dirty="0"/>
              <a:t>Click the Print </a:t>
            </a:r>
            <a:r>
              <a:rPr lang="en-US" dirty="0" smtClean="0"/>
              <a:t>button</a:t>
            </a:r>
            <a:endParaRPr lang="en-US" dirty="0"/>
          </a:p>
        </p:txBody>
      </p:sp>
      <p:sp>
        <p:nvSpPr>
          <p:cNvPr id="3" name="Title 2"/>
          <p:cNvSpPr>
            <a:spLocks noGrp="1"/>
          </p:cNvSpPr>
          <p:nvPr>
            <p:ph type="title"/>
          </p:nvPr>
        </p:nvSpPr>
        <p:spPr/>
        <p:txBody>
          <a:bodyPr/>
          <a:lstStyle/>
          <a:p>
            <a:r>
              <a:rPr lang="en-US" dirty="0" smtClean="0"/>
              <a:t>Printing, Saving, and Organizing Files</a:t>
            </a:r>
            <a:r>
              <a:rPr lang="en-US" sz="1200" dirty="0" smtClean="0"/>
              <a:t> (Slide 1 of 9)</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165120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65125" y="1538818"/>
            <a:ext cx="8415338" cy="3261782"/>
          </a:xfrm>
        </p:spPr>
        <p:txBody>
          <a:bodyPr>
            <a:normAutofit/>
          </a:bodyPr>
          <a:lstStyle/>
          <a:p>
            <a:r>
              <a:rPr lang="en-US" dirty="0" smtClean="0"/>
              <a:t>Use a touch screen</a:t>
            </a:r>
          </a:p>
          <a:p>
            <a:r>
              <a:rPr lang="en-US" dirty="0" smtClean="0"/>
              <a:t>Perform </a:t>
            </a:r>
            <a:r>
              <a:rPr lang="en-US" dirty="0"/>
              <a:t>basic mouse </a:t>
            </a:r>
            <a:r>
              <a:rPr lang="en-US" dirty="0" smtClean="0"/>
              <a:t>operations</a:t>
            </a:r>
          </a:p>
          <a:p>
            <a:r>
              <a:rPr lang="en-US" dirty="0" smtClean="0"/>
              <a:t>Start </a:t>
            </a:r>
            <a:r>
              <a:rPr lang="en-US" dirty="0"/>
              <a:t>Windows and </a:t>
            </a:r>
            <a:r>
              <a:rPr lang="en-US" dirty="0" smtClean="0"/>
              <a:t>sign in </a:t>
            </a:r>
            <a:r>
              <a:rPr lang="en-US" dirty="0"/>
              <a:t>to </a:t>
            </a:r>
            <a:r>
              <a:rPr lang="en-US" dirty="0" smtClean="0"/>
              <a:t>an account</a:t>
            </a:r>
            <a:endParaRPr lang="en-US" dirty="0"/>
          </a:p>
          <a:p>
            <a:r>
              <a:rPr lang="en-US" dirty="0"/>
              <a:t>Identify the objects </a:t>
            </a:r>
            <a:r>
              <a:rPr lang="en-US" dirty="0" smtClean="0"/>
              <a:t>in the </a:t>
            </a:r>
            <a:r>
              <a:rPr lang="en-US" dirty="0"/>
              <a:t>Windows </a:t>
            </a:r>
            <a:r>
              <a:rPr lang="en-US" dirty="0" smtClean="0"/>
              <a:t>10 </a:t>
            </a:r>
            <a:r>
              <a:rPr lang="en-US" dirty="0"/>
              <a:t>desktop</a:t>
            </a:r>
          </a:p>
          <a:p>
            <a:r>
              <a:rPr lang="en-US" dirty="0"/>
              <a:t>Identify the </a:t>
            </a:r>
            <a:r>
              <a:rPr lang="en-US" dirty="0" smtClean="0"/>
              <a:t>apps </a:t>
            </a:r>
            <a:r>
              <a:rPr lang="en-US" dirty="0"/>
              <a:t>in </a:t>
            </a:r>
            <a:r>
              <a:rPr lang="en-US" dirty="0" smtClean="0"/>
              <a:t>and </a:t>
            </a:r>
            <a:r>
              <a:rPr lang="en-US" dirty="0"/>
              <a:t>versions of Microsoft </a:t>
            </a:r>
            <a:r>
              <a:rPr lang="en-US" dirty="0" smtClean="0"/>
              <a:t>Office 2016</a:t>
            </a:r>
            <a:endParaRPr lang="en-US" dirty="0"/>
          </a:p>
          <a:p>
            <a:r>
              <a:rPr lang="en-US" dirty="0" smtClean="0"/>
              <a:t>Run an app</a:t>
            </a:r>
            <a:endParaRPr lang="en-US" dirty="0"/>
          </a:p>
          <a:p>
            <a:r>
              <a:rPr lang="en-US" dirty="0"/>
              <a:t>Identify the components of </a:t>
            </a:r>
            <a:r>
              <a:rPr lang="en-US" dirty="0" smtClean="0"/>
              <a:t>the </a:t>
            </a:r>
            <a:r>
              <a:rPr lang="en-US" dirty="0"/>
              <a:t>Microsoft Office </a:t>
            </a:r>
            <a:r>
              <a:rPr lang="en-US" dirty="0" smtClean="0"/>
              <a:t>ribbon</a:t>
            </a:r>
            <a:endParaRPr lang="en-US" dirty="0"/>
          </a:p>
        </p:txBody>
      </p:sp>
      <p:sp>
        <p:nvSpPr>
          <p:cNvPr id="13" name="Title 12"/>
          <p:cNvSpPr>
            <a:spLocks noGrp="1"/>
          </p:cNvSpPr>
          <p:nvPr>
            <p:ph type="title"/>
          </p:nvPr>
        </p:nvSpPr>
        <p:spPr>
          <a:xfrm>
            <a:off x="759373" y="388232"/>
            <a:ext cx="7620000" cy="290336"/>
          </a:xfrm>
        </p:spPr>
        <p:txBody>
          <a:bodyPr/>
          <a:lstStyle/>
          <a:p>
            <a:r>
              <a:rPr lang="en-US" dirty="0" smtClean="0"/>
              <a:t>Objectives</a:t>
            </a:r>
            <a:r>
              <a:rPr lang="en-US" sz="1200" dirty="0" smtClean="0"/>
              <a:t> (Slide 1 of 2)</a:t>
            </a:r>
            <a:endParaRPr lang="en-US" dirty="0"/>
          </a:p>
        </p:txBody>
      </p:sp>
      <p:sp>
        <p:nvSpPr>
          <p:cNvPr id="15" name="Footer Placeholder 14"/>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0933669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Printing, Saving, and Organizing Files</a:t>
            </a:r>
            <a:r>
              <a:rPr lang="en-US" sz="1200" dirty="0" smtClean="0"/>
              <a:t> (Slide 2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
        <p:nvSpPr>
          <p:cNvPr id="9" name="Content Placeholder 8"/>
          <p:cNvSpPr>
            <a:spLocks noGrp="1"/>
          </p:cNvSpPr>
          <p:nvPr>
            <p:ph idx="1"/>
          </p:nvPr>
        </p:nvSpPr>
        <p:spPr>
          <a:xfrm>
            <a:off x="373062" y="1155435"/>
            <a:ext cx="8415338" cy="292388"/>
          </a:xfrm>
        </p:spPr>
        <p:txBody>
          <a:bodyPr/>
          <a:lstStyle/>
          <a:p>
            <a:r>
              <a:rPr lang="en-US" dirty="0" smtClean="0"/>
              <a:t>Organizing Files and Folders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09" y="1904999"/>
            <a:ext cx="7847749" cy="3498686"/>
          </a:xfrm>
          <a:prstGeom prst="rect">
            <a:avLst/>
          </a:prstGeom>
        </p:spPr>
      </p:pic>
    </p:spTree>
    <p:extLst>
      <p:ext uri="{BB962C8B-B14F-4D97-AF65-F5344CB8AC3E}">
        <p14:creationId xmlns:p14="http://schemas.microsoft.com/office/powerpoint/2010/main" val="21629020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09382"/>
          </a:xfrm>
        </p:spPr>
        <p:txBody>
          <a:bodyPr>
            <a:normAutofit/>
          </a:bodyPr>
          <a:lstStyle/>
          <a:p>
            <a:r>
              <a:rPr lang="en-US" dirty="0" smtClean="0"/>
              <a:t>To Create a Folder</a:t>
            </a:r>
          </a:p>
          <a:p>
            <a:pPr lvl="1"/>
            <a:r>
              <a:rPr lang="en-US" dirty="0"/>
              <a:t>C</a:t>
            </a:r>
            <a:r>
              <a:rPr lang="en-US" dirty="0" smtClean="0"/>
              <a:t>lick the File Explorer app button on the taskbar to run the File Explorer app</a:t>
            </a:r>
          </a:p>
          <a:p>
            <a:pPr lvl="1"/>
            <a:r>
              <a:rPr lang="en-US" dirty="0"/>
              <a:t>C</a:t>
            </a:r>
            <a:r>
              <a:rPr lang="en-US" dirty="0" smtClean="0"/>
              <a:t>lick the Documents folder in the navigation pane to display the contents of the Documents folder in the file list</a:t>
            </a:r>
          </a:p>
          <a:p>
            <a:pPr lvl="1"/>
            <a:r>
              <a:rPr lang="en-US" dirty="0"/>
              <a:t>C</a:t>
            </a:r>
            <a:r>
              <a:rPr lang="en-US" dirty="0" smtClean="0"/>
              <a:t>lick </a:t>
            </a:r>
            <a:r>
              <a:rPr lang="en-US" dirty="0"/>
              <a:t>the New folder button on the </a:t>
            </a:r>
            <a:r>
              <a:rPr lang="en-US" dirty="0" smtClean="0"/>
              <a:t>Quick Access Toolbar </a:t>
            </a:r>
            <a:r>
              <a:rPr lang="en-US" dirty="0"/>
              <a:t>to display a new folder icon with the name, New folder, selected in a text </a:t>
            </a:r>
            <a:r>
              <a:rPr lang="en-US" dirty="0" smtClean="0"/>
              <a:t>box</a:t>
            </a:r>
          </a:p>
          <a:p>
            <a:pPr lvl="1"/>
            <a:r>
              <a:rPr lang="en-US" dirty="0" smtClean="0"/>
              <a:t>Type the desired folder name, and then press the ENTER key</a:t>
            </a:r>
            <a:endParaRPr lang="en-US" dirty="0"/>
          </a:p>
        </p:txBody>
      </p:sp>
      <p:sp>
        <p:nvSpPr>
          <p:cNvPr id="5" name="Title 4"/>
          <p:cNvSpPr>
            <a:spLocks noGrp="1"/>
          </p:cNvSpPr>
          <p:nvPr>
            <p:ph type="title"/>
          </p:nvPr>
        </p:nvSpPr>
        <p:spPr/>
        <p:txBody>
          <a:bodyPr/>
          <a:lstStyle/>
          <a:p>
            <a:r>
              <a:rPr lang="en-US" dirty="0" smtClean="0"/>
              <a:t>Printing, Saving, and Organizing Files</a:t>
            </a:r>
            <a:r>
              <a:rPr lang="en-US" sz="1200" dirty="0" smtClean="0"/>
              <a:t> (Slide 3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9511880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915909"/>
          </a:xfrm>
        </p:spPr>
        <p:txBody>
          <a:bodyPr/>
          <a:lstStyle/>
          <a:p>
            <a:r>
              <a:rPr lang="en-US" dirty="0"/>
              <a:t>To Create a Folder within a Folder</a:t>
            </a:r>
          </a:p>
          <a:p>
            <a:pPr lvl="1"/>
            <a:r>
              <a:rPr lang="en-US" dirty="0"/>
              <a:t>Double-click the icon or folder name in the file list to open the folder</a:t>
            </a:r>
          </a:p>
          <a:p>
            <a:pPr lvl="1"/>
            <a:r>
              <a:rPr lang="en-US" dirty="0"/>
              <a:t>Click the New folder button on the Quick Access Toolbar to create a new folder with the name, New folder in a text box folder</a:t>
            </a:r>
          </a:p>
          <a:p>
            <a:pPr lvl="1"/>
            <a:r>
              <a:rPr lang="en-US" dirty="0"/>
              <a:t>Type the desired text</a:t>
            </a:r>
          </a:p>
          <a:p>
            <a:pPr lvl="1"/>
            <a:r>
              <a:rPr lang="en-US" dirty="0"/>
              <a:t>Press the ENTER key to rename the </a:t>
            </a:r>
            <a:r>
              <a:rPr lang="en-US" dirty="0" smtClean="0"/>
              <a:t>folder</a:t>
            </a:r>
            <a:endParaRPr lang="en-US" dirty="0"/>
          </a:p>
        </p:txBody>
      </p:sp>
      <p:sp>
        <p:nvSpPr>
          <p:cNvPr id="3" name="Title 2"/>
          <p:cNvSpPr>
            <a:spLocks noGrp="1"/>
          </p:cNvSpPr>
          <p:nvPr>
            <p:ph type="title"/>
          </p:nvPr>
        </p:nvSpPr>
        <p:spPr/>
        <p:txBody>
          <a:bodyPr/>
          <a:lstStyle/>
          <a:p>
            <a:r>
              <a:rPr lang="en-US" dirty="0" smtClean="0"/>
              <a:t>Printing, Saving, and Organizing Files</a:t>
            </a:r>
            <a:r>
              <a:rPr lang="en-US" sz="1200" dirty="0" smtClean="0"/>
              <a:t> (Slide 4 of 9)</a:t>
            </a:r>
            <a:endParaRPr lang="en-US" dirty="0"/>
          </a:p>
        </p:txBody>
      </p:sp>
      <p:sp>
        <p:nvSpPr>
          <p:cNvPr id="4" name="Footer Placeholder 3"/>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1977907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235723"/>
          </a:xfrm>
        </p:spPr>
        <p:txBody>
          <a:bodyPr/>
          <a:lstStyle/>
          <a:p>
            <a:r>
              <a:rPr lang="en-US" dirty="0" smtClean="0"/>
              <a:t>To Expand a Folder, Scroll through Folder Contents, and Collapse a Folder</a:t>
            </a:r>
          </a:p>
          <a:p>
            <a:pPr lvl="1"/>
            <a:r>
              <a:rPr lang="en-US" dirty="0" smtClean="0"/>
              <a:t>Double-click the desired folder to display its contents and display a black arrow to the left of the folder icon</a:t>
            </a:r>
          </a:p>
          <a:p>
            <a:pPr lvl="1"/>
            <a:r>
              <a:rPr lang="en-US" dirty="0" smtClean="0"/>
              <a:t>Double-click the folder identifying your class to collapse the folder</a:t>
            </a:r>
            <a:endParaRPr lang="en-US" dirty="0"/>
          </a:p>
        </p:txBody>
      </p:sp>
      <p:sp>
        <p:nvSpPr>
          <p:cNvPr id="5" name="Title 4"/>
          <p:cNvSpPr>
            <a:spLocks noGrp="1"/>
          </p:cNvSpPr>
          <p:nvPr>
            <p:ph type="title"/>
          </p:nvPr>
        </p:nvSpPr>
        <p:spPr/>
        <p:txBody>
          <a:bodyPr/>
          <a:lstStyle/>
          <a:p>
            <a:r>
              <a:rPr lang="en-US" dirty="0"/>
              <a:t>Printing, Saving, and Organizing </a:t>
            </a:r>
            <a:r>
              <a:rPr lang="en-US" dirty="0" smtClean="0"/>
              <a:t>Files</a:t>
            </a:r>
            <a:r>
              <a:rPr lang="en-US" sz="1200" dirty="0" smtClean="0"/>
              <a:t> (Slide 5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9026772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330" y="1143000"/>
            <a:ext cx="8415338" cy="1585382"/>
          </a:xfrm>
        </p:spPr>
        <p:txBody>
          <a:bodyPr>
            <a:noAutofit/>
          </a:bodyPr>
          <a:lstStyle/>
          <a:p>
            <a:r>
              <a:rPr lang="en-US" dirty="0" smtClean="0"/>
              <a:t>To Switch from One App to Another</a:t>
            </a:r>
          </a:p>
          <a:p>
            <a:pPr lvl="1"/>
            <a:r>
              <a:rPr lang="en-US" dirty="0" smtClean="0"/>
              <a:t>If you are using a mouse, point to the app button on the taskbar to see a live preview of the window</a:t>
            </a:r>
          </a:p>
          <a:p>
            <a:pPr lvl="1"/>
            <a:r>
              <a:rPr lang="en-US" dirty="0" smtClean="0"/>
              <a:t>Tap or click the app button or the live preview to make the app associated with the app button the active window</a:t>
            </a:r>
          </a:p>
        </p:txBody>
      </p:sp>
      <p:sp>
        <p:nvSpPr>
          <p:cNvPr id="5" name="Title 4"/>
          <p:cNvSpPr>
            <a:spLocks noGrp="1"/>
          </p:cNvSpPr>
          <p:nvPr>
            <p:ph type="title"/>
          </p:nvPr>
        </p:nvSpPr>
        <p:spPr/>
        <p:txBody>
          <a:bodyPr/>
          <a:lstStyle/>
          <a:p>
            <a:r>
              <a:rPr lang="en-US" dirty="0" smtClean="0"/>
              <a:t>Printing, Saving, and Organizing Files</a:t>
            </a:r>
            <a:r>
              <a:rPr lang="en-US" sz="1200" dirty="0" smtClean="0"/>
              <a:t> (Slide 6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743200"/>
            <a:ext cx="6629400" cy="3358561"/>
          </a:xfrm>
          <a:prstGeom prst="rect">
            <a:avLst/>
          </a:prstGeom>
        </p:spPr>
      </p:pic>
    </p:spTree>
    <p:extLst>
      <p:ext uri="{BB962C8B-B14F-4D97-AF65-F5344CB8AC3E}">
        <p14:creationId xmlns:p14="http://schemas.microsoft.com/office/powerpoint/2010/main" val="36913841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3795182"/>
          </a:xfrm>
        </p:spPr>
        <p:txBody>
          <a:bodyPr>
            <a:noAutofit/>
          </a:bodyPr>
          <a:lstStyle/>
          <a:p>
            <a:r>
              <a:rPr lang="en-US" dirty="0" smtClean="0"/>
              <a:t>To Save a File in a Folder</a:t>
            </a:r>
          </a:p>
          <a:p>
            <a:pPr lvl="1"/>
            <a:r>
              <a:rPr lang="en-US" dirty="0"/>
              <a:t>C</a:t>
            </a:r>
            <a:r>
              <a:rPr lang="en-US" dirty="0" smtClean="0"/>
              <a:t>lick the Save button on the Quick Access Toolbar to display either the Save As gallery in the Backstage view or the Save As dialog box</a:t>
            </a:r>
          </a:p>
          <a:p>
            <a:pPr lvl="1"/>
            <a:r>
              <a:rPr lang="en-US" dirty="0" smtClean="0"/>
              <a:t>Type the desired file name in the File name text box to change the file name</a:t>
            </a:r>
          </a:p>
          <a:p>
            <a:pPr lvl="1"/>
            <a:r>
              <a:rPr lang="en-US" dirty="0"/>
              <a:t>If your screen displays the </a:t>
            </a:r>
            <a:r>
              <a:rPr lang="en-US" dirty="0" smtClean="0"/>
              <a:t>Backstage view</a:t>
            </a:r>
            <a:r>
              <a:rPr lang="en-US" dirty="0"/>
              <a:t>, c</a:t>
            </a:r>
            <a:r>
              <a:rPr lang="en-US" dirty="0" smtClean="0"/>
              <a:t>lick This PC, if necessary</a:t>
            </a:r>
            <a:r>
              <a:rPr lang="en-US" dirty="0"/>
              <a:t>, to display options in </a:t>
            </a:r>
            <a:r>
              <a:rPr lang="en-US" dirty="0" smtClean="0"/>
              <a:t>the right </a:t>
            </a:r>
            <a:r>
              <a:rPr lang="en-US" dirty="0"/>
              <a:t>pane related to saving on </a:t>
            </a:r>
            <a:r>
              <a:rPr lang="en-US" dirty="0" smtClean="0"/>
              <a:t>your computer</a:t>
            </a:r>
          </a:p>
          <a:p>
            <a:pPr lvl="1"/>
            <a:r>
              <a:rPr lang="en-US" dirty="0" smtClean="0"/>
              <a:t>If your screen displays the Backstage view, click the Browse button in the right pane to display the Save As dialog box</a:t>
            </a:r>
          </a:p>
          <a:p>
            <a:pPr lvl="1"/>
            <a:r>
              <a:rPr lang="en-US" dirty="0" smtClean="0"/>
              <a:t>Type </a:t>
            </a:r>
            <a:r>
              <a:rPr lang="en-US" dirty="0"/>
              <a:t>the desired file name in the File name box</a:t>
            </a:r>
          </a:p>
          <a:p>
            <a:pPr lvl="1"/>
            <a:r>
              <a:rPr lang="en-US" dirty="0"/>
              <a:t>Navigate to the desired save location</a:t>
            </a:r>
          </a:p>
          <a:p>
            <a:pPr lvl="1"/>
            <a:r>
              <a:rPr lang="en-US" dirty="0"/>
              <a:t>Click the Save button to save the document in the selected folder on the selected drive with the entered file name</a:t>
            </a:r>
          </a:p>
          <a:p>
            <a:pPr lvl="1"/>
            <a:endParaRPr lang="en-US" sz="2000" dirty="0" smtClean="0"/>
          </a:p>
        </p:txBody>
      </p:sp>
      <p:sp>
        <p:nvSpPr>
          <p:cNvPr id="5" name="Title 4"/>
          <p:cNvSpPr>
            <a:spLocks noGrp="1"/>
          </p:cNvSpPr>
          <p:nvPr>
            <p:ph type="title"/>
          </p:nvPr>
        </p:nvSpPr>
        <p:spPr/>
        <p:txBody>
          <a:bodyPr/>
          <a:lstStyle/>
          <a:p>
            <a:r>
              <a:rPr lang="en-US" dirty="0" smtClean="0"/>
              <a:t>Printing, Saving, and Organizing Files</a:t>
            </a:r>
            <a:r>
              <a:rPr lang="en-US" sz="1200" dirty="0" smtClean="0"/>
              <a:t> (Slide 7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5994912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15338" cy="972574"/>
          </a:xfrm>
        </p:spPr>
        <p:txBody>
          <a:bodyPr/>
          <a:lstStyle/>
          <a:p>
            <a:r>
              <a:rPr lang="en-US" dirty="0" smtClean="0"/>
              <a:t>To Minimize and Restore a Window</a:t>
            </a:r>
          </a:p>
          <a:p>
            <a:pPr lvl="1"/>
            <a:r>
              <a:rPr lang="en-US" dirty="0"/>
              <a:t>C</a:t>
            </a:r>
            <a:r>
              <a:rPr lang="en-US" dirty="0" smtClean="0"/>
              <a:t>lick </a:t>
            </a:r>
            <a:r>
              <a:rPr lang="en-US" dirty="0"/>
              <a:t>the Minimize button </a:t>
            </a:r>
            <a:r>
              <a:rPr lang="en-US" dirty="0" smtClean="0"/>
              <a:t>on the app’s title bar to minimize the window</a:t>
            </a:r>
          </a:p>
          <a:p>
            <a:pPr lvl="1"/>
            <a:r>
              <a:rPr lang="en-US" dirty="0"/>
              <a:t>C</a:t>
            </a:r>
            <a:r>
              <a:rPr lang="en-US" dirty="0" smtClean="0"/>
              <a:t>lick the app button on the taskbar to restore the minimized window</a:t>
            </a:r>
            <a:endParaRPr lang="en-US" dirty="0"/>
          </a:p>
        </p:txBody>
      </p:sp>
      <p:sp>
        <p:nvSpPr>
          <p:cNvPr id="5" name="Title 4"/>
          <p:cNvSpPr>
            <a:spLocks noGrp="1"/>
          </p:cNvSpPr>
          <p:nvPr>
            <p:ph type="title"/>
          </p:nvPr>
        </p:nvSpPr>
        <p:spPr/>
        <p:txBody>
          <a:bodyPr/>
          <a:lstStyle/>
          <a:p>
            <a:r>
              <a:rPr lang="en-US" dirty="0"/>
              <a:t>Printing, Saving, and Organizing </a:t>
            </a:r>
            <a:r>
              <a:rPr lang="en-US" dirty="0" smtClean="0"/>
              <a:t>Files</a:t>
            </a:r>
            <a:r>
              <a:rPr lang="en-US" sz="1200" dirty="0" smtClean="0"/>
              <a:t> (Slide 8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584847"/>
            <a:ext cx="5045592" cy="3597143"/>
          </a:xfrm>
          <a:prstGeom prst="rect">
            <a:avLst/>
          </a:prstGeom>
        </p:spPr>
      </p:pic>
    </p:spTree>
    <p:extLst>
      <p:ext uri="{BB962C8B-B14F-4D97-AF65-F5344CB8AC3E}">
        <p14:creationId xmlns:p14="http://schemas.microsoft.com/office/powerpoint/2010/main" val="28941059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947582"/>
          </a:xfrm>
        </p:spPr>
        <p:txBody>
          <a:bodyPr>
            <a:normAutofit fontScale="92500" lnSpcReduction="10000"/>
          </a:bodyPr>
          <a:lstStyle/>
          <a:p>
            <a:r>
              <a:rPr lang="en-US" sz="2200" dirty="0" smtClean="0"/>
              <a:t>To Save a File on OneDrive</a:t>
            </a:r>
          </a:p>
          <a:p>
            <a:pPr lvl="1"/>
            <a:r>
              <a:rPr lang="en-US" sz="1900" dirty="0"/>
              <a:t>C</a:t>
            </a:r>
            <a:r>
              <a:rPr lang="en-US" sz="1900" dirty="0" smtClean="0"/>
              <a:t>lick FILE on the ribbon to open the Backstage view</a:t>
            </a:r>
          </a:p>
          <a:p>
            <a:pPr lvl="1"/>
            <a:r>
              <a:rPr lang="en-US" sz="1900" dirty="0"/>
              <a:t>C</a:t>
            </a:r>
            <a:r>
              <a:rPr lang="en-US" sz="1900" dirty="0" smtClean="0"/>
              <a:t>lick </a:t>
            </a:r>
            <a:r>
              <a:rPr lang="en-US" sz="1900" dirty="0"/>
              <a:t>the Save As tab in </a:t>
            </a:r>
            <a:r>
              <a:rPr lang="en-US" sz="1900" dirty="0" smtClean="0"/>
              <a:t>the Backstage view </a:t>
            </a:r>
            <a:r>
              <a:rPr lang="en-US" sz="1900" dirty="0"/>
              <a:t>to display the </a:t>
            </a:r>
            <a:r>
              <a:rPr lang="en-US" sz="1900" dirty="0" smtClean="0"/>
              <a:t>Save As gallery</a:t>
            </a:r>
          </a:p>
          <a:p>
            <a:pPr lvl="1"/>
            <a:r>
              <a:rPr lang="en-US" sz="1900" dirty="0"/>
              <a:t>C</a:t>
            </a:r>
            <a:r>
              <a:rPr lang="en-US" sz="1900" dirty="0" smtClean="0"/>
              <a:t>lick OneDrive to display OneDrive saving options or a Sign In button, if you are not signed in already to your Microsoft account</a:t>
            </a:r>
          </a:p>
          <a:p>
            <a:pPr lvl="1"/>
            <a:r>
              <a:rPr lang="en-US" sz="1900" dirty="0"/>
              <a:t>If your screen displays a Sign </a:t>
            </a:r>
            <a:r>
              <a:rPr lang="en-US" sz="1900" dirty="0" smtClean="0"/>
              <a:t>In button</a:t>
            </a:r>
            <a:r>
              <a:rPr lang="en-US" sz="1900" dirty="0"/>
              <a:t>, </a:t>
            </a:r>
            <a:r>
              <a:rPr lang="en-US" sz="1900" dirty="0" smtClean="0"/>
              <a:t>click </a:t>
            </a:r>
            <a:r>
              <a:rPr lang="en-US" sz="1900" dirty="0"/>
              <a:t>it to </a:t>
            </a:r>
            <a:r>
              <a:rPr lang="en-US" sz="1900" dirty="0" smtClean="0"/>
              <a:t>display the </a:t>
            </a:r>
            <a:r>
              <a:rPr lang="en-US" sz="1900" dirty="0"/>
              <a:t>Sign in dialog </a:t>
            </a:r>
            <a:r>
              <a:rPr lang="en-US" sz="1900" dirty="0" smtClean="0"/>
              <a:t>box</a:t>
            </a:r>
          </a:p>
          <a:p>
            <a:pPr lvl="1"/>
            <a:r>
              <a:rPr lang="en-US" sz="1900" dirty="0"/>
              <a:t>Type your Microsoft account </a:t>
            </a:r>
            <a:r>
              <a:rPr lang="en-US" sz="1900" dirty="0" smtClean="0"/>
              <a:t>user name </a:t>
            </a:r>
            <a:r>
              <a:rPr lang="en-US" sz="1900" dirty="0"/>
              <a:t>and password in the </a:t>
            </a:r>
            <a:r>
              <a:rPr lang="en-US" sz="1900" dirty="0" smtClean="0"/>
              <a:t>text boxes </a:t>
            </a:r>
            <a:r>
              <a:rPr lang="en-US" sz="1900" dirty="0"/>
              <a:t>and then </a:t>
            </a:r>
            <a:r>
              <a:rPr lang="en-US" sz="1900" dirty="0" smtClean="0"/>
              <a:t>click the Sign </a:t>
            </a:r>
            <a:r>
              <a:rPr lang="en-US" sz="1900" dirty="0"/>
              <a:t>in </a:t>
            </a:r>
            <a:r>
              <a:rPr lang="en-US" sz="1900" dirty="0" smtClean="0"/>
              <a:t>button to sign in to OneDrive</a:t>
            </a:r>
          </a:p>
          <a:p>
            <a:pPr lvl="1"/>
            <a:r>
              <a:rPr lang="en-US" sz="1900" dirty="0"/>
              <a:t>C</a:t>
            </a:r>
            <a:r>
              <a:rPr lang="en-US" sz="1900" dirty="0" smtClean="0"/>
              <a:t>lick </a:t>
            </a:r>
            <a:r>
              <a:rPr lang="en-US" sz="1900" dirty="0"/>
              <a:t>your </a:t>
            </a:r>
            <a:r>
              <a:rPr lang="en-US" sz="1900" dirty="0" smtClean="0"/>
              <a:t>OneDrive </a:t>
            </a:r>
            <a:r>
              <a:rPr lang="en-US" sz="1900" dirty="0"/>
              <a:t>to select your </a:t>
            </a:r>
            <a:r>
              <a:rPr lang="en-US" sz="1900" dirty="0" smtClean="0"/>
              <a:t>OneDrive </a:t>
            </a:r>
            <a:r>
              <a:rPr lang="en-US" sz="1900" dirty="0"/>
              <a:t>as the storage location</a:t>
            </a:r>
          </a:p>
          <a:p>
            <a:pPr lvl="1"/>
            <a:r>
              <a:rPr lang="en-US" sz="1900" dirty="0"/>
              <a:t>C</a:t>
            </a:r>
            <a:r>
              <a:rPr lang="en-US" sz="1900" dirty="0" smtClean="0"/>
              <a:t>lick </a:t>
            </a:r>
            <a:r>
              <a:rPr lang="en-US" sz="1900" dirty="0"/>
              <a:t>the Browse button to contact the </a:t>
            </a:r>
            <a:r>
              <a:rPr lang="en-US" sz="1900" dirty="0" smtClean="0"/>
              <a:t>OneDrive </a:t>
            </a:r>
            <a:r>
              <a:rPr lang="en-US" sz="1900" dirty="0"/>
              <a:t>server (which may take some time, depending on the speed of your Internet connection) and then display the Save As dialog box</a:t>
            </a:r>
          </a:p>
          <a:p>
            <a:pPr lvl="1"/>
            <a:r>
              <a:rPr lang="en-US" sz="1900" dirty="0"/>
              <a:t>C</a:t>
            </a:r>
            <a:r>
              <a:rPr lang="en-US" sz="1900" dirty="0" smtClean="0"/>
              <a:t>lick </a:t>
            </a:r>
            <a:r>
              <a:rPr lang="en-US" sz="1900" dirty="0"/>
              <a:t>the Save button to save the file on </a:t>
            </a:r>
            <a:r>
              <a:rPr lang="en-US" sz="1900" dirty="0" smtClean="0"/>
              <a:t>OneDrive</a:t>
            </a:r>
            <a:endParaRPr lang="en-US" sz="1900" dirty="0"/>
          </a:p>
          <a:p>
            <a:pPr lvl="1"/>
            <a:endParaRPr lang="en-US" sz="2100" dirty="0"/>
          </a:p>
        </p:txBody>
      </p:sp>
      <p:sp>
        <p:nvSpPr>
          <p:cNvPr id="5" name="Title 4"/>
          <p:cNvSpPr>
            <a:spLocks noGrp="1"/>
          </p:cNvSpPr>
          <p:nvPr>
            <p:ph type="title"/>
          </p:nvPr>
        </p:nvSpPr>
        <p:spPr/>
        <p:txBody>
          <a:bodyPr/>
          <a:lstStyle/>
          <a:p>
            <a:r>
              <a:rPr lang="en-US" dirty="0" smtClean="0"/>
              <a:t>Printing, Saving, and Organizing Files</a:t>
            </a:r>
            <a:r>
              <a:rPr lang="en-US" sz="1200" dirty="0" smtClean="0"/>
              <a:t> (Slide 9 of 9)</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0769448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4876800"/>
          </a:xfrm>
        </p:spPr>
        <p:txBody>
          <a:bodyPr>
            <a:normAutofit/>
          </a:bodyPr>
          <a:lstStyle/>
          <a:p>
            <a:r>
              <a:rPr lang="en-US" dirty="0" smtClean="0"/>
              <a:t>To Change the Screen Resolution</a:t>
            </a:r>
          </a:p>
          <a:p>
            <a:pPr lvl="1"/>
            <a:r>
              <a:rPr lang="en-US" dirty="0"/>
              <a:t>C</a:t>
            </a:r>
            <a:r>
              <a:rPr lang="en-US" dirty="0" smtClean="0"/>
              <a:t>lick the Show desktop button, which is located at the far-right edge of the taskbar, to display the Windows desktop</a:t>
            </a:r>
          </a:p>
          <a:p>
            <a:pPr lvl="1"/>
            <a:r>
              <a:rPr lang="en-US" dirty="0"/>
              <a:t>R</a:t>
            </a:r>
            <a:r>
              <a:rPr lang="en-US" dirty="0" smtClean="0"/>
              <a:t>ight-click </a:t>
            </a:r>
            <a:r>
              <a:rPr lang="en-US" dirty="0"/>
              <a:t>an empty area on the </a:t>
            </a:r>
            <a:r>
              <a:rPr lang="en-US" dirty="0" smtClean="0"/>
              <a:t>Windows </a:t>
            </a:r>
            <a:r>
              <a:rPr lang="en-US" dirty="0"/>
              <a:t>desktop to display a shortcut menu that displays a list of commands related to the </a:t>
            </a:r>
            <a:r>
              <a:rPr lang="en-US" dirty="0" smtClean="0"/>
              <a:t>desktop</a:t>
            </a:r>
          </a:p>
          <a:p>
            <a:pPr lvl="1"/>
            <a:r>
              <a:rPr lang="en-US" dirty="0"/>
              <a:t>C</a:t>
            </a:r>
            <a:r>
              <a:rPr lang="en-US" dirty="0" smtClean="0"/>
              <a:t>lick Display settings on the shortcut menu to open the Settings app window</a:t>
            </a:r>
          </a:p>
          <a:p>
            <a:pPr lvl="1"/>
            <a:r>
              <a:rPr lang="en-US" dirty="0"/>
              <a:t>C</a:t>
            </a:r>
            <a:r>
              <a:rPr lang="en-US" dirty="0" smtClean="0"/>
              <a:t>lick ‘Advanced display settings’ in the Settings app window to display the advanced display settings</a:t>
            </a:r>
          </a:p>
          <a:p>
            <a:pPr lvl="1"/>
            <a:r>
              <a:rPr lang="en-US" dirty="0" smtClean="0"/>
              <a:t>Click the Resolution box to display a list of available screen resolutions</a:t>
            </a:r>
          </a:p>
          <a:p>
            <a:pPr lvl="1"/>
            <a:r>
              <a:rPr lang="en-US" dirty="0"/>
              <a:t>C</a:t>
            </a:r>
            <a:r>
              <a:rPr lang="en-US" dirty="0" smtClean="0"/>
              <a:t>lick the Apply button to change the screen resolution</a:t>
            </a:r>
          </a:p>
          <a:p>
            <a:pPr lvl="1"/>
            <a:r>
              <a:rPr lang="en-US" dirty="0"/>
              <a:t>C</a:t>
            </a:r>
            <a:r>
              <a:rPr lang="en-US" dirty="0" smtClean="0"/>
              <a:t>lick the Keep changes button to accept the new resolution </a:t>
            </a:r>
            <a:endParaRPr lang="en-US" dirty="0"/>
          </a:p>
        </p:txBody>
      </p:sp>
      <p:sp>
        <p:nvSpPr>
          <p:cNvPr id="5" name="Title 4"/>
          <p:cNvSpPr>
            <a:spLocks noGrp="1"/>
          </p:cNvSpPr>
          <p:nvPr>
            <p:ph type="title"/>
          </p:nvPr>
        </p:nvSpPr>
        <p:spPr/>
        <p:txBody>
          <a:bodyPr/>
          <a:lstStyle/>
          <a:p>
            <a:r>
              <a:rPr lang="en-US" dirty="0" smtClean="0"/>
              <a:t>Screen Resolution</a:t>
            </a:r>
            <a:r>
              <a:rPr lang="en-US" sz="1200" dirty="0" smtClean="0"/>
              <a:t> (Slide 1 of 4)</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5669517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895630"/>
          </a:xfrm>
        </p:spPr>
        <p:txBody>
          <a:bodyPr/>
          <a:lstStyle/>
          <a:p>
            <a:r>
              <a:rPr lang="en-US" dirty="0" smtClean="0"/>
              <a:t>To Exit an App with One Document Open</a:t>
            </a:r>
          </a:p>
          <a:p>
            <a:pPr lvl="1"/>
            <a:r>
              <a:rPr lang="en-US" dirty="0"/>
              <a:t>C</a:t>
            </a:r>
            <a:r>
              <a:rPr lang="en-US" dirty="0" smtClean="0"/>
              <a:t>lick the Close button on the right side of the app’s title bar to close the document and exit the app</a:t>
            </a:r>
            <a:endParaRPr lang="en-US" dirty="0"/>
          </a:p>
        </p:txBody>
      </p:sp>
      <p:sp>
        <p:nvSpPr>
          <p:cNvPr id="5" name="Title 4"/>
          <p:cNvSpPr>
            <a:spLocks noGrp="1"/>
          </p:cNvSpPr>
          <p:nvPr>
            <p:ph type="title"/>
          </p:nvPr>
        </p:nvSpPr>
        <p:spPr/>
        <p:txBody>
          <a:bodyPr/>
          <a:lstStyle/>
          <a:p>
            <a:r>
              <a:rPr lang="en-US" dirty="0" smtClean="0"/>
              <a:t>Screen Resolution</a:t>
            </a:r>
            <a:r>
              <a:rPr lang="en-US" sz="1200" dirty="0" smtClean="0"/>
              <a:t> (Slide 2 of 4)</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478377"/>
            <a:ext cx="6333251" cy="3997300"/>
          </a:xfrm>
          <a:prstGeom prst="rect">
            <a:avLst/>
          </a:prstGeom>
        </p:spPr>
      </p:pic>
    </p:spTree>
    <p:extLst>
      <p:ext uri="{BB962C8B-B14F-4D97-AF65-F5344CB8AC3E}">
        <p14:creationId xmlns:p14="http://schemas.microsoft.com/office/powerpoint/2010/main" val="1960290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folders</a:t>
            </a:r>
            <a:endParaRPr lang="en-US" dirty="0"/>
          </a:p>
          <a:p>
            <a:r>
              <a:rPr lang="en-US" dirty="0" smtClean="0"/>
              <a:t>Save files</a:t>
            </a:r>
          </a:p>
          <a:p>
            <a:r>
              <a:rPr lang="en-US" dirty="0" smtClean="0"/>
              <a:t>Change screen resolution</a:t>
            </a:r>
          </a:p>
          <a:p>
            <a:r>
              <a:rPr lang="en-US" dirty="0" smtClean="0"/>
              <a:t>Perform basic tasks in Microsoft Office apps</a:t>
            </a:r>
          </a:p>
          <a:p>
            <a:r>
              <a:rPr lang="en-US" dirty="0" smtClean="0"/>
              <a:t>Manage files</a:t>
            </a:r>
          </a:p>
          <a:p>
            <a:r>
              <a:rPr lang="en-US" dirty="0" smtClean="0"/>
              <a:t>Use Microsoft Office Help and Windows Help</a:t>
            </a:r>
          </a:p>
        </p:txBody>
      </p:sp>
      <p:sp>
        <p:nvSpPr>
          <p:cNvPr id="5" name="Title 4"/>
          <p:cNvSpPr>
            <a:spLocks noGrp="1"/>
          </p:cNvSpPr>
          <p:nvPr>
            <p:ph type="title"/>
          </p:nvPr>
        </p:nvSpPr>
        <p:spPr/>
        <p:txBody>
          <a:bodyPr/>
          <a:lstStyle/>
          <a:p>
            <a:r>
              <a:rPr lang="en-US" dirty="0" smtClean="0"/>
              <a:t>Objectives</a:t>
            </a:r>
            <a:r>
              <a:rPr lang="en-US" sz="1200" dirty="0" smtClean="0"/>
              <a:t> (Slide 2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1426220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15338" cy="3642782"/>
          </a:xfrm>
        </p:spPr>
        <p:txBody>
          <a:bodyPr>
            <a:noAutofit/>
          </a:bodyPr>
          <a:lstStyle/>
          <a:p>
            <a:r>
              <a:rPr lang="en-US" dirty="0" smtClean="0"/>
              <a:t>To Copy a Folder to OneDrive</a:t>
            </a:r>
          </a:p>
          <a:p>
            <a:pPr lvl="1"/>
            <a:r>
              <a:rPr lang="en-US" dirty="0" smtClean="0"/>
              <a:t>Navigate to the desired folder in the Documents folder</a:t>
            </a:r>
          </a:p>
          <a:p>
            <a:pPr lvl="1"/>
            <a:r>
              <a:rPr lang="en-US" dirty="0" smtClean="0"/>
              <a:t>Click Documents in the This PC area of the navigation pane</a:t>
            </a:r>
          </a:p>
          <a:p>
            <a:pPr lvl="1"/>
            <a:r>
              <a:rPr lang="en-US" dirty="0" smtClean="0"/>
              <a:t>Click Home </a:t>
            </a:r>
            <a:r>
              <a:rPr lang="en-US" dirty="0"/>
              <a:t>on the ribbon to open the </a:t>
            </a:r>
            <a:r>
              <a:rPr lang="en-US" dirty="0" smtClean="0"/>
              <a:t>Home tab</a:t>
            </a:r>
            <a:endParaRPr lang="en-US" dirty="0"/>
          </a:p>
          <a:p>
            <a:pPr lvl="1"/>
            <a:r>
              <a:rPr lang="en-US" dirty="0" smtClean="0"/>
              <a:t>Click the Copy to button to display the Copy to menu</a:t>
            </a:r>
          </a:p>
          <a:p>
            <a:pPr lvl="1"/>
            <a:r>
              <a:rPr lang="en-US" dirty="0" smtClean="0"/>
              <a:t>Click Choose location on the Copy to menu to display the Copy items dialog box</a:t>
            </a:r>
          </a:p>
          <a:p>
            <a:pPr lvl="1"/>
            <a:r>
              <a:rPr lang="en-US" dirty="0" smtClean="0"/>
              <a:t>Click OneDrive to select it</a:t>
            </a:r>
          </a:p>
          <a:p>
            <a:pPr lvl="1"/>
            <a:r>
              <a:rPr lang="en-US" dirty="0" smtClean="0"/>
              <a:t>Click the Copy button to copy the selected folder to OneDrive</a:t>
            </a:r>
            <a:endParaRPr lang="en-US" dirty="0"/>
          </a:p>
        </p:txBody>
      </p:sp>
      <p:sp>
        <p:nvSpPr>
          <p:cNvPr id="5" name="Title 4"/>
          <p:cNvSpPr>
            <a:spLocks noGrp="1"/>
          </p:cNvSpPr>
          <p:nvPr>
            <p:ph type="title"/>
          </p:nvPr>
        </p:nvSpPr>
        <p:spPr/>
        <p:txBody>
          <a:bodyPr/>
          <a:lstStyle/>
          <a:p>
            <a:r>
              <a:rPr lang="en-US" dirty="0" smtClean="0"/>
              <a:t>Screen Resolution</a:t>
            </a:r>
            <a:r>
              <a:rPr lang="en-US" sz="1200" dirty="0" smtClean="0"/>
              <a:t> (Slide 3 of 4)</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0311393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15338" cy="3642782"/>
          </a:xfrm>
        </p:spPr>
        <p:txBody>
          <a:bodyPr>
            <a:noAutofit/>
          </a:bodyPr>
          <a:lstStyle/>
          <a:p>
            <a:r>
              <a:rPr lang="en-US" dirty="0" smtClean="0"/>
              <a:t>To Unlink a OneDrive Account</a:t>
            </a:r>
          </a:p>
          <a:p>
            <a:pPr lvl="1"/>
            <a:r>
              <a:rPr lang="en-US" dirty="0" smtClean="0"/>
              <a:t>Click the ‘Show hidden icons’ button on the Windows taskbar to show a menu of hidden icons</a:t>
            </a:r>
          </a:p>
          <a:p>
            <a:pPr lvl="1"/>
            <a:r>
              <a:rPr lang="en-US" dirty="0" smtClean="0"/>
              <a:t>Right-click the OneDrive icon to display a shortcut menu</a:t>
            </a:r>
          </a:p>
          <a:p>
            <a:pPr lvl="1"/>
            <a:r>
              <a:rPr lang="en-US" dirty="0" smtClean="0"/>
              <a:t>Click the Settings tab</a:t>
            </a:r>
          </a:p>
          <a:p>
            <a:pPr lvl="1"/>
            <a:r>
              <a:rPr lang="en-US" dirty="0" smtClean="0"/>
              <a:t>Click the Unlink OneDrive button to unlink the OneDrive account</a:t>
            </a:r>
          </a:p>
          <a:p>
            <a:pPr lvl="1"/>
            <a:r>
              <a:rPr lang="en-US" dirty="0" smtClean="0"/>
              <a:t>When the Microsoft OneDrive dialog box appears with w Welcome to OneDrive message, click the Close button</a:t>
            </a:r>
          </a:p>
          <a:p>
            <a:pPr lvl="1"/>
            <a:r>
              <a:rPr lang="en-US" dirty="0" smtClean="0"/>
              <a:t>Minimize the File Explorer window</a:t>
            </a:r>
            <a:endParaRPr lang="en-US" dirty="0"/>
          </a:p>
        </p:txBody>
      </p:sp>
      <p:sp>
        <p:nvSpPr>
          <p:cNvPr id="5" name="Title 4"/>
          <p:cNvSpPr>
            <a:spLocks noGrp="1"/>
          </p:cNvSpPr>
          <p:nvPr>
            <p:ph type="title"/>
          </p:nvPr>
        </p:nvSpPr>
        <p:spPr/>
        <p:txBody>
          <a:bodyPr/>
          <a:lstStyle/>
          <a:p>
            <a:r>
              <a:rPr lang="en-US" dirty="0" smtClean="0"/>
              <a:t>Screen Resolution</a:t>
            </a:r>
            <a:r>
              <a:rPr lang="en-US" sz="1200" dirty="0" smtClean="0"/>
              <a:t> (Slide 4 of 4)</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42553483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PowerPoint is a full-featured presentation app that allows you to produce compelling presentations to deliver and share with an audience</a:t>
            </a:r>
          </a:p>
        </p:txBody>
      </p:sp>
      <p:sp>
        <p:nvSpPr>
          <p:cNvPr id="5" name="Title 4"/>
          <p:cNvSpPr>
            <a:spLocks noGrp="1"/>
          </p:cNvSpPr>
          <p:nvPr>
            <p:ph type="title"/>
          </p:nvPr>
        </p:nvSpPr>
        <p:spPr/>
        <p:txBody>
          <a:bodyPr/>
          <a:lstStyle/>
          <a:p>
            <a:r>
              <a:rPr lang="en-US" dirty="0" smtClean="0"/>
              <a:t>Additional Microsoft Office Apps</a:t>
            </a:r>
            <a:r>
              <a:rPr lang="en-US" sz="1200" dirty="0" smtClean="0"/>
              <a:t> (Slide 1 of 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2184304"/>
            <a:ext cx="7089148" cy="4080022"/>
          </a:xfrm>
          <a:prstGeom prst="rect">
            <a:avLst/>
          </a:prstGeom>
        </p:spPr>
      </p:pic>
    </p:spTree>
    <p:extLst>
      <p:ext uri="{BB962C8B-B14F-4D97-AF65-F5344CB8AC3E}">
        <p14:creationId xmlns:p14="http://schemas.microsoft.com/office/powerpoint/2010/main" val="3857582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972574"/>
          </a:xfrm>
        </p:spPr>
        <p:txBody>
          <a:bodyPr/>
          <a:lstStyle/>
          <a:p>
            <a:r>
              <a:rPr lang="en-US" dirty="0" smtClean="0"/>
              <a:t>To Run an App Using the Search Box</a:t>
            </a:r>
          </a:p>
          <a:p>
            <a:pPr lvl="1"/>
            <a:r>
              <a:rPr lang="en-US" dirty="0" smtClean="0"/>
              <a:t>Type the app name as the search text in the Search box</a:t>
            </a:r>
          </a:p>
          <a:p>
            <a:pPr lvl="1"/>
            <a:r>
              <a:rPr lang="en-US" dirty="0"/>
              <a:t>C</a:t>
            </a:r>
            <a:r>
              <a:rPr lang="en-US" dirty="0" smtClean="0"/>
              <a:t>lick the desired search result</a:t>
            </a:r>
            <a:endParaRPr lang="en-US" dirty="0"/>
          </a:p>
        </p:txBody>
      </p:sp>
      <p:sp>
        <p:nvSpPr>
          <p:cNvPr id="5" name="Title 4"/>
          <p:cNvSpPr>
            <a:spLocks noGrp="1"/>
          </p:cNvSpPr>
          <p:nvPr>
            <p:ph type="title"/>
          </p:nvPr>
        </p:nvSpPr>
        <p:spPr/>
        <p:txBody>
          <a:bodyPr/>
          <a:lstStyle/>
          <a:p>
            <a:r>
              <a:rPr lang="en-US" dirty="0" smtClean="0"/>
              <a:t>Additional Common Features of Office Apps</a:t>
            </a:r>
            <a:r>
              <a:rPr lang="en-US" sz="1200" dirty="0" smtClean="0"/>
              <a:t> (Slide 2 of 17)</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4147186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575816"/>
          </a:xfrm>
        </p:spPr>
        <p:txBody>
          <a:bodyPr/>
          <a:lstStyle/>
          <a:p>
            <a:r>
              <a:rPr lang="en-US" dirty="0" smtClean="0"/>
              <a:t>To Enter Content in a Title Slide</a:t>
            </a:r>
          </a:p>
          <a:p>
            <a:pPr lvl="1"/>
            <a:r>
              <a:rPr lang="en-US" dirty="0"/>
              <a:t>C</a:t>
            </a:r>
            <a:r>
              <a:rPr lang="en-US" dirty="0" smtClean="0"/>
              <a:t>lick the ‘Click </a:t>
            </a:r>
            <a:r>
              <a:rPr lang="en-US" dirty="0"/>
              <a:t>to add title’ </a:t>
            </a:r>
            <a:r>
              <a:rPr lang="en-US" dirty="0" smtClean="0"/>
              <a:t>label located </a:t>
            </a:r>
            <a:r>
              <a:rPr lang="en-US" dirty="0"/>
              <a:t>inside the title text placeholder </a:t>
            </a:r>
            <a:r>
              <a:rPr lang="en-US" dirty="0" smtClean="0"/>
              <a:t>to select the placeholder</a:t>
            </a:r>
          </a:p>
          <a:p>
            <a:pPr lvl="1"/>
            <a:r>
              <a:rPr lang="en-US" dirty="0" smtClean="0"/>
              <a:t>Type the presentation title in the title text placeholder</a:t>
            </a:r>
          </a:p>
          <a:p>
            <a:pPr lvl="1"/>
            <a:r>
              <a:rPr lang="en-US" dirty="0" smtClean="0"/>
              <a:t>Do not press the ENTER key because you do not want to create a new line of text</a:t>
            </a:r>
            <a:endParaRPr lang="en-US" dirty="0"/>
          </a:p>
        </p:txBody>
      </p:sp>
      <p:sp>
        <p:nvSpPr>
          <p:cNvPr id="5" name="Title 4"/>
          <p:cNvSpPr>
            <a:spLocks noGrp="1"/>
          </p:cNvSpPr>
          <p:nvPr>
            <p:ph type="title"/>
          </p:nvPr>
        </p:nvSpPr>
        <p:spPr/>
        <p:txBody>
          <a:bodyPr/>
          <a:lstStyle/>
          <a:p>
            <a:r>
              <a:rPr lang="en-US" dirty="0"/>
              <a:t>Additional Common Features of Office Apps</a:t>
            </a:r>
            <a:r>
              <a:rPr lang="en-US" sz="1200" dirty="0"/>
              <a:t> (Slide </a:t>
            </a:r>
            <a:r>
              <a:rPr lang="en-US" sz="1200" dirty="0" smtClean="0"/>
              <a:t>3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882852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15338" cy="1312667"/>
          </a:xfrm>
        </p:spPr>
        <p:txBody>
          <a:bodyPr/>
          <a:lstStyle/>
          <a:p>
            <a:r>
              <a:rPr lang="en-US" dirty="0" smtClean="0"/>
              <a:t>To Create a New Document from the Backstage View</a:t>
            </a:r>
          </a:p>
          <a:p>
            <a:pPr lvl="1"/>
            <a:r>
              <a:rPr lang="en-US" dirty="0"/>
              <a:t>C</a:t>
            </a:r>
            <a:r>
              <a:rPr lang="en-US" dirty="0" smtClean="0"/>
              <a:t>lick </a:t>
            </a:r>
            <a:r>
              <a:rPr lang="en-US" dirty="0"/>
              <a:t>FILE on the ribbon </a:t>
            </a:r>
            <a:r>
              <a:rPr lang="en-US" dirty="0" smtClean="0"/>
              <a:t>to open </a:t>
            </a:r>
            <a:r>
              <a:rPr lang="en-US" dirty="0"/>
              <a:t>the Backstage </a:t>
            </a:r>
            <a:r>
              <a:rPr lang="en-US" dirty="0" smtClean="0"/>
              <a:t>view</a:t>
            </a:r>
            <a:endParaRPr lang="en-US" dirty="0"/>
          </a:p>
          <a:p>
            <a:pPr lvl="1"/>
            <a:r>
              <a:rPr lang="en-US" dirty="0"/>
              <a:t>C</a:t>
            </a:r>
            <a:r>
              <a:rPr lang="en-US" dirty="0" smtClean="0"/>
              <a:t>lick </a:t>
            </a:r>
            <a:r>
              <a:rPr lang="en-US" dirty="0"/>
              <a:t>the New tab in </a:t>
            </a:r>
            <a:r>
              <a:rPr lang="en-US" dirty="0" smtClean="0"/>
              <a:t>the Backstage </a:t>
            </a:r>
            <a:r>
              <a:rPr lang="en-US" dirty="0"/>
              <a:t>view to display the </a:t>
            </a:r>
            <a:r>
              <a:rPr lang="en-US" dirty="0" smtClean="0"/>
              <a:t>New gallery</a:t>
            </a:r>
          </a:p>
          <a:p>
            <a:pPr lvl="1"/>
            <a:r>
              <a:rPr lang="en-US" dirty="0"/>
              <a:t>C</a:t>
            </a:r>
            <a:r>
              <a:rPr lang="en-US" dirty="0" smtClean="0"/>
              <a:t>lick the Blank Document thumbnail in the New gallery to create a new document</a:t>
            </a:r>
            <a:endParaRPr lang="en-US" dirty="0"/>
          </a:p>
        </p:txBody>
      </p:sp>
      <p:sp>
        <p:nvSpPr>
          <p:cNvPr id="5" name="Title 4"/>
          <p:cNvSpPr>
            <a:spLocks noGrp="1"/>
          </p:cNvSpPr>
          <p:nvPr>
            <p:ph type="title"/>
          </p:nvPr>
        </p:nvSpPr>
        <p:spPr/>
        <p:txBody>
          <a:bodyPr/>
          <a:lstStyle/>
          <a:p>
            <a:r>
              <a:rPr lang="en-US" dirty="0"/>
              <a:t>Additional Common Features of Office </a:t>
            </a:r>
            <a:r>
              <a:rPr lang="en-US" dirty="0" smtClean="0"/>
              <a:t>Apps </a:t>
            </a:r>
            <a:r>
              <a:rPr lang="en-US" sz="1200" dirty="0" smtClean="0"/>
              <a:t>(Slide 4 of 17)</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634" y="2590800"/>
            <a:ext cx="5411558" cy="3581178"/>
          </a:xfrm>
          <a:prstGeom prst="rect">
            <a:avLst/>
          </a:prstGeom>
        </p:spPr>
      </p:pic>
    </p:spTree>
    <p:extLst>
      <p:ext uri="{BB962C8B-B14F-4D97-AF65-F5344CB8AC3E}">
        <p14:creationId xmlns:p14="http://schemas.microsoft.com/office/powerpoint/2010/main" val="7727516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534400" cy="3225498"/>
          </a:xfrm>
        </p:spPr>
        <p:txBody>
          <a:bodyPr/>
          <a:lstStyle/>
          <a:p>
            <a:r>
              <a:rPr lang="en-US" dirty="0" smtClean="0"/>
              <a:t>To Close a File Using the Backstage View</a:t>
            </a:r>
          </a:p>
          <a:p>
            <a:pPr lvl="1"/>
            <a:r>
              <a:rPr lang="en-US" dirty="0"/>
              <a:t>C</a:t>
            </a:r>
            <a:r>
              <a:rPr lang="en-US" dirty="0" smtClean="0"/>
              <a:t>lick FILE on the ribbon to open the Backstage view</a:t>
            </a:r>
          </a:p>
          <a:p>
            <a:pPr lvl="1"/>
            <a:r>
              <a:rPr lang="en-US" dirty="0"/>
              <a:t>C</a:t>
            </a:r>
            <a:r>
              <a:rPr lang="en-US" dirty="0" smtClean="0"/>
              <a:t>lick Close in the Backstage view to close the open file without exiting the active app</a:t>
            </a:r>
          </a:p>
          <a:p>
            <a:pPr lvl="1"/>
            <a:endParaRPr lang="en-US" dirty="0"/>
          </a:p>
          <a:p>
            <a:r>
              <a:rPr lang="en-US" dirty="0" smtClean="0"/>
              <a:t>To Open a Recent File Using the Backstage View</a:t>
            </a:r>
          </a:p>
          <a:p>
            <a:pPr lvl="1"/>
            <a:r>
              <a:rPr lang="en-US" dirty="0"/>
              <a:t>C</a:t>
            </a:r>
            <a:r>
              <a:rPr lang="en-US" dirty="0" smtClean="0"/>
              <a:t>lick </a:t>
            </a:r>
            <a:r>
              <a:rPr lang="en-US" dirty="0"/>
              <a:t>FILE on the ribbon to open the Backstage view</a:t>
            </a:r>
          </a:p>
          <a:p>
            <a:pPr lvl="1"/>
            <a:r>
              <a:rPr lang="en-US" dirty="0"/>
              <a:t>C</a:t>
            </a:r>
            <a:r>
              <a:rPr lang="en-US" dirty="0" smtClean="0"/>
              <a:t>lick </a:t>
            </a:r>
            <a:r>
              <a:rPr lang="en-US" dirty="0"/>
              <a:t>the Open tab in the Backstage view to display the Open gallery</a:t>
            </a:r>
          </a:p>
          <a:p>
            <a:pPr lvl="1"/>
            <a:r>
              <a:rPr lang="en-US" dirty="0"/>
              <a:t>C</a:t>
            </a:r>
            <a:r>
              <a:rPr lang="en-US" dirty="0" smtClean="0"/>
              <a:t>lick </a:t>
            </a:r>
            <a:r>
              <a:rPr lang="en-US" dirty="0"/>
              <a:t>the desired file name in the Recent Documents list to open the </a:t>
            </a:r>
            <a:r>
              <a:rPr lang="en-US" dirty="0" smtClean="0"/>
              <a:t>file</a:t>
            </a:r>
          </a:p>
          <a:p>
            <a:pPr lvl="1"/>
            <a:endParaRPr lang="en-US" dirty="0" smtClean="0"/>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5 of 17)</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594419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56982"/>
          </a:xfrm>
        </p:spPr>
        <p:txBody>
          <a:bodyPr>
            <a:normAutofit/>
          </a:bodyPr>
          <a:lstStyle/>
          <a:p>
            <a:r>
              <a:rPr lang="en-US" b="1" dirty="0" smtClean="0"/>
              <a:t>Excel </a:t>
            </a:r>
            <a:r>
              <a:rPr lang="en-US" dirty="0"/>
              <a:t>is a powerful spreadsheet </a:t>
            </a:r>
            <a:r>
              <a:rPr lang="en-US" dirty="0" smtClean="0"/>
              <a:t>app that </a:t>
            </a:r>
            <a:r>
              <a:rPr lang="en-US" dirty="0"/>
              <a:t>allows users to organize data, complete calculations, make decisions, graph data, develop professional-looking </a:t>
            </a:r>
            <a:r>
              <a:rPr lang="en-US" dirty="0" smtClean="0"/>
              <a:t>reports, </a:t>
            </a:r>
            <a:r>
              <a:rPr lang="en-US" dirty="0"/>
              <a:t>publish organized data to the Web, and access real-time data from </a:t>
            </a:r>
            <a:r>
              <a:rPr lang="en-US" dirty="0" smtClean="0"/>
              <a:t>websites</a:t>
            </a:r>
          </a:p>
          <a:p>
            <a:pPr lvl="1"/>
            <a:r>
              <a:rPr lang="en-US" dirty="0" smtClean="0"/>
              <a:t>Workbooks and worksheets</a:t>
            </a:r>
          </a:p>
          <a:p>
            <a:pPr lvl="1"/>
            <a:r>
              <a:rPr lang="en-US" dirty="0" smtClean="0"/>
              <a:t>Charts</a:t>
            </a:r>
          </a:p>
          <a:p>
            <a:pPr lvl="1"/>
            <a:r>
              <a:rPr lang="en-US" dirty="0" smtClean="0"/>
              <a:t>Tables</a:t>
            </a:r>
          </a:p>
          <a:p>
            <a:pPr lvl="1"/>
            <a:r>
              <a:rPr lang="en-US" dirty="0" smtClean="0"/>
              <a:t>Web Support</a:t>
            </a:r>
            <a:endParaRPr lang="en-US" dirty="0"/>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6 of 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00031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642782"/>
          </a:xfrm>
        </p:spPr>
        <p:txBody>
          <a:bodyPr>
            <a:normAutofit lnSpcReduction="10000"/>
          </a:bodyPr>
          <a:lstStyle/>
          <a:p>
            <a:r>
              <a:rPr lang="en-US" dirty="0" smtClean="0"/>
              <a:t>To Create a New Blank Document from File Explorer</a:t>
            </a:r>
          </a:p>
          <a:p>
            <a:pPr lvl="1"/>
            <a:r>
              <a:rPr lang="en-US" dirty="0" smtClean="0"/>
              <a:t>Click the File Explorer button on the taskbar to make the folder window the active window</a:t>
            </a:r>
          </a:p>
          <a:p>
            <a:pPr lvl="1"/>
            <a:r>
              <a:rPr lang="en-US" dirty="0" smtClean="0"/>
              <a:t>Double-click the Documents folder in the navigation pane to expand the Documents folder</a:t>
            </a:r>
          </a:p>
          <a:p>
            <a:pPr lvl="1"/>
            <a:r>
              <a:rPr lang="en-US" dirty="0" smtClean="0"/>
              <a:t>Click the Excel folder in the navigation pane to display its contents in the file list</a:t>
            </a:r>
          </a:p>
          <a:p>
            <a:pPr lvl="1"/>
            <a:r>
              <a:rPr lang="en-US" dirty="0" smtClean="0"/>
              <a:t>With the Excel folder selected, right-click an open area in the file list to display a shortcut menu</a:t>
            </a:r>
          </a:p>
          <a:p>
            <a:pPr lvl="1"/>
            <a:r>
              <a:rPr lang="en-US" dirty="0" smtClean="0"/>
              <a:t>Point to New on the shortcut menu to display the New submenu</a:t>
            </a:r>
          </a:p>
          <a:p>
            <a:pPr lvl="1"/>
            <a:r>
              <a:rPr lang="en-US" dirty="0" smtClean="0"/>
              <a:t>Click ‘Microsoft Excel Worksheet’ on the New submenu to display an icon and text box for a new file in the current folder window with the file name, New Microsoft Excel Worksheet, selected</a:t>
            </a:r>
          </a:p>
          <a:p>
            <a:pPr lvl="1"/>
            <a:r>
              <a:rPr lang="en-US" dirty="0" smtClean="0"/>
              <a:t>Type desired text  in the text box and then press the ENTER key</a:t>
            </a:r>
            <a:endParaRPr lang="en-US" dirty="0"/>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7 of 17)</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1428220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15338" cy="1813982"/>
          </a:xfrm>
        </p:spPr>
        <p:txBody>
          <a:bodyPr>
            <a:noAutofit/>
          </a:bodyPr>
          <a:lstStyle/>
          <a:p>
            <a:r>
              <a:rPr lang="en-US" dirty="0" smtClean="0"/>
              <a:t>To Run an App from File Explorer and Open a File</a:t>
            </a:r>
          </a:p>
          <a:p>
            <a:pPr lvl="1"/>
            <a:r>
              <a:rPr lang="en-US" dirty="0" smtClean="0"/>
              <a:t>Display the folder window containing the file you wish to open</a:t>
            </a:r>
          </a:p>
          <a:p>
            <a:pPr lvl="1"/>
            <a:r>
              <a:rPr lang="en-US" dirty="0"/>
              <a:t>R</a:t>
            </a:r>
            <a:r>
              <a:rPr lang="en-US" dirty="0" smtClean="0"/>
              <a:t>ight-click the file icon or file name to display a shortcut menu</a:t>
            </a:r>
          </a:p>
          <a:p>
            <a:pPr lvl="1"/>
            <a:r>
              <a:rPr lang="en-US" dirty="0"/>
              <a:t>C</a:t>
            </a:r>
            <a:r>
              <a:rPr lang="en-US" dirty="0" smtClean="0"/>
              <a:t>lick Open on the shortcut menu to open the selected file in the app used to create the file</a:t>
            </a:r>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8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067561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308872"/>
          </a:xfrm>
        </p:spPr>
        <p:txBody>
          <a:bodyPr/>
          <a:lstStyle/>
          <a:p>
            <a:r>
              <a:rPr lang="en-US" dirty="0" smtClean="0"/>
              <a:t>Sign </a:t>
            </a:r>
            <a:r>
              <a:rPr lang="en-US" dirty="0"/>
              <a:t>in to an account</a:t>
            </a:r>
          </a:p>
          <a:p>
            <a:r>
              <a:rPr lang="en-US" dirty="0" smtClean="0"/>
              <a:t>Use </a:t>
            </a:r>
            <a:r>
              <a:rPr lang="en-US" dirty="0"/>
              <a:t>windows</a:t>
            </a:r>
          </a:p>
          <a:p>
            <a:r>
              <a:rPr lang="en-US" dirty="0" smtClean="0"/>
              <a:t>Use </a:t>
            </a:r>
            <a:r>
              <a:rPr lang="en-US" dirty="0"/>
              <a:t>Office apps</a:t>
            </a:r>
          </a:p>
          <a:p>
            <a:r>
              <a:rPr lang="en-US" dirty="0" smtClean="0"/>
              <a:t>File </a:t>
            </a:r>
            <a:r>
              <a:rPr lang="en-US" dirty="0"/>
              <a:t>and </a:t>
            </a:r>
            <a:r>
              <a:rPr lang="en-US" dirty="0" smtClean="0"/>
              <a:t>folder </a:t>
            </a:r>
            <a:r>
              <a:rPr lang="en-US" dirty="0"/>
              <a:t>management</a:t>
            </a:r>
          </a:p>
          <a:p>
            <a:r>
              <a:rPr lang="en-US" dirty="0" smtClean="0"/>
              <a:t>Switch </a:t>
            </a:r>
            <a:r>
              <a:rPr lang="en-US" dirty="0"/>
              <a:t>between </a:t>
            </a:r>
            <a:r>
              <a:rPr lang="en-US" dirty="0" smtClean="0"/>
              <a:t>apps</a:t>
            </a:r>
          </a:p>
          <a:p>
            <a:r>
              <a:rPr lang="en-US" dirty="0"/>
              <a:t>Save and manage files</a:t>
            </a:r>
          </a:p>
          <a:p>
            <a:r>
              <a:rPr lang="en-US" dirty="0"/>
              <a:t>Change screen resolution</a:t>
            </a:r>
          </a:p>
          <a:p>
            <a:r>
              <a:rPr lang="en-US" dirty="0"/>
              <a:t>Exit Office apps</a:t>
            </a:r>
          </a:p>
          <a:p>
            <a:r>
              <a:rPr lang="en-US" dirty="0"/>
              <a:t>Use additional Office apps</a:t>
            </a:r>
          </a:p>
          <a:p>
            <a:r>
              <a:rPr lang="en-US" dirty="0"/>
              <a:t>Use Office and Windows </a:t>
            </a:r>
            <a:r>
              <a:rPr lang="en-US" dirty="0" smtClean="0"/>
              <a:t>help</a:t>
            </a:r>
            <a:endParaRPr lang="en-US" dirty="0"/>
          </a:p>
        </p:txBody>
      </p:sp>
      <p:sp>
        <p:nvSpPr>
          <p:cNvPr id="5" name="Title 4"/>
          <p:cNvSpPr>
            <a:spLocks noGrp="1"/>
          </p:cNvSpPr>
          <p:nvPr>
            <p:ph type="title"/>
          </p:nvPr>
        </p:nvSpPr>
        <p:spPr/>
        <p:txBody>
          <a:bodyPr/>
          <a:lstStyle/>
          <a:p>
            <a:r>
              <a:rPr lang="en-US" dirty="0" smtClean="0"/>
              <a:t>Roadmap</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779329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9542" y="1295400"/>
            <a:ext cx="7950704" cy="4800600"/>
          </a:xfrm>
        </p:spPr>
      </p:pic>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9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395992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10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2" name="Content Placeholder 1"/>
          <p:cNvSpPr>
            <a:spLocks noGrp="1"/>
          </p:cNvSpPr>
          <p:nvPr>
            <p:ph idx="1"/>
          </p:nvPr>
        </p:nvSpPr>
        <p:spPr>
          <a:xfrm>
            <a:off x="365125" y="1538818"/>
            <a:ext cx="8415338" cy="738664"/>
          </a:xfrm>
        </p:spPr>
        <p:txBody>
          <a:bodyPr/>
          <a:lstStyle/>
          <a:p>
            <a:r>
              <a:rPr lang="en-US" dirty="0" smtClean="0"/>
              <a:t>Unique Features of Excel</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2" y="2209800"/>
            <a:ext cx="9027527" cy="2084132"/>
          </a:xfrm>
          <a:prstGeom prst="rect">
            <a:avLst/>
          </a:prstGeom>
        </p:spPr>
      </p:pic>
    </p:spTree>
    <p:extLst>
      <p:ext uri="{BB962C8B-B14F-4D97-AF65-F5344CB8AC3E}">
        <p14:creationId xmlns:p14="http://schemas.microsoft.com/office/powerpoint/2010/main" val="4180070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397" y="1283164"/>
            <a:ext cx="8415338" cy="1312667"/>
          </a:xfrm>
        </p:spPr>
        <p:txBody>
          <a:bodyPr/>
          <a:lstStyle/>
          <a:p>
            <a:r>
              <a:rPr lang="en-US" dirty="0" smtClean="0"/>
              <a:t>To Enter a Worksheet Title</a:t>
            </a:r>
          </a:p>
          <a:p>
            <a:pPr lvl="1"/>
            <a:r>
              <a:rPr lang="en-US" dirty="0" smtClean="0"/>
              <a:t>Click cell A1 to make it the active cell</a:t>
            </a:r>
          </a:p>
          <a:p>
            <a:pPr lvl="1"/>
            <a:r>
              <a:rPr lang="en-US" dirty="0" smtClean="0"/>
              <a:t>Type the worksheet title in the cell</a:t>
            </a:r>
          </a:p>
          <a:p>
            <a:pPr lvl="1"/>
            <a:r>
              <a:rPr lang="en-US" dirty="0"/>
              <a:t>C</a:t>
            </a:r>
            <a:r>
              <a:rPr lang="en-US" dirty="0" smtClean="0"/>
              <a:t>lick the Enter box to complete the entry</a:t>
            </a:r>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11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819400"/>
            <a:ext cx="6661500" cy="2787080"/>
          </a:xfrm>
          <a:prstGeom prst="rect">
            <a:avLst/>
          </a:prstGeom>
        </p:spPr>
      </p:pic>
    </p:spTree>
    <p:extLst>
      <p:ext uri="{BB962C8B-B14F-4D97-AF65-F5344CB8AC3E}">
        <p14:creationId xmlns:p14="http://schemas.microsoft.com/office/powerpoint/2010/main" val="3410498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895630"/>
          </a:xfrm>
        </p:spPr>
        <p:txBody>
          <a:bodyPr/>
          <a:lstStyle/>
          <a:p>
            <a:r>
              <a:rPr lang="en-US" dirty="0" smtClean="0"/>
              <a:t>To Save an Existing Office File with the Same File Name</a:t>
            </a:r>
          </a:p>
          <a:p>
            <a:pPr lvl="1"/>
            <a:r>
              <a:rPr lang="en-US" dirty="0"/>
              <a:t>C</a:t>
            </a:r>
            <a:r>
              <a:rPr lang="en-US" dirty="0" smtClean="0"/>
              <a:t>lick the Save button on the Quick Access Toolbar to overwrite the previously saved file</a:t>
            </a:r>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12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473" y="2743200"/>
            <a:ext cx="7454900" cy="2306488"/>
          </a:xfrm>
          <a:prstGeom prst="rect">
            <a:avLst/>
          </a:prstGeom>
        </p:spPr>
      </p:pic>
    </p:spTree>
    <p:extLst>
      <p:ext uri="{BB962C8B-B14F-4D97-AF65-F5344CB8AC3E}">
        <p14:creationId xmlns:p14="http://schemas.microsoft.com/office/powerpoint/2010/main" val="524939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423582"/>
          </a:xfrm>
        </p:spPr>
        <p:txBody>
          <a:bodyPr>
            <a:normAutofit/>
          </a:bodyPr>
          <a:lstStyle/>
          <a:p>
            <a:r>
              <a:rPr lang="en-US" dirty="0" smtClean="0"/>
              <a:t>ACCESS</a:t>
            </a:r>
          </a:p>
          <a:p>
            <a:r>
              <a:rPr lang="en-US" dirty="0" smtClean="0"/>
              <a:t>The </a:t>
            </a:r>
            <a:r>
              <a:rPr lang="en-US" dirty="0"/>
              <a:t>term </a:t>
            </a:r>
            <a:r>
              <a:rPr lang="en-US" b="1" dirty="0"/>
              <a:t>database </a:t>
            </a:r>
            <a:r>
              <a:rPr lang="en-US" dirty="0"/>
              <a:t>describes a collection of data organized in a manner that allows access, retrieval, and use of that </a:t>
            </a:r>
            <a:r>
              <a:rPr lang="en-US" dirty="0" smtClean="0"/>
              <a:t>data</a:t>
            </a:r>
            <a:endParaRPr lang="en-US" dirty="0"/>
          </a:p>
          <a:p>
            <a:r>
              <a:rPr lang="en-US" b="1" dirty="0" smtClean="0"/>
              <a:t>Access </a:t>
            </a:r>
            <a:r>
              <a:rPr lang="en-US" dirty="0"/>
              <a:t>is a database management </a:t>
            </a:r>
            <a:r>
              <a:rPr lang="en-US" dirty="0" smtClean="0"/>
              <a:t>system</a:t>
            </a:r>
          </a:p>
          <a:p>
            <a:pPr lvl="1"/>
            <a:r>
              <a:rPr lang="en-US" dirty="0" smtClean="0"/>
              <a:t>Software </a:t>
            </a:r>
            <a:r>
              <a:rPr lang="en-US" dirty="0"/>
              <a:t>that allows you to use a computer to create a database; add, change, and delete data in the database; create queries that allow you to ask questions concerning the data in the database; and create forms and reports using the data in the database </a:t>
            </a:r>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13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522323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00200"/>
            <a:ext cx="6946252" cy="4024312"/>
          </a:xfrm>
        </p:spPr>
      </p:pic>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14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79347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15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2" name="Content Placeholder 1"/>
          <p:cNvSpPr>
            <a:spLocks noGrp="1"/>
          </p:cNvSpPr>
          <p:nvPr>
            <p:ph idx="1"/>
          </p:nvPr>
        </p:nvSpPr>
        <p:spPr>
          <a:xfrm>
            <a:off x="365125" y="1538818"/>
            <a:ext cx="8415338" cy="292388"/>
          </a:xfrm>
        </p:spPr>
        <p:txBody>
          <a:bodyPr/>
          <a:lstStyle/>
          <a:p>
            <a:r>
              <a:rPr lang="en-US" dirty="0" smtClean="0"/>
              <a:t>Unique Elements in Access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81200"/>
            <a:ext cx="6891867" cy="3886200"/>
          </a:xfrm>
          <a:prstGeom prst="rect">
            <a:avLst/>
          </a:prstGeom>
        </p:spPr>
      </p:pic>
    </p:spTree>
    <p:extLst>
      <p:ext uri="{BB962C8B-B14F-4D97-AF65-F5344CB8AC3E}">
        <p14:creationId xmlns:p14="http://schemas.microsoft.com/office/powerpoint/2010/main" val="525577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033182"/>
          </a:xfrm>
        </p:spPr>
        <p:txBody>
          <a:bodyPr>
            <a:normAutofit lnSpcReduction="10000"/>
          </a:bodyPr>
          <a:lstStyle/>
          <a:p>
            <a:r>
              <a:rPr lang="en-US" dirty="0" smtClean="0"/>
              <a:t>To Create an Access Database</a:t>
            </a:r>
          </a:p>
          <a:p>
            <a:r>
              <a:rPr lang="en-US" dirty="0"/>
              <a:t>C</a:t>
            </a:r>
            <a:r>
              <a:rPr lang="en-US" dirty="0" smtClean="0"/>
              <a:t>lick the ‘Blank desktop database’ thumbnail to select the database type</a:t>
            </a:r>
          </a:p>
          <a:p>
            <a:r>
              <a:rPr lang="en-US" dirty="0" smtClean="0"/>
              <a:t>Type the desired database name in the File Name box</a:t>
            </a:r>
          </a:p>
          <a:p>
            <a:r>
              <a:rPr lang="en-US" dirty="0"/>
              <a:t>C</a:t>
            </a:r>
            <a:r>
              <a:rPr lang="en-US" dirty="0" smtClean="0"/>
              <a:t>lick the ‘Browse for a location to put your database’ button to display the File New Database dialog box</a:t>
            </a:r>
          </a:p>
          <a:p>
            <a:r>
              <a:rPr lang="en-US" dirty="0" smtClean="0"/>
              <a:t>Navigate to the desired save location</a:t>
            </a:r>
          </a:p>
          <a:p>
            <a:r>
              <a:rPr lang="en-US" dirty="0"/>
              <a:t>C</a:t>
            </a:r>
            <a:r>
              <a:rPr lang="en-US" dirty="0" smtClean="0"/>
              <a:t>lick the OK button to select the save location</a:t>
            </a:r>
          </a:p>
          <a:p>
            <a:r>
              <a:rPr lang="en-US" dirty="0"/>
              <a:t>C</a:t>
            </a:r>
            <a:r>
              <a:rPr lang="en-US" dirty="0" smtClean="0"/>
              <a:t>lick the Create button in the Backstage view to create the database</a:t>
            </a:r>
            <a:endParaRPr lang="en-US" dirty="0"/>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16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971315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95182"/>
          </a:xfrm>
        </p:spPr>
        <p:txBody>
          <a:bodyPr>
            <a:normAutofit/>
          </a:bodyPr>
          <a:lstStyle/>
          <a:p>
            <a:r>
              <a:rPr lang="en-US" dirty="0" smtClean="0"/>
              <a:t>To Open an Existing Office File</a:t>
            </a:r>
          </a:p>
          <a:p>
            <a:pPr lvl="1"/>
            <a:r>
              <a:rPr lang="en-US" dirty="0" smtClean="0"/>
              <a:t>Click FILE on the ribbon to open the Backstage view and then click Open in the Backstage view to display the Open gallery</a:t>
            </a:r>
          </a:p>
          <a:p>
            <a:pPr lvl="1"/>
            <a:r>
              <a:rPr lang="en-US" dirty="0"/>
              <a:t>C</a:t>
            </a:r>
            <a:r>
              <a:rPr lang="en-US" dirty="0" smtClean="0"/>
              <a:t>lick Computer to display recent folders accessed on your computer</a:t>
            </a:r>
          </a:p>
          <a:p>
            <a:pPr lvl="1"/>
            <a:r>
              <a:rPr lang="en-US" dirty="0"/>
              <a:t>C</a:t>
            </a:r>
            <a:r>
              <a:rPr lang="en-US" dirty="0" smtClean="0"/>
              <a:t>lick the Browse button to display the Open dialog box</a:t>
            </a:r>
          </a:p>
          <a:p>
            <a:pPr lvl="1"/>
            <a:r>
              <a:rPr lang="en-US" dirty="0" smtClean="0"/>
              <a:t>Navigate to the location of the file to be opened</a:t>
            </a:r>
          </a:p>
          <a:p>
            <a:pPr lvl="1"/>
            <a:r>
              <a:rPr lang="en-US" dirty="0"/>
              <a:t>C</a:t>
            </a:r>
            <a:r>
              <a:rPr lang="en-US" dirty="0" smtClean="0"/>
              <a:t>lick the file to be opened to select the file</a:t>
            </a:r>
          </a:p>
          <a:p>
            <a:pPr lvl="1"/>
            <a:r>
              <a:rPr lang="en-US" dirty="0"/>
              <a:t>C</a:t>
            </a:r>
            <a:r>
              <a:rPr lang="en-US" dirty="0" smtClean="0"/>
              <a:t>lick the Open button to open the file</a:t>
            </a:r>
            <a:endParaRPr lang="en-US" dirty="0"/>
          </a:p>
        </p:txBody>
      </p:sp>
      <p:sp>
        <p:nvSpPr>
          <p:cNvPr id="5" name="Title 4"/>
          <p:cNvSpPr>
            <a:spLocks noGrp="1"/>
          </p:cNvSpPr>
          <p:nvPr>
            <p:ph type="title"/>
          </p:nvPr>
        </p:nvSpPr>
        <p:spPr/>
        <p:txBody>
          <a:bodyPr/>
          <a:lstStyle/>
          <a:p>
            <a:r>
              <a:rPr lang="en-US" dirty="0"/>
              <a:t>Additional Common Features of Office Apps </a:t>
            </a:r>
            <a:r>
              <a:rPr lang="en-US" sz="1200" dirty="0"/>
              <a:t>(Slide </a:t>
            </a:r>
            <a:r>
              <a:rPr lang="en-US" sz="1200" dirty="0" smtClean="0"/>
              <a:t>17 </a:t>
            </a:r>
            <a:r>
              <a:rPr lang="en-US" sz="1200" dirty="0"/>
              <a:t>of </a:t>
            </a:r>
            <a:r>
              <a:rPr lang="en-US" sz="1200" dirty="0" smtClean="0"/>
              <a:t>17)</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000430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587136"/>
          </a:xfrm>
        </p:spPr>
        <p:txBody>
          <a:bodyPr/>
          <a:lstStyle/>
          <a:p>
            <a:r>
              <a:rPr lang="en-US" b="1" dirty="0" smtClean="0"/>
              <a:t>Outlook</a:t>
            </a:r>
            <a:r>
              <a:rPr lang="en-US" dirty="0" smtClean="0"/>
              <a:t> is a powerful communications and scheduling app that helps you communicate with others, keep track of contacts, and organize your calendar</a:t>
            </a:r>
          </a:p>
          <a:p>
            <a:pPr lvl="1"/>
            <a:r>
              <a:rPr lang="en-US" b="1" dirty="0" smtClean="0"/>
              <a:t>Email</a:t>
            </a:r>
            <a:r>
              <a:rPr lang="en-US" dirty="0" smtClean="0"/>
              <a:t> is the transmission of messages and files over a computer network</a:t>
            </a:r>
          </a:p>
          <a:p>
            <a:r>
              <a:rPr lang="en-US" b="1" dirty="0"/>
              <a:t>Publisher </a:t>
            </a:r>
            <a:r>
              <a:rPr lang="en-US" dirty="0"/>
              <a:t>is a powerful desktop publishing (DTP) app that assists you in designing and producing professional-quality documents that combine text, graphics, illustrations, and photos </a:t>
            </a:r>
            <a:endParaRPr lang="en-US" dirty="0" smtClean="0"/>
          </a:p>
          <a:p>
            <a:r>
              <a:rPr lang="en-US" b="1" dirty="0"/>
              <a:t>OneNote </a:t>
            </a:r>
            <a:r>
              <a:rPr lang="en-US" dirty="0"/>
              <a:t>is a note taking app that assists you in entering, saving, organizing, searching, and using notes</a:t>
            </a:r>
          </a:p>
          <a:p>
            <a:endParaRPr lang="en-US" dirty="0"/>
          </a:p>
          <a:p>
            <a:endParaRPr lang="en-US" b="1" dirty="0"/>
          </a:p>
        </p:txBody>
      </p:sp>
      <p:sp>
        <p:nvSpPr>
          <p:cNvPr id="5" name="Title 4"/>
          <p:cNvSpPr>
            <a:spLocks noGrp="1"/>
          </p:cNvSpPr>
          <p:nvPr>
            <p:ph type="title"/>
          </p:nvPr>
        </p:nvSpPr>
        <p:spPr/>
        <p:txBody>
          <a:bodyPr/>
          <a:lstStyle/>
          <a:p>
            <a:r>
              <a:rPr lang="en-US" dirty="0" smtClean="0"/>
              <a:t>Other Office Apps</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2759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347382"/>
          </a:xfrm>
        </p:spPr>
        <p:txBody>
          <a:bodyPr>
            <a:normAutofit/>
          </a:bodyPr>
          <a:lstStyle/>
          <a:p>
            <a:r>
              <a:rPr lang="en-US" b="1" dirty="0" smtClean="0"/>
              <a:t>Windows 10 </a:t>
            </a:r>
            <a:r>
              <a:rPr lang="en-US" dirty="0"/>
              <a:t>is the newest version of Microsoft Windows, which is the most popular and widely used operating </a:t>
            </a:r>
            <a:r>
              <a:rPr lang="en-US" dirty="0" smtClean="0"/>
              <a:t>system</a:t>
            </a:r>
          </a:p>
          <a:p>
            <a:r>
              <a:rPr lang="en-US" dirty="0" smtClean="0"/>
              <a:t>An </a:t>
            </a:r>
            <a:r>
              <a:rPr lang="en-US" b="1" dirty="0"/>
              <a:t>operating system </a:t>
            </a:r>
            <a:r>
              <a:rPr lang="en-US" dirty="0"/>
              <a:t>is a computer program (set of computer instructions) that coordinates all the activities of computer hardware such as memory, storage devices, and printers, and provides the capability for you to communicate with the </a:t>
            </a:r>
            <a:r>
              <a:rPr lang="en-US" dirty="0" smtClean="0"/>
              <a:t>computer</a:t>
            </a:r>
          </a:p>
          <a:p>
            <a:r>
              <a:rPr lang="en-US" dirty="0" smtClean="0"/>
              <a:t>Windows 10 is used to run apps</a:t>
            </a:r>
            <a:endParaRPr lang="en-US" dirty="0"/>
          </a:p>
        </p:txBody>
      </p:sp>
      <p:sp>
        <p:nvSpPr>
          <p:cNvPr id="5" name="Title 4"/>
          <p:cNvSpPr>
            <a:spLocks noGrp="1"/>
          </p:cNvSpPr>
          <p:nvPr>
            <p:ph type="title"/>
          </p:nvPr>
        </p:nvSpPr>
        <p:spPr/>
        <p:txBody>
          <a:bodyPr/>
          <a:lstStyle/>
          <a:p>
            <a:r>
              <a:rPr lang="en-US" dirty="0" smtClean="0"/>
              <a:t>Introduction to the Windows 10 Operating System</a:t>
            </a:r>
            <a:r>
              <a:rPr lang="en-US" sz="1200" dirty="0" smtClean="0"/>
              <a:t> (Slide 1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58600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362185"/>
          </a:xfrm>
        </p:spPr>
        <p:txBody>
          <a:bodyPr/>
          <a:lstStyle/>
          <a:p>
            <a:r>
              <a:rPr lang="en-US" dirty="0" smtClean="0"/>
              <a:t>To Rename a File</a:t>
            </a:r>
          </a:p>
          <a:p>
            <a:pPr lvl="1"/>
            <a:r>
              <a:rPr lang="en-US" dirty="0" smtClean="0"/>
              <a:t>Navigate to the location of the file to be renamed</a:t>
            </a:r>
          </a:p>
          <a:p>
            <a:pPr lvl="1"/>
            <a:r>
              <a:rPr lang="en-US" dirty="0"/>
              <a:t>R</a:t>
            </a:r>
            <a:r>
              <a:rPr lang="en-US" dirty="0" smtClean="0"/>
              <a:t>ight-click the file to be renamed to display a shortcut menu that presents a list of commands related to files</a:t>
            </a:r>
          </a:p>
          <a:p>
            <a:pPr lvl="1"/>
            <a:r>
              <a:rPr lang="en-US" dirty="0"/>
              <a:t>C</a:t>
            </a:r>
            <a:r>
              <a:rPr lang="en-US" dirty="0" smtClean="0"/>
              <a:t>lick Rename on the shortcut menu to place the current file name in a text box</a:t>
            </a:r>
          </a:p>
          <a:p>
            <a:pPr lvl="1"/>
            <a:r>
              <a:rPr lang="en-US" dirty="0" smtClean="0"/>
              <a:t>Type the new file name in the text box and then press the ENTER key</a:t>
            </a:r>
          </a:p>
          <a:p>
            <a:endParaRPr lang="en-US" dirty="0"/>
          </a:p>
        </p:txBody>
      </p:sp>
      <p:sp>
        <p:nvSpPr>
          <p:cNvPr id="5" name="Title 4"/>
          <p:cNvSpPr>
            <a:spLocks noGrp="1"/>
          </p:cNvSpPr>
          <p:nvPr>
            <p:ph type="title"/>
          </p:nvPr>
        </p:nvSpPr>
        <p:spPr/>
        <p:txBody>
          <a:bodyPr/>
          <a:lstStyle/>
          <a:p>
            <a:r>
              <a:rPr lang="en-US" dirty="0" smtClean="0"/>
              <a:t>Renaming, Moving, and Deleting Files</a:t>
            </a:r>
            <a:r>
              <a:rPr lang="en-US" sz="1200" dirty="0" smtClean="0"/>
              <a:t> (Slide 1 of 3)</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0212266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312667"/>
          </a:xfrm>
        </p:spPr>
        <p:txBody>
          <a:bodyPr/>
          <a:lstStyle/>
          <a:p>
            <a:r>
              <a:rPr lang="en-US" dirty="0" smtClean="0"/>
              <a:t>To Move a File</a:t>
            </a:r>
          </a:p>
          <a:p>
            <a:pPr lvl="1"/>
            <a:r>
              <a:rPr lang="en-US" dirty="0" smtClean="0"/>
              <a:t>Navigate to the location of the file to be moved</a:t>
            </a:r>
          </a:p>
          <a:p>
            <a:pPr lvl="1"/>
            <a:r>
              <a:rPr lang="en-US" dirty="0" smtClean="0"/>
              <a:t>Display the folder in the navigation pane to which you want to move the file</a:t>
            </a:r>
          </a:p>
          <a:p>
            <a:pPr lvl="1"/>
            <a:r>
              <a:rPr lang="en-US" dirty="0" smtClean="0"/>
              <a:t>Drag the file from the right pane to the desired folder in the navigation pane</a:t>
            </a:r>
            <a:endParaRPr lang="en-US" dirty="0"/>
          </a:p>
        </p:txBody>
      </p:sp>
      <p:sp>
        <p:nvSpPr>
          <p:cNvPr id="5" name="Title 4"/>
          <p:cNvSpPr>
            <a:spLocks noGrp="1"/>
          </p:cNvSpPr>
          <p:nvPr>
            <p:ph type="title"/>
          </p:nvPr>
        </p:nvSpPr>
        <p:spPr/>
        <p:txBody>
          <a:bodyPr/>
          <a:lstStyle/>
          <a:p>
            <a:r>
              <a:rPr lang="en-US" dirty="0"/>
              <a:t>Renaming, Moving, and Deleting </a:t>
            </a:r>
            <a:r>
              <a:rPr lang="en-US" dirty="0" smtClean="0"/>
              <a:t>Files</a:t>
            </a:r>
            <a:r>
              <a:rPr lang="en-US" sz="1200" dirty="0" smtClean="0"/>
              <a:t> (Slide 2 of 3)</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5193087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652760"/>
          </a:xfrm>
        </p:spPr>
        <p:txBody>
          <a:bodyPr/>
          <a:lstStyle/>
          <a:p>
            <a:r>
              <a:rPr lang="en-US" dirty="0" smtClean="0"/>
              <a:t>To Delete a File</a:t>
            </a:r>
          </a:p>
          <a:p>
            <a:pPr lvl="1"/>
            <a:r>
              <a:rPr lang="en-US" dirty="0" smtClean="0"/>
              <a:t>Navigate to the location of the file to be deleted</a:t>
            </a:r>
          </a:p>
          <a:p>
            <a:pPr lvl="1"/>
            <a:r>
              <a:rPr lang="en-US" dirty="0"/>
              <a:t>R</a:t>
            </a:r>
            <a:r>
              <a:rPr lang="en-US" dirty="0" smtClean="0"/>
              <a:t>ight-click the file to be deleted to display a shortcut menu</a:t>
            </a:r>
          </a:p>
          <a:p>
            <a:pPr lvl="1"/>
            <a:r>
              <a:rPr lang="en-US" dirty="0"/>
              <a:t>C</a:t>
            </a:r>
            <a:r>
              <a:rPr lang="en-US" dirty="0" smtClean="0"/>
              <a:t>lick Delete on the shortcut menu to delete the file</a:t>
            </a:r>
          </a:p>
          <a:p>
            <a:pPr lvl="1"/>
            <a:r>
              <a:rPr lang="en-US" dirty="0" smtClean="0"/>
              <a:t>If a dialog box appears, click the Yes button to delete the file</a:t>
            </a:r>
            <a:endParaRPr lang="en-US" dirty="0"/>
          </a:p>
        </p:txBody>
      </p:sp>
      <p:sp>
        <p:nvSpPr>
          <p:cNvPr id="5" name="Title 4"/>
          <p:cNvSpPr>
            <a:spLocks noGrp="1"/>
          </p:cNvSpPr>
          <p:nvPr>
            <p:ph type="title"/>
          </p:nvPr>
        </p:nvSpPr>
        <p:spPr/>
        <p:txBody>
          <a:bodyPr/>
          <a:lstStyle/>
          <a:p>
            <a:r>
              <a:rPr lang="en-US" dirty="0"/>
              <a:t>Renaming, Moving, and Deleting </a:t>
            </a:r>
            <a:r>
              <a:rPr lang="en-US" dirty="0" smtClean="0"/>
              <a:t>Files</a:t>
            </a:r>
            <a:r>
              <a:rPr lang="en-US" sz="1200" dirty="0" smtClean="0"/>
              <a:t> (Slide 3 of 3)</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42087137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15338" cy="632481"/>
          </a:xfrm>
        </p:spPr>
        <p:txBody>
          <a:bodyPr/>
          <a:lstStyle/>
          <a:p>
            <a:r>
              <a:rPr lang="en-US" dirty="0" smtClean="0"/>
              <a:t>To Open the Help Window in an Office App</a:t>
            </a:r>
          </a:p>
          <a:p>
            <a:pPr lvl="1"/>
            <a:r>
              <a:rPr lang="en-US" dirty="0" smtClean="0"/>
              <a:t>Press F1 to open the Word Help window</a:t>
            </a:r>
          </a:p>
        </p:txBody>
      </p:sp>
      <p:sp>
        <p:nvSpPr>
          <p:cNvPr id="5" name="Title 4"/>
          <p:cNvSpPr>
            <a:spLocks noGrp="1"/>
          </p:cNvSpPr>
          <p:nvPr>
            <p:ph type="title"/>
          </p:nvPr>
        </p:nvSpPr>
        <p:spPr/>
        <p:txBody>
          <a:bodyPr/>
          <a:lstStyle/>
          <a:p>
            <a:r>
              <a:rPr lang="en-US" dirty="0" smtClean="0"/>
              <a:t>Microsoft Office and Windows Help </a:t>
            </a:r>
            <a:r>
              <a:rPr lang="en-US" sz="1200" dirty="0" smtClean="0"/>
              <a:t> (Slide 1 of 6)</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44648"/>
            <a:ext cx="6169398" cy="3875152"/>
          </a:xfrm>
          <a:prstGeom prst="rect">
            <a:avLst/>
          </a:prstGeom>
        </p:spPr>
      </p:pic>
    </p:spTree>
    <p:extLst>
      <p:ext uri="{BB962C8B-B14F-4D97-AF65-F5344CB8AC3E}">
        <p14:creationId xmlns:p14="http://schemas.microsoft.com/office/powerpoint/2010/main" val="30387598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51822"/>
            <a:ext cx="8415338" cy="632481"/>
          </a:xfrm>
        </p:spPr>
        <p:txBody>
          <a:bodyPr/>
          <a:lstStyle/>
          <a:p>
            <a:r>
              <a:rPr lang="en-US" dirty="0" smtClean="0"/>
              <a:t>To Move a Window by Dragging</a:t>
            </a:r>
          </a:p>
          <a:p>
            <a:pPr lvl="1"/>
            <a:r>
              <a:rPr lang="en-US" dirty="0" smtClean="0"/>
              <a:t>Drag the window title bar to the desired location</a:t>
            </a:r>
          </a:p>
        </p:txBody>
      </p:sp>
      <p:sp>
        <p:nvSpPr>
          <p:cNvPr id="5" name="Title 4"/>
          <p:cNvSpPr>
            <a:spLocks noGrp="1"/>
          </p:cNvSpPr>
          <p:nvPr>
            <p:ph type="title"/>
          </p:nvPr>
        </p:nvSpPr>
        <p:spPr>
          <a:xfrm>
            <a:off x="762000" y="397408"/>
            <a:ext cx="8026400" cy="313932"/>
          </a:xfrm>
        </p:spPr>
        <p:txBody>
          <a:bodyPr/>
          <a:lstStyle/>
          <a:p>
            <a:r>
              <a:rPr lang="en-US" dirty="0"/>
              <a:t>Microsoft Office and Windows Help </a:t>
            </a:r>
            <a:r>
              <a:rPr lang="en-US" sz="2400" dirty="0"/>
              <a:t> </a:t>
            </a:r>
            <a:r>
              <a:rPr lang="en-US" sz="1200" dirty="0"/>
              <a:t>(Slide </a:t>
            </a:r>
            <a:r>
              <a:rPr lang="en-US" sz="1200" dirty="0" smtClean="0"/>
              <a:t>2 </a:t>
            </a:r>
            <a:r>
              <a:rPr lang="en-US" sz="1200" dirty="0"/>
              <a:t>of 6)</a:t>
            </a:r>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278" y="2057400"/>
            <a:ext cx="6054381" cy="3882274"/>
          </a:xfrm>
          <a:prstGeom prst="rect">
            <a:avLst/>
          </a:prstGeom>
        </p:spPr>
      </p:pic>
    </p:spTree>
    <p:extLst>
      <p:ext uri="{BB962C8B-B14F-4D97-AF65-F5344CB8AC3E}">
        <p14:creationId xmlns:p14="http://schemas.microsoft.com/office/powerpoint/2010/main" val="21364067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15338" cy="1235723"/>
          </a:xfrm>
        </p:spPr>
        <p:txBody>
          <a:bodyPr/>
          <a:lstStyle/>
          <a:p>
            <a:r>
              <a:rPr lang="en-US" dirty="0" smtClean="0"/>
              <a:t>To Resize a Window by Dragging</a:t>
            </a:r>
          </a:p>
          <a:p>
            <a:pPr lvl="1"/>
            <a:r>
              <a:rPr lang="en-US" dirty="0" smtClean="0"/>
              <a:t>If you are using a mouse, point to the lower-right corner of the window until the mouse pointer changes to a two-headed arrow</a:t>
            </a:r>
          </a:p>
          <a:p>
            <a:pPr lvl="1"/>
            <a:r>
              <a:rPr lang="en-US" dirty="0" smtClean="0"/>
              <a:t>Drag the bottom border to display more of the active window</a:t>
            </a:r>
          </a:p>
        </p:txBody>
      </p:sp>
      <p:sp>
        <p:nvSpPr>
          <p:cNvPr id="5" name="Title 4"/>
          <p:cNvSpPr>
            <a:spLocks noGrp="1"/>
          </p:cNvSpPr>
          <p:nvPr>
            <p:ph type="title"/>
          </p:nvPr>
        </p:nvSpPr>
        <p:spPr/>
        <p:txBody>
          <a:bodyPr/>
          <a:lstStyle/>
          <a:p>
            <a:r>
              <a:rPr lang="en-US" dirty="0"/>
              <a:t>Microsoft Office and Windows </a:t>
            </a:r>
            <a:r>
              <a:rPr lang="en-US" dirty="0" smtClean="0"/>
              <a:t>Help</a:t>
            </a:r>
            <a:r>
              <a:rPr lang="en-US" sz="1200" dirty="0" smtClean="0"/>
              <a:t> (Slide 3 of 6)</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693442"/>
            <a:ext cx="4287375" cy="3494010"/>
          </a:xfrm>
          <a:prstGeom prst="rect">
            <a:avLst/>
          </a:prstGeom>
        </p:spPr>
      </p:pic>
    </p:spTree>
    <p:extLst>
      <p:ext uri="{BB962C8B-B14F-4D97-AF65-F5344CB8AC3E}">
        <p14:creationId xmlns:p14="http://schemas.microsoft.com/office/powerpoint/2010/main" val="7273665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804582"/>
          </a:xfrm>
        </p:spPr>
        <p:txBody>
          <a:bodyPr>
            <a:normAutofit/>
          </a:bodyPr>
          <a:lstStyle/>
          <a:p>
            <a:r>
              <a:rPr lang="en-US" dirty="0" smtClean="0"/>
              <a:t>To Obtain Help Using the Search Text Box</a:t>
            </a:r>
          </a:p>
          <a:p>
            <a:pPr lvl="1"/>
            <a:r>
              <a:rPr lang="en-US" dirty="0" smtClean="0"/>
              <a:t>Type the search text in the Search text box at the top of the Word Help window</a:t>
            </a:r>
          </a:p>
          <a:p>
            <a:pPr lvl="1"/>
            <a:r>
              <a:rPr lang="en-US" dirty="0"/>
              <a:t>C</a:t>
            </a:r>
            <a:r>
              <a:rPr lang="en-US" dirty="0" smtClean="0"/>
              <a:t>lick the ENTER button to display the search results</a:t>
            </a:r>
          </a:p>
          <a:p>
            <a:pPr lvl="1"/>
            <a:r>
              <a:rPr lang="en-US" dirty="0"/>
              <a:t>C</a:t>
            </a:r>
            <a:r>
              <a:rPr lang="en-US" dirty="0" smtClean="0"/>
              <a:t>lick the desired link to open the Help document</a:t>
            </a:r>
          </a:p>
          <a:p>
            <a:pPr lvl="1"/>
            <a:r>
              <a:rPr lang="en-US" dirty="0"/>
              <a:t>C</a:t>
            </a:r>
            <a:r>
              <a:rPr lang="en-US" dirty="0" smtClean="0"/>
              <a:t>lick the Home button in the Help window to clear the search results and redisplay the Help home page</a:t>
            </a:r>
            <a:endParaRPr lang="en-US" dirty="0"/>
          </a:p>
        </p:txBody>
      </p:sp>
      <p:sp>
        <p:nvSpPr>
          <p:cNvPr id="5" name="Title 4"/>
          <p:cNvSpPr>
            <a:spLocks noGrp="1"/>
          </p:cNvSpPr>
          <p:nvPr>
            <p:ph type="title"/>
          </p:nvPr>
        </p:nvSpPr>
        <p:spPr/>
        <p:txBody>
          <a:bodyPr/>
          <a:lstStyle/>
          <a:p>
            <a:r>
              <a:rPr lang="en-US" dirty="0"/>
              <a:t>Microsoft Office and Windows </a:t>
            </a:r>
            <a:r>
              <a:rPr lang="en-US" dirty="0" smtClean="0"/>
              <a:t>Help</a:t>
            </a:r>
            <a:r>
              <a:rPr lang="en-US" sz="1200" dirty="0" smtClean="0"/>
              <a:t> (Slide 4 of 6)</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75150862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804582"/>
          </a:xfrm>
        </p:spPr>
        <p:txBody>
          <a:bodyPr>
            <a:normAutofit/>
          </a:bodyPr>
          <a:lstStyle/>
          <a:p>
            <a:r>
              <a:rPr lang="en-US" dirty="0" smtClean="0"/>
              <a:t>To Obtain Help Using the Tell Me Box</a:t>
            </a:r>
          </a:p>
          <a:p>
            <a:pPr lvl="1"/>
            <a:r>
              <a:rPr lang="en-US" dirty="0" smtClean="0"/>
              <a:t>Type the search text in the Tell Me box at the top of the Word Help window</a:t>
            </a:r>
          </a:p>
          <a:p>
            <a:pPr lvl="1"/>
            <a:r>
              <a:rPr lang="en-US" dirty="0" smtClean="0"/>
              <a:t>Point to the desired submenu to display the various option</a:t>
            </a:r>
          </a:p>
          <a:p>
            <a:pPr lvl="1"/>
            <a:r>
              <a:rPr lang="en-US" dirty="0" smtClean="0"/>
              <a:t>Click an empty area of the document window to close the search results</a:t>
            </a:r>
          </a:p>
          <a:p>
            <a:pPr lvl="1"/>
            <a:r>
              <a:rPr lang="en-US" dirty="0" smtClean="0"/>
              <a:t>Exit Microsoft Word</a:t>
            </a:r>
            <a:endParaRPr lang="en-US" dirty="0"/>
          </a:p>
        </p:txBody>
      </p:sp>
      <p:sp>
        <p:nvSpPr>
          <p:cNvPr id="5" name="Title 4"/>
          <p:cNvSpPr>
            <a:spLocks noGrp="1"/>
          </p:cNvSpPr>
          <p:nvPr>
            <p:ph type="title"/>
          </p:nvPr>
        </p:nvSpPr>
        <p:spPr/>
        <p:txBody>
          <a:bodyPr/>
          <a:lstStyle/>
          <a:p>
            <a:r>
              <a:rPr lang="en-US" dirty="0"/>
              <a:t>Microsoft Office and Windows </a:t>
            </a:r>
            <a:r>
              <a:rPr lang="en-US" dirty="0" smtClean="0"/>
              <a:t>Help</a:t>
            </a:r>
            <a:r>
              <a:rPr lang="en-US" sz="1200" dirty="0" smtClean="0"/>
              <a:t> (Slide 5 of 6)</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5133208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To Use the Windows Search Box</a:t>
            </a:r>
          </a:p>
          <a:p>
            <a:pPr lvl="1"/>
            <a:r>
              <a:rPr lang="en-US" dirty="0" smtClean="0"/>
              <a:t>Type the desired text in the search box to display the search results</a:t>
            </a:r>
          </a:p>
          <a:p>
            <a:pPr lvl="1"/>
            <a:r>
              <a:rPr lang="en-US" dirty="0" smtClean="0"/>
              <a:t>Click an empty area of the desktop to close the search results</a:t>
            </a:r>
          </a:p>
        </p:txBody>
      </p:sp>
      <p:sp>
        <p:nvSpPr>
          <p:cNvPr id="5" name="Title 4"/>
          <p:cNvSpPr>
            <a:spLocks noGrp="1"/>
          </p:cNvSpPr>
          <p:nvPr>
            <p:ph type="title"/>
          </p:nvPr>
        </p:nvSpPr>
        <p:spPr/>
        <p:txBody>
          <a:bodyPr/>
          <a:lstStyle/>
          <a:p>
            <a:r>
              <a:rPr lang="en-US" dirty="0"/>
              <a:t>Microsoft Office and Windows </a:t>
            </a:r>
            <a:r>
              <a:rPr lang="en-US" dirty="0" smtClean="0"/>
              <a:t>Help</a:t>
            </a:r>
            <a:r>
              <a:rPr lang="en-US" sz="1200" dirty="0" smtClean="0"/>
              <a:t> (Slide 6 of 6)</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32771285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4648200" cy="1461939"/>
          </a:xfrm>
        </p:spPr>
        <p:txBody>
          <a:bodyPr/>
          <a:lstStyle/>
          <a:p>
            <a:r>
              <a:rPr lang="en-US" dirty="0" smtClean="0"/>
              <a:t>A </a:t>
            </a:r>
            <a:r>
              <a:rPr lang="en-US" b="1" dirty="0"/>
              <a:t>scroll bar </a:t>
            </a:r>
            <a:r>
              <a:rPr lang="en-US" dirty="0"/>
              <a:t>is a horizontal or vertical bar that appears when the contents of an area may not be visible completely on the screen and contains </a:t>
            </a:r>
            <a:r>
              <a:rPr lang="en-US" b="1" dirty="0"/>
              <a:t>scroll arrows</a:t>
            </a:r>
            <a:r>
              <a:rPr lang="en-US" dirty="0"/>
              <a:t> and a </a:t>
            </a:r>
            <a:r>
              <a:rPr lang="en-US" b="1" dirty="0"/>
              <a:t>scroll </a:t>
            </a:r>
            <a:r>
              <a:rPr lang="en-US" b="1" dirty="0" smtClean="0"/>
              <a:t>box</a:t>
            </a:r>
            <a:endParaRPr lang="en-US" b="1" dirty="0"/>
          </a:p>
        </p:txBody>
      </p:sp>
      <p:sp>
        <p:nvSpPr>
          <p:cNvPr id="5" name="Title 4"/>
          <p:cNvSpPr>
            <a:spLocks noGrp="1"/>
          </p:cNvSpPr>
          <p:nvPr>
            <p:ph type="title"/>
          </p:nvPr>
        </p:nvSpPr>
        <p:spPr/>
        <p:txBody>
          <a:bodyPr/>
          <a:lstStyle/>
          <a:p>
            <a:r>
              <a:rPr lang="en-US" dirty="0"/>
              <a:t>Introduction to the Windows 10 Operating </a:t>
            </a:r>
            <a:r>
              <a:rPr lang="en-US" dirty="0" smtClean="0"/>
              <a:t>System</a:t>
            </a:r>
            <a:r>
              <a:rPr lang="en-US" sz="1200" dirty="0" smtClean="0"/>
              <a:t> (Slide 2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618955"/>
            <a:ext cx="5591792" cy="3648455"/>
          </a:xfrm>
          <a:prstGeom prst="rect">
            <a:avLst/>
          </a:prstGeom>
        </p:spPr>
      </p:pic>
    </p:spTree>
    <p:extLst>
      <p:ext uri="{BB962C8B-B14F-4D97-AF65-F5344CB8AC3E}">
        <p14:creationId xmlns:p14="http://schemas.microsoft.com/office/powerpoint/2010/main" val="363965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5125" y="1538818"/>
            <a:ext cx="8415338" cy="2705356"/>
          </a:xfrm>
        </p:spPr>
        <p:txBody>
          <a:bodyPr/>
          <a:lstStyle/>
          <a:p>
            <a:r>
              <a:rPr lang="en-US" dirty="0"/>
              <a:t>To Sign-in to an Account</a:t>
            </a:r>
          </a:p>
          <a:p>
            <a:pPr lvl="1"/>
            <a:r>
              <a:rPr lang="en-US" dirty="0" smtClean="0"/>
              <a:t>Click </a:t>
            </a:r>
            <a:r>
              <a:rPr lang="en-US" dirty="0"/>
              <a:t>the lock screen to display a sign-in screen</a:t>
            </a:r>
          </a:p>
          <a:p>
            <a:pPr lvl="1"/>
            <a:r>
              <a:rPr lang="en-US" dirty="0"/>
              <a:t>Click the user icon on the sign-in screen, which depending on settings, either will display a second sign-in screen that contains a Password text box or will display the Windows Start screen</a:t>
            </a:r>
          </a:p>
          <a:p>
            <a:pPr lvl="1"/>
            <a:r>
              <a:rPr lang="en-US" dirty="0"/>
              <a:t>If Windows 10 displays a sign-in screen with a Password text box, type your password in the text box</a:t>
            </a:r>
          </a:p>
          <a:p>
            <a:pPr lvl="1"/>
            <a:r>
              <a:rPr lang="en-US" dirty="0"/>
              <a:t>Click the Submit button to sign in to your account and display the Windows Start screen</a:t>
            </a:r>
          </a:p>
        </p:txBody>
      </p:sp>
      <p:sp>
        <p:nvSpPr>
          <p:cNvPr id="7" name="Title 6"/>
          <p:cNvSpPr>
            <a:spLocks noGrp="1"/>
          </p:cNvSpPr>
          <p:nvPr>
            <p:ph type="title"/>
          </p:nvPr>
        </p:nvSpPr>
        <p:spPr/>
        <p:txBody>
          <a:bodyPr/>
          <a:lstStyle/>
          <a:p>
            <a:r>
              <a:rPr lang="en-US" dirty="0"/>
              <a:t>Introduction to the Windows 10 Operating </a:t>
            </a:r>
            <a:r>
              <a:rPr lang="en-US" dirty="0" smtClean="0"/>
              <a:t>System</a:t>
            </a:r>
            <a:r>
              <a:rPr lang="en-US" sz="1200" dirty="0" smtClean="0"/>
              <a:t> (Slide 3 of 4)</a:t>
            </a:r>
            <a:endParaRPr lang="en-US" dirty="0"/>
          </a:p>
        </p:txBody>
      </p:sp>
      <p:sp>
        <p:nvSpPr>
          <p:cNvPr id="6" name="Footer Placeholder 5"/>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8655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4290" y="1295400"/>
            <a:ext cx="7674792" cy="4317070"/>
          </a:xfrm>
        </p:spPr>
      </p:pic>
      <p:sp>
        <p:nvSpPr>
          <p:cNvPr id="5" name="Title 4"/>
          <p:cNvSpPr>
            <a:spLocks noGrp="1"/>
          </p:cNvSpPr>
          <p:nvPr>
            <p:ph type="title"/>
          </p:nvPr>
        </p:nvSpPr>
        <p:spPr/>
        <p:txBody>
          <a:bodyPr/>
          <a:lstStyle/>
          <a:p>
            <a:r>
              <a:rPr lang="en-US" dirty="0"/>
              <a:t>Introduction to the Windows 10 Operating </a:t>
            </a:r>
            <a:r>
              <a:rPr lang="en-US" dirty="0" smtClean="0"/>
              <a:t>System</a:t>
            </a:r>
            <a:r>
              <a:rPr lang="en-US" sz="1200" dirty="0" smtClean="0"/>
              <a:t> (Slide 4 of 4)</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63402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139595"/>
          </a:xfrm>
        </p:spPr>
        <p:txBody>
          <a:bodyPr/>
          <a:lstStyle/>
          <a:p>
            <a:r>
              <a:rPr lang="en-US" b="1" dirty="0"/>
              <a:t>Microsoft Office 2016 </a:t>
            </a:r>
            <a:r>
              <a:rPr lang="en-US" dirty="0"/>
              <a:t>includes a variety of apps</a:t>
            </a:r>
          </a:p>
          <a:p>
            <a:pPr lvl="1"/>
            <a:r>
              <a:rPr lang="en-US" dirty="0"/>
              <a:t>Microsoft Word 2016</a:t>
            </a:r>
          </a:p>
          <a:p>
            <a:pPr lvl="1"/>
            <a:r>
              <a:rPr lang="en-US" dirty="0"/>
              <a:t>Microsoft PowerPoint 2016</a:t>
            </a:r>
          </a:p>
          <a:p>
            <a:pPr lvl="1"/>
            <a:r>
              <a:rPr lang="en-US" dirty="0"/>
              <a:t>Microsoft Excel 2016</a:t>
            </a:r>
          </a:p>
          <a:p>
            <a:pPr lvl="1"/>
            <a:r>
              <a:rPr lang="en-US" dirty="0"/>
              <a:t>Microsoft Access 2016</a:t>
            </a:r>
          </a:p>
          <a:p>
            <a:pPr lvl="1"/>
            <a:r>
              <a:rPr lang="en-US" dirty="0"/>
              <a:t>Microsoft Outlook 2016</a:t>
            </a:r>
          </a:p>
          <a:p>
            <a:pPr lvl="1"/>
            <a:r>
              <a:rPr lang="en-US" dirty="0"/>
              <a:t>Microsoft Publisher 2016</a:t>
            </a:r>
          </a:p>
          <a:p>
            <a:pPr lvl="1"/>
            <a:r>
              <a:rPr lang="en-US" dirty="0"/>
              <a:t>Microsoft OneNote 2016</a:t>
            </a:r>
          </a:p>
          <a:p>
            <a:r>
              <a:rPr lang="en-US" b="1" dirty="0"/>
              <a:t>Microsoft Office 2016 Suites</a:t>
            </a:r>
          </a:p>
          <a:p>
            <a:pPr lvl="1"/>
            <a:r>
              <a:rPr lang="en-US" dirty="0"/>
              <a:t>Microsoft Office 365</a:t>
            </a:r>
          </a:p>
          <a:p>
            <a:pPr lvl="1"/>
            <a:r>
              <a:rPr lang="en-US" dirty="0"/>
              <a:t>Microsoft Office Online</a:t>
            </a:r>
          </a:p>
          <a:p>
            <a:pPr lvl="1"/>
            <a:r>
              <a:rPr lang="en-US" dirty="0"/>
              <a:t>OneDrive</a:t>
            </a:r>
          </a:p>
        </p:txBody>
      </p:sp>
      <p:sp>
        <p:nvSpPr>
          <p:cNvPr id="5" name="Title 4"/>
          <p:cNvSpPr>
            <a:spLocks noGrp="1"/>
          </p:cNvSpPr>
          <p:nvPr>
            <p:ph type="title"/>
          </p:nvPr>
        </p:nvSpPr>
        <p:spPr/>
        <p:txBody>
          <a:bodyPr/>
          <a:lstStyle/>
          <a:p>
            <a:r>
              <a:rPr lang="en-US" dirty="0" smtClean="0"/>
              <a:t>Introduction to Microsoft Office 2016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069489543"/>
      </p:ext>
    </p:extLst>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6859</Words>
  <Application>Microsoft Macintosh PowerPoint</Application>
  <PresentationFormat>On-screen Show (4:3)</PresentationFormat>
  <Paragraphs>408</Paragraphs>
  <Slides>58</Slides>
  <Notes>23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Shelly Cashman:  Microsoft Office 2016</vt:lpstr>
      <vt:lpstr>Objectives (Slide 1 of 2)</vt:lpstr>
      <vt:lpstr>Objectives (Slide 2 of 2)</vt:lpstr>
      <vt:lpstr>Roadmap</vt:lpstr>
      <vt:lpstr>Introduction to the Windows 10 Operating System (Slide 1 of 4)</vt:lpstr>
      <vt:lpstr>Introduction to the Windows 10 Operating System (Slide 2 of 4)</vt:lpstr>
      <vt:lpstr>Introduction to the Windows 10 Operating System (Slide 3 of 4)</vt:lpstr>
      <vt:lpstr>Introduction to the Windows 10 Operating System (Slide 4 of 4)</vt:lpstr>
      <vt:lpstr>Introduction to Microsoft Office 2016</vt:lpstr>
      <vt:lpstr>Running and Using an App (Slide 1 of 8)</vt:lpstr>
      <vt:lpstr>Running and Using an App (Slide 2 of 8)</vt:lpstr>
      <vt:lpstr>Running and Using an App (Slide 3 of 8)</vt:lpstr>
      <vt:lpstr>Running and Using an App (Slide 4 of 8)</vt:lpstr>
      <vt:lpstr>Running and Using an App (Slide 5 of 8)</vt:lpstr>
      <vt:lpstr>Running and Using an App (Slide 6 of 8)</vt:lpstr>
      <vt:lpstr>Running and Using an App (Slide 7 of 8)</vt:lpstr>
      <vt:lpstr>Running and Using an App (Slide 8 of 8)</vt:lpstr>
      <vt:lpstr>Document Properties</vt:lpstr>
      <vt:lpstr>Printing, Saving, and Organizing Files (Slide 1 of 9)</vt:lpstr>
      <vt:lpstr>Printing, Saving, and Organizing Files (Slide 2 of 9)</vt:lpstr>
      <vt:lpstr>Printing, Saving, and Organizing Files (Slide 3 of 9)</vt:lpstr>
      <vt:lpstr>Printing, Saving, and Organizing Files (Slide 4 of 9)</vt:lpstr>
      <vt:lpstr>Printing, Saving, and Organizing Files (Slide 5 of 9)</vt:lpstr>
      <vt:lpstr>Printing, Saving, and Organizing Files (Slide 6 of 9)</vt:lpstr>
      <vt:lpstr>Printing, Saving, and Organizing Files (Slide 7 of 9)</vt:lpstr>
      <vt:lpstr>Printing, Saving, and Organizing Files (Slide 8 of 9)</vt:lpstr>
      <vt:lpstr>Printing, Saving, and Organizing Files (Slide 9 of 9)</vt:lpstr>
      <vt:lpstr>Screen Resolution (Slide 1 of 4)</vt:lpstr>
      <vt:lpstr>Screen Resolution (Slide 2 of 4)</vt:lpstr>
      <vt:lpstr>Screen Resolution (Slide 3 of 4)</vt:lpstr>
      <vt:lpstr>Screen Resolution (Slide 4 of 4)</vt:lpstr>
      <vt:lpstr>Additional Microsoft Office Apps (Slide 1 of 17)</vt:lpstr>
      <vt:lpstr>Additional Common Features of Office Apps (Slide 2 of 17)</vt:lpstr>
      <vt:lpstr>Additional Common Features of Office Apps (Slide 3 of 17)</vt:lpstr>
      <vt:lpstr>Additional Common Features of Office Apps (Slide 4 of 17)</vt:lpstr>
      <vt:lpstr>Additional Common Features of Office Apps (Slide 5 of 17)</vt:lpstr>
      <vt:lpstr>Additional Common Features of Office Apps (Slide 6 of 17)</vt:lpstr>
      <vt:lpstr>Additional Common Features of Office Apps (Slide 7 of 17)</vt:lpstr>
      <vt:lpstr>Additional Common Features of Office Apps (Slide 8 of 17)</vt:lpstr>
      <vt:lpstr>Additional Common Features of Office Apps (Slide 9 of 17)</vt:lpstr>
      <vt:lpstr>Additional Common Features of Office Apps (Slide 10 of 17)</vt:lpstr>
      <vt:lpstr>Additional Common Features of Office Apps (Slide 11 of 17)</vt:lpstr>
      <vt:lpstr>Additional Common Features of Office Apps (Slide 12 of 17)</vt:lpstr>
      <vt:lpstr>Additional Common Features of Office Apps (Slide 13 of 17)</vt:lpstr>
      <vt:lpstr>Additional Common Features of Office Apps (Slide 14 of 17)</vt:lpstr>
      <vt:lpstr>Additional Common Features of Office Apps (Slide 15 of 17)</vt:lpstr>
      <vt:lpstr>Additional Common Features of Office Apps (Slide 16 of 17)</vt:lpstr>
      <vt:lpstr>Additional Common Features of Office Apps (Slide 17 of 17)</vt:lpstr>
      <vt:lpstr>Other Office Apps</vt:lpstr>
      <vt:lpstr>Renaming, Moving, and Deleting Files (Slide 1 of 3)</vt:lpstr>
      <vt:lpstr>Renaming, Moving, and Deleting Files (Slide 2 of 3)</vt:lpstr>
      <vt:lpstr>Renaming, Moving, and Deleting Files (Slide 3 of 3)</vt:lpstr>
      <vt:lpstr>Microsoft Office and Windows Help  (Slide 1 of 6)</vt:lpstr>
      <vt:lpstr>Microsoft Office and Windows Help  (Slide 2 of 6)</vt:lpstr>
      <vt:lpstr>Microsoft Office and Windows Help (Slide 3 of 6)</vt:lpstr>
      <vt:lpstr>Microsoft Office and Windows Help (Slide 4 of 6)</vt:lpstr>
      <vt:lpstr>Microsoft Office and Windows Help (Slide 5 of 6)</vt:lpstr>
      <vt:lpstr>Microsoft Office and Windows Help (Slide 6 of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2010</dc:title>
  <dc:creator>Steven Freund</dc:creator>
  <cp:lastModifiedBy>Charles Fisher</cp:lastModifiedBy>
  <cp:revision>36</cp:revision>
  <dcterms:created xsi:type="dcterms:W3CDTF">2010-06-14T16:18:35Z</dcterms:created>
  <dcterms:modified xsi:type="dcterms:W3CDTF">2016-04-05T20:19:57Z</dcterms:modified>
</cp:coreProperties>
</file>