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37"/>
  </p:notesMasterIdLst>
  <p:sldIdLst>
    <p:sldId id="258" r:id="rId2"/>
    <p:sldId id="259" r:id="rId3"/>
    <p:sldId id="260" r:id="rId4"/>
    <p:sldId id="261" r:id="rId5"/>
    <p:sldId id="262" r:id="rId6"/>
    <p:sldId id="308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7" r:id="rId19"/>
    <p:sldId id="278" r:id="rId20"/>
    <p:sldId id="280" r:id="rId21"/>
    <p:sldId id="282" r:id="rId22"/>
    <p:sldId id="283" r:id="rId23"/>
    <p:sldId id="285" r:id="rId24"/>
    <p:sldId id="287" r:id="rId25"/>
    <p:sldId id="288" r:id="rId26"/>
    <p:sldId id="290" r:id="rId27"/>
    <p:sldId id="291" r:id="rId28"/>
    <p:sldId id="294" r:id="rId29"/>
    <p:sldId id="296" r:id="rId30"/>
    <p:sldId id="297" r:id="rId31"/>
    <p:sldId id="299" r:id="rId32"/>
    <p:sldId id="309" r:id="rId33"/>
    <p:sldId id="301" r:id="rId34"/>
    <p:sldId id="305" r:id="rId35"/>
    <p:sldId id="31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-13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41730-89A4-41DD-A623-49FB10F72BEC}" type="datetimeFigureOut">
              <a:rPr lang="en-US" smtClean="0"/>
              <a:pPr/>
              <a:t>4/4/16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9D1D3-FA54-440B-9AF7-82B4DE240E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57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247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713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855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207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1-18:  display</a:t>
            </a:r>
            <a:r>
              <a:rPr lang="en-US" baseline="0" dirty="0" smtClean="0"/>
              <a:t> of a sum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207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1-22:  SUM</a:t>
            </a:r>
            <a:r>
              <a:rPr lang="en-US" baseline="0" dirty="0" smtClean="0"/>
              <a:t> function range displayed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24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59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1-26:  multiple sums</a:t>
            </a:r>
            <a:r>
              <a:rPr lang="en-US" baseline="0" dirty="0" smtClean="0"/>
              <a:t> calculated displayed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590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590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1-29:</a:t>
            </a:r>
            <a:r>
              <a:rPr lang="en-US" baseline="0" dirty="0" smtClean="0"/>
              <a:t>  unformatted worksheet</a:t>
            </a:r>
            <a:r>
              <a:rPr lang="en-US" baseline="0" dirty="0"/>
              <a:t> </a:t>
            </a:r>
            <a:r>
              <a:rPr lang="en-US" baseline="0" dirty="0" smtClean="0"/>
              <a:t>and formatted worksheet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9279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750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9395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7501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1-35:  display of bold button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6035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6035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6035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1-41:  display of Merge and Center button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6035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1814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1-47:  how to format numbers displayed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5643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8231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220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1-60:  a display of changing the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82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6865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820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783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783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8069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5183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518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1-1a:  depiction</a:t>
            </a:r>
            <a:r>
              <a:rPr lang="en-US" baseline="0" dirty="0" smtClean="0"/>
              <a:t> of a personal budget worksheet</a:t>
            </a:r>
            <a:endParaRPr lang="en-US" dirty="0" smtClean="0"/>
          </a:p>
          <a:p>
            <a:r>
              <a:rPr lang="en-US" dirty="0" smtClean="0"/>
              <a:t>Figure 1-1b:  depiction</a:t>
            </a:r>
            <a:r>
              <a:rPr lang="en-US" baseline="0" dirty="0" smtClean="0"/>
              <a:t> of a pie chart of a monthly budget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491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088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088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713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713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</a:t>
            </a:r>
            <a:r>
              <a:rPr lang="en-US" baseline="0" dirty="0" smtClean="0"/>
              <a:t> 1-11;  display of the enter button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713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jpeg"/><Relationship Id="rId8" Type="http://schemas.openxmlformats.org/officeDocument/2006/relationships/image" Target="../media/image14.png"/><Relationship Id="rId9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tle_Sli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4" y="254000"/>
            <a:ext cx="8713465" cy="6526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2723470"/>
            <a:ext cx="7747000" cy="366254"/>
          </a:xfrm>
        </p:spPr>
        <p:txBody>
          <a:bodyPr anchor="b"/>
          <a:lstStyle>
            <a:lvl1pPr algn="ctr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8500" y="3352800"/>
            <a:ext cx="7747000" cy="23391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482340" y="223520"/>
            <a:ext cx="2125980" cy="985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 descr="Rules_Single_A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627124" y="481302"/>
            <a:ext cx="10034016" cy="99113"/>
          </a:xfrm>
          <a:prstGeom prst="rect">
            <a:avLst/>
          </a:prstGeom>
        </p:spPr>
      </p:pic>
      <p:pic>
        <p:nvPicPr>
          <p:cNvPr id="8" name="Picture 7" descr="CL_Logo_DRAW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78" y="6257889"/>
            <a:ext cx="634845" cy="26242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6812281" y="4885105"/>
            <a:ext cx="2080291" cy="1926127"/>
          </a:xfrm>
          <a:custGeom>
            <a:avLst/>
            <a:gdLst>
              <a:gd name="connsiteX0" fmla="*/ 0 w 1973580"/>
              <a:gd name="connsiteY0" fmla="*/ 0 h 1389864"/>
              <a:gd name="connsiteX1" fmla="*/ 1973580 w 1973580"/>
              <a:gd name="connsiteY1" fmla="*/ 0 h 1389864"/>
              <a:gd name="connsiteX2" fmla="*/ 1973580 w 1973580"/>
              <a:gd name="connsiteY2" fmla="*/ 1389864 h 1389864"/>
              <a:gd name="connsiteX3" fmla="*/ 0 w 1973580"/>
              <a:gd name="connsiteY3" fmla="*/ 1389864 h 1389864"/>
              <a:gd name="connsiteX4" fmla="*/ 0 w 1973580"/>
              <a:gd name="connsiteY4" fmla="*/ 0 h 1389864"/>
              <a:gd name="connsiteX0" fmla="*/ 0 w 1973580"/>
              <a:gd name="connsiteY0" fmla="*/ 0 h 1389864"/>
              <a:gd name="connsiteX1" fmla="*/ 1935480 w 1973580"/>
              <a:gd name="connsiteY1" fmla="*/ 60960 h 1389864"/>
              <a:gd name="connsiteX2" fmla="*/ 1973580 w 1973580"/>
              <a:gd name="connsiteY2" fmla="*/ 1389864 h 1389864"/>
              <a:gd name="connsiteX3" fmla="*/ 0 w 1973580"/>
              <a:gd name="connsiteY3" fmla="*/ 1389864 h 1389864"/>
              <a:gd name="connsiteX4" fmla="*/ 0 w 1973580"/>
              <a:gd name="connsiteY4" fmla="*/ 0 h 1389864"/>
              <a:gd name="connsiteX0" fmla="*/ 0 w 1973580"/>
              <a:gd name="connsiteY0" fmla="*/ 54731 h 1444595"/>
              <a:gd name="connsiteX1" fmla="*/ 1577340 w 1973580"/>
              <a:gd name="connsiteY1" fmla="*/ 1391 h 1444595"/>
              <a:gd name="connsiteX2" fmla="*/ 1935480 w 1973580"/>
              <a:gd name="connsiteY2" fmla="*/ 115691 h 1444595"/>
              <a:gd name="connsiteX3" fmla="*/ 1973580 w 1973580"/>
              <a:gd name="connsiteY3" fmla="*/ 1444595 h 1444595"/>
              <a:gd name="connsiteX4" fmla="*/ 0 w 1973580"/>
              <a:gd name="connsiteY4" fmla="*/ 1444595 h 1444595"/>
              <a:gd name="connsiteX5" fmla="*/ 0 w 1973580"/>
              <a:gd name="connsiteY5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0 w 2080291"/>
              <a:gd name="connsiteY6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60960 w 2080291"/>
              <a:gd name="connsiteY6" fmla="*/ 1030092 h 1444595"/>
              <a:gd name="connsiteX7" fmla="*/ 0 w 2080291"/>
              <a:gd name="connsiteY7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144780 w 2080291"/>
              <a:gd name="connsiteY6" fmla="*/ 999612 h 1444595"/>
              <a:gd name="connsiteX7" fmla="*/ 0 w 2080291"/>
              <a:gd name="connsiteY7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144780 w 2080291"/>
              <a:gd name="connsiteY6" fmla="*/ 999612 h 1444595"/>
              <a:gd name="connsiteX7" fmla="*/ 0 w 2080291"/>
              <a:gd name="connsiteY7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99060 w 2080291"/>
              <a:gd name="connsiteY6" fmla="*/ 991992 h 1444595"/>
              <a:gd name="connsiteX7" fmla="*/ 0 w 2080291"/>
              <a:gd name="connsiteY7" fmla="*/ 54731 h 144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0291" h="1444595">
                <a:moveTo>
                  <a:pt x="0" y="54731"/>
                </a:moveTo>
                <a:cubicBezTo>
                  <a:pt x="520700" y="67431"/>
                  <a:pt x="1056640" y="-11309"/>
                  <a:pt x="1577340" y="1391"/>
                </a:cubicBezTo>
                <a:lnTo>
                  <a:pt x="1935480" y="115691"/>
                </a:lnTo>
                <a:cubicBezTo>
                  <a:pt x="1932940" y="209671"/>
                  <a:pt x="2082800" y="334132"/>
                  <a:pt x="2080260" y="428112"/>
                </a:cubicBezTo>
                <a:lnTo>
                  <a:pt x="1973580" y="1444595"/>
                </a:lnTo>
                <a:lnTo>
                  <a:pt x="0" y="1444595"/>
                </a:lnTo>
                <a:cubicBezTo>
                  <a:pt x="0" y="1319127"/>
                  <a:pt x="99060" y="1117460"/>
                  <a:pt x="99060" y="991992"/>
                </a:cubicBezTo>
                <a:lnTo>
                  <a:pt x="0" y="547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Audio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369" y="5389518"/>
            <a:ext cx="987056" cy="10409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6" r="23794"/>
          <a:stretch/>
        </p:blipFill>
        <p:spPr>
          <a:xfrm>
            <a:off x="8674486" y="5121741"/>
            <a:ext cx="275507" cy="710099"/>
          </a:xfrm>
          <a:prstGeom prst="rect">
            <a:avLst/>
          </a:prstGeom>
        </p:spPr>
      </p:pic>
      <p:pic>
        <p:nvPicPr>
          <p:cNvPr id="13" name="Picture 12" descr="Swirl_3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88654">
            <a:off x="7441066" y="6393019"/>
            <a:ext cx="386047" cy="285072"/>
          </a:xfrm>
          <a:prstGeom prst="rect">
            <a:avLst/>
          </a:prstGeom>
        </p:spPr>
      </p:pic>
      <p:pic>
        <p:nvPicPr>
          <p:cNvPr id="14" name="Picture 13" descr="Swirl_3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73124">
            <a:off x="7908374" y="5449328"/>
            <a:ext cx="591497" cy="2456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7939372" y="5831840"/>
            <a:ext cx="672857" cy="74588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015922" y="6456815"/>
            <a:ext cx="6399830" cy="366183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606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0" y="2233574"/>
            <a:ext cx="6172200" cy="366254"/>
          </a:xfrm>
        </p:spPr>
        <p:txBody>
          <a:bodyPr anchor="ctr"/>
          <a:lstStyle>
            <a:lvl1pPr algn="l">
              <a:defRPr sz="2800" b="0" cap="none" baseline="0">
                <a:solidFill>
                  <a:srgbClr val="055C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1600" y="2942669"/>
            <a:ext cx="6172200" cy="263149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5" name="Picture 4" descr="CL_Logo_DRAW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9" y="6236386"/>
            <a:ext cx="1215590" cy="502487"/>
          </a:xfrm>
          <a:prstGeom prst="rect">
            <a:avLst/>
          </a:prstGeom>
        </p:spPr>
      </p:pic>
      <p:pic>
        <p:nvPicPr>
          <p:cNvPr id="6" name="Picture 5" descr="Rules_Single_A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597680" y="6487628"/>
            <a:ext cx="11423745" cy="90835"/>
          </a:xfrm>
          <a:prstGeom prst="rect">
            <a:avLst/>
          </a:prstGeom>
        </p:spPr>
      </p:pic>
      <p:pic>
        <p:nvPicPr>
          <p:cNvPr id="4" name="Picture 3" descr="Audi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5" y="361951"/>
            <a:ext cx="1840495" cy="1940983"/>
          </a:xfrm>
          <a:prstGeom prst="rect">
            <a:avLst/>
          </a:prstGeom>
        </p:spPr>
      </p:pic>
      <p:pic>
        <p:nvPicPr>
          <p:cNvPr id="11" name="Picture 10" descr="Swirl_3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69126">
            <a:off x="1431691" y="1916271"/>
            <a:ext cx="908570" cy="670924"/>
          </a:xfrm>
          <a:prstGeom prst="rect">
            <a:avLst/>
          </a:prstGeom>
        </p:spPr>
      </p:pic>
      <p:pic>
        <p:nvPicPr>
          <p:cNvPr id="12" name="Picture 11" descr="Swirl_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73741" flipH="1">
            <a:off x="218018" y="3551101"/>
            <a:ext cx="795867" cy="8332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879649" y="2604918"/>
            <a:ext cx="1101550" cy="12210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4" y="4534755"/>
            <a:ext cx="596838" cy="7957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6" r="23794"/>
          <a:stretch/>
        </p:blipFill>
        <p:spPr>
          <a:xfrm>
            <a:off x="737542" y="4804752"/>
            <a:ext cx="252342" cy="65039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1597680" y="6578463"/>
            <a:ext cx="6781693" cy="244535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631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10488"/>
            <a:ext cx="8026400" cy="2877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Rules_Single_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3" r="10006"/>
          <a:stretch/>
        </p:blipFill>
        <p:spPr>
          <a:xfrm>
            <a:off x="215900" y="948267"/>
            <a:ext cx="8586216" cy="447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79668" y="222262"/>
            <a:ext cx="628992" cy="697255"/>
          </a:xfrm>
          <a:prstGeom prst="rect">
            <a:avLst/>
          </a:prstGeom>
        </p:spPr>
      </p:pic>
      <p:pic>
        <p:nvPicPr>
          <p:cNvPr id="17" name="Picture 16" descr="CL_Logo_DRAW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9" y="6236386"/>
            <a:ext cx="1215590" cy="502487"/>
          </a:xfrm>
          <a:prstGeom prst="rect">
            <a:avLst/>
          </a:prstGeom>
        </p:spPr>
      </p:pic>
      <p:pic>
        <p:nvPicPr>
          <p:cNvPr id="18" name="Picture 17" descr="Rules_Single_A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597680" y="6487628"/>
            <a:ext cx="11423745" cy="9083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597680" y="6578463"/>
            <a:ext cx="6781693" cy="244535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03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10488"/>
            <a:ext cx="8026400" cy="2877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Rules_Single_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3" r="10006"/>
          <a:stretch/>
        </p:blipFill>
        <p:spPr>
          <a:xfrm>
            <a:off x="215900" y="948267"/>
            <a:ext cx="8586216" cy="447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79668" y="222262"/>
            <a:ext cx="628992" cy="697255"/>
          </a:xfrm>
          <a:prstGeom prst="rect">
            <a:avLst/>
          </a:prstGeom>
        </p:spPr>
      </p:pic>
      <p:pic>
        <p:nvPicPr>
          <p:cNvPr id="21" name="Picture 20" descr="CL_Logo_DRAW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9" y="6236386"/>
            <a:ext cx="1215590" cy="502487"/>
          </a:xfrm>
          <a:prstGeom prst="rect">
            <a:avLst/>
          </a:prstGeom>
        </p:spPr>
      </p:pic>
      <p:pic>
        <p:nvPicPr>
          <p:cNvPr id="22" name="Picture 21" descr="Rules_Single_A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597680" y="6487628"/>
            <a:ext cx="11423745" cy="9083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597680" y="6578463"/>
            <a:ext cx="6781693" cy="244535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57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026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52400" y="1371600"/>
            <a:ext cx="8839200" cy="495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8659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52400" y="6237511"/>
            <a:ext cx="8839199" cy="468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340475"/>
            <a:ext cx="83820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399" y="6340475"/>
            <a:ext cx="457199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C5B040E3-E7AD-4D6F-84F3-0CFC8A5C384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52400" y="6324600"/>
            <a:ext cx="8839199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45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125" y="1538818"/>
            <a:ext cx="8415338" cy="1411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82578" y="6513743"/>
            <a:ext cx="306494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B40067-BD2A-418A-98BB-08A98047DC47}" type="slidenum">
              <a:rPr lang="en-US" sz="800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sz="800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125" y="485017"/>
            <a:ext cx="8415338" cy="28777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5126" y="6611007"/>
            <a:ext cx="8014247" cy="211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88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2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95000"/>
        </a:lnSpc>
        <a:spcBef>
          <a:spcPts val="12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00050" indent="-171450" algn="l" defTabSz="914400" rtl="0" eaLnBrk="1" latinLnBrk="0" hangingPunct="1">
        <a:lnSpc>
          <a:spcPct val="95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71500" indent="-114300" algn="l" defTabSz="914400" rtl="0" eaLnBrk="1" latinLnBrk="0" hangingPunct="1">
        <a:lnSpc>
          <a:spcPct val="95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-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2950" indent="-114300" algn="l" defTabSz="914400" rtl="0" eaLnBrk="1" latinLnBrk="0" hangingPunct="1">
        <a:lnSpc>
          <a:spcPct val="95000"/>
        </a:lnSpc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14400" indent="-114300" algn="l" defTabSz="914400" rtl="0" eaLnBrk="1" latinLnBrk="0" hangingPunct="1">
        <a:lnSpc>
          <a:spcPct val="95000"/>
        </a:lnSpc>
        <a:spcBef>
          <a:spcPct val="20000"/>
        </a:spcBef>
        <a:buFont typeface="Arial" pitchFamily="34" charset="0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2723470"/>
            <a:ext cx="7747000" cy="366254"/>
          </a:xfrm>
        </p:spPr>
        <p:txBody>
          <a:bodyPr/>
          <a:lstStyle/>
          <a:p>
            <a:r>
              <a:rPr lang="en-US" dirty="0" smtClean="0"/>
              <a:t>Shelly Cashman: Microsoft</a:t>
            </a:r>
            <a:r>
              <a:rPr lang="en-US" dirty="0"/>
              <a:t> </a:t>
            </a:r>
            <a:r>
              <a:rPr lang="en-US" dirty="0" smtClean="0"/>
              <a:t>Excel 2016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8500" y="3352800"/>
            <a:ext cx="7747000" cy="233910"/>
          </a:xfrm>
        </p:spPr>
        <p:txBody>
          <a:bodyPr/>
          <a:lstStyle/>
          <a:p>
            <a:r>
              <a:rPr lang="en-US" dirty="0" smtClean="0"/>
              <a:t>Module  1:  Creating a Worksheet and a Chart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60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332005"/>
            <a:ext cx="8026400" cy="444737"/>
          </a:xfrm>
        </p:spPr>
        <p:txBody>
          <a:bodyPr/>
          <a:lstStyle/>
          <a:p>
            <a:r>
              <a:rPr lang="en-US" dirty="0" smtClean="0"/>
              <a:t>Entering Text</a:t>
            </a:r>
            <a:r>
              <a:rPr lang="en-US" sz="1200" dirty="0" smtClean="0"/>
              <a:t> (Slide 4 of 4)</a:t>
            </a:r>
            <a:r>
              <a:rPr lang="en-US" dirty="0"/>
              <a:t/>
            </a:r>
            <a:br>
              <a:rPr lang="en-US" dirty="0"/>
            </a:br>
            <a:endParaRPr lang="en-US" sz="1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66700" y="1447800"/>
            <a:ext cx="8595360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000" dirty="0" smtClean="0"/>
              <a:t>To Enter Row Titles</a:t>
            </a:r>
          </a:p>
          <a:p>
            <a:pPr marL="742950" lvl="1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cell </a:t>
            </a:r>
            <a:r>
              <a:rPr lang="en-US" dirty="0" smtClean="0"/>
              <a:t>A4 and enter a row title </a:t>
            </a:r>
            <a:endParaRPr lang="en-US" dirty="0"/>
          </a:p>
          <a:p>
            <a:pPr marL="742950" lvl="1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ress the DOWN ARROW </a:t>
            </a:r>
            <a:r>
              <a:rPr lang="en-US" dirty="0"/>
              <a:t>key </a:t>
            </a:r>
            <a:r>
              <a:rPr lang="en-US" dirty="0" smtClean="0"/>
              <a:t>to </a:t>
            </a:r>
            <a:r>
              <a:rPr lang="en-US" dirty="0"/>
              <a:t>enter a row title and make the cell below the current cell the active </a:t>
            </a:r>
            <a:r>
              <a:rPr lang="en-US" dirty="0" smtClean="0"/>
              <a:t>cell</a:t>
            </a:r>
          </a:p>
          <a:p>
            <a:pPr marL="742950" lvl="1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en-US" dirty="0" smtClean="0"/>
              <a:t>Repeat </a:t>
            </a:r>
            <a:r>
              <a:rPr lang="en-US" dirty="0"/>
              <a:t>the previous </a:t>
            </a:r>
            <a:r>
              <a:rPr lang="en-US" dirty="0" smtClean="0"/>
              <a:t>steps </a:t>
            </a:r>
            <a:r>
              <a:rPr lang="en-US" dirty="0"/>
              <a:t>until all row titles are </a:t>
            </a:r>
            <a:r>
              <a:rPr lang="en-US" dirty="0" smtClean="0"/>
              <a:t>entered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339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52400" y="1524000"/>
            <a:ext cx="8686800" cy="2819399"/>
          </a:xfrm>
        </p:spPr>
        <p:txBody>
          <a:bodyPr>
            <a:noAutofit/>
          </a:bodyPr>
          <a:lstStyle/>
          <a:p>
            <a:r>
              <a:rPr lang="en-US" dirty="0"/>
              <a:t>In </a:t>
            </a:r>
            <a:r>
              <a:rPr lang="en-US" dirty="0" smtClean="0"/>
              <a:t>Excel, you can enter numbers in Excel to represent amounts</a:t>
            </a:r>
          </a:p>
          <a:p>
            <a:r>
              <a:rPr lang="en-US" dirty="0" smtClean="0"/>
              <a:t>If a cell entry contains any other keyboard character, Excel interprets it as text and treats it accordingly</a:t>
            </a:r>
          </a:p>
          <a:p>
            <a:r>
              <a:rPr lang="en-US" dirty="0" smtClean="0"/>
              <a:t>To Enter Numbers</a:t>
            </a:r>
          </a:p>
          <a:p>
            <a:pPr lvl="1"/>
            <a:r>
              <a:rPr lang="en-US" dirty="0" smtClean="0"/>
              <a:t>Click cell B4 to select it</a:t>
            </a:r>
          </a:p>
          <a:p>
            <a:pPr lvl="1"/>
            <a:r>
              <a:rPr lang="en-US" dirty="0" smtClean="0"/>
              <a:t>Type desired number and then press the RIGHT ARROW key to enter the data in the selected cell and make the cell to the right the active cell</a:t>
            </a:r>
          </a:p>
          <a:p>
            <a:pPr lvl="1"/>
            <a:r>
              <a:rPr lang="en-US" dirty="0" smtClean="0"/>
              <a:t>Continue until all numbers are entered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Numbers</a:t>
            </a:r>
            <a:endParaRPr lang="en-US" sz="1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07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2194982"/>
          </a:xfrm>
        </p:spPr>
        <p:txBody>
          <a:bodyPr>
            <a:normAutofit/>
          </a:bodyPr>
          <a:lstStyle/>
          <a:p>
            <a:r>
              <a:rPr lang="en-US" dirty="0" smtClean="0"/>
              <a:t>To Sum a Column of Numbers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the first empty cell below the column of numbers to sum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the Sum button </a:t>
            </a:r>
            <a:r>
              <a:rPr lang="en-US" dirty="0" smtClean="0"/>
              <a:t>on the HOME tab to </a:t>
            </a:r>
            <a:r>
              <a:rPr lang="en-US" dirty="0"/>
              <a:t>display a formula in the formula bar and in </a:t>
            </a:r>
            <a:r>
              <a:rPr lang="en-US" dirty="0" smtClean="0"/>
              <a:t>the active cell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the Enter box in the formula bar to enter a sum in the active </a:t>
            </a:r>
            <a:r>
              <a:rPr lang="en-US" dirty="0" smtClean="0"/>
              <a:t>cell</a:t>
            </a:r>
          </a:p>
          <a:p>
            <a:pPr lvl="1"/>
            <a:r>
              <a:rPr lang="en-US" dirty="0"/>
              <a:t>Repeat </a:t>
            </a:r>
            <a:r>
              <a:rPr lang="en-US" dirty="0" smtClean="0"/>
              <a:t>above steps to </a:t>
            </a:r>
            <a:r>
              <a:rPr lang="en-US" dirty="0"/>
              <a:t>enter the </a:t>
            </a:r>
            <a:r>
              <a:rPr lang="en-US" dirty="0" smtClean="0"/>
              <a:t>SUM function </a:t>
            </a:r>
            <a:r>
              <a:rPr lang="en-US" dirty="0"/>
              <a:t>in </a:t>
            </a:r>
            <a:r>
              <a:rPr lang="en-US" dirty="0" smtClean="0"/>
              <a:t>other locations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a Sum</a:t>
            </a:r>
            <a:r>
              <a:rPr lang="en-US" sz="1200" dirty="0" smtClean="0"/>
              <a:t> (Slide 1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685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a Sum</a:t>
            </a:r>
            <a:r>
              <a:rPr lang="en-US" sz="1200" dirty="0" smtClean="0"/>
              <a:t> (Slide 2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295400"/>
            <a:ext cx="8188259" cy="412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481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Fill Handle to Copy a Cell to Adjacent Cells</a:t>
            </a:r>
            <a:r>
              <a:rPr lang="en-US" sz="1200" dirty="0" smtClean="0"/>
              <a:t> (Slide 1 of 4)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24543" y="1143000"/>
            <a:ext cx="838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000" dirty="0" smtClean="0"/>
              <a:t>To Copy a Cell to Adjacent Cells in a Row</a:t>
            </a:r>
          </a:p>
          <a:p>
            <a:pPr marL="742950" lvl="1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000" dirty="0" smtClean="0"/>
              <a:t>With </a:t>
            </a:r>
            <a:r>
              <a:rPr lang="en-US" sz="2000" dirty="0"/>
              <a:t>the cell containing the contents to fill across the row active</a:t>
            </a:r>
            <a:r>
              <a:rPr lang="en-US" sz="2000" dirty="0" smtClean="0"/>
              <a:t>, point to the fill handle to activate it</a:t>
            </a:r>
          </a:p>
          <a:p>
            <a:pPr marL="742950" lvl="1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000" dirty="0"/>
              <a:t>Drag the fill </a:t>
            </a:r>
            <a:r>
              <a:rPr lang="en-US" sz="2000" dirty="0" smtClean="0"/>
              <a:t>handle to </a:t>
            </a:r>
            <a:r>
              <a:rPr lang="en-US" sz="2000" dirty="0"/>
              <a:t>select </a:t>
            </a:r>
            <a:r>
              <a:rPr lang="en-US" sz="2000" dirty="0" smtClean="0"/>
              <a:t>the destination area to display </a:t>
            </a:r>
            <a:r>
              <a:rPr lang="en-US" sz="2000" dirty="0"/>
              <a:t>a </a:t>
            </a:r>
            <a:r>
              <a:rPr lang="en-US" sz="2000" dirty="0" smtClean="0"/>
              <a:t>shaded border </a:t>
            </a:r>
            <a:r>
              <a:rPr lang="en-US" sz="2000" dirty="0"/>
              <a:t>around </a:t>
            </a:r>
            <a:r>
              <a:rPr lang="en-US" sz="2000" dirty="0" smtClean="0"/>
              <a:t>the source </a:t>
            </a:r>
            <a:r>
              <a:rPr lang="en-US" sz="2000" dirty="0"/>
              <a:t>area and </a:t>
            </a:r>
            <a:r>
              <a:rPr lang="en-US" sz="2000" dirty="0" smtClean="0"/>
              <a:t>the destination area</a:t>
            </a:r>
          </a:p>
          <a:p>
            <a:pPr marL="742950" lvl="1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000" dirty="0"/>
              <a:t>R</a:t>
            </a:r>
            <a:r>
              <a:rPr lang="en-US" sz="2000" dirty="0" smtClean="0"/>
              <a:t>elease </a:t>
            </a:r>
            <a:r>
              <a:rPr lang="en-US" sz="2000" dirty="0"/>
              <a:t>the </a:t>
            </a:r>
            <a:r>
              <a:rPr lang="en-US" sz="2000" dirty="0" smtClean="0"/>
              <a:t>mouse button </a:t>
            </a:r>
            <a:r>
              <a:rPr lang="en-US" sz="2000" dirty="0"/>
              <a:t>to copy </a:t>
            </a:r>
            <a:r>
              <a:rPr lang="en-US" sz="2000" dirty="0" smtClean="0"/>
              <a:t>the SUM </a:t>
            </a:r>
            <a:r>
              <a:rPr lang="en-US" sz="2000" dirty="0"/>
              <a:t>function </a:t>
            </a:r>
            <a:r>
              <a:rPr lang="en-US" sz="2000" dirty="0" smtClean="0"/>
              <a:t>from the </a:t>
            </a:r>
            <a:r>
              <a:rPr lang="en-US" sz="2000" dirty="0"/>
              <a:t>active cell to </a:t>
            </a:r>
            <a:r>
              <a:rPr lang="en-US" sz="2000" dirty="0" smtClean="0"/>
              <a:t>the destination </a:t>
            </a:r>
            <a:r>
              <a:rPr lang="en-US" sz="2000" dirty="0"/>
              <a:t>area </a:t>
            </a:r>
            <a:r>
              <a:rPr lang="en-US" sz="2000" dirty="0" smtClean="0"/>
              <a:t>and calculate </a:t>
            </a:r>
            <a:r>
              <a:rPr lang="en-US" sz="2000" dirty="0"/>
              <a:t>the </a:t>
            </a:r>
            <a:r>
              <a:rPr lang="en-US" sz="2000" dirty="0" smtClean="0"/>
              <a:t>sums </a:t>
            </a:r>
          </a:p>
          <a:p>
            <a:pPr marL="742950" lvl="1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000" dirty="0" smtClean="0"/>
              <a:t>Repeat the above steps to </a:t>
            </a:r>
            <a:r>
              <a:rPr lang="en-US" sz="2000" dirty="0"/>
              <a:t>copy the </a:t>
            </a:r>
            <a:r>
              <a:rPr lang="en-US" sz="2000" dirty="0" smtClean="0"/>
              <a:t>SUM function to other ranges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74" y="3810000"/>
            <a:ext cx="6277852" cy="191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03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Fill Handle to Copy a Cell to Adjacent </a:t>
            </a:r>
            <a:r>
              <a:rPr lang="en-US" dirty="0" smtClean="0"/>
              <a:t>Cells</a:t>
            </a:r>
            <a:r>
              <a:rPr lang="en-US" sz="1200" dirty="0" smtClean="0"/>
              <a:t> (Slide 2 of 4)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1531202"/>
            <a:ext cx="84582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To Calculate Multiple Totals at the Same Time</a:t>
            </a:r>
          </a:p>
          <a:p>
            <a:pPr marL="800100" lvl="1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Highlight </a:t>
            </a:r>
            <a:r>
              <a:rPr lang="en-US" sz="2000" dirty="0"/>
              <a:t>a range at the end of rows or columns of numbers to total</a:t>
            </a:r>
          </a:p>
          <a:p>
            <a:pPr marL="800100" lvl="1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</a:t>
            </a:r>
            <a:r>
              <a:rPr lang="en-US" sz="2000" dirty="0" smtClean="0"/>
              <a:t>lick </a:t>
            </a:r>
            <a:r>
              <a:rPr lang="en-US" sz="2000" dirty="0"/>
              <a:t>the Sum </a:t>
            </a:r>
            <a:r>
              <a:rPr lang="en-US" sz="2000" dirty="0" smtClean="0"/>
              <a:t>button on the HOME tab to </a:t>
            </a:r>
            <a:r>
              <a:rPr lang="en-US" sz="2000" dirty="0"/>
              <a:t>calculate and display the sums of the </a:t>
            </a:r>
            <a:r>
              <a:rPr lang="en-US" sz="2000" dirty="0" smtClean="0"/>
              <a:t>corresponding rows</a:t>
            </a:r>
          </a:p>
          <a:p>
            <a:pPr marL="800100" lvl="1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Repeat the above steps to calculate </a:t>
            </a:r>
            <a:r>
              <a:rPr lang="en-US" sz="2000" dirty="0"/>
              <a:t>and display the sums of the corresponding </a:t>
            </a:r>
            <a:r>
              <a:rPr lang="en-US" sz="2000" dirty="0" smtClean="0"/>
              <a:t>rows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7912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Fill Handle to Copy a Cell to Adjacent </a:t>
            </a:r>
            <a:r>
              <a:rPr lang="en-US" dirty="0" smtClean="0"/>
              <a:t>Cells</a:t>
            </a:r>
            <a:r>
              <a:rPr lang="en-US" sz="1200" dirty="0" smtClean="0"/>
              <a:t> (Slide 3 of 4)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235365"/>
            <a:ext cx="7859621" cy="417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597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Fill Handle to Copy a Cell to Adjacent </a:t>
            </a:r>
            <a:r>
              <a:rPr lang="en-US" dirty="0" smtClean="0"/>
              <a:t>Cells</a:t>
            </a:r>
            <a:r>
              <a:rPr lang="en-US" sz="1200" dirty="0" smtClean="0"/>
              <a:t> (Slide 4 of 4)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1531203"/>
            <a:ext cx="8305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To Enter a Formula Using the Keyboard</a:t>
            </a:r>
          </a:p>
          <a:p>
            <a:pPr marL="800100" lvl="1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Select the cell that will contain the formula</a:t>
            </a:r>
            <a:endParaRPr lang="en-US" sz="2000" dirty="0"/>
          </a:p>
          <a:p>
            <a:pPr marL="800100" lvl="1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Type the formula in </a:t>
            </a:r>
            <a:r>
              <a:rPr lang="en-US" sz="2000" dirty="0"/>
              <a:t>the cell to </a:t>
            </a:r>
            <a:r>
              <a:rPr lang="en-US" sz="2000" dirty="0" smtClean="0"/>
              <a:t>display it in the formula </a:t>
            </a:r>
            <a:r>
              <a:rPr lang="en-US" sz="2000" dirty="0"/>
              <a:t>bar and </a:t>
            </a:r>
            <a:r>
              <a:rPr lang="en-US" sz="2000" dirty="0" smtClean="0"/>
              <a:t>in the </a:t>
            </a:r>
            <a:r>
              <a:rPr lang="en-US" sz="2000" dirty="0"/>
              <a:t>current cell </a:t>
            </a:r>
            <a:r>
              <a:rPr lang="en-US" sz="2000" dirty="0" smtClean="0"/>
              <a:t>and to </a:t>
            </a:r>
            <a:r>
              <a:rPr lang="en-US" sz="2000" dirty="0"/>
              <a:t>display </a:t>
            </a:r>
            <a:r>
              <a:rPr lang="en-US" sz="2000" dirty="0" smtClean="0"/>
              <a:t>colored borders around the cells referenced in the formula</a:t>
            </a:r>
          </a:p>
          <a:p>
            <a:pPr marL="800100" lvl="1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</a:t>
            </a:r>
            <a:r>
              <a:rPr lang="en-US" sz="2000" dirty="0" smtClean="0"/>
              <a:t>lick the </a:t>
            </a:r>
            <a:r>
              <a:rPr lang="en-US" sz="2000" dirty="0"/>
              <a:t>cell to </a:t>
            </a:r>
            <a:r>
              <a:rPr lang="en-US" sz="2000" dirty="0" smtClean="0"/>
              <a:t>the right to complete the formula and to display the result in the worksheet.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1702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the Worksheet</a:t>
            </a:r>
            <a:r>
              <a:rPr lang="en-US" sz="1200" dirty="0" smtClean="0"/>
              <a:t> (Slide 1 of 10)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990600"/>
            <a:ext cx="7239000" cy="3980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4971493"/>
            <a:ext cx="1966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Unformatted Worksheet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75807" y="5997114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Formatted Worksheet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653372"/>
            <a:ext cx="6163536" cy="33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53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2194982"/>
          </a:xfrm>
        </p:spPr>
        <p:txBody>
          <a:bodyPr>
            <a:normAutofit/>
          </a:bodyPr>
          <a:lstStyle/>
          <a:p>
            <a:r>
              <a:rPr lang="en-US" dirty="0" smtClean="0"/>
              <a:t>To Change a Cell Style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desired cell and then </a:t>
            </a:r>
            <a:r>
              <a:rPr lang="en-US" dirty="0"/>
              <a:t>click the Cell Styles button </a:t>
            </a:r>
            <a:r>
              <a:rPr lang="en-US" dirty="0" smtClean="0"/>
              <a:t>on the HOME tab to </a:t>
            </a:r>
            <a:r>
              <a:rPr lang="en-US" dirty="0"/>
              <a:t>display the Cell Styles gallery </a:t>
            </a:r>
            <a:endParaRPr lang="en-US" dirty="0" smtClean="0"/>
          </a:p>
          <a:p>
            <a:pPr lvl="1"/>
            <a:r>
              <a:rPr lang="en-US" dirty="0" smtClean="0"/>
              <a:t>Point to </a:t>
            </a:r>
            <a:r>
              <a:rPr lang="en-US" dirty="0"/>
              <a:t>the Title cell style in the Titles and Headings area of the Cell Styles gallery to </a:t>
            </a:r>
            <a:r>
              <a:rPr lang="en-US" dirty="0" smtClean="0"/>
              <a:t>see a </a:t>
            </a:r>
            <a:r>
              <a:rPr lang="en-US" dirty="0"/>
              <a:t>live preview of the cell style in the active </a:t>
            </a:r>
            <a:r>
              <a:rPr lang="en-US" dirty="0" smtClean="0"/>
              <a:t>cell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the Title cell style to apply the cell style to the active </a:t>
            </a:r>
            <a:r>
              <a:rPr lang="en-US" dirty="0" smtClean="0"/>
              <a:t>cell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26400" cy="287771"/>
          </a:xfrm>
        </p:spPr>
        <p:txBody>
          <a:bodyPr/>
          <a:lstStyle/>
          <a:p>
            <a:r>
              <a:rPr lang="en-US" dirty="0" smtClean="0"/>
              <a:t>Formatting the Worksheet</a:t>
            </a:r>
            <a:r>
              <a:rPr lang="en-US" sz="1200" dirty="0" smtClean="0"/>
              <a:t> (Slide 2 of 10)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1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288078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Describe </a:t>
            </a:r>
            <a:r>
              <a:rPr lang="en-US" dirty="0"/>
              <a:t>the Excel worksheet</a:t>
            </a:r>
          </a:p>
          <a:p>
            <a:r>
              <a:rPr lang="en-US" dirty="0" smtClean="0"/>
              <a:t>Enter </a:t>
            </a:r>
            <a:r>
              <a:rPr lang="en-US" dirty="0"/>
              <a:t>text and numbers</a:t>
            </a:r>
          </a:p>
          <a:p>
            <a:r>
              <a:rPr lang="en-US" dirty="0" smtClean="0"/>
              <a:t>Use </a:t>
            </a:r>
            <a:r>
              <a:rPr lang="en-US" dirty="0"/>
              <a:t>the Sum button to sum a range </a:t>
            </a:r>
            <a:r>
              <a:rPr lang="en-US" dirty="0" smtClean="0"/>
              <a:t>of cells</a:t>
            </a:r>
            <a:endParaRPr lang="en-US" dirty="0"/>
          </a:p>
          <a:p>
            <a:r>
              <a:rPr lang="en-US" dirty="0" smtClean="0"/>
              <a:t>Enter </a:t>
            </a:r>
            <a:r>
              <a:rPr lang="en-US" dirty="0"/>
              <a:t>a simple function</a:t>
            </a:r>
          </a:p>
          <a:p>
            <a:r>
              <a:rPr lang="en-US" dirty="0" smtClean="0"/>
              <a:t>Copy </a:t>
            </a:r>
            <a:r>
              <a:rPr lang="en-US" dirty="0"/>
              <a:t>the contents of a cell to a range </a:t>
            </a:r>
            <a:r>
              <a:rPr lang="en-US" dirty="0" smtClean="0"/>
              <a:t>of cells </a:t>
            </a:r>
            <a:r>
              <a:rPr lang="en-US" dirty="0"/>
              <a:t>using the fill handle</a:t>
            </a:r>
          </a:p>
          <a:p>
            <a:r>
              <a:rPr lang="en-US" dirty="0" smtClean="0"/>
              <a:t>Apply </a:t>
            </a:r>
            <a:r>
              <a:rPr lang="en-US" dirty="0"/>
              <a:t>cell styles</a:t>
            </a:r>
          </a:p>
          <a:p>
            <a:r>
              <a:rPr lang="en-US" dirty="0" smtClean="0"/>
              <a:t>Format </a:t>
            </a:r>
            <a:r>
              <a:rPr lang="en-US" dirty="0"/>
              <a:t>cells in a worksheet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2000" y="312032"/>
            <a:ext cx="7543800" cy="290336"/>
          </a:xfrm>
        </p:spPr>
        <p:txBody>
          <a:bodyPr/>
          <a:lstStyle/>
          <a:p>
            <a:r>
              <a:rPr lang="en-US" dirty="0" smtClean="0"/>
              <a:t>Objectives</a:t>
            </a:r>
            <a:r>
              <a:rPr lang="en-US" sz="1200" dirty="0" smtClean="0"/>
              <a:t> (Slide 1 of 2)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66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2271182"/>
          </a:xfrm>
        </p:spPr>
        <p:txBody>
          <a:bodyPr>
            <a:normAutofit/>
          </a:bodyPr>
          <a:lstStyle/>
          <a:p>
            <a:r>
              <a:rPr lang="en-US" dirty="0" smtClean="0"/>
              <a:t>To Change the Font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the desired </a:t>
            </a:r>
            <a:r>
              <a:rPr lang="en-US" dirty="0" smtClean="0"/>
              <a:t>cell for which you want to change the font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Font arrow on the HOME tab to display the font gallery</a:t>
            </a:r>
          </a:p>
          <a:p>
            <a:pPr lvl="1"/>
            <a:r>
              <a:rPr lang="en-US" dirty="0" smtClean="0"/>
              <a:t>Point to desired font in the Font gallery to see a </a:t>
            </a:r>
            <a:r>
              <a:rPr lang="en-US" dirty="0"/>
              <a:t>live preview </a:t>
            </a:r>
            <a:r>
              <a:rPr lang="en-US" dirty="0" smtClean="0"/>
              <a:t>of the </a:t>
            </a:r>
            <a:r>
              <a:rPr lang="en-US" dirty="0"/>
              <a:t>selected </a:t>
            </a:r>
            <a:r>
              <a:rPr lang="en-US" dirty="0" smtClean="0"/>
              <a:t>font in </a:t>
            </a:r>
            <a:r>
              <a:rPr lang="en-US" dirty="0"/>
              <a:t>the active </a:t>
            </a:r>
            <a:r>
              <a:rPr lang="en-US" dirty="0" smtClean="0"/>
              <a:t>cell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desired font to change the font of the selected cell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the Worksheet</a:t>
            </a:r>
            <a:r>
              <a:rPr lang="en-US" sz="1200" dirty="0" smtClean="0"/>
              <a:t> (Slide 3 of 10)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590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71601"/>
            <a:ext cx="8610600" cy="1143000"/>
          </a:xfrm>
        </p:spPr>
        <p:txBody>
          <a:bodyPr>
            <a:noAutofit/>
          </a:bodyPr>
          <a:lstStyle/>
          <a:p>
            <a:pPr marL="349250" indent="-349250"/>
            <a:r>
              <a:rPr lang="en-US" dirty="0" smtClean="0"/>
              <a:t>To Apply Bold Style to a Cell</a:t>
            </a:r>
          </a:p>
          <a:p>
            <a:pPr marL="577850" lvl="1" indent="-349250"/>
            <a:r>
              <a:rPr lang="en-US" dirty="0" smtClean="0"/>
              <a:t>Click a cell to bold and </a:t>
            </a:r>
            <a:r>
              <a:rPr lang="en-US" dirty="0"/>
              <a:t>then </a:t>
            </a:r>
            <a:r>
              <a:rPr lang="en-US" dirty="0" smtClean="0"/>
              <a:t>click the </a:t>
            </a:r>
            <a:r>
              <a:rPr lang="en-US" dirty="0"/>
              <a:t>Bold </a:t>
            </a:r>
            <a:r>
              <a:rPr lang="en-US" dirty="0" smtClean="0"/>
              <a:t>button on the HOME tab to </a:t>
            </a:r>
            <a:r>
              <a:rPr lang="en-US" dirty="0"/>
              <a:t>change the </a:t>
            </a:r>
            <a:r>
              <a:rPr lang="en-US" dirty="0" smtClean="0"/>
              <a:t>font style </a:t>
            </a:r>
            <a:r>
              <a:rPr lang="en-US" dirty="0"/>
              <a:t>of the active cell </a:t>
            </a:r>
            <a:r>
              <a:rPr lang="en-US" dirty="0" smtClean="0"/>
              <a:t>to bold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the Worksheet</a:t>
            </a:r>
            <a:r>
              <a:rPr lang="en-US" sz="1200" dirty="0" smtClean="0"/>
              <a:t> (Slide 4 of 10)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374010"/>
            <a:ext cx="5937377" cy="390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28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3871382"/>
          </a:xfrm>
        </p:spPr>
        <p:txBody>
          <a:bodyPr>
            <a:noAutofit/>
          </a:bodyPr>
          <a:lstStyle/>
          <a:p>
            <a:r>
              <a:rPr lang="en-US" dirty="0" smtClean="0"/>
              <a:t>To Increase the Font Size of a Cell Entry</a:t>
            </a:r>
          </a:p>
          <a:p>
            <a:pPr lvl="1"/>
            <a:r>
              <a:rPr lang="en-US" dirty="0" smtClean="0"/>
              <a:t>With </a:t>
            </a:r>
            <a:r>
              <a:rPr lang="en-US" dirty="0"/>
              <a:t>the desired </a:t>
            </a:r>
            <a:r>
              <a:rPr lang="en-US" dirty="0" smtClean="0"/>
              <a:t>cell selected</a:t>
            </a:r>
            <a:r>
              <a:rPr lang="en-US" dirty="0"/>
              <a:t>, </a:t>
            </a:r>
            <a:r>
              <a:rPr lang="en-US" dirty="0" smtClean="0"/>
              <a:t>click the Font Size </a:t>
            </a:r>
            <a:r>
              <a:rPr lang="en-US" dirty="0"/>
              <a:t>arrow </a:t>
            </a:r>
            <a:r>
              <a:rPr lang="en-US" dirty="0" smtClean="0"/>
              <a:t>on the HOME tab </a:t>
            </a:r>
            <a:r>
              <a:rPr lang="en-US" dirty="0"/>
              <a:t>to display </a:t>
            </a:r>
            <a:r>
              <a:rPr lang="en-US" dirty="0" smtClean="0"/>
              <a:t>the Font Size gallery</a:t>
            </a:r>
            <a:endParaRPr lang="en-US" dirty="0"/>
          </a:p>
          <a:p>
            <a:pPr lvl="1"/>
            <a:r>
              <a:rPr lang="en-US" dirty="0" smtClean="0"/>
              <a:t>Point to the desired font size </a:t>
            </a:r>
            <a:r>
              <a:rPr lang="en-US" dirty="0"/>
              <a:t>in </a:t>
            </a:r>
            <a:r>
              <a:rPr lang="en-US" dirty="0" smtClean="0"/>
              <a:t>the </a:t>
            </a:r>
            <a:r>
              <a:rPr lang="en-US" dirty="0"/>
              <a:t>Font Size </a:t>
            </a:r>
            <a:r>
              <a:rPr lang="en-US" dirty="0" smtClean="0"/>
              <a:t>gallery to see </a:t>
            </a:r>
            <a:r>
              <a:rPr lang="en-US" dirty="0"/>
              <a:t>a live </a:t>
            </a:r>
            <a:r>
              <a:rPr lang="en-US" dirty="0" smtClean="0"/>
              <a:t>preview </a:t>
            </a:r>
            <a:r>
              <a:rPr lang="en-US" dirty="0"/>
              <a:t>of the </a:t>
            </a:r>
            <a:r>
              <a:rPr lang="en-US" dirty="0" smtClean="0"/>
              <a:t>active cell </a:t>
            </a:r>
            <a:r>
              <a:rPr lang="en-US" dirty="0"/>
              <a:t>with the selected </a:t>
            </a:r>
            <a:r>
              <a:rPr lang="en-US" dirty="0" smtClean="0"/>
              <a:t>font size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desired font size in </a:t>
            </a:r>
            <a:r>
              <a:rPr lang="en-US" dirty="0"/>
              <a:t>the </a:t>
            </a:r>
            <a:r>
              <a:rPr lang="en-US" dirty="0" smtClean="0"/>
              <a:t>Font Size gallery </a:t>
            </a:r>
            <a:r>
              <a:rPr lang="en-US" dirty="0"/>
              <a:t>to change the </a:t>
            </a:r>
            <a:r>
              <a:rPr lang="en-US" dirty="0" smtClean="0"/>
              <a:t>font </a:t>
            </a:r>
            <a:r>
              <a:rPr lang="en-US" dirty="0"/>
              <a:t>size </a:t>
            </a:r>
            <a:r>
              <a:rPr lang="en-US" dirty="0" smtClean="0"/>
              <a:t>in the </a:t>
            </a:r>
            <a:r>
              <a:rPr lang="en-US" dirty="0"/>
              <a:t>active cell</a:t>
            </a:r>
          </a:p>
          <a:p>
            <a:pPr marL="914400" lvl="1" indent="-514350"/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the Worksheet</a:t>
            </a:r>
            <a:r>
              <a:rPr lang="en-US" sz="1200" dirty="0" smtClean="0"/>
              <a:t> (Slide 5 of 10)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43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2347382"/>
          </a:xfrm>
        </p:spPr>
        <p:txBody>
          <a:bodyPr>
            <a:noAutofit/>
          </a:bodyPr>
          <a:lstStyle/>
          <a:p>
            <a:r>
              <a:rPr lang="en-US" dirty="0" smtClean="0"/>
              <a:t>To Change the Font Color of a Cell Entry</a:t>
            </a:r>
          </a:p>
          <a:p>
            <a:pPr lvl="1"/>
            <a:r>
              <a:rPr lang="en-US" dirty="0" smtClean="0"/>
              <a:t>Select </a:t>
            </a:r>
            <a:r>
              <a:rPr lang="en-US" dirty="0"/>
              <a:t>the cell for which you want to change the font </a:t>
            </a:r>
            <a:r>
              <a:rPr lang="en-US" dirty="0" smtClean="0"/>
              <a:t>color and then click </a:t>
            </a:r>
            <a:r>
              <a:rPr lang="en-US" dirty="0"/>
              <a:t>the Font Color arrow </a:t>
            </a:r>
            <a:r>
              <a:rPr lang="en-US" dirty="0" smtClean="0"/>
              <a:t>on the HOME tab</a:t>
            </a:r>
          </a:p>
          <a:p>
            <a:pPr lvl="1"/>
            <a:r>
              <a:rPr lang="en-US" dirty="0" smtClean="0"/>
              <a:t>Point to the desired color in </a:t>
            </a:r>
            <a:r>
              <a:rPr lang="en-US" dirty="0"/>
              <a:t>the Theme </a:t>
            </a:r>
            <a:r>
              <a:rPr lang="en-US" dirty="0" smtClean="0"/>
              <a:t>Colors </a:t>
            </a:r>
            <a:r>
              <a:rPr lang="en-US" dirty="0"/>
              <a:t>area of </a:t>
            </a:r>
            <a:r>
              <a:rPr lang="en-US" dirty="0" smtClean="0"/>
              <a:t>the Font </a:t>
            </a:r>
            <a:r>
              <a:rPr lang="en-US" dirty="0"/>
              <a:t>Color </a:t>
            </a:r>
            <a:r>
              <a:rPr lang="en-US" dirty="0" smtClean="0"/>
              <a:t>gallery </a:t>
            </a:r>
            <a:r>
              <a:rPr lang="en-US" dirty="0"/>
              <a:t>to see a </a:t>
            </a:r>
            <a:r>
              <a:rPr lang="en-US" dirty="0" smtClean="0"/>
              <a:t>live preview </a:t>
            </a:r>
            <a:r>
              <a:rPr lang="en-US" dirty="0"/>
              <a:t>of </a:t>
            </a:r>
            <a:r>
              <a:rPr lang="en-US" dirty="0" smtClean="0"/>
              <a:t>the </a:t>
            </a:r>
            <a:r>
              <a:rPr lang="en-US" dirty="0"/>
              <a:t>font </a:t>
            </a:r>
            <a:r>
              <a:rPr lang="en-US" dirty="0" smtClean="0"/>
              <a:t>color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desired theme to </a:t>
            </a:r>
            <a:r>
              <a:rPr lang="en-US" dirty="0"/>
              <a:t>change the </a:t>
            </a:r>
            <a:r>
              <a:rPr lang="en-US" dirty="0" smtClean="0"/>
              <a:t>font color </a:t>
            </a:r>
            <a:r>
              <a:rPr lang="en-US" dirty="0"/>
              <a:t>of </a:t>
            </a:r>
            <a:r>
              <a:rPr lang="en-US" dirty="0" smtClean="0"/>
              <a:t>the in the active cell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the Worksheet</a:t>
            </a:r>
            <a:r>
              <a:rPr lang="en-US" sz="1200" dirty="0" smtClean="0"/>
              <a:t> (Slide 6 of 10)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938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8610600" cy="4865911"/>
          </a:xfrm>
        </p:spPr>
        <p:txBody>
          <a:bodyPr>
            <a:normAutofit/>
          </a:bodyPr>
          <a:lstStyle/>
          <a:p>
            <a:r>
              <a:rPr lang="en-US" dirty="0" smtClean="0"/>
              <a:t>To Center Cell Entries across Columns by Merging Cells</a:t>
            </a:r>
          </a:p>
          <a:p>
            <a:pPr lvl="1"/>
            <a:r>
              <a:rPr lang="en-US" dirty="0" smtClean="0"/>
              <a:t>Drag </a:t>
            </a:r>
            <a:r>
              <a:rPr lang="en-US" dirty="0"/>
              <a:t>to select the range of cells you want to merge and center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the ‘Merge </a:t>
            </a:r>
            <a:r>
              <a:rPr lang="en-US" dirty="0" smtClean="0"/>
              <a:t>&amp; </a:t>
            </a:r>
            <a:r>
              <a:rPr lang="en-US" dirty="0"/>
              <a:t>Center’ </a:t>
            </a:r>
            <a:r>
              <a:rPr lang="en-US" dirty="0" smtClean="0"/>
              <a:t>button on the HOME tab to merge the selected range </a:t>
            </a:r>
            <a:r>
              <a:rPr lang="en-US" dirty="0"/>
              <a:t>and </a:t>
            </a:r>
            <a:r>
              <a:rPr lang="en-US" dirty="0" smtClean="0"/>
              <a:t>center </a:t>
            </a:r>
            <a:r>
              <a:rPr lang="en-US" dirty="0"/>
              <a:t>the </a:t>
            </a:r>
            <a:r>
              <a:rPr lang="en-US" dirty="0" smtClean="0"/>
              <a:t>contents of the </a:t>
            </a:r>
            <a:r>
              <a:rPr lang="en-US" dirty="0"/>
              <a:t>leftmost </a:t>
            </a:r>
            <a:r>
              <a:rPr lang="en-US" dirty="0" smtClean="0"/>
              <a:t>cell </a:t>
            </a:r>
            <a:r>
              <a:rPr lang="en-US" dirty="0"/>
              <a:t>across </a:t>
            </a:r>
            <a:r>
              <a:rPr lang="en-US" dirty="0" smtClean="0"/>
              <a:t>the selected columns</a:t>
            </a:r>
          </a:p>
          <a:p>
            <a:pPr lvl="1"/>
            <a:r>
              <a:rPr lang="en-US" dirty="0"/>
              <a:t>Repeat </a:t>
            </a:r>
            <a:r>
              <a:rPr lang="en-US" dirty="0" smtClean="0"/>
              <a:t>the above steps to </a:t>
            </a:r>
            <a:r>
              <a:rPr lang="en-US" dirty="0"/>
              <a:t>merge and </a:t>
            </a:r>
            <a:r>
              <a:rPr lang="en-US" dirty="0" smtClean="0"/>
              <a:t>center other titles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the Worksheet</a:t>
            </a:r>
            <a:r>
              <a:rPr lang="en-US" sz="1200" dirty="0" smtClean="0"/>
              <a:t> (Slide 7 of 10)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3089976"/>
            <a:ext cx="8304646" cy="3093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467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2728382"/>
          </a:xfrm>
        </p:spPr>
        <p:txBody>
          <a:bodyPr>
            <a:normAutofit/>
          </a:bodyPr>
          <a:lstStyle/>
          <a:p>
            <a:r>
              <a:rPr lang="en-US" dirty="0" smtClean="0"/>
              <a:t>To Format Rows Using Cell Styles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a cell and drag </a:t>
            </a:r>
            <a:r>
              <a:rPr lang="en-US" dirty="0"/>
              <a:t>to </a:t>
            </a:r>
            <a:r>
              <a:rPr lang="en-US" dirty="0" smtClean="0"/>
              <a:t>select </a:t>
            </a:r>
            <a:r>
              <a:rPr lang="en-US" dirty="0"/>
              <a:t>the </a:t>
            </a:r>
            <a:r>
              <a:rPr lang="en-US" dirty="0" smtClean="0"/>
              <a:t>desired range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Cell Styles button on the HOME tab to display the Cell Styles gallery</a:t>
            </a:r>
            <a:endParaRPr lang="en-US" dirty="0"/>
          </a:p>
          <a:p>
            <a:pPr lvl="1"/>
            <a:r>
              <a:rPr lang="en-US" dirty="0" smtClean="0"/>
              <a:t>Click a Heading cell style to apply the cell style to the selected range and then click the Center button on the HOME tab to center </a:t>
            </a:r>
            <a:r>
              <a:rPr lang="en-US" dirty="0"/>
              <a:t>the </a:t>
            </a:r>
            <a:r>
              <a:rPr lang="en-US" dirty="0" smtClean="0"/>
              <a:t>column headings </a:t>
            </a:r>
            <a:r>
              <a:rPr lang="en-US" dirty="0"/>
              <a:t>in </a:t>
            </a:r>
            <a:r>
              <a:rPr lang="en-US" dirty="0" smtClean="0"/>
              <a:t>the selected range</a:t>
            </a:r>
          </a:p>
          <a:p>
            <a:pPr lvl="1"/>
            <a:r>
              <a:rPr lang="en-US" dirty="0" smtClean="0"/>
              <a:t>Repeat the above steps to format other ranges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the Worksheet</a:t>
            </a:r>
            <a:r>
              <a:rPr lang="en-US" sz="1200" dirty="0" smtClean="0"/>
              <a:t> (Slide 8 of 10)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87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8415338" cy="1411156"/>
          </a:xfrm>
        </p:spPr>
        <p:txBody>
          <a:bodyPr>
            <a:normAutofit/>
          </a:bodyPr>
          <a:lstStyle/>
          <a:p>
            <a:r>
              <a:rPr lang="en-US" dirty="0" smtClean="0"/>
              <a:t>To Format Numbers in the Worksheet</a:t>
            </a:r>
          </a:p>
          <a:p>
            <a:pPr lvl="1"/>
            <a:r>
              <a:rPr lang="en-US" dirty="0" smtClean="0"/>
              <a:t>Select </a:t>
            </a:r>
            <a:r>
              <a:rPr lang="en-US" dirty="0"/>
              <a:t>the range of cells containing numbers to format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the desired format </a:t>
            </a:r>
            <a:r>
              <a:rPr lang="en-US" dirty="0" smtClean="0"/>
              <a:t>on the HOME tab </a:t>
            </a:r>
            <a:r>
              <a:rPr lang="en-US" dirty="0"/>
              <a:t>to apply the format to the cells in the selected range</a:t>
            </a:r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the Worksheet</a:t>
            </a:r>
            <a:r>
              <a:rPr lang="en-US" sz="1200" dirty="0" smtClean="0"/>
              <a:t> (Slide 9 of 10)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2436482"/>
            <a:ext cx="8310625" cy="369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410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8610600" cy="3276600"/>
          </a:xfrm>
        </p:spPr>
        <p:txBody>
          <a:bodyPr>
            <a:noAutofit/>
          </a:bodyPr>
          <a:lstStyle/>
          <a:p>
            <a:r>
              <a:rPr lang="en-US" dirty="0" smtClean="0"/>
              <a:t>To Adjust the Column Width</a:t>
            </a:r>
          </a:p>
          <a:p>
            <a:pPr lvl="1"/>
            <a:r>
              <a:rPr lang="en-US" dirty="0" smtClean="0"/>
              <a:t>Point to </a:t>
            </a:r>
            <a:r>
              <a:rPr lang="en-US" dirty="0"/>
              <a:t>the boundary on the right </a:t>
            </a:r>
            <a:r>
              <a:rPr lang="en-US" dirty="0" smtClean="0"/>
              <a:t>side of </a:t>
            </a:r>
            <a:r>
              <a:rPr lang="en-US" dirty="0"/>
              <a:t>the column of which you want to </a:t>
            </a:r>
            <a:r>
              <a:rPr lang="en-US" dirty="0" smtClean="0"/>
              <a:t>change </a:t>
            </a:r>
            <a:r>
              <a:rPr lang="en-US" dirty="0"/>
              <a:t>the size to change the mouse pointer to a split double arrow</a:t>
            </a:r>
          </a:p>
          <a:p>
            <a:pPr lvl="1"/>
            <a:r>
              <a:rPr lang="en-US" dirty="0"/>
              <a:t>Double-click on </a:t>
            </a:r>
            <a:r>
              <a:rPr lang="en-US" dirty="0" smtClean="0"/>
              <a:t>the </a:t>
            </a:r>
            <a:r>
              <a:rPr lang="en-US" dirty="0"/>
              <a:t>boundary to </a:t>
            </a:r>
            <a:r>
              <a:rPr lang="en-US" dirty="0" smtClean="0"/>
              <a:t>adjust </a:t>
            </a:r>
            <a:r>
              <a:rPr lang="en-US" dirty="0"/>
              <a:t>the </a:t>
            </a:r>
            <a:r>
              <a:rPr lang="en-US" dirty="0" smtClean="0"/>
              <a:t>width of </a:t>
            </a:r>
            <a:r>
              <a:rPr lang="en-US" dirty="0"/>
              <a:t>the column </a:t>
            </a:r>
            <a:r>
              <a:rPr lang="en-US" dirty="0" smtClean="0"/>
              <a:t>to the width of the largest </a:t>
            </a:r>
            <a:r>
              <a:rPr lang="en-US" dirty="0"/>
              <a:t>item </a:t>
            </a:r>
            <a:r>
              <a:rPr lang="en-US" dirty="0" smtClean="0"/>
              <a:t>in the column</a:t>
            </a:r>
          </a:p>
          <a:p>
            <a:pPr lvl="1"/>
            <a:endParaRPr lang="en-US" dirty="0"/>
          </a:p>
          <a:p>
            <a:r>
              <a:rPr lang="en-US" dirty="0"/>
              <a:t>To Use the Name box to Select a Cell</a:t>
            </a:r>
          </a:p>
          <a:p>
            <a:pPr lvl="1"/>
            <a:r>
              <a:rPr lang="en-US" dirty="0"/>
              <a:t>Click the Name box in the formula bar and then type the cell reference of the cell you wish to select</a:t>
            </a:r>
          </a:p>
          <a:p>
            <a:pPr lvl="1"/>
            <a:r>
              <a:rPr lang="en-US" dirty="0"/>
              <a:t>Press the ENTER key to change the active cell in the Name </a:t>
            </a:r>
            <a:r>
              <a:rPr lang="en-US" dirty="0" smtClean="0"/>
              <a:t>box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the Worksheet</a:t>
            </a:r>
            <a:r>
              <a:rPr lang="en-US" sz="1200" dirty="0" smtClean="0"/>
              <a:t>  (Slide 10 of 10)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940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8153400" cy="4865911"/>
          </a:xfrm>
        </p:spPr>
        <p:txBody>
          <a:bodyPr>
            <a:normAutofit/>
          </a:bodyPr>
          <a:lstStyle/>
          <a:p>
            <a:r>
              <a:rPr lang="en-US" dirty="0" smtClean="0"/>
              <a:t>To Add a 3-D Pie Chart</a:t>
            </a:r>
          </a:p>
          <a:p>
            <a:pPr lvl="1"/>
            <a:r>
              <a:rPr lang="en-US" dirty="0" smtClean="0"/>
              <a:t>Select </a:t>
            </a:r>
            <a:r>
              <a:rPr lang="en-US" dirty="0"/>
              <a:t>the range </a:t>
            </a:r>
            <a:r>
              <a:rPr lang="en-US" dirty="0" smtClean="0"/>
              <a:t>for </a:t>
            </a:r>
            <a:r>
              <a:rPr lang="en-US" dirty="0"/>
              <a:t>the 3-D pie </a:t>
            </a:r>
            <a:r>
              <a:rPr lang="en-US" dirty="0" smtClean="0"/>
              <a:t>chart</a:t>
            </a:r>
            <a:endParaRPr lang="en-US" dirty="0"/>
          </a:p>
          <a:p>
            <a:pPr lvl="1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the ‘Insert Pie or Doughnut </a:t>
            </a:r>
            <a:r>
              <a:rPr lang="en-US" dirty="0" smtClean="0"/>
              <a:t>Chart</a:t>
            </a:r>
            <a:r>
              <a:rPr lang="en-US" dirty="0"/>
              <a:t>’ button </a:t>
            </a:r>
            <a:r>
              <a:rPr lang="en-US" dirty="0" smtClean="0"/>
              <a:t>on the INSERT tab</a:t>
            </a:r>
            <a:r>
              <a:rPr lang="en-US" dirty="0"/>
              <a:t> </a:t>
            </a:r>
            <a:r>
              <a:rPr lang="en-US" dirty="0" smtClean="0"/>
              <a:t>to display the </a:t>
            </a:r>
            <a:r>
              <a:rPr lang="en-US" dirty="0"/>
              <a:t>Insert Pie or Doughnut Chart gallery </a:t>
            </a:r>
            <a:endParaRPr lang="en-US" dirty="0" smtClean="0"/>
          </a:p>
          <a:p>
            <a:pPr lvl="1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the </a:t>
            </a:r>
            <a:r>
              <a:rPr lang="en-US" dirty="0" smtClean="0"/>
              <a:t>Insert Pie or Doughnut Chart gallery to insert the chart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chart title to select it</a:t>
            </a:r>
            <a:endParaRPr lang="en-US" dirty="0"/>
          </a:p>
          <a:p>
            <a:pPr lvl="1"/>
            <a:r>
              <a:rPr lang="en-US" dirty="0" smtClean="0"/>
              <a:t>Type a chart title and </a:t>
            </a:r>
            <a:r>
              <a:rPr lang="en-US" dirty="0"/>
              <a:t>then press the </a:t>
            </a:r>
            <a:r>
              <a:rPr lang="en-US" dirty="0" smtClean="0"/>
              <a:t>ENTER key to change </a:t>
            </a:r>
            <a:r>
              <a:rPr lang="en-US" dirty="0"/>
              <a:t>the </a:t>
            </a:r>
            <a:r>
              <a:rPr lang="en-US" dirty="0" smtClean="0"/>
              <a:t>title</a:t>
            </a:r>
            <a:endParaRPr lang="en-US" dirty="0"/>
          </a:p>
          <a:p>
            <a:pPr lvl="1"/>
            <a:r>
              <a:rPr lang="en-US" dirty="0" smtClean="0"/>
              <a:t>Deselect </a:t>
            </a:r>
            <a:r>
              <a:rPr lang="en-US" dirty="0"/>
              <a:t>the chart title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</a:t>
            </a:r>
            <a:r>
              <a:rPr lang="en-US" dirty="0" smtClean="0"/>
              <a:t>a Pie Chart to the Worksheet</a:t>
            </a:r>
            <a:r>
              <a:rPr lang="en-US" sz="1200" dirty="0" smtClean="0"/>
              <a:t> (Slide 1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888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841533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To Apply a Style to a Chart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the Chart Styles button to display the Chart Styles </a:t>
            </a:r>
            <a:r>
              <a:rPr lang="en-US" dirty="0" smtClean="0"/>
              <a:t>gallery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a style </a:t>
            </a:r>
            <a:r>
              <a:rPr lang="en-US" dirty="0"/>
              <a:t>in the </a:t>
            </a:r>
            <a:r>
              <a:rPr lang="en-US" dirty="0" smtClean="0"/>
              <a:t>Chart Styles </a:t>
            </a:r>
            <a:r>
              <a:rPr lang="en-US" dirty="0"/>
              <a:t>gallery </a:t>
            </a:r>
            <a:r>
              <a:rPr lang="en-US" dirty="0" smtClean="0"/>
              <a:t>to change </a:t>
            </a:r>
            <a:r>
              <a:rPr lang="en-US" dirty="0"/>
              <a:t>the </a:t>
            </a:r>
            <a:r>
              <a:rPr lang="en-US" dirty="0" smtClean="0"/>
              <a:t>chart style </a:t>
            </a:r>
            <a:r>
              <a:rPr lang="en-US" dirty="0"/>
              <a:t>to </a:t>
            </a:r>
            <a:r>
              <a:rPr lang="en-US" dirty="0" smtClean="0"/>
              <a:t>the desired style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Pie Chart to the </a:t>
            </a:r>
            <a:r>
              <a:rPr lang="en-US" dirty="0" smtClean="0"/>
              <a:t>Worksheet</a:t>
            </a:r>
            <a:r>
              <a:rPr lang="en-US" sz="1200" dirty="0" smtClean="0"/>
              <a:t> (Slide 2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2209800"/>
            <a:ext cx="7620000" cy="398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043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2956982"/>
          </a:xfrm>
        </p:spPr>
        <p:txBody>
          <a:bodyPr>
            <a:normAutofit/>
          </a:bodyPr>
          <a:lstStyle/>
          <a:p>
            <a:r>
              <a:rPr lang="en-US" dirty="0" smtClean="0"/>
              <a:t>Create </a:t>
            </a:r>
            <a:r>
              <a:rPr lang="en-US" dirty="0"/>
              <a:t>a 3-D pie chart</a:t>
            </a:r>
          </a:p>
          <a:p>
            <a:r>
              <a:rPr lang="en-US" dirty="0" smtClean="0"/>
              <a:t>Change </a:t>
            </a:r>
            <a:r>
              <a:rPr lang="en-US" dirty="0"/>
              <a:t>a worksheet name </a:t>
            </a:r>
            <a:r>
              <a:rPr lang="en-US" dirty="0" smtClean="0"/>
              <a:t>and sheet </a:t>
            </a:r>
            <a:r>
              <a:rPr lang="en-US" dirty="0"/>
              <a:t>tab color</a:t>
            </a:r>
          </a:p>
          <a:p>
            <a:r>
              <a:rPr lang="en-US" dirty="0" smtClean="0"/>
              <a:t>Change </a:t>
            </a:r>
            <a:r>
              <a:rPr lang="en-US" dirty="0"/>
              <a:t>document properties</a:t>
            </a:r>
          </a:p>
          <a:p>
            <a:r>
              <a:rPr lang="en-US" dirty="0" smtClean="0"/>
              <a:t>Preview </a:t>
            </a:r>
            <a:r>
              <a:rPr lang="en-US" dirty="0"/>
              <a:t>and print a worksheet</a:t>
            </a:r>
          </a:p>
          <a:p>
            <a:r>
              <a:rPr lang="en-US" dirty="0" smtClean="0"/>
              <a:t>Use </a:t>
            </a:r>
            <a:r>
              <a:rPr lang="en-US" dirty="0"/>
              <a:t>the AutoCalculate area to </a:t>
            </a:r>
            <a:r>
              <a:rPr lang="en-US" dirty="0" smtClean="0"/>
              <a:t>display statistics</a:t>
            </a:r>
            <a:endParaRPr lang="en-US" dirty="0"/>
          </a:p>
          <a:p>
            <a:r>
              <a:rPr lang="en-US" dirty="0" smtClean="0"/>
              <a:t>Correct </a:t>
            </a:r>
            <a:r>
              <a:rPr lang="en-US" dirty="0"/>
              <a:t>errors on a worksheet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r>
              <a:rPr lang="en-US" sz="1200" dirty="0" smtClean="0"/>
              <a:t>(Slide 2 of 2)</a:t>
            </a:r>
            <a:endParaRPr lang="en-US" sz="1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22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1890182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To Move a Chart to a New Sheet</a:t>
            </a:r>
          </a:p>
          <a:p>
            <a:pPr lvl="1"/>
            <a:r>
              <a:rPr lang="en-US" sz="2100" dirty="0"/>
              <a:t>C</a:t>
            </a:r>
            <a:r>
              <a:rPr lang="en-US" sz="2100" dirty="0" smtClean="0"/>
              <a:t>lick </a:t>
            </a:r>
            <a:r>
              <a:rPr lang="en-US" sz="2100" dirty="0"/>
              <a:t>the Move Chart button </a:t>
            </a:r>
            <a:r>
              <a:rPr lang="en-US" sz="2100" dirty="0" smtClean="0"/>
              <a:t>on the CHART TOOLS DESIGN tab</a:t>
            </a:r>
          </a:p>
          <a:p>
            <a:pPr lvl="1"/>
            <a:r>
              <a:rPr lang="en-US" sz="2100" dirty="0"/>
              <a:t>C</a:t>
            </a:r>
            <a:r>
              <a:rPr lang="en-US" sz="2100" dirty="0" smtClean="0"/>
              <a:t>lick </a:t>
            </a:r>
            <a:r>
              <a:rPr lang="en-US" sz="2100" dirty="0"/>
              <a:t>New sheet to select it </a:t>
            </a:r>
            <a:r>
              <a:rPr lang="en-US" sz="2100" dirty="0" smtClean="0"/>
              <a:t>and </a:t>
            </a:r>
            <a:r>
              <a:rPr lang="en-US" sz="2100" dirty="0"/>
              <a:t>then type </a:t>
            </a:r>
            <a:r>
              <a:rPr lang="en-US" sz="2100" dirty="0" smtClean="0"/>
              <a:t>a title for the worksheet that will contain the chart</a:t>
            </a:r>
          </a:p>
          <a:p>
            <a:pPr lvl="1"/>
            <a:r>
              <a:rPr lang="en-US" sz="2100" dirty="0"/>
              <a:t>C</a:t>
            </a:r>
            <a:r>
              <a:rPr lang="en-US" sz="2100" dirty="0" smtClean="0"/>
              <a:t>lick the OK button to move the chart to a new chart sheet with a new sheet tab name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 Sheet Tab Names</a:t>
            </a:r>
            <a:r>
              <a:rPr lang="en-US" sz="1200" dirty="0" smtClean="0"/>
              <a:t> (Slide 1 of 3)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595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2956982"/>
          </a:xfrm>
        </p:spPr>
        <p:txBody>
          <a:bodyPr>
            <a:noAutofit/>
          </a:bodyPr>
          <a:lstStyle/>
          <a:p>
            <a:r>
              <a:rPr lang="en-US" dirty="0" smtClean="0"/>
              <a:t>To Change the Sheet Tab Name</a:t>
            </a:r>
          </a:p>
          <a:p>
            <a:pPr lvl="1"/>
            <a:r>
              <a:rPr lang="en-US" dirty="0" smtClean="0"/>
              <a:t>Double-click </a:t>
            </a:r>
            <a:r>
              <a:rPr lang="en-US" dirty="0"/>
              <a:t>the sheet tab you wish to change in the lower-left corner of the window</a:t>
            </a:r>
          </a:p>
          <a:p>
            <a:pPr lvl="1"/>
            <a:r>
              <a:rPr lang="en-US" dirty="0" smtClean="0"/>
              <a:t>Type a new name as </a:t>
            </a:r>
            <a:r>
              <a:rPr lang="en-US" dirty="0"/>
              <a:t>the worksheet tab name </a:t>
            </a:r>
            <a:endParaRPr lang="en-US" dirty="0" smtClean="0"/>
          </a:p>
          <a:p>
            <a:pPr lvl="1"/>
            <a:r>
              <a:rPr lang="en-US" dirty="0" smtClean="0"/>
              <a:t>Right-click the sheet tab in the lower-left corner of the window to display a shortcut menu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oint to Tab Color in the Tab Color gallery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the </a:t>
            </a:r>
            <a:r>
              <a:rPr lang="en-US" dirty="0" smtClean="0"/>
              <a:t>desired color in </a:t>
            </a:r>
            <a:r>
              <a:rPr lang="en-US" dirty="0"/>
              <a:t>the Theme </a:t>
            </a:r>
            <a:r>
              <a:rPr lang="en-US" dirty="0" smtClean="0"/>
              <a:t>Colors area to change the color of the tab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 Sheet Tab Names</a:t>
            </a:r>
            <a:r>
              <a:rPr lang="en-US" sz="1200" dirty="0" smtClean="0"/>
              <a:t> (Slide 2 of 3)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46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2956982"/>
          </a:xfrm>
        </p:spPr>
        <p:txBody>
          <a:bodyPr>
            <a:noAutofit/>
          </a:bodyPr>
          <a:lstStyle/>
          <a:p>
            <a:r>
              <a:rPr lang="en-US" dirty="0" smtClean="0"/>
              <a:t>Document Properties</a:t>
            </a:r>
          </a:p>
          <a:p>
            <a:pPr lvl="1"/>
            <a:r>
              <a:rPr lang="en-US" dirty="0" smtClean="0"/>
              <a:t>To Change Document Properties</a:t>
            </a:r>
          </a:p>
          <a:p>
            <a:pPr lvl="2"/>
            <a:r>
              <a:rPr lang="en-US" dirty="0" smtClean="0"/>
              <a:t>Click File on the ribbon to open the Backstage view and then click the Info tab in the Backstage view to display the Info gallery</a:t>
            </a:r>
          </a:p>
          <a:p>
            <a:pPr lvl="2"/>
            <a:r>
              <a:rPr lang="en-US" dirty="0" smtClean="0"/>
              <a:t>Click to the right of the property category to display a text box</a:t>
            </a:r>
          </a:p>
          <a:p>
            <a:pPr lvl="2"/>
            <a:r>
              <a:rPr lang="en-US" dirty="0" smtClean="0"/>
              <a:t>If necessary, click the Properties button to display the Properties menu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 Sheet Tab Names</a:t>
            </a:r>
            <a:r>
              <a:rPr lang="en-US" sz="1200" dirty="0" smtClean="0"/>
              <a:t> (Slide 3 of 3)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247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95400"/>
            <a:ext cx="8415338" cy="3276600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 smtClean="0"/>
              <a:t>To Preview and Print a Worksheet in Landscape Orientation</a:t>
            </a:r>
          </a:p>
          <a:p>
            <a:pPr lvl="1"/>
            <a:r>
              <a:rPr lang="en-US" sz="2300" dirty="0" smtClean="0"/>
              <a:t>In Backstage view, click </a:t>
            </a:r>
            <a:r>
              <a:rPr lang="en-US" sz="2300" dirty="0"/>
              <a:t>the Print tab </a:t>
            </a:r>
            <a:r>
              <a:rPr lang="en-US" sz="2300" dirty="0" smtClean="0"/>
              <a:t>to display </a:t>
            </a:r>
            <a:r>
              <a:rPr lang="en-US" sz="2300" dirty="0"/>
              <a:t>the Print </a:t>
            </a:r>
            <a:r>
              <a:rPr lang="en-US" sz="2300" dirty="0" smtClean="0"/>
              <a:t>gallery</a:t>
            </a:r>
          </a:p>
          <a:p>
            <a:pPr lvl="1">
              <a:lnSpc>
                <a:spcPct val="115000"/>
              </a:lnSpc>
            </a:pPr>
            <a:r>
              <a:rPr lang="en-US" sz="2300" dirty="0"/>
              <a:t>Verify that </a:t>
            </a:r>
            <a:r>
              <a:rPr lang="en-US" sz="2300" dirty="0" smtClean="0"/>
              <a:t>the printer listed on the Printer Status button will print a hard copy of the workbook. If necessary, click the Printer Status button to display a list of available printer options and then click the desired printer to change the currently selected printer</a:t>
            </a:r>
          </a:p>
          <a:p>
            <a:pPr lvl="1">
              <a:lnSpc>
                <a:spcPct val="115000"/>
              </a:lnSpc>
            </a:pPr>
            <a:r>
              <a:rPr lang="en-US" sz="2300" dirty="0"/>
              <a:t>C</a:t>
            </a:r>
            <a:r>
              <a:rPr lang="en-US" sz="2300" dirty="0" smtClean="0"/>
              <a:t>lick </a:t>
            </a:r>
            <a:r>
              <a:rPr lang="en-US" sz="2300" dirty="0"/>
              <a:t>the Portrait Orientation button in the Settings area and then select Landscape Orientation to </a:t>
            </a:r>
            <a:r>
              <a:rPr lang="en-US" sz="2300" dirty="0" smtClean="0"/>
              <a:t>change the </a:t>
            </a:r>
            <a:r>
              <a:rPr lang="en-US" sz="2300" dirty="0"/>
              <a:t>orientation of the page to landscape</a:t>
            </a:r>
            <a:r>
              <a:rPr lang="en-US" sz="2300" dirty="0" smtClean="0"/>
              <a:t>.</a:t>
            </a:r>
          </a:p>
          <a:p>
            <a:pPr lvl="1">
              <a:lnSpc>
                <a:spcPct val="115000"/>
              </a:lnSpc>
            </a:pPr>
            <a:r>
              <a:rPr lang="en-US" sz="2300" dirty="0"/>
              <a:t>C</a:t>
            </a:r>
            <a:r>
              <a:rPr lang="en-US" sz="2300" dirty="0" smtClean="0"/>
              <a:t>lick </a:t>
            </a:r>
            <a:r>
              <a:rPr lang="en-US" sz="2300" dirty="0"/>
              <a:t>the No Scaling button and then select ‘Fit Sheet on One Page’ to print the entire worksheet on one page</a:t>
            </a:r>
          </a:p>
          <a:p>
            <a:pPr lvl="1">
              <a:lnSpc>
                <a:spcPct val="115000"/>
              </a:lnSpc>
            </a:pPr>
            <a:r>
              <a:rPr lang="en-US" sz="2300" dirty="0"/>
              <a:t>Click the Print button in the Print gallery to print the worksheet in landscape orientation on the currently selected printer</a:t>
            </a:r>
          </a:p>
          <a:p>
            <a:pPr lvl="1"/>
            <a:r>
              <a:rPr lang="en-US" sz="2300" dirty="0"/>
              <a:t>When the printer stops, retrieve the hard copy</a:t>
            </a:r>
          </a:p>
          <a:p>
            <a:pPr lvl="1"/>
            <a:endParaRPr lang="en-US" sz="23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 a Worksheet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548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1585382"/>
          </a:xfrm>
        </p:spPr>
        <p:txBody>
          <a:bodyPr>
            <a:noAutofit/>
          </a:bodyPr>
          <a:lstStyle/>
          <a:p>
            <a:r>
              <a:rPr lang="en-US" dirty="0"/>
              <a:t>Using the </a:t>
            </a:r>
            <a:r>
              <a:rPr lang="en-US" dirty="0" err="1"/>
              <a:t>AutoCalculate</a:t>
            </a:r>
            <a:r>
              <a:rPr lang="en-US" dirty="0"/>
              <a:t> Area to Determine a </a:t>
            </a:r>
            <a:r>
              <a:rPr lang="en-US" dirty="0" smtClean="0"/>
              <a:t>Maximum</a:t>
            </a:r>
          </a:p>
          <a:p>
            <a:pPr lvl="1"/>
            <a:r>
              <a:rPr lang="en-US" dirty="0" smtClean="0"/>
              <a:t>Select </a:t>
            </a:r>
            <a:r>
              <a:rPr lang="en-US" dirty="0"/>
              <a:t>the range of which you wish to determine a maximum, and </a:t>
            </a:r>
            <a:r>
              <a:rPr lang="en-US" dirty="0" smtClean="0"/>
              <a:t>then right-click the status bar to display the Customize Status Bar shortcut menu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Maximum on the shortcut menu to display the Maximum value in the range in the </a:t>
            </a:r>
            <a:r>
              <a:rPr lang="en-US" dirty="0" err="1" smtClean="0"/>
              <a:t>AutoCalculate</a:t>
            </a:r>
            <a:r>
              <a:rPr lang="en-US" dirty="0" smtClean="0"/>
              <a:t> area of the status bar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AutoCalculate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812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8415338" cy="4107239"/>
          </a:xfrm>
        </p:spPr>
        <p:txBody>
          <a:bodyPr>
            <a:noAutofit/>
          </a:bodyPr>
          <a:lstStyle/>
          <a:p>
            <a:r>
              <a:rPr lang="en-US" dirty="0" smtClean="0"/>
              <a:t>Correcting Errors after Entering Data into a Cell</a:t>
            </a:r>
          </a:p>
          <a:p>
            <a:pPr lvl="1"/>
            <a:r>
              <a:rPr lang="en-US" dirty="0" smtClean="0"/>
              <a:t>If the entry is short, select the cell, retype the entry correctly</a:t>
            </a:r>
          </a:p>
          <a:p>
            <a:pPr lvl="1"/>
            <a:r>
              <a:rPr lang="en-US" dirty="0" smtClean="0"/>
              <a:t>If the entry is long, use the EDIT mode using in-cell editing</a:t>
            </a:r>
          </a:p>
          <a:p>
            <a:endParaRPr lang="en-US" dirty="0"/>
          </a:p>
          <a:p>
            <a:r>
              <a:rPr lang="en-US" dirty="0" smtClean="0"/>
              <a:t>To Clear the Entire Worksheet</a:t>
            </a:r>
          </a:p>
          <a:p>
            <a:pPr lvl="1"/>
            <a:r>
              <a:rPr lang="en-US" dirty="0" smtClean="0"/>
              <a:t>Click the Select All button on the worksheet</a:t>
            </a:r>
          </a:p>
          <a:p>
            <a:pPr lvl="1"/>
            <a:r>
              <a:rPr lang="en-US" dirty="0" smtClean="0"/>
              <a:t>Click the Clear button and then </a:t>
            </a:r>
            <a:r>
              <a:rPr lang="en-US" smtClean="0"/>
              <a:t>click Clear All</a:t>
            </a: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Correcting Errors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31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– Personal Budget Worksheet and Chart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252" y="1457196"/>
            <a:ext cx="7034096" cy="381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0" y="3688253"/>
            <a:ext cx="3421551" cy="244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314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2499782"/>
          </a:xfrm>
        </p:spPr>
        <p:txBody>
          <a:bodyPr>
            <a:noAutofit/>
          </a:bodyPr>
          <a:lstStyle/>
          <a:p>
            <a:r>
              <a:rPr lang="en-US" dirty="0" smtClean="0"/>
              <a:t>Enter </a:t>
            </a:r>
            <a:r>
              <a:rPr lang="en-US" dirty="0"/>
              <a:t>text in a blank </a:t>
            </a:r>
            <a:r>
              <a:rPr lang="en-US" dirty="0" smtClean="0"/>
              <a:t>worksheet</a:t>
            </a:r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alculate </a:t>
            </a:r>
            <a:r>
              <a:rPr lang="en-US" dirty="0"/>
              <a:t>sums and use formulas in the </a:t>
            </a:r>
            <a:r>
              <a:rPr lang="en-US" dirty="0" smtClean="0"/>
              <a:t>worksheet</a:t>
            </a:r>
            <a:endParaRPr lang="en-US" dirty="0"/>
          </a:p>
          <a:p>
            <a:r>
              <a:rPr lang="en-US" dirty="0" smtClean="0"/>
              <a:t>Format </a:t>
            </a:r>
            <a:r>
              <a:rPr lang="en-US" dirty="0"/>
              <a:t>text in the </a:t>
            </a:r>
            <a:r>
              <a:rPr lang="en-US" dirty="0" smtClean="0"/>
              <a:t>worksheet</a:t>
            </a:r>
            <a:endParaRPr lang="en-US" dirty="0"/>
          </a:p>
          <a:p>
            <a:r>
              <a:rPr lang="en-US" dirty="0"/>
              <a:t>I</a:t>
            </a:r>
            <a:r>
              <a:rPr lang="en-US" dirty="0" smtClean="0"/>
              <a:t>nsert </a:t>
            </a:r>
            <a:r>
              <a:rPr lang="en-US" dirty="0"/>
              <a:t>a pie chart into the </a:t>
            </a:r>
            <a:r>
              <a:rPr lang="en-US" dirty="0" smtClean="0"/>
              <a:t>worksheet</a:t>
            </a:r>
            <a:endParaRPr lang="en-US" dirty="0"/>
          </a:p>
          <a:p>
            <a:r>
              <a:rPr lang="en-US" dirty="0" smtClean="0"/>
              <a:t>Assign </a:t>
            </a:r>
            <a:r>
              <a:rPr lang="en-US" dirty="0"/>
              <a:t>a name to the worksheet </a:t>
            </a:r>
            <a:r>
              <a:rPr lang="en-US" dirty="0" smtClean="0"/>
              <a:t>tab</a:t>
            </a:r>
            <a:endParaRPr lang="en-US" dirty="0"/>
          </a:p>
          <a:p>
            <a:r>
              <a:rPr lang="en-US" dirty="0" smtClean="0"/>
              <a:t>Preview </a:t>
            </a:r>
            <a:r>
              <a:rPr lang="en-US" dirty="0"/>
              <a:t>and print the </a:t>
            </a:r>
            <a:r>
              <a:rPr lang="en-US" dirty="0" smtClean="0"/>
              <a:t>worksheet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49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2499782"/>
          </a:xfrm>
        </p:spPr>
        <p:txBody>
          <a:bodyPr>
            <a:noAutofit/>
          </a:bodyPr>
          <a:lstStyle/>
          <a:p>
            <a:r>
              <a:rPr lang="en-US" dirty="0" smtClean="0"/>
              <a:t>Make the cell active</a:t>
            </a:r>
            <a:endParaRPr lang="en-US" dirty="0"/>
          </a:p>
          <a:p>
            <a:pPr lvl="1"/>
            <a:r>
              <a:rPr lang="en-US" dirty="0" smtClean="0"/>
              <a:t>Use the mouse</a:t>
            </a:r>
          </a:p>
          <a:p>
            <a:pPr lvl="1"/>
            <a:r>
              <a:rPr lang="en-US" dirty="0" smtClean="0"/>
              <a:t>Use the arrow keys</a:t>
            </a:r>
            <a:endParaRPr lang="en-US" dirty="0"/>
          </a:p>
          <a:p>
            <a:r>
              <a:rPr lang="en-US" dirty="0" smtClean="0"/>
              <a:t>Cell is active when a heavy border surrounds the cell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a Cell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691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2332946"/>
          </a:xfrm>
        </p:spPr>
        <p:txBody>
          <a:bodyPr/>
          <a:lstStyle/>
          <a:p>
            <a:r>
              <a:rPr lang="en-US" dirty="0" smtClean="0"/>
              <a:t>To Enter the Worksheet Titles</a:t>
            </a:r>
          </a:p>
          <a:p>
            <a:pPr lvl="1"/>
            <a:r>
              <a:rPr lang="en-US" dirty="0" smtClean="0"/>
              <a:t>Run Excel and create a blank workbook in the Excel window</a:t>
            </a:r>
          </a:p>
          <a:p>
            <a:pPr lvl="1"/>
            <a:r>
              <a:rPr lang="en-US" dirty="0" smtClean="0"/>
              <a:t>Click the A1 to make the cell A1 the active cell</a:t>
            </a:r>
          </a:p>
          <a:p>
            <a:pPr lvl="1"/>
            <a:r>
              <a:rPr lang="en-US" dirty="0" smtClean="0"/>
              <a:t>Type desired text</a:t>
            </a:r>
          </a:p>
          <a:p>
            <a:pPr lvl="1"/>
            <a:r>
              <a:rPr lang="en-US" dirty="0" smtClean="0"/>
              <a:t>Click the ENTER button to complete the entry and enter the worksheet title</a:t>
            </a:r>
          </a:p>
          <a:p>
            <a:pPr lvl="1"/>
            <a:r>
              <a:rPr lang="en-US" dirty="0" smtClean="0"/>
              <a:t>Click cell A2 to select it</a:t>
            </a:r>
          </a:p>
          <a:p>
            <a:pPr lvl="1"/>
            <a:r>
              <a:rPr lang="en-US" dirty="0" smtClean="0"/>
              <a:t>Click the ENTER button to complete the entry and enter the worksheet subtitle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332005"/>
            <a:ext cx="8026400" cy="444737"/>
          </a:xfrm>
        </p:spPr>
        <p:txBody>
          <a:bodyPr/>
          <a:lstStyle/>
          <a:p>
            <a:r>
              <a:rPr lang="en-US" dirty="0" smtClean="0"/>
              <a:t>Entering Text</a:t>
            </a:r>
            <a:r>
              <a:rPr lang="en-US" sz="1200" dirty="0" smtClean="0"/>
              <a:t> (Slide 1 of 4)</a:t>
            </a:r>
            <a:r>
              <a:rPr lang="en-US" dirty="0"/>
              <a:t/>
            </a:r>
            <a:br>
              <a:rPr lang="en-US" dirty="0"/>
            </a:br>
            <a:endParaRPr lang="en-US" sz="1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203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332005"/>
            <a:ext cx="8026400" cy="444737"/>
          </a:xfrm>
        </p:spPr>
        <p:txBody>
          <a:bodyPr/>
          <a:lstStyle/>
          <a:p>
            <a:r>
              <a:rPr lang="en-US" dirty="0" smtClean="0"/>
              <a:t>Entering Text</a:t>
            </a:r>
            <a:r>
              <a:rPr lang="en-US" sz="1200" dirty="0" smtClean="0"/>
              <a:t> (Slide 2 of 4)</a:t>
            </a:r>
            <a:r>
              <a:rPr lang="en-US" dirty="0"/>
              <a:t/>
            </a:r>
            <a:br>
              <a:rPr lang="en-US" dirty="0"/>
            </a:br>
            <a:endParaRPr lang="en-US" sz="1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90209" y="1447800"/>
            <a:ext cx="85344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To Enter Column Titles</a:t>
            </a:r>
          </a:p>
          <a:p>
            <a:pPr marL="800100" lvl="1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Click </a:t>
            </a:r>
            <a:r>
              <a:rPr lang="en-US" sz="2000" dirty="0"/>
              <a:t>cell </a:t>
            </a:r>
            <a:r>
              <a:rPr lang="en-US" sz="2000" dirty="0" smtClean="0"/>
              <a:t>A3 and enter a column title  </a:t>
            </a:r>
          </a:p>
          <a:p>
            <a:pPr marL="800100" lvl="1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</a:t>
            </a:r>
            <a:r>
              <a:rPr lang="en-US" sz="2000" dirty="0" smtClean="0"/>
              <a:t>ress the RIGHT ARROW key to enter a </a:t>
            </a:r>
            <a:r>
              <a:rPr lang="en-US" sz="2000" dirty="0"/>
              <a:t>column </a:t>
            </a:r>
            <a:r>
              <a:rPr lang="en-US" sz="2000" dirty="0" smtClean="0"/>
              <a:t>title and make the </a:t>
            </a:r>
            <a:r>
              <a:rPr lang="en-US" sz="2000" dirty="0"/>
              <a:t>cell </a:t>
            </a:r>
            <a:r>
              <a:rPr lang="en-US" sz="2000" dirty="0" smtClean="0"/>
              <a:t>to the right </a:t>
            </a:r>
            <a:r>
              <a:rPr lang="en-US" sz="2000" dirty="0"/>
              <a:t>the </a:t>
            </a:r>
            <a:r>
              <a:rPr lang="en-US" sz="2000" dirty="0" smtClean="0"/>
              <a:t>active cell</a:t>
            </a:r>
          </a:p>
          <a:p>
            <a:pPr marL="800100" lvl="1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Repeat the previous </a:t>
            </a:r>
            <a:r>
              <a:rPr lang="en-US" sz="2000" dirty="0" smtClean="0"/>
              <a:t>steps </a:t>
            </a:r>
            <a:r>
              <a:rPr lang="en-US" sz="2000" dirty="0"/>
              <a:t>until all column titles are entered. Click the Enter box after entering the last column title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0308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332005"/>
            <a:ext cx="8026400" cy="444737"/>
          </a:xfrm>
        </p:spPr>
        <p:txBody>
          <a:bodyPr/>
          <a:lstStyle/>
          <a:p>
            <a:r>
              <a:rPr lang="en-US" dirty="0" smtClean="0"/>
              <a:t>Entering Text</a:t>
            </a:r>
            <a:r>
              <a:rPr lang="en-US" sz="1200" dirty="0" smtClean="0"/>
              <a:t> (Slide 3 of 4)</a:t>
            </a:r>
            <a:r>
              <a:rPr lang="en-US" dirty="0"/>
              <a:t/>
            </a:r>
            <a:br>
              <a:rPr lang="en-US" dirty="0"/>
            </a:br>
            <a:endParaRPr lang="en-US" sz="1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320" y="1295400"/>
            <a:ext cx="8688079" cy="403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109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engage">
      <a:dk1>
        <a:srgbClr val="000000"/>
      </a:dk1>
      <a:lt1>
        <a:srgbClr val="FFFFFF"/>
      </a:lt1>
      <a:dk2>
        <a:srgbClr val="000000"/>
      </a:dk2>
      <a:lt2>
        <a:srgbClr val="AAAEB4"/>
      </a:lt2>
      <a:accent1>
        <a:srgbClr val="0D3857"/>
      </a:accent1>
      <a:accent2>
        <a:srgbClr val="055C91"/>
      </a:accent2>
      <a:accent3>
        <a:srgbClr val="81C0DA"/>
      </a:accent3>
      <a:accent4>
        <a:srgbClr val="B0D3DF"/>
      </a:accent4>
      <a:accent5>
        <a:srgbClr val="E0DCCD"/>
      </a:accent5>
      <a:accent6>
        <a:srgbClr val="7C7666"/>
      </a:accent6>
      <a:hlink>
        <a:srgbClr val="055C91"/>
      </a:hlink>
      <a:folHlink>
        <a:srgbClr val="81C0DA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4073</Words>
  <Application>Microsoft Macintosh PowerPoint</Application>
  <PresentationFormat>On-screen Show (4:3)</PresentationFormat>
  <Paragraphs>261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Shelly Cashman: Microsoft Excel 2016</vt:lpstr>
      <vt:lpstr>Objectives (Slide 1 of 2)</vt:lpstr>
      <vt:lpstr>Objectives (Slide 2 of 2)</vt:lpstr>
      <vt:lpstr>Project – Personal Budget Worksheet and Chart</vt:lpstr>
      <vt:lpstr>Roadmap</vt:lpstr>
      <vt:lpstr>Selecting a Cell</vt:lpstr>
      <vt:lpstr>Entering Text (Slide 1 of 4) </vt:lpstr>
      <vt:lpstr>Entering Text (Slide 2 of 4) </vt:lpstr>
      <vt:lpstr>Entering Text (Slide 3 of 4) </vt:lpstr>
      <vt:lpstr>Entering Text (Slide 4 of 4) </vt:lpstr>
      <vt:lpstr>Entering Numbers</vt:lpstr>
      <vt:lpstr>Calculating a Sum (Slide 1 of 2)</vt:lpstr>
      <vt:lpstr>Calculating a Sum (Slide 2 of 2)</vt:lpstr>
      <vt:lpstr>Using the Fill Handle to Copy a Cell to Adjacent Cells (Slide 1 of 4)</vt:lpstr>
      <vt:lpstr>Using the Fill Handle to Copy a Cell to Adjacent Cells (Slide 2 of 4)</vt:lpstr>
      <vt:lpstr>Using the Fill Handle to Copy a Cell to Adjacent Cells (Slide 3 of 4)</vt:lpstr>
      <vt:lpstr>Using the Fill Handle to Copy a Cell to Adjacent Cells (Slide 4 of 4)</vt:lpstr>
      <vt:lpstr>Formatting the Worksheet (Slide 1 of 10)</vt:lpstr>
      <vt:lpstr>Formatting the Worksheet (Slide 2 of 10)</vt:lpstr>
      <vt:lpstr>Formatting the Worksheet (Slide 3 of 10)</vt:lpstr>
      <vt:lpstr>Formatting the Worksheet (Slide 4 of 10)</vt:lpstr>
      <vt:lpstr>Formatting the Worksheet (Slide 5 of 10)</vt:lpstr>
      <vt:lpstr>Formatting the Worksheet (Slide 6 of 10)</vt:lpstr>
      <vt:lpstr>Formatting the Worksheet (Slide 7 of 10)</vt:lpstr>
      <vt:lpstr>Formatting the Worksheet (Slide 8 of 10)</vt:lpstr>
      <vt:lpstr>Formatting the Worksheet (Slide 9 of 10)</vt:lpstr>
      <vt:lpstr>Formatting the Worksheet  (Slide 10 of 10)</vt:lpstr>
      <vt:lpstr>Adding a Pie Chart to the Worksheet (Slide 1 of 2)</vt:lpstr>
      <vt:lpstr>Adding a Pie Chart to the Worksheet (Slide 2 of 2)</vt:lpstr>
      <vt:lpstr>Changing the Sheet Tab Names (Slide 1 of 3)</vt:lpstr>
      <vt:lpstr>Changing the Sheet Tab Names (Slide 2 of 3)</vt:lpstr>
      <vt:lpstr>Changing the Sheet Tab Names (Slide 3 of 3)</vt:lpstr>
      <vt:lpstr>Printing a Worksheet</vt:lpstr>
      <vt:lpstr>AutoCalculate</vt:lpstr>
      <vt:lpstr>Correcting Errors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Excel 2013</dc:title>
  <dc:creator>Jenn</dc:creator>
  <cp:lastModifiedBy>Charles Fisher</cp:lastModifiedBy>
  <cp:revision>15</cp:revision>
  <dcterms:created xsi:type="dcterms:W3CDTF">2013-04-15T13:11:45Z</dcterms:created>
  <dcterms:modified xsi:type="dcterms:W3CDTF">2016-04-04T14:40:10Z</dcterms:modified>
</cp:coreProperties>
</file>