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sldIdLst>
    <p:sldId id="256" r:id="rId2"/>
    <p:sldId id="257" r:id="rId3"/>
    <p:sldId id="258" r:id="rId4"/>
    <p:sldId id="260" r:id="rId5"/>
    <p:sldId id="318" r:id="rId6"/>
    <p:sldId id="320" r:id="rId7"/>
    <p:sldId id="322" r:id="rId8"/>
    <p:sldId id="323" r:id="rId9"/>
    <p:sldId id="324" r:id="rId10"/>
    <p:sldId id="325" r:id="rId11"/>
    <p:sldId id="329" r:id="rId12"/>
    <p:sldId id="332" r:id="rId13"/>
    <p:sldId id="333" r:id="rId14"/>
    <p:sldId id="334" r:id="rId15"/>
    <p:sldId id="335" r:id="rId16"/>
    <p:sldId id="336" r:id="rId17"/>
    <p:sldId id="338" r:id="rId18"/>
    <p:sldId id="340" r:id="rId19"/>
    <p:sldId id="344" r:id="rId20"/>
    <p:sldId id="389" r:id="rId21"/>
    <p:sldId id="391" r:id="rId22"/>
    <p:sldId id="349" r:id="rId23"/>
    <p:sldId id="351" r:id="rId24"/>
    <p:sldId id="353" r:id="rId25"/>
    <p:sldId id="354" r:id="rId26"/>
    <p:sldId id="356" r:id="rId27"/>
    <p:sldId id="395" r:id="rId28"/>
    <p:sldId id="359" r:id="rId29"/>
    <p:sldId id="360" r:id="rId30"/>
    <p:sldId id="362" r:id="rId31"/>
    <p:sldId id="365" r:id="rId32"/>
    <p:sldId id="369" r:id="rId33"/>
    <p:sldId id="371" r:id="rId34"/>
    <p:sldId id="373" r:id="rId35"/>
    <p:sldId id="398" r:id="rId36"/>
    <p:sldId id="400" r:id="rId37"/>
    <p:sldId id="4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20" y="-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4/12/16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a:p>
        </p:txBody>
      </p:sp>
    </p:spTree>
    <p:extLst>
      <p:ext uri="{BB962C8B-B14F-4D97-AF65-F5344CB8AC3E}">
        <p14:creationId xmlns:p14="http://schemas.microsoft.com/office/powerpoint/2010/main" val="369736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2-56: display</a:t>
            </a:r>
            <a:r>
              <a:rPr lang="en-US" baseline="0" dirty="0" smtClean="0"/>
              <a:t> of styles gallery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a:p>
        </p:txBody>
      </p:sp>
    </p:spTree>
    <p:extLst>
      <p:ext uri="{BB962C8B-B14F-4D97-AF65-F5344CB8AC3E}">
        <p14:creationId xmlns:p14="http://schemas.microsoft.com/office/powerpoint/2010/main" val="106359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2-61:</a:t>
            </a:r>
            <a:r>
              <a:rPr lang="en-US" baseline="0" dirty="0" smtClean="0"/>
              <a:t> display of the bibliography filed updated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a:p>
        </p:txBody>
      </p:sp>
    </p:spTree>
    <p:extLst>
      <p:ext uri="{BB962C8B-B14F-4D97-AF65-F5344CB8AC3E}">
        <p14:creationId xmlns:p14="http://schemas.microsoft.com/office/powerpoint/2010/main" val="90889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2-77: display of Page Color command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a:p>
        </p:txBody>
      </p:sp>
    </p:spTree>
    <p:extLst>
      <p:ext uri="{BB962C8B-B14F-4D97-AF65-F5344CB8AC3E}">
        <p14:creationId xmlns:p14="http://schemas.microsoft.com/office/powerpoint/2010/main" val="384431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 display of ‘Line and Paragraph Spacing’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a:p>
        </p:txBody>
      </p:sp>
    </p:spTree>
    <p:extLst>
      <p:ext uri="{BB962C8B-B14F-4D97-AF65-F5344CB8AC3E}">
        <p14:creationId xmlns:p14="http://schemas.microsoft.com/office/powerpoint/2010/main" val="136864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2-6: display of ‘Remove Space After Paragraph’ command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a:p>
        </p:txBody>
      </p:sp>
    </p:spTree>
    <p:extLst>
      <p:ext uri="{BB962C8B-B14F-4D97-AF65-F5344CB8AC3E}">
        <p14:creationId xmlns:p14="http://schemas.microsoft.com/office/powerpoint/2010/main" val="394907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2-7: display of ‘Update Normal to Match Selection’</a:t>
            </a:r>
            <a:r>
              <a:rPr lang="en-US" baseline="0" dirty="0" smtClean="0"/>
              <a:t> command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a:p>
        </p:txBody>
      </p:sp>
    </p:spTree>
    <p:extLst>
      <p:ext uri="{BB962C8B-B14F-4D97-AF65-F5344CB8AC3E}">
        <p14:creationId xmlns:p14="http://schemas.microsoft.com/office/powerpoint/2010/main" val="386351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2-9: display</a:t>
            </a:r>
            <a:r>
              <a:rPr lang="en-US" baseline="0" dirty="0" smtClean="0"/>
              <a:t> of Header &amp; Footer Tools Design tab</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a:p>
        </p:txBody>
      </p:sp>
    </p:spTree>
    <p:extLst>
      <p:ext uri="{BB962C8B-B14F-4D97-AF65-F5344CB8AC3E}">
        <p14:creationId xmlns:p14="http://schemas.microsoft.com/office/powerpoint/2010/main" val="114779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2-17: display</a:t>
            </a:r>
            <a:r>
              <a:rPr lang="en-US" baseline="0" dirty="0" smtClean="0"/>
              <a:t> of View Ruler check box</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a:p>
        </p:txBody>
      </p:sp>
    </p:spTree>
    <p:extLst>
      <p:ext uri="{BB962C8B-B14F-4D97-AF65-F5344CB8AC3E}">
        <p14:creationId xmlns:p14="http://schemas.microsoft.com/office/powerpoint/2010/main" val="361039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2-20: display</a:t>
            </a:r>
            <a:r>
              <a:rPr lang="en-US" baseline="0" dirty="0" smtClean="0"/>
              <a:t> of ‘First Line Indent’ marker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a:p>
        </p:txBody>
      </p:sp>
    </p:spTree>
    <p:extLst>
      <p:ext uri="{BB962C8B-B14F-4D97-AF65-F5344CB8AC3E}">
        <p14:creationId xmlns:p14="http://schemas.microsoft.com/office/powerpoint/2010/main" val="333031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2-23:</a:t>
            </a:r>
            <a:r>
              <a:rPr lang="en-US" baseline="0" dirty="0" smtClean="0"/>
              <a:t> display of AutoCorrect feature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a:p>
        </p:txBody>
      </p:sp>
    </p:spTree>
    <p:extLst>
      <p:ext uri="{BB962C8B-B14F-4D97-AF65-F5344CB8AC3E}">
        <p14:creationId xmlns:p14="http://schemas.microsoft.com/office/powerpoint/2010/main" val="206705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2-25: display of the Auto Correct</a:t>
            </a:r>
            <a:r>
              <a:rPr lang="en-US" baseline="0" dirty="0" smtClean="0"/>
              <a:t> Options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a:p>
        </p:txBody>
      </p:sp>
    </p:spTree>
    <p:extLst>
      <p:ext uri="{BB962C8B-B14F-4D97-AF65-F5344CB8AC3E}">
        <p14:creationId xmlns:p14="http://schemas.microsoft.com/office/powerpoint/2010/main" val="3496013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8"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6" name="Footer Placeholder 5"/>
          <p:cNvSpPr>
            <a:spLocks noGrp="1"/>
          </p:cNvSpPr>
          <p:nvPr>
            <p:ph type="ftr" sz="quarter" idx="10"/>
          </p:nvPr>
        </p:nvSpPr>
        <p:spPr>
          <a:xfrm>
            <a:off x="1015922" y="6456815"/>
            <a:ext cx="6399830" cy="366183"/>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47483278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33574"/>
            <a:ext cx="6172200" cy="366254"/>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942669"/>
            <a:ext cx="6172200" cy="26314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5" y="361951"/>
            <a:ext cx="1840495" cy="1940983"/>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2604918"/>
            <a:ext cx="1101550" cy="1221097"/>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4804752"/>
            <a:ext cx="252342" cy="650393"/>
          </a:xfrm>
          <a:prstGeom prst="rect">
            <a:avLst/>
          </a:prstGeom>
        </p:spPr>
      </p:pic>
      <p:sp>
        <p:nvSpPr>
          <p:cNvPr id="7" name="Footer Placeholder 6"/>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89260870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2" name="Footer Placeholder 1"/>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55816560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3" name="Footer Placeholder 2"/>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74659044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srgbClr val="000000">
                  <a:tint val="75000"/>
                </a:srgbClr>
              </a:solidFill>
            </a:endParaRPr>
          </a:p>
        </p:txBody>
      </p:sp>
    </p:spTree>
    <p:extLst>
      <p:ext uri="{BB962C8B-B14F-4D97-AF65-F5344CB8AC3E}">
        <p14:creationId xmlns:p14="http://schemas.microsoft.com/office/powerpoint/2010/main" val="118049207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152400" y="1371600"/>
            <a:ext cx="88392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0975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82578" y="6513743"/>
            <a:ext cx="306494"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800" smtClean="0">
                <a:solidFill>
                  <a:srgbClr val="000000">
                    <a:tint val="75000"/>
                  </a:srgbClr>
                </a:solidFill>
              </a:rPr>
              <a:pPr>
                <a:defRPr/>
              </a:pPr>
              <a:t>‹#›</a:t>
            </a:fld>
            <a:endParaRPr lang="en-US" sz="800" dirty="0" smtClean="0">
              <a:solidFill>
                <a:srgbClr val="000000">
                  <a:tint val="75000"/>
                </a:srgbClr>
              </a:solidFill>
            </a:endParaRPr>
          </a:p>
        </p:txBody>
      </p:sp>
      <p:sp>
        <p:nvSpPr>
          <p:cNvPr id="2" name="Title Placeholder 1"/>
          <p:cNvSpPr>
            <a:spLocks noGrp="1"/>
          </p:cNvSpPr>
          <p:nvPr>
            <p:ph type="title"/>
          </p:nvPr>
        </p:nvSpPr>
        <p:spPr>
          <a:xfrm>
            <a:off x="365125" y="485017"/>
            <a:ext cx="8415338" cy="287771"/>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41708522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50" r:id="rId6"/>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Shelly Cashman: Microsoft Word 2016</a:t>
            </a:r>
            <a:endParaRPr lang="en-US" dirty="0"/>
          </a:p>
        </p:txBody>
      </p:sp>
      <p:sp>
        <p:nvSpPr>
          <p:cNvPr id="3" name="Subtitle 2"/>
          <p:cNvSpPr>
            <a:spLocks noGrp="1"/>
          </p:cNvSpPr>
          <p:nvPr>
            <p:ph type="subTitle" idx="1"/>
          </p:nvPr>
        </p:nvSpPr>
        <p:spPr>
          <a:xfrm>
            <a:off x="698500" y="3352800"/>
            <a:ext cx="7747000" cy="233910"/>
          </a:xfrm>
        </p:spPr>
        <p:txBody>
          <a:bodyPr/>
          <a:lstStyle/>
          <a:p>
            <a:r>
              <a:rPr lang="en-US" dirty="0" smtClean="0"/>
              <a:t>Module 2: Creating a Research Paper with References and Sources</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747360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15338" cy="4772076"/>
          </a:xfrm>
        </p:spPr>
        <p:txBody>
          <a:bodyPr/>
          <a:lstStyle/>
          <a:p>
            <a:r>
              <a:rPr lang="en-US" dirty="0" smtClean="0"/>
              <a:t>To Right-Align a Paragraph</a:t>
            </a:r>
          </a:p>
          <a:p>
            <a:pPr lvl="1"/>
            <a:r>
              <a:rPr lang="en-US" dirty="0"/>
              <a:t>C</a:t>
            </a:r>
            <a:r>
              <a:rPr lang="en-US" dirty="0" smtClean="0"/>
              <a:t>lick HOME on the ribbon to display the HOME tab</a:t>
            </a:r>
            <a:endParaRPr lang="en-US" dirty="0"/>
          </a:p>
          <a:p>
            <a:pPr lvl="1"/>
            <a:r>
              <a:rPr lang="en-US" dirty="0"/>
              <a:t>C</a:t>
            </a:r>
            <a:r>
              <a:rPr lang="en-US" dirty="0" smtClean="0"/>
              <a:t>lick </a:t>
            </a:r>
            <a:r>
              <a:rPr lang="en-US" dirty="0"/>
              <a:t>the Align </a:t>
            </a:r>
            <a:r>
              <a:rPr lang="en-US" dirty="0" smtClean="0"/>
              <a:t>Right button </a:t>
            </a:r>
            <a:r>
              <a:rPr lang="en-US" dirty="0"/>
              <a:t>to right-align the current </a:t>
            </a:r>
            <a:r>
              <a:rPr lang="en-US" dirty="0" smtClean="0"/>
              <a:t>paragraph</a:t>
            </a:r>
          </a:p>
          <a:p>
            <a:pPr lvl="1"/>
            <a:endParaRPr lang="en-US" dirty="0"/>
          </a:p>
          <a:p>
            <a:r>
              <a:rPr lang="en-US" dirty="0" smtClean="0"/>
              <a:t>To Insert a Page Number</a:t>
            </a:r>
          </a:p>
          <a:p>
            <a:pPr lvl="1"/>
            <a:r>
              <a:rPr lang="en-US" dirty="0"/>
              <a:t>C</a:t>
            </a:r>
            <a:r>
              <a:rPr lang="en-US" dirty="0" smtClean="0"/>
              <a:t>lick </a:t>
            </a:r>
            <a:r>
              <a:rPr lang="en-US" dirty="0"/>
              <a:t>HEADER &amp; FOOTER TOOLS DESIGN on the ribbon to display the HEADER &amp; FOOTER TOOLS DESIGN tab</a:t>
            </a:r>
          </a:p>
          <a:p>
            <a:pPr lvl="1"/>
            <a:r>
              <a:rPr lang="en-US" dirty="0"/>
              <a:t>C</a:t>
            </a:r>
            <a:r>
              <a:rPr lang="en-US" dirty="0" smtClean="0"/>
              <a:t>lick </a:t>
            </a:r>
            <a:r>
              <a:rPr lang="en-US" dirty="0"/>
              <a:t>the ‘Add Page Numbers’ button t</a:t>
            </a:r>
            <a:r>
              <a:rPr lang="en-US" dirty="0" smtClean="0"/>
              <a:t>o </a:t>
            </a:r>
            <a:r>
              <a:rPr lang="en-US" dirty="0"/>
              <a:t>display the Add Page Numbers menu</a:t>
            </a:r>
          </a:p>
          <a:p>
            <a:pPr lvl="1"/>
            <a:r>
              <a:rPr lang="en-US" dirty="0"/>
              <a:t>P</a:t>
            </a:r>
            <a:r>
              <a:rPr lang="en-US" dirty="0" smtClean="0"/>
              <a:t>oint </a:t>
            </a:r>
            <a:r>
              <a:rPr lang="en-US" dirty="0"/>
              <a:t>to the desired location on the Add Page Numbers menu to display the gallery</a:t>
            </a:r>
          </a:p>
          <a:p>
            <a:pPr lvl="1"/>
            <a:r>
              <a:rPr lang="en-US" dirty="0"/>
              <a:t>C</a:t>
            </a:r>
            <a:r>
              <a:rPr lang="en-US" dirty="0" smtClean="0"/>
              <a:t>lick </a:t>
            </a:r>
            <a:r>
              <a:rPr lang="en-US" dirty="0"/>
              <a:t>the desired </a:t>
            </a:r>
            <a:r>
              <a:rPr lang="en-US" dirty="0" smtClean="0"/>
              <a:t>style</a:t>
            </a:r>
          </a:p>
          <a:p>
            <a:pPr lvl="1"/>
            <a:endParaRPr lang="en-US" dirty="0"/>
          </a:p>
          <a:p>
            <a:r>
              <a:rPr lang="en-US" dirty="0"/>
              <a:t>To Close the Header</a:t>
            </a:r>
          </a:p>
          <a:p>
            <a:pPr lvl="1"/>
            <a:r>
              <a:rPr lang="en-US" dirty="0"/>
              <a:t>Click the ‘Close Header and Footer’ button to close the header and switch back to the document </a:t>
            </a:r>
            <a:r>
              <a:rPr lang="en-US" dirty="0" smtClean="0"/>
              <a:t>text</a:t>
            </a:r>
            <a:endParaRPr lang="en-US" dirty="0"/>
          </a:p>
        </p:txBody>
      </p:sp>
      <p:sp>
        <p:nvSpPr>
          <p:cNvPr id="5" name="Title 4"/>
          <p:cNvSpPr>
            <a:spLocks noGrp="1"/>
          </p:cNvSpPr>
          <p:nvPr>
            <p:ph type="title"/>
          </p:nvPr>
        </p:nvSpPr>
        <p:spPr/>
        <p:txBody>
          <a:bodyPr/>
          <a:lstStyle/>
          <a:p>
            <a:r>
              <a:rPr lang="en-US" dirty="0" smtClean="0"/>
              <a:t>Creating a Header</a:t>
            </a:r>
            <a:r>
              <a:rPr lang="en-US" sz="1200" dirty="0" smtClean="0"/>
              <a:t> (Slide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86762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102114"/>
          </a:xfrm>
        </p:spPr>
        <p:txBody>
          <a:bodyPr/>
          <a:lstStyle/>
          <a:p>
            <a:r>
              <a:rPr lang="en-US" dirty="0" smtClean="0"/>
              <a:t>To Click and Type</a:t>
            </a:r>
          </a:p>
          <a:p>
            <a:pPr lvl="1"/>
            <a:r>
              <a:rPr lang="en-US" dirty="0"/>
              <a:t>P</a:t>
            </a:r>
            <a:r>
              <a:rPr lang="en-US" dirty="0" smtClean="0"/>
              <a:t>osition the mouse pointer in the location where you want to type, in the center of the document window until a center icon appears below the I-beam</a:t>
            </a:r>
          </a:p>
          <a:p>
            <a:pPr lvl="1"/>
            <a:r>
              <a:rPr lang="en-US" dirty="0" smtClean="0"/>
              <a:t>Double-click to center the paragraph and mark the insertion point between the left and right margins</a:t>
            </a:r>
          </a:p>
          <a:p>
            <a:pPr lvl="1"/>
            <a:r>
              <a:rPr lang="en-US" dirty="0" smtClean="0"/>
              <a:t>Type the desired text and then press the ENTER key to position the insertion point on the next line</a:t>
            </a:r>
            <a:endParaRPr lang="en-US" dirty="0"/>
          </a:p>
        </p:txBody>
      </p:sp>
      <p:sp>
        <p:nvSpPr>
          <p:cNvPr id="5" name="Title 4"/>
          <p:cNvSpPr>
            <a:spLocks noGrp="1"/>
          </p:cNvSpPr>
          <p:nvPr>
            <p:ph type="title"/>
          </p:nvPr>
        </p:nvSpPr>
        <p:spPr/>
        <p:txBody>
          <a:bodyPr/>
          <a:lstStyle/>
          <a:p>
            <a:r>
              <a:rPr lang="en-US" dirty="0" smtClean="0"/>
              <a:t>Typing the Research Paper Text</a:t>
            </a:r>
            <a:r>
              <a:rPr lang="en-US" sz="1200" dirty="0" smtClean="0"/>
              <a:t> (Slide 1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0212509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15338" cy="1235723"/>
          </a:xfrm>
        </p:spPr>
        <p:txBody>
          <a:bodyPr/>
          <a:lstStyle/>
          <a:p>
            <a:r>
              <a:rPr lang="en-US" dirty="0" smtClean="0"/>
              <a:t>To Display the Rulers</a:t>
            </a:r>
          </a:p>
          <a:p>
            <a:pPr lvl="1"/>
            <a:r>
              <a:rPr lang="en-US" dirty="0"/>
              <a:t>C</a:t>
            </a:r>
            <a:r>
              <a:rPr lang="en-US" dirty="0" smtClean="0"/>
              <a:t>lick </a:t>
            </a:r>
            <a:r>
              <a:rPr lang="en-US" dirty="0"/>
              <a:t>VIEW on the ribbon to display the VIEW </a:t>
            </a:r>
            <a:r>
              <a:rPr lang="en-US" dirty="0" smtClean="0"/>
              <a:t>tab</a:t>
            </a:r>
            <a:endParaRPr lang="en-US" dirty="0"/>
          </a:p>
          <a:p>
            <a:pPr lvl="1"/>
            <a:r>
              <a:rPr lang="en-US" dirty="0" smtClean="0"/>
              <a:t>If </a:t>
            </a:r>
            <a:r>
              <a:rPr lang="en-US" dirty="0"/>
              <a:t>the rulers are not displayed, </a:t>
            </a:r>
            <a:r>
              <a:rPr lang="en-US" dirty="0" smtClean="0"/>
              <a:t>click </a:t>
            </a:r>
            <a:r>
              <a:rPr lang="en-US" dirty="0"/>
              <a:t>the View Ruler </a:t>
            </a:r>
            <a:r>
              <a:rPr lang="en-US" dirty="0" smtClean="0"/>
              <a:t>check box </a:t>
            </a:r>
            <a:r>
              <a:rPr lang="en-US" dirty="0"/>
              <a:t>to place a check </a:t>
            </a:r>
            <a:r>
              <a:rPr lang="en-US" dirty="0" smtClean="0"/>
              <a:t>mark in </a:t>
            </a:r>
            <a:r>
              <a:rPr lang="en-US" dirty="0"/>
              <a:t>the check box and display the horizontal and vertical rulers on the screen</a:t>
            </a:r>
            <a:endParaRPr lang="en-US" dirty="0" smtClean="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2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514600"/>
            <a:ext cx="6629400" cy="3699655"/>
          </a:xfrm>
          <a:prstGeom prst="rect">
            <a:avLst/>
          </a:prstGeom>
        </p:spPr>
      </p:pic>
    </p:spTree>
    <p:extLst>
      <p:ext uri="{BB962C8B-B14F-4D97-AF65-F5344CB8AC3E}">
        <p14:creationId xmlns:p14="http://schemas.microsoft.com/office/powerpoint/2010/main" val="3477408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31" y="1371600"/>
            <a:ext cx="8415338" cy="895630"/>
          </a:xfrm>
        </p:spPr>
        <p:txBody>
          <a:bodyPr/>
          <a:lstStyle/>
          <a:p>
            <a:r>
              <a:rPr lang="en-US" dirty="0" smtClean="0"/>
              <a:t>To First-Line Indent Paragraphs</a:t>
            </a:r>
          </a:p>
          <a:p>
            <a:pPr lvl="1"/>
            <a:r>
              <a:rPr lang="en-US" dirty="0" smtClean="0"/>
              <a:t>With the insertion point in the paragraph to be indented, drag the First Line Indent marker to the desired location on the ruler to set the location for the first-line indent</a:t>
            </a:r>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3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41600"/>
            <a:ext cx="6943351" cy="3425632"/>
          </a:xfrm>
          <a:prstGeom prst="rect">
            <a:avLst/>
          </a:prstGeom>
        </p:spPr>
      </p:pic>
    </p:spTree>
    <p:extLst>
      <p:ext uri="{BB962C8B-B14F-4D97-AF65-F5344CB8AC3E}">
        <p14:creationId xmlns:p14="http://schemas.microsoft.com/office/powerpoint/2010/main" val="30962988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895630"/>
          </a:xfrm>
        </p:spPr>
        <p:txBody>
          <a:bodyPr/>
          <a:lstStyle/>
          <a:p>
            <a:r>
              <a:rPr lang="en-US" dirty="0" smtClean="0"/>
              <a:t>To AutoCorrect as You Type</a:t>
            </a:r>
          </a:p>
          <a:p>
            <a:pPr lvl="1"/>
            <a:r>
              <a:rPr lang="en-US" dirty="0" smtClean="0"/>
              <a:t>Word </a:t>
            </a:r>
            <a:r>
              <a:rPr lang="en-US" dirty="0"/>
              <a:t>provides an </a:t>
            </a:r>
            <a:r>
              <a:rPr lang="en-US" b="1" dirty="0"/>
              <a:t>AutoCorrect </a:t>
            </a:r>
            <a:r>
              <a:rPr lang="en-US" dirty="0"/>
              <a:t>feature that automatically corrects </a:t>
            </a:r>
            <a:r>
              <a:rPr lang="en-US" dirty="0" smtClean="0"/>
              <a:t>certain typing, spelling, capitalization, or grammar errors </a:t>
            </a:r>
            <a:r>
              <a:rPr lang="en-US" dirty="0"/>
              <a:t>as you type </a:t>
            </a:r>
            <a:r>
              <a:rPr lang="en-US" dirty="0" smtClean="0"/>
              <a:t>a document</a:t>
            </a:r>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4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95600"/>
            <a:ext cx="8547104" cy="2438400"/>
          </a:xfrm>
          <a:prstGeom prst="rect">
            <a:avLst/>
          </a:prstGeom>
        </p:spPr>
      </p:pic>
    </p:spTree>
    <p:extLst>
      <p:ext uri="{BB962C8B-B14F-4D97-AF65-F5344CB8AC3E}">
        <p14:creationId xmlns:p14="http://schemas.microsoft.com/office/powerpoint/2010/main" val="328116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15338" cy="1585382"/>
          </a:xfrm>
        </p:spPr>
        <p:txBody>
          <a:bodyPr>
            <a:normAutofit fontScale="85000" lnSpcReduction="20000"/>
          </a:bodyPr>
          <a:lstStyle/>
          <a:p>
            <a:r>
              <a:rPr lang="en-US" sz="2400" dirty="0" smtClean="0"/>
              <a:t>To Use the AutoCorrect Options Button</a:t>
            </a:r>
          </a:p>
          <a:p>
            <a:pPr lvl="1"/>
            <a:r>
              <a:rPr lang="en-US" sz="2100" dirty="0"/>
              <a:t>P</a:t>
            </a:r>
            <a:r>
              <a:rPr lang="en-US" sz="2100" dirty="0" smtClean="0"/>
              <a:t>osition </a:t>
            </a:r>
            <a:r>
              <a:rPr lang="en-US" sz="2100" dirty="0"/>
              <a:t>the mouse pointer in the text automatically corrected by Word </a:t>
            </a:r>
            <a:r>
              <a:rPr lang="en-US" sz="2100" dirty="0" smtClean="0"/>
              <a:t>to display a small blue box below the automatically corrected word</a:t>
            </a:r>
          </a:p>
          <a:p>
            <a:pPr lvl="1"/>
            <a:r>
              <a:rPr lang="en-US" sz="2100" dirty="0" smtClean="0"/>
              <a:t>Point to the small blue box to display the AutoCorrect Options button</a:t>
            </a:r>
          </a:p>
          <a:p>
            <a:pPr lvl="1"/>
            <a:r>
              <a:rPr lang="en-US" sz="2100" dirty="0" smtClean="0"/>
              <a:t>Click the AutoCorrect Options button to display the AutoCorrect Options menu</a:t>
            </a:r>
          </a:p>
          <a:p>
            <a:pPr lvl="1"/>
            <a:r>
              <a:rPr lang="en-US" sz="2100" dirty="0" smtClean="0"/>
              <a:t>Press the ESCAPE key to remove the AutoCorrect Options menu from the screen</a:t>
            </a:r>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5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07184"/>
            <a:ext cx="5031444" cy="3517352"/>
          </a:xfrm>
          <a:prstGeom prst="rect">
            <a:avLst/>
          </a:prstGeom>
        </p:spPr>
      </p:pic>
    </p:spTree>
    <p:extLst>
      <p:ext uri="{BB962C8B-B14F-4D97-AF65-F5344CB8AC3E}">
        <p14:creationId xmlns:p14="http://schemas.microsoft.com/office/powerpoint/2010/main" val="65349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252382"/>
          </a:xfrm>
        </p:spPr>
        <p:txBody>
          <a:bodyPr>
            <a:normAutofit/>
          </a:bodyPr>
          <a:lstStyle/>
          <a:p>
            <a:r>
              <a:rPr lang="en-US" dirty="0" smtClean="0"/>
              <a:t>To Create an AutoCorrect Entry</a:t>
            </a:r>
          </a:p>
          <a:p>
            <a:pPr lvl="1"/>
            <a:r>
              <a:rPr lang="en-US" dirty="0"/>
              <a:t>C</a:t>
            </a:r>
            <a:r>
              <a:rPr lang="en-US" dirty="0" smtClean="0"/>
              <a:t>lick FILE on the ribbon to open the Backstage view</a:t>
            </a:r>
          </a:p>
          <a:p>
            <a:pPr lvl="1"/>
            <a:r>
              <a:rPr lang="en-US" dirty="0"/>
              <a:t>C</a:t>
            </a:r>
            <a:r>
              <a:rPr lang="en-US" dirty="0" smtClean="0"/>
              <a:t>lick Options in the Backstage view to display the Word Options dialog box</a:t>
            </a:r>
          </a:p>
          <a:p>
            <a:pPr lvl="1"/>
            <a:r>
              <a:rPr lang="en-US" dirty="0"/>
              <a:t>C</a:t>
            </a:r>
            <a:r>
              <a:rPr lang="en-US" dirty="0" smtClean="0"/>
              <a:t>lick Proofing in the left pane to display proofing options in the right pane</a:t>
            </a:r>
          </a:p>
          <a:p>
            <a:pPr lvl="1"/>
            <a:r>
              <a:rPr lang="en-US" dirty="0"/>
              <a:t>C</a:t>
            </a:r>
            <a:r>
              <a:rPr lang="en-US" dirty="0" smtClean="0"/>
              <a:t>lick the AutoCorrect Options button in the right pane to display the AutoCorrect dialog box</a:t>
            </a:r>
          </a:p>
          <a:p>
            <a:pPr lvl="1"/>
            <a:r>
              <a:rPr lang="en-US" dirty="0" smtClean="0"/>
              <a:t>When Word displays the AutoCorrect dialog box, type the word you want to replace in the Replace text box, and the word to replace with in the With text box</a:t>
            </a:r>
          </a:p>
          <a:p>
            <a:pPr lvl="1"/>
            <a:r>
              <a:rPr lang="en-US" dirty="0"/>
              <a:t>C</a:t>
            </a:r>
            <a:r>
              <a:rPr lang="en-US" dirty="0" smtClean="0"/>
              <a:t>lick the Add button</a:t>
            </a:r>
          </a:p>
          <a:p>
            <a:pPr lvl="1"/>
            <a:r>
              <a:rPr lang="en-US" dirty="0"/>
              <a:t>C</a:t>
            </a:r>
            <a:r>
              <a:rPr lang="en-US" dirty="0" smtClean="0"/>
              <a:t>lick the OK button (AutoCorrect </a:t>
            </a:r>
            <a:r>
              <a:rPr lang="en-US" dirty="0"/>
              <a:t>d</a:t>
            </a:r>
            <a:r>
              <a:rPr lang="en-US" dirty="0" smtClean="0"/>
              <a:t>ialog box)</a:t>
            </a:r>
          </a:p>
          <a:p>
            <a:pPr lvl="1"/>
            <a:r>
              <a:rPr lang="en-US" dirty="0"/>
              <a:t>C</a:t>
            </a:r>
            <a:r>
              <a:rPr lang="en-US" dirty="0" smtClean="0"/>
              <a:t>lick the OK button (Word Options dialog box)</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6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2393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838965"/>
          </a:xfrm>
        </p:spPr>
        <p:txBody>
          <a:bodyPr/>
          <a:lstStyle/>
          <a:p>
            <a:r>
              <a:rPr lang="en-US" dirty="0" smtClean="0"/>
              <a:t>To Change the Bibliography Style</a:t>
            </a:r>
          </a:p>
          <a:p>
            <a:pPr lvl="1"/>
            <a:r>
              <a:rPr lang="en-US" dirty="0"/>
              <a:t>C</a:t>
            </a:r>
            <a:r>
              <a:rPr lang="en-US" dirty="0" smtClean="0"/>
              <a:t>lick REFERENCES on the ribbon to display the REFERENCES tab</a:t>
            </a:r>
          </a:p>
          <a:p>
            <a:pPr lvl="1"/>
            <a:r>
              <a:rPr lang="en-US" dirty="0"/>
              <a:t>C</a:t>
            </a:r>
            <a:r>
              <a:rPr lang="en-US" dirty="0" smtClean="0"/>
              <a:t>lick </a:t>
            </a:r>
            <a:r>
              <a:rPr lang="en-US" dirty="0"/>
              <a:t>the Bibliography </a:t>
            </a:r>
            <a:r>
              <a:rPr lang="en-US" dirty="0" smtClean="0"/>
              <a:t>Style </a:t>
            </a:r>
            <a:r>
              <a:rPr lang="en-US" dirty="0"/>
              <a:t>arrow </a:t>
            </a:r>
            <a:r>
              <a:rPr lang="en-US" dirty="0" smtClean="0"/>
              <a:t>to </a:t>
            </a:r>
            <a:r>
              <a:rPr lang="en-US" dirty="0"/>
              <a:t>display a gallery of predefined documentation </a:t>
            </a:r>
            <a:r>
              <a:rPr lang="en-US" dirty="0" smtClean="0"/>
              <a:t>styles</a:t>
            </a:r>
          </a:p>
          <a:p>
            <a:pPr lvl="1"/>
            <a:r>
              <a:rPr lang="en-US" dirty="0"/>
              <a:t>C</a:t>
            </a:r>
            <a:r>
              <a:rPr lang="en-US" dirty="0" smtClean="0"/>
              <a:t>lick the desired style in the Bibliography Style gallery to change the documentation style </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7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0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04582"/>
          </a:xfrm>
        </p:spPr>
        <p:txBody>
          <a:bodyPr>
            <a:normAutofit/>
          </a:bodyPr>
          <a:lstStyle/>
          <a:p>
            <a:r>
              <a:rPr lang="en-US" dirty="0" smtClean="0"/>
              <a:t>To Insert a Citation and Create Its Source</a:t>
            </a:r>
          </a:p>
          <a:p>
            <a:pPr lvl="1"/>
            <a:r>
              <a:rPr lang="en-US" dirty="0"/>
              <a:t>C</a:t>
            </a:r>
            <a:r>
              <a:rPr lang="en-US" dirty="0" smtClean="0"/>
              <a:t>lick </a:t>
            </a:r>
            <a:r>
              <a:rPr lang="en-US" dirty="0"/>
              <a:t>the Insert Citation </a:t>
            </a:r>
            <a:r>
              <a:rPr lang="en-US" dirty="0" smtClean="0"/>
              <a:t>button </a:t>
            </a:r>
            <a:r>
              <a:rPr lang="en-US" dirty="0"/>
              <a:t>to display the Insert Citation </a:t>
            </a:r>
            <a:r>
              <a:rPr lang="en-US" dirty="0" smtClean="0"/>
              <a:t>menu</a:t>
            </a:r>
          </a:p>
          <a:p>
            <a:pPr lvl="1"/>
            <a:r>
              <a:rPr lang="en-US" dirty="0"/>
              <a:t>C</a:t>
            </a:r>
            <a:r>
              <a:rPr lang="en-US" dirty="0" smtClean="0"/>
              <a:t>lick ‘Add </a:t>
            </a:r>
            <a:r>
              <a:rPr lang="en-US" dirty="0"/>
              <a:t>New </a:t>
            </a:r>
            <a:r>
              <a:rPr lang="en-US" dirty="0" smtClean="0"/>
              <a:t>Source’ </a:t>
            </a:r>
            <a:r>
              <a:rPr lang="en-US" dirty="0"/>
              <a:t>on the Insert Citation menu to display the Create Source dialog </a:t>
            </a:r>
            <a:r>
              <a:rPr lang="en-US" dirty="0" smtClean="0"/>
              <a:t>box</a:t>
            </a:r>
          </a:p>
          <a:p>
            <a:pPr lvl="1"/>
            <a:r>
              <a:rPr lang="en-US" dirty="0"/>
              <a:t>C</a:t>
            </a:r>
            <a:r>
              <a:rPr lang="en-US" dirty="0" smtClean="0"/>
              <a:t>lick the ‘Type of Source’ arrow, and then tap or click the type of source you are adding</a:t>
            </a:r>
          </a:p>
          <a:p>
            <a:pPr lvl="1"/>
            <a:r>
              <a:rPr lang="en-US" dirty="0" smtClean="0"/>
              <a:t>Type the source information in the appropriate text boxes, and then click the OK button to insert the citation in the document at the location of the insertion point</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8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80052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415338" cy="3708708"/>
          </a:xfrm>
        </p:spPr>
        <p:txBody>
          <a:bodyPr/>
          <a:lstStyle/>
          <a:p>
            <a:r>
              <a:rPr lang="en-US" dirty="0" smtClean="0"/>
              <a:t>To Insert a Footnote Reference Mark</a:t>
            </a:r>
          </a:p>
          <a:p>
            <a:pPr lvl="1"/>
            <a:r>
              <a:rPr lang="en-US" dirty="0" smtClean="0"/>
              <a:t>Click </a:t>
            </a:r>
            <a:r>
              <a:rPr lang="en-US" dirty="0"/>
              <a:t>the Insert Footnote button </a:t>
            </a:r>
            <a:r>
              <a:rPr lang="en-US" dirty="0" smtClean="0"/>
              <a:t>to </a:t>
            </a:r>
            <a:r>
              <a:rPr lang="en-US" dirty="0"/>
              <a:t>display a note reference mark (a superscripted 1) in two places: </a:t>
            </a:r>
            <a:endParaRPr lang="en-US" dirty="0" smtClean="0"/>
          </a:p>
          <a:p>
            <a:pPr lvl="2"/>
            <a:r>
              <a:rPr lang="en-US" dirty="0" smtClean="0"/>
              <a:t>(</a:t>
            </a:r>
            <a:r>
              <a:rPr lang="en-US" dirty="0"/>
              <a:t>1) in the document window at the location of the insertion point and </a:t>
            </a:r>
            <a:endParaRPr lang="en-US" dirty="0" smtClean="0"/>
          </a:p>
          <a:p>
            <a:pPr lvl="2"/>
            <a:r>
              <a:rPr lang="en-US" dirty="0" smtClean="0"/>
              <a:t>(</a:t>
            </a:r>
            <a:r>
              <a:rPr lang="en-US" dirty="0"/>
              <a:t>2) at the bottom of the page where the footnote will be positioned, just below a separator </a:t>
            </a:r>
            <a:r>
              <a:rPr lang="en-US" dirty="0" smtClean="0"/>
              <a:t>line</a:t>
            </a:r>
          </a:p>
          <a:p>
            <a:pPr lvl="2"/>
            <a:endParaRPr lang="en-US" dirty="0"/>
          </a:p>
          <a:p>
            <a:r>
              <a:rPr lang="en-US" dirty="0"/>
              <a:t>To Insert a Citation Placeholder</a:t>
            </a:r>
          </a:p>
          <a:p>
            <a:pPr lvl="1"/>
            <a:r>
              <a:rPr lang="en-US" dirty="0"/>
              <a:t>Click the Insert Citation button to display the Insert Citation menu</a:t>
            </a:r>
          </a:p>
          <a:p>
            <a:pPr lvl="1"/>
            <a:r>
              <a:rPr lang="en-US" dirty="0"/>
              <a:t>Click ‘Add New Placeholder’ on the Insert Citation menu to display the Placeholder Name dialog box</a:t>
            </a:r>
          </a:p>
          <a:p>
            <a:pPr lvl="1"/>
            <a:r>
              <a:rPr lang="en-US" dirty="0"/>
              <a:t>Type the placeholder name, and then click the OK </a:t>
            </a:r>
            <a:r>
              <a:rPr lang="en-US" dirty="0" smtClean="0"/>
              <a:t>button</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9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3124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5125" y="1538818"/>
            <a:ext cx="8415338" cy="3033182"/>
          </a:xfrm>
        </p:spPr>
        <p:txBody>
          <a:bodyPr>
            <a:normAutofit/>
          </a:bodyPr>
          <a:lstStyle/>
          <a:p>
            <a:r>
              <a:rPr lang="en-US" dirty="0" smtClean="0"/>
              <a:t>Describe </a:t>
            </a:r>
            <a:r>
              <a:rPr lang="en-US" dirty="0"/>
              <a:t>the MLA documentation </a:t>
            </a:r>
            <a:r>
              <a:rPr lang="en-US" dirty="0" smtClean="0"/>
              <a:t>style </a:t>
            </a:r>
            <a:r>
              <a:rPr lang="en-US" dirty="0"/>
              <a:t>for research papers</a:t>
            </a:r>
          </a:p>
          <a:p>
            <a:r>
              <a:rPr lang="en-US" dirty="0" smtClean="0"/>
              <a:t>Modify </a:t>
            </a:r>
            <a:r>
              <a:rPr lang="en-US" dirty="0"/>
              <a:t>a </a:t>
            </a:r>
            <a:r>
              <a:rPr lang="en-US" dirty="0" smtClean="0"/>
              <a:t>style</a:t>
            </a:r>
          </a:p>
          <a:p>
            <a:r>
              <a:rPr lang="en-US" dirty="0"/>
              <a:t>Change line and paragraph spacing in a </a:t>
            </a:r>
            <a:r>
              <a:rPr lang="en-US" dirty="0" smtClean="0"/>
              <a:t>document</a:t>
            </a:r>
            <a:endParaRPr lang="en-US" dirty="0"/>
          </a:p>
          <a:p>
            <a:r>
              <a:rPr lang="en-US" dirty="0"/>
              <a:t>Use a header to number </a:t>
            </a:r>
            <a:r>
              <a:rPr lang="en-US" dirty="0" smtClean="0"/>
              <a:t>pages </a:t>
            </a:r>
            <a:r>
              <a:rPr lang="en-US" dirty="0"/>
              <a:t>of a document</a:t>
            </a:r>
          </a:p>
          <a:p>
            <a:r>
              <a:rPr lang="en-US" dirty="0"/>
              <a:t>Apply formatting using </a:t>
            </a:r>
            <a:r>
              <a:rPr lang="en-US" dirty="0" smtClean="0"/>
              <a:t>keyboard shortcuts</a:t>
            </a:r>
            <a:endParaRPr lang="en-US" dirty="0"/>
          </a:p>
          <a:p>
            <a:r>
              <a:rPr lang="en-US" dirty="0"/>
              <a:t>Modify paragraph </a:t>
            </a:r>
            <a:r>
              <a:rPr lang="en-US" dirty="0" smtClean="0"/>
              <a:t>indentation</a:t>
            </a:r>
          </a:p>
          <a:p>
            <a:r>
              <a:rPr lang="en-US" dirty="0" smtClean="0"/>
              <a:t>Insert and edit citations and their sources</a:t>
            </a:r>
            <a:endParaRPr lang="en-US" dirty="0"/>
          </a:p>
        </p:txBody>
      </p:sp>
      <p:sp>
        <p:nvSpPr>
          <p:cNvPr id="13" name="Title 12"/>
          <p:cNvSpPr>
            <a:spLocks noGrp="1"/>
          </p:cNvSpPr>
          <p:nvPr>
            <p:ph type="title"/>
          </p:nvPr>
        </p:nvSpPr>
        <p:spPr>
          <a:xfrm>
            <a:off x="762000" y="350132"/>
            <a:ext cx="7620000" cy="290336"/>
          </a:xfrm>
        </p:spPr>
        <p:txBody>
          <a:bodyPr/>
          <a:lstStyle/>
          <a:p>
            <a:r>
              <a:rPr lang="en-US" dirty="0" smtClean="0"/>
              <a:t>Objectives</a:t>
            </a:r>
            <a:r>
              <a:rPr lang="en-US" sz="1200" dirty="0" smtClean="0"/>
              <a:t> (Slide 1 of 2)</a:t>
            </a:r>
            <a:endParaRPr lang="en-US" dirty="0"/>
          </a:p>
        </p:txBody>
      </p:sp>
      <p:sp>
        <p:nvSpPr>
          <p:cNvPr id="15" name="Footer Placeholder 14"/>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93366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22558"/>
          </a:xfrm>
        </p:spPr>
        <p:txBody>
          <a:bodyPr/>
          <a:lstStyle/>
          <a:p>
            <a:r>
              <a:rPr lang="en-US" dirty="0" smtClean="0"/>
              <a:t>To Modify a Style Using a Shortcut Menu</a:t>
            </a:r>
          </a:p>
          <a:p>
            <a:pPr lvl="1"/>
            <a:r>
              <a:rPr lang="en-US" dirty="0"/>
              <a:t>R</a:t>
            </a:r>
            <a:r>
              <a:rPr lang="en-US" dirty="0" smtClean="0"/>
              <a:t>ight-click </a:t>
            </a:r>
            <a:r>
              <a:rPr lang="en-US" dirty="0"/>
              <a:t>the </a:t>
            </a:r>
            <a:r>
              <a:rPr lang="en-US" dirty="0" smtClean="0"/>
              <a:t>text to display a shortcut menu</a:t>
            </a:r>
          </a:p>
          <a:p>
            <a:pPr lvl="1"/>
            <a:r>
              <a:rPr lang="en-US" dirty="0"/>
              <a:t>C</a:t>
            </a:r>
            <a:r>
              <a:rPr lang="en-US" dirty="0" smtClean="0"/>
              <a:t>lick </a:t>
            </a:r>
            <a:r>
              <a:rPr lang="en-US" dirty="0"/>
              <a:t>Style on the shortcut menu to display the Style dialog </a:t>
            </a:r>
            <a:r>
              <a:rPr lang="en-US" dirty="0" smtClean="0"/>
              <a:t>box</a:t>
            </a:r>
          </a:p>
          <a:p>
            <a:pPr lvl="1"/>
            <a:endParaRPr lang="en-US" dirty="0"/>
          </a:p>
          <a:p>
            <a:r>
              <a:rPr lang="en-US" dirty="0" smtClean="0"/>
              <a:t>To Edit a Source</a:t>
            </a:r>
          </a:p>
          <a:p>
            <a:pPr lvl="1"/>
            <a:r>
              <a:rPr lang="en-US" dirty="0"/>
              <a:t>C</a:t>
            </a:r>
            <a:r>
              <a:rPr lang="en-US" dirty="0" smtClean="0"/>
              <a:t>lick </a:t>
            </a:r>
            <a:r>
              <a:rPr lang="en-US" dirty="0"/>
              <a:t>somewhere in the citation placeholder to be edited to select the citation placeholder</a:t>
            </a:r>
          </a:p>
          <a:p>
            <a:pPr lvl="1"/>
            <a:r>
              <a:rPr lang="en-US" dirty="0"/>
              <a:t>C</a:t>
            </a:r>
            <a:r>
              <a:rPr lang="en-US" dirty="0" smtClean="0"/>
              <a:t>lick </a:t>
            </a:r>
            <a:r>
              <a:rPr lang="en-US" dirty="0"/>
              <a:t>the Citation Options arrow to display the Citation Options menu</a:t>
            </a:r>
          </a:p>
          <a:p>
            <a:pPr lvl="1"/>
            <a:r>
              <a:rPr lang="en-US" dirty="0"/>
              <a:t>C</a:t>
            </a:r>
            <a:r>
              <a:rPr lang="en-US" dirty="0" smtClean="0"/>
              <a:t>lick </a:t>
            </a:r>
            <a:r>
              <a:rPr lang="en-US" dirty="0"/>
              <a:t>Edit Source on the Citation Options menu to display the Edit Source dialog box</a:t>
            </a:r>
          </a:p>
          <a:p>
            <a:pPr lvl="1"/>
            <a:r>
              <a:rPr lang="en-US" dirty="0"/>
              <a:t>If </a:t>
            </a:r>
            <a:r>
              <a:rPr lang="en-US" dirty="0" smtClean="0"/>
              <a:t>necessary, click </a:t>
            </a:r>
            <a:r>
              <a:rPr lang="en-US" dirty="0"/>
              <a:t>the ‘Type of Source’ box arrow and then select the type of source</a:t>
            </a:r>
          </a:p>
          <a:p>
            <a:pPr lvl="1"/>
            <a:r>
              <a:rPr lang="en-US" dirty="0"/>
              <a:t>Enter the source information, and then </a:t>
            </a:r>
            <a:r>
              <a:rPr lang="en-US" dirty="0" smtClean="0"/>
              <a:t>click </a:t>
            </a:r>
            <a:r>
              <a:rPr lang="en-US" dirty="0"/>
              <a:t>the OK </a:t>
            </a:r>
            <a:r>
              <a:rPr lang="en-US" dirty="0" smtClean="0"/>
              <a:t>button</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10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7257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39138" cy="2590800"/>
          </a:xfrm>
        </p:spPr>
        <p:txBody>
          <a:bodyPr>
            <a:normAutofit/>
          </a:bodyPr>
          <a:lstStyle/>
          <a:p>
            <a:r>
              <a:rPr lang="en-US" dirty="0" smtClean="0"/>
              <a:t>To Edit a Citation</a:t>
            </a:r>
          </a:p>
          <a:p>
            <a:pPr lvl="1"/>
            <a:r>
              <a:rPr lang="en-US" dirty="0" smtClean="0"/>
              <a:t>Click somewhere in the citation to be edited, which selects the citation and displays the Citation Options arrow</a:t>
            </a:r>
          </a:p>
          <a:p>
            <a:pPr lvl="1"/>
            <a:r>
              <a:rPr lang="en-US" dirty="0"/>
              <a:t>C</a:t>
            </a:r>
            <a:r>
              <a:rPr lang="en-US" dirty="0" smtClean="0"/>
              <a:t>lick the Citation Options arrow to display the Citation Options menu</a:t>
            </a:r>
          </a:p>
          <a:p>
            <a:pPr lvl="1"/>
            <a:r>
              <a:rPr lang="en-US" dirty="0"/>
              <a:t>C</a:t>
            </a:r>
            <a:r>
              <a:rPr lang="en-US" dirty="0" smtClean="0"/>
              <a:t>lick Edit Citation on the Citation Options menu to display the Edit Citation dialog box</a:t>
            </a:r>
          </a:p>
          <a:p>
            <a:pPr lvl="1"/>
            <a:r>
              <a:rPr lang="en-US" dirty="0" smtClean="0"/>
              <a:t>Change the information as necessary in the Edit Citation dialog box, and then click the OK button</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11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8954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15338" cy="3568669"/>
          </a:xfrm>
        </p:spPr>
        <p:txBody>
          <a:bodyPr/>
          <a:lstStyle/>
          <a:p>
            <a:r>
              <a:rPr lang="en-US" dirty="0" smtClean="0"/>
              <a:t>To Count Words</a:t>
            </a:r>
          </a:p>
          <a:p>
            <a:pPr lvl="1"/>
            <a:r>
              <a:rPr lang="en-US" dirty="0"/>
              <a:t>C</a:t>
            </a:r>
            <a:r>
              <a:rPr lang="en-US" dirty="0" smtClean="0"/>
              <a:t>lick the Word Count indicator on the status bar to display the Word Count dialog box</a:t>
            </a:r>
          </a:p>
          <a:p>
            <a:pPr lvl="1"/>
            <a:r>
              <a:rPr lang="en-US" dirty="0" smtClean="0"/>
              <a:t>If necessary, place a check mark in the ‘Include textboxes, footnotes and endnotes’ check box</a:t>
            </a:r>
          </a:p>
          <a:p>
            <a:pPr lvl="1"/>
            <a:r>
              <a:rPr lang="en-US" dirty="0"/>
              <a:t>C</a:t>
            </a:r>
            <a:r>
              <a:rPr lang="en-US" dirty="0" smtClean="0"/>
              <a:t>lick the Close button to close the dialog box</a:t>
            </a:r>
          </a:p>
          <a:p>
            <a:pPr lvl="1"/>
            <a:endParaRPr lang="en-US" dirty="0"/>
          </a:p>
          <a:p>
            <a:r>
              <a:rPr lang="en-US" dirty="0" smtClean="0"/>
              <a:t>To Hide and Show White Space</a:t>
            </a:r>
          </a:p>
          <a:p>
            <a:pPr lvl="1"/>
            <a:r>
              <a:rPr lang="en-US" dirty="0"/>
              <a:t>P</a:t>
            </a:r>
            <a:r>
              <a:rPr lang="en-US" dirty="0" smtClean="0"/>
              <a:t>osition </a:t>
            </a:r>
            <a:r>
              <a:rPr lang="en-US" dirty="0"/>
              <a:t>the pointer in the document window in the space between pages so that the pointer changes to a ‘Hide White Space’ button</a:t>
            </a:r>
          </a:p>
          <a:p>
            <a:pPr lvl="1"/>
            <a:r>
              <a:rPr lang="en-US" dirty="0"/>
              <a:t>P</a:t>
            </a:r>
            <a:r>
              <a:rPr lang="en-US" dirty="0" smtClean="0"/>
              <a:t>osition </a:t>
            </a:r>
            <a:r>
              <a:rPr lang="en-US" dirty="0"/>
              <a:t>the pointer in the document window on the page break between pages so that the pointer changes to a ‘Show White Space’ </a:t>
            </a:r>
            <a:r>
              <a:rPr lang="en-US" dirty="0" smtClean="0"/>
              <a:t>button</a:t>
            </a:r>
            <a:endParaRPr lang="en-US" dirty="0"/>
          </a:p>
        </p:txBody>
      </p:sp>
      <p:sp>
        <p:nvSpPr>
          <p:cNvPr id="5" name="Title 4"/>
          <p:cNvSpPr>
            <a:spLocks noGrp="1"/>
          </p:cNvSpPr>
          <p:nvPr>
            <p:ph type="title"/>
          </p:nvPr>
        </p:nvSpPr>
        <p:spPr/>
        <p:txBody>
          <a:bodyPr/>
          <a:lstStyle/>
          <a:p>
            <a:r>
              <a:rPr lang="en-US" dirty="0"/>
              <a:t>Typing the Research Paper </a:t>
            </a:r>
            <a:r>
              <a:rPr lang="en-US" dirty="0" smtClean="0"/>
              <a:t>Text</a:t>
            </a:r>
            <a:r>
              <a:rPr lang="en-US" sz="1200" dirty="0" smtClean="0"/>
              <a:t> (Slide 12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10881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838965"/>
          </a:xfrm>
        </p:spPr>
        <p:txBody>
          <a:bodyPr/>
          <a:lstStyle/>
          <a:p>
            <a:r>
              <a:rPr lang="en-US" dirty="0" smtClean="0"/>
              <a:t>To Page Break Manually</a:t>
            </a:r>
          </a:p>
          <a:p>
            <a:pPr lvl="1"/>
            <a:r>
              <a:rPr lang="en-US" dirty="0" smtClean="0"/>
              <a:t>Position the insertion point where you wish to insert the page break</a:t>
            </a:r>
          </a:p>
          <a:p>
            <a:pPr lvl="1"/>
            <a:r>
              <a:rPr lang="en-US" dirty="0"/>
              <a:t>C</a:t>
            </a:r>
            <a:r>
              <a:rPr lang="en-US" dirty="0" smtClean="0"/>
              <a:t>lick INSERT on the ribbon to display the INSERT tab</a:t>
            </a:r>
          </a:p>
          <a:p>
            <a:pPr lvl="1"/>
            <a:r>
              <a:rPr lang="en-US" dirty="0"/>
              <a:t>C</a:t>
            </a:r>
            <a:r>
              <a:rPr lang="en-US" dirty="0" smtClean="0"/>
              <a:t>lick </a:t>
            </a:r>
            <a:r>
              <a:rPr lang="en-US" dirty="0"/>
              <a:t>the </a:t>
            </a:r>
            <a:r>
              <a:rPr lang="en-US" dirty="0" smtClean="0"/>
              <a:t>‘Insert a Page Break’ </a:t>
            </a:r>
            <a:r>
              <a:rPr lang="en-US" dirty="0"/>
              <a:t>button </a:t>
            </a:r>
            <a:r>
              <a:rPr lang="en-US" dirty="0" smtClean="0"/>
              <a:t>to </a:t>
            </a:r>
            <a:r>
              <a:rPr lang="en-US" dirty="0"/>
              <a:t>insert a manual page break immediately to the left of the insertion point and position the insertion point immediately below the manual page break </a:t>
            </a:r>
          </a:p>
        </p:txBody>
      </p:sp>
      <p:sp>
        <p:nvSpPr>
          <p:cNvPr id="5" name="Title 4"/>
          <p:cNvSpPr>
            <a:spLocks noGrp="1"/>
          </p:cNvSpPr>
          <p:nvPr>
            <p:ph type="title"/>
          </p:nvPr>
        </p:nvSpPr>
        <p:spPr/>
        <p:txBody>
          <a:bodyPr/>
          <a:lstStyle/>
          <a:p>
            <a:r>
              <a:rPr lang="en-US" dirty="0" smtClean="0"/>
              <a:t>Creating an Alphabetical Works Cited Page</a:t>
            </a:r>
            <a:r>
              <a:rPr lang="en-US" sz="1200" dirty="0" smtClean="0"/>
              <a:t> (Slide 1 of 3)</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8931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15338" cy="1235723"/>
          </a:xfrm>
        </p:spPr>
        <p:txBody>
          <a:bodyPr/>
          <a:lstStyle/>
          <a:p>
            <a:r>
              <a:rPr lang="en-US" dirty="0" smtClean="0"/>
              <a:t>To Apply a Style</a:t>
            </a:r>
          </a:p>
          <a:p>
            <a:pPr lvl="1"/>
            <a:r>
              <a:rPr lang="en-US" dirty="0"/>
              <a:t>C</a:t>
            </a:r>
            <a:r>
              <a:rPr lang="en-US" dirty="0" smtClean="0"/>
              <a:t>lick HOME on </a:t>
            </a:r>
            <a:r>
              <a:rPr lang="en-US" dirty="0"/>
              <a:t>the </a:t>
            </a:r>
            <a:r>
              <a:rPr lang="en-US" dirty="0" smtClean="0"/>
              <a:t>ribbon </a:t>
            </a:r>
            <a:r>
              <a:rPr lang="en-US" dirty="0"/>
              <a:t>to display the </a:t>
            </a:r>
            <a:r>
              <a:rPr lang="en-US" dirty="0" smtClean="0"/>
              <a:t>HOME tab</a:t>
            </a:r>
          </a:p>
          <a:p>
            <a:pPr lvl="1"/>
            <a:r>
              <a:rPr lang="en-US" dirty="0" smtClean="0"/>
              <a:t>With the insertion point in the paragraph to be modified, click the desired style in the Styles gallery</a:t>
            </a:r>
          </a:p>
        </p:txBody>
      </p:sp>
      <p:sp>
        <p:nvSpPr>
          <p:cNvPr id="5" name="Title 4"/>
          <p:cNvSpPr>
            <a:spLocks noGrp="1"/>
          </p:cNvSpPr>
          <p:nvPr>
            <p:ph type="title"/>
          </p:nvPr>
        </p:nvSpPr>
        <p:spPr/>
        <p:txBody>
          <a:bodyPr/>
          <a:lstStyle/>
          <a:p>
            <a:r>
              <a:rPr lang="en-US" dirty="0"/>
              <a:t>Creating an Alphabetical Works Cited </a:t>
            </a:r>
            <a:r>
              <a:rPr lang="en-US" dirty="0" smtClean="0"/>
              <a:t>Page</a:t>
            </a:r>
            <a:r>
              <a:rPr lang="en-US" sz="1200" dirty="0" smtClean="0"/>
              <a:t> (Slide 2 of 3)</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80902"/>
            <a:ext cx="8163761" cy="3515098"/>
          </a:xfrm>
          <a:prstGeom prst="rect">
            <a:avLst/>
          </a:prstGeom>
        </p:spPr>
      </p:pic>
    </p:spTree>
    <p:extLst>
      <p:ext uri="{BB962C8B-B14F-4D97-AF65-F5344CB8AC3E}">
        <p14:creationId xmlns:p14="http://schemas.microsoft.com/office/powerpoint/2010/main" val="5808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347382"/>
          </a:xfrm>
        </p:spPr>
        <p:txBody>
          <a:bodyPr>
            <a:normAutofit/>
          </a:bodyPr>
          <a:lstStyle/>
          <a:p>
            <a:r>
              <a:rPr lang="en-US" dirty="0" smtClean="0"/>
              <a:t>To Create a Bibliographical List</a:t>
            </a:r>
          </a:p>
          <a:p>
            <a:pPr lvl="1"/>
            <a:r>
              <a:rPr lang="en-US" dirty="0"/>
              <a:t>C</a:t>
            </a:r>
            <a:r>
              <a:rPr lang="en-US" dirty="0" smtClean="0"/>
              <a:t>lick REFERENCES on the ribbon to display the REFERENCES tab</a:t>
            </a:r>
          </a:p>
          <a:p>
            <a:pPr lvl="1"/>
            <a:r>
              <a:rPr lang="en-US" dirty="0" smtClean="0"/>
              <a:t>With the insertion point positioned where the bibliographical list is to be inserted, click the Bibliography button to display the Bibliography gallery</a:t>
            </a:r>
          </a:p>
          <a:p>
            <a:pPr lvl="1"/>
            <a:r>
              <a:rPr lang="en-US" dirty="0"/>
              <a:t>C</a:t>
            </a:r>
            <a:r>
              <a:rPr lang="en-US" dirty="0" smtClean="0"/>
              <a:t>lick </a:t>
            </a:r>
            <a:r>
              <a:rPr lang="en-US" dirty="0"/>
              <a:t>Insert Bibliography in the Bibliography gallery to insert a list of sources at the location of the insertion point </a:t>
            </a:r>
          </a:p>
        </p:txBody>
      </p:sp>
      <p:sp>
        <p:nvSpPr>
          <p:cNvPr id="5" name="Title 4"/>
          <p:cNvSpPr>
            <a:spLocks noGrp="1"/>
          </p:cNvSpPr>
          <p:nvPr>
            <p:ph type="title"/>
          </p:nvPr>
        </p:nvSpPr>
        <p:spPr/>
        <p:txBody>
          <a:bodyPr/>
          <a:lstStyle/>
          <a:p>
            <a:r>
              <a:rPr lang="en-US" dirty="0"/>
              <a:t>Creating an Alphabetical Works Cited </a:t>
            </a:r>
            <a:r>
              <a:rPr lang="en-US" dirty="0" smtClean="0"/>
              <a:t>Page</a:t>
            </a:r>
            <a:r>
              <a:rPr lang="en-US" sz="1200" dirty="0" smtClean="0"/>
              <a:t> (Slide 3 of 3)</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903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728382"/>
          </a:xfrm>
        </p:spPr>
        <p:txBody>
          <a:bodyPr>
            <a:normAutofit/>
          </a:bodyPr>
          <a:lstStyle/>
          <a:p>
            <a:r>
              <a:rPr lang="en-US" dirty="0" smtClean="0"/>
              <a:t>To Modify the Source</a:t>
            </a:r>
          </a:p>
          <a:p>
            <a:pPr lvl="1"/>
            <a:r>
              <a:rPr lang="en-US" dirty="0"/>
              <a:t>C</a:t>
            </a:r>
            <a:r>
              <a:rPr lang="en-US" dirty="0" smtClean="0"/>
              <a:t>lick </a:t>
            </a:r>
            <a:r>
              <a:rPr lang="en-US" dirty="0"/>
              <a:t>the Manage Sources button </a:t>
            </a:r>
            <a:r>
              <a:rPr lang="en-US" dirty="0" smtClean="0"/>
              <a:t>to </a:t>
            </a:r>
            <a:r>
              <a:rPr lang="en-US" dirty="0"/>
              <a:t>display the Source Manager dialog </a:t>
            </a:r>
            <a:r>
              <a:rPr lang="en-US" dirty="0" smtClean="0"/>
              <a:t>box</a:t>
            </a:r>
            <a:endParaRPr lang="en-US" dirty="0"/>
          </a:p>
          <a:p>
            <a:pPr lvl="1"/>
            <a:r>
              <a:rPr lang="en-US" dirty="0"/>
              <a:t>C</a:t>
            </a:r>
            <a:r>
              <a:rPr lang="en-US" dirty="0" smtClean="0"/>
              <a:t>lick </a:t>
            </a:r>
            <a:r>
              <a:rPr lang="en-US" dirty="0"/>
              <a:t>the source you wish to </a:t>
            </a:r>
            <a:r>
              <a:rPr lang="en-US" dirty="0" smtClean="0"/>
              <a:t>edit</a:t>
            </a:r>
            <a:r>
              <a:rPr lang="en-US" b="1" dirty="0" smtClean="0"/>
              <a:t> </a:t>
            </a:r>
            <a:r>
              <a:rPr lang="en-US" dirty="0"/>
              <a:t>in the Current </a:t>
            </a:r>
            <a:r>
              <a:rPr lang="en-US" dirty="0" smtClean="0"/>
              <a:t>List</a:t>
            </a:r>
          </a:p>
          <a:p>
            <a:pPr lvl="1"/>
            <a:r>
              <a:rPr lang="en-US" dirty="0"/>
              <a:t>C</a:t>
            </a:r>
            <a:r>
              <a:rPr lang="en-US" dirty="0" smtClean="0"/>
              <a:t>lick the Edit button to display the Edit Source dialog box</a:t>
            </a:r>
          </a:p>
          <a:p>
            <a:pPr lvl="1"/>
            <a:r>
              <a:rPr lang="en-US" dirty="0" smtClean="0"/>
              <a:t>Make the desired changes to the source, and then click the OK button</a:t>
            </a:r>
          </a:p>
          <a:p>
            <a:pPr lvl="1"/>
            <a:r>
              <a:rPr lang="en-US" dirty="0" smtClean="0"/>
              <a:t>If necessary, click Yes to update all occurrences of the source</a:t>
            </a:r>
          </a:p>
          <a:p>
            <a:pPr lvl="1"/>
            <a:r>
              <a:rPr lang="en-US" dirty="0"/>
              <a:t>C</a:t>
            </a:r>
            <a:r>
              <a:rPr lang="en-US" dirty="0" smtClean="0"/>
              <a:t>lick the Close button to update the list of sources in the document and close the dialog box</a:t>
            </a:r>
            <a:endParaRPr lang="en-US" dirty="0"/>
          </a:p>
        </p:txBody>
      </p:sp>
      <p:sp>
        <p:nvSpPr>
          <p:cNvPr id="5" name="Title 4"/>
          <p:cNvSpPr>
            <a:spLocks noGrp="1"/>
          </p:cNvSpPr>
          <p:nvPr>
            <p:ph type="title"/>
          </p:nvPr>
        </p:nvSpPr>
        <p:spPr/>
        <p:txBody>
          <a:bodyPr/>
          <a:lstStyle/>
          <a:p>
            <a:r>
              <a:rPr lang="en-US" dirty="0" smtClean="0"/>
              <a:t>Proofreading and Revising the Research Paper</a:t>
            </a:r>
            <a:r>
              <a:rPr lang="en-US" sz="1200" dirty="0" smtClean="0"/>
              <a:t> (Slide 1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41187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15338" cy="1235723"/>
          </a:xfrm>
        </p:spPr>
        <p:txBody>
          <a:bodyPr/>
          <a:lstStyle/>
          <a:p>
            <a:r>
              <a:rPr lang="en-US" dirty="0" smtClean="0"/>
              <a:t>To Update a Field</a:t>
            </a:r>
          </a:p>
          <a:p>
            <a:pPr lvl="1"/>
            <a:r>
              <a:rPr lang="en-US" dirty="0" smtClean="0"/>
              <a:t>Right-click </a:t>
            </a:r>
            <a:r>
              <a:rPr lang="en-US" dirty="0"/>
              <a:t>anywhere in the bibliography text to </a:t>
            </a:r>
            <a:r>
              <a:rPr lang="en-US" dirty="0" smtClean="0"/>
              <a:t>display a </a:t>
            </a:r>
            <a:r>
              <a:rPr lang="en-US" dirty="0"/>
              <a:t>shortcut menu related to </a:t>
            </a:r>
            <a:r>
              <a:rPr lang="en-US" dirty="0" smtClean="0"/>
              <a:t>fields</a:t>
            </a:r>
          </a:p>
          <a:p>
            <a:pPr lvl="1"/>
            <a:r>
              <a:rPr lang="en-US" dirty="0"/>
              <a:t>C</a:t>
            </a:r>
            <a:r>
              <a:rPr lang="en-US" dirty="0" smtClean="0"/>
              <a:t>lick Update Field on the shortcut menu to update the selected field</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2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35" y="3195357"/>
            <a:ext cx="7220958" cy="2486372"/>
          </a:xfrm>
          <a:prstGeom prst="rect">
            <a:avLst/>
          </a:prstGeom>
        </p:spPr>
      </p:pic>
    </p:spTree>
    <p:extLst>
      <p:ext uri="{BB962C8B-B14F-4D97-AF65-F5344CB8AC3E}">
        <p14:creationId xmlns:p14="http://schemas.microsoft.com/office/powerpoint/2010/main" val="189334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56982"/>
          </a:xfrm>
        </p:spPr>
        <p:txBody>
          <a:bodyPr>
            <a:normAutofit/>
          </a:bodyPr>
          <a:lstStyle/>
          <a:p>
            <a:r>
              <a:rPr lang="en-US" dirty="0" smtClean="0"/>
              <a:t>To Go to a Page</a:t>
            </a:r>
          </a:p>
          <a:p>
            <a:pPr lvl="1"/>
            <a:r>
              <a:rPr lang="en-US" dirty="0"/>
              <a:t>C</a:t>
            </a:r>
            <a:r>
              <a:rPr lang="en-US" dirty="0" smtClean="0"/>
              <a:t>lick </a:t>
            </a:r>
            <a:r>
              <a:rPr lang="en-US" dirty="0"/>
              <a:t>VIEW on the ribbon </a:t>
            </a:r>
            <a:r>
              <a:rPr lang="en-US" dirty="0" smtClean="0"/>
              <a:t>to display </a:t>
            </a:r>
            <a:r>
              <a:rPr lang="en-US" dirty="0"/>
              <a:t>the VIEW </a:t>
            </a:r>
            <a:r>
              <a:rPr lang="en-US" dirty="0" smtClean="0"/>
              <a:t>tab</a:t>
            </a:r>
            <a:endParaRPr lang="en-US" dirty="0"/>
          </a:p>
          <a:p>
            <a:pPr lvl="1"/>
            <a:r>
              <a:rPr lang="en-US" dirty="0" smtClean="0"/>
              <a:t>Place </a:t>
            </a:r>
            <a:r>
              <a:rPr lang="en-US" dirty="0"/>
              <a:t>a check mark in </a:t>
            </a:r>
            <a:r>
              <a:rPr lang="en-US" dirty="0" smtClean="0"/>
              <a:t>the ‘Open </a:t>
            </a:r>
            <a:r>
              <a:rPr lang="en-US" dirty="0"/>
              <a:t>the Navigation Pane’ </a:t>
            </a:r>
            <a:r>
              <a:rPr lang="en-US" dirty="0" smtClean="0"/>
              <a:t>check box to open </a:t>
            </a:r>
            <a:r>
              <a:rPr lang="en-US" dirty="0"/>
              <a:t>the Navigation Pane on </a:t>
            </a:r>
            <a:r>
              <a:rPr lang="en-US" dirty="0" smtClean="0"/>
              <a:t>the left </a:t>
            </a:r>
            <a:r>
              <a:rPr lang="en-US" dirty="0"/>
              <a:t>side of the Word </a:t>
            </a:r>
            <a:r>
              <a:rPr lang="en-US" dirty="0" smtClean="0"/>
              <a:t>window</a:t>
            </a:r>
            <a:endParaRPr lang="en-US" dirty="0"/>
          </a:p>
          <a:p>
            <a:pPr lvl="1"/>
            <a:r>
              <a:rPr lang="en-US" dirty="0" smtClean="0"/>
              <a:t>If </a:t>
            </a:r>
            <a:r>
              <a:rPr lang="en-US" dirty="0"/>
              <a:t>necessary, c</a:t>
            </a:r>
            <a:r>
              <a:rPr lang="en-US" dirty="0" smtClean="0"/>
              <a:t>lick </a:t>
            </a:r>
            <a:r>
              <a:rPr lang="en-US" dirty="0"/>
              <a:t>the </a:t>
            </a:r>
            <a:r>
              <a:rPr lang="en-US" dirty="0" smtClean="0"/>
              <a:t>PAGES tab </a:t>
            </a:r>
            <a:r>
              <a:rPr lang="en-US" dirty="0"/>
              <a:t>in the Navigation Pane </a:t>
            </a:r>
            <a:r>
              <a:rPr lang="en-US" dirty="0" smtClean="0"/>
              <a:t>to display </a:t>
            </a:r>
            <a:r>
              <a:rPr lang="en-US" dirty="0"/>
              <a:t>thumbnails of the pages </a:t>
            </a:r>
            <a:r>
              <a:rPr lang="en-US" dirty="0" smtClean="0"/>
              <a:t>in the document</a:t>
            </a:r>
            <a:endParaRPr lang="en-US" dirty="0"/>
          </a:p>
          <a:p>
            <a:pPr lvl="1"/>
            <a:r>
              <a:rPr lang="en-US" dirty="0" smtClean="0"/>
              <a:t>Scroll </a:t>
            </a:r>
            <a:r>
              <a:rPr lang="en-US" dirty="0"/>
              <a:t>to and then </a:t>
            </a:r>
            <a:r>
              <a:rPr lang="en-US" dirty="0" smtClean="0"/>
              <a:t>click the thumbnail </a:t>
            </a:r>
            <a:r>
              <a:rPr lang="en-US" dirty="0"/>
              <a:t>of the </a:t>
            </a:r>
            <a:r>
              <a:rPr lang="en-US" dirty="0" smtClean="0"/>
              <a:t>desired page</a:t>
            </a:r>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3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5559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575982"/>
          </a:xfrm>
        </p:spPr>
        <p:txBody>
          <a:bodyPr>
            <a:normAutofit/>
          </a:bodyPr>
          <a:lstStyle/>
          <a:p>
            <a:r>
              <a:rPr lang="en-US" dirty="0" smtClean="0"/>
              <a:t>To Copy and Paste</a:t>
            </a:r>
          </a:p>
          <a:p>
            <a:pPr lvl="1"/>
            <a:r>
              <a:rPr lang="en-US" dirty="0" smtClean="0"/>
              <a:t>Select the item to be copied</a:t>
            </a:r>
          </a:p>
          <a:p>
            <a:pPr lvl="1"/>
            <a:r>
              <a:rPr lang="en-US" dirty="0"/>
              <a:t>C</a:t>
            </a:r>
            <a:r>
              <a:rPr lang="en-US" dirty="0" smtClean="0"/>
              <a:t>lick the Copy button </a:t>
            </a:r>
            <a:r>
              <a:rPr lang="en-US" dirty="0"/>
              <a:t>to copy the selected item in the document to the Office </a:t>
            </a:r>
            <a:r>
              <a:rPr lang="en-US" dirty="0" smtClean="0"/>
              <a:t>Clipboard</a:t>
            </a:r>
          </a:p>
          <a:p>
            <a:pPr lvl="1"/>
            <a:r>
              <a:rPr lang="en-US" dirty="0" smtClean="0"/>
              <a:t>Position </a:t>
            </a:r>
            <a:r>
              <a:rPr lang="en-US" dirty="0"/>
              <a:t>the insertion point at the location where the item should be </a:t>
            </a:r>
            <a:r>
              <a:rPr lang="en-US" dirty="0" smtClean="0"/>
              <a:t>pasted</a:t>
            </a:r>
          </a:p>
          <a:p>
            <a:pPr lvl="1"/>
            <a:r>
              <a:rPr lang="en-US" dirty="0"/>
              <a:t>C</a:t>
            </a:r>
            <a:r>
              <a:rPr lang="en-US" dirty="0" smtClean="0"/>
              <a:t>lick </a:t>
            </a:r>
            <a:r>
              <a:rPr lang="en-US" dirty="0"/>
              <a:t>the Paste button </a:t>
            </a:r>
            <a:r>
              <a:rPr lang="en-US" dirty="0" smtClean="0"/>
              <a:t>to </a:t>
            </a:r>
            <a:r>
              <a:rPr lang="en-US" dirty="0"/>
              <a:t>paste the copied item in the document at the location of the insertion point </a:t>
            </a:r>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4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7878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414182"/>
          </a:xfrm>
        </p:spPr>
        <p:txBody>
          <a:bodyPr>
            <a:normAutofit/>
          </a:bodyPr>
          <a:lstStyle/>
          <a:p>
            <a:r>
              <a:rPr lang="en-US" dirty="0" smtClean="0"/>
              <a:t>Add </a:t>
            </a:r>
            <a:r>
              <a:rPr lang="en-US" dirty="0"/>
              <a:t>a footnote to a </a:t>
            </a:r>
            <a:r>
              <a:rPr lang="en-US" dirty="0" smtClean="0"/>
              <a:t>document</a:t>
            </a:r>
            <a:endParaRPr lang="en-US" dirty="0"/>
          </a:p>
          <a:p>
            <a:r>
              <a:rPr lang="en-US" dirty="0"/>
              <a:t>Insert a manual page </a:t>
            </a:r>
            <a:r>
              <a:rPr lang="en-US" dirty="0" smtClean="0"/>
              <a:t>break</a:t>
            </a:r>
            <a:endParaRPr lang="en-US" dirty="0"/>
          </a:p>
          <a:p>
            <a:r>
              <a:rPr lang="en-US" dirty="0"/>
              <a:t>Create a bibliographical list of </a:t>
            </a:r>
            <a:r>
              <a:rPr lang="en-US" dirty="0" smtClean="0"/>
              <a:t>sources</a:t>
            </a:r>
            <a:endParaRPr lang="en-US" dirty="0"/>
          </a:p>
          <a:p>
            <a:r>
              <a:rPr lang="en-US" dirty="0"/>
              <a:t>Cut, copy, and paste </a:t>
            </a:r>
            <a:r>
              <a:rPr lang="en-US" dirty="0" smtClean="0"/>
              <a:t>text</a:t>
            </a:r>
            <a:endParaRPr lang="en-US" dirty="0"/>
          </a:p>
          <a:p>
            <a:r>
              <a:rPr lang="en-US" dirty="0"/>
              <a:t>Find text and replace </a:t>
            </a:r>
            <a:r>
              <a:rPr lang="en-US" dirty="0" smtClean="0"/>
              <a:t>text</a:t>
            </a:r>
            <a:endParaRPr lang="en-US" dirty="0"/>
          </a:p>
          <a:p>
            <a:r>
              <a:rPr lang="en-US" dirty="0"/>
              <a:t>Find a </a:t>
            </a:r>
            <a:r>
              <a:rPr lang="en-US" dirty="0" smtClean="0"/>
              <a:t>synonym</a:t>
            </a:r>
            <a:endParaRPr lang="en-US" dirty="0"/>
          </a:p>
          <a:p>
            <a:r>
              <a:rPr lang="en-US" dirty="0" smtClean="0"/>
              <a:t>Check spelling and grammar at once</a:t>
            </a:r>
          </a:p>
          <a:p>
            <a:r>
              <a:rPr lang="en-US" dirty="0" smtClean="0"/>
              <a:t>Look up information</a:t>
            </a:r>
            <a:endParaRPr lang="en-US" dirty="0"/>
          </a:p>
        </p:txBody>
      </p:sp>
      <p:sp>
        <p:nvSpPr>
          <p:cNvPr id="5" name="Title 4"/>
          <p:cNvSpPr>
            <a:spLocks noGrp="1"/>
          </p:cNvSpPr>
          <p:nvPr>
            <p:ph type="title"/>
          </p:nvPr>
        </p:nvSpPr>
        <p:spPr/>
        <p:txBody>
          <a:bodyPr/>
          <a:lstStyle/>
          <a:p>
            <a:r>
              <a:rPr lang="en-US" dirty="0" smtClean="0"/>
              <a:t>Objectives</a:t>
            </a:r>
            <a:r>
              <a:rPr lang="en-US" sz="1200" dirty="0" smtClean="0"/>
              <a:t> (Slide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1426220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228576"/>
          </a:xfrm>
        </p:spPr>
        <p:txBody>
          <a:bodyPr/>
          <a:lstStyle/>
          <a:p>
            <a:r>
              <a:rPr lang="en-US" dirty="0" smtClean="0"/>
              <a:t>To Display the Paste Options Menu</a:t>
            </a:r>
          </a:p>
          <a:p>
            <a:pPr lvl="1"/>
            <a:r>
              <a:rPr lang="en-US" dirty="0" smtClean="0"/>
              <a:t>Immediately after pasting text, click the Paste Options button to display the Paste Options menu</a:t>
            </a:r>
          </a:p>
          <a:p>
            <a:pPr lvl="1"/>
            <a:r>
              <a:rPr lang="en-US" dirty="0"/>
              <a:t>C</a:t>
            </a:r>
            <a:r>
              <a:rPr lang="en-US" dirty="0" smtClean="0"/>
              <a:t>lick anywhere to remove the Paste Options menu from the window</a:t>
            </a:r>
          </a:p>
          <a:p>
            <a:pPr lvl="1"/>
            <a:endParaRPr lang="en-US" dirty="0"/>
          </a:p>
          <a:p>
            <a:r>
              <a:rPr lang="en-US" dirty="0" smtClean="0"/>
              <a:t>To Find Text</a:t>
            </a:r>
          </a:p>
          <a:p>
            <a:pPr lvl="1"/>
            <a:r>
              <a:rPr lang="en-US" dirty="0"/>
              <a:t>C</a:t>
            </a:r>
            <a:r>
              <a:rPr lang="en-US" dirty="0" smtClean="0"/>
              <a:t>lick </a:t>
            </a:r>
            <a:r>
              <a:rPr lang="en-US" dirty="0"/>
              <a:t>the Find </a:t>
            </a:r>
            <a:r>
              <a:rPr lang="en-US" dirty="0" smtClean="0"/>
              <a:t>button </a:t>
            </a:r>
            <a:r>
              <a:rPr lang="en-US" dirty="0"/>
              <a:t>to display the Navigation Pane</a:t>
            </a:r>
          </a:p>
          <a:p>
            <a:pPr lvl="1"/>
            <a:r>
              <a:rPr lang="en-US" dirty="0"/>
              <a:t>Type the text to find in the Navigation Pane text box to display all occurrences of the typed text, called the search text, in the Navigation Pane and to highlight the occurrences of the search text in the document </a:t>
            </a:r>
            <a:r>
              <a:rPr lang="en-US" dirty="0" smtClean="0"/>
              <a:t>window</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5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12681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95182"/>
          </a:xfrm>
        </p:spPr>
        <p:txBody>
          <a:bodyPr>
            <a:normAutofit/>
          </a:bodyPr>
          <a:lstStyle/>
          <a:p>
            <a:r>
              <a:rPr lang="en-US" dirty="0" smtClean="0"/>
              <a:t>To Replace Text</a:t>
            </a:r>
          </a:p>
          <a:p>
            <a:pPr lvl="1"/>
            <a:r>
              <a:rPr lang="en-US" dirty="0"/>
              <a:t>C</a:t>
            </a:r>
            <a:r>
              <a:rPr lang="en-US" dirty="0" smtClean="0"/>
              <a:t>lick </a:t>
            </a:r>
            <a:r>
              <a:rPr lang="en-US" dirty="0"/>
              <a:t>the Replace button </a:t>
            </a:r>
            <a:r>
              <a:rPr lang="en-US" dirty="0" smtClean="0"/>
              <a:t>to </a:t>
            </a:r>
            <a:r>
              <a:rPr lang="en-US" dirty="0"/>
              <a:t>display the Replace sheet in the Find and Replace dialog </a:t>
            </a:r>
            <a:r>
              <a:rPr lang="en-US" dirty="0" smtClean="0"/>
              <a:t>box</a:t>
            </a:r>
          </a:p>
          <a:p>
            <a:pPr lvl="1"/>
            <a:r>
              <a:rPr lang="en-US" dirty="0" smtClean="0"/>
              <a:t>Type the text to find in the Find what text box</a:t>
            </a:r>
          </a:p>
          <a:p>
            <a:pPr lvl="1"/>
            <a:r>
              <a:rPr lang="en-US" dirty="0" smtClean="0"/>
              <a:t>Type the text to replace within the Replace with text box</a:t>
            </a:r>
          </a:p>
          <a:p>
            <a:pPr lvl="1"/>
            <a:r>
              <a:rPr lang="en-US" dirty="0"/>
              <a:t>C</a:t>
            </a:r>
            <a:r>
              <a:rPr lang="en-US" dirty="0" smtClean="0"/>
              <a:t>lick </a:t>
            </a:r>
            <a:r>
              <a:rPr lang="en-US" dirty="0"/>
              <a:t>the Replace All button to instruct Word to replace all occurrences of the Find what text with the Replace with </a:t>
            </a:r>
            <a:r>
              <a:rPr lang="en-US" dirty="0" smtClean="0"/>
              <a:t>text. </a:t>
            </a:r>
            <a:r>
              <a:rPr lang="en-US" dirty="0"/>
              <a:t>If Word displays a dialog box asking if you want to continue searching from the beginning of the document, </a:t>
            </a:r>
            <a:r>
              <a:rPr lang="en-US" dirty="0" smtClean="0"/>
              <a:t>click </a:t>
            </a:r>
            <a:r>
              <a:rPr lang="en-US" dirty="0"/>
              <a:t>the Yes </a:t>
            </a:r>
            <a:r>
              <a:rPr lang="en-US" dirty="0" smtClean="0"/>
              <a:t>button</a:t>
            </a:r>
          </a:p>
          <a:p>
            <a:pPr lvl="1"/>
            <a:r>
              <a:rPr lang="en-US" dirty="0"/>
              <a:t>C</a:t>
            </a:r>
            <a:r>
              <a:rPr lang="en-US" dirty="0" smtClean="0"/>
              <a:t>lick the OK button</a:t>
            </a:r>
          </a:p>
          <a:p>
            <a:pPr lvl="1"/>
            <a:r>
              <a:rPr lang="en-US" dirty="0"/>
              <a:t>C</a:t>
            </a:r>
            <a:r>
              <a:rPr lang="en-US" dirty="0" smtClean="0"/>
              <a:t>lick the Close button</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6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750837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09382"/>
          </a:xfrm>
        </p:spPr>
        <p:txBody>
          <a:bodyPr>
            <a:normAutofit/>
          </a:bodyPr>
          <a:lstStyle/>
          <a:p>
            <a:r>
              <a:rPr lang="en-US" dirty="0" smtClean="0"/>
              <a:t>To Find and Insert a Synonym</a:t>
            </a:r>
          </a:p>
          <a:p>
            <a:pPr lvl="1"/>
            <a:r>
              <a:rPr lang="en-US" dirty="0"/>
              <a:t>R</a:t>
            </a:r>
            <a:r>
              <a:rPr lang="en-US" dirty="0" smtClean="0"/>
              <a:t>ight-click the </a:t>
            </a:r>
            <a:r>
              <a:rPr lang="en-US" dirty="0"/>
              <a:t>word for which you </a:t>
            </a:r>
            <a:r>
              <a:rPr lang="en-US" dirty="0" smtClean="0"/>
              <a:t>want to </a:t>
            </a:r>
            <a:r>
              <a:rPr lang="en-US" dirty="0"/>
              <a:t>find a synonym </a:t>
            </a:r>
            <a:r>
              <a:rPr lang="en-US" dirty="0" smtClean="0"/>
              <a:t>to </a:t>
            </a:r>
            <a:r>
              <a:rPr lang="en-US" dirty="0"/>
              <a:t>display a </a:t>
            </a:r>
            <a:r>
              <a:rPr lang="en-US" dirty="0" smtClean="0"/>
              <a:t>shortcut menu</a:t>
            </a:r>
          </a:p>
          <a:p>
            <a:pPr lvl="1"/>
            <a:r>
              <a:rPr lang="en-US" dirty="0"/>
              <a:t>P</a:t>
            </a:r>
            <a:r>
              <a:rPr lang="en-US" dirty="0" smtClean="0"/>
              <a:t>oint to Synonyms on the shortcut menu to display a list of synonyms for the word you right-clicked</a:t>
            </a:r>
          </a:p>
          <a:p>
            <a:pPr lvl="1"/>
            <a:r>
              <a:rPr lang="en-US" dirty="0"/>
              <a:t>C</a:t>
            </a:r>
            <a:r>
              <a:rPr lang="en-US" dirty="0" smtClean="0"/>
              <a:t>lick the synonym you want on the Synonyms submenu to replace the selected word in the document with the selected synonym</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7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45991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490382"/>
          </a:xfrm>
        </p:spPr>
        <p:txBody>
          <a:bodyPr>
            <a:normAutofit/>
          </a:bodyPr>
          <a:lstStyle/>
          <a:p>
            <a:r>
              <a:rPr lang="en-US" dirty="0" smtClean="0"/>
              <a:t>To Check Spelling and Grammar at Once</a:t>
            </a:r>
          </a:p>
          <a:p>
            <a:pPr lvl="1"/>
            <a:r>
              <a:rPr lang="en-US" dirty="0" smtClean="0"/>
              <a:t>Press CTRL+HOME </a:t>
            </a:r>
            <a:r>
              <a:rPr lang="en-US" dirty="0"/>
              <a:t>because you want the spelling and grammar check to begin from the top of the </a:t>
            </a:r>
            <a:r>
              <a:rPr lang="en-US" dirty="0" smtClean="0"/>
              <a:t>document</a:t>
            </a:r>
          </a:p>
          <a:p>
            <a:pPr lvl="1"/>
            <a:r>
              <a:rPr lang="en-US" dirty="0"/>
              <a:t>C</a:t>
            </a:r>
            <a:r>
              <a:rPr lang="en-US" dirty="0" smtClean="0"/>
              <a:t>lick REVIEW </a:t>
            </a:r>
            <a:r>
              <a:rPr lang="en-US" dirty="0"/>
              <a:t>on the </a:t>
            </a:r>
            <a:r>
              <a:rPr lang="en-US" dirty="0" smtClean="0"/>
              <a:t>ribbon </a:t>
            </a:r>
            <a:r>
              <a:rPr lang="en-US" dirty="0"/>
              <a:t>to display the </a:t>
            </a:r>
            <a:r>
              <a:rPr lang="en-US" dirty="0" smtClean="0"/>
              <a:t>REVIEW tab </a:t>
            </a:r>
            <a:endParaRPr lang="en-US" dirty="0"/>
          </a:p>
          <a:p>
            <a:pPr lvl="1"/>
            <a:r>
              <a:rPr lang="en-US" dirty="0"/>
              <a:t>C</a:t>
            </a:r>
            <a:r>
              <a:rPr lang="en-US" dirty="0" smtClean="0"/>
              <a:t>lick </a:t>
            </a:r>
            <a:r>
              <a:rPr lang="en-US" dirty="0"/>
              <a:t>the Spelling &amp; Grammar button </a:t>
            </a:r>
            <a:r>
              <a:rPr lang="en-US" dirty="0" smtClean="0"/>
              <a:t>to </a:t>
            </a:r>
            <a:r>
              <a:rPr lang="en-US" dirty="0"/>
              <a:t>begin the spelling and grammar check at the location of the insertion point, which in this case, is at the beginning of the </a:t>
            </a:r>
            <a:r>
              <a:rPr lang="en-US" dirty="0" smtClean="0"/>
              <a:t>document </a:t>
            </a:r>
            <a:endParaRPr lang="en-US" dirty="0"/>
          </a:p>
          <a:p>
            <a:pPr lvl="1"/>
            <a:r>
              <a:rPr lang="en-US" dirty="0"/>
              <a:t>C</a:t>
            </a:r>
            <a:r>
              <a:rPr lang="en-US" dirty="0" smtClean="0"/>
              <a:t>lick </a:t>
            </a:r>
            <a:r>
              <a:rPr lang="en-US" dirty="0"/>
              <a:t>the desired spelling in the </a:t>
            </a:r>
            <a:r>
              <a:rPr lang="en-US" dirty="0" smtClean="0"/>
              <a:t>list of suggestions</a:t>
            </a:r>
          </a:p>
          <a:p>
            <a:pPr lvl="1"/>
            <a:r>
              <a:rPr lang="en-US" dirty="0" smtClean="0"/>
              <a:t>If items are found, click the desired selection</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8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093893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09382"/>
          </a:xfrm>
        </p:spPr>
        <p:txBody>
          <a:bodyPr>
            <a:normAutofit/>
          </a:bodyPr>
          <a:lstStyle/>
          <a:p>
            <a:r>
              <a:rPr lang="en-US" dirty="0" smtClean="0"/>
              <a:t>To Look Up Information</a:t>
            </a:r>
          </a:p>
          <a:p>
            <a:pPr lvl="1"/>
            <a:r>
              <a:rPr lang="en-US" dirty="0" smtClean="0"/>
              <a:t>Locate </a:t>
            </a:r>
            <a:r>
              <a:rPr lang="en-US" dirty="0"/>
              <a:t>the word you want to look </a:t>
            </a:r>
            <a:r>
              <a:rPr lang="en-US" dirty="0" smtClean="0"/>
              <a:t>up</a:t>
            </a:r>
            <a:endParaRPr lang="en-US" dirty="0"/>
          </a:p>
          <a:p>
            <a:pPr lvl="1"/>
            <a:r>
              <a:rPr lang="en-US" dirty="0"/>
              <a:t>While holding down the </a:t>
            </a:r>
            <a:r>
              <a:rPr lang="en-US" dirty="0" smtClean="0"/>
              <a:t>ALT </a:t>
            </a:r>
            <a:r>
              <a:rPr lang="en-US" dirty="0"/>
              <a:t>key</a:t>
            </a:r>
            <a:r>
              <a:rPr lang="en-US" dirty="0" smtClean="0"/>
              <a:t>, click </a:t>
            </a:r>
            <a:r>
              <a:rPr lang="en-US" dirty="0"/>
              <a:t>the word you want to look up </a:t>
            </a:r>
            <a:r>
              <a:rPr lang="en-US" dirty="0" smtClean="0"/>
              <a:t>to </a:t>
            </a:r>
            <a:r>
              <a:rPr lang="en-US" dirty="0"/>
              <a:t>open the Research task pane and display a dictionary entry for the </a:t>
            </a:r>
            <a:r>
              <a:rPr lang="en-US" dirty="0" err="1" smtClean="0"/>
              <a:t>ALT+clicked</a:t>
            </a:r>
            <a:r>
              <a:rPr lang="en-US" dirty="0" smtClean="0"/>
              <a:t> </a:t>
            </a:r>
            <a:r>
              <a:rPr lang="en-US" dirty="0"/>
              <a:t>word. Release the </a:t>
            </a:r>
            <a:r>
              <a:rPr lang="en-US" dirty="0" smtClean="0"/>
              <a:t>ALT key</a:t>
            </a:r>
          </a:p>
          <a:p>
            <a:pPr lvl="1"/>
            <a:r>
              <a:rPr lang="en-US" dirty="0"/>
              <a:t>C</a:t>
            </a:r>
            <a:r>
              <a:rPr lang="en-US" dirty="0" smtClean="0"/>
              <a:t>lick </a:t>
            </a:r>
            <a:r>
              <a:rPr lang="en-US" dirty="0"/>
              <a:t>the Source arrow </a:t>
            </a:r>
            <a:r>
              <a:rPr lang="en-US" dirty="0" smtClean="0"/>
              <a:t>in the </a:t>
            </a:r>
            <a:r>
              <a:rPr lang="en-US" dirty="0"/>
              <a:t>Research task pane to </a:t>
            </a:r>
            <a:r>
              <a:rPr lang="en-US" dirty="0" smtClean="0"/>
              <a:t>display a </a:t>
            </a:r>
            <a:r>
              <a:rPr lang="en-US" dirty="0"/>
              <a:t>list of search locations and </a:t>
            </a:r>
            <a:r>
              <a:rPr lang="en-US" dirty="0" smtClean="0"/>
              <a:t>then click </a:t>
            </a:r>
            <a:r>
              <a:rPr lang="en-US" dirty="0"/>
              <a:t>‘All Research Sites’ </a:t>
            </a:r>
            <a:r>
              <a:rPr lang="en-US" dirty="0" smtClean="0"/>
              <a:t>in the list</a:t>
            </a:r>
          </a:p>
          <a:p>
            <a:pPr lvl="1"/>
            <a:r>
              <a:rPr lang="en-US" dirty="0" smtClean="0"/>
              <a:t>Click the Close button in the Research task pane</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9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7318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15338" cy="3962400"/>
          </a:xfrm>
        </p:spPr>
        <p:txBody>
          <a:bodyPr>
            <a:normAutofit/>
          </a:bodyPr>
          <a:lstStyle/>
          <a:p>
            <a:r>
              <a:rPr lang="en-US" dirty="0" smtClean="0"/>
              <a:t>To Zoom Multiple Pages</a:t>
            </a:r>
          </a:p>
          <a:p>
            <a:pPr lvl="1"/>
            <a:r>
              <a:rPr lang="en-US" dirty="0"/>
              <a:t>C</a:t>
            </a:r>
            <a:r>
              <a:rPr lang="en-US" dirty="0" smtClean="0"/>
              <a:t>lick HOME on the ribbon to display the HOME tab</a:t>
            </a:r>
          </a:p>
          <a:p>
            <a:pPr lvl="1"/>
            <a:r>
              <a:rPr lang="en-US" dirty="0"/>
              <a:t>If the ‘Show/Hide ¶’ </a:t>
            </a:r>
            <a:r>
              <a:rPr lang="en-US" dirty="0" smtClean="0"/>
              <a:t>button is </a:t>
            </a:r>
            <a:r>
              <a:rPr lang="en-US" dirty="0"/>
              <a:t>selected, </a:t>
            </a:r>
            <a:r>
              <a:rPr lang="en-US" dirty="0" smtClean="0"/>
              <a:t>click </a:t>
            </a:r>
            <a:r>
              <a:rPr lang="en-US" dirty="0"/>
              <a:t>it to hide formatting </a:t>
            </a:r>
            <a:r>
              <a:rPr lang="en-US" dirty="0" smtClean="0"/>
              <a:t>marks</a:t>
            </a:r>
            <a:endParaRPr lang="en-US" dirty="0"/>
          </a:p>
          <a:p>
            <a:pPr lvl="1"/>
            <a:r>
              <a:rPr lang="en-US" dirty="0"/>
              <a:t>C</a:t>
            </a:r>
            <a:r>
              <a:rPr lang="en-US" dirty="0" smtClean="0"/>
              <a:t>lick </a:t>
            </a:r>
            <a:r>
              <a:rPr lang="en-US" dirty="0"/>
              <a:t>VIEW on the ribbon to display the VIEW </a:t>
            </a:r>
            <a:r>
              <a:rPr lang="en-US" dirty="0" smtClean="0"/>
              <a:t>tab</a:t>
            </a:r>
            <a:endParaRPr lang="en-US" dirty="0"/>
          </a:p>
          <a:p>
            <a:pPr lvl="1"/>
            <a:r>
              <a:rPr lang="en-US" dirty="0" smtClean="0"/>
              <a:t>If </a:t>
            </a:r>
            <a:r>
              <a:rPr lang="en-US" dirty="0"/>
              <a:t>the rulers are displayed, </a:t>
            </a:r>
            <a:r>
              <a:rPr lang="en-US" dirty="0" smtClean="0"/>
              <a:t>click </a:t>
            </a:r>
            <a:r>
              <a:rPr lang="en-US" dirty="0"/>
              <a:t>the View Ruler check </a:t>
            </a:r>
            <a:r>
              <a:rPr lang="en-US" dirty="0" smtClean="0"/>
              <a:t>box </a:t>
            </a:r>
            <a:r>
              <a:rPr lang="en-US" dirty="0"/>
              <a:t>to remove the check </a:t>
            </a:r>
            <a:r>
              <a:rPr lang="en-US" dirty="0" smtClean="0"/>
              <a:t>mark</a:t>
            </a:r>
            <a:r>
              <a:rPr lang="en-US" dirty="0"/>
              <a:t> </a:t>
            </a:r>
            <a:r>
              <a:rPr lang="en-US" dirty="0" smtClean="0"/>
              <a:t>from </a:t>
            </a:r>
            <a:r>
              <a:rPr lang="en-US" dirty="0"/>
              <a:t>the check box and remove the horizontal and vertical rulers from the </a:t>
            </a:r>
            <a:r>
              <a:rPr lang="en-US" dirty="0" smtClean="0"/>
              <a:t>screen</a:t>
            </a:r>
            <a:endParaRPr lang="en-US" dirty="0"/>
          </a:p>
          <a:p>
            <a:pPr lvl="1"/>
            <a:r>
              <a:rPr lang="en-US" dirty="0"/>
              <a:t>C</a:t>
            </a:r>
            <a:r>
              <a:rPr lang="en-US" dirty="0" smtClean="0"/>
              <a:t>lick </a:t>
            </a:r>
            <a:r>
              <a:rPr lang="en-US" dirty="0"/>
              <a:t>the Multiple Pages </a:t>
            </a:r>
            <a:r>
              <a:rPr lang="en-US" dirty="0" smtClean="0"/>
              <a:t>button </a:t>
            </a:r>
            <a:r>
              <a:rPr lang="en-US" dirty="0"/>
              <a:t>to display the all three pages at once in </a:t>
            </a:r>
            <a:r>
              <a:rPr lang="en-US" dirty="0" smtClean="0"/>
              <a:t>the document window</a:t>
            </a:r>
          </a:p>
          <a:p>
            <a:pPr lvl="1"/>
            <a:r>
              <a:rPr lang="en-US" dirty="0"/>
              <a:t>When finished, </a:t>
            </a:r>
            <a:r>
              <a:rPr lang="en-US" dirty="0" smtClean="0"/>
              <a:t>click </a:t>
            </a:r>
            <a:r>
              <a:rPr lang="en-US" dirty="0"/>
              <a:t>the Page Width </a:t>
            </a:r>
            <a:r>
              <a:rPr lang="en-US" dirty="0" smtClean="0"/>
              <a:t>button </a:t>
            </a:r>
            <a:r>
              <a:rPr lang="en-US" dirty="0"/>
              <a:t>to return to the page width zoom</a:t>
            </a:r>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10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35895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915909"/>
          </a:xfrm>
        </p:spPr>
        <p:txBody>
          <a:bodyPr/>
          <a:lstStyle/>
          <a:p>
            <a:r>
              <a:rPr lang="en-US" dirty="0" smtClean="0"/>
              <a:t>To Change Read Mode Color</a:t>
            </a:r>
          </a:p>
          <a:p>
            <a:pPr lvl="1"/>
            <a:r>
              <a:rPr lang="en-US" dirty="0"/>
              <a:t>C</a:t>
            </a:r>
            <a:r>
              <a:rPr lang="en-US" dirty="0" smtClean="0"/>
              <a:t>lick </a:t>
            </a:r>
            <a:r>
              <a:rPr lang="en-US" dirty="0"/>
              <a:t>the Read Mode button on the status bar to switch to Read </a:t>
            </a:r>
            <a:r>
              <a:rPr lang="en-US" dirty="0" smtClean="0"/>
              <a:t>mode</a:t>
            </a:r>
            <a:endParaRPr lang="en-US" dirty="0"/>
          </a:p>
          <a:p>
            <a:pPr lvl="1"/>
            <a:r>
              <a:rPr lang="en-US" dirty="0"/>
              <a:t>C</a:t>
            </a:r>
            <a:r>
              <a:rPr lang="en-US" dirty="0" smtClean="0"/>
              <a:t>lick </a:t>
            </a:r>
            <a:r>
              <a:rPr lang="en-US" dirty="0"/>
              <a:t>the VIEW tab to display the VIEW </a:t>
            </a:r>
            <a:r>
              <a:rPr lang="en-US" dirty="0" smtClean="0"/>
              <a:t>menu</a:t>
            </a:r>
            <a:endParaRPr lang="en-US" dirty="0"/>
          </a:p>
          <a:p>
            <a:pPr lvl="1"/>
            <a:r>
              <a:rPr lang="en-US" dirty="0"/>
              <a:t>P</a:t>
            </a:r>
            <a:r>
              <a:rPr lang="en-US" dirty="0" smtClean="0"/>
              <a:t>oint </a:t>
            </a:r>
            <a:r>
              <a:rPr lang="en-US" dirty="0"/>
              <a:t>to Page Color on the VIEW menu to display the Page Color </a:t>
            </a:r>
            <a:r>
              <a:rPr lang="en-US" dirty="0" smtClean="0"/>
              <a:t>menu</a:t>
            </a:r>
          </a:p>
          <a:p>
            <a:pPr lvl="1"/>
            <a:r>
              <a:rPr lang="en-US" dirty="0"/>
              <a:t>C</a:t>
            </a:r>
            <a:r>
              <a:rPr lang="en-US" dirty="0" smtClean="0"/>
              <a:t>lick the desired color on the Page Color submenu to change the color of the Read mode screen</a:t>
            </a:r>
            <a:endParaRPr lang="en-US" dirty="0"/>
          </a:p>
        </p:txBody>
      </p:sp>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11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846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66800"/>
            <a:ext cx="8034669" cy="4966312"/>
          </a:xfrm>
        </p:spPr>
      </p:pic>
      <p:sp>
        <p:nvSpPr>
          <p:cNvPr id="5" name="Title 4"/>
          <p:cNvSpPr>
            <a:spLocks noGrp="1"/>
          </p:cNvSpPr>
          <p:nvPr>
            <p:ph type="title"/>
          </p:nvPr>
        </p:nvSpPr>
        <p:spPr/>
        <p:txBody>
          <a:bodyPr/>
          <a:lstStyle/>
          <a:p>
            <a:r>
              <a:rPr lang="en-US" dirty="0"/>
              <a:t>Proofreading and Revising the Research </a:t>
            </a:r>
            <a:r>
              <a:rPr lang="en-US" dirty="0" smtClean="0"/>
              <a:t>Paper</a:t>
            </a:r>
            <a:r>
              <a:rPr lang="en-US" sz="1200" dirty="0" smtClean="0"/>
              <a:t> (Slide 12 of 12)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4054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09382"/>
          </a:xfrm>
        </p:spPr>
        <p:txBody>
          <a:bodyPr>
            <a:normAutofit/>
          </a:bodyPr>
          <a:lstStyle/>
          <a:p>
            <a:r>
              <a:rPr lang="en-US" dirty="0" smtClean="0"/>
              <a:t>Roadmap</a:t>
            </a:r>
          </a:p>
          <a:p>
            <a:pPr lvl="1"/>
            <a:r>
              <a:rPr lang="en-US" dirty="0" smtClean="0"/>
              <a:t>Change </a:t>
            </a:r>
            <a:r>
              <a:rPr lang="en-US" dirty="0"/>
              <a:t>the document </a:t>
            </a:r>
            <a:r>
              <a:rPr lang="en-US" dirty="0" smtClean="0"/>
              <a:t>settings</a:t>
            </a:r>
            <a:endParaRPr lang="en-US" dirty="0"/>
          </a:p>
          <a:p>
            <a:pPr lvl="1"/>
            <a:r>
              <a:rPr lang="en-US" dirty="0" smtClean="0"/>
              <a:t>Create </a:t>
            </a:r>
            <a:r>
              <a:rPr lang="en-US" dirty="0"/>
              <a:t>the header for each page of the research </a:t>
            </a:r>
            <a:r>
              <a:rPr lang="en-US" dirty="0" smtClean="0"/>
              <a:t>paper</a:t>
            </a:r>
            <a:endParaRPr lang="en-US" dirty="0"/>
          </a:p>
          <a:p>
            <a:pPr lvl="1"/>
            <a:r>
              <a:rPr lang="en-US" dirty="0" smtClean="0"/>
              <a:t>Type </a:t>
            </a:r>
            <a:r>
              <a:rPr lang="en-US" dirty="0"/>
              <a:t>the research paper text with </a:t>
            </a:r>
            <a:r>
              <a:rPr lang="en-US" dirty="0" smtClean="0"/>
              <a:t>citations</a:t>
            </a:r>
            <a:endParaRPr lang="en-US" dirty="0"/>
          </a:p>
          <a:p>
            <a:pPr lvl="1"/>
            <a:r>
              <a:rPr lang="en-US" dirty="0" smtClean="0"/>
              <a:t>Create </a:t>
            </a:r>
            <a:r>
              <a:rPr lang="en-US" dirty="0"/>
              <a:t>an alphabetical works cited </a:t>
            </a:r>
            <a:r>
              <a:rPr lang="en-US" dirty="0" smtClean="0"/>
              <a:t>page</a:t>
            </a:r>
            <a:endParaRPr lang="en-US" dirty="0"/>
          </a:p>
          <a:p>
            <a:pPr lvl="1"/>
            <a:r>
              <a:rPr lang="en-US" dirty="0" smtClean="0"/>
              <a:t>Proofread </a:t>
            </a:r>
            <a:r>
              <a:rPr lang="en-US" dirty="0"/>
              <a:t>and revise the research paper.</a:t>
            </a:r>
          </a:p>
        </p:txBody>
      </p:sp>
      <p:sp>
        <p:nvSpPr>
          <p:cNvPr id="5" name="Title 4"/>
          <p:cNvSpPr>
            <a:spLocks noGrp="1"/>
          </p:cNvSpPr>
          <p:nvPr>
            <p:ph type="title"/>
          </p:nvPr>
        </p:nvSpPr>
        <p:spPr/>
        <p:txBody>
          <a:bodyPr/>
          <a:lstStyle/>
          <a:p>
            <a:r>
              <a:rPr lang="en-US" dirty="0" smtClean="0"/>
              <a:t>Project-Research Paper</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3029490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838965"/>
          </a:xfrm>
        </p:spPr>
        <p:txBody>
          <a:bodyPr/>
          <a:lstStyle/>
          <a:p>
            <a:r>
              <a:rPr lang="en-US" dirty="0" smtClean="0"/>
              <a:t>To Modify a Style</a:t>
            </a:r>
          </a:p>
          <a:p>
            <a:pPr lvl="1"/>
            <a:r>
              <a:rPr lang="en-US" dirty="0"/>
              <a:t>R</a:t>
            </a:r>
            <a:r>
              <a:rPr lang="en-US" dirty="0" smtClean="0"/>
              <a:t>ight-click the style to modify in the Styles gallery to display a shortcut menu related to styles</a:t>
            </a:r>
          </a:p>
          <a:p>
            <a:pPr lvl="1"/>
            <a:r>
              <a:rPr lang="en-US" dirty="0"/>
              <a:t>C</a:t>
            </a:r>
            <a:r>
              <a:rPr lang="en-US" dirty="0" smtClean="0"/>
              <a:t>lick Modify on the shortcut menu to display the Modify Style dialog box</a:t>
            </a:r>
          </a:p>
          <a:p>
            <a:pPr lvl="1"/>
            <a:r>
              <a:rPr lang="en-US" dirty="0" smtClean="0"/>
              <a:t>Make the desired changes to the style in the Modify Style dialog box, and then click the OK button to update the style</a:t>
            </a:r>
            <a:endParaRPr lang="en-US" dirty="0"/>
          </a:p>
        </p:txBody>
      </p:sp>
      <p:sp>
        <p:nvSpPr>
          <p:cNvPr id="5" name="Title 4"/>
          <p:cNvSpPr>
            <a:spLocks noGrp="1"/>
          </p:cNvSpPr>
          <p:nvPr>
            <p:ph type="title"/>
          </p:nvPr>
        </p:nvSpPr>
        <p:spPr/>
        <p:txBody>
          <a:bodyPr/>
          <a:lstStyle/>
          <a:p>
            <a:r>
              <a:rPr lang="en-US" dirty="0" smtClean="0"/>
              <a:t>Changing Document Settings</a:t>
            </a:r>
            <a:r>
              <a:rPr lang="en-US" sz="1200" dirty="0" smtClean="0"/>
              <a:t> (Slide 1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964372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415338" cy="1498872"/>
          </a:xfrm>
        </p:spPr>
        <p:txBody>
          <a:bodyPr/>
          <a:lstStyle/>
          <a:p>
            <a:r>
              <a:rPr lang="en-US" dirty="0" smtClean="0"/>
              <a:t>To Change Line Spacing</a:t>
            </a:r>
          </a:p>
          <a:p>
            <a:pPr lvl="1"/>
            <a:r>
              <a:rPr lang="en-US" dirty="0"/>
              <a:t>C</a:t>
            </a:r>
            <a:r>
              <a:rPr lang="en-US" dirty="0" smtClean="0"/>
              <a:t>lick the ‘Line and Paragraph Spacing’ button to display the Line and Paragraph Spacing gallery</a:t>
            </a:r>
          </a:p>
          <a:p>
            <a:pPr lvl="1"/>
            <a:r>
              <a:rPr lang="en-US" dirty="0"/>
              <a:t>C</a:t>
            </a:r>
            <a:r>
              <a:rPr lang="en-US" dirty="0" smtClean="0"/>
              <a:t>lick the desired setting in the Line and Paragraph Spacing gallery to change the line spacing at the location of the insertion point</a:t>
            </a:r>
            <a:endParaRPr lang="en-US" dirty="0"/>
          </a:p>
        </p:txBody>
      </p:sp>
      <p:sp>
        <p:nvSpPr>
          <p:cNvPr id="5" name="Title 4"/>
          <p:cNvSpPr>
            <a:spLocks noGrp="1"/>
          </p:cNvSpPr>
          <p:nvPr>
            <p:ph type="title"/>
          </p:nvPr>
        </p:nvSpPr>
        <p:spPr/>
        <p:txBody>
          <a:bodyPr/>
          <a:lstStyle/>
          <a:p>
            <a:r>
              <a:rPr lang="en-US" dirty="0" smtClean="0"/>
              <a:t>Changing Document Settings</a:t>
            </a:r>
            <a:r>
              <a:rPr lang="en-US" sz="1200" dirty="0" smtClean="0"/>
              <a:t> (Slide 2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683072"/>
            <a:ext cx="5715851" cy="3670649"/>
          </a:xfrm>
          <a:prstGeom prst="rect">
            <a:avLst/>
          </a:prstGeom>
        </p:spPr>
      </p:pic>
    </p:spTree>
    <p:extLst>
      <p:ext uri="{BB962C8B-B14F-4D97-AF65-F5344CB8AC3E}">
        <p14:creationId xmlns:p14="http://schemas.microsoft.com/office/powerpoint/2010/main" val="81265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15338" cy="1356782"/>
          </a:xfrm>
        </p:spPr>
        <p:txBody>
          <a:bodyPr>
            <a:normAutofit fontScale="92500" lnSpcReduction="10000"/>
          </a:bodyPr>
          <a:lstStyle/>
          <a:p>
            <a:r>
              <a:rPr lang="en-US" sz="2200" dirty="0" smtClean="0"/>
              <a:t>To Remove a Space after a Paragraph</a:t>
            </a:r>
          </a:p>
          <a:p>
            <a:pPr lvl="1"/>
            <a:r>
              <a:rPr lang="en-US" sz="1900" dirty="0"/>
              <a:t>C</a:t>
            </a:r>
            <a:r>
              <a:rPr lang="en-US" sz="1900" dirty="0" smtClean="0"/>
              <a:t>lick the ‘Line and Paragraph Spacing’ button (HOME tab | Paragraph group) to display the Line and Paragraph Spacing gallery</a:t>
            </a:r>
          </a:p>
          <a:p>
            <a:pPr lvl="1"/>
            <a:r>
              <a:rPr lang="en-US" sz="1900" dirty="0"/>
              <a:t>C</a:t>
            </a:r>
            <a:r>
              <a:rPr lang="en-US" sz="1900" dirty="0" smtClean="0"/>
              <a:t>lick ‘Remove Space After Paragraph’ in the Line and Paragraph Spacing gallery so that no blank space appears after paragraphs</a:t>
            </a:r>
          </a:p>
        </p:txBody>
      </p:sp>
      <p:sp>
        <p:nvSpPr>
          <p:cNvPr id="5" name="Title 4"/>
          <p:cNvSpPr>
            <a:spLocks noGrp="1"/>
          </p:cNvSpPr>
          <p:nvPr>
            <p:ph type="title"/>
          </p:nvPr>
        </p:nvSpPr>
        <p:spPr/>
        <p:txBody>
          <a:bodyPr/>
          <a:lstStyle/>
          <a:p>
            <a:r>
              <a:rPr lang="en-US" dirty="0" smtClean="0"/>
              <a:t>Changing Document Settings</a:t>
            </a:r>
            <a:r>
              <a:rPr lang="en-US" sz="1200" dirty="0" smtClean="0"/>
              <a:t> (Slide 3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03694"/>
            <a:ext cx="5752337" cy="3599516"/>
          </a:xfrm>
          <a:prstGeom prst="rect">
            <a:avLst/>
          </a:prstGeom>
        </p:spPr>
      </p:pic>
    </p:spTree>
    <p:extLst>
      <p:ext uri="{BB962C8B-B14F-4D97-AF65-F5344CB8AC3E}">
        <p14:creationId xmlns:p14="http://schemas.microsoft.com/office/powerpoint/2010/main" val="185393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15338" cy="1371600"/>
          </a:xfrm>
        </p:spPr>
        <p:txBody>
          <a:bodyPr>
            <a:normAutofit/>
          </a:bodyPr>
          <a:lstStyle/>
          <a:p>
            <a:r>
              <a:rPr lang="en-US" dirty="0" smtClean="0"/>
              <a:t>To Update a Style to Match a Selection</a:t>
            </a:r>
          </a:p>
          <a:p>
            <a:pPr lvl="1"/>
            <a:r>
              <a:rPr lang="en-US" dirty="0"/>
              <a:t>R</a:t>
            </a:r>
            <a:r>
              <a:rPr lang="en-US" dirty="0" smtClean="0"/>
              <a:t>ight-click </a:t>
            </a:r>
            <a:r>
              <a:rPr lang="en-US" dirty="0"/>
              <a:t>Normal in the </a:t>
            </a:r>
            <a:r>
              <a:rPr lang="en-US" dirty="0" smtClean="0"/>
              <a:t>Styles gallery </a:t>
            </a:r>
            <a:r>
              <a:rPr lang="en-US" dirty="0"/>
              <a:t>to display a shortcut </a:t>
            </a:r>
            <a:r>
              <a:rPr lang="en-US" dirty="0" smtClean="0"/>
              <a:t>menu</a:t>
            </a:r>
          </a:p>
          <a:p>
            <a:pPr lvl="1"/>
            <a:r>
              <a:rPr lang="en-US" dirty="0"/>
              <a:t>C</a:t>
            </a:r>
            <a:r>
              <a:rPr lang="en-US" dirty="0" smtClean="0"/>
              <a:t>lick ‘Update </a:t>
            </a:r>
            <a:r>
              <a:rPr lang="en-US" dirty="0"/>
              <a:t>Normal to Match </a:t>
            </a:r>
            <a:r>
              <a:rPr lang="en-US" dirty="0" smtClean="0"/>
              <a:t>Selection’ </a:t>
            </a:r>
            <a:r>
              <a:rPr lang="en-US" dirty="0"/>
              <a:t>on the shortcut menu to update the selected (or current) style to reflect the settings at the location of the insertion </a:t>
            </a:r>
            <a:r>
              <a:rPr lang="en-US" dirty="0" smtClean="0"/>
              <a:t>point</a:t>
            </a:r>
          </a:p>
        </p:txBody>
      </p:sp>
      <p:sp>
        <p:nvSpPr>
          <p:cNvPr id="5" name="Title 4"/>
          <p:cNvSpPr>
            <a:spLocks noGrp="1"/>
          </p:cNvSpPr>
          <p:nvPr>
            <p:ph type="title"/>
          </p:nvPr>
        </p:nvSpPr>
        <p:spPr/>
        <p:txBody>
          <a:bodyPr/>
          <a:lstStyle/>
          <a:p>
            <a:r>
              <a:rPr lang="en-US" dirty="0" smtClean="0"/>
              <a:t>Changing Document Settings</a:t>
            </a:r>
            <a:r>
              <a:rPr lang="en-US" sz="1200" dirty="0" smtClean="0"/>
              <a:t> (Slide 4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7626802" cy="3149710"/>
          </a:xfrm>
          <a:prstGeom prst="rect">
            <a:avLst/>
          </a:prstGeom>
        </p:spPr>
      </p:pic>
    </p:spTree>
    <p:extLst>
      <p:ext uri="{BB962C8B-B14F-4D97-AF65-F5344CB8AC3E}">
        <p14:creationId xmlns:p14="http://schemas.microsoft.com/office/powerpoint/2010/main" val="377936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15338" cy="1447800"/>
          </a:xfrm>
        </p:spPr>
        <p:txBody>
          <a:bodyPr>
            <a:normAutofit fontScale="92500" lnSpcReduction="10000"/>
          </a:bodyPr>
          <a:lstStyle/>
          <a:p>
            <a:r>
              <a:rPr lang="en-US" sz="2200" dirty="0" smtClean="0"/>
              <a:t>To Switch to the Header</a:t>
            </a:r>
          </a:p>
          <a:p>
            <a:pPr lvl="1"/>
            <a:r>
              <a:rPr lang="en-US" sz="1900" dirty="0"/>
              <a:t>C</a:t>
            </a:r>
            <a:r>
              <a:rPr lang="en-US" sz="1900" dirty="0" smtClean="0"/>
              <a:t>lick INSERT in the ribbon to display the INSERT tab</a:t>
            </a:r>
          </a:p>
          <a:p>
            <a:pPr lvl="1"/>
            <a:r>
              <a:rPr lang="en-US" sz="1900" dirty="0"/>
              <a:t>C</a:t>
            </a:r>
            <a:r>
              <a:rPr lang="en-US" sz="1900" dirty="0" smtClean="0"/>
              <a:t>lick the ‘Add a header’ button to display the Add a Header gallery</a:t>
            </a:r>
          </a:p>
          <a:p>
            <a:pPr lvl="1"/>
            <a:r>
              <a:rPr lang="en-US" sz="1900" dirty="0"/>
              <a:t>C</a:t>
            </a:r>
            <a:r>
              <a:rPr lang="en-US" sz="1900" dirty="0" smtClean="0"/>
              <a:t>lick </a:t>
            </a:r>
            <a:r>
              <a:rPr lang="en-US" sz="1900" dirty="0"/>
              <a:t>Edit Header in the </a:t>
            </a:r>
            <a:r>
              <a:rPr lang="en-US" sz="1900" dirty="0" smtClean="0"/>
              <a:t>Add a Header </a:t>
            </a:r>
            <a:r>
              <a:rPr lang="en-US" sz="1900" dirty="0"/>
              <a:t>gallery to switch from the document text to the header, which allows you to edit the contents of the </a:t>
            </a:r>
            <a:r>
              <a:rPr lang="en-US" sz="1900" dirty="0" smtClean="0"/>
              <a:t>header</a:t>
            </a:r>
          </a:p>
        </p:txBody>
      </p:sp>
      <p:sp>
        <p:nvSpPr>
          <p:cNvPr id="5" name="Title 4"/>
          <p:cNvSpPr>
            <a:spLocks noGrp="1"/>
          </p:cNvSpPr>
          <p:nvPr>
            <p:ph type="title"/>
          </p:nvPr>
        </p:nvSpPr>
        <p:spPr/>
        <p:txBody>
          <a:bodyPr/>
          <a:lstStyle/>
          <a:p>
            <a:r>
              <a:rPr lang="en-US" dirty="0" smtClean="0"/>
              <a:t>Creating a Header</a:t>
            </a:r>
            <a:r>
              <a:rPr lang="en-US" sz="1200" dirty="0" smtClean="0"/>
              <a:t> (Slide 1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590800"/>
            <a:ext cx="5205863" cy="3460323"/>
          </a:xfrm>
          <a:prstGeom prst="rect">
            <a:avLst/>
          </a:prstGeom>
        </p:spPr>
      </p:pic>
    </p:spTree>
    <p:extLst>
      <p:ext uri="{BB962C8B-B14F-4D97-AF65-F5344CB8AC3E}">
        <p14:creationId xmlns:p14="http://schemas.microsoft.com/office/powerpoint/2010/main" val="2035619557"/>
      </p:ext>
    </p:extLst>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4820</Words>
  <Application>Microsoft Macintosh PowerPoint</Application>
  <PresentationFormat>On-screen Show (4:3)</PresentationFormat>
  <Paragraphs>286</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Shelly Cashman: Microsoft Word 2016</vt:lpstr>
      <vt:lpstr>Objectives (Slide 1 of 2)</vt:lpstr>
      <vt:lpstr>Objectives (Slide 2 of 2)</vt:lpstr>
      <vt:lpstr>Project-Research Paper</vt:lpstr>
      <vt:lpstr>Changing Document Settings (Slide 1 of 4)</vt:lpstr>
      <vt:lpstr>Changing Document Settings (Slide 2 of 4)</vt:lpstr>
      <vt:lpstr>Changing Document Settings (Slide 3 of 4)</vt:lpstr>
      <vt:lpstr>Changing Document Settings (Slide 4 of 4)</vt:lpstr>
      <vt:lpstr>Creating a Header (Slide 1 of 2)</vt:lpstr>
      <vt:lpstr>Creating a Header (Slide 2 of 2)</vt:lpstr>
      <vt:lpstr>Typing the Research Paper Text (Slide 1 of 12)</vt:lpstr>
      <vt:lpstr>Typing the Research Paper Text (Slide 2 of 12)</vt:lpstr>
      <vt:lpstr>Typing the Research Paper Text (Slide 3 of 12)</vt:lpstr>
      <vt:lpstr>Typing the Research Paper Text (Slide 4 of 12)</vt:lpstr>
      <vt:lpstr>Typing the Research Paper Text (Slide 5 of 12)</vt:lpstr>
      <vt:lpstr>Typing the Research Paper Text (Slide 6 of 12)</vt:lpstr>
      <vt:lpstr>Typing the Research Paper Text (Slide 7 of 12)</vt:lpstr>
      <vt:lpstr>Typing the Research Paper Text (Slide 8 of 12)</vt:lpstr>
      <vt:lpstr>Typing the Research Paper Text (Slide 9 of 12)</vt:lpstr>
      <vt:lpstr>Typing the Research Paper Text (Slide 10 of 12)</vt:lpstr>
      <vt:lpstr>Typing the Research Paper Text (Slide 11 of 12)</vt:lpstr>
      <vt:lpstr>Typing the Research Paper Text (Slide 12 of 12)</vt:lpstr>
      <vt:lpstr>Creating an Alphabetical Works Cited Page (Slide 1 of 3)</vt:lpstr>
      <vt:lpstr>Creating an Alphabetical Works Cited Page (Slide 2 of 3)</vt:lpstr>
      <vt:lpstr>Creating an Alphabetical Works Cited Page (Slide 3 of 3)</vt:lpstr>
      <vt:lpstr>Proofreading and Revising the Research Paper (Slide 1 of 12)</vt:lpstr>
      <vt:lpstr>Proofreading and Revising the Research Paper (Slide 2 of 12)</vt:lpstr>
      <vt:lpstr>Proofreading and Revising the Research Paper (Slide 3 of 12)</vt:lpstr>
      <vt:lpstr>Proofreading and Revising the Research Paper (Slide 4 of 12)</vt:lpstr>
      <vt:lpstr>Proofreading and Revising the Research Paper (Slide 5 of 12)</vt:lpstr>
      <vt:lpstr>Proofreading and Revising the Research Paper (Slide 6 of 12)</vt:lpstr>
      <vt:lpstr>Proofreading and Revising the Research Paper (Slide 7 of 12)</vt:lpstr>
      <vt:lpstr>Proofreading and Revising the Research Paper (Slide 8 of 12)</vt:lpstr>
      <vt:lpstr>Proofreading and Revising the Research Paper (Slide 9 of 12)</vt:lpstr>
      <vt:lpstr>Proofreading and Revising the Research Paper (Slide 10 of 12)</vt:lpstr>
      <vt:lpstr>Proofreading and Revising the Research Paper (Slide 11 of 12)</vt:lpstr>
      <vt:lpstr>Proofreading and Revising the Research Paper (Slide 12 of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Freund</dc:creator>
  <cp:lastModifiedBy>Charles Fisher</cp:lastModifiedBy>
  <cp:revision>47</cp:revision>
  <dcterms:created xsi:type="dcterms:W3CDTF">2010-06-07T21:24:17Z</dcterms:created>
  <dcterms:modified xsi:type="dcterms:W3CDTF">2016-04-12T16:22:42Z</dcterms:modified>
</cp:coreProperties>
</file>