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6"/>
  </p:notesMasterIdLst>
  <p:sldIdLst>
    <p:sldId id="259" r:id="rId2"/>
    <p:sldId id="260" r:id="rId3"/>
    <p:sldId id="261" r:id="rId4"/>
    <p:sldId id="262" r:id="rId5"/>
    <p:sldId id="263" r:id="rId6"/>
    <p:sldId id="318" r:id="rId7"/>
    <p:sldId id="319" r:id="rId8"/>
    <p:sldId id="320" r:id="rId9"/>
    <p:sldId id="264" r:id="rId10"/>
    <p:sldId id="265" r:id="rId11"/>
    <p:sldId id="268" r:id="rId12"/>
    <p:sldId id="270" r:id="rId13"/>
    <p:sldId id="273" r:id="rId14"/>
    <p:sldId id="274" r:id="rId15"/>
    <p:sldId id="275" r:id="rId16"/>
    <p:sldId id="316" r:id="rId17"/>
    <p:sldId id="276" r:id="rId18"/>
    <p:sldId id="317" r:id="rId19"/>
    <p:sldId id="278" r:id="rId20"/>
    <p:sldId id="279" r:id="rId21"/>
    <p:sldId id="280" r:id="rId22"/>
    <p:sldId id="283" r:id="rId23"/>
    <p:sldId id="286" r:id="rId24"/>
    <p:sldId id="288" r:id="rId25"/>
    <p:sldId id="290" r:id="rId26"/>
    <p:sldId id="292" r:id="rId27"/>
    <p:sldId id="293" r:id="rId28"/>
    <p:sldId id="295" r:id="rId29"/>
    <p:sldId id="296" r:id="rId30"/>
    <p:sldId id="298" r:id="rId31"/>
    <p:sldId id="299" r:id="rId32"/>
    <p:sldId id="301" r:id="rId33"/>
    <p:sldId id="305" r:id="rId34"/>
    <p:sldId id="30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3B6"/>
    <a:srgbClr val="006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1" d="100"/>
          <a:sy n="121" d="100"/>
        </p:scale>
        <p:origin x="-120" y="-2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4F957-EF68-4938-98CF-C8D6C4F112EA}" type="datetimeFigureOut">
              <a:rPr lang="en-US" smtClean="0"/>
              <a:pPr/>
              <a:t>4/12/16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C1E22-C6CD-4100-AE7A-04E812B2888B}" type="slidenum">
              <a:rPr lang="en-US" smtClean="0"/>
              <a:pPr/>
              <a:t>‹#›</a:t>
            </a:fld>
            <a:endParaRPr lang="en-US"/>
          </a:p>
        </p:txBody>
      </p:sp>
    </p:spTree>
    <p:extLst>
      <p:ext uri="{BB962C8B-B14F-4D97-AF65-F5344CB8AC3E}">
        <p14:creationId xmlns:p14="http://schemas.microsoft.com/office/powerpoint/2010/main" val="390851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a:t>
            </a:fld>
            <a:endParaRPr lang="en-US" dirty="0"/>
          </a:p>
        </p:txBody>
      </p:sp>
    </p:spTree>
    <p:extLst>
      <p:ext uri="{BB962C8B-B14F-4D97-AF65-F5344CB8AC3E}">
        <p14:creationId xmlns:p14="http://schemas.microsoft.com/office/powerpoint/2010/main" val="2523247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10</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2-12: display of the formula bar</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11</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2-4: Option Buttons in Excel</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12</a:t>
            </a:fld>
            <a:endParaRPr lang="en-US" dirty="0"/>
          </a:p>
        </p:txBody>
      </p:sp>
    </p:spTree>
    <p:extLst>
      <p:ext uri="{BB962C8B-B14F-4D97-AF65-F5344CB8AC3E}">
        <p14:creationId xmlns:p14="http://schemas.microsoft.com/office/powerpoint/2010/main" val="2984855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13</a:t>
            </a:fld>
            <a:endParaRPr lang="en-US" dirty="0"/>
          </a:p>
        </p:txBody>
      </p:sp>
    </p:spTree>
    <p:extLst>
      <p:ext uri="{BB962C8B-B14F-4D97-AF65-F5344CB8AC3E}">
        <p14:creationId xmlns:p14="http://schemas.microsoft.com/office/powerpoint/2010/main" val="1300624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2-17:  display of the MA selected in Select a function list</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14</a:t>
            </a:fld>
            <a:endParaRPr lang="en-US" dirty="0"/>
          </a:p>
        </p:txBody>
      </p:sp>
    </p:spTree>
    <p:extLst>
      <p:ext uri="{BB962C8B-B14F-4D97-AF65-F5344CB8AC3E}">
        <p14:creationId xmlns:p14="http://schemas.microsoft.com/office/powerpoint/2010/main" val="3029407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15</a:t>
            </a:fld>
            <a:endParaRPr lang="en-US" dirty="0"/>
          </a:p>
        </p:txBody>
      </p:sp>
    </p:spTree>
    <p:extLst>
      <p:ext uri="{BB962C8B-B14F-4D97-AF65-F5344CB8AC3E}">
        <p14:creationId xmlns:p14="http://schemas.microsoft.com/office/powerpoint/2010/main" val="376559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2-22: display</a:t>
            </a:r>
            <a:r>
              <a:rPr lang="en-US" baseline="0" dirty="0" smtClean="0"/>
              <a:t> of selected range appearing in the formula bar and active cell</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16</a:t>
            </a:fld>
            <a:endParaRPr lang="en-US" dirty="0"/>
          </a:p>
        </p:txBody>
      </p:sp>
    </p:spTree>
    <p:extLst>
      <p:ext uri="{BB962C8B-B14F-4D97-AF65-F5344CB8AC3E}">
        <p14:creationId xmlns:p14="http://schemas.microsoft.com/office/powerpoint/2010/main" val="376559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17</a:t>
            </a:fld>
            <a:endParaRPr lang="en-US" dirty="0"/>
          </a:p>
        </p:txBody>
      </p:sp>
    </p:spTree>
    <p:extLst>
      <p:ext uri="{BB962C8B-B14F-4D97-AF65-F5344CB8AC3E}">
        <p14:creationId xmlns:p14="http://schemas.microsoft.com/office/powerpoint/2010/main" val="376559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18</a:t>
            </a:fld>
            <a:endParaRPr lang="en-US" dirty="0"/>
          </a:p>
        </p:txBody>
      </p:sp>
    </p:spTree>
    <p:extLst>
      <p:ext uri="{BB962C8B-B14F-4D97-AF65-F5344CB8AC3E}">
        <p14:creationId xmlns:p14="http://schemas.microsoft.com/office/powerpoint/2010/main" val="376559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2-28: display of using the Range Finder</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19</a:t>
            </a:fld>
            <a:endParaRPr lang="en-US" dirty="0"/>
          </a:p>
        </p:txBody>
      </p:sp>
    </p:spTree>
    <p:extLst>
      <p:ext uri="{BB962C8B-B14F-4D97-AF65-F5344CB8AC3E}">
        <p14:creationId xmlns:p14="http://schemas.microsoft.com/office/powerpoint/2010/main" val="2254927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a:t>
            </a:fld>
            <a:endParaRPr lang="en-US" dirty="0"/>
          </a:p>
        </p:txBody>
      </p:sp>
    </p:spTree>
    <p:extLst>
      <p:ext uri="{BB962C8B-B14F-4D97-AF65-F5344CB8AC3E}">
        <p14:creationId xmlns:p14="http://schemas.microsoft.com/office/powerpoint/2010/main" val="2828939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2-29:  formatted worksheet</a:t>
            </a:r>
          </a:p>
          <a:p>
            <a:pPr marL="228600" indent="-228600">
              <a:buAutoNum type="alphaLcParenR"/>
            </a:pPr>
            <a:r>
              <a:rPr lang="en-US" baseline="0" dirty="0" smtClean="0"/>
              <a:t>Unformatted worksheet</a:t>
            </a:r>
          </a:p>
          <a:p>
            <a:pPr marL="228600" indent="-228600">
              <a:buAutoNum type="alphaLcParenR"/>
            </a:pPr>
            <a:r>
              <a:rPr lang="en-US" baseline="0" dirty="0" smtClean="0"/>
              <a:t>Formatted worksheet</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20</a:t>
            </a:fld>
            <a:endParaRPr lang="en-US" dirty="0"/>
          </a:p>
        </p:txBody>
      </p:sp>
    </p:spTree>
    <p:extLst>
      <p:ext uri="{BB962C8B-B14F-4D97-AF65-F5344CB8AC3E}">
        <p14:creationId xmlns:p14="http://schemas.microsoft.com/office/powerpoint/2010/main" val="2327750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2-30: display of the Themes button </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21</a:t>
            </a:fld>
            <a:endParaRPr lang="en-US" dirty="0"/>
          </a:p>
        </p:txBody>
      </p:sp>
    </p:spTree>
    <p:extLst>
      <p:ext uri="{BB962C8B-B14F-4D97-AF65-F5344CB8AC3E}">
        <p14:creationId xmlns:p14="http://schemas.microsoft.com/office/powerpoint/2010/main" val="2254927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22</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23</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24</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25</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26</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27</a:t>
            </a:fld>
            <a:endParaRPr lang="en-US" dirty="0"/>
          </a:p>
        </p:txBody>
      </p:sp>
    </p:spTree>
    <p:extLst>
      <p:ext uri="{BB962C8B-B14F-4D97-AF65-F5344CB8AC3E}">
        <p14:creationId xmlns:p14="http://schemas.microsoft.com/office/powerpoint/2010/main" val="2318181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t>
            </a:r>
            <a:r>
              <a:rPr lang="en-US" baseline="0" dirty="0" smtClean="0"/>
              <a:t> 2-5: Summary of Conditional Formatting Relational Operators</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28</a:t>
            </a:fld>
            <a:endParaRPr lang="en-US" dirty="0"/>
          </a:p>
        </p:txBody>
      </p:sp>
    </p:spTree>
    <p:extLst>
      <p:ext uri="{BB962C8B-B14F-4D97-AF65-F5344CB8AC3E}">
        <p14:creationId xmlns:p14="http://schemas.microsoft.com/office/powerpoint/2010/main" val="2930564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29</a:t>
            </a:fld>
            <a:endParaRPr lang="en-US" dirty="0"/>
          </a:p>
        </p:txBody>
      </p:sp>
    </p:spTree>
    <p:extLst>
      <p:ext uri="{BB962C8B-B14F-4D97-AF65-F5344CB8AC3E}">
        <p14:creationId xmlns:p14="http://schemas.microsoft.com/office/powerpoint/2010/main" val="959823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a:t>
            </a:fld>
            <a:endParaRPr lang="en-US" dirty="0"/>
          </a:p>
        </p:txBody>
      </p:sp>
    </p:spTree>
    <p:extLst>
      <p:ext uri="{BB962C8B-B14F-4D97-AF65-F5344CB8AC3E}">
        <p14:creationId xmlns:p14="http://schemas.microsoft.com/office/powerpoint/2010/main" val="4153686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30</a:t>
            </a:fld>
            <a:endParaRPr lang="en-US" dirty="0"/>
          </a:p>
        </p:txBody>
      </p:sp>
    </p:spTree>
    <p:extLst>
      <p:ext uri="{BB962C8B-B14F-4D97-AF65-F5344CB8AC3E}">
        <p14:creationId xmlns:p14="http://schemas.microsoft.com/office/powerpoint/2010/main" val="959823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31</a:t>
            </a:fld>
            <a:endParaRPr lang="en-US" dirty="0"/>
          </a:p>
        </p:txBody>
      </p:sp>
    </p:spTree>
    <p:extLst>
      <p:ext uri="{BB962C8B-B14F-4D97-AF65-F5344CB8AC3E}">
        <p14:creationId xmlns:p14="http://schemas.microsoft.com/office/powerpoint/2010/main" val="139322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32</a:t>
            </a:fld>
            <a:endParaRPr lang="en-US" dirty="0"/>
          </a:p>
        </p:txBody>
      </p:sp>
    </p:spTree>
    <p:extLst>
      <p:ext uri="{BB962C8B-B14F-4D97-AF65-F5344CB8AC3E}">
        <p14:creationId xmlns:p14="http://schemas.microsoft.com/office/powerpoint/2010/main" val="590820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33</a:t>
            </a:fld>
            <a:endParaRPr lang="en-US" dirty="0"/>
          </a:p>
        </p:txBody>
      </p:sp>
    </p:spTree>
    <p:extLst>
      <p:ext uri="{BB962C8B-B14F-4D97-AF65-F5344CB8AC3E}">
        <p14:creationId xmlns:p14="http://schemas.microsoft.com/office/powerpoint/2010/main" val="12979783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34</a:t>
            </a:fld>
            <a:endParaRPr lang="en-US" dirty="0"/>
          </a:p>
        </p:txBody>
      </p:sp>
    </p:spTree>
    <p:extLst>
      <p:ext uri="{BB962C8B-B14F-4D97-AF65-F5344CB8AC3E}">
        <p14:creationId xmlns:p14="http://schemas.microsoft.com/office/powerpoint/2010/main" val="2554806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2-1: display of an Excel</a:t>
            </a:r>
            <a:r>
              <a:rPr lang="en-US" baseline="0" dirty="0" smtClean="0"/>
              <a:t> worksheet</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a:t>
            </a:fld>
            <a:endParaRPr lang="en-US" dirty="0"/>
          </a:p>
        </p:txBody>
      </p:sp>
    </p:spTree>
    <p:extLst>
      <p:ext uri="{BB962C8B-B14F-4D97-AF65-F5344CB8AC3E}">
        <p14:creationId xmlns:p14="http://schemas.microsoft.com/office/powerpoint/2010/main" val="3887491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5</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6</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7</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8</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9</a:t>
            </a:fld>
            <a:endParaRPr lang="en-US" dirty="0"/>
          </a:p>
        </p:txBody>
      </p:sp>
    </p:spTree>
    <p:extLst>
      <p:ext uri="{BB962C8B-B14F-4D97-AF65-F5344CB8AC3E}">
        <p14:creationId xmlns:p14="http://schemas.microsoft.com/office/powerpoint/2010/main" val="35647139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jpeg"/><Relationship Id="rId8" Type="http://schemas.openxmlformats.org/officeDocument/2006/relationships/image" Target="../media/image14.png"/><Relationship Id="rId9" Type="http://schemas.openxmlformats.org/officeDocument/2006/relationships/image" Target="../media/image15.jpeg"/><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9.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9.png"/><Relationship Id="rId5"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Title_Sl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134" y="254000"/>
            <a:ext cx="8713465" cy="6526752"/>
          </a:xfrm>
          <a:prstGeom prst="rect">
            <a:avLst/>
          </a:prstGeom>
        </p:spPr>
      </p:pic>
      <p:sp>
        <p:nvSpPr>
          <p:cNvPr id="2" name="Title 1"/>
          <p:cNvSpPr>
            <a:spLocks noGrp="1"/>
          </p:cNvSpPr>
          <p:nvPr>
            <p:ph type="ctrTitle"/>
          </p:nvPr>
        </p:nvSpPr>
        <p:spPr>
          <a:xfrm>
            <a:off x="698500" y="2723470"/>
            <a:ext cx="7747000" cy="366254"/>
          </a:xfrm>
        </p:spPr>
        <p:txBody>
          <a:bodyPr anchor="b"/>
          <a:lstStyle>
            <a:lvl1pPr algn="ctr">
              <a:defRPr sz="2800">
                <a:solidFill>
                  <a:schemeClr val="accent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98500" y="3352800"/>
            <a:ext cx="7747000" cy="233910"/>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Rectangle 3"/>
          <p:cNvSpPr/>
          <p:nvPr userDrawn="1"/>
        </p:nvSpPr>
        <p:spPr>
          <a:xfrm>
            <a:off x="3482340" y="223520"/>
            <a:ext cx="2125980" cy="98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Picture 6"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627124" y="481302"/>
            <a:ext cx="10034016" cy="99113"/>
          </a:xfrm>
          <a:prstGeom prst="rect">
            <a:avLst/>
          </a:prstGeom>
        </p:spPr>
      </p:pic>
      <p:pic>
        <p:nvPicPr>
          <p:cNvPr id="8" name="Picture 7"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78" y="6257889"/>
            <a:ext cx="634845" cy="262424"/>
          </a:xfrm>
          <a:prstGeom prst="rect">
            <a:avLst/>
          </a:prstGeom>
        </p:spPr>
      </p:pic>
      <p:sp>
        <p:nvSpPr>
          <p:cNvPr id="5" name="Rectangle 4"/>
          <p:cNvSpPr/>
          <p:nvPr userDrawn="1"/>
        </p:nvSpPr>
        <p:spPr>
          <a:xfrm>
            <a:off x="6812281" y="4885105"/>
            <a:ext cx="2080291" cy="1926127"/>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9" descr="Audi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65369" y="5389518"/>
            <a:ext cx="987056" cy="1040948"/>
          </a:xfrm>
          <a:prstGeom prst="rect">
            <a:avLst/>
          </a:prstGeom>
        </p:spPr>
      </p:pic>
      <p:pic>
        <p:nvPicPr>
          <p:cNvPr id="12" name="Picture 11"/>
          <p:cNvPicPr>
            <a:picLocks noChangeAspect="1"/>
          </p:cNvPicPr>
          <p:nvPr userDrawn="1"/>
        </p:nvPicPr>
        <p:blipFill rotWithShape="1">
          <a:blip r:embed="rId6" cstate="print">
            <a:extLst>
              <a:ext uri="{28A0092B-C50C-407E-A947-70E740481C1C}">
                <a14:useLocalDpi xmlns:a14="http://schemas.microsoft.com/office/drawing/2010/main" val="0"/>
              </a:ext>
            </a:extLst>
          </a:blip>
          <a:srcRect l="24476" r="23794"/>
          <a:stretch/>
        </p:blipFill>
        <p:spPr>
          <a:xfrm>
            <a:off x="8674486" y="5121741"/>
            <a:ext cx="275507" cy="710099"/>
          </a:xfrm>
          <a:prstGeom prst="rect">
            <a:avLst/>
          </a:prstGeom>
        </p:spPr>
      </p:pic>
      <p:pic>
        <p:nvPicPr>
          <p:cNvPr id="13" name="Picture 12" descr="Swirl_3.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688654">
            <a:off x="7441066" y="6393019"/>
            <a:ext cx="386047" cy="285072"/>
          </a:xfrm>
          <a:prstGeom prst="rect">
            <a:avLst/>
          </a:prstGeom>
        </p:spPr>
      </p:pic>
      <p:pic>
        <p:nvPicPr>
          <p:cNvPr id="14" name="Picture 13" descr="Swirl_3.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8073124">
            <a:off x="7908374" y="5449328"/>
            <a:ext cx="591497" cy="245691"/>
          </a:xfrm>
          <a:prstGeom prst="rect">
            <a:avLst/>
          </a:prstGeom>
        </p:spPr>
      </p:pic>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4669" t="13753" r="6579" b="12460"/>
          <a:stretch/>
        </p:blipFill>
        <p:spPr>
          <a:xfrm>
            <a:off x="7939372" y="5831840"/>
            <a:ext cx="672857" cy="745880"/>
          </a:xfrm>
          <a:prstGeom prst="rect">
            <a:avLst/>
          </a:prstGeom>
        </p:spPr>
      </p:pic>
      <p:sp>
        <p:nvSpPr>
          <p:cNvPr id="6" name="Footer Placeholder 5"/>
          <p:cNvSpPr>
            <a:spLocks noGrp="1"/>
          </p:cNvSpPr>
          <p:nvPr>
            <p:ph type="ftr" sz="quarter" idx="10"/>
          </p:nvPr>
        </p:nvSpPr>
        <p:spPr>
          <a:xfrm>
            <a:off x="1015922" y="6456815"/>
            <a:ext cx="6399830" cy="366183"/>
          </a:xfrm>
        </p:spPr>
        <p:txBody>
          <a:bodyPr/>
          <a:lstStyle>
            <a:lvl1pPr>
              <a:defRPr sz="600"/>
            </a:lvl1p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4064433366"/>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1600" y="2233574"/>
            <a:ext cx="6172200" cy="366254"/>
          </a:xfrm>
        </p:spPr>
        <p:txBody>
          <a:bodyPr anchor="ctr"/>
          <a:lstStyle>
            <a:lvl1pPr algn="l">
              <a:defRPr sz="2800" b="0" cap="none" baseline="0">
                <a:solidFill>
                  <a:srgbClr val="055C9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641600" y="2942669"/>
            <a:ext cx="6172200" cy="263149"/>
          </a:xfrm>
        </p:spPr>
        <p:txBody>
          <a:bodyPr anchor="t"/>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5" name="Picture 4" descr="CL_Logo_DRAW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089" y="6236386"/>
            <a:ext cx="1215590" cy="502487"/>
          </a:xfrm>
          <a:prstGeom prst="rect">
            <a:avLst/>
          </a:prstGeom>
        </p:spPr>
      </p:pic>
      <p:pic>
        <p:nvPicPr>
          <p:cNvPr id="6" name="Picture 5"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597680" y="6487628"/>
            <a:ext cx="11423745" cy="90835"/>
          </a:xfrm>
          <a:prstGeom prst="rect">
            <a:avLst/>
          </a:prstGeom>
        </p:spPr>
      </p:pic>
      <p:pic>
        <p:nvPicPr>
          <p:cNvPr id="4" name="Picture 3" descr="Audi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705" y="361951"/>
            <a:ext cx="1840495" cy="1940983"/>
          </a:xfrm>
          <a:prstGeom prst="rect">
            <a:avLst/>
          </a:prstGeom>
        </p:spPr>
      </p:pic>
      <p:pic>
        <p:nvPicPr>
          <p:cNvPr id="11" name="Picture 10" descr="Swirl_3.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569126">
            <a:off x="1431691" y="1916271"/>
            <a:ext cx="908570" cy="670924"/>
          </a:xfrm>
          <a:prstGeom prst="rect">
            <a:avLst/>
          </a:prstGeom>
        </p:spPr>
      </p:pic>
      <p:pic>
        <p:nvPicPr>
          <p:cNvPr id="12" name="Picture 11" descr="Swirl_2.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3873741" flipH="1">
            <a:off x="218018" y="3551101"/>
            <a:ext cx="795867" cy="833254"/>
          </a:xfrm>
          <a:prstGeom prst="rect">
            <a:avLst/>
          </a:prstGeom>
        </p:spPr>
      </p:pic>
      <p:pic>
        <p:nvPicPr>
          <p:cNvPr id="14" name="Picture 13"/>
          <p:cNvPicPr>
            <a:picLocks noChangeAspect="1"/>
          </p:cNvPicPr>
          <p:nvPr userDrawn="1"/>
        </p:nvPicPr>
        <p:blipFill rotWithShape="1">
          <a:blip r:embed="rId7" cstate="print">
            <a:extLst>
              <a:ext uri="{28A0092B-C50C-407E-A947-70E740481C1C}">
                <a14:useLocalDpi xmlns:a14="http://schemas.microsoft.com/office/drawing/2010/main" val="0"/>
              </a:ext>
            </a:extLst>
          </a:blip>
          <a:srcRect l="4669" t="13753" r="6579" b="12460"/>
          <a:stretch/>
        </p:blipFill>
        <p:spPr>
          <a:xfrm>
            <a:off x="879649" y="2604918"/>
            <a:ext cx="1101550" cy="1221097"/>
          </a:xfrm>
          <a:prstGeom prst="rect">
            <a:avLst/>
          </a:prstGeom>
        </p:spPr>
      </p:pic>
      <p:pic>
        <p:nvPicPr>
          <p:cNvPr id="15" name="Picture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0704" y="4534755"/>
            <a:ext cx="596838" cy="795784"/>
          </a:xfrm>
          <a:prstGeom prst="rect">
            <a:avLst/>
          </a:prstGeom>
        </p:spPr>
      </p:pic>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24476" r="23794"/>
          <a:stretch/>
        </p:blipFill>
        <p:spPr>
          <a:xfrm>
            <a:off x="737542" y="4804752"/>
            <a:ext cx="252342" cy="650393"/>
          </a:xfrm>
          <a:prstGeom prst="rect">
            <a:avLst/>
          </a:prstGeom>
        </p:spPr>
      </p:pic>
      <p:sp>
        <p:nvSpPr>
          <p:cNvPr id="7" name="Footer Placeholder 6"/>
          <p:cNvSpPr>
            <a:spLocks noGrp="1"/>
          </p:cNvSpPr>
          <p:nvPr>
            <p:ph type="ftr" sz="quarter" idx="10"/>
          </p:nvPr>
        </p:nvSpPr>
        <p:spPr>
          <a:xfrm>
            <a:off x="1597680" y="6578463"/>
            <a:ext cx="6781693" cy="244535"/>
          </a:xfrm>
        </p:spPr>
        <p:txBody>
          <a:bodyPr/>
          <a:lstStyle>
            <a:lvl1pPr>
              <a:defRPr sz="600"/>
            </a:lvl1p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94956566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171450" indent="-17145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762000" y="410488"/>
            <a:ext cx="8026400" cy="287771"/>
          </a:xfrm>
        </p:spPr>
        <p:txBody>
          <a:bodyPr/>
          <a:lstStyle/>
          <a:p>
            <a:r>
              <a:rPr lang="en-US" dirty="0" smtClean="0"/>
              <a:t>Click to edit Master title style</a:t>
            </a:r>
            <a:endParaRPr lang="en-US" dirty="0"/>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948267"/>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089"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487628"/>
            <a:ext cx="11423745" cy="90835"/>
          </a:xfrm>
          <a:prstGeom prst="rect">
            <a:avLst/>
          </a:prstGeom>
        </p:spPr>
      </p:pic>
      <p:sp>
        <p:nvSpPr>
          <p:cNvPr id="2" name="Footer Placeholder 1"/>
          <p:cNvSpPr>
            <a:spLocks noGrp="1"/>
          </p:cNvSpPr>
          <p:nvPr>
            <p:ph type="ftr" sz="quarter" idx="10"/>
          </p:nvPr>
        </p:nvSpPr>
        <p:spPr>
          <a:xfrm>
            <a:off x="1597680" y="6578463"/>
            <a:ext cx="6781693" cy="244535"/>
          </a:xfrm>
        </p:spPr>
        <p:txBody>
          <a:bodyPr/>
          <a:lstStyle>
            <a:lvl1pPr>
              <a:defRPr sz="600"/>
            </a:lvl1p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28627672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410488"/>
            <a:ext cx="8026400" cy="287771"/>
          </a:xfrm>
        </p:spPr>
        <p:txBody>
          <a:bodyPr/>
          <a:lstStyle/>
          <a:p>
            <a:r>
              <a:rPr lang="en-US" dirty="0" smtClean="0"/>
              <a:t>Click to edit Master title style</a:t>
            </a:r>
            <a:endParaRPr lang="en-US" dirty="0"/>
          </a:p>
        </p:txBody>
      </p:sp>
      <p:pic>
        <p:nvPicPr>
          <p:cNvPr id="8" name="Picture 7"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948267"/>
            <a:ext cx="8586216" cy="44704"/>
          </a:xfrm>
          <a:prstGeom prst="rect">
            <a:avLst/>
          </a:prstGeom>
        </p:spPr>
      </p:pic>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21" name="Picture 20"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2089" y="6236386"/>
            <a:ext cx="1215590" cy="502487"/>
          </a:xfrm>
          <a:prstGeom prst="rect">
            <a:avLst/>
          </a:prstGeom>
        </p:spPr>
      </p:pic>
      <p:pic>
        <p:nvPicPr>
          <p:cNvPr id="22" name="Picture 21"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487628"/>
            <a:ext cx="11423745" cy="90835"/>
          </a:xfrm>
          <a:prstGeom prst="rect">
            <a:avLst/>
          </a:prstGeom>
        </p:spPr>
      </p:pic>
      <p:sp>
        <p:nvSpPr>
          <p:cNvPr id="3" name="Footer Placeholder 2"/>
          <p:cNvSpPr>
            <a:spLocks noGrp="1"/>
          </p:cNvSpPr>
          <p:nvPr>
            <p:ph type="ftr" sz="quarter" idx="10"/>
          </p:nvPr>
        </p:nvSpPr>
        <p:spPr>
          <a:xfrm>
            <a:off x="1597680" y="6578463"/>
            <a:ext cx="6781693" cy="244535"/>
          </a:xfrm>
        </p:spPr>
        <p:txBody>
          <a:bodyPr/>
          <a:lstStyle>
            <a:lvl1pPr>
              <a:defRPr sz="600"/>
            </a:lvl1p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11886137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a:solidFill>
                <a:srgbClr val="000000">
                  <a:tint val="75000"/>
                </a:srgbClr>
              </a:solidFill>
            </a:endParaRPr>
          </a:p>
        </p:txBody>
      </p:sp>
    </p:spTree>
    <p:extLst>
      <p:ext uri="{BB962C8B-B14F-4D97-AF65-F5344CB8AC3E}">
        <p14:creationId xmlns:p14="http://schemas.microsoft.com/office/powerpoint/2010/main" val="150891425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Rectangle 13"/>
          <p:cNvSpPr/>
          <p:nvPr userDrawn="1"/>
        </p:nvSpPr>
        <p:spPr>
          <a:xfrm>
            <a:off x="0" y="1066800"/>
            <a:ext cx="9144000" cy="5791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152400" y="1371600"/>
            <a:ext cx="8839199" cy="495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371600"/>
            <a:ext cx="8839200" cy="4865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15"/>
          <p:cNvSpPr/>
          <p:nvPr userDrawn="1"/>
        </p:nvSpPr>
        <p:spPr>
          <a:xfrm>
            <a:off x="152400" y="6237511"/>
            <a:ext cx="8839199" cy="468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152400" y="6340475"/>
            <a:ext cx="8382000" cy="365125"/>
          </a:xfrm>
          <a:prstGeom prst="rect">
            <a:avLst/>
          </a:prstGeom>
        </p:spPr>
        <p:txBody>
          <a:bodyPr/>
          <a:lstStyle>
            <a:lvl1pPr>
              <a:defRPr sz="1200"/>
            </a:lvl1p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Slide Number Placeholder 5"/>
          <p:cNvSpPr>
            <a:spLocks noGrp="1"/>
          </p:cNvSpPr>
          <p:nvPr>
            <p:ph type="sldNum" sz="quarter" idx="12"/>
          </p:nvPr>
        </p:nvSpPr>
        <p:spPr>
          <a:xfrm>
            <a:off x="8534399" y="6340475"/>
            <a:ext cx="457199" cy="365125"/>
          </a:xfrm>
          <a:prstGeom prst="rect">
            <a:avLst/>
          </a:prstGeom>
        </p:spPr>
        <p:txBody>
          <a:bodyPr/>
          <a:lstStyle>
            <a:lvl1pPr algn="ctr">
              <a:defRPr sz="1200"/>
            </a:lvl1pPr>
          </a:lstStyle>
          <a:p>
            <a:fld id="{C5B040E3-E7AD-4D6F-84F3-0CFC8A5C384E}" type="slidenum">
              <a:rPr lang="en-US" smtClean="0"/>
              <a:pPr/>
              <a:t>‹#›</a:t>
            </a:fld>
            <a:endParaRPr lang="en-US" dirty="0"/>
          </a:p>
        </p:txBody>
      </p:sp>
      <p:cxnSp>
        <p:nvCxnSpPr>
          <p:cNvPr id="11" name="Straight Connector 10"/>
          <p:cNvCxnSpPr/>
          <p:nvPr userDrawn="1"/>
        </p:nvCxnSpPr>
        <p:spPr>
          <a:xfrm>
            <a:off x="152400" y="6324600"/>
            <a:ext cx="8839199" cy="0"/>
          </a:xfrm>
          <a:prstGeom prst="line">
            <a:avLst/>
          </a:prstGeom>
          <a:ln>
            <a:solidFill>
              <a:schemeClr val="bg1">
                <a:lumMod val="95000"/>
              </a:schemeClr>
            </a:solidFill>
          </a:ln>
        </p:spPr>
        <p:style>
          <a:lnRef idx="2">
            <a:schemeClr val="dk1"/>
          </a:lnRef>
          <a:fillRef idx="0">
            <a:schemeClr val="dk1"/>
          </a:fillRef>
          <a:effectRef idx="1">
            <a:schemeClr val="dk1"/>
          </a:effectRef>
          <a:fontRef idx="minor">
            <a:schemeClr val="tx1"/>
          </a:fontRef>
        </p:style>
      </p:cxnSp>
      <p:sp>
        <p:nvSpPr>
          <p:cNvPr id="13" name="Title 1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309755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125" y="1538818"/>
            <a:ext cx="8415338" cy="1411156"/>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userDrawn="1"/>
        </p:nvSpPr>
        <p:spPr>
          <a:xfrm>
            <a:off x="8382578" y="6513743"/>
            <a:ext cx="306494" cy="215444"/>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pPr>
              <a:defRPr/>
            </a:pPr>
            <a:fld id="{48B40067-BD2A-418A-98BB-08A98047DC47}" type="slidenum">
              <a:rPr lang="en-US" sz="800" smtClean="0">
                <a:solidFill>
                  <a:srgbClr val="000000">
                    <a:tint val="75000"/>
                  </a:srgbClr>
                </a:solidFill>
              </a:rPr>
              <a:pPr>
                <a:defRPr/>
              </a:pPr>
              <a:t>‹#›</a:t>
            </a:fld>
            <a:endParaRPr lang="en-US" sz="800" dirty="0" smtClean="0">
              <a:solidFill>
                <a:srgbClr val="000000">
                  <a:tint val="75000"/>
                </a:srgbClr>
              </a:solidFill>
            </a:endParaRPr>
          </a:p>
        </p:txBody>
      </p:sp>
      <p:sp>
        <p:nvSpPr>
          <p:cNvPr id="2" name="Title Placeholder 1"/>
          <p:cNvSpPr>
            <a:spLocks noGrp="1"/>
          </p:cNvSpPr>
          <p:nvPr>
            <p:ph type="title"/>
          </p:nvPr>
        </p:nvSpPr>
        <p:spPr>
          <a:xfrm>
            <a:off x="365125" y="485017"/>
            <a:ext cx="8415338" cy="287771"/>
          </a:xfrm>
          <a:prstGeom prst="rect">
            <a:avLst/>
          </a:prstGeom>
        </p:spPr>
        <p:txBody>
          <a:bodyPr vert="horz" wrap="square" lIns="0" tIns="0" rIns="0" bIns="0" rtlCol="0" anchor="ctr">
            <a:spAutoFit/>
          </a:bodyPr>
          <a:lstStyle/>
          <a:p>
            <a:r>
              <a:rPr lang="en-US" dirty="0" smtClean="0"/>
              <a:t>Click to edit Master title style</a:t>
            </a:r>
            <a:endParaRPr lang="en-US" dirty="0"/>
          </a:p>
        </p:txBody>
      </p:sp>
      <p:sp>
        <p:nvSpPr>
          <p:cNvPr id="4" name="Footer Placeholder 3"/>
          <p:cNvSpPr>
            <a:spLocks noGrp="1"/>
          </p:cNvSpPr>
          <p:nvPr>
            <p:ph type="ftr" sz="quarter" idx="3"/>
          </p:nvPr>
        </p:nvSpPr>
        <p:spPr>
          <a:xfrm>
            <a:off x="365126" y="6611007"/>
            <a:ext cx="8014247" cy="211991"/>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2859852734"/>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0" r:id="rId6"/>
  </p:sldLayoutIdLst>
  <p:timing>
    <p:tnLst>
      <p:par>
        <p:cTn xmlns:p14="http://schemas.microsoft.com/office/powerpoint/2010/main" id="1" dur="indefinite" restart="never" nodeType="tmRoot"/>
      </p:par>
    </p:tnLst>
  </p:timing>
  <p:hf sldNum="0" hdr="0" dt="0"/>
  <p:txStyles>
    <p:titleStyle>
      <a:lvl1pPr algn="l" defTabSz="914400" rtl="0" eaLnBrk="1" latinLnBrk="0" hangingPunct="1">
        <a:lnSpc>
          <a:spcPct val="85000"/>
        </a:lnSpc>
        <a:spcBef>
          <a:spcPct val="0"/>
        </a:spcBef>
        <a:buNone/>
        <a:defRPr sz="2200" kern="1200">
          <a:solidFill>
            <a:schemeClr val="accent2"/>
          </a:solidFill>
          <a:latin typeface="+mj-lt"/>
          <a:ea typeface="+mj-ea"/>
          <a:cs typeface="+mj-cs"/>
        </a:defRPr>
      </a:lvl1pPr>
    </p:titleStyle>
    <p:bodyStyle>
      <a:lvl1pPr marL="171450" indent="-171450" algn="l" defTabSz="914400" rtl="0" eaLnBrk="1" latinLnBrk="0" hangingPunct="1">
        <a:lnSpc>
          <a:spcPct val="95000"/>
        </a:lnSpc>
        <a:spcBef>
          <a:spcPts val="1200"/>
        </a:spcBef>
        <a:buClr>
          <a:schemeClr val="accent2"/>
        </a:buClr>
        <a:buFont typeface="Arial" pitchFamily="34" charset="0"/>
        <a:buChar char="•"/>
        <a:defRPr sz="2000" kern="1200">
          <a:solidFill>
            <a:schemeClr val="tx1">
              <a:lumMod val="75000"/>
              <a:lumOff val="25000"/>
            </a:schemeClr>
          </a:solidFill>
          <a:latin typeface="+mn-lt"/>
          <a:ea typeface="+mn-ea"/>
          <a:cs typeface="+mn-cs"/>
        </a:defRPr>
      </a:lvl1pPr>
      <a:lvl2pPr marL="400050" indent="-171450" algn="l" defTabSz="914400" rtl="0" eaLnBrk="1" latinLnBrk="0" hangingPunct="1">
        <a:lnSpc>
          <a:spcPct val="95000"/>
        </a:lnSpc>
        <a:spcBef>
          <a:spcPts val="600"/>
        </a:spcBef>
        <a:buClr>
          <a:schemeClr val="accent1"/>
        </a:buClr>
        <a:buFont typeface="Arial" pitchFamily="34" charset="0"/>
        <a:buChar char="•"/>
        <a:defRPr sz="1800" kern="1200">
          <a:solidFill>
            <a:schemeClr val="tx1">
              <a:lumMod val="75000"/>
              <a:lumOff val="25000"/>
            </a:schemeClr>
          </a:solidFill>
          <a:latin typeface="+mn-lt"/>
          <a:ea typeface="+mn-ea"/>
          <a:cs typeface="+mn-cs"/>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1600" kern="1200">
          <a:solidFill>
            <a:schemeClr val="tx1">
              <a:lumMod val="75000"/>
              <a:lumOff val="25000"/>
            </a:schemeClr>
          </a:solidFill>
          <a:latin typeface="+mn-lt"/>
          <a:ea typeface="+mn-ea"/>
          <a:cs typeface="+mn-cs"/>
        </a:defRPr>
      </a:lvl3pPr>
      <a:lvl4pPr marL="74295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0" y="2723470"/>
            <a:ext cx="7747000" cy="366254"/>
          </a:xfrm>
        </p:spPr>
        <p:txBody>
          <a:bodyPr/>
          <a:lstStyle/>
          <a:p>
            <a:r>
              <a:rPr lang="en-US" dirty="0" smtClean="0"/>
              <a:t>Shelly Cashman:  Microsoft</a:t>
            </a:r>
            <a:r>
              <a:rPr lang="en-US" dirty="0"/>
              <a:t> </a:t>
            </a:r>
            <a:r>
              <a:rPr lang="en-US" dirty="0" smtClean="0"/>
              <a:t>Excel 2016</a:t>
            </a:r>
            <a:endParaRPr lang="en-US" dirty="0"/>
          </a:p>
        </p:txBody>
      </p:sp>
      <p:sp>
        <p:nvSpPr>
          <p:cNvPr id="3" name="Subtitle 2"/>
          <p:cNvSpPr>
            <a:spLocks noGrp="1"/>
          </p:cNvSpPr>
          <p:nvPr>
            <p:ph type="subTitle" idx="1"/>
          </p:nvPr>
        </p:nvSpPr>
        <p:spPr>
          <a:xfrm>
            <a:off x="698500" y="3352800"/>
            <a:ext cx="7747000" cy="233910"/>
          </a:xfrm>
        </p:spPr>
        <p:txBody>
          <a:bodyPr/>
          <a:lstStyle/>
          <a:p>
            <a:r>
              <a:rPr lang="en-US" dirty="0" smtClean="0"/>
              <a:t>Module  2: Formulas, Functions, and Formatting</a:t>
            </a:r>
            <a:endParaRPr lang="en-US" dirty="0"/>
          </a:p>
        </p:txBody>
      </p:sp>
      <p:sp>
        <p:nvSpPr>
          <p:cNvPr id="5" name="Footer Placeholder 4"/>
          <p:cNvSpPr>
            <a:spLocks noGrp="1"/>
          </p:cNvSpPr>
          <p:nvPr>
            <p:ph type="ftr" sz="quarter" idx="10"/>
          </p:nvPr>
        </p:nvSpPr>
        <p:spPr/>
        <p:txBody>
          <a:bodyPr/>
          <a:lstStyle/>
          <a:p>
            <a:r>
              <a:rPr lang="en-US" smtClean="0">
                <a:solidFill>
                  <a:srgbClr val="000000">
                    <a:tint val="75000"/>
                  </a:srgbClr>
                </a:solidFill>
              </a:rPr>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solidFill>
                <a:srgbClr val="000000">
                  <a:tint val="75000"/>
                </a:srgbClr>
              </a:solidFill>
            </a:endParaRPr>
          </a:p>
        </p:txBody>
      </p:sp>
    </p:spTree>
    <p:extLst>
      <p:ext uri="{BB962C8B-B14F-4D97-AF65-F5344CB8AC3E}">
        <p14:creationId xmlns:p14="http://schemas.microsoft.com/office/powerpoint/2010/main" val="12587533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Entering Formulas</a:t>
            </a:r>
            <a:r>
              <a:rPr lang="en-US" sz="1200" dirty="0" smtClean="0"/>
              <a:t> (Slide 2 of 3)</a:t>
            </a:r>
            <a:endParaRPr lang="en-US" sz="1200"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95400" y="1524000"/>
            <a:ext cx="6781800" cy="4259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1554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1219200"/>
            <a:ext cx="8415338" cy="1575816"/>
          </a:xfrm>
        </p:spPr>
        <p:txBody>
          <a:bodyPr/>
          <a:lstStyle/>
          <a:p>
            <a:r>
              <a:rPr lang="en-US" dirty="0" smtClean="0"/>
              <a:t>To Enter Formulas Using Point Mode</a:t>
            </a:r>
          </a:p>
          <a:p>
            <a:pPr lvl="1"/>
            <a:r>
              <a:rPr lang="en-US" dirty="0" smtClean="0"/>
              <a:t>With </a:t>
            </a:r>
            <a:r>
              <a:rPr lang="en-US" dirty="0"/>
              <a:t>the cell that is to contain the formula selected, begin typing the formula and then </a:t>
            </a:r>
            <a:r>
              <a:rPr lang="en-US" dirty="0" smtClean="0"/>
              <a:t>click </a:t>
            </a:r>
            <a:r>
              <a:rPr lang="en-US" dirty="0"/>
              <a:t>another cell to add a cell reference in the formula</a:t>
            </a:r>
          </a:p>
          <a:p>
            <a:pPr lvl="1"/>
            <a:r>
              <a:rPr lang="en-US" dirty="0"/>
              <a:t>Finish typing the rest of the formula</a:t>
            </a:r>
          </a:p>
          <a:p>
            <a:pPr lvl="1"/>
            <a:r>
              <a:rPr lang="en-US" dirty="0"/>
              <a:t>C</a:t>
            </a:r>
            <a:r>
              <a:rPr lang="en-US" dirty="0" smtClean="0"/>
              <a:t>lick </a:t>
            </a:r>
            <a:r>
              <a:rPr lang="en-US" dirty="0"/>
              <a:t>the Enter box in the formula bar when you have finished entering the formula </a:t>
            </a:r>
          </a:p>
        </p:txBody>
      </p:sp>
      <p:sp>
        <p:nvSpPr>
          <p:cNvPr id="5" name="Title 4"/>
          <p:cNvSpPr>
            <a:spLocks noGrp="1"/>
          </p:cNvSpPr>
          <p:nvPr>
            <p:ph type="title"/>
          </p:nvPr>
        </p:nvSpPr>
        <p:spPr/>
        <p:txBody>
          <a:bodyPr/>
          <a:lstStyle/>
          <a:p>
            <a:r>
              <a:rPr lang="en-US" dirty="0" smtClean="0"/>
              <a:t>Entering Formulas</a:t>
            </a:r>
            <a:r>
              <a:rPr lang="en-US" sz="1200" dirty="0" smtClean="0"/>
              <a:t> (Slide 3 of 3)</a:t>
            </a:r>
            <a:endParaRPr lang="en-US" sz="1200"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971800"/>
            <a:ext cx="5982535" cy="3153215"/>
          </a:xfrm>
          <a:prstGeom prst="rect">
            <a:avLst/>
          </a:prstGeom>
        </p:spPr>
      </p:pic>
    </p:spTree>
    <p:extLst>
      <p:ext uri="{BB962C8B-B14F-4D97-AF65-F5344CB8AC3E}">
        <p14:creationId xmlns:p14="http://schemas.microsoft.com/office/powerpoint/2010/main" val="15493557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383383686"/>
              </p:ext>
            </p:extLst>
          </p:nvPr>
        </p:nvGraphicFramePr>
        <p:xfrm>
          <a:off x="228600" y="1143000"/>
          <a:ext cx="8458200" cy="4735648"/>
        </p:xfrm>
        <a:graphic>
          <a:graphicData uri="http://schemas.openxmlformats.org/drawingml/2006/table">
            <a:tbl>
              <a:tblPr firstRow="1" bandRow="1">
                <a:tableStyleId>{5C22544A-7EE6-4342-B048-85BDC9FD1C3A}</a:tableStyleId>
              </a:tblPr>
              <a:tblGrid>
                <a:gridCol w="4229100"/>
                <a:gridCol w="4229100"/>
              </a:tblGrid>
              <a:tr h="319078">
                <a:tc gridSpan="2">
                  <a:txBody>
                    <a:bodyPr/>
                    <a:lstStyle/>
                    <a:p>
                      <a:r>
                        <a:rPr lang="en-US" dirty="0" smtClean="0"/>
                        <a:t>Table 2-4</a:t>
                      </a:r>
                      <a:r>
                        <a:rPr lang="en-US" baseline="0" dirty="0" smtClean="0"/>
                        <a:t> Option Buttons in Excel</a:t>
                      </a:r>
                      <a:endParaRPr lang="en-US" dirty="0"/>
                    </a:p>
                  </a:txBody>
                  <a:tcPr/>
                </a:tc>
                <a:tc hMerge="1">
                  <a:txBody>
                    <a:bodyPr/>
                    <a:lstStyle/>
                    <a:p>
                      <a:endParaRPr lang="en-US" dirty="0"/>
                    </a:p>
                  </a:txBody>
                  <a:tcPr/>
                </a:tc>
              </a:tr>
              <a:tr h="319078">
                <a:tc>
                  <a:txBody>
                    <a:bodyPr/>
                    <a:lstStyle/>
                    <a:p>
                      <a:r>
                        <a:rPr lang="en-US" sz="1600" dirty="0" smtClean="0">
                          <a:solidFill>
                            <a:schemeClr val="bg1"/>
                          </a:solidFill>
                        </a:rPr>
                        <a:t>Name</a:t>
                      </a:r>
                      <a:endParaRPr lang="en-US" sz="1600" dirty="0">
                        <a:solidFill>
                          <a:schemeClr val="bg1"/>
                        </a:solidFill>
                      </a:endParaRPr>
                    </a:p>
                  </a:txBody>
                  <a:tcPr>
                    <a:solidFill>
                      <a:srgbClr val="0070C0"/>
                    </a:solidFill>
                  </a:tcPr>
                </a:tc>
                <a:tc>
                  <a:txBody>
                    <a:bodyPr/>
                    <a:lstStyle/>
                    <a:p>
                      <a:r>
                        <a:rPr lang="en-US" sz="1600" dirty="0" smtClean="0">
                          <a:solidFill>
                            <a:schemeClr val="bg1"/>
                          </a:solidFill>
                        </a:rPr>
                        <a:t>Menu Function</a:t>
                      </a:r>
                      <a:endParaRPr lang="en-US" sz="1600" dirty="0">
                        <a:solidFill>
                          <a:schemeClr val="bg1"/>
                        </a:solidFill>
                      </a:endParaRPr>
                    </a:p>
                  </a:txBody>
                  <a:tcPr>
                    <a:solidFill>
                      <a:srgbClr val="0070C0"/>
                    </a:solidFill>
                  </a:tcPr>
                </a:tc>
              </a:tr>
              <a:tr h="786769">
                <a:tc>
                  <a:txBody>
                    <a:bodyPr/>
                    <a:lstStyle/>
                    <a:p>
                      <a:r>
                        <a:rPr lang="en-US" sz="1600" dirty="0" smtClean="0"/>
                        <a:t>Auto Fill Options</a:t>
                      </a:r>
                      <a:endParaRPr lang="en-US" sz="1600" dirty="0"/>
                    </a:p>
                  </a:txBody>
                  <a:tcPr/>
                </a:tc>
                <a:tc>
                  <a:txBody>
                    <a:bodyPr/>
                    <a:lstStyle/>
                    <a:p>
                      <a:r>
                        <a:rPr lang="en-US" sz="1600" dirty="0" smtClean="0"/>
                        <a:t>Provides options for how to fill cells</a:t>
                      </a:r>
                      <a:r>
                        <a:rPr lang="en-US" sz="1600" baseline="0" dirty="0" smtClean="0"/>
                        <a:t> following a fill operation, such as dragging the fill handle</a:t>
                      </a:r>
                    </a:p>
                  </a:txBody>
                  <a:tcPr/>
                </a:tc>
              </a:tr>
              <a:tr h="1022799">
                <a:tc>
                  <a:txBody>
                    <a:bodyPr/>
                    <a:lstStyle/>
                    <a:p>
                      <a:r>
                        <a:rPr lang="en-US" sz="1600" dirty="0" smtClean="0"/>
                        <a:t>AutoCorrect Options</a:t>
                      </a:r>
                      <a:endParaRPr lang="en-US" sz="1600" dirty="0"/>
                    </a:p>
                  </a:txBody>
                  <a:tcPr/>
                </a:tc>
                <a:tc>
                  <a:txBody>
                    <a:bodyPr/>
                    <a:lstStyle/>
                    <a:p>
                      <a:r>
                        <a:rPr lang="en-US" sz="1600" dirty="0" smtClean="0"/>
                        <a:t>Undoes an automatic correction, stops future automatic corrections of this type, or causes Excel</a:t>
                      </a:r>
                      <a:r>
                        <a:rPr lang="en-US" sz="1600" baseline="0" dirty="0" smtClean="0"/>
                        <a:t> to display the AutoCorrect Options dialog box</a:t>
                      </a:r>
                      <a:endParaRPr lang="en-US" sz="1600" dirty="0"/>
                    </a:p>
                  </a:txBody>
                  <a:tcPr/>
                </a:tc>
              </a:tr>
              <a:tr h="550738">
                <a:tc>
                  <a:txBody>
                    <a:bodyPr/>
                    <a:lstStyle/>
                    <a:p>
                      <a:r>
                        <a:rPr lang="en-US" sz="1600" dirty="0" smtClean="0"/>
                        <a:t>Insert Options</a:t>
                      </a:r>
                      <a:endParaRPr lang="en-US" sz="1600" dirty="0"/>
                    </a:p>
                  </a:txBody>
                  <a:tcPr/>
                </a:tc>
                <a:tc>
                  <a:txBody>
                    <a:bodyPr/>
                    <a:lstStyle/>
                    <a:p>
                      <a:r>
                        <a:rPr lang="en-US" sz="1600" dirty="0" smtClean="0"/>
                        <a:t>Lists formatting options following an insertion of cells, rows, or columns</a:t>
                      </a:r>
                      <a:endParaRPr lang="en-US" sz="1600" dirty="0"/>
                    </a:p>
                  </a:txBody>
                  <a:tcPr/>
                </a:tc>
              </a:tr>
              <a:tr h="1022799">
                <a:tc>
                  <a:txBody>
                    <a:bodyPr/>
                    <a:lstStyle/>
                    <a:p>
                      <a:r>
                        <a:rPr lang="en-US" sz="1600" dirty="0" smtClean="0"/>
                        <a:t>Paste</a:t>
                      </a:r>
                      <a:r>
                        <a:rPr lang="en-US" sz="1600" baseline="0" dirty="0" smtClean="0"/>
                        <a:t> Options</a:t>
                      </a:r>
                      <a:endParaRPr lang="en-US" sz="1600" dirty="0"/>
                    </a:p>
                  </a:txBody>
                  <a:tcPr/>
                </a:tc>
                <a:tc>
                  <a:txBody>
                    <a:bodyPr/>
                    <a:lstStyle/>
                    <a:p>
                      <a:r>
                        <a:rPr lang="en-US" sz="1600" dirty="0" smtClean="0"/>
                        <a:t>Specifies</a:t>
                      </a:r>
                      <a:r>
                        <a:rPr lang="en-US" sz="1600" baseline="0" dirty="0" smtClean="0"/>
                        <a:t> how moved or pasted items should appear (for example, with original formatting, without formatting, or with different formatting)</a:t>
                      </a:r>
                      <a:endParaRPr lang="en-US" sz="1600" dirty="0"/>
                    </a:p>
                  </a:txBody>
                  <a:tcPr/>
                </a:tc>
              </a:tr>
              <a:tr h="550738">
                <a:tc>
                  <a:txBody>
                    <a:bodyPr/>
                    <a:lstStyle/>
                    <a:p>
                      <a:r>
                        <a:rPr lang="en-US" sz="1600" dirty="0" smtClean="0"/>
                        <a:t>Trace Error</a:t>
                      </a:r>
                      <a:endParaRPr lang="en-US" sz="1600" dirty="0"/>
                    </a:p>
                  </a:txBody>
                  <a:tcPr/>
                </a:tc>
                <a:tc>
                  <a:txBody>
                    <a:bodyPr/>
                    <a:lstStyle/>
                    <a:p>
                      <a:r>
                        <a:rPr lang="en-US" sz="1600" dirty="0" smtClean="0"/>
                        <a:t>Lists error-checking options following the assignment of an invalid</a:t>
                      </a:r>
                      <a:r>
                        <a:rPr lang="en-US" sz="1600" baseline="0" dirty="0" smtClean="0"/>
                        <a:t> formula to a cell</a:t>
                      </a:r>
                      <a:endParaRPr lang="en-US" sz="1600" dirty="0"/>
                    </a:p>
                  </a:txBody>
                  <a:tcPr/>
                </a:tc>
              </a:tr>
            </a:tbl>
          </a:graphicData>
        </a:graphic>
      </p:graphicFrame>
      <p:sp>
        <p:nvSpPr>
          <p:cNvPr id="5" name="Title 4"/>
          <p:cNvSpPr>
            <a:spLocks noGrp="1"/>
          </p:cNvSpPr>
          <p:nvPr>
            <p:ph type="title"/>
          </p:nvPr>
        </p:nvSpPr>
        <p:spPr/>
        <p:txBody>
          <a:bodyPr/>
          <a:lstStyle/>
          <a:p>
            <a:r>
              <a:rPr lang="en-US" dirty="0" smtClean="0"/>
              <a:t>Option Buttons</a:t>
            </a:r>
            <a:endParaRPr lang="en-US" sz="1200" dirty="0"/>
          </a:p>
        </p:txBody>
      </p:sp>
      <p:sp>
        <p:nvSpPr>
          <p:cNvPr id="3" name="Footer Placeholder 2"/>
          <p:cNvSpPr>
            <a:spLocks noGrp="1"/>
          </p:cNvSpPr>
          <p:nvPr>
            <p:ph type="ftr" sz="quarter" idx="10"/>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42378051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1143000"/>
            <a:ext cx="8415338" cy="3074688"/>
          </a:xfrm>
        </p:spPr>
        <p:txBody>
          <a:bodyPr/>
          <a:lstStyle/>
          <a:p>
            <a:r>
              <a:rPr lang="en-US" dirty="0"/>
              <a:t>To Determine the Highest Number in a Range of Numbers Using the Insert Function Dialog box</a:t>
            </a:r>
          </a:p>
          <a:p>
            <a:pPr lvl="1"/>
            <a:r>
              <a:rPr lang="en-US" dirty="0"/>
              <a:t>Select the cell to contain the maximum number</a:t>
            </a:r>
          </a:p>
          <a:p>
            <a:pPr lvl="1"/>
            <a:r>
              <a:rPr lang="en-US" dirty="0"/>
              <a:t>C</a:t>
            </a:r>
            <a:r>
              <a:rPr lang="en-US" dirty="0" smtClean="0"/>
              <a:t>lick </a:t>
            </a:r>
            <a:r>
              <a:rPr lang="en-US" dirty="0"/>
              <a:t>the Insert Function box in the formula bar to display the Insert Function dialog box</a:t>
            </a:r>
          </a:p>
          <a:p>
            <a:pPr lvl="1"/>
            <a:r>
              <a:rPr lang="en-US" dirty="0"/>
              <a:t>If necessary, scroll to and then </a:t>
            </a:r>
            <a:r>
              <a:rPr lang="en-US" dirty="0" smtClean="0"/>
              <a:t>click </a:t>
            </a:r>
            <a:r>
              <a:rPr lang="en-US" dirty="0"/>
              <a:t>MAX in the Select a function list </a:t>
            </a:r>
          </a:p>
          <a:p>
            <a:pPr lvl="1"/>
            <a:r>
              <a:rPr lang="en-US" dirty="0"/>
              <a:t>C</a:t>
            </a:r>
            <a:r>
              <a:rPr lang="en-US" dirty="0" smtClean="0"/>
              <a:t>lick </a:t>
            </a:r>
            <a:r>
              <a:rPr lang="en-US" dirty="0"/>
              <a:t>the OK button to display the Function Arguments dialog box and type the cell range in the Number1 box to enter the first argument of the function </a:t>
            </a:r>
          </a:p>
          <a:p>
            <a:pPr lvl="1"/>
            <a:r>
              <a:rPr lang="en-US" dirty="0"/>
              <a:t>C</a:t>
            </a:r>
            <a:r>
              <a:rPr lang="en-US" dirty="0" smtClean="0"/>
              <a:t>lick </a:t>
            </a:r>
            <a:r>
              <a:rPr lang="en-US" dirty="0"/>
              <a:t>the OK button to display the highest value in the chosen range in the selected </a:t>
            </a:r>
            <a:r>
              <a:rPr lang="en-US" dirty="0" smtClean="0"/>
              <a:t>cell</a:t>
            </a:r>
            <a:endParaRPr lang="en-US" dirty="0"/>
          </a:p>
        </p:txBody>
      </p:sp>
      <p:sp>
        <p:nvSpPr>
          <p:cNvPr id="5" name="Title 4"/>
          <p:cNvSpPr>
            <a:spLocks noGrp="1"/>
          </p:cNvSpPr>
          <p:nvPr>
            <p:ph type="title"/>
          </p:nvPr>
        </p:nvSpPr>
        <p:spPr/>
        <p:txBody>
          <a:bodyPr>
            <a:normAutofit/>
          </a:bodyPr>
          <a:lstStyle/>
          <a:p>
            <a:r>
              <a:rPr lang="en-US" dirty="0" smtClean="0"/>
              <a:t>Using the AVERAGE, MAX, and MIN Functions</a:t>
            </a:r>
            <a:r>
              <a:rPr lang="en-US" sz="1200" dirty="0" smtClean="0"/>
              <a:t> (Slide 1 of 6)</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6134592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Using the AVERAGE, MAX, and MIN </a:t>
            </a:r>
            <a:r>
              <a:rPr lang="en-US" dirty="0" smtClean="0"/>
              <a:t>Functions</a:t>
            </a:r>
            <a:r>
              <a:rPr lang="en-US" sz="1200" dirty="0" smtClean="0"/>
              <a:t> (Slide 2 of 6)</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4630" y="1600200"/>
            <a:ext cx="7993569" cy="3986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4571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442207"/>
          </a:xfrm>
        </p:spPr>
        <p:txBody>
          <a:bodyPr/>
          <a:lstStyle/>
          <a:p>
            <a:r>
              <a:rPr lang="en-US" dirty="0" smtClean="0"/>
              <a:t>To Determine the Lowest Number in a Range of Numbers Using the Sum Menu</a:t>
            </a:r>
          </a:p>
          <a:p>
            <a:pPr lvl="1"/>
            <a:r>
              <a:rPr lang="en-US" dirty="0" smtClean="0"/>
              <a:t>Select </a:t>
            </a:r>
            <a:r>
              <a:rPr lang="en-US" dirty="0"/>
              <a:t>cell that is to contain the minimum value and </a:t>
            </a:r>
            <a:r>
              <a:rPr lang="en-US" dirty="0" smtClean="0"/>
              <a:t>then </a:t>
            </a:r>
            <a:r>
              <a:rPr lang="en-US" dirty="0"/>
              <a:t>click the Sum arrow in the HOME tab</a:t>
            </a:r>
          </a:p>
          <a:p>
            <a:pPr lvl="1"/>
            <a:r>
              <a:rPr lang="en-US" dirty="0"/>
              <a:t>C</a:t>
            </a:r>
            <a:r>
              <a:rPr lang="en-US" dirty="0" smtClean="0"/>
              <a:t>lick </a:t>
            </a:r>
            <a:r>
              <a:rPr lang="en-US" dirty="0"/>
              <a:t>Min to display the MIN function in the </a:t>
            </a:r>
            <a:br>
              <a:rPr lang="en-US" dirty="0"/>
            </a:br>
            <a:r>
              <a:rPr lang="en-US" dirty="0"/>
              <a:t>formula bar and in the active cell </a:t>
            </a:r>
          </a:p>
          <a:p>
            <a:pPr lvl="1"/>
            <a:r>
              <a:rPr lang="en-US" dirty="0"/>
              <a:t>Drag through the range of values of which you want to determine the lowest number</a:t>
            </a:r>
          </a:p>
          <a:p>
            <a:pPr lvl="1"/>
            <a:r>
              <a:rPr lang="en-US" dirty="0"/>
              <a:t>C</a:t>
            </a:r>
            <a:r>
              <a:rPr lang="en-US" dirty="0" smtClean="0"/>
              <a:t>lick </a:t>
            </a:r>
            <a:r>
              <a:rPr lang="en-US" dirty="0"/>
              <a:t>the Enter box to determine the lowest value in the range and display the result in the formula bar and in the selected </a:t>
            </a:r>
            <a:r>
              <a:rPr lang="en-US" dirty="0" smtClean="0"/>
              <a:t>cell</a:t>
            </a:r>
            <a:endParaRPr lang="en-US" dirty="0"/>
          </a:p>
        </p:txBody>
      </p:sp>
      <p:sp>
        <p:nvSpPr>
          <p:cNvPr id="5" name="Title 4"/>
          <p:cNvSpPr>
            <a:spLocks noGrp="1"/>
          </p:cNvSpPr>
          <p:nvPr>
            <p:ph type="title"/>
          </p:nvPr>
        </p:nvSpPr>
        <p:spPr/>
        <p:txBody>
          <a:bodyPr>
            <a:normAutofit/>
          </a:bodyPr>
          <a:lstStyle/>
          <a:p>
            <a:r>
              <a:rPr lang="en-US" dirty="0"/>
              <a:t>Using the AVERAGE, MAX, and MIN </a:t>
            </a:r>
            <a:r>
              <a:rPr lang="en-US" dirty="0" smtClean="0"/>
              <a:t>Functions</a:t>
            </a:r>
            <a:r>
              <a:rPr lang="en-US" sz="1200" dirty="0" smtClean="0"/>
              <a:t> (Slide 3 of 6)</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2124877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Using the AVERAGE, MAX, and MIN </a:t>
            </a:r>
            <a:r>
              <a:rPr lang="en-US" dirty="0" smtClean="0"/>
              <a:t>Functions</a:t>
            </a:r>
            <a:r>
              <a:rPr lang="en-US" sz="1200" dirty="0" smtClean="0"/>
              <a:t> (Slide 4 of 6)</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0" y="1295400"/>
            <a:ext cx="7256518" cy="4561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76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965427"/>
          </a:xfrm>
        </p:spPr>
        <p:txBody>
          <a:bodyPr/>
          <a:lstStyle/>
          <a:p>
            <a:r>
              <a:rPr lang="en-US" dirty="0" smtClean="0"/>
              <a:t>To Determine the Average of a Range of Numbers Using the Keyboard</a:t>
            </a:r>
          </a:p>
          <a:p>
            <a:pPr lvl="1"/>
            <a:r>
              <a:rPr lang="en-US" dirty="0" smtClean="0"/>
              <a:t>Select </a:t>
            </a:r>
            <a:r>
              <a:rPr lang="en-US" dirty="0"/>
              <a:t>the cell that will contain the average </a:t>
            </a:r>
          </a:p>
          <a:p>
            <a:pPr lvl="1"/>
            <a:r>
              <a:rPr lang="en-US" dirty="0"/>
              <a:t>Type =</a:t>
            </a:r>
            <a:r>
              <a:rPr lang="en-US" dirty="0" err="1"/>
              <a:t>av</a:t>
            </a:r>
            <a:r>
              <a:rPr lang="en-US" dirty="0"/>
              <a:t> in the cell to display the Formula AutoComplete list Press the DOWN ARROW key to highlight the required formula</a:t>
            </a:r>
          </a:p>
          <a:p>
            <a:pPr lvl="1"/>
            <a:r>
              <a:rPr lang="en-US" dirty="0" smtClean="0"/>
              <a:t>Double-click </a:t>
            </a:r>
            <a:r>
              <a:rPr lang="en-US" dirty="0"/>
              <a:t>AVERAGE in the Formula AutoComplete list to select the function</a:t>
            </a:r>
          </a:p>
          <a:p>
            <a:pPr lvl="1"/>
            <a:r>
              <a:rPr lang="en-US" dirty="0"/>
              <a:t>Select the range to be averaged to insert the range as the argument to the function</a:t>
            </a:r>
          </a:p>
          <a:p>
            <a:pPr lvl="1"/>
            <a:r>
              <a:rPr lang="en-US" dirty="0"/>
              <a:t>C</a:t>
            </a:r>
            <a:r>
              <a:rPr lang="en-US" dirty="0" smtClean="0"/>
              <a:t>lick </a:t>
            </a:r>
            <a:r>
              <a:rPr lang="en-US" dirty="0"/>
              <a:t>the Enter box to compute the average of the numbers in the selected range and display the result in the selected cell</a:t>
            </a:r>
          </a:p>
          <a:p>
            <a:endParaRPr lang="en-US" dirty="0"/>
          </a:p>
        </p:txBody>
      </p:sp>
      <p:sp>
        <p:nvSpPr>
          <p:cNvPr id="5" name="Title 4"/>
          <p:cNvSpPr>
            <a:spLocks noGrp="1"/>
          </p:cNvSpPr>
          <p:nvPr>
            <p:ph type="title"/>
          </p:nvPr>
        </p:nvSpPr>
        <p:spPr/>
        <p:txBody>
          <a:bodyPr>
            <a:normAutofit/>
          </a:bodyPr>
          <a:lstStyle/>
          <a:p>
            <a:r>
              <a:rPr lang="en-US" dirty="0"/>
              <a:t>Using the AVERAGE, MAX, and MIN </a:t>
            </a:r>
            <a:r>
              <a:rPr lang="en-US" dirty="0" smtClean="0"/>
              <a:t>Functions</a:t>
            </a:r>
            <a:r>
              <a:rPr lang="en-US" sz="1200" dirty="0" smtClean="0"/>
              <a:t> (Slide 5 of 6)</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6750782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Using the AVERAGE, MAX, and MIN </a:t>
            </a:r>
            <a:r>
              <a:rPr lang="en-US" dirty="0" smtClean="0"/>
              <a:t>Functions</a:t>
            </a:r>
            <a:r>
              <a:rPr lang="en-US" sz="1200" dirty="0" smtClean="0"/>
              <a:t> (Slide 6 of 6)</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62028" y="1219200"/>
            <a:ext cx="575536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1441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1"/>
          </p:nvPr>
        </p:nvSpPr>
        <p:spPr>
          <a:xfrm>
            <a:off x="304800" y="1219200"/>
            <a:ext cx="8305800" cy="1447800"/>
          </a:xfrm>
        </p:spPr>
        <p:txBody>
          <a:bodyPr>
            <a:noAutofit/>
          </a:bodyPr>
          <a:lstStyle/>
          <a:p>
            <a:r>
              <a:rPr lang="en-US" dirty="0" smtClean="0"/>
              <a:t>To Verify a Formula Using Range Finder</a:t>
            </a:r>
          </a:p>
          <a:p>
            <a:pPr lvl="1"/>
            <a:r>
              <a:rPr lang="en-US" dirty="0" smtClean="0"/>
              <a:t>Double-click a cell to </a:t>
            </a:r>
            <a:r>
              <a:rPr lang="en-US" dirty="0"/>
              <a:t>activate </a:t>
            </a:r>
            <a:r>
              <a:rPr lang="en-US" dirty="0" smtClean="0"/>
              <a:t>Range Finder</a:t>
            </a:r>
          </a:p>
          <a:p>
            <a:pPr lvl="1"/>
            <a:r>
              <a:rPr lang="en-US" dirty="0"/>
              <a:t>Press the </a:t>
            </a:r>
            <a:r>
              <a:rPr lang="en-US" dirty="0" smtClean="0"/>
              <a:t>ESC key to quit Range Finder and </a:t>
            </a:r>
            <a:r>
              <a:rPr lang="en-US" dirty="0"/>
              <a:t>then </a:t>
            </a:r>
            <a:r>
              <a:rPr lang="en-US" dirty="0" smtClean="0"/>
              <a:t>click anywhere in the worksheet to deselect the current </a:t>
            </a:r>
            <a:r>
              <a:rPr lang="en-US" dirty="0"/>
              <a:t>cell</a:t>
            </a:r>
            <a:endParaRPr lang="en-US" dirty="0" smtClean="0"/>
          </a:p>
        </p:txBody>
      </p:sp>
      <p:sp>
        <p:nvSpPr>
          <p:cNvPr id="5" name="Title 4"/>
          <p:cNvSpPr>
            <a:spLocks noGrp="1"/>
          </p:cNvSpPr>
          <p:nvPr>
            <p:ph type="title"/>
          </p:nvPr>
        </p:nvSpPr>
        <p:spPr/>
        <p:txBody>
          <a:bodyPr/>
          <a:lstStyle/>
          <a:p>
            <a:r>
              <a:rPr lang="en-US" dirty="0" smtClean="0"/>
              <a:t>Verifying Formulas using Range Finder</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895600"/>
            <a:ext cx="7030432" cy="2762636"/>
          </a:xfrm>
          <a:prstGeom prst="rect">
            <a:avLst/>
          </a:prstGeom>
        </p:spPr>
      </p:pic>
    </p:spTree>
    <p:extLst>
      <p:ext uri="{BB962C8B-B14F-4D97-AF65-F5344CB8AC3E}">
        <p14:creationId xmlns:p14="http://schemas.microsoft.com/office/powerpoint/2010/main" val="11692822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65125" y="1538818"/>
            <a:ext cx="8415338" cy="2956982"/>
          </a:xfrm>
        </p:spPr>
        <p:txBody>
          <a:bodyPr>
            <a:normAutofit/>
          </a:bodyPr>
          <a:lstStyle/>
          <a:p>
            <a:r>
              <a:rPr lang="en-US" dirty="0" smtClean="0"/>
              <a:t>Use Flash Fill</a:t>
            </a:r>
          </a:p>
          <a:p>
            <a:r>
              <a:rPr lang="en-US" dirty="0" smtClean="0"/>
              <a:t>Enter </a:t>
            </a:r>
            <a:r>
              <a:rPr lang="en-US" dirty="0"/>
              <a:t>formulas using the keyboard</a:t>
            </a:r>
          </a:p>
          <a:p>
            <a:r>
              <a:rPr lang="en-US" dirty="0" smtClean="0"/>
              <a:t>Enter </a:t>
            </a:r>
            <a:r>
              <a:rPr lang="en-US" dirty="0"/>
              <a:t>formulas using Point mode</a:t>
            </a:r>
          </a:p>
          <a:p>
            <a:r>
              <a:rPr lang="en-US" dirty="0" smtClean="0"/>
              <a:t>Apply </a:t>
            </a:r>
            <a:r>
              <a:rPr lang="en-US" dirty="0"/>
              <a:t>the MAX, MIN, and </a:t>
            </a:r>
            <a:r>
              <a:rPr lang="en-US" dirty="0" smtClean="0"/>
              <a:t>AVERAGE functions</a:t>
            </a:r>
            <a:endParaRPr lang="en-US" dirty="0"/>
          </a:p>
          <a:p>
            <a:r>
              <a:rPr lang="en-US" dirty="0" smtClean="0"/>
              <a:t>Verify </a:t>
            </a:r>
            <a:r>
              <a:rPr lang="en-US" dirty="0"/>
              <a:t>a formula using Range Finder</a:t>
            </a:r>
          </a:p>
          <a:p>
            <a:r>
              <a:rPr lang="en-US" dirty="0" smtClean="0"/>
              <a:t>Apply </a:t>
            </a:r>
            <a:r>
              <a:rPr lang="en-US" dirty="0"/>
              <a:t>a theme to a workbook</a:t>
            </a:r>
          </a:p>
          <a:p>
            <a:r>
              <a:rPr lang="en-US" dirty="0" smtClean="0"/>
              <a:t>Apply </a:t>
            </a:r>
            <a:r>
              <a:rPr lang="en-US" dirty="0"/>
              <a:t>a date format to a cell or range</a:t>
            </a:r>
          </a:p>
        </p:txBody>
      </p:sp>
      <p:sp>
        <p:nvSpPr>
          <p:cNvPr id="13" name="Title 12"/>
          <p:cNvSpPr>
            <a:spLocks noGrp="1"/>
          </p:cNvSpPr>
          <p:nvPr>
            <p:ph type="title"/>
          </p:nvPr>
        </p:nvSpPr>
        <p:spPr>
          <a:xfrm>
            <a:off x="762000" y="388232"/>
            <a:ext cx="7620000" cy="290336"/>
          </a:xfrm>
        </p:spPr>
        <p:txBody>
          <a:bodyPr/>
          <a:lstStyle/>
          <a:p>
            <a:r>
              <a:rPr lang="en-US" dirty="0" smtClean="0"/>
              <a:t>Objectives</a:t>
            </a:r>
            <a:r>
              <a:rPr lang="en-US" sz="1200" dirty="0" smtClean="0"/>
              <a:t> (Slide 1 of 2)</a:t>
            </a:r>
            <a:endParaRPr lang="en-US" dirty="0"/>
          </a:p>
        </p:txBody>
      </p:sp>
      <p:sp>
        <p:nvSpPr>
          <p:cNvPr id="15" name="Footer Placeholder 14"/>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3807920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Formatting the Worksheet</a:t>
            </a:r>
            <a:r>
              <a:rPr lang="en-US" sz="1200" dirty="0" smtClean="0"/>
              <a:t> (Slide 1 of 11)</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29" y="1128486"/>
            <a:ext cx="5367471" cy="284595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7134" y="3505200"/>
            <a:ext cx="5371466" cy="2795642"/>
          </a:xfrm>
          <a:prstGeom prst="rect">
            <a:avLst/>
          </a:prstGeom>
        </p:spPr>
      </p:pic>
    </p:spTree>
    <p:extLst>
      <p:ext uri="{BB962C8B-B14F-4D97-AF65-F5344CB8AC3E}">
        <p14:creationId xmlns:p14="http://schemas.microsoft.com/office/powerpoint/2010/main" val="23679573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1"/>
          </p:nvPr>
        </p:nvSpPr>
        <p:spPr>
          <a:xfrm>
            <a:off x="304800" y="1066800"/>
            <a:ext cx="8667750" cy="1219200"/>
          </a:xfrm>
        </p:spPr>
        <p:txBody>
          <a:bodyPr>
            <a:noAutofit/>
          </a:bodyPr>
          <a:lstStyle/>
          <a:p>
            <a:r>
              <a:rPr lang="en-US" dirty="0" smtClean="0"/>
              <a:t>To Change the Workbook Theme</a:t>
            </a:r>
          </a:p>
          <a:p>
            <a:pPr lvl="1"/>
            <a:r>
              <a:rPr lang="en-US" dirty="0" smtClean="0"/>
              <a:t>Click the Themes button on the PAGE LAYOUT tab  </a:t>
            </a:r>
            <a:r>
              <a:rPr lang="en-US" dirty="0"/>
              <a:t>to </a:t>
            </a:r>
            <a:r>
              <a:rPr lang="en-US" dirty="0" smtClean="0"/>
              <a:t>display the </a:t>
            </a:r>
            <a:r>
              <a:rPr lang="en-US" dirty="0"/>
              <a:t>Themes </a:t>
            </a:r>
            <a:r>
              <a:rPr lang="en-US" dirty="0" smtClean="0"/>
              <a:t>gallery</a:t>
            </a:r>
          </a:p>
          <a:p>
            <a:pPr lvl="1"/>
            <a:r>
              <a:rPr lang="en-US" dirty="0"/>
              <a:t>C</a:t>
            </a:r>
            <a:r>
              <a:rPr lang="en-US" dirty="0" smtClean="0"/>
              <a:t>lick the desired theme in the Themes gallery to </a:t>
            </a:r>
            <a:r>
              <a:rPr lang="en-US" dirty="0"/>
              <a:t>change </a:t>
            </a:r>
            <a:r>
              <a:rPr lang="en-US" dirty="0" smtClean="0"/>
              <a:t>the workbook theme</a:t>
            </a:r>
          </a:p>
        </p:txBody>
      </p:sp>
      <p:sp>
        <p:nvSpPr>
          <p:cNvPr id="5" name="Title 4"/>
          <p:cNvSpPr>
            <a:spLocks noGrp="1"/>
          </p:cNvSpPr>
          <p:nvPr>
            <p:ph type="title"/>
          </p:nvPr>
        </p:nvSpPr>
        <p:spPr/>
        <p:txBody>
          <a:bodyPr/>
          <a:lstStyle/>
          <a:p>
            <a:r>
              <a:rPr lang="en-US" dirty="0" smtClean="0"/>
              <a:t>Formatting the Worksheet</a:t>
            </a:r>
            <a:r>
              <a:rPr lang="en-US" sz="1200" dirty="0" smtClean="0"/>
              <a:t> (Slide 2 of 11)</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209800"/>
            <a:ext cx="6992326" cy="3953427"/>
          </a:xfrm>
          <a:prstGeom prst="rect">
            <a:avLst/>
          </a:prstGeom>
        </p:spPr>
      </p:pic>
    </p:spTree>
    <p:extLst>
      <p:ext uri="{BB962C8B-B14F-4D97-AF65-F5344CB8AC3E}">
        <p14:creationId xmlns:p14="http://schemas.microsoft.com/office/powerpoint/2010/main" val="198916815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1"/>
            <a:ext cx="8305800" cy="4648200"/>
          </a:xfrm>
        </p:spPr>
        <p:txBody>
          <a:bodyPr>
            <a:noAutofit/>
          </a:bodyPr>
          <a:lstStyle/>
          <a:p>
            <a:r>
              <a:rPr lang="en-US" dirty="0" smtClean="0"/>
              <a:t>To Change the Background Color and Apply a Box Border to the Worksheet Title and Subtitle</a:t>
            </a:r>
          </a:p>
          <a:p>
            <a:pPr lvl="1"/>
            <a:r>
              <a:rPr lang="en-US" dirty="0" smtClean="0"/>
              <a:t>Select </a:t>
            </a:r>
            <a:r>
              <a:rPr lang="en-US" dirty="0"/>
              <a:t>the </a:t>
            </a:r>
            <a:r>
              <a:rPr lang="en-US" dirty="0" smtClean="0"/>
              <a:t>range to color and then click the Fill </a:t>
            </a:r>
            <a:r>
              <a:rPr lang="en-US" dirty="0"/>
              <a:t>Color </a:t>
            </a:r>
            <a:r>
              <a:rPr lang="en-US" dirty="0" smtClean="0"/>
              <a:t>arrow on the HOME </a:t>
            </a:r>
            <a:r>
              <a:rPr lang="en-US" dirty="0"/>
              <a:t>tab </a:t>
            </a:r>
            <a:r>
              <a:rPr lang="en-US" dirty="0" smtClean="0"/>
              <a:t>to display the </a:t>
            </a:r>
            <a:r>
              <a:rPr lang="en-US" dirty="0"/>
              <a:t>Fill Color </a:t>
            </a:r>
            <a:r>
              <a:rPr lang="en-US" dirty="0" smtClean="0"/>
              <a:t>gallery</a:t>
            </a:r>
          </a:p>
          <a:p>
            <a:pPr lvl="1"/>
            <a:r>
              <a:rPr lang="en-US" dirty="0"/>
              <a:t>C</a:t>
            </a:r>
            <a:r>
              <a:rPr lang="en-US" dirty="0" smtClean="0"/>
              <a:t>lick a color to select it and </a:t>
            </a:r>
            <a:r>
              <a:rPr lang="en-US" dirty="0"/>
              <a:t>change </a:t>
            </a:r>
            <a:r>
              <a:rPr lang="en-US" dirty="0" smtClean="0"/>
              <a:t>the background color of </a:t>
            </a:r>
            <a:r>
              <a:rPr lang="en-US" dirty="0"/>
              <a:t>the range of </a:t>
            </a:r>
            <a:r>
              <a:rPr lang="en-US" dirty="0" smtClean="0"/>
              <a:t>cells</a:t>
            </a:r>
          </a:p>
          <a:p>
            <a:pPr lvl="1"/>
            <a:r>
              <a:rPr lang="en-US" dirty="0" smtClean="0"/>
              <a:t>Click </a:t>
            </a:r>
            <a:r>
              <a:rPr lang="en-US" dirty="0"/>
              <a:t>the Borders arrow on the HOME tab to display the Borders gallery</a:t>
            </a:r>
          </a:p>
          <a:p>
            <a:pPr lvl="1"/>
            <a:r>
              <a:rPr lang="en-US" dirty="0"/>
              <a:t>C</a:t>
            </a:r>
            <a:r>
              <a:rPr lang="en-US" dirty="0" smtClean="0"/>
              <a:t>lick </a:t>
            </a:r>
            <a:r>
              <a:rPr lang="en-US" dirty="0"/>
              <a:t>a </a:t>
            </a:r>
            <a:r>
              <a:rPr lang="en-US" dirty="0" smtClean="0"/>
              <a:t>border </a:t>
            </a:r>
            <a:r>
              <a:rPr lang="en-US" dirty="0"/>
              <a:t>in the Borders gallery to </a:t>
            </a:r>
            <a:r>
              <a:rPr lang="en-US" dirty="0" smtClean="0"/>
              <a:t>select it and display </a:t>
            </a:r>
            <a:r>
              <a:rPr lang="en-US" dirty="0"/>
              <a:t>a border around the selected range</a:t>
            </a:r>
          </a:p>
          <a:p>
            <a:endParaRPr lang="en-US" sz="2800" dirty="0" smtClean="0"/>
          </a:p>
        </p:txBody>
      </p:sp>
      <p:sp>
        <p:nvSpPr>
          <p:cNvPr id="5" name="Title 4"/>
          <p:cNvSpPr>
            <a:spLocks noGrp="1"/>
          </p:cNvSpPr>
          <p:nvPr>
            <p:ph type="title"/>
          </p:nvPr>
        </p:nvSpPr>
        <p:spPr/>
        <p:txBody>
          <a:bodyPr>
            <a:normAutofit/>
          </a:bodyPr>
          <a:lstStyle/>
          <a:p>
            <a:r>
              <a:rPr lang="en-US" dirty="0" smtClean="0"/>
              <a:t>Formatting the Worksheet</a:t>
            </a:r>
            <a:r>
              <a:rPr lang="en-US" sz="1200" dirty="0" smtClean="0"/>
              <a:t> (Slide 3 of 11)</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1984891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381000" y="1295400"/>
            <a:ext cx="8415338" cy="3795182"/>
          </a:xfrm>
        </p:spPr>
        <p:txBody>
          <a:bodyPr>
            <a:noAutofit/>
          </a:bodyPr>
          <a:lstStyle/>
          <a:p>
            <a:r>
              <a:rPr lang="en-US" dirty="0" smtClean="0"/>
              <a:t>To Format Dates and Center Data in Cells</a:t>
            </a:r>
          </a:p>
          <a:p>
            <a:pPr lvl="1"/>
            <a:r>
              <a:rPr lang="en-US" dirty="0" smtClean="0"/>
              <a:t>Select </a:t>
            </a:r>
            <a:r>
              <a:rPr lang="en-US" dirty="0"/>
              <a:t>the range to contain </a:t>
            </a:r>
            <a:r>
              <a:rPr lang="en-US" dirty="0" smtClean="0"/>
              <a:t>the new </a:t>
            </a:r>
            <a:r>
              <a:rPr lang="en-US" dirty="0"/>
              <a:t>date </a:t>
            </a:r>
            <a:r>
              <a:rPr lang="en-US" dirty="0" smtClean="0"/>
              <a:t>format</a:t>
            </a:r>
          </a:p>
          <a:p>
            <a:pPr lvl="1"/>
            <a:r>
              <a:rPr lang="en-US" dirty="0"/>
              <a:t>C</a:t>
            </a:r>
            <a:r>
              <a:rPr lang="en-US" dirty="0" smtClean="0"/>
              <a:t>lick </a:t>
            </a:r>
            <a:r>
              <a:rPr lang="en-US" dirty="0"/>
              <a:t>the Format Cells</a:t>
            </a:r>
            <a:r>
              <a:rPr lang="en-US" dirty="0" smtClean="0"/>
              <a:t>: Number </a:t>
            </a:r>
            <a:r>
              <a:rPr lang="en-US" dirty="0"/>
              <a:t>Format Dialog </a:t>
            </a:r>
            <a:r>
              <a:rPr lang="en-US" dirty="0" smtClean="0"/>
              <a:t>Box Launcher in the HOME </a:t>
            </a:r>
            <a:r>
              <a:rPr lang="en-US" dirty="0"/>
              <a:t>tab </a:t>
            </a:r>
            <a:r>
              <a:rPr lang="en-US" dirty="0" smtClean="0"/>
              <a:t>to </a:t>
            </a:r>
            <a:r>
              <a:rPr lang="en-US" dirty="0"/>
              <a:t>display the </a:t>
            </a:r>
            <a:r>
              <a:rPr lang="en-US" dirty="0" smtClean="0"/>
              <a:t>dialog box</a:t>
            </a:r>
          </a:p>
          <a:p>
            <a:pPr lvl="1"/>
            <a:r>
              <a:rPr lang="en-US" dirty="0"/>
              <a:t>If necessary, </a:t>
            </a:r>
            <a:r>
              <a:rPr lang="en-US" dirty="0" smtClean="0"/>
              <a:t>click the NUMBER tab and </a:t>
            </a:r>
            <a:r>
              <a:rPr lang="en-US" dirty="0"/>
              <a:t>click Date in </a:t>
            </a:r>
            <a:r>
              <a:rPr lang="en-US" dirty="0" smtClean="0"/>
              <a:t>the Category </a:t>
            </a:r>
            <a:r>
              <a:rPr lang="en-US" dirty="0"/>
              <a:t>list, and then </a:t>
            </a:r>
            <a:r>
              <a:rPr lang="en-US" dirty="0" smtClean="0"/>
              <a:t>click a date type </a:t>
            </a:r>
            <a:r>
              <a:rPr lang="en-US" dirty="0"/>
              <a:t>to </a:t>
            </a:r>
            <a:r>
              <a:rPr lang="en-US" dirty="0" smtClean="0"/>
              <a:t>choose the </a:t>
            </a:r>
            <a:r>
              <a:rPr lang="en-US" dirty="0"/>
              <a:t>format for the selected range</a:t>
            </a:r>
          </a:p>
          <a:p>
            <a:pPr lvl="1"/>
            <a:r>
              <a:rPr lang="en-US" dirty="0"/>
              <a:t>C</a:t>
            </a:r>
            <a:r>
              <a:rPr lang="en-US" dirty="0" smtClean="0"/>
              <a:t>lick the </a:t>
            </a:r>
            <a:r>
              <a:rPr lang="en-US" dirty="0"/>
              <a:t>NUMBER tab </a:t>
            </a:r>
            <a:r>
              <a:rPr lang="en-US" dirty="0" smtClean="0"/>
              <a:t>and then click </a:t>
            </a:r>
            <a:r>
              <a:rPr lang="en-US" dirty="0"/>
              <a:t>Date in </a:t>
            </a:r>
            <a:r>
              <a:rPr lang="en-US" dirty="0" smtClean="0"/>
              <a:t>the Category list to choose the </a:t>
            </a:r>
            <a:r>
              <a:rPr lang="en-US" dirty="0"/>
              <a:t>format for the selected range</a:t>
            </a:r>
          </a:p>
          <a:p>
            <a:pPr lvl="1"/>
            <a:r>
              <a:rPr lang="en-US" dirty="0"/>
              <a:t>C</a:t>
            </a:r>
            <a:r>
              <a:rPr lang="en-US" dirty="0" smtClean="0"/>
              <a:t>lick </a:t>
            </a:r>
            <a:r>
              <a:rPr lang="en-US" dirty="0"/>
              <a:t>the OK </a:t>
            </a:r>
            <a:r>
              <a:rPr lang="en-US" dirty="0" smtClean="0"/>
              <a:t>button to </a:t>
            </a:r>
            <a:r>
              <a:rPr lang="en-US" dirty="0"/>
              <a:t>format </a:t>
            </a:r>
            <a:r>
              <a:rPr lang="en-US" dirty="0" smtClean="0"/>
              <a:t>the dates </a:t>
            </a:r>
            <a:r>
              <a:rPr lang="en-US" dirty="0"/>
              <a:t>in the current column </a:t>
            </a:r>
            <a:r>
              <a:rPr lang="en-US" dirty="0" smtClean="0"/>
              <a:t>using the </a:t>
            </a:r>
            <a:r>
              <a:rPr lang="en-US" dirty="0"/>
              <a:t>selected date format </a:t>
            </a:r>
            <a:r>
              <a:rPr lang="en-US" dirty="0" smtClean="0"/>
              <a:t>style</a:t>
            </a:r>
            <a:endParaRPr lang="en-US" dirty="0"/>
          </a:p>
          <a:p>
            <a:pPr lvl="1"/>
            <a:r>
              <a:rPr lang="en-US" dirty="0" smtClean="0"/>
              <a:t>Select </a:t>
            </a:r>
            <a:r>
              <a:rPr lang="en-US" dirty="0"/>
              <a:t>the range </a:t>
            </a:r>
            <a:r>
              <a:rPr lang="en-US" dirty="0" smtClean="0"/>
              <a:t>to be centered and then click </a:t>
            </a:r>
            <a:r>
              <a:rPr lang="en-US" dirty="0"/>
              <a:t>the Center </a:t>
            </a:r>
            <a:r>
              <a:rPr lang="en-US" dirty="0" smtClean="0"/>
              <a:t>button on the HOME tab </a:t>
            </a:r>
            <a:r>
              <a:rPr lang="en-US" dirty="0"/>
              <a:t>to center the data in the </a:t>
            </a:r>
            <a:r>
              <a:rPr lang="en-US" dirty="0" smtClean="0"/>
              <a:t>selected range</a:t>
            </a:r>
            <a:endParaRPr lang="en-US" dirty="0"/>
          </a:p>
        </p:txBody>
      </p:sp>
      <p:sp>
        <p:nvSpPr>
          <p:cNvPr id="5" name="Title 4"/>
          <p:cNvSpPr>
            <a:spLocks noGrp="1"/>
          </p:cNvSpPr>
          <p:nvPr>
            <p:ph type="title"/>
          </p:nvPr>
        </p:nvSpPr>
        <p:spPr/>
        <p:txBody>
          <a:bodyPr/>
          <a:lstStyle/>
          <a:p>
            <a:r>
              <a:rPr lang="en-US" dirty="0" smtClean="0"/>
              <a:t>Formatting the Worksheet</a:t>
            </a:r>
            <a:r>
              <a:rPr lang="en-US" sz="1200" dirty="0" smtClean="0"/>
              <a:t> (Slide 4 of 11)</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41655160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575982"/>
          </a:xfrm>
        </p:spPr>
        <p:txBody>
          <a:bodyPr>
            <a:noAutofit/>
          </a:bodyPr>
          <a:lstStyle/>
          <a:p>
            <a:r>
              <a:rPr lang="en-US" dirty="0" smtClean="0"/>
              <a:t>To Apply </a:t>
            </a:r>
            <a:r>
              <a:rPr lang="en-US" dirty="0"/>
              <a:t>an Accounting Number Format and Comma Style Format Using the </a:t>
            </a:r>
            <a:r>
              <a:rPr lang="en-US" dirty="0" smtClean="0"/>
              <a:t>Ribbon</a:t>
            </a:r>
          </a:p>
          <a:p>
            <a:pPr lvl="1"/>
            <a:r>
              <a:rPr lang="en-US" dirty="0" smtClean="0"/>
              <a:t>Select </a:t>
            </a:r>
            <a:r>
              <a:rPr lang="en-US" dirty="0"/>
              <a:t>the range to contain </a:t>
            </a:r>
            <a:r>
              <a:rPr lang="en-US" dirty="0" smtClean="0"/>
              <a:t>the accounting </a:t>
            </a:r>
            <a:r>
              <a:rPr lang="en-US" dirty="0"/>
              <a:t>number </a:t>
            </a:r>
            <a:r>
              <a:rPr lang="en-US" dirty="0" smtClean="0"/>
              <a:t>format</a:t>
            </a:r>
            <a:r>
              <a:rPr lang="en-US" dirty="0"/>
              <a:t> </a:t>
            </a:r>
            <a:endParaRPr lang="en-US" dirty="0" smtClean="0"/>
          </a:p>
          <a:p>
            <a:pPr lvl="1"/>
            <a:r>
              <a:rPr lang="en-US" dirty="0"/>
              <a:t>While holding down the </a:t>
            </a:r>
            <a:r>
              <a:rPr lang="en-US" dirty="0" smtClean="0"/>
              <a:t>CTRL key</a:t>
            </a:r>
            <a:r>
              <a:rPr lang="en-US" dirty="0"/>
              <a:t>, select </a:t>
            </a:r>
            <a:r>
              <a:rPr lang="en-US" dirty="0" smtClean="0"/>
              <a:t>the nonadjacent </a:t>
            </a:r>
            <a:r>
              <a:rPr lang="en-US" dirty="0"/>
              <a:t>ranges and cells</a:t>
            </a:r>
            <a:endParaRPr lang="en-US" dirty="0" smtClean="0"/>
          </a:p>
          <a:p>
            <a:pPr lvl="1"/>
            <a:r>
              <a:rPr lang="en-US" dirty="0"/>
              <a:t>C</a:t>
            </a:r>
            <a:r>
              <a:rPr lang="en-US" dirty="0" smtClean="0"/>
              <a:t>lick </a:t>
            </a:r>
            <a:r>
              <a:rPr lang="en-US" dirty="0"/>
              <a:t>the ‘</a:t>
            </a:r>
            <a:r>
              <a:rPr lang="en-US" dirty="0" smtClean="0"/>
              <a:t>Accounting Number </a:t>
            </a:r>
            <a:r>
              <a:rPr lang="en-US" dirty="0"/>
              <a:t>Format’ button </a:t>
            </a:r>
            <a:r>
              <a:rPr lang="en-US" dirty="0" smtClean="0"/>
              <a:t>on the HOME tab to </a:t>
            </a:r>
            <a:r>
              <a:rPr lang="en-US" dirty="0"/>
              <a:t>apply </a:t>
            </a:r>
            <a:r>
              <a:rPr lang="en-US" dirty="0" smtClean="0"/>
              <a:t>the accounting </a:t>
            </a:r>
            <a:r>
              <a:rPr lang="en-US" dirty="0"/>
              <a:t>number format </a:t>
            </a:r>
            <a:r>
              <a:rPr lang="en-US" dirty="0" smtClean="0"/>
              <a:t>to </a:t>
            </a:r>
            <a:r>
              <a:rPr lang="en-US" dirty="0"/>
              <a:t>the </a:t>
            </a:r>
            <a:r>
              <a:rPr lang="en-US" dirty="0" smtClean="0"/>
              <a:t>selected nonadjacent ranges</a:t>
            </a:r>
          </a:p>
          <a:p>
            <a:pPr lvl="1"/>
            <a:r>
              <a:rPr lang="en-US" dirty="0"/>
              <a:t>C</a:t>
            </a:r>
            <a:r>
              <a:rPr lang="en-US" dirty="0" smtClean="0"/>
              <a:t>lick the Comma Style button on the HOME tab to assign the Comma style format to the selected range</a:t>
            </a:r>
            <a:br>
              <a:rPr lang="en-US" dirty="0" smtClean="0"/>
            </a:br>
            <a:endParaRPr lang="en-US" dirty="0"/>
          </a:p>
        </p:txBody>
      </p:sp>
      <p:sp>
        <p:nvSpPr>
          <p:cNvPr id="5" name="Title 4"/>
          <p:cNvSpPr>
            <a:spLocks noGrp="1"/>
          </p:cNvSpPr>
          <p:nvPr>
            <p:ph type="title"/>
          </p:nvPr>
        </p:nvSpPr>
        <p:spPr/>
        <p:txBody>
          <a:bodyPr>
            <a:normAutofit/>
          </a:bodyPr>
          <a:lstStyle/>
          <a:p>
            <a:r>
              <a:rPr lang="en-US" dirty="0" smtClean="0"/>
              <a:t>Formatting the Worksheet</a:t>
            </a:r>
            <a:r>
              <a:rPr lang="en-US" sz="1200" dirty="0" smtClean="0"/>
              <a:t> (Slide 5 of 11)</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4742085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228600" y="1371601"/>
            <a:ext cx="8534400" cy="2895600"/>
          </a:xfrm>
        </p:spPr>
        <p:txBody>
          <a:bodyPr>
            <a:normAutofit/>
          </a:bodyPr>
          <a:lstStyle/>
          <a:p>
            <a:r>
              <a:rPr lang="en-US" dirty="0" smtClean="0"/>
              <a:t>To Apply </a:t>
            </a:r>
            <a:r>
              <a:rPr lang="en-US" dirty="0"/>
              <a:t>a Currency Style Format with a Floating Dollar Sign Using the Format Cells Dialog </a:t>
            </a:r>
            <a:r>
              <a:rPr lang="en-US" dirty="0" smtClean="0"/>
              <a:t>Box</a:t>
            </a:r>
          </a:p>
          <a:p>
            <a:pPr lvl="1"/>
            <a:r>
              <a:rPr lang="en-US" dirty="0" smtClean="0"/>
              <a:t>Select </a:t>
            </a:r>
            <a:r>
              <a:rPr lang="en-US" dirty="0"/>
              <a:t>the </a:t>
            </a:r>
            <a:r>
              <a:rPr lang="en-US" dirty="0" smtClean="0"/>
              <a:t>range to format and </a:t>
            </a:r>
            <a:r>
              <a:rPr lang="en-US" dirty="0"/>
              <a:t>then </a:t>
            </a:r>
            <a:r>
              <a:rPr lang="en-US" dirty="0" smtClean="0"/>
              <a:t>click the </a:t>
            </a:r>
            <a:r>
              <a:rPr lang="en-US" dirty="0"/>
              <a:t>Number Format Dialog </a:t>
            </a:r>
            <a:r>
              <a:rPr lang="en-US" dirty="0" smtClean="0"/>
              <a:t>Box Launcher in the HOME </a:t>
            </a:r>
            <a:r>
              <a:rPr lang="en-US" dirty="0"/>
              <a:t>tab </a:t>
            </a:r>
            <a:r>
              <a:rPr lang="en-US" dirty="0" smtClean="0"/>
              <a:t>to </a:t>
            </a:r>
            <a:r>
              <a:rPr lang="en-US" dirty="0"/>
              <a:t>display the Format </a:t>
            </a:r>
            <a:r>
              <a:rPr lang="en-US" dirty="0" smtClean="0"/>
              <a:t>Cells dialog box</a:t>
            </a:r>
            <a:endParaRPr lang="en-US" dirty="0"/>
          </a:p>
          <a:p>
            <a:pPr lvl="1"/>
            <a:r>
              <a:rPr lang="en-US" dirty="0" smtClean="0"/>
              <a:t>If necessary, click the </a:t>
            </a:r>
            <a:r>
              <a:rPr lang="en-US" dirty="0"/>
              <a:t>NUMBER tab to display the </a:t>
            </a:r>
            <a:r>
              <a:rPr lang="en-US" dirty="0" smtClean="0"/>
              <a:t>Number sheet  </a:t>
            </a:r>
          </a:p>
          <a:p>
            <a:pPr lvl="1"/>
            <a:r>
              <a:rPr lang="en-US" dirty="0"/>
              <a:t>C</a:t>
            </a:r>
            <a:r>
              <a:rPr lang="en-US" dirty="0" smtClean="0"/>
              <a:t>lick </a:t>
            </a:r>
            <a:r>
              <a:rPr lang="en-US" dirty="0"/>
              <a:t>Currency in </a:t>
            </a:r>
            <a:r>
              <a:rPr lang="en-US" dirty="0" smtClean="0"/>
              <a:t>the Category </a:t>
            </a:r>
            <a:r>
              <a:rPr lang="en-US" dirty="0"/>
              <a:t>list to select </a:t>
            </a:r>
            <a:r>
              <a:rPr lang="en-US" dirty="0" smtClean="0"/>
              <a:t>the necessary number </a:t>
            </a:r>
            <a:r>
              <a:rPr lang="en-US" dirty="0"/>
              <a:t>format </a:t>
            </a:r>
            <a:r>
              <a:rPr lang="en-US" dirty="0" smtClean="0"/>
              <a:t>category and </a:t>
            </a:r>
            <a:r>
              <a:rPr lang="en-US" dirty="0"/>
              <a:t>then tap or click </a:t>
            </a:r>
            <a:r>
              <a:rPr lang="en-US" dirty="0" smtClean="0"/>
              <a:t>a style </a:t>
            </a:r>
            <a:r>
              <a:rPr lang="en-US" dirty="0"/>
              <a:t>in the </a:t>
            </a:r>
            <a:r>
              <a:rPr lang="en-US" dirty="0" smtClean="0"/>
              <a:t>Negative numbers </a:t>
            </a:r>
            <a:r>
              <a:rPr lang="en-US" dirty="0"/>
              <a:t>list to select the </a:t>
            </a:r>
            <a:r>
              <a:rPr lang="en-US" dirty="0" smtClean="0"/>
              <a:t>desired currency format</a:t>
            </a:r>
          </a:p>
          <a:p>
            <a:pPr lvl="1"/>
            <a:r>
              <a:rPr lang="en-US" dirty="0"/>
              <a:t>C</a:t>
            </a:r>
            <a:r>
              <a:rPr lang="en-US" dirty="0" smtClean="0"/>
              <a:t>lick </a:t>
            </a:r>
            <a:r>
              <a:rPr lang="en-US" dirty="0"/>
              <a:t>the OK button </a:t>
            </a:r>
            <a:r>
              <a:rPr lang="en-US" dirty="0" smtClean="0"/>
              <a:t>to </a:t>
            </a:r>
            <a:r>
              <a:rPr lang="en-US" dirty="0"/>
              <a:t>assign </a:t>
            </a:r>
            <a:r>
              <a:rPr lang="en-US" dirty="0" smtClean="0"/>
              <a:t>the currency style </a:t>
            </a:r>
            <a:r>
              <a:rPr lang="en-US" dirty="0"/>
              <a:t>format </a:t>
            </a:r>
            <a:r>
              <a:rPr lang="en-US" dirty="0" smtClean="0"/>
              <a:t>to </a:t>
            </a:r>
            <a:r>
              <a:rPr lang="en-US" dirty="0"/>
              <a:t>the </a:t>
            </a:r>
            <a:r>
              <a:rPr lang="en-US" dirty="0" smtClean="0"/>
              <a:t>selected ranges</a:t>
            </a:r>
            <a:endParaRPr lang="en-US" dirty="0"/>
          </a:p>
        </p:txBody>
      </p:sp>
      <p:sp>
        <p:nvSpPr>
          <p:cNvPr id="5" name="Title 4"/>
          <p:cNvSpPr>
            <a:spLocks noGrp="1"/>
          </p:cNvSpPr>
          <p:nvPr>
            <p:ph type="title"/>
          </p:nvPr>
        </p:nvSpPr>
        <p:spPr/>
        <p:txBody>
          <a:bodyPr>
            <a:normAutofit/>
          </a:bodyPr>
          <a:lstStyle/>
          <a:p>
            <a:r>
              <a:rPr lang="en-US" dirty="0" smtClean="0"/>
              <a:t>Formatting the Worksheet</a:t>
            </a:r>
            <a:r>
              <a:rPr lang="en-US" sz="1200" dirty="0" smtClean="0"/>
              <a:t> (Slide 6 of 11)</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4493465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1"/>
            <a:ext cx="8534400" cy="2209800"/>
          </a:xfrm>
        </p:spPr>
        <p:txBody>
          <a:bodyPr>
            <a:normAutofit/>
          </a:bodyPr>
          <a:lstStyle/>
          <a:p>
            <a:r>
              <a:rPr lang="en-US" dirty="0" smtClean="0"/>
              <a:t>To Apply </a:t>
            </a:r>
            <a:r>
              <a:rPr lang="en-US" dirty="0"/>
              <a:t>Percent Style Format and Using the Increase Decimal </a:t>
            </a:r>
            <a:r>
              <a:rPr lang="en-US" dirty="0" smtClean="0"/>
              <a:t>Button</a:t>
            </a:r>
          </a:p>
          <a:p>
            <a:pPr lvl="1"/>
            <a:r>
              <a:rPr lang="en-US" dirty="0" smtClean="0"/>
              <a:t>Select </a:t>
            </a:r>
            <a:r>
              <a:rPr lang="en-US" dirty="0"/>
              <a:t>the range to </a:t>
            </a:r>
            <a:r>
              <a:rPr lang="en-US" dirty="0" smtClean="0"/>
              <a:t>format</a:t>
            </a:r>
          </a:p>
          <a:p>
            <a:pPr lvl="1"/>
            <a:r>
              <a:rPr lang="en-US" dirty="0"/>
              <a:t>C</a:t>
            </a:r>
            <a:r>
              <a:rPr lang="en-US" dirty="0" smtClean="0"/>
              <a:t>lick </a:t>
            </a:r>
            <a:r>
              <a:rPr lang="en-US" dirty="0"/>
              <a:t>the Percent </a:t>
            </a:r>
            <a:r>
              <a:rPr lang="en-US" dirty="0" smtClean="0"/>
              <a:t>Style button in the HOME </a:t>
            </a:r>
            <a:r>
              <a:rPr lang="en-US" dirty="0"/>
              <a:t>tab </a:t>
            </a:r>
            <a:r>
              <a:rPr lang="en-US" dirty="0" smtClean="0"/>
              <a:t>to </a:t>
            </a:r>
            <a:r>
              <a:rPr lang="en-US" dirty="0"/>
              <a:t>display the numbers </a:t>
            </a:r>
            <a:r>
              <a:rPr lang="en-US" dirty="0" smtClean="0"/>
              <a:t>in the </a:t>
            </a:r>
            <a:r>
              <a:rPr lang="en-US" dirty="0"/>
              <a:t>selected range as a </a:t>
            </a:r>
            <a:r>
              <a:rPr lang="en-US" dirty="0" smtClean="0"/>
              <a:t>rounded </a:t>
            </a:r>
            <a:r>
              <a:rPr lang="en-US" dirty="0"/>
              <a:t>whole percent</a:t>
            </a:r>
          </a:p>
          <a:p>
            <a:pPr lvl="1"/>
            <a:r>
              <a:rPr lang="en-US" dirty="0"/>
              <a:t>C</a:t>
            </a:r>
            <a:r>
              <a:rPr lang="en-US" dirty="0" smtClean="0"/>
              <a:t>lick </a:t>
            </a:r>
            <a:r>
              <a:rPr lang="en-US" dirty="0"/>
              <a:t>the </a:t>
            </a:r>
            <a:r>
              <a:rPr lang="en-US" dirty="0" smtClean="0"/>
              <a:t>Increase </a:t>
            </a:r>
            <a:r>
              <a:rPr lang="en-US" dirty="0"/>
              <a:t>Decimal </a:t>
            </a:r>
            <a:r>
              <a:rPr lang="en-US" dirty="0" smtClean="0"/>
              <a:t>button in the HOME tab two </a:t>
            </a:r>
            <a:r>
              <a:rPr lang="en-US" dirty="0"/>
              <a:t>times to </a:t>
            </a:r>
            <a:r>
              <a:rPr lang="en-US" dirty="0" smtClean="0"/>
              <a:t>display </a:t>
            </a:r>
            <a:r>
              <a:rPr lang="en-US" dirty="0"/>
              <a:t>the numbers </a:t>
            </a:r>
            <a:r>
              <a:rPr lang="en-US" dirty="0" smtClean="0"/>
              <a:t>in the selected </a:t>
            </a:r>
            <a:r>
              <a:rPr lang="en-US" dirty="0"/>
              <a:t>range </a:t>
            </a:r>
            <a:r>
              <a:rPr lang="en-US" dirty="0" smtClean="0"/>
              <a:t>with </a:t>
            </a:r>
            <a:r>
              <a:rPr lang="en-US" dirty="0"/>
              <a:t>two decimal </a:t>
            </a:r>
            <a:r>
              <a:rPr lang="en-US" dirty="0" smtClean="0"/>
              <a:t>places</a:t>
            </a:r>
            <a:endParaRPr lang="en-US" dirty="0"/>
          </a:p>
        </p:txBody>
      </p:sp>
      <p:sp>
        <p:nvSpPr>
          <p:cNvPr id="5" name="Title 4"/>
          <p:cNvSpPr>
            <a:spLocks noGrp="1"/>
          </p:cNvSpPr>
          <p:nvPr>
            <p:ph type="title"/>
          </p:nvPr>
        </p:nvSpPr>
        <p:spPr/>
        <p:txBody>
          <a:bodyPr/>
          <a:lstStyle/>
          <a:p>
            <a:r>
              <a:rPr lang="en-US" dirty="0" smtClean="0"/>
              <a:t>Formatting the Worksheet</a:t>
            </a:r>
            <a:r>
              <a:rPr lang="en-US" sz="1200" dirty="0" smtClean="0"/>
              <a:t> (Slide 7 of 11)</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40760453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880782"/>
          </a:xfrm>
        </p:spPr>
        <p:txBody>
          <a:bodyPr>
            <a:normAutofit/>
          </a:bodyPr>
          <a:lstStyle/>
          <a:p>
            <a:r>
              <a:rPr lang="en-US" dirty="0" smtClean="0"/>
              <a:t>To Apply Conditional Formatting</a:t>
            </a:r>
          </a:p>
          <a:p>
            <a:pPr lvl="1"/>
            <a:r>
              <a:rPr lang="en-US" dirty="0" smtClean="0"/>
              <a:t>Select </a:t>
            </a:r>
            <a:r>
              <a:rPr lang="en-US" dirty="0"/>
              <a:t>the range to which you wish to apply conditional formatting</a:t>
            </a:r>
          </a:p>
          <a:p>
            <a:pPr lvl="1"/>
            <a:r>
              <a:rPr lang="en-US" dirty="0"/>
              <a:t>C</a:t>
            </a:r>
            <a:r>
              <a:rPr lang="en-US" dirty="0" smtClean="0"/>
              <a:t>lick </a:t>
            </a:r>
            <a:r>
              <a:rPr lang="en-US" dirty="0"/>
              <a:t>the Conditional Formatting button on the </a:t>
            </a:r>
            <a:r>
              <a:rPr lang="en-US" dirty="0" smtClean="0"/>
              <a:t>HOME tab </a:t>
            </a:r>
            <a:r>
              <a:rPr lang="en-US" dirty="0"/>
              <a:t>to display the Conditional Formatting list</a:t>
            </a:r>
          </a:p>
          <a:p>
            <a:pPr lvl="1"/>
            <a:r>
              <a:rPr lang="en-US" dirty="0"/>
              <a:t>C</a:t>
            </a:r>
            <a:r>
              <a:rPr lang="en-US" dirty="0" smtClean="0"/>
              <a:t>lick </a:t>
            </a:r>
            <a:r>
              <a:rPr lang="en-US" dirty="0"/>
              <a:t>New Rule in the Conditional Formatting list to display the New Formatting Rule dialog box</a:t>
            </a:r>
          </a:p>
          <a:p>
            <a:pPr lvl="1"/>
            <a:r>
              <a:rPr lang="en-US" dirty="0"/>
              <a:t>C</a:t>
            </a:r>
            <a:r>
              <a:rPr lang="en-US" dirty="0" smtClean="0"/>
              <a:t>lick </a:t>
            </a:r>
            <a:r>
              <a:rPr lang="en-US" dirty="0"/>
              <a:t>the desired rule type in the Select a Rule Type area</a:t>
            </a:r>
          </a:p>
          <a:p>
            <a:pPr lvl="1"/>
            <a:r>
              <a:rPr lang="en-US" dirty="0"/>
              <a:t>Select and type the desired values in the Edit the Rule Description area</a:t>
            </a:r>
          </a:p>
        </p:txBody>
      </p:sp>
      <p:sp>
        <p:nvSpPr>
          <p:cNvPr id="5" name="Title 4"/>
          <p:cNvSpPr>
            <a:spLocks noGrp="1"/>
          </p:cNvSpPr>
          <p:nvPr>
            <p:ph type="title"/>
          </p:nvPr>
        </p:nvSpPr>
        <p:spPr/>
        <p:txBody>
          <a:bodyPr/>
          <a:lstStyle/>
          <a:p>
            <a:r>
              <a:rPr lang="en-US" dirty="0" smtClean="0"/>
              <a:t>Formatting the Worksheet</a:t>
            </a:r>
            <a:r>
              <a:rPr lang="en-US" sz="1200" dirty="0" smtClean="0"/>
              <a:t> (Slide 8 of 11)</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1285025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835313152"/>
              </p:ext>
            </p:extLst>
          </p:nvPr>
        </p:nvGraphicFramePr>
        <p:xfrm>
          <a:off x="304800" y="1219200"/>
          <a:ext cx="8415338" cy="3977640"/>
        </p:xfrm>
        <a:graphic>
          <a:graphicData uri="http://schemas.openxmlformats.org/drawingml/2006/table">
            <a:tbl>
              <a:tblPr firstRow="1" bandRow="1">
                <a:tableStyleId>{5C22544A-7EE6-4342-B048-85BDC9FD1C3A}</a:tableStyleId>
              </a:tblPr>
              <a:tblGrid>
                <a:gridCol w="4207669"/>
                <a:gridCol w="4207669"/>
              </a:tblGrid>
              <a:tr h="370840">
                <a:tc gridSpan="2">
                  <a:txBody>
                    <a:bodyPr/>
                    <a:lstStyle/>
                    <a:p>
                      <a:r>
                        <a:rPr lang="en-US" dirty="0" smtClean="0"/>
                        <a:t>Table 2-5 Summary of Conditional Formatting Relational Operators</a:t>
                      </a:r>
                      <a:endParaRPr lang="en-US" dirty="0"/>
                    </a:p>
                  </a:txBody>
                  <a:tcPr/>
                </a:tc>
                <a:tc hMerge="1">
                  <a:txBody>
                    <a:bodyPr/>
                    <a:lstStyle/>
                    <a:p>
                      <a:endParaRPr lang="en-US" dirty="0"/>
                    </a:p>
                  </a:txBody>
                  <a:tcPr/>
                </a:tc>
              </a:tr>
              <a:tr h="370840">
                <a:tc>
                  <a:txBody>
                    <a:bodyPr/>
                    <a:lstStyle/>
                    <a:p>
                      <a:r>
                        <a:rPr lang="en-US" dirty="0" smtClean="0">
                          <a:solidFill>
                            <a:schemeClr val="bg1"/>
                          </a:solidFill>
                        </a:rPr>
                        <a:t>Relational Operator</a:t>
                      </a:r>
                      <a:endParaRPr lang="en-US" dirty="0">
                        <a:solidFill>
                          <a:schemeClr val="bg1"/>
                        </a:solidFill>
                      </a:endParaRPr>
                    </a:p>
                  </a:txBody>
                  <a:tcPr>
                    <a:solidFill>
                      <a:srgbClr val="00B0F0"/>
                    </a:solidFill>
                  </a:tcPr>
                </a:tc>
                <a:tc>
                  <a:txBody>
                    <a:bodyPr/>
                    <a:lstStyle/>
                    <a:p>
                      <a:r>
                        <a:rPr lang="en-US" dirty="0" smtClean="0">
                          <a:solidFill>
                            <a:schemeClr val="bg1"/>
                          </a:solidFill>
                        </a:rPr>
                        <a:t>Formatting will be applied if…</a:t>
                      </a:r>
                      <a:endParaRPr lang="en-US" dirty="0">
                        <a:solidFill>
                          <a:schemeClr val="bg1"/>
                        </a:solidFill>
                      </a:endParaRPr>
                    </a:p>
                  </a:txBody>
                  <a:tcPr>
                    <a:solidFill>
                      <a:srgbClr val="00B0F0"/>
                    </a:solidFill>
                  </a:tcPr>
                </a:tc>
              </a:tr>
              <a:tr h="370840">
                <a:tc>
                  <a:txBody>
                    <a:bodyPr/>
                    <a:lstStyle/>
                    <a:p>
                      <a:r>
                        <a:rPr lang="en-US" dirty="0" smtClean="0"/>
                        <a:t>between</a:t>
                      </a:r>
                      <a:endParaRPr lang="en-US" dirty="0"/>
                    </a:p>
                  </a:txBody>
                  <a:tcPr/>
                </a:tc>
                <a:tc>
                  <a:txBody>
                    <a:bodyPr/>
                    <a:lstStyle/>
                    <a:p>
                      <a:r>
                        <a:rPr lang="en-US" dirty="0" smtClean="0"/>
                        <a:t>cell value is between two numbers</a:t>
                      </a:r>
                      <a:endParaRPr lang="en-US" dirty="0"/>
                    </a:p>
                  </a:txBody>
                  <a:tcPr/>
                </a:tc>
              </a:tr>
              <a:tr h="370840">
                <a:tc>
                  <a:txBody>
                    <a:bodyPr/>
                    <a:lstStyle/>
                    <a:p>
                      <a:r>
                        <a:rPr lang="en-US" dirty="0" smtClean="0"/>
                        <a:t>not between</a:t>
                      </a:r>
                      <a:endParaRPr lang="en-US" dirty="0"/>
                    </a:p>
                  </a:txBody>
                  <a:tcPr/>
                </a:tc>
                <a:tc>
                  <a:txBody>
                    <a:bodyPr/>
                    <a:lstStyle/>
                    <a:p>
                      <a:r>
                        <a:rPr lang="en-US" dirty="0" smtClean="0"/>
                        <a:t>cell value is not between two numbers</a:t>
                      </a:r>
                      <a:endParaRPr lang="en-US" dirty="0"/>
                    </a:p>
                  </a:txBody>
                  <a:tcPr/>
                </a:tc>
              </a:tr>
              <a:tr h="370840">
                <a:tc>
                  <a:txBody>
                    <a:bodyPr/>
                    <a:lstStyle/>
                    <a:p>
                      <a:r>
                        <a:rPr lang="en-US" dirty="0" smtClean="0"/>
                        <a:t>equal to</a:t>
                      </a:r>
                      <a:endParaRPr lang="en-US" dirty="0"/>
                    </a:p>
                  </a:txBody>
                  <a:tcPr/>
                </a:tc>
                <a:tc>
                  <a:txBody>
                    <a:bodyPr/>
                    <a:lstStyle/>
                    <a:p>
                      <a:r>
                        <a:rPr lang="en-US" dirty="0" smtClean="0"/>
                        <a:t>cell value is equal to a number</a:t>
                      </a:r>
                      <a:endParaRPr lang="en-US" dirty="0"/>
                    </a:p>
                  </a:txBody>
                  <a:tcPr/>
                </a:tc>
              </a:tr>
              <a:tr h="370840">
                <a:tc>
                  <a:txBody>
                    <a:bodyPr/>
                    <a:lstStyle/>
                    <a:p>
                      <a:r>
                        <a:rPr lang="en-US" dirty="0" smtClean="0"/>
                        <a:t>not equal to</a:t>
                      </a:r>
                      <a:endParaRPr lang="en-US" dirty="0"/>
                    </a:p>
                  </a:txBody>
                  <a:tcPr/>
                </a:tc>
                <a:tc>
                  <a:txBody>
                    <a:bodyPr/>
                    <a:lstStyle/>
                    <a:p>
                      <a:r>
                        <a:rPr lang="en-US" dirty="0" smtClean="0"/>
                        <a:t>cell</a:t>
                      </a:r>
                      <a:r>
                        <a:rPr lang="en-US" baseline="0" dirty="0" smtClean="0"/>
                        <a:t> value is not equal to a number</a:t>
                      </a:r>
                      <a:endParaRPr lang="en-US" dirty="0"/>
                    </a:p>
                  </a:txBody>
                  <a:tcPr/>
                </a:tc>
              </a:tr>
              <a:tr h="370840">
                <a:tc>
                  <a:txBody>
                    <a:bodyPr/>
                    <a:lstStyle/>
                    <a:p>
                      <a:r>
                        <a:rPr lang="en-US" dirty="0" smtClean="0"/>
                        <a:t>greater than</a:t>
                      </a:r>
                      <a:endParaRPr lang="en-US" dirty="0"/>
                    </a:p>
                  </a:txBody>
                  <a:tcPr/>
                </a:tc>
                <a:tc>
                  <a:txBody>
                    <a:bodyPr/>
                    <a:lstStyle/>
                    <a:p>
                      <a:r>
                        <a:rPr lang="en-US" dirty="0" smtClean="0"/>
                        <a:t>cell value is greater than a</a:t>
                      </a:r>
                      <a:r>
                        <a:rPr lang="en-US" baseline="0" dirty="0" smtClean="0"/>
                        <a:t> number</a:t>
                      </a:r>
                      <a:endParaRPr lang="en-US" dirty="0"/>
                    </a:p>
                  </a:txBody>
                  <a:tcPr/>
                </a:tc>
              </a:tr>
              <a:tr h="370840">
                <a:tc>
                  <a:txBody>
                    <a:bodyPr/>
                    <a:lstStyle/>
                    <a:p>
                      <a:r>
                        <a:rPr lang="en-US" dirty="0" smtClean="0"/>
                        <a:t>less than</a:t>
                      </a:r>
                      <a:endParaRPr lang="en-US" dirty="0"/>
                    </a:p>
                  </a:txBody>
                  <a:tcPr/>
                </a:tc>
                <a:tc>
                  <a:txBody>
                    <a:bodyPr/>
                    <a:lstStyle/>
                    <a:p>
                      <a:r>
                        <a:rPr lang="en-US" dirty="0" smtClean="0"/>
                        <a:t>cell value is less than a number</a:t>
                      </a:r>
                      <a:endParaRPr lang="en-US" dirty="0"/>
                    </a:p>
                  </a:txBody>
                  <a:tcPr/>
                </a:tc>
              </a:tr>
              <a:tr h="370840">
                <a:tc>
                  <a:txBody>
                    <a:bodyPr/>
                    <a:lstStyle/>
                    <a:p>
                      <a:r>
                        <a:rPr lang="en-US" dirty="0" smtClean="0"/>
                        <a:t>greater than or equal to</a:t>
                      </a:r>
                      <a:endParaRPr lang="en-US" dirty="0"/>
                    </a:p>
                  </a:txBody>
                  <a:tcPr/>
                </a:tc>
                <a:tc>
                  <a:txBody>
                    <a:bodyPr/>
                    <a:lstStyle/>
                    <a:p>
                      <a:r>
                        <a:rPr lang="en-US" dirty="0" smtClean="0"/>
                        <a:t>cell value is greater than or equal to a number</a:t>
                      </a:r>
                      <a:endParaRPr lang="en-US" dirty="0"/>
                    </a:p>
                  </a:txBody>
                  <a:tcPr/>
                </a:tc>
              </a:tr>
              <a:tr h="370840">
                <a:tc>
                  <a:txBody>
                    <a:bodyPr/>
                    <a:lstStyle/>
                    <a:p>
                      <a:r>
                        <a:rPr lang="en-US" dirty="0" smtClean="0"/>
                        <a:t>less than or equal to</a:t>
                      </a:r>
                      <a:endParaRPr lang="en-US" dirty="0"/>
                    </a:p>
                  </a:txBody>
                  <a:tcPr/>
                </a:tc>
                <a:tc>
                  <a:txBody>
                    <a:bodyPr/>
                    <a:lstStyle/>
                    <a:p>
                      <a:r>
                        <a:rPr lang="en-US" dirty="0" smtClean="0"/>
                        <a:t>cell value</a:t>
                      </a:r>
                      <a:r>
                        <a:rPr lang="en-US" baseline="0" dirty="0" smtClean="0"/>
                        <a:t> is less than or equal to a number</a:t>
                      </a:r>
                      <a:endParaRPr lang="en-US" dirty="0"/>
                    </a:p>
                  </a:txBody>
                  <a:tcPr/>
                </a:tc>
              </a:tr>
            </a:tbl>
          </a:graphicData>
        </a:graphic>
      </p:graphicFrame>
      <p:sp>
        <p:nvSpPr>
          <p:cNvPr id="5" name="Title 4"/>
          <p:cNvSpPr>
            <a:spLocks noGrp="1"/>
          </p:cNvSpPr>
          <p:nvPr>
            <p:ph type="title"/>
          </p:nvPr>
        </p:nvSpPr>
        <p:spPr/>
        <p:txBody>
          <a:bodyPr/>
          <a:lstStyle/>
          <a:p>
            <a:r>
              <a:rPr lang="en-US" dirty="0" smtClean="0"/>
              <a:t>Formatting the Worksheet</a:t>
            </a:r>
            <a:r>
              <a:rPr lang="en-US" sz="1200" dirty="0" smtClean="0"/>
              <a:t> (Slide 9 of 11)</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51750234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686800" cy="4865911"/>
          </a:xfrm>
        </p:spPr>
        <p:txBody>
          <a:bodyPr>
            <a:noAutofit/>
          </a:bodyPr>
          <a:lstStyle/>
          <a:p>
            <a:r>
              <a:rPr lang="en-US" dirty="0" smtClean="0"/>
              <a:t>To Change Column Width</a:t>
            </a:r>
          </a:p>
          <a:p>
            <a:pPr lvl="1"/>
            <a:r>
              <a:rPr lang="en-US" dirty="0" smtClean="0"/>
              <a:t>Drag through column headings to </a:t>
            </a:r>
            <a:r>
              <a:rPr lang="en-US" dirty="0"/>
              <a:t>select </a:t>
            </a:r>
            <a:r>
              <a:rPr lang="en-US" dirty="0" smtClean="0"/>
              <a:t>the columns</a:t>
            </a:r>
            <a:r>
              <a:rPr lang="en-US" dirty="0"/>
              <a:t> </a:t>
            </a:r>
          </a:p>
          <a:p>
            <a:pPr lvl="1"/>
            <a:r>
              <a:rPr lang="en-US" dirty="0"/>
              <a:t>P</a:t>
            </a:r>
            <a:r>
              <a:rPr lang="en-US" dirty="0" smtClean="0"/>
              <a:t>oint to the boundary on the rightmost column </a:t>
            </a:r>
            <a:r>
              <a:rPr lang="en-US" dirty="0"/>
              <a:t>heading </a:t>
            </a:r>
            <a:r>
              <a:rPr lang="en-US" dirty="0" smtClean="0"/>
              <a:t>to cause </a:t>
            </a:r>
            <a:r>
              <a:rPr lang="en-US" dirty="0"/>
              <a:t>the </a:t>
            </a:r>
            <a:r>
              <a:rPr lang="en-US" dirty="0" smtClean="0"/>
              <a:t>pointer to </a:t>
            </a:r>
            <a:r>
              <a:rPr lang="en-US" dirty="0"/>
              <a:t>become a </a:t>
            </a:r>
            <a:r>
              <a:rPr lang="en-US" dirty="0" smtClean="0"/>
              <a:t>split double arrow</a:t>
            </a:r>
          </a:p>
          <a:p>
            <a:pPr lvl="1"/>
            <a:r>
              <a:rPr lang="en-US" dirty="0" smtClean="0"/>
              <a:t>Double-click the right </a:t>
            </a:r>
            <a:r>
              <a:rPr lang="en-US" dirty="0"/>
              <a:t>boundary </a:t>
            </a:r>
            <a:r>
              <a:rPr lang="en-US" dirty="0" smtClean="0"/>
              <a:t>of the column to change </a:t>
            </a:r>
            <a:r>
              <a:rPr lang="en-US" dirty="0"/>
              <a:t>the width </a:t>
            </a:r>
            <a:r>
              <a:rPr lang="en-US" dirty="0" smtClean="0"/>
              <a:t>of the </a:t>
            </a:r>
            <a:r>
              <a:rPr lang="en-US" dirty="0"/>
              <a:t>selected </a:t>
            </a:r>
            <a:r>
              <a:rPr lang="en-US" dirty="0" smtClean="0"/>
              <a:t>columns to </a:t>
            </a:r>
            <a:r>
              <a:rPr lang="en-US" dirty="0"/>
              <a:t>best </a:t>
            </a:r>
            <a:r>
              <a:rPr lang="en-US" dirty="0" smtClean="0"/>
              <a:t>fit</a:t>
            </a:r>
            <a:endParaRPr lang="en-US" dirty="0"/>
          </a:p>
          <a:p>
            <a:pPr lvl="1"/>
            <a:r>
              <a:rPr lang="en-US" dirty="0"/>
              <a:t>To resize a column by dragging, point to the boundary of the right side of the column heading. When the mouse pointer changes to a split double arrow, drag to the desired width, and then </a:t>
            </a:r>
            <a:r>
              <a:rPr lang="en-US" dirty="0" smtClean="0"/>
              <a:t>Lift your </a:t>
            </a:r>
            <a:r>
              <a:rPr lang="en-US" dirty="0"/>
              <a:t>finger or </a:t>
            </a:r>
            <a:r>
              <a:rPr lang="en-US" dirty="0" smtClean="0"/>
              <a:t>release the </a:t>
            </a:r>
            <a:r>
              <a:rPr lang="en-US" dirty="0"/>
              <a:t>mouse button to change the column widths</a:t>
            </a:r>
          </a:p>
        </p:txBody>
      </p:sp>
      <p:sp>
        <p:nvSpPr>
          <p:cNvPr id="5" name="Title 4"/>
          <p:cNvSpPr>
            <a:spLocks noGrp="1"/>
          </p:cNvSpPr>
          <p:nvPr>
            <p:ph type="title"/>
          </p:nvPr>
        </p:nvSpPr>
        <p:spPr/>
        <p:txBody>
          <a:bodyPr/>
          <a:lstStyle/>
          <a:p>
            <a:r>
              <a:rPr lang="en-US" dirty="0" smtClean="0"/>
              <a:t>Formatting the Worksheet</a:t>
            </a:r>
            <a:r>
              <a:rPr lang="en-US" sz="1200" dirty="0" smtClean="0"/>
              <a:t> (Slide 10 of 11)</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42926985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728382"/>
          </a:xfrm>
        </p:spPr>
        <p:txBody>
          <a:bodyPr>
            <a:normAutofit/>
          </a:bodyPr>
          <a:lstStyle/>
          <a:p>
            <a:r>
              <a:rPr lang="en-US" dirty="0" smtClean="0"/>
              <a:t>Add </a:t>
            </a:r>
            <a:r>
              <a:rPr lang="en-US" dirty="0"/>
              <a:t>conditional formatting to cells</a:t>
            </a:r>
          </a:p>
          <a:p>
            <a:r>
              <a:rPr lang="en-US" dirty="0" smtClean="0"/>
              <a:t>Change </a:t>
            </a:r>
            <a:r>
              <a:rPr lang="en-US" dirty="0"/>
              <a:t>column width and row height</a:t>
            </a:r>
          </a:p>
          <a:p>
            <a:r>
              <a:rPr lang="en-US" dirty="0" smtClean="0"/>
              <a:t>Check </a:t>
            </a:r>
            <a:r>
              <a:rPr lang="en-US" dirty="0"/>
              <a:t>the spelling on a worksheet</a:t>
            </a:r>
          </a:p>
          <a:p>
            <a:r>
              <a:rPr lang="en-US" dirty="0" smtClean="0"/>
              <a:t>Change </a:t>
            </a:r>
            <a:r>
              <a:rPr lang="en-US" dirty="0"/>
              <a:t>margins and headers in </a:t>
            </a:r>
            <a:r>
              <a:rPr lang="en-US" dirty="0" smtClean="0"/>
              <a:t>Page Layout </a:t>
            </a:r>
            <a:r>
              <a:rPr lang="en-US" dirty="0"/>
              <a:t>view</a:t>
            </a:r>
          </a:p>
          <a:p>
            <a:r>
              <a:rPr lang="en-US" dirty="0" smtClean="0"/>
              <a:t>Preview </a:t>
            </a:r>
            <a:r>
              <a:rPr lang="en-US" dirty="0"/>
              <a:t>and print versions and </a:t>
            </a:r>
            <a:r>
              <a:rPr lang="en-US" dirty="0" smtClean="0"/>
              <a:t>sections of </a:t>
            </a:r>
            <a:r>
              <a:rPr lang="en-US" dirty="0"/>
              <a:t>a worksheet</a:t>
            </a:r>
          </a:p>
        </p:txBody>
      </p:sp>
      <p:sp>
        <p:nvSpPr>
          <p:cNvPr id="5" name="Title 4"/>
          <p:cNvSpPr>
            <a:spLocks noGrp="1"/>
          </p:cNvSpPr>
          <p:nvPr>
            <p:ph type="title"/>
          </p:nvPr>
        </p:nvSpPr>
        <p:spPr/>
        <p:txBody>
          <a:bodyPr/>
          <a:lstStyle/>
          <a:p>
            <a:r>
              <a:rPr lang="en-US" dirty="0" smtClean="0"/>
              <a:t>Objectives</a:t>
            </a:r>
            <a:r>
              <a:rPr lang="en-US" sz="1200" dirty="0" smtClean="0"/>
              <a:t> (Slide 2 of 2)</a:t>
            </a:r>
            <a:r>
              <a:rPr lang="en-US" dirty="0" smtClean="0"/>
              <a:t> </a:t>
            </a:r>
            <a:endParaRPr lang="en-US" sz="1200"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38129541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1"/>
            <a:ext cx="8612360" cy="1371600"/>
          </a:xfrm>
        </p:spPr>
        <p:txBody>
          <a:bodyPr>
            <a:normAutofit/>
          </a:bodyPr>
          <a:lstStyle/>
          <a:p>
            <a:r>
              <a:rPr lang="en-US" dirty="0" smtClean="0"/>
              <a:t>To Change the Row Height</a:t>
            </a:r>
          </a:p>
          <a:p>
            <a:pPr lvl="1"/>
            <a:r>
              <a:rPr lang="en-US" dirty="0" smtClean="0"/>
              <a:t>Point </a:t>
            </a:r>
            <a:r>
              <a:rPr lang="en-US" dirty="0"/>
              <a:t>to the boundary below the row heading to resize</a:t>
            </a:r>
          </a:p>
          <a:p>
            <a:pPr lvl="1"/>
            <a:r>
              <a:rPr lang="en-US" dirty="0"/>
              <a:t>Drag the boundary to the desired row height and then release the mouse </a:t>
            </a:r>
            <a:r>
              <a:rPr lang="en-US" dirty="0" smtClean="0"/>
              <a:t>button</a:t>
            </a:r>
          </a:p>
          <a:p>
            <a:pPr lvl="1"/>
            <a:r>
              <a:rPr lang="en-US" dirty="0"/>
              <a:t>Lift your finger </a:t>
            </a:r>
            <a:r>
              <a:rPr lang="en-US" dirty="0" smtClean="0"/>
              <a:t>or release </a:t>
            </a:r>
            <a:r>
              <a:rPr lang="en-US" dirty="0"/>
              <a:t>the </a:t>
            </a:r>
            <a:r>
              <a:rPr lang="en-US" dirty="0" smtClean="0"/>
              <a:t>mouse button </a:t>
            </a:r>
            <a:r>
              <a:rPr lang="en-US" dirty="0"/>
              <a:t>to </a:t>
            </a:r>
            <a:r>
              <a:rPr lang="en-US" dirty="0" smtClean="0"/>
              <a:t>change the </a:t>
            </a:r>
            <a:r>
              <a:rPr lang="en-US" dirty="0"/>
              <a:t>row height</a:t>
            </a:r>
          </a:p>
        </p:txBody>
      </p:sp>
      <p:sp>
        <p:nvSpPr>
          <p:cNvPr id="5" name="Title 4"/>
          <p:cNvSpPr>
            <a:spLocks noGrp="1"/>
          </p:cNvSpPr>
          <p:nvPr>
            <p:ph type="title"/>
          </p:nvPr>
        </p:nvSpPr>
        <p:spPr/>
        <p:txBody>
          <a:bodyPr/>
          <a:lstStyle/>
          <a:p>
            <a:r>
              <a:rPr lang="en-US" dirty="0" smtClean="0"/>
              <a:t>Formatting the Worksheet </a:t>
            </a:r>
            <a:r>
              <a:rPr lang="en-US" sz="1200" dirty="0" smtClean="0"/>
              <a:t>(Slide 11 of 11)</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02347789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1"/>
            <a:ext cx="8153400" cy="2286000"/>
          </a:xfrm>
        </p:spPr>
        <p:txBody>
          <a:bodyPr>
            <a:normAutofit/>
          </a:bodyPr>
          <a:lstStyle/>
          <a:p>
            <a:r>
              <a:rPr lang="en-US" dirty="0" smtClean="0"/>
              <a:t>To Check Spelling on the Worksheet</a:t>
            </a:r>
          </a:p>
          <a:p>
            <a:pPr lvl="1"/>
            <a:r>
              <a:rPr lang="en-US" dirty="0" smtClean="0"/>
              <a:t>Click cell A1 so that the spell checker begins at the beginning of the worksheet</a:t>
            </a:r>
          </a:p>
          <a:p>
            <a:pPr lvl="1"/>
            <a:r>
              <a:rPr lang="en-US" dirty="0"/>
              <a:t>C</a:t>
            </a:r>
            <a:r>
              <a:rPr lang="en-US" dirty="0" smtClean="0"/>
              <a:t>lick </a:t>
            </a:r>
            <a:r>
              <a:rPr lang="en-US" dirty="0"/>
              <a:t>the Spelling button on the </a:t>
            </a:r>
            <a:r>
              <a:rPr lang="en-US" dirty="0" smtClean="0"/>
              <a:t>REVIEW tab </a:t>
            </a:r>
            <a:r>
              <a:rPr lang="en-US" dirty="0"/>
              <a:t>to run the spell checker and display the misspelled words in the Spelling dialog box</a:t>
            </a:r>
          </a:p>
          <a:p>
            <a:pPr lvl="1"/>
            <a:r>
              <a:rPr lang="en-US" dirty="0"/>
              <a:t>Apply the desired action to each misspelled word</a:t>
            </a:r>
          </a:p>
          <a:p>
            <a:pPr lvl="1"/>
            <a:r>
              <a:rPr lang="en-US" dirty="0"/>
              <a:t>When the spell checker is finished, </a:t>
            </a:r>
            <a:r>
              <a:rPr lang="en-US" dirty="0" smtClean="0"/>
              <a:t>click </a:t>
            </a:r>
            <a:r>
              <a:rPr lang="en-US" dirty="0"/>
              <a:t>the Close button</a:t>
            </a:r>
          </a:p>
        </p:txBody>
      </p:sp>
      <p:sp>
        <p:nvSpPr>
          <p:cNvPr id="5" name="Title 4"/>
          <p:cNvSpPr>
            <a:spLocks noGrp="1"/>
          </p:cNvSpPr>
          <p:nvPr>
            <p:ph type="title"/>
          </p:nvPr>
        </p:nvSpPr>
        <p:spPr/>
        <p:txBody>
          <a:bodyPr/>
          <a:lstStyle/>
          <a:p>
            <a:r>
              <a:rPr lang="en-US" dirty="0" smtClean="0"/>
              <a:t>Checking Spelling</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23154770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415338" cy="4114800"/>
          </a:xfrm>
        </p:spPr>
        <p:txBody>
          <a:bodyPr>
            <a:noAutofit/>
          </a:bodyPr>
          <a:lstStyle/>
          <a:p>
            <a:r>
              <a:rPr lang="en-US" dirty="0" smtClean="0"/>
              <a:t>To Change </a:t>
            </a:r>
            <a:r>
              <a:rPr lang="en-US" dirty="0"/>
              <a:t>the Worksheet’s Margins, Header, and Orientation in Page Layout </a:t>
            </a:r>
            <a:r>
              <a:rPr lang="en-US" dirty="0" smtClean="0"/>
              <a:t>View</a:t>
            </a:r>
          </a:p>
          <a:p>
            <a:pPr lvl="1"/>
            <a:r>
              <a:rPr lang="en-US" dirty="0"/>
              <a:t>C</a:t>
            </a:r>
            <a:r>
              <a:rPr lang="en-US" dirty="0" smtClean="0"/>
              <a:t>lick the </a:t>
            </a:r>
            <a:r>
              <a:rPr lang="en-US" dirty="0"/>
              <a:t>Page Layout button on the status bar to view the worksheet in Page Layout view</a:t>
            </a:r>
          </a:p>
          <a:p>
            <a:pPr lvl="1"/>
            <a:r>
              <a:rPr lang="en-US" dirty="0"/>
              <a:t>C</a:t>
            </a:r>
            <a:r>
              <a:rPr lang="en-US" dirty="0" smtClean="0"/>
              <a:t>lick the Adjust Margins </a:t>
            </a:r>
            <a:r>
              <a:rPr lang="en-US" dirty="0"/>
              <a:t>button on the </a:t>
            </a:r>
            <a:r>
              <a:rPr lang="en-US" dirty="0" smtClean="0"/>
              <a:t>PAGE LAYOUT tab </a:t>
            </a:r>
            <a:r>
              <a:rPr lang="en-US" dirty="0"/>
              <a:t>to display the Margins gallery</a:t>
            </a:r>
          </a:p>
          <a:p>
            <a:pPr lvl="1"/>
            <a:r>
              <a:rPr lang="en-US" dirty="0"/>
              <a:t>C</a:t>
            </a:r>
            <a:r>
              <a:rPr lang="en-US" dirty="0" smtClean="0"/>
              <a:t>lick the </a:t>
            </a:r>
            <a:r>
              <a:rPr lang="en-US" dirty="0"/>
              <a:t>desired margin style to change the worksheet margins to the selected style</a:t>
            </a:r>
          </a:p>
          <a:p>
            <a:pPr lvl="1"/>
            <a:r>
              <a:rPr lang="en-US" dirty="0"/>
              <a:t>C</a:t>
            </a:r>
            <a:r>
              <a:rPr lang="en-US" dirty="0" smtClean="0"/>
              <a:t>lick above </a:t>
            </a:r>
            <a:r>
              <a:rPr lang="en-US" dirty="0"/>
              <a:t>cell A1 in the center area of the Header area</a:t>
            </a:r>
          </a:p>
          <a:p>
            <a:pPr lvl="1"/>
            <a:r>
              <a:rPr lang="en-US" dirty="0"/>
              <a:t>Type the desired worksheet header, and then press the ENTER </a:t>
            </a:r>
            <a:r>
              <a:rPr lang="en-US" dirty="0" smtClean="0"/>
              <a:t>key</a:t>
            </a:r>
          </a:p>
          <a:p>
            <a:pPr lvl="1"/>
            <a:r>
              <a:rPr lang="en-US" dirty="0"/>
              <a:t>C</a:t>
            </a:r>
            <a:r>
              <a:rPr lang="en-US" dirty="0" smtClean="0"/>
              <a:t>lick </a:t>
            </a:r>
            <a:r>
              <a:rPr lang="en-US" dirty="0"/>
              <a:t>the ‘Change Page Orientation’ button on the PAGE LAYOUT tab to display the Change Page Orientation gallery</a:t>
            </a:r>
          </a:p>
          <a:p>
            <a:pPr lvl="1"/>
            <a:r>
              <a:rPr lang="en-US" dirty="0"/>
              <a:t>C</a:t>
            </a:r>
            <a:r>
              <a:rPr lang="en-US" dirty="0" smtClean="0"/>
              <a:t>lick </a:t>
            </a:r>
            <a:r>
              <a:rPr lang="en-US" dirty="0"/>
              <a:t>the </a:t>
            </a:r>
            <a:r>
              <a:rPr lang="en-US" dirty="0" smtClean="0"/>
              <a:t>desired </a:t>
            </a:r>
            <a:r>
              <a:rPr lang="en-US" dirty="0"/>
              <a:t>orientation </a:t>
            </a:r>
            <a:r>
              <a:rPr lang="en-US" dirty="0" smtClean="0"/>
              <a:t>in </a:t>
            </a:r>
            <a:r>
              <a:rPr lang="en-US" dirty="0"/>
              <a:t>the Orientation </a:t>
            </a:r>
            <a:r>
              <a:rPr lang="en-US" dirty="0" smtClean="0"/>
              <a:t>gallery </a:t>
            </a:r>
            <a:r>
              <a:rPr lang="en-US" dirty="0"/>
              <a:t>to change </a:t>
            </a:r>
            <a:r>
              <a:rPr lang="en-US" dirty="0" smtClean="0"/>
              <a:t>the </a:t>
            </a:r>
            <a:r>
              <a:rPr lang="en-US" dirty="0"/>
              <a:t>worksheet’s </a:t>
            </a:r>
            <a:r>
              <a:rPr lang="en-US" dirty="0" smtClean="0"/>
              <a:t>orientation</a:t>
            </a:r>
            <a:endParaRPr lang="en-US" dirty="0"/>
          </a:p>
          <a:p>
            <a:pPr lvl="1"/>
            <a:endParaRPr lang="en-US" dirty="0"/>
          </a:p>
        </p:txBody>
      </p:sp>
      <p:sp>
        <p:nvSpPr>
          <p:cNvPr id="5" name="Title 4"/>
          <p:cNvSpPr>
            <a:spLocks noGrp="1"/>
          </p:cNvSpPr>
          <p:nvPr>
            <p:ph type="title"/>
          </p:nvPr>
        </p:nvSpPr>
        <p:spPr/>
        <p:txBody>
          <a:bodyPr>
            <a:normAutofit/>
          </a:bodyPr>
          <a:lstStyle/>
          <a:p>
            <a:r>
              <a:rPr lang="en-US" dirty="0" smtClean="0"/>
              <a:t>Printing the Worksheet</a:t>
            </a:r>
            <a:r>
              <a:rPr lang="en-US" sz="1200" dirty="0" smtClean="0"/>
              <a:t> (Slide 1 of 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88105540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795182"/>
          </a:xfrm>
        </p:spPr>
        <p:txBody>
          <a:bodyPr>
            <a:noAutofit/>
          </a:bodyPr>
          <a:lstStyle/>
          <a:p>
            <a:r>
              <a:rPr lang="en-US" dirty="0" smtClean="0"/>
              <a:t>To Print a Section of the Worksheet</a:t>
            </a:r>
          </a:p>
          <a:p>
            <a:pPr lvl="1"/>
            <a:r>
              <a:rPr lang="en-US" dirty="0" smtClean="0"/>
              <a:t>Select </a:t>
            </a:r>
            <a:r>
              <a:rPr lang="en-US" dirty="0"/>
              <a:t>the range to </a:t>
            </a:r>
            <a:r>
              <a:rPr lang="en-US" dirty="0" smtClean="0"/>
              <a:t>print</a:t>
            </a:r>
          </a:p>
          <a:p>
            <a:pPr lvl="1"/>
            <a:r>
              <a:rPr lang="en-US" dirty="0"/>
              <a:t>C</a:t>
            </a:r>
            <a:r>
              <a:rPr lang="en-US" dirty="0" smtClean="0"/>
              <a:t>lick FILE on the ribbon to open Backstage view</a:t>
            </a:r>
          </a:p>
          <a:p>
            <a:pPr lvl="1"/>
            <a:r>
              <a:rPr lang="en-US" dirty="0"/>
              <a:t>C</a:t>
            </a:r>
            <a:r>
              <a:rPr lang="en-US" dirty="0" smtClean="0"/>
              <a:t>lick </a:t>
            </a:r>
            <a:r>
              <a:rPr lang="en-US" dirty="0"/>
              <a:t>the Print tab to display the Print </a:t>
            </a:r>
            <a:r>
              <a:rPr lang="en-US" dirty="0" smtClean="0"/>
              <a:t>gallery</a:t>
            </a:r>
            <a:endParaRPr lang="en-US" dirty="0"/>
          </a:p>
          <a:p>
            <a:pPr lvl="1"/>
            <a:r>
              <a:rPr lang="en-US" dirty="0"/>
              <a:t>C</a:t>
            </a:r>
            <a:r>
              <a:rPr lang="en-US" dirty="0" smtClean="0"/>
              <a:t>lick </a:t>
            </a:r>
            <a:r>
              <a:rPr lang="en-US" dirty="0"/>
              <a:t>‘Print Active Sheets’ in the Settings area </a:t>
            </a:r>
            <a:r>
              <a:rPr lang="en-US" dirty="0" smtClean="0"/>
              <a:t>on the PRINT tab to </a:t>
            </a:r>
            <a:r>
              <a:rPr lang="en-US" dirty="0"/>
              <a:t>display a list of </a:t>
            </a:r>
            <a:r>
              <a:rPr lang="en-US" dirty="0" smtClean="0"/>
              <a:t>printing options </a:t>
            </a:r>
          </a:p>
          <a:p>
            <a:pPr lvl="1"/>
            <a:r>
              <a:rPr lang="en-US" dirty="0"/>
              <a:t>C</a:t>
            </a:r>
            <a:r>
              <a:rPr lang="en-US" dirty="0" smtClean="0"/>
              <a:t>lick </a:t>
            </a:r>
            <a:r>
              <a:rPr lang="en-US" dirty="0"/>
              <a:t>Print Selection to </a:t>
            </a:r>
            <a:r>
              <a:rPr lang="en-US" dirty="0" smtClean="0"/>
              <a:t>print the </a:t>
            </a:r>
            <a:r>
              <a:rPr lang="en-US" dirty="0"/>
              <a:t>selected </a:t>
            </a:r>
            <a:r>
              <a:rPr lang="en-US" dirty="0" smtClean="0"/>
              <a:t>range</a:t>
            </a:r>
            <a:endParaRPr lang="en-US" dirty="0"/>
          </a:p>
          <a:p>
            <a:pPr lvl="1"/>
            <a:r>
              <a:rPr lang="en-US" dirty="0"/>
              <a:t>C</a:t>
            </a:r>
            <a:r>
              <a:rPr lang="en-US" dirty="0" smtClean="0"/>
              <a:t>lick </a:t>
            </a:r>
            <a:r>
              <a:rPr lang="en-US" dirty="0"/>
              <a:t>the Print button in the Print gallery to print the selected range of the worksheet </a:t>
            </a:r>
            <a:endParaRPr lang="en-US" dirty="0" smtClean="0"/>
          </a:p>
          <a:p>
            <a:pPr lvl="1"/>
            <a:r>
              <a:rPr lang="en-US" dirty="0"/>
              <a:t>C</a:t>
            </a:r>
            <a:r>
              <a:rPr lang="en-US" dirty="0" smtClean="0"/>
              <a:t>lick </a:t>
            </a:r>
            <a:r>
              <a:rPr lang="en-US" dirty="0"/>
              <a:t>the Normal button on the status bar to return to Normal </a:t>
            </a:r>
            <a:r>
              <a:rPr lang="en-US" dirty="0" smtClean="0"/>
              <a:t>view</a:t>
            </a:r>
            <a:endParaRPr lang="en-US" dirty="0"/>
          </a:p>
        </p:txBody>
      </p:sp>
      <p:sp>
        <p:nvSpPr>
          <p:cNvPr id="5" name="Title 4"/>
          <p:cNvSpPr>
            <a:spLocks noGrp="1"/>
          </p:cNvSpPr>
          <p:nvPr>
            <p:ph type="title"/>
          </p:nvPr>
        </p:nvSpPr>
        <p:spPr/>
        <p:txBody>
          <a:bodyPr/>
          <a:lstStyle/>
          <a:p>
            <a:r>
              <a:rPr lang="en-US" dirty="0" smtClean="0"/>
              <a:t>Printing the Worksheet</a:t>
            </a:r>
            <a:r>
              <a:rPr lang="en-US" sz="1200" dirty="0" smtClean="0"/>
              <a:t> </a:t>
            </a:r>
            <a:r>
              <a:rPr lang="en-US" sz="1200" smtClean="0"/>
              <a:t>(Slide 2 of 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231278626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4404782"/>
          </a:xfrm>
        </p:spPr>
        <p:txBody>
          <a:bodyPr>
            <a:normAutofit/>
          </a:bodyPr>
          <a:lstStyle/>
          <a:p>
            <a:r>
              <a:rPr lang="en-US" dirty="0" smtClean="0"/>
              <a:t>To Display the </a:t>
            </a:r>
            <a:r>
              <a:rPr lang="en-US" dirty="0"/>
              <a:t>Formulas in the Worksheet and </a:t>
            </a:r>
            <a:r>
              <a:rPr lang="en-US" dirty="0" smtClean="0"/>
              <a:t>Fit the </a:t>
            </a:r>
            <a:r>
              <a:rPr lang="en-US" dirty="0"/>
              <a:t>Printout on One </a:t>
            </a:r>
            <a:r>
              <a:rPr lang="en-US" dirty="0" smtClean="0"/>
              <a:t>Page</a:t>
            </a:r>
          </a:p>
          <a:p>
            <a:pPr lvl="1"/>
            <a:r>
              <a:rPr lang="en-US" dirty="0" smtClean="0"/>
              <a:t>Press </a:t>
            </a:r>
            <a:r>
              <a:rPr lang="en-US" dirty="0"/>
              <a:t>CTRL+ACCENT MARK (`) to display the worksheet with formulas</a:t>
            </a:r>
          </a:p>
          <a:p>
            <a:pPr lvl="1"/>
            <a:r>
              <a:rPr lang="en-US" dirty="0"/>
              <a:t>C</a:t>
            </a:r>
            <a:r>
              <a:rPr lang="en-US" dirty="0" smtClean="0"/>
              <a:t>lick </a:t>
            </a:r>
            <a:r>
              <a:rPr lang="en-US" dirty="0"/>
              <a:t>the Page Setup Dialog Box Launcher on the </a:t>
            </a:r>
            <a:r>
              <a:rPr lang="en-US" dirty="0" smtClean="0"/>
              <a:t>PAGE LAYOUT tab </a:t>
            </a:r>
            <a:r>
              <a:rPr lang="en-US" dirty="0"/>
              <a:t>to display the Page Setup dialog box</a:t>
            </a:r>
          </a:p>
          <a:p>
            <a:pPr lvl="1"/>
            <a:r>
              <a:rPr lang="en-US" dirty="0"/>
              <a:t>If necessary, </a:t>
            </a:r>
            <a:r>
              <a:rPr lang="en-US" dirty="0" smtClean="0"/>
              <a:t>click the desired </a:t>
            </a:r>
            <a:r>
              <a:rPr lang="en-US" dirty="0"/>
              <a:t>Orientation </a:t>
            </a:r>
            <a:r>
              <a:rPr lang="en-US" dirty="0" smtClean="0"/>
              <a:t>in </a:t>
            </a:r>
            <a:r>
              <a:rPr lang="en-US" dirty="0"/>
              <a:t>the Page sheet </a:t>
            </a:r>
            <a:r>
              <a:rPr lang="en-US" dirty="0" smtClean="0"/>
              <a:t>to select it</a:t>
            </a:r>
            <a:endParaRPr lang="en-US" dirty="0"/>
          </a:p>
          <a:p>
            <a:pPr lvl="1"/>
            <a:r>
              <a:rPr lang="en-US" dirty="0" smtClean="0"/>
              <a:t>If </a:t>
            </a:r>
            <a:r>
              <a:rPr lang="en-US" dirty="0"/>
              <a:t>necessary, </a:t>
            </a:r>
            <a:r>
              <a:rPr lang="en-US" dirty="0" smtClean="0"/>
              <a:t>click </a:t>
            </a:r>
            <a:r>
              <a:rPr lang="en-US" dirty="0"/>
              <a:t>Fit to </a:t>
            </a:r>
            <a:r>
              <a:rPr lang="en-US" dirty="0" smtClean="0"/>
              <a:t>in the </a:t>
            </a:r>
            <a:r>
              <a:rPr lang="en-US" dirty="0"/>
              <a:t>Scaling area </a:t>
            </a:r>
            <a:r>
              <a:rPr lang="en-US" dirty="0" smtClean="0"/>
              <a:t>to select it</a:t>
            </a:r>
          </a:p>
          <a:p>
            <a:pPr lvl="1"/>
            <a:r>
              <a:rPr lang="en-US" dirty="0"/>
              <a:t>C</a:t>
            </a:r>
            <a:r>
              <a:rPr lang="en-US" dirty="0" smtClean="0"/>
              <a:t>lick </a:t>
            </a:r>
            <a:r>
              <a:rPr lang="en-US" dirty="0"/>
              <a:t>the Print button to print the formulas in the worksheet on one page. If necessary, in the Backstage view, select the Print Active Sheets option in the Settings area of the Print gallery</a:t>
            </a:r>
          </a:p>
          <a:p>
            <a:pPr lvl="1"/>
            <a:r>
              <a:rPr lang="en-US" dirty="0"/>
              <a:t>When Excel displays the Backstage view, </a:t>
            </a:r>
            <a:r>
              <a:rPr lang="en-US" dirty="0" smtClean="0"/>
              <a:t>click </a:t>
            </a:r>
            <a:r>
              <a:rPr lang="en-US" dirty="0"/>
              <a:t>the Print button to print the worksheet</a:t>
            </a:r>
          </a:p>
          <a:p>
            <a:pPr lvl="1"/>
            <a:r>
              <a:rPr lang="en-US" dirty="0"/>
              <a:t>After viewing and printing the formulas version, press CTRL+ACCENT MARK (`) to </a:t>
            </a:r>
            <a:r>
              <a:rPr lang="en-US" dirty="0" smtClean="0"/>
              <a:t>display </a:t>
            </a:r>
            <a:r>
              <a:rPr lang="en-US" dirty="0"/>
              <a:t>the values version </a:t>
            </a:r>
          </a:p>
        </p:txBody>
      </p:sp>
      <p:sp>
        <p:nvSpPr>
          <p:cNvPr id="5" name="Title 4"/>
          <p:cNvSpPr>
            <a:spLocks noGrp="1"/>
          </p:cNvSpPr>
          <p:nvPr>
            <p:ph type="title"/>
          </p:nvPr>
        </p:nvSpPr>
        <p:spPr/>
        <p:txBody>
          <a:bodyPr>
            <a:normAutofit/>
          </a:bodyPr>
          <a:lstStyle/>
          <a:p>
            <a:r>
              <a:rPr lang="en-US" dirty="0" smtClean="0"/>
              <a:t>Displaying and Printing the Formulas Version of the Worksheet</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7986119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Project – Worksheet with Formulas and Functions</a:t>
            </a:r>
            <a:r>
              <a:rPr lang="en-US" sz="1200" dirty="0" smtClean="0"/>
              <a:t> (Slide 1 of 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3400" y="1447800"/>
            <a:ext cx="8077201" cy="4368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2544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956982"/>
          </a:xfrm>
        </p:spPr>
        <p:txBody>
          <a:bodyPr>
            <a:noAutofit/>
          </a:bodyPr>
          <a:lstStyle/>
          <a:p>
            <a:r>
              <a:rPr lang="en-US" dirty="0" smtClean="0"/>
              <a:t>Roadmap</a:t>
            </a:r>
          </a:p>
          <a:p>
            <a:pPr lvl="1"/>
            <a:r>
              <a:rPr lang="en-US" dirty="0" smtClean="0"/>
              <a:t>Enter </a:t>
            </a:r>
            <a:r>
              <a:rPr lang="en-US" dirty="0"/>
              <a:t>formulas in the </a:t>
            </a:r>
            <a:r>
              <a:rPr lang="en-US" dirty="0" smtClean="0"/>
              <a:t>worksheet</a:t>
            </a:r>
            <a:endParaRPr lang="en-US" dirty="0"/>
          </a:p>
          <a:p>
            <a:pPr lvl="1"/>
            <a:r>
              <a:rPr lang="en-US" dirty="0"/>
              <a:t>Enter functions in the </a:t>
            </a:r>
            <a:r>
              <a:rPr lang="en-US" dirty="0" smtClean="0"/>
              <a:t>worksheet</a:t>
            </a:r>
          </a:p>
          <a:p>
            <a:pPr lvl="1"/>
            <a:r>
              <a:rPr lang="en-US" dirty="0"/>
              <a:t>Verify formulas in the </a:t>
            </a:r>
            <a:r>
              <a:rPr lang="en-US" dirty="0" smtClean="0"/>
              <a:t>worksheet</a:t>
            </a:r>
            <a:endParaRPr lang="en-US" dirty="0"/>
          </a:p>
          <a:p>
            <a:pPr lvl="1"/>
            <a:r>
              <a:rPr lang="en-US" dirty="0" smtClean="0"/>
              <a:t>Format </a:t>
            </a:r>
            <a:r>
              <a:rPr lang="en-US" dirty="0"/>
              <a:t>the </a:t>
            </a:r>
            <a:r>
              <a:rPr lang="en-US" dirty="0" smtClean="0"/>
              <a:t>worksheet</a:t>
            </a:r>
            <a:endParaRPr lang="en-US" dirty="0"/>
          </a:p>
          <a:p>
            <a:pPr lvl="1"/>
            <a:r>
              <a:rPr lang="en-US" dirty="0"/>
              <a:t>C</a:t>
            </a:r>
            <a:r>
              <a:rPr lang="en-US" dirty="0" smtClean="0"/>
              <a:t>heck spelling</a:t>
            </a:r>
            <a:endParaRPr lang="en-US" dirty="0"/>
          </a:p>
          <a:p>
            <a:pPr lvl="1"/>
            <a:r>
              <a:rPr lang="en-US" dirty="0"/>
              <a:t>P</a:t>
            </a:r>
            <a:r>
              <a:rPr lang="en-US" dirty="0" smtClean="0"/>
              <a:t>rint </a:t>
            </a:r>
            <a:r>
              <a:rPr lang="en-US" dirty="0"/>
              <a:t>the </a:t>
            </a:r>
            <a:r>
              <a:rPr lang="en-US" dirty="0" smtClean="0"/>
              <a:t>worksheet</a:t>
            </a:r>
            <a:endParaRPr lang="en-US" dirty="0"/>
          </a:p>
        </p:txBody>
      </p:sp>
      <p:sp>
        <p:nvSpPr>
          <p:cNvPr id="5" name="Title 4"/>
          <p:cNvSpPr>
            <a:spLocks noGrp="1"/>
          </p:cNvSpPr>
          <p:nvPr>
            <p:ph type="title"/>
          </p:nvPr>
        </p:nvSpPr>
        <p:spPr/>
        <p:txBody>
          <a:bodyPr/>
          <a:lstStyle/>
          <a:p>
            <a:r>
              <a:rPr lang="en-US" dirty="0"/>
              <a:t>Project – Worksheet with Formulas and </a:t>
            </a:r>
            <a:r>
              <a:rPr lang="en-US" dirty="0" smtClean="0"/>
              <a:t>Functions</a:t>
            </a:r>
            <a:r>
              <a:rPr lang="en-US" sz="1200" dirty="0" smtClean="0"/>
              <a:t> (Slide 2 of 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40237128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415338" cy="4114800"/>
          </a:xfrm>
        </p:spPr>
        <p:txBody>
          <a:bodyPr>
            <a:noAutofit/>
          </a:bodyPr>
          <a:lstStyle/>
          <a:p>
            <a:r>
              <a:rPr lang="en-US" dirty="0" smtClean="0"/>
              <a:t>To Enter the Worksheet Title and Subtitle</a:t>
            </a:r>
          </a:p>
          <a:p>
            <a:pPr lvl="1"/>
            <a:r>
              <a:rPr lang="en-US" dirty="0" smtClean="0"/>
              <a:t>Run Excel and create a blank workbook</a:t>
            </a:r>
          </a:p>
          <a:p>
            <a:pPr lvl="1"/>
            <a:r>
              <a:rPr lang="en-US" dirty="0" smtClean="0"/>
              <a:t>Select cell A1 and type the desired text, then press the DOWN ARROW key to enter the worksheet title</a:t>
            </a:r>
          </a:p>
          <a:p>
            <a:pPr lvl="1"/>
            <a:r>
              <a:rPr lang="en-US" dirty="0" smtClean="0"/>
              <a:t>Select cell A2 and type the desired then press the DOWN ARROW key to enter the worksheet subtitle</a:t>
            </a:r>
          </a:p>
          <a:p>
            <a:pPr lvl="1"/>
            <a:endParaRPr lang="en-US" dirty="0"/>
          </a:p>
          <a:p>
            <a:r>
              <a:rPr lang="en-US" dirty="0"/>
              <a:t>To Enter the Column Titles</a:t>
            </a:r>
          </a:p>
          <a:p>
            <a:pPr lvl="1"/>
            <a:r>
              <a:rPr lang="en-US" dirty="0"/>
              <a:t>Select cell A3 and type the desired text, then  press the RIGHT ARROW key to enter the column heading</a:t>
            </a:r>
          </a:p>
          <a:p>
            <a:pPr lvl="1"/>
            <a:r>
              <a:rPr lang="en-US" dirty="0"/>
              <a:t>Continue until all the columns you desire have </a:t>
            </a:r>
            <a:r>
              <a:rPr lang="en-US" dirty="0" smtClean="0"/>
              <a:t>headings</a:t>
            </a:r>
            <a:endParaRPr lang="en-US" dirty="0"/>
          </a:p>
        </p:txBody>
      </p:sp>
      <p:sp>
        <p:nvSpPr>
          <p:cNvPr id="5" name="Title 4"/>
          <p:cNvSpPr>
            <a:spLocks noGrp="1"/>
          </p:cNvSpPr>
          <p:nvPr>
            <p:ph type="title"/>
          </p:nvPr>
        </p:nvSpPr>
        <p:spPr/>
        <p:txBody>
          <a:bodyPr/>
          <a:lstStyle/>
          <a:p>
            <a:r>
              <a:rPr lang="en-US" dirty="0" smtClean="0"/>
              <a:t>Entering the Titles and Numbers into the Worksheet</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321352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415338" cy="4114800"/>
          </a:xfrm>
        </p:spPr>
        <p:txBody>
          <a:bodyPr>
            <a:noAutofit/>
          </a:bodyPr>
          <a:lstStyle/>
          <a:p>
            <a:r>
              <a:rPr lang="en-US" dirty="0" smtClean="0"/>
              <a:t>To Use Flash Fill</a:t>
            </a:r>
          </a:p>
          <a:p>
            <a:pPr lvl="1"/>
            <a:r>
              <a:rPr lang="en-US" dirty="0" smtClean="0"/>
              <a:t>Click a cell</a:t>
            </a:r>
          </a:p>
          <a:p>
            <a:pPr lvl="1"/>
            <a:r>
              <a:rPr lang="en-US" dirty="0" smtClean="0"/>
              <a:t>Type desired text and then press the DOWN ARROW to select the next cell</a:t>
            </a:r>
          </a:p>
          <a:p>
            <a:pPr lvl="1"/>
            <a:r>
              <a:rPr lang="en-US" dirty="0" smtClean="0"/>
              <a:t>Type desired text again following the same pattern (for example an email address)</a:t>
            </a:r>
          </a:p>
          <a:p>
            <a:pPr lvl="1"/>
            <a:r>
              <a:rPr lang="en-US" dirty="0" smtClean="0"/>
              <a:t>Click Data on the ribbon to select the Data tab</a:t>
            </a:r>
          </a:p>
          <a:p>
            <a:pPr lvl="1"/>
            <a:r>
              <a:rPr lang="en-US" dirty="0" smtClean="0"/>
              <a:t>Click Flash Fill to enter similarly formatted text</a:t>
            </a:r>
            <a:endParaRPr lang="en-US" dirty="0"/>
          </a:p>
        </p:txBody>
      </p:sp>
      <p:sp>
        <p:nvSpPr>
          <p:cNvPr id="5" name="Title 4"/>
          <p:cNvSpPr>
            <a:spLocks noGrp="1"/>
          </p:cNvSpPr>
          <p:nvPr>
            <p:ph type="title"/>
          </p:nvPr>
        </p:nvSpPr>
        <p:spPr/>
        <p:txBody>
          <a:bodyPr/>
          <a:lstStyle/>
          <a:p>
            <a:r>
              <a:rPr lang="en-US" dirty="0" smtClean="0"/>
              <a:t>Flash Fill</a:t>
            </a:r>
            <a:r>
              <a:rPr lang="en-US" sz="1200" dirty="0" smtClean="0"/>
              <a:t> (Slide 1 of 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90810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415338" cy="4114800"/>
          </a:xfrm>
        </p:spPr>
        <p:txBody>
          <a:bodyPr>
            <a:noAutofit/>
          </a:bodyPr>
          <a:lstStyle/>
          <a:p>
            <a:r>
              <a:rPr lang="en-US" dirty="0" smtClean="0"/>
              <a:t>To Enter the Row Titles</a:t>
            </a:r>
          </a:p>
          <a:p>
            <a:pPr lvl="1"/>
            <a:r>
              <a:rPr lang="en-US" dirty="0" smtClean="0"/>
              <a:t>Select a cell in the A column</a:t>
            </a:r>
          </a:p>
          <a:p>
            <a:pPr lvl="1"/>
            <a:r>
              <a:rPr lang="en-US" dirty="0" smtClean="0"/>
              <a:t>Type desired text and then press the DOWN ARROW key to enter a row header.  </a:t>
            </a:r>
            <a:endParaRPr lang="en-US" dirty="0"/>
          </a:p>
          <a:p>
            <a:pPr lvl="1"/>
            <a:r>
              <a:rPr lang="en-US" dirty="0" smtClean="0"/>
              <a:t>Continue until all Rows have a header</a:t>
            </a:r>
            <a:endParaRPr lang="en-US" dirty="0"/>
          </a:p>
          <a:p>
            <a:pPr lvl="1"/>
            <a:endParaRPr lang="en-US" dirty="0" smtClean="0"/>
          </a:p>
          <a:p>
            <a:r>
              <a:rPr lang="en-US" dirty="0" smtClean="0"/>
              <a:t>To Change the Sheet Tab Name and Color</a:t>
            </a:r>
          </a:p>
          <a:p>
            <a:pPr lvl="1"/>
            <a:r>
              <a:rPr lang="en-US" dirty="0" smtClean="0"/>
              <a:t>Double-click the Sheet1 tab and enter the desired text as the sheet tab name and then press the ENTER key</a:t>
            </a:r>
          </a:p>
          <a:p>
            <a:pPr lvl="1"/>
            <a:r>
              <a:rPr lang="en-US" dirty="0" smtClean="0"/>
              <a:t>Right-click the sheet tab to display the shortcut menu</a:t>
            </a:r>
          </a:p>
          <a:p>
            <a:pPr lvl="1"/>
            <a:r>
              <a:rPr lang="en-US" dirty="0" smtClean="0"/>
              <a:t>Point to Tab Color on the shortcut menu to display the Tab Color gallery.  Click desired color</a:t>
            </a:r>
          </a:p>
          <a:p>
            <a:pPr lvl="1"/>
            <a:r>
              <a:rPr lang="en-US" dirty="0" smtClean="0"/>
              <a:t>Save the workbook</a:t>
            </a:r>
          </a:p>
        </p:txBody>
      </p:sp>
      <p:sp>
        <p:nvSpPr>
          <p:cNvPr id="5" name="Title 4"/>
          <p:cNvSpPr>
            <a:spLocks noGrp="1"/>
          </p:cNvSpPr>
          <p:nvPr>
            <p:ph type="title"/>
          </p:nvPr>
        </p:nvSpPr>
        <p:spPr/>
        <p:txBody>
          <a:bodyPr/>
          <a:lstStyle/>
          <a:p>
            <a:r>
              <a:rPr lang="en-US" dirty="0" smtClean="0"/>
              <a:t>Flash Fill</a:t>
            </a:r>
            <a:r>
              <a:rPr lang="en-US" sz="1200" dirty="0" smtClean="0"/>
              <a:t> (Slide 2 of 2)</a:t>
            </a:r>
            <a:endParaRPr lang="en-US"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32349940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90209" y="1447800"/>
            <a:ext cx="8415338" cy="2208297"/>
          </a:xfrm>
        </p:spPr>
        <p:txBody>
          <a:bodyPr/>
          <a:lstStyle/>
          <a:p>
            <a:r>
              <a:rPr lang="en-US" dirty="0"/>
              <a:t>To Enter a Formula Using the Keyboard</a:t>
            </a:r>
          </a:p>
          <a:p>
            <a:pPr lvl="1"/>
            <a:r>
              <a:rPr lang="en-US" dirty="0"/>
              <a:t>With the cell to contain the formula selected, type the formula in the cell to display the formula in the formula bar and in the current cell and to display colored borders around the cells referenced in the formula </a:t>
            </a:r>
          </a:p>
          <a:p>
            <a:pPr lvl="1"/>
            <a:r>
              <a:rPr lang="en-US" dirty="0"/>
              <a:t>Press the right arrow key to complete the arithmetic operation indicated by the formula, to display the result in the worksheet, and to select the cell to the right</a:t>
            </a:r>
          </a:p>
          <a:p>
            <a:endParaRPr lang="en-US" dirty="0"/>
          </a:p>
        </p:txBody>
      </p:sp>
      <p:sp>
        <p:nvSpPr>
          <p:cNvPr id="5" name="Title 4"/>
          <p:cNvSpPr>
            <a:spLocks noGrp="1"/>
          </p:cNvSpPr>
          <p:nvPr>
            <p:ph type="title"/>
          </p:nvPr>
        </p:nvSpPr>
        <p:spPr>
          <a:xfrm>
            <a:off x="762000" y="406256"/>
            <a:ext cx="8026400" cy="296235"/>
          </a:xfrm>
        </p:spPr>
        <p:txBody>
          <a:bodyPr/>
          <a:lstStyle/>
          <a:p>
            <a:r>
              <a:rPr lang="en-US" dirty="0" smtClean="0"/>
              <a:t>Entering </a:t>
            </a:r>
            <a:r>
              <a:rPr lang="en-US" dirty="0" smtClean="0"/>
              <a:t>Formulas</a:t>
            </a:r>
            <a:r>
              <a:rPr lang="en-US" sz="1200" dirty="0" smtClean="0"/>
              <a:t> </a:t>
            </a:r>
            <a:r>
              <a:rPr lang="en-US" sz="1200" dirty="0" smtClean="0"/>
              <a:t>(Slide 1 of 3)</a:t>
            </a:r>
            <a:endParaRPr lang="en-US" sz="1200" dirty="0"/>
          </a:p>
        </p:txBody>
      </p:sp>
      <p:sp>
        <p:nvSpPr>
          <p:cNvPr id="3" name="Footer Placeholder 2"/>
          <p:cNvSpPr>
            <a:spLocks noGrp="1"/>
          </p:cNvSpPr>
          <p:nvPr>
            <p:ph type="ftr" sz="quarter" idx="10"/>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16922883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1004</TotalTime>
  <Words>4307</Words>
  <Application>Microsoft Macintosh PowerPoint</Application>
  <PresentationFormat>On-screen Show (4:3)</PresentationFormat>
  <Paragraphs>289</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Shelly Cashman:  Microsoft Excel 2016</vt:lpstr>
      <vt:lpstr>Objectives (Slide 1 of 2)</vt:lpstr>
      <vt:lpstr>Objectives (Slide 2 of 2) </vt:lpstr>
      <vt:lpstr>Project – Worksheet with Formulas and Functions (Slide 1 of 2)</vt:lpstr>
      <vt:lpstr>Project – Worksheet with Formulas and Functions (Slide 2 of 2)</vt:lpstr>
      <vt:lpstr>Entering the Titles and Numbers into the Worksheet</vt:lpstr>
      <vt:lpstr>Flash Fill (Slide 1 of 2)</vt:lpstr>
      <vt:lpstr>Flash Fill (Slide 2 of 2)</vt:lpstr>
      <vt:lpstr>Entering Formulas (Slide 1 of 3)</vt:lpstr>
      <vt:lpstr>Entering Formulas (Slide 2 of 3)</vt:lpstr>
      <vt:lpstr>Entering Formulas (Slide 3 of 3)</vt:lpstr>
      <vt:lpstr>Option Buttons</vt:lpstr>
      <vt:lpstr>Using the AVERAGE, MAX, and MIN Functions (Slide 1 of 6)</vt:lpstr>
      <vt:lpstr>Using the AVERAGE, MAX, and MIN Functions (Slide 2 of 6)</vt:lpstr>
      <vt:lpstr>Using the AVERAGE, MAX, and MIN Functions (Slide 3 of 6)</vt:lpstr>
      <vt:lpstr>Using the AVERAGE, MAX, and MIN Functions (Slide 4 of 6)</vt:lpstr>
      <vt:lpstr>Using the AVERAGE, MAX, and MIN Functions (Slide 5 of 6)</vt:lpstr>
      <vt:lpstr>Using the AVERAGE, MAX, and MIN Functions (Slide 6 of 6)</vt:lpstr>
      <vt:lpstr>Verifying Formulas using Range Finder</vt:lpstr>
      <vt:lpstr>Formatting the Worksheet (Slide 1 of 11)</vt:lpstr>
      <vt:lpstr>Formatting the Worksheet (Slide 2 of 11)</vt:lpstr>
      <vt:lpstr>Formatting the Worksheet (Slide 3 of 11)</vt:lpstr>
      <vt:lpstr>Formatting the Worksheet (Slide 4 of 11)</vt:lpstr>
      <vt:lpstr>Formatting the Worksheet (Slide 5 of 11)</vt:lpstr>
      <vt:lpstr>Formatting the Worksheet (Slide 6 of 11)</vt:lpstr>
      <vt:lpstr>Formatting the Worksheet (Slide 7 of 11)</vt:lpstr>
      <vt:lpstr>Formatting the Worksheet (Slide 8 of 11)</vt:lpstr>
      <vt:lpstr>Formatting the Worksheet (Slide 9 of 11)</vt:lpstr>
      <vt:lpstr>Formatting the Worksheet (Slide 10 of 11)</vt:lpstr>
      <vt:lpstr>Formatting the Worksheet (Slide 11 of 11)</vt:lpstr>
      <vt:lpstr>Checking Spelling</vt:lpstr>
      <vt:lpstr>Printing the Worksheet (Slide 1 of 2)</vt:lpstr>
      <vt:lpstr>Printing the Worksheet (Slide 2 of 2)</vt:lpstr>
      <vt:lpstr>Displaying and Printing the Formulas Version of the Worksheet</vt:lpstr>
    </vt:vector>
  </TitlesOfParts>
  <Company>Monroe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Excel 2013</dc:title>
  <dc:creator>Jenn</dc:creator>
  <cp:lastModifiedBy>Charles Fisher</cp:lastModifiedBy>
  <cp:revision>80</cp:revision>
  <dcterms:created xsi:type="dcterms:W3CDTF">2013-03-05T14:04:10Z</dcterms:created>
  <dcterms:modified xsi:type="dcterms:W3CDTF">2016-04-12T15:51:01Z</dcterms:modified>
</cp:coreProperties>
</file>