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320" r:id="rId7"/>
    <p:sldId id="364" r:id="rId8"/>
    <p:sldId id="365" r:id="rId9"/>
    <p:sldId id="366" r:id="rId10"/>
    <p:sldId id="367" r:id="rId11"/>
    <p:sldId id="322" r:id="rId12"/>
    <p:sldId id="323" r:id="rId13"/>
    <p:sldId id="325" r:id="rId14"/>
    <p:sldId id="326" r:id="rId15"/>
    <p:sldId id="327" r:id="rId16"/>
    <p:sldId id="358" r:id="rId17"/>
    <p:sldId id="328" r:id="rId18"/>
    <p:sldId id="329" r:id="rId19"/>
    <p:sldId id="368" r:id="rId20"/>
    <p:sldId id="369" r:id="rId21"/>
    <p:sldId id="331" r:id="rId22"/>
    <p:sldId id="333" r:id="rId23"/>
    <p:sldId id="338" r:id="rId24"/>
    <p:sldId id="360" r:id="rId25"/>
    <p:sldId id="370" r:id="rId26"/>
    <p:sldId id="340" r:id="rId27"/>
    <p:sldId id="342" r:id="rId28"/>
    <p:sldId id="344" r:id="rId29"/>
    <p:sldId id="347" r:id="rId30"/>
    <p:sldId id="349" r:id="rId31"/>
    <p:sldId id="351" r:id="rId32"/>
    <p:sldId id="353" r:id="rId33"/>
    <p:sldId id="355" r:id="rId34"/>
    <p:sldId id="356" r:id="rId35"/>
    <p:sldId id="357" r:id="rId36"/>
    <p:sldId id="37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11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4F957-EF68-4938-98CF-C8D6C4F112EA}" type="datetimeFigureOut">
              <a:rPr lang="en-US" smtClean="0"/>
              <a:pPr/>
              <a:t>4/1/16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C1E22-C6CD-4100-AE7A-04E812B288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1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1-1a:  display of account table</a:t>
            </a:r>
          </a:p>
          <a:p>
            <a:r>
              <a:rPr lang="en-US" baseline="0" dirty="0" smtClean="0"/>
              <a:t>Figure 1-1b:  display of account manager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1-55:</a:t>
            </a:r>
            <a:r>
              <a:rPr lang="en-US" baseline="0" dirty="0" smtClean="0"/>
              <a:t>  add selected 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1-2:  display of how to create a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1-13:  display using the views group and the change in the table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1-15:  The design view is displayed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1-45:  click the next button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9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_Slid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4" y="254000"/>
            <a:ext cx="8713465" cy="6526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2723470"/>
            <a:ext cx="7747000" cy="366254"/>
          </a:xfrm>
        </p:spPr>
        <p:txBody>
          <a:bodyPr anchor="b"/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352800"/>
            <a:ext cx="7747000" cy="23391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482340" y="223520"/>
            <a:ext cx="2125980" cy="985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7" name="Picture 6" descr="Rules_Single_A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627124" y="481302"/>
            <a:ext cx="10034016" cy="99113"/>
          </a:xfrm>
          <a:prstGeom prst="rect">
            <a:avLst/>
          </a:prstGeom>
        </p:spPr>
      </p:pic>
      <p:pic>
        <p:nvPicPr>
          <p:cNvPr id="8" name="Picture 7" descr="CL_Logo_DRA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8" y="6257889"/>
            <a:ext cx="634845" cy="26242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6812281" y="4885105"/>
            <a:ext cx="2080291" cy="1926127"/>
          </a:xfrm>
          <a:custGeom>
            <a:avLst/>
            <a:gdLst>
              <a:gd name="connsiteX0" fmla="*/ 0 w 1973580"/>
              <a:gd name="connsiteY0" fmla="*/ 0 h 1389864"/>
              <a:gd name="connsiteX1" fmla="*/ 1973580 w 1973580"/>
              <a:gd name="connsiteY1" fmla="*/ 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0 h 1389864"/>
              <a:gd name="connsiteX1" fmla="*/ 1935480 w 1973580"/>
              <a:gd name="connsiteY1" fmla="*/ 6096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54731 h 1444595"/>
              <a:gd name="connsiteX1" fmla="*/ 1577340 w 1973580"/>
              <a:gd name="connsiteY1" fmla="*/ 1391 h 1444595"/>
              <a:gd name="connsiteX2" fmla="*/ 1935480 w 1973580"/>
              <a:gd name="connsiteY2" fmla="*/ 115691 h 1444595"/>
              <a:gd name="connsiteX3" fmla="*/ 1973580 w 1973580"/>
              <a:gd name="connsiteY3" fmla="*/ 1444595 h 1444595"/>
              <a:gd name="connsiteX4" fmla="*/ 0 w 1973580"/>
              <a:gd name="connsiteY4" fmla="*/ 1444595 h 1444595"/>
              <a:gd name="connsiteX5" fmla="*/ 0 w 1973580"/>
              <a:gd name="connsiteY5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0 w 2080291"/>
              <a:gd name="connsiteY6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60960 w 2080291"/>
              <a:gd name="connsiteY6" fmla="*/ 103009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99060 w 2080291"/>
              <a:gd name="connsiteY6" fmla="*/ 991992 h 1444595"/>
              <a:gd name="connsiteX7" fmla="*/ 0 w 2080291"/>
              <a:gd name="connsiteY7" fmla="*/ 54731 h 14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91" h="1444595">
                <a:moveTo>
                  <a:pt x="0" y="54731"/>
                </a:moveTo>
                <a:cubicBezTo>
                  <a:pt x="520700" y="67431"/>
                  <a:pt x="1056640" y="-11309"/>
                  <a:pt x="1577340" y="1391"/>
                </a:cubicBezTo>
                <a:lnTo>
                  <a:pt x="1935480" y="115691"/>
                </a:lnTo>
                <a:cubicBezTo>
                  <a:pt x="1932940" y="209671"/>
                  <a:pt x="2082800" y="334132"/>
                  <a:pt x="2080260" y="428112"/>
                </a:cubicBezTo>
                <a:lnTo>
                  <a:pt x="1973580" y="1444595"/>
                </a:lnTo>
                <a:lnTo>
                  <a:pt x="0" y="1444595"/>
                </a:lnTo>
                <a:cubicBezTo>
                  <a:pt x="0" y="1319127"/>
                  <a:pt x="99060" y="1117460"/>
                  <a:pt x="99060" y="991992"/>
                </a:cubicBezTo>
                <a:lnTo>
                  <a:pt x="0" y="547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" name="Picture 9" descr="Audi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69" y="5389518"/>
            <a:ext cx="987056" cy="1040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8674486" y="5121741"/>
            <a:ext cx="275507" cy="710099"/>
          </a:xfrm>
          <a:prstGeom prst="rect">
            <a:avLst/>
          </a:prstGeom>
        </p:spPr>
      </p:pic>
      <p:pic>
        <p:nvPicPr>
          <p:cNvPr id="13" name="Picture 12" descr="Swirl_3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8654">
            <a:off x="7441066" y="6393019"/>
            <a:ext cx="386047" cy="285072"/>
          </a:xfrm>
          <a:prstGeom prst="rect">
            <a:avLst/>
          </a:prstGeom>
        </p:spPr>
      </p:pic>
      <p:pic>
        <p:nvPicPr>
          <p:cNvPr id="14" name="Picture 13" descr="Swirl_3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3124">
            <a:off x="7908374" y="5449328"/>
            <a:ext cx="591497" cy="2456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39372" y="5831840"/>
            <a:ext cx="672857" cy="74588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015922" y="6456815"/>
            <a:ext cx="6399830" cy="366183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4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2233574"/>
            <a:ext cx="6172200" cy="366254"/>
          </a:xfrm>
        </p:spPr>
        <p:txBody>
          <a:bodyPr anchor="ctr"/>
          <a:lstStyle>
            <a:lvl1pPr algn="l">
              <a:defRPr sz="2800" b="0" cap="none" baseline="0">
                <a:solidFill>
                  <a:srgbClr val="055C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2942669"/>
            <a:ext cx="6172200" cy="263149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 descr="CL_Logo_DRAW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6236386"/>
            <a:ext cx="1215590" cy="502487"/>
          </a:xfrm>
          <a:prstGeom prst="rect">
            <a:avLst/>
          </a:prstGeom>
        </p:spPr>
      </p:pic>
      <p:pic>
        <p:nvPicPr>
          <p:cNvPr id="6" name="Picture 5" descr="Rules_Single_A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0" y="6487628"/>
            <a:ext cx="11423745" cy="90835"/>
          </a:xfrm>
          <a:prstGeom prst="rect">
            <a:avLst/>
          </a:prstGeom>
        </p:spPr>
      </p:pic>
      <p:pic>
        <p:nvPicPr>
          <p:cNvPr id="4" name="Picture 3" descr="Audi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5" y="361951"/>
            <a:ext cx="1840495" cy="1940983"/>
          </a:xfrm>
          <a:prstGeom prst="rect">
            <a:avLst/>
          </a:prstGeom>
        </p:spPr>
      </p:pic>
      <p:pic>
        <p:nvPicPr>
          <p:cNvPr id="11" name="Picture 10" descr="Swirl_3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9126">
            <a:off x="1431691" y="1916271"/>
            <a:ext cx="908570" cy="670924"/>
          </a:xfrm>
          <a:prstGeom prst="rect">
            <a:avLst/>
          </a:prstGeom>
        </p:spPr>
      </p:pic>
      <p:pic>
        <p:nvPicPr>
          <p:cNvPr id="12" name="Picture 11" descr="Swirl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3741" flipH="1">
            <a:off x="218018" y="3551101"/>
            <a:ext cx="795867" cy="833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879649" y="2604918"/>
            <a:ext cx="1101550" cy="12210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4" y="4534755"/>
            <a:ext cx="596838" cy="7957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737542" y="4804752"/>
            <a:ext cx="252342" cy="65039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597680" y="6578463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8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10488"/>
            <a:ext cx="8026400" cy="2877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2"/>
            <a:ext cx="628992" cy="697255"/>
          </a:xfrm>
          <a:prstGeom prst="rect">
            <a:avLst/>
          </a:prstGeom>
        </p:spPr>
      </p:pic>
      <p:pic>
        <p:nvPicPr>
          <p:cNvPr id="17" name="Picture 16" descr="CL_Logo_DRA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6236386"/>
            <a:ext cx="1215590" cy="502487"/>
          </a:xfrm>
          <a:prstGeom prst="rect">
            <a:avLst/>
          </a:prstGeom>
        </p:spPr>
      </p:pic>
      <p:pic>
        <p:nvPicPr>
          <p:cNvPr id="18" name="Picture 17" descr="Rules_Single_A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0" y="6487628"/>
            <a:ext cx="11423745" cy="908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97680" y="6578463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8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0488"/>
            <a:ext cx="8026400" cy="2877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2"/>
            <a:ext cx="628992" cy="697255"/>
          </a:xfrm>
          <a:prstGeom prst="rect">
            <a:avLst/>
          </a:prstGeom>
        </p:spPr>
      </p:pic>
      <p:pic>
        <p:nvPicPr>
          <p:cNvPr id="21" name="Picture 20" descr="CL_Logo_DRA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6236386"/>
            <a:ext cx="1215590" cy="502487"/>
          </a:xfrm>
          <a:prstGeom prst="rect">
            <a:avLst/>
          </a:prstGeom>
        </p:spPr>
      </p:pic>
      <p:pic>
        <p:nvPicPr>
          <p:cNvPr id="22" name="Picture 21" descr="Rules_Single_A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0" y="6487628"/>
            <a:ext cx="11423745" cy="9083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97680" y="6578463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6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1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2400" y="1371600"/>
            <a:ext cx="88392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659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52400" y="6237511"/>
            <a:ext cx="8839199" cy="4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40475"/>
            <a:ext cx="83820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399" y="6340475"/>
            <a:ext cx="457199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C5B040E3-E7AD-4D6F-84F3-0CFC8A5C38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2400" y="6324600"/>
            <a:ext cx="8839199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7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538818"/>
            <a:ext cx="8415338" cy="1411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82578" y="6513743"/>
            <a:ext cx="306494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B40067-BD2A-418A-98BB-08A98047DC47}" type="slidenum">
              <a:rPr lang="en-US" sz="800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sz="800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25" y="485017"/>
            <a:ext cx="8415338" cy="28777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5126" y="6611007"/>
            <a:ext cx="8014247" cy="211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1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5000"/>
        </a:lnSpc>
        <a:spcBef>
          <a:spcPts val="12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1500" indent="-114300" algn="l" defTabSz="914400" rtl="0" eaLnBrk="1" latinLnBrk="0" hangingPunct="1">
        <a:lnSpc>
          <a:spcPct val="95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2723470"/>
            <a:ext cx="7747000" cy="366254"/>
          </a:xfrm>
        </p:spPr>
        <p:txBody>
          <a:bodyPr/>
          <a:lstStyle/>
          <a:p>
            <a:r>
              <a:rPr lang="en-US" dirty="0" smtClean="0"/>
              <a:t>Shelly </a:t>
            </a:r>
            <a:r>
              <a:rPr lang="en-US" dirty="0" err="1" smtClean="0"/>
              <a:t>Cashman</a:t>
            </a:r>
            <a:r>
              <a:rPr lang="en-US" dirty="0" smtClean="0"/>
              <a:t>:  Microsoft Access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352800"/>
            <a:ext cx="7747000" cy="233910"/>
          </a:xfrm>
        </p:spPr>
        <p:txBody>
          <a:bodyPr/>
          <a:lstStyle/>
          <a:p>
            <a:r>
              <a:rPr lang="en-US" dirty="0" smtClean="0"/>
              <a:t>Module 1:  Databases and Database Objects: An Introduction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6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415338" cy="4861982"/>
          </a:xfrm>
        </p:spPr>
        <p:txBody>
          <a:bodyPr>
            <a:noAutofit/>
          </a:bodyPr>
          <a:lstStyle/>
          <a:p>
            <a:r>
              <a:rPr lang="en-US" dirty="0" smtClean="0"/>
              <a:t>Determining the Primary Key</a:t>
            </a:r>
          </a:p>
          <a:p>
            <a:pPr lvl="1"/>
            <a:r>
              <a:rPr lang="en-US" dirty="0" smtClean="0"/>
              <a:t>Unique identifier</a:t>
            </a:r>
          </a:p>
          <a:p>
            <a:pPr lvl="1"/>
            <a:r>
              <a:rPr lang="en-US" dirty="0" smtClean="0"/>
              <a:t>Field called ID</a:t>
            </a:r>
          </a:p>
          <a:p>
            <a:pPr lvl="1"/>
            <a:r>
              <a:rPr lang="en-US" dirty="0" smtClean="0"/>
              <a:t>Autonumber field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Determining Data Types for the Fields</a:t>
            </a:r>
          </a:p>
          <a:p>
            <a:pPr lvl="1"/>
            <a:r>
              <a:rPr lang="en-US" dirty="0" smtClean="0"/>
              <a:t>Data type</a:t>
            </a:r>
          </a:p>
          <a:p>
            <a:pPr lvl="2"/>
            <a:r>
              <a:rPr lang="en-US" dirty="0" smtClean="0"/>
              <a:t>Short Text</a:t>
            </a:r>
          </a:p>
          <a:p>
            <a:pPr lvl="2"/>
            <a:r>
              <a:rPr lang="en-US" dirty="0" smtClean="0"/>
              <a:t>Number</a:t>
            </a:r>
          </a:p>
          <a:p>
            <a:pPr lvl="2"/>
            <a:r>
              <a:rPr lang="en-US" dirty="0" smtClean="0"/>
              <a:t>Currency</a:t>
            </a:r>
          </a:p>
          <a:p>
            <a:pPr lvl="2"/>
            <a:r>
              <a:rPr lang="en-US" dirty="0" smtClean="0"/>
              <a:t>Date &amp; Time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Tables and Fields</a:t>
            </a:r>
            <a:r>
              <a:rPr lang="en-US" sz="1200" dirty="0" smtClean="0"/>
              <a:t> (Slide 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4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Datasheet view – rows and columns, like a spreadsheet</a:t>
            </a:r>
          </a:p>
          <a:p>
            <a:r>
              <a:rPr lang="en-US" dirty="0" smtClean="0"/>
              <a:t>Design view – only used to create a table or to modify the structure of a table</a:t>
            </a:r>
          </a:p>
          <a:p>
            <a:r>
              <a:rPr lang="en-US" dirty="0" smtClean="0"/>
              <a:t>Caption – an assigned value to a field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Table</a:t>
            </a:r>
            <a:r>
              <a:rPr lang="en-US" sz="1200" dirty="0" smtClean="0"/>
              <a:t> (Slide 1 of 11)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7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947582"/>
          </a:xfrm>
        </p:spPr>
        <p:txBody>
          <a:bodyPr>
            <a:noAutofit/>
          </a:bodyPr>
          <a:lstStyle/>
          <a:p>
            <a:r>
              <a:rPr lang="en-US" dirty="0" smtClean="0"/>
              <a:t>To Modify the Primary Key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Field Size text box </a:t>
            </a:r>
            <a:r>
              <a:rPr lang="en-US" dirty="0" smtClean="0"/>
              <a:t>to </a:t>
            </a:r>
            <a:r>
              <a:rPr lang="en-US" dirty="0"/>
              <a:t>select the current field size, use either the </a:t>
            </a:r>
            <a:r>
              <a:rPr lang="en-US" dirty="0" smtClean="0"/>
              <a:t>DELETE or BACKSPACE </a:t>
            </a:r>
            <a:r>
              <a:rPr lang="en-US" dirty="0"/>
              <a:t>keys to erase the current field size, and then type </a:t>
            </a:r>
            <a:r>
              <a:rPr lang="en-US" dirty="0" smtClean="0"/>
              <a:t>the </a:t>
            </a:r>
            <a:r>
              <a:rPr lang="en-US" dirty="0"/>
              <a:t>new field </a:t>
            </a:r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Name &amp; Caption </a:t>
            </a:r>
            <a:r>
              <a:rPr lang="en-US" dirty="0" smtClean="0"/>
              <a:t>button </a:t>
            </a:r>
            <a:r>
              <a:rPr lang="en-US" dirty="0"/>
              <a:t>to display the Enter Field Properties dialog box </a:t>
            </a:r>
            <a:endParaRPr lang="en-US" dirty="0" smtClean="0"/>
          </a:p>
          <a:p>
            <a:pPr lvl="1"/>
            <a:r>
              <a:rPr lang="en-US" dirty="0" smtClean="0"/>
              <a:t>Click </a:t>
            </a:r>
            <a:r>
              <a:rPr lang="en-US" dirty="0"/>
              <a:t>the Caption text </a:t>
            </a:r>
            <a:r>
              <a:rPr lang="en-US" dirty="0" smtClean="0"/>
              <a:t>box, </a:t>
            </a:r>
            <a:r>
              <a:rPr lang="en-US" dirty="0"/>
              <a:t>and then type </a:t>
            </a:r>
            <a:r>
              <a:rPr lang="en-US" dirty="0" smtClean="0"/>
              <a:t>the  desired caption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Description text box, and then type </a:t>
            </a:r>
            <a:r>
              <a:rPr lang="en-US" dirty="0" smtClean="0"/>
              <a:t>the desired description</a:t>
            </a:r>
          </a:p>
          <a:p>
            <a:pPr lvl="1"/>
            <a:r>
              <a:rPr lang="en-US" dirty="0" smtClean="0"/>
              <a:t>Click the OK button to change the caption and description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Table</a:t>
            </a:r>
            <a:r>
              <a:rPr lang="en-US" sz="1100" dirty="0" smtClean="0"/>
              <a:t> </a:t>
            </a:r>
            <a:r>
              <a:rPr lang="en-US" sz="1200" dirty="0" smtClean="0"/>
              <a:t> (Slide 2 of 11)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7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256002"/>
          </a:xfrm>
        </p:spPr>
        <p:txBody>
          <a:bodyPr/>
          <a:lstStyle/>
          <a:p>
            <a:r>
              <a:rPr lang="en-US" dirty="0" smtClean="0"/>
              <a:t>To Define the Renaming Fields in a Table</a:t>
            </a:r>
          </a:p>
          <a:p>
            <a:pPr lvl="1"/>
            <a:r>
              <a:rPr lang="en-US" dirty="0" smtClean="0"/>
              <a:t>Click the ‘Click to Add’ column heading to display a menu of available data types</a:t>
            </a:r>
          </a:p>
          <a:p>
            <a:pPr lvl="1"/>
            <a:r>
              <a:rPr lang="en-US" dirty="0" smtClean="0"/>
              <a:t>Click the desired data type</a:t>
            </a:r>
          </a:p>
          <a:p>
            <a:pPr lvl="1"/>
            <a:r>
              <a:rPr lang="en-US" dirty="0" smtClean="0"/>
              <a:t>Type the desired field name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</a:t>
            </a:r>
            <a:r>
              <a:rPr lang="en-US" dirty="0" smtClean="0"/>
              <a:t>blank </a:t>
            </a:r>
            <a:r>
              <a:rPr lang="en-US" dirty="0"/>
              <a:t>space below the field name to complete the change of the name. </a:t>
            </a:r>
            <a:r>
              <a:rPr lang="en-US" dirty="0" smtClean="0"/>
              <a:t>Click </a:t>
            </a:r>
            <a:r>
              <a:rPr lang="en-US" dirty="0"/>
              <a:t>the </a:t>
            </a:r>
            <a:r>
              <a:rPr lang="en-US" dirty="0" smtClean="0"/>
              <a:t>blank </a:t>
            </a:r>
            <a:r>
              <a:rPr lang="en-US" dirty="0"/>
              <a:t>space a second time to select the </a:t>
            </a:r>
            <a:r>
              <a:rPr lang="en-US" dirty="0" smtClean="0"/>
              <a:t>field</a:t>
            </a:r>
          </a:p>
          <a:p>
            <a:pPr lvl="1"/>
            <a:r>
              <a:rPr lang="en-US" dirty="0" smtClean="0"/>
              <a:t>Change the field size, if necessary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Table</a:t>
            </a:r>
            <a:r>
              <a:rPr lang="en-US" sz="1200" dirty="0" smtClean="0"/>
              <a:t> (Slide 3 of 11)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2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1477328"/>
          </a:xfrm>
        </p:spPr>
        <p:txBody>
          <a:bodyPr/>
          <a:lstStyle/>
          <a:p>
            <a:r>
              <a:rPr lang="en-US" dirty="0" smtClean="0"/>
              <a:t>Click </a:t>
            </a:r>
            <a:r>
              <a:rPr lang="en-US" dirty="0"/>
              <a:t>the Save button on the Quick Access Toolbar to display the Save As dialog </a:t>
            </a:r>
            <a:r>
              <a:rPr lang="en-US" dirty="0" smtClean="0"/>
              <a:t>box</a:t>
            </a:r>
          </a:p>
          <a:p>
            <a:r>
              <a:rPr lang="en-US" dirty="0" smtClean="0"/>
              <a:t>Type the desired table name</a:t>
            </a:r>
          </a:p>
          <a:p>
            <a:r>
              <a:rPr lang="en-US" dirty="0" smtClean="0"/>
              <a:t>Click </a:t>
            </a:r>
            <a:r>
              <a:rPr lang="en-US" dirty="0"/>
              <a:t>the OK button (Save As dialog box) to save the </a:t>
            </a:r>
            <a:r>
              <a:rPr lang="en-US" dirty="0" smtClean="0"/>
              <a:t>table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Table</a:t>
            </a:r>
            <a:r>
              <a:rPr lang="en-US" sz="1200" dirty="0" smtClean="0"/>
              <a:t> (Slide 4 of 11)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168453"/>
            <a:ext cx="7949850" cy="279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5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972574"/>
          </a:xfrm>
        </p:spPr>
        <p:txBody>
          <a:bodyPr/>
          <a:lstStyle/>
          <a:p>
            <a:r>
              <a:rPr lang="en-US" dirty="0" smtClean="0"/>
              <a:t>To View the Table in Design View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View button </a:t>
            </a:r>
            <a:r>
              <a:rPr lang="en-US" dirty="0" smtClean="0"/>
              <a:t>arrow </a:t>
            </a:r>
            <a:r>
              <a:rPr lang="en-US" dirty="0"/>
              <a:t>to display the View </a:t>
            </a:r>
            <a:r>
              <a:rPr lang="en-US" dirty="0" smtClean="0"/>
              <a:t>menu</a:t>
            </a:r>
          </a:p>
          <a:p>
            <a:pPr lvl="1"/>
            <a:r>
              <a:rPr lang="en-US" dirty="0" smtClean="0"/>
              <a:t>Click Design View </a:t>
            </a:r>
            <a:r>
              <a:rPr lang="en-US" dirty="0"/>
              <a:t>on the </a:t>
            </a:r>
            <a:r>
              <a:rPr lang="en-US" dirty="0" smtClean="0"/>
              <a:t>View menu </a:t>
            </a:r>
            <a:r>
              <a:rPr lang="en-US" dirty="0"/>
              <a:t>to view </a:t>
            </a:r>
            <a:r>
              <a:rPr lang="en-US" dirty="0" smtClean="0"/>
              <a:t>the table </a:t>
            </a:r>
            <a:r>
              <a:rPr lang="en-US" dirty="0"/>
              <a:t>in Design view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Table</a:t>
            </a:r>
            <a:r>
              <a:rPr lang="en-US" sz="1200" dirty="0" smtClean="0"/>
              <a:t> (Slide 5 of 11)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743200"/>
            <a:ext cx="6796920" cy="35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27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295400"/>
            <a:ext cx="8415338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To Change a Field Size in Design View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necessary, </a:t>
            </a:r>
            <a:r>
              <a:rPr lang="en-US" dirty="0" smtClean="0"/>
              <a:t>click </a:t>
            </a:r>
            <a:r>
              <a:rPr lang="en-US" dirty="0"/>
              <a:t>the </a:t>
            </a:r>
            <a:r>
              <a:rPr lang="en-US" dirty="0" smtClean="0"/>
              <a:t>vertical scroll </a:t>
            </a:r>
            <a:r>
              <a:rPr lang="en-US" dirty="0"/>
              <a:t>bar to </a:t>
            </a:r>
            <a:r>
              <a:rPr lang="en-US" dirty="0" smtClean="0"/>
              <a:t>display the desired field. Click </a:t>
            </a:r>
            <a:r>
              <a:rPr lang="en-US" dirty="0"/>
              <a:t>the </a:t>
            </a:r>
            <a:r>
              <a:rPr lang="en-US" dirty="0" smtClean="0"/>
              <a:t>row selector </a:t>
            </a:r>
            <a:r>
              <a:rPr lang="en-US" dirty="0"/>
              <a:t>for </a:t>
            </a:r>
            <a:r>
              <a:rPr lang="en-US" dirty="0" smtClean="0"/>
              <a:t>the desired field to </a:t>
            </a:r>
            <a:r>
              <a:rPr lang="en-US" dirty="0"/>
              <a:t>select the </a:t>
            </a:r>
            <a:r>
              <a:rPr lang="en-US" dirty="0" smtClean="0"/>
              <a:t>field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</a:t>
            </a:r>
            <a:r>
              <a:rPr lang="en-US" dirty="0" smtClean="0"/>
              <a:t>Field Size </a:t>
            </a:r>
            <a:r>
              <a:rPr lang="en-US" dirty="0"/>
              <a:t>box to </a:t>
            </a:r>
            <a:r>
              <a:rPr lang="en-US" dirty="0" smtClean="0"/>
              <a:t>display the </a:t>
            </a:r>
            <a:r>
              <a:rPr lang="en-US" dirty="0"/>
              <a:t>Field Size </a:t>
            </a:r>
            <a:r>
              <a:rPr lang="en-US" dirty="0" smtClean="0"/>
              <a:t>arrow</a:t>
            </a:r>
            <a:endParaRPr lang="en-US" dirty="0"/>
          </a:p>
          <a:p>
            <a:pPr lvl="1"/>
            <a:r>
              <a:rPr lang="en-US" dirty="0" smtClean="0"/>
              <a:t>Click </a:t>
            </a:r>
            <a:r>
              <a:rPr lang="en-US" dirty="0"/>
              <a:t>the </a:t>
            </a:r>
            <a:r>
              <a:rPr lang="en-US" dirty="0" smtClean="0"/>
              <a:t>Field Size </a:t>
            </a:r>
            <a:r>
              <a:rPr lang="en-US" dirty="0"/>
              <a:t>arrow to </a:t>
            </a:r>
            <a:r>
              <a:rPr lang="en-US" dirty="0" smtClean="0"/>
              <a:t>display the </a:t>
            </a:r>
            <a:r>
              <a:rPr lang="en-US" dirty="0"/>
              <a:t>Field Size </a:t>
            </a:r>
            <a:r>
              <a:rPr lang="en-US" dirty="0" smtClean="0"/>
              <a:t>menu</a:t>
            </a:r>
          </a:p>
          <a:p>
            <a:pPr lvl="1"/>
            <a:r>
              <a:rPr lang="en-US" dirty="0" smtClean="0"/>
              <a:t>Click the desired field size</a:t>
            </a:r>
          </a:p>
          <a:p>
            <a:pPr lvl="1"/>
            <a:r>
              <a:rPr lang="en-US" dirty="0" smtClean="0"/>
              <a:t>Click the Format box to display the Format arrow</a:t>
            </a:r>
          </a:p>
          <a:p>
            <a:pPr lvl="1"/>
            <a:r>
              <a:rPr lang="en-US" dirty="0" smtClean="0"/>
              <a:t>Click the Format arrow to open the Format menu</a:t>
            </a:r>
          </a:p>
          <a:p>
            <a:pPr lvl="1"/>
            <a:r>
              <a:rPr lang="en-US" dirty="0" smtClean="0"/>
              <a:t>Click the Save button to save your changes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Table </a:t>
            </a:r>
            <a:r>
              <a:rPr lang="en-US" sz="1200" dirty="0" smtClean="0"/>
              <a:t>(Slide 6 of 11)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75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632481"/>
          </a:xfrm>
        </p:spPr>
        <p:txBody>
          <a:bodyPr/>
          <a:lstStyle/>
          <a:p>
            <a:r>
              <a:rPr lang="en-US" dirty="0" smtClean="0"/>
              <a:t>To Close the Table</a:t>
            </a:r>
          </a:p>
          <a:p>
            <a:pPr lvl="1"/>
            <a:r>
              <a:rPr lang="en-US" dirty="0" smtClean="0"/>
              <a:t>Click the Close button for the open table to close the table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Table </a:t>
            </a:r>
            <a:r>
              <a:rPr lang="en-US" sz="1200" dirty="0" smtClean="0"/>
              <a:t>(Slide 7 of 11)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33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1652760"/>
          </a:xfrm>
        </p:spPr>
        <p:txBody>
          <a:bodyPr/>
          <a:lstStyle/>
          <a:p>
            <a:r>
              <a:rPr lang="en-US" dirty="0" smtClean="0"/>
              <a:t>To Add Record to a Table</a:t>
            </a:r>
          </a:p>
          <a:p>
            <a:pPr lvl="1"/>
            <a:r>
              <a:rPr lang="en-US" dirty="0" smtClean="0"/>
              <a:t>Right-click the table in the Navigation Pane to display the shortcut menu</a:t>
            </a:r>
          </a:p>
          <a:p>
            <a:pPr lvl="1"/>
            <a:r>
              <a:rPr lang="en-US" dirty="0" smtClean="0"/>
              <a:t>Click Open on the shortcut menu to open the table in Datasheet view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Shutter Bar Open/Close Button to close the Navigation </a:t>
            </a:r>
            <a:r>
              <a:rPr lang="en-US" dirty="0" smtClean="0"/>
              <a:t>Pane</a:t>
            </a:r>
          </a:p>
          <a:p>
            <a:pPr lvl="1"/>
            <a:r>
              <a:rPr lang="en-US" dirty="0" smtClean="0"/>
              <a:t>Type the desired values in each field, pressing the TAB key to move to the next field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Table</a:t>
            </a:r>
            <a:r>
              <a:rPr lang="en-US" sz="1200" dirty="0" smtClean="0"/>
              <a:t> (Slide 8 of 11)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9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1652760"/>
          </a:xfrm>
        </p:spPr>
        <p:txBody>
          <a:bodyPr/>
          <a:lstStyle/>
          <a:p>
            <a:r>
              <a:rPr lang="en-US" dirty="0" smtClean="0"/>
              <a:t>Making Changes to the Data</a:t>
            </a:r>
          </a:p>
          <a:p>
            <a:pPr lvl="1"/>
            <a:r>
              <a:rPr lang="en-US" dirty="0" smtClean="0"/>
              <a:t>Undo</a:t>
            </a:r>
          </a:p>
          <a:p>
            <a:pPr lvl="1"/>
            <a:r>
              <a:rPr lang="en-US" dirty="0" smtClean="0"/>
              <a:t>Add a record</a:t>
            </a:r>
          </a:p>
          <a:p>
            <a:pPr lvl="1"/>
            <a:r>
              <a:rPr lang="en-US" dirty="0" smtClean="0"/>
              <a:t>Delete a record</a:t>
            </a:r>
          </a:p>
          <a:p>
            <a:pPr lvl="1"/>
            <a:r>
              <a:rPr lang="en-US" dirty="0" smtClean="0"/>
              <a:t>Change the contents of a field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Table </a:t>
            </a:r>
            <a:r>
              <a:rPr lang="en-US" sz="1200" dirty="0" smtClean="0"/>
              <a:t>(Slide 9 of 11)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9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features of the </a:t>
            </a:r>
            <a:r>
              <a:rPr lang="en-US" dirty="0" smtClean="0"/>
              <a:t>Access window</a:t>
            </a:r>
            <a:endParaRPr lang="en-US" dirty="0"/>
          </a:p>
          <a:p>
            <a:r>
              <a:rPr lang="en-US" dirty="0" smtClean="0"/>
              <a:t>Create </a:t>
            </a:r>
            <a:r>
              <a:rPr lang="en-US" dirty="0"/>
              <a:t>a database</a:t>
            </a:r>
          </a:p>
          <a:p>
            <a:r>
              <a:rPr lang="en-US" dirty="0" smtClean="0"/>
              <a:t>Create </a:t>
            </a:r>
            <a:r>
              <a:rPr lang="en-US" dirty="0"/>
              <a:t>tables in Datasheet and </a:t>
            </a:r>
            <a:r>
              <a:rPr lang="en-US" dirty="0" smtClean="0"/>
              <a:t>Design views</a:t>
            </a:r>
            <a:endParaRPr lang="en-US" dirty="0"/>
          </a:p>
          <a:p>
            <a:r>
              <a:rPr lang="en-US" dirty="0" smtClean="0"/>
              <a:t>Add </a:t>
            </a:r>
            <a:r>
              <a:rPr lang="en-US" dirty="0"/>
              <a:t>records to a table</a:t>
            </a:r>
          </a:p>
          <a:p>
            <a:r>
              <a:rPr lang="en-US" dirty="0" smtClean="0"/>
              <a:t>Close </a:t>
            </a:r>
            <a:r>
              <a:rPr lang="en-US" dirty="0"/>
              <a:t>a database</a:t>
            </a:r>
          </a:p>
          <a:p>
            <a:r>
              <a:rPr lang="en-US" dirty="0" smtClean="0"/>
              <a:t>Open </a:t>
            </a:r>
            <a:r>
              <a:rPr lang="en-US" dirty="0"/>
              <a:t>a database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2000" y="350132"/>
            <a:ext cx="7620000" cy="290336"/>
          </a:xfrm>
        </p:spPr>
        <p:txBody>
          <a:bodyPr/>
          <a:lstStyle/>
          <a:p>
            <a:r>
              <a:rPr lang="en-US" dirty="0" smtClean="0"/>
              <a:t>Objectives</a:t>
            </a:r>
            <a:r>
              <a:rPr lang="en-US" sz="1200" dirty="0" smtClean="0"/>
              <a:t> (Slide 1 of 2)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6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673039"/>
          </a:xfrm>
        </p:spPr>
        <p:txBody>
          <a:bodyPr/>
          <a:lstStyle/>
          <a:p>
            <a:r>
              <a:rPr lang="en-US" dirty="0" smtClean="0"/>
              <a:t>To Add Records to a Table that Contains Data</a:t>
            </a:r>
          </a:p>
          <a:p>
            <a:pPr lvl="1"/>
            <a:r>
              <a:rPr lang="en-US" dirty="0" smtClean="0"/>
              <a:t>Run Access</a:t>
            </a:r>
          </a:p>
          <a:p>
            <a:pPr lvl="1"/>
            <a:r>
              <a:rPr lang="en-US" dirty="0" smtClean="0"/>
              <a:t>Open desired database</a:t>
            </a:r>
          </a:p>
          <a:p>
            <a:pPr lvl="1"/>
            <a:r>
              <a:rPr lang="en-US" dirty="0" smtClean="0"/>
              <a:t>Open the Navigation Pane</a:t>
            </a:r>
          </a:p>
          <a:p>
            <a:pPr lvl="1"/>
            <a:r>
              <a:rPr lang="en-US" dirty="0" smtClean="0"/>
              <a:t>Click Open on the shortcut menu to open the table in Datasheet view</a:t>
            </a:r>
          </a:p>
          <a:p>
            <a:pPr lvl="1"/>
            <a:r>
              <a:rPr lang="en-US" dirty="0" smtClean="0"/>
              <a:t>Close the Navigation Pane</a:t>
            </a:r>
          </a:p>
          <a:p>
            <a:pPr lvl="1"/>
            <a:r>
              <a:rPr lang="en-US" dirty="0" smtClean="0"/>
              <a:t>Click the ‘New (blank) record’ button to move t a position to enter a new record</a:t>
            </a:r>
          </a:p>
          <a:p>
            <a:pPr lvl="1"/>
            <a:r>
              <a:rPr lang="en-US" dirty="0" smtClean="0"/>
              <a:t>Close the table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Table</a:t>
            </a:r>
            <a:r>
              <a:rPr lang="en-US" sz="1200" dirty="0" smtClean="0"/>
              <a:t> (Slide 10 of 11)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9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956982"/>
          </a:xfrm>
        </p:spPr>
        <p:txBody>
          <a:bodyPr>
            <a:noAutofit/>
          </a:bodyPr>
          <a:lstStyle/>
          <a:p>
            <a:r>
              <a:rPr lang="en-US" dirty="0" smtClean="0"/>
              <a:t>To Resize Columns in a Datasheet</a:t>
            </a:r>
          </a:p>
          <a:p>
            <a:pPr lvl="1"/>
            <a:r>
              <a:rPr lang="en-US" dirty="0" smtClean="0"/>
              <a:t>Point </a:t>
            </a:r>
            <a:r>
              <a:rPr lang="en-US" dirty="0"/>
              <a:t>to the right boundary of the field selector </a:t>
            </a:r>
            <a:r>
              <a:rPr lang="en-US" dirty="0" smtClean="0"/>
              <a:t>so that the mouse pointer becomes a two-headed arrow</a:t>
            </a:r>
          </a:p>
          <a:p>
            <a:pPr lvl="1"/>
            <a:r>
              <a:rPr lang="en-US" dirty="0" smtClean="0"/>
              <a:t>Double-click </a:t>
            </a:r>
            <a:r>
              <a:rPr lang="en-US" dirty="0"/>
              <a:t>the right boundary of the field selector to resize the field so that it best fits the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Save </a:t>
            </a:r>
            <a:r>
              <a:rPr lang="en-US" dirty="0"/>
              <a:t>the changes to the layout by </a:t>
            </a:r>
            <a:r>
              <a:rPr lang="en-US" dirty="0" smtClean="0"/>
              <a:t>clicking </a:t>
            </a:r>
            <a:r>
              <a:rPr lang="en-US" dirty="0"/>
              <a:t>the Save button on the Quick Access </a:t>
            </a:r>
            <a:r>
              <a:rPr lang="en-US" dirty="0" smtClean="0"/>
              <a:t>Toolbar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table’s Close </a:t>
            </a:r>
            <a:r>
              <a:rPr lang="en-US" dirty="0" smtClean="0"/>
              <a:t>button to close </a:t>
            </a:r>
            <a:r>
              <a:rPr lang="en-US" dirty="0"/>
              <a:t>the table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Table </a:t>
            </a:r>
            <a:r>
              <a:rPr lang="en-US" sz="1200" dirty="0" smtClean="0"/>
              <a:t> (Slide 11 of 11)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90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4023782"/>
          </a:xfrm>
        </p:spPr>
        <p:txBody>
          <a:bodyPr>
            <a:noAutofit/>
          </a:bodyPr>
          <a:lstStyle/>
          <a:p>
            <a:r>
              <a:rPr lang="en-US" dirty="0" smtClean="0"/>
              <a:t>To Preview and Print the Contents of a Table</a:t>
            </a:r>
          </a:p>
          <a:p>
            <a:pPr lvl="1"/>
            <a:r>
              <a:rPr lang="en-US" dirty="0" smtClean="0"/>
              <a:t>If necessary, open the Navigation Pane and select the table you wish to preview and print</a:t>
            </a:r>
          </a:p>
          <a:p>
            <a:pPr lvl="1"/>
            <a:r>
              <a:rPr lang="en-US" dirty="0" smtClean="0"/>
              <a:t>Click FILE on the ribbon to </a:t>
            </a:r>
            <a:r>
              <a:rPr lang="en-US" dirty="0"/>
              <a:t>open the Backstage </a:t>
            </a:r>
            <a:r>
              <a:rPr lang="en-US" dirty="0" smtClean="0"/>
              <a:t>view</a:t>
            </a:r>
            <a:endParaRPr lang="en-US" dirty="0"/>
          </a:p>
          <a:p>
            <a:pPr lvl="1"/>
            <a:r>
              <a:rPr lang="en-US" dirty="0" smtClean="0"/>
              <a:t>Click </a:t>
            </a:r>
            <a:r>
              <a:rPr lang="en-US" dirty="0"/>
              <a:t>the Print tab in the Backstage view to display the Print </a:t>
            </a:r>
            <a:r>
              <a:rPr lang="en-US" dirty="0" smtClean="0"/>
              <a:t>gallery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Print Preview button in the Print gallery to display a preview of what the table will look like when printed </a:t>
            </a:r>
            <a:endParaRPr lang="en-US" dirty="0" smtClean="0"/>
          </a:p>
          <a:p>
            <a:pPr lvl="1"/>
            <a:r>
              <a:rPr lang="en-US" dirty="0" smtClean="0"/>
              <a:t>Click the Print button to display the Print dialog box </a:t>
            </a:r>
          </a:p>
          <a:p>
            <a:pPr lvl="1"/>
            <a:r>
              <a:rPr lang="en-US" dirty="0" smtClean="0"/>
              <a:t>Click the OK button to print the table</a:t>
            </a:r>
          </a:p>
          <a:p>
            <a:pPr lvl="1"/>
            <a:r>
              <a:rPr lang="en-US" dirty="0" smtClean="0"/>
              <a:t>When the printer stops, retrieve the hard copy</a:t>
            </a:r>
          </a:p>
          <a:p>
            <a:pPr lvl="1"/>
            <a:r>
              <a:rPr lang="en-US" dirty="0" smtClean="0"/>
              <a:t>Click the Close Print Preview button to close the Print Preview window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Previewing and Printing the Contents of a Table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749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415338" cy="4404782"/>
          </a:xfrm>
        </p:spPr>
        <p:txBody>
          <a:bodyPr>
            <a:noAutofit/>
          </a:bodyPr>
          <a:lstStyle/>
          <a:p>
            <a:r>
              <a:rPr lang="en-US" dirty="0" smtClean="0"/>
              <a:t>To Import an Excel Worksheet</a:t>
            </a:r>
          </a:p>
          <a:p>
            <a:pPr lvl="1"/>
            <a:r>
              <a:rPr lang="en-US" dirty="0" smtClean="0"/>
              <a:t>Click EXTERNAL DATA on the ribbon </a:t>
            </a:r>
            <a:r>
              <a:rPr lang="en-US" dirty="0"/>
              <a:t>to display the </a:t>
            </a:r>
            <a:r>
              <a:rPr lang="en-US" dirty="0" smtClean="0"/>
              <a:t>EXTERNAL DATA tab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Excel </a:t>
            </a:r>
            <a:r>
              <a:rPr lang="en-US" dirty="0" smtClean="0"/>
              <a:t>button </a:t>
            </a:r>
            <a:r>
              <a:rPr lang="en-US" dirty="0"/>
              <a:t>to display the Get External Data – Excel Spreadsheet dialog </a:t>
            </a:r>
            <a:r>
              <a:rPr lang="en-US" dirty="0" smtClean="0"/>
              <a:t>box</a:t>
            </a:r>
            <a:endParaRPr lang="en-US" dirty="0"/>
          </a:p>
          <a:p>
            <a:pPr lvl="1"/>
            <a:r>
              <a:rPr lang="en-US" dirty="0" smtClean="0"/>
              <a:t>Click </a:t>
            </a:r>
            <a:r>
              <a:rPr lang="en-US" dirty="0"/>
              <a:t>the Browse button </a:t>
            </a:r>
            <a:r>
              <a:rPr lang="en-US" dirty="0" smtClean="0"/>
              <a:t>in the Get </a:t>
            </a:r>
            <a:r>
              <a:rPr lang="en-US" dirty="0"/>
              <a:t>External Data – Excel Spreadsheet dialog </a:t>
            </a:r>
            <a:r>
              <a:rPr lang="en-US" dirty="0" smtClean="0"/>
              <a:t>box</a:t>
            </a:r>
          </a:p>
          <a:p>
            <a:pPr lvl="1"/>
            <a:r>
              <a:rPr lang="en-US" dirty="0" smtClean="0"/>
              <a:t>Navigate to and select the desired file</a:t>
            </a:r>
          </a:p>
          <a:p>
            <a:pPr lvl="1"/>
            <a:r>
              <a:rPr lang="en-US" dirty="0" smtClean="0"/>
              <a:t>Click the Open button</a:t>
            </a:r>
          </a:p>
          <a:p>
            <a:pPr lvl="1"/>
            <a:r>
              <a:rPr lang="en-US" dirty="0" smtClean="0"/>
              <a:t>With the option button to import the source data to a new table elected, click the OK button to display the Import Spreadsheet Wizard dialog box</a:t>
            </a:r>
          </a:p>
          <a:p>
            <a:pPr lvl="1"/>
            <a:r>
              <a:rPr lang="en-US" dirty="0" smtClean="0"/>
              <a:t>Be sure the ‘First Row Contains Column Headings’ check box is selected</a:t>
            </a:r>
          </a:p>
          <a:p>
            <a:pPr lvl="1"/>
            <a:r>
              <a:rPr lang="en-US" dirty="0" smtClean="0"/>
              <a:t>Click the Next button</a:t>
            </a:r>
          </a:p>
          <a:p>
            <a:pPr lvl="1"/>
            <a:r>
              <a:rPr lang="en-US" dirty="0" smtClean="0"/>
              <a:t>Click the ‘Choose my own primary key’ option button</a:t>
            </a:r>
          </a:p>
          <a:p>
            <a:pPr lvl="1"/>
            <a:r>
              <a:rPr lang="en-US" dirty="0" smtClean="0"/>
              <a:t>Click the Finish button</a:t>
            </a:r>
          </a:p>
          <a:p>
            <a:pPr lvl="1"/>
            <a:r>
              <a:rPr lang="en-US" dirty="0" smtClean="0"/>
              <a:t>Click the Save Import button to save the import steps</a:t>
            </a:r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or Linking Data From Other Applications to Access</a:t>
            </a:r>
            <a:r>
              <a:rPr lang="en-US" sz="1200" dirty="0" smtClean="0"/>
              <a:t> (Slide 1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74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447800"/>
            <a:ext cx="6832384" cy="4069064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or Linking Data From Other Applications to Access</a:t>
            </a:r>
            <a:r>
              <a:rPr lang="en-US" sz="1200" dirty="0" smtClean="0"/>
              <a:t> (Slide 2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67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415338" cy="4404782"/>
          </a:xfrm>
        </p:spPr>
        <p:txBody>
          <a:bodyPr>
            <a:noAutofit/>
          </a:bodyPr>
          <a:lstStyle/>
          <a:p>
            <a:r>
              <a:rPr lang="en-US" dirty="0" smtClean="0"/>
              <a:t>To Modify a Table in Design View</a:t>
            </a:r>
          </a:p>
          <a:p>
            <a:pPr lvl="1"/>
            <a:r>
              <a:rPr lang="en-US" dirty="0" smtClean="0"/>
              <a:t>Right-click the desired table in the Navigation Pane to display the shortcut menu, and then click Design View on the shortcut menu to open the table in Design View</a:t>
            </a:r>
          </a:p>
          <a:p>
            <a:pPr lvl="1"/>
            <a:r>
              <a:rPr lang="en-US" dirty="0" smtClean="0"/>
              <a:t>Click the Description box for the desired field and then type the desired text</a:t>
            </a:r>
          </a:p>
          <a:p>
            <a:pPr lvl="1"/>
            <a:r>
              <a:rPr lang="en-US" dirty="0" smtClean="0"/>
              <a:t>Click the Save button on the Quick Access Toolbar to save your changes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or Linking Data From Other Applications to Access</a:t>
            </a:r>
            <a:r>
              <a:rPr lang="en-US" sz="1200" dirty="0" smtClean="0"/>
              <a:t> (Slide 3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74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415338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To Use the Simple Query Wizard to Create a Query</a:t>
            </a:r>
          </a:p>
          <a:p>
            <a:pPr lvl="1"/>
            <a:r>
              <a:rPr lang="en-US" dirty="0" smtClean="0"/>
              <a:t>If necessary, open the Navigation Pane</a:t>
            </a:r>
          </a:p>
          <a:p>
            <a:pPr lvl="1"/>
            <a:r>
              <a:rPr lang="en-US" dirty="0" smtClean="0"/>
              <a:t>Select the table you wish to query</a:t>
            </a:r>
          </a:p>
          <a:p>
            <a:pPr lvl="1"/>
            <a:r>
              <a:rPr lang="en-US" dirty="0" smtClean="0"/>
              <a:t>Click CREATE on the ribbon to display the CREATE tab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Query Wizard </a:t>
            </a:r>
            <a:r>
              <a:rPr lang="en-US" dirty="0" smtClean="0"/>
              <a:t>button </a:t>
            </a:r>
            <a:r>
              <a:rPr lang="en-US" dirty="0"/>
              <a:t>to display the New Query dialog </a:t>
            </a:r>
            <a:r>
              <a:rPr lang="en-US" dirty="0" smtClean="0"/>
              <a:t>box</a:t>
            </a:r>
          </a:p>
          <a:p>
            <a:pPr lvl="1"/>
            <a:r>
              <a:rPr lang="en-US" dirty="0" smtClean="0"/>
              <a:t>Be </a:t>
            </a:r>
            <a:r>
              <a:rPr lang="en-US" dirty="0"/>
              <a:t>sure Simple Query Wizard is selected, and then </a:t>
            </a:r>
            <a:r>
              <a:rPr lang="en-US" dirty="0" smtClean="0"/>
              <a:t>click </a:t>
            </a:r>
            <a:r>
              <a:rPr lang="en-US" dirty="0"/>
              <a:t>the OK button (New Query dialog box) to display the Simple Query Wizard dialog box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410488"/>
            <a:ext cx="8026400" cy="287771"/>
          </a:xfrm>
        </p:spPr>
        <p:txBody>
          <a:bodyPr/>
          <a:lstStyle/>
          <a:p>
            <a:r>
              <a:rPr lang="en-US" dirty="0" smtClean="0"/>
              <a:t>Additional Database Objects </a:t>
            </a:r>
            <a:r>
              <a:rPr lang="en-US" sz="1200" dirty="0" smtClean="0"/>
              <a:t>(Slide 1 of 6)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6" name="Picture 5" descr="Figure 1-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3429000"/>
            <a:ext cx="5250483" cy="311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39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415338" cy="2286000"/>
          </a:xfrm>
        </p:spPr>
        <p:txBody>
          <a:bodyPr>
            <a:noAutofit/>
          </a:bodyPr>
          <a:lstStyle/>
          <a:p>
            <a:r>
              <a:rPr lang="en-US" dirty="0" smtClean="0"/>
              <a:t>To Use a Criterion in a Query</a:t>
            </a:r>
          </a:p>
          <a:p>
            <a:pPr lvl="1"/>
            <a:r>
              <a:rPr lang="en-US" dirty="0" smtClean="0"/>
              <a:t>Right-click the query to open in the Navigation Pane to produce a shortcut menu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Design View on the shortcut menu to open the query in Design </a:t>
            </a:r>
            <a:r>
              <a:rPr lang="en-US" dirty="0" smtClean="0"/>
              <a:t>view</a:t>
            </a:r>
          </a:p>
          <a:p>
            <a:pPr lvl="1"/>
            <a:r>
              <a:rPr lang="en-US" dirty="0" smtClean="0"/>
              <a:t>Click the Criteria row in the column for the field for which you want to specify the criteria, and then type the criteria</a:t>
            </a:r>
          </a:p>
          <a:p>
            <a:pPr lvl="1"/>
            <a:r>
              <a:rPr lang="en-US" dirty="0" smtClean="0"/>
              <a:t>Click the Run button to run the query and display the results in Datasheet view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Database Objects</a:t>
            </a:r>
            <a:r>
              <a:rPr lang="en-US" sz="1200" dirty="0" smtClean="0"/>
              <a:t> (Slide 2 of 6)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973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718982"/>
          </a:xfrm>
        </p:spPr>
        <p:txBody>
          <a:bodyPr>
            <a:noAutofit/>
          </a:bodyPr>
          <a:lstStyle/>
          <a:p>
            <a:r>
              <a:rPr lang="en-US" dirty="0" smtClean="0"/>
              <a:t>To Create a Form</a:t>
            </a:r>
          </a:p>
          <a:p>
            <a:pPr lvl="1"/>
            <a:r>
              <a:rPr lang="en-US" dirty="0" smtClean="0"/>
              <a:t>Select the table in the Navigation Pane for which you want to create a form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necessary, </a:t>
            </a:r>
            <a:r>
              <a:rPr lang="en-US" dirty="0" smtClean="0"/>
              <a:t>click CREATE </a:t>
            </a:r>
            <a:r>
              <a:rPr lang="en-US" dirty="0"/>
              <a:t>on the </a:t>
            </a:r>
            <a:r>
              <a:rPr lang="en-US" dirty="0" smtClean="0"/>
              <a:t>ribbon </a:t>
            </a:r>
            <a:r>
              <a:rPr lang="en-US" dirty="0"/>
              <a:t>to display the </a:t>
            </a:r>
            <a:r>
              <a:rPr lang="en-US" dirty="0" smtClean="0"/>
              <a:t>CREATE tab</a:t>
            </a:r>
          </a:p>
          <a:p>
            <a:pPr lvl="1"/>
            <a:r>
              <a:rPr lang="en-US" dirty="0" smtClean="0"/>
              <a:t>Click the Form button to create a simple form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Form View button on the Access </a:t>
            </a:r>
            <a:r>
              <a:rPr lang="en-US" dirty="0" smtClean="0"/>
              <a:t>status </a:t>
            </a:r>
            <a:r>
              <a:rPr lang="en-US" dirty="0"/>
              <a:t>bar to display the form in Form </a:t>
            </a:r>
            <a:r>
              <a:rPr lang="en-US" dirty="0" smtClean="0"/>
              <a:t>view</a:t>
            </a:r>
          </a:p>
          <a:p>
            <a:pPr lvl="1"/>
            <a:r>
              <a:rPr lang="en-US" dirty="0" smtClean="0"/>
              <a:t>Click the Next record button to move to the next record</a:t>
            </a:r>
          </a:p>
          <a:p>
            <a:pPr lvl="1"/>
            <a:r>
              <a:rPr lang="en-US" dirty="0" smtClean="0"/>
              <a:t>Click the Save button on the Quick Access Toolbar to display the Save As dialog box</a:t>
            </a:r>
          </a:p>
          <a:p>
            <a:pPr lvl="1"/>
            <a:r>
              <a:rPr lang="en-US" dirty="0" smtClean="0"/>
              <a:t>Type the desired form name, and then click the OK button to save the form</a:t>
            </a:r>
          </a:p>
          <a:p>
            <a:pPr lvl="1"/>
            <a:r>
              <a:rPr lang="en-US" dirty="0" smtClean="0"/>
              <a:t>Click the Close button for the form to close the form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Database Objects</a:t>
            </a:r>
            <a:r>
              <a:rPr lang="en-US" sz="1200" dirty="0" smtClean="0"/>
              <a:t> (Slide 3 of 6)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0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652182"/>
          </a:xfrm>
        </p:spPr>
        <p:txBody>
          <a:bodyPr>
            <a:noAutofit/>
          </a:bodyPr>
          <a:lstStyle/>
          <a:p>
            <a:r>
              <a:rPr lang="en-US" dirty="0" smtClean="0"/>
              <a:t>To Create a Report</a:t>
            </a:r>
          </a:p>
          <a:p>
            <a:pPr lvl="1"/>
            <a:r>
              <a:rPr lang="en-US" dirty="0" smtClean="0"/>
              <a:t>Select the table in the Navigation Pane for which you want to create the report</a:t>
            </a:r>
          </a:p>
          <a:p>
            <a:pPr lvl="1"/>
            <a:r>
              <a:rPr lang="en-US" dirty="0" smtClean="0"/>
              <a:t>Click CREATE on the ribbon to display the CREATE tab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Report </a:t>
            </a:r>
            <a:r>
              <a:rPr lang="en-US" dirty="0" smtClean="0"/>
              <a:t>button </a:t>
            </a:r>
            <a:r>
              <a:rPr lang="en-US" dirty="0"/>
              <a:t>to create the </a:t>
            </a:r>
            <a:r>
              <a:rPr lang="en-US" dirty="0" smtClean="0"/>
              <a:t>report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Save button on the Quick Access Toolbar to display the Save As dialog box and then </a:t>
            </a:r>
            <a:r>
              <a:rPr lang="en-US" dirty="0" smtClean="0"/>
              <a:t>type the </a:t>
            </a:r>
            <a:r>
              <a:rPr lang="en-US" dirty="0"/>
              <a:t>name of the </a:t>
            </a:r>
            <a:r>
              <a:rPr lang="en-US" dirty="0" smtClean="0"/>
              <a:t>report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OK button (Save As dialog box) to save the report </a:t>
            </a:r>
            <a:endParaRPr lang="en-US" dirty="0" smtClean="0"/>
          </a:p>
          <a:p>
            <a:pPr lvl="1"/>
            <a:r>
              <a:rPr lang="en-US" dirty="0" smtClean="0"/>
              <a:t>Close the report by tapping or clicking its Close button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Database Objects</a:t>
            </a:r>
            <a:r>
              <a:rPr lang="en-US" sz="1200" dirty="0" smtClean="0"/>
              <a:t> (Slide 4 of 6)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109382"/>
          </a:xfrm>
        </p:spPr>
        <p:txBody>
          <a:bodyPr>
            <a:noAutofit/>
          </a:bodyPr>
          <a:lstStyle/>
          <a:p>
            <a:r>
              <a:rPr lang="en-US" dirty="0"/>
              <a:t>Print the contents of a table</a:t>
            </a:r>
          </a:p>
          <a:p>
            <a:r>
              <a:rPr lang="en-US" dirty="0" smtClean="0"/>
              <a:t>Create </a:t>
            </a:r>
            <a:r>
              <a:rPr lang="en-US" dirty="0"/>
              <a:t>and use a query</a:t>
            </a:r>
          </a:p>
          <a:p>
            <a:r>
              <a:rPr lang="en-US" dirty="0" smtClean="0"/>
              <a:t>Create </a:t>
            </a:r>
            <a:r>
              <a:rPr lang="en-US" dirty="0"/>
              <a:t>and use a form</a:t>
            </a:r>
          </a:p>
          <a:p>
            <a:r>
              <a:rPr lang="en-US" dirty="0" smtClean="0"/>
              <a:t>Create </a:t>
            </a:r>
            <a:r>
              <a:rPr lang="en-US" dirty="0"/>
              <a:t>and print custom reports</a:t>
            </a:r>
          </a:p>
          <a:p>
            <a:r>
              <a:rPr lang="en-US" dirty="0" smtClean="0"/>
              <a:t>Modify </a:t>
            </a:r>
            <a:r>
              <a:rPr lang="en-US" dirty="0"/>
              <a:t>a report in Layout view</a:t>
            </a:r>
          </a:p>
          <a:p>
            <a:r>
              <a:rPr lang="en-US" dirty="0" smtClean="0"/>
              <a:t>Perform </a:t>
            </a:r>
            <a:r>
              <a:rPr lang="en-US" dirty="0"/>
              <a:t>special database operations</a:t>
            </a:r>
          </a:p>
          <a:p>
            <a:r>
              <a:rPr lang="en-US" dirty="0" smtClean="0"/>
              <a:t>Design </a:t>
            </a:r>
            <a:r>
              <a:rPr lang="en-US" dirty="0"/>
              <a:t>a database to satisfy a </a:t>
            </a:r>
            <a:r>
              <a:rPr lang="en-US" dirty="0" smtClean="0"/>
              <a:t>collection of </a:t>
            </a:r>
            <a:r>
              <a:rPr lang="en-US" dirty="0"/>
              <a:t>requirements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r>
              <a:rPr lang="en-US" sz="1200" dirty="0" smtClean="0"/>
              <a:t> (Slide 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2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415338" cy="31093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Modify Report Column Headings and Resize Columns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Right-click the report in the Navigation Pane you wish to modify and then click Layout View on the shortcut menu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If </a:t>
            </a:r>
            <a:r>
              <a:rPr lang="en-US" dirty="0"/>
              <a:t>a Field list appears, </a:t>
            </a:r>
            <a:r>
              <a:rPr lang="en-US" dirty="0" smtClean="0"/>
              <a:t>click </a:t>
            </a:r>
            <a:r>
              <a:rPr lang="en-US" dirty="0"/>
              <a:t>the Add Existing Fields </a:t>
            </a:r>
            <a:r>
              <a:rPr lang="en-US" dirty="0" smtClean="0"/>
              <a:t>button </a:t>
            </a:r>
            <a:r>
              <a:rPr lang="en-US" dirty="0"/>
              <a:t>to remove the Field list from the </a:t>
            </a:r>
            <a:r>
              <a:rPr lang="en-US" dirty="0" smtClean="0"/>
              <a:t>screen</a:t>
            </a:r>
            <a:endParaRPr lang="en-US" dirty="0"/>
          </a:p>
          <a:p>
            <a:pPr lvl="1"/>
            <a:r>
              <a:rPr lang="en-US" dirty="0"/>
              <a:t>Close the Navigation </a:t>
            </a:r>
            <a:r>
              <a:rPr lang="en-US" dirty="0" smtClean="0"/>
              <a:t>Pane</a:t>
            </a:r>
            <a:endParaRPr lang="en-US" dirty="0"/>
          </a:p>
          <a:p>
            <a:pPr lvl="1"/>
            <a:r>
              <a:rPr lang="en-US" dirty="0" smtClean="0"/>
              <a:t>Click the column heading you wish to modify two times</a:t>
            </a:r>
          </a:p>
          <a:p>
            <a:pPr lvl="1"/>
            <a:r>
              <a:rPr lang="en-US" dirty="0" smtClean="0"/>
              <a:t>Type the new column heading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Point to the right boundary of the heading for the column you wish to resize until the mouse pointer changes to a two-headed arrow and then drag the right boundary to the desired position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Database Objects</a:t>
            </a:r>
            <a:r>
              <a:rPr lang="en-US" sz="1200" dirty="0" smtClean="0"/>
              <a:t> (Slide 5 of 6)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2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337982"/>
          </a:xfrm>
        </p:spPr>
        <p:txBody>
          <a:bodyPr>
            <a:normAutofit/>
          </a:bodyPr>
          <a:lstStyle/>
          <a:p>
            <a:r>
              <a:rPr lang="en-US" dirty="0" smtClean="0"/>
              <a:t>To Add Totals to a Report</a:t>
            </a:r>
          </a:p>
          <a:p>
            <a:pPr lvl="1"/>
            <a:r>
              <a:rPr lang="en-US" dirty="0" smtClean="0"/>
              <a:t>Click the field you want to total</a:t>
            </a:r>
          </a:p>
          <a:p>
            <a:pPr lvl="1"/>
            <a:r>
              <a:rPr lang="en-US" dirty="0" smtClean="0"/>
              <a:t>Click DESIGN on the ribbon to display the DESIGN tab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Totals </a:t>
            </a:r>
            <a:r>
              <a:rPr lang="en-US" dirty="0" smtClean="0"/>
              <a:t>button </a:t>
            </a:r>
            <a:r>
              <a:rPr lang="en-US" dirty="0"/>
              <a:t>to display the list of available </a:t>
            </a:r>
            <a:r>
              <a:rPr lang="en-US" dirty="0" smtClean="0"/>
              <a:t>calculations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Sum to calculate the sum of the amount of paid </a:t>
            </a:r>
            <a:r>
              <a:rPr lang="en-US" dirty="0" smtClean="0"/>
              <a:t>values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Save button on the Quick Access Toolbar to save your changes to the report layout </a:t>
            </a:r>
            <a:endParaRPr lang="en-US" dirty="0" smtClean="0"/>
          </a:p>
          <a:p>
            <a:pPr lvl="1"/>
            <a:r>
              <a:rPr lang="en-US" dirty="0" smtClean="0"/>
              <a:t>Close the report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Database Objects</a:t>
            </a:r>
            <a:r>
              <a:rPr lang="en-US" sz="1200" dirty="0" smtClean="0"/>
              <a:t> (Slide 6 of 6)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6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423582"/>
          </a:xfrm>
        </p:spPr>
        <p:txBody>
          <a:bodyPr>
            <a:normAutofit/>
          </a:bodyPr>
          <a:lstStyle/>
          <a:p>
            <a:r>
              <a:rPr lang="en-US" dirty="0" smtClean="0"/>
              <a:t>To Change Database Properties</a:t>
            </a:r>
          </a:p>
          <a:p>
            <a:pPr lvl="1"/>
            <a:r>
              <a:rPr lang="en-US" dirty="0" smtClean="0"/>
              <a:t>Click FILE </a:t>
            </a:r>
            <a:r>
              <a:rPr lang="en-US" dirty="0"/>
              <a:t>on the r</a:t>
            </a:r>
            <a:r>
              <a:rPr lang="en-US" dirty="0" smtClean="0"/>
              <a:t>ibbon </a:t>
            </a:r>
            <a:r>
              <a:rPr lang="en-US" dirty="0"/>
              <a:t>to open the Backstage </a:t>
            </a:r>
            <a:r>
              <a:rPr lang="en-US" dirty="0" smtClean="0"/>
              <a:t>view</a:t>
            </a:r>
            <a:endParaRPr lang="en-US" dirty="0"/>
          </a:p>
          <a:p>
            <a:pPr lvl="1"/>
            <a:r>
              <a:rPr lang="en-US" dirty="0"/>
              <a:t>If </a:t>
            </a:r>
            <a:r>
              <a:rPr lang="en-US" dirty="0" smtClean="0"/>
              <a:t>necessary, click</a:t>
            </a:r>
            <a:r>
              <a:rPr lang="en-US" b="1" dirty="0" smtClean="0"/>
              <a:t> </a:t>
            </a:r>
            <a:r>
              <a:rPr lang="en-US" dirty="0"/>
              <a:t>the Info tab in the Backstage view to display the </a:t>
            </a:r>
            <a:r>
              <a:rPr lang="en-US" dirty="0" smtClean="0"/>
              <a:t>Info gallery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‘View and edit database properties’ link in the right pane of the Info </a:t>
            </a:r>
            <a:r>
              <a:rPr lang="en-US" dirty="0" smtClean="0"/>
              <a:t>gallery</a:t>
            </a:r>
          </a:p>
          <a:p>
            <a:pPr lvl="1"/>
            <a:r>
              <a:rPr lang="en-US" dirty="0" smtClean="0"/>
              <a:t>Enter the desired database properties</a:t>
            </a:r>
          </a:p>
          <a:p>
            <a:pPr lvl="1"/>
            <a:r>
              <a:rPr lang="en-US" dirty="0" smtClean="0"/>
              <a:t>Click the OK button to save your changes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Properties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60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880782"/>
          </a:xfrm>
        </p:spPr>
        <p:txBody>
          <a:bodyPr>
            <a:normAutofit/>
          </a:bodyPr>
          <a:lstStyle/>
          <a:p>
            <a:r>
              <a:rPr lang="en-US" dirty="0" smtClean="0"/>
              <a:t>To Back Up a Database</a:t>
            </a:r>
          </a:p>
          <a:p>
            <a:pPr lvl="1"/>
            <a:r>
              <a:rPr lang="en-US" dirty="0" smtClean="0"/>
              <a:t>Open </a:t>
            </a:r>
            <a:r>
              <a:rPr lang="en-US" dirty="0"/>
              <a:t>the database to be backed </a:t>
            </a:r>
            <a:r>
              <a:rPr lang="en-US" dirty="0" smtClean="0"/>
              <a:t>up</a:t>
            </a:r>
            <a:endParaRPr lang="en-US" dirty="0"/>
          </a:p>
          <a:p>
            <a:pPr lvl="1"/>
            <a:r>
              <a:rPr lang="en-US" dirty="0" smtClean="0"/>
              <a:t>Click FILE </a:t>
            </a:r>
            <a:r>
              <a:rPr lang="en-US" dirty="0"/>
              <a:t>on the </a:t>
            </a:r>
            <a:r>
              <a:rPr lang="en-US" dirty="0" smtClean="0"/>
              <a:t>ribbon </a:t>
            </a:r>
            <a:r>
              <a:rPr lang="en-US" dirty="0"/>
              <a:t>to open the Backstage view, and then </a:t>
            </a:r>
            <a:r>
              <a:rPr lang="en-US" dirty="0" smtClean="0"/>
              <a:t>tap or click the Save As tab</a:t>
            </a:r>
            <a:endParaRPr lang="en-US" dirty="0"/>
          </a:p>
          <a:p>
            <a:pPr lvl="1"/>
            <a:r>
              <a:rPr lang="en-US" dirty="0" smtClean="0"/>
              <a:t>With </a:t>
            </a:r>
            <a:r>
              <a:rPr lang="en-US" dirty="0"/>
              <a:t>Save Database As selected in the File Types area, click </a:t>
            </a:r>
            <a:r>
              <a:rPr lang="en-US" dirty="0" smtClean="0"/>
              <a:t>‘Back </a:t>
            </a:r>
            <a:r>
              <a:rPr lang="en-US" dirty="0"/>
              <a:t>Up </a:t>
            </a:r>
            <a:r>
              <a:rPr lang="en-US" dirty="0" smtClean="0"/>
              <a:t>Database’ </a:t>
            </a:r>
            <a:r>
              <a:rPr lang="en-US" dirty="0"/>
              <a:t>in the Save Database As area, and then </a:t>
            </a:r>
            <a:r>
              <a:rPr lang="en-US" dirty="0" smtClean="0"/>
              <a:t>click </a:t>
            </a:r>
            <a:r>
              <a:rPr lang="en-US" dirty="0"/>
              <a:t>the Save As </a:t>
            </a:r>
            <a:r>
              <a:rPr lang="en-US" dirty="0" smtClean="0"/>
              <a:t>button</a:t>
            </a:r>
            <a:endParaRPr lang="en-US" dirty="0"/>
          </a:p>
          <a:p>
            <a:pPr lvl="1"/>
            <a:r>
              <a:rPr lang="en-US" dirty="0" smtClean="0"/>
              <a:t>Navigate to </a:t>
            </a:r>
            <a:r>
              <a:rPr lang="en-US" dirty="0"/>
              <a:t>the desired location in the Save As box. If you do not want the name Access has suggested, enter the desired name in the File name text </a:t>
            </a:r>
            <a:r>
              <a:rPr lang="en-US" dirty="0" smtClean="0"/>
              <a:t>box</a:t>
            </a:r>
            <a:endParaRPr lang="en-US" dirty="0"/>
          </a:p>
          <a:p>
            <a:pPr lvl="1"/>
            <a:r>
              <a:rPr lang="en-US" dirty="0" smtClean="0"/>
              <a:t>Click </a:t>
            </a:r>
            <a:r>
              <a:rPr lang="en-US" dirty="0"/>
              <a:t>the Save button to back up the </a:t>
            </a:r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Database Operations </a:t>
            </a:r>
            <a:r>
              <a:rPr lang="en-US" sz="1200" dirty="0" smtClean="0"/>
              <a:t>(Slide 1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48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1838965"/>
          </a:xfrm>
        </p:spPr>
        <p:txBody>
          <a:bodyPr/>
          <a:lstStyle/>
          <a:p>
            <a:r>
              <a:rPr lang="en-US" dirty="0" smtClean="0"/>
              <a:t>To Compact and Repair a Database</a:t>
            </a:r>
          </a:p>
          <a:p>
            <a:pPr lvl="1"/>
            <a:r>
              <a:rPr lang="en-US" dirty="0" smtClean="0"/>
              <a:t>Open </a:t>
            </a:r>
            <a:r>
              <a:rPr lang="en-US" dirty="0"/>
              <a:t>the database to be </a:t>
            </a:r>
            <a:r>
              <a:rPr lang="en-US" dirty="0" smtClean="0"/>
              <a:t>compacted</a:t>
            </a:r>
            <a:endParaRPr lang="en-US" dirty="0"/>
          </a:p>
          <a:p>
            <a:pPr lvl="1"/>
            <a:r>
              <a:rPr lang="en-US" dirty="0" smtClean="0"/>
              <a:t>Click FILE on the ribbon to </a:t>
            </a:r>
            <a:r>
              <a:rPr lang="en-US" dirty="0"/>
              <a:t>open the Backstage view, and then, if necessary, select the Info </a:t>
            </a:r>
            <a:r>
              <a:rPr lang="en-US" dirty="0" smtClean="0"/>
              <a:t>tab</a:t>
            </a:r>
            <a:endParaRPr lang="en-US" dirty="0"/>
          </a:p>
          <a:p>
            <a:pPr lvl="1"/>
            <a:r>
              <a:rPr lang="en-US" dirty="0" smtClean="0"/>
              <a:t>Click </a:t>
            </a:r>
            <a:r>
              <a:rPr lang="en-US" dirty="0"/>
              <a:t>the </a:t>
            </a:r>
            <a:r>
              <a:rPr lang="en-US" dirty="0" smtClean="0"/>
              <a:t>‘Compact </a:t>
            </a:r>
            <a:r>
              <a:rPr lang="en-US" dirty="0"/>
              <a:t>&amp; Repair </a:t>
            </a:r>
            <a:r>
              <a:rPr lang="en-US" dirty="0" smtClean="0"/>
              <a:t>Database’ </a:t>
            </a:r>
            <a:r>
              <a:rPr lang="en-US" dirty="0"/>
              <a:t>button in the </a:t>
            </a:r>
            <a:r>
              <a:rPr lang="en-US" dirty="0" smtClean="0"/>
              <a:t>Info </a:t>
            </a:r>
            <a:r>
              <a:rPr lang="en-US" dirty="0"/>
              <a:t>gallery to compact and repair the database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Database Operations </a:t>
            </a:r>
            <a:r>
              <a:rPr lang="en-US" sz="1200" dirty="0" smtClean="0"/>
              <a:t> (Slide 2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32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1652760"/>
          </a:xfrm>
        </p:spPr>
        <p:txBody>
          <a:bodyPr/>
          <a:lstStyle/>
          <a:p>
            <a:r>
              <a:rPr lang="en-US" dirty="0" smtClean="0"/>
              <a:t>Additional Operations</a:t>
            </a:r>
          </a:p>
          <a:p>
            <a:pPr lvl="1"/>
            <a:r>
              <a:rPr lang="en-US" dirty="0" smtClean="0"/>
              <a:t>Closing a database without exiting Access</a:t>
            </a:r>
          </a:p>
          <a:p>
            <a:pPr lvl="1"/>
            <a:r>
              <a:rPr lang="en-US" dirty="0" smtClean="0"/>
              <a:t>Saving a database with another name</a:t>
            </a:r>
          </a:p>
          <a:p>
            <a:pPr lvl="1"/>
            <a:r>
              <a:rPr lang="en-US" dirty="0" smtClean="0"/>
              <a:t>Deleting a table or other object in the database</a:t>
            </a:r>
          </a:p>
          <a:p>
            <a:pPr lvl="1"/>
            <a:r>
              <a:rPr lang="en-US" dirty="0" smtClean="0"/>
              <a:t>Renaming an object in the database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Database Operations </a:t>
            </a:r>
            <a:r>
              <a:rPr lang="en-US" sz="1200" dirty="0" smtClean="0"/>
              <a:t>(Slide 3 of 3)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47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332946"/>
          </a:xfrm>
        </p:spPr>
        <p:txBody>
          <a:bodyPr/>
          <a:lstStyle/>
          <a:p>
            <a:r>
              <a:rPr lang="en-US" dirty="0" smtClean="0"/>
              <a:t>Database Design Process</a:t>
            </a:r>
          </a:p>
          <a:p>
            <a:pPr lvl="1"/>
            <a:r>
              <a:rPr lang="en-US" dirty="0" smtClean="0"/>
              <a:t>Identify the Tables</a:t>
            </a:r>
          </a:p>
          <a:p>
            <a:pPr lvl="1"/>
            <a:r>
              <a:rPr lang="en-US" dirty="0" smtClean="0"/>
              <a:t>Determine the Primary Keys</a:t>
            </a:r>
          </a:p>
          <a:p>
            <a:pPr lvl="1"/>
            <a:r>
              <a:rPr lang="en-US" dirty="0" smtClean="0"/>
              <a:t>Determine Additional Fields</a:t>
            </a:r>
          </a:p>
          <a:p>
            <a:pPr lvl="1"/>
            <a:r>
              <a:rPr lang="en-US" dirty="0" smtClean="0"/>
              <a:t>Determine and Implement Relationships between the Tables</a:t>
            </a:r>
          </a:p>
          <a:p>
            <a:pPr lvl="1"/>
            <a:r>
              <a:rPr lang="en-US" dirty="0" smtClean="0"/>
              <a:t>Assign Data Types to the Fields</a:t>
            </a:r>
          </a:p>
          <a:p>
            <a:pPr lvl="1"/>
            <a:r>
              <a:rPr lang="en-US" dirty="0" smtClean="0"/>
              <a:t>Identify and Remove Redundancy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Design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4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044204"/>
            <a:ext cx="7010400" cy="317299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– Database Creation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4288445"/>
            <a:ext cx="6705600" cy="18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1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414182"/>
          </a:xfrm>
        </p:spPr>
        <p:txBody>
          <a:bodyPr>
            <a:noAutofit/>
          </a:bodyPr>
          <a:lstStyle/>
          <a:p>
            <a:r>
              <a:rPr lang="en-US" dirty="0" smtClean="0"/>
              <a:t>Create </a:t>
            </a:r>
            <a:r>
              <a:rPr lang="en-US" dirty="0"/>
              <a:t>the first table, </a:t>
            </a:r>
            <a:r>
              <a:rPr lang="en-US" dirty="0" smtClean="0"/>
              <a:t>Account Manager, </a:t>
            </a:r>
            <a:r>
              <a:rPr lang="en-US" dirty="0"/>
              <a:t>using Datasheet </a:t>
            </a:r>
            <a:r>
              <a:rPr lang="en-US" dirty="0" smtClean="0"/>
              <a:t>view</a:t>
            </a:r>
            <a:endParaRPr lang="en-US" dirty="0"/>
          </a:p>
          <a:p>
            <a:r>
              <a:rPr lang="en-US" dirty="0" smtClean="0"/>
              <a:t>Add </a:t>
            </a:r>
            <a:r>
              <a:rPr lang="en-US" dirty="0"/>
              <a:t>records to the </a:t>
            </a:r>
            <a:r>
              <a:rPr lang="en-US" dirty="0" smtClean="0"/>
              <a:t>Account Manager table</a:t>
            </a:r>
            <a:endParaRPr lang="en-US" dirty="0"/>
          </a:p>
          <a:p>
            <a:r>
              <a:rPr lang="en-US" dirty="0" smtClean="0"/>
              <a:t>Print </a:t>
            </a:r>
            <a:r>
              <a:rPr lang="en-US" dirty="0"/>
              <a:t>the contents of the </a:t>
            </a:r>
            <a:r>
              <a:rPr lang="en-US" dirty="0" smtClean="0"/>
              <a:t>Account Manager table</a:t>
            </a:r>
            <a:endParaRPr lang="en-US" dirty="0"/>
          </a:p>
          <a:p>
            <a:r>
              <a:rPr lang="en-US" dirty="0" smtClean="0"/>
              <a:t>Import </a:t>
            </a:r>
            <a:r>
              <a:rPr lang="en-US" dirty="0"/>
              <a:t>records into the second table, </a:t>
            </a:r>
            <a:r>
              <a:rPr lang="en-US" dirty="0" smtClean="0"/>
              <a:t>Account</a:t>
            </a:r>
            <a:endParaRPr lang="en-US" dirty="0"/>
          </a:p>
          <a:p>
            <a:r>
              <a:rPr lang="en-US" dirty="0" smtClean="0"/>
              <a:t>Modify </a:t>
            </a:r>
            <a:r>
              <a:rPr lang="en-US" dirty="0"/>
              <a:t>the second table using Design </a:t>
            </a:r>
            <a:r>
              <a:rPr lang="en-US" dirty="0" smtClean="0"/>
              <a:t>view</a:t>
            </a:r>
            <a:endParaRPr lang="en-US" dirty="0"/>
          </a:p>
          <a:p>
            <a:r>
              <a:rPr lang="en-US" dirty="0" smtClean="0"/>
              <a:t>Create </a:t>
            </a:r>
            <a:r>
              <a:rPr lang="en-US" dirty="0"/>
              <a:t>a query for the </a:t>
            </a:r>
            <a:r>
              <a:rPr lang="en-US" dirty="0" smtClean="0"/>
              <a:t>Account table</a:t>
            </a:r>
            <a:endParaRPr lang="en-US" dirty="0"/>
          </a:p>
          <a:p>
            <a:r>
              <a:rPr lang="en-US" dirty="0" smtClean="0"/>
              <a:t>Create </a:t>
            </a:r>
            <a:r>
              <a:rPr lang="en-US" dirty="0"/>
              <a:t>a form for the </a:t>
            </a:r>
            <a:r>
              <a:rPr lang="en-US" dirty="0" smtClean="0"/>
              <a:t>Account table</a:t>
            </a:r>
            <a:endParaRPr lang="en-US" dirty="0"/>
          </a:p>
          <a:p>
            <a:r>
              <a:rPr lang="en-US" dirty="0" smtClean="0"/>
              <a:t>Create </a:t>
            </a:r>
            <a:r>
              <a:rPr lang="en-US" dirty="0"/>
              <a:t>a report for the </a:t>
            </a:r>
            <a:r>
              <a:rPr lang="en-US" dirty="0" smtClean="0"/>
              <a:t>Account </a:t>
            </a:r>
            <a:r>
              <a:rPr lang="en-US" dirty="0"/>
              <a:t>table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4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415338" cy="4861982"/>
          </a:xfrm>
        </p:spPr>
        <p:txBody>
          <a:bodyPr>
            <a:noAutofit/>
          </a:bodyPr>
          <a:lstStyle/>
          <a:p>
            <a:r>
              <a:rPr lang="en-US" dirty="0" smtClean="0"/>
              <a:t>To Create a Database</a:t>
            </a:r>
          </a:p>
          <a:p>
            <a:pPr lvl="1"/>
            <a:r>
              <a:rPr lang="en-US" dirty="0" smtClean="0"/>
              <a:t>Run Access</a:t>
            </a:r>
          </a:p>
          <a:p>
            <a:pPr lvl="1"/>
            <a:r>
              <a:rPr lang="en-US" dirty="0" smtClean="0"/>
              <a:t>Using the steps in the “To Create an Access Database” section in the Office and Windows module, create the database on your hard disk, </a:t>
            </a:r>
            <a:r>
              <a:rPr lang="en-US" dirty="0" err="1" smtClean="0"/>
              <a:t>OneDrive</a:t>
            </a:r>
            <a:r>
              <a:rPr lang="en-US" dirty="0" smtClean="0"/>
              <a:t>, or other storage location using the desired file name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Database</a:t>
            </a:r>
            <a:r>
              <a:rPr lang="en-US" sz="1200" dirty="0" smtClean="0"/>
              <a:t> (Slide 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6" name="Picture 5" descr="Figure 1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667000"/>
            <a:ext cx="6035491" cy="361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4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415338" cy="4861982"/>
          </a:xfrm>
        </p:spPr>
        <p:txBody>
          <a:bodyPr>
            <a:noAutofit/>
          </a:bodyPr>
          <a:lstStyle/>
          <a:p>
            <a:r>
              <a:rPr lang="en-US" dirty="0" smtClean="0"/>
              <a:t>To Create a Database Using a Template</a:t>
            </a:r>
          </a:p>
          <a:p>
            <a:pPr lvl="1"/>
            <a:r>
              <a:rPr lang="en-US" dirty="0" smtClean="0"/>
              <a:t>If you have another database open, close it </a:t>
            </a:r>
            <a:r>
              <a:rPr lang="en-US" dirty="0" err="1" smtClean="0"/>
              <a:t>withot</a:t>
            </a:r>
            <a:r>
              <a:rPr lang="en-US" dirty="0" smtClean="0"/>
              <a:t> exiting Access by clicking File on the ribbon to open the Backstage view, and then clicking Close</a:t>
            </a:r>
          </a:p>
          <a:p>
            <a:pPr lvl="1"/>
            <a:r>
              <a:rPr lang="en-US" dirty="0" smtClean="0"/>
              <a:t>If you do not see a template that you want, you can search Microsoft Office </a:t>
            </a:r>
            <a:r>
              <a:rPr lang="en-US" dirty="0" err="1" smtClean="0"/>
              <a:t>onlin</a:t>
            </a:r>
            <a:r>
              <a:rPr lang="en-US" dirty="0" smtClean="0"/>
              <a:t> for additional templates</a:t>
            </a:r>
          </a:p>
          <a:p>
            <a:pPr lvl="1"/>
            <a:r>
              <a:rPr lang="en-US" dirty="0" smtClean="0"/>
              <a:t>Click the template you want to use.  Be sure you have selected one that indicates it is for a desktop database</a:t>
            </a:r>
          </a:p>
          <a:p>
            <a:pPr lvl="1"/>
            <a:r>
              <a:rPr lang="en-US" dirty="0" smtClean="0"/>
              <a:t>Enter a file name and select a location for the database</a:t>
            </a:r>
          </a:p>
          <a:p>
            <a:pPr lvl="1"/>
            <a:r>
              <a:rPr lang="en-US" dirty="0" smtClean="0"/>
              <a:t>Click the Create button to create the database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Database</a:t>
            </a:r>
            <a:r>
              <a:rPr lang="en-US" sz="1200" dirty="0" smtClean="0"/>
              <a:t> (Slide 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4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415338" cy="4861982"/>
          </a:xfrm>
        </p:spPr>
        <p:txBody>
          <a:bodyPr>
            <a:noAutofit/>
          </a:bodyPr>
          <a:lstStyle/>
          <a:p>
            <a:r>
              <a:rPr lang="en-US" dirty="0" smtClean="0"/>
              <a:t>Navigation Pane and Access Work Area</a:t>
            </a:r>
          </a:p>
          <a:p>
            <a:pPr lvl="1"/>
            <a:r>
              <a:rPr lang="en-US" dirty="0" smtClean="0"/>
              <a:t>Define the following</a:t>
            </a:r>
          </a:p>
          <a:p>
            <a:pPr lvl="2"/>
            <a:r>
              <a:rPr lang="en-US" dirty="0" smtClean="0"/>
              <a:t>Access work area</a:t>
            </a:r>
          </a:p>
          <a:p>
            <a:pPr lvl="2"/>
            <a:r>
              <a:rPr lang="en-US" dirty="0" smtClean="0"/>
              <a:t>Object tabs</a:t>
            </a:r>
          </a:p>
          <a:p>
            <a:pPr lvl="2"/>
            <a:r>
              <a:rPr lang="en-US" dirty="0" smtClean="0"/>
              <a:t>Navigation Pane</a:t>
            </a:r>
          </a:p>
          <a:p>
            <a:pPr lvl="2"/>
            <a:r>
              <a:rPr lang="en-US" dirty="0" smtClean="0"/>
              <a:t>Status bar</a:t>
            </a:r>
          </a:p>
          <a:p>
            <a:pPr lvl="2"/>
            <a:r>
              <a:rPr lang="en-US" dirty="0" smtClean="0"/>
              <a:t>Datasheet view</a:t>
            </a:r>
          </a:p>
          <a:p>
            <a:pPr lvl="2"/>
            <a:r>
              <a:rPr lang="en-US" dirty="0" smtClean="0"/>
              <a:t>Datasheet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Access Window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4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415338" cy="4861982"/>
          </a:xfrm>
        </p:spPr>
        <p:txBody>
          <a:bodyPr>
            <a:noAutofit/>
          </a:bodyPr>
          <a:lstStyle/>
          <a:p>
            <a:r>
              <a:rPr lang="en-US" dirty="0" smtClean="0"/>
              <a:t>Naming Tables and Fields</a:t>
            </a:r>
          </a:p>
          <a:p>
            <a:pPr lvl="1"/>
            <a:r>
              <a:rPr lang="en-US" dirty="0" smtClean="0"/>
              <a:t>Names can be us to 64 characters in length</a:t>
            </a:r>
          </a:p>
          <a:p>
            <a:pPr lvl="1"/>
            <a:r>
              <a:rPr lang="en-US" dirty="0" smtClean="0"/>
              <a:t>Names can contain letters, digits, and spaces, as well as most of the punctuation symbols</a:t>
            </a:r>
          </a:p>
          <a:p>
            <a:pPr lvl="1"/>
            <a:r>
              <a:rPr lang="en-US" dirty="0" smtClean="0"/>
              <a:t>Names cannot contain periods (.), exclamation point (!), accent graves (`), or square brackets ([])</a:t>
            </a:r>
          </a:p>
          <a:p>
            <a:pPr lvl="1"/>
            <a:r>
              <a:rPr lang="en-US" dirty="0" smtClean="0"/>
              <a:t>Each field in a table must have a unique name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Tables and Fields</a:t>
            </a:r>
            <a:r>
              <a:rPr lang="en-US" sz="1200" dirty="0" smtClean="0"/>
              <a:t> (Slide 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4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engage">
      <a:dk1>
        <a:srgbClr val="000000"/>
      </a:dk1>
      <a:lt1>
        <a:srgbClr val="FFFFFF"/>
      </a:lt1>
      <a:dk2>
        <a:srgbClr val="000000"/>
      </a:dk2>
      <a:lt2>
        <a:srgbClr val="AAAEB4"/>
      </a:lt2>
      <a:accent1>
        <a:srgbClr val="0D3857"/>
      </a:accent1>
      <a:accent2>
        <a:srgbClr val="055C91"/>
      </a:accent2>
      <a:accent3>
        <a:srgbClr val="81C0DA"/>
      </a:accent3>
      <a:accent4>
        <a:srgbClr val="B0D3DF"/>
      </a:accent4>
      <a:accent5>
        <a:srgbClr val="E0DCCD"/>
      </a:accent5>
      <a:accent6>
        <a:srgbClr val="7C7666"/>
      </a:accent6>
      <a:hlink>
        <a:srgbClr val="055C91"/>
      </a:hlink>
      <a:folHlink>
        <a:srgbClr val="81C0DA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4325</Words>
  <Application>Microsoft Macintosh PowerPoint</Application>
  <PresentationFormat>On-screen Show (4:3)</PresentationFormat>
  <Paragraphs>292</Paragraphs>
  <Slides>36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Shelly Cashman:  Microsoft Access 2016</vt:lpstr>
      <vt:lpstr>Objectives (Slide 1 of 2)</vt:lpstr>
      <vt:lpstr>Objectives (Slide 2 of 2)</vt:lpstr>
      <vt:lpstr>Project – Database Creation</vt:lpstr>
      <vt:lpstr>Roadmap</vt:lpstr>
      <vt:lpstr>Creating a Database (Slide 1 of 2)</vt:lpstr>
      <vt:lpstr>Creating a Database (Slide 2 of 2)</vt:lpstr>
      <vt:lpstr>The Access Window</vt:lpstr>
      <vt:lpstr>Determining Tables and Fields (Slide 1 of 2)</vt:lpstr>
      <vt:lpstr>Determining Tables and Fields (Slide 2 of 2)</vt:lpstr>
      <vt:lpstr>Creating a Table (Slide 1 of 11)</vt:lpstr>
      <vt:lpstr>Creating a Table  (Slide 2 of 11)</vt:lpstr>
      <vt:lpstr>Creating a Table (Slide 3 of 11)</vt:lpstr>
      <vt:lpstr>Creating a Table (Slide 4 of 11)</vt:lpstr>
      <vt:lpstr>Creating a Table (Slide 5 of 11)</vt:lpstr>
      <vt:lpstr>Creating a Table (Slide 6 of 11)</vt:lpstr>
      <vt:lpstr>Creating a Table (Slide 7 of 11)</vt:lpstr>
      <vt:lpstr>Creating a Table (Slide 8 of 11)</vt:lpstr>
      <vt:lpstr>Creating a Table (Slide 9 of 11)</vt:lpstr>
      <vt:lpstr>Creating a Table (Slide 10 of 11)</vt:lpstr>
      <vt:lpstr>Creating a Table  (Slide 11 of 11)</vt:lpstr>
      <vt:lpstr>Previewing and Printing the Contents of a Table</vt:lpstr>
      <vt:lpstr>Importing or Linking Data From Other Applications to Access (Slide 1 of 3)</vt:lpstr>
      <vt:lpstr>Importing or Linking Data From Other Applications to Access (Slide 2 of 3)</vt:lpstr>
      <vt:lpstr>Importing or Linking Data From Other Applications to Access (Slide 3 of 3)</vt:lpstr>
      <vt:lpstr>Additional Database Objects (Slide 1 of 6)</vt:lpstr>
      <vt:lpstr>Additional Database Objects (Slide 2 of 6)</vt:lpstr>
      <vt:lpstr>Additional Database Objects (Slide 3 of 6)</vt:lpstr>
      <vt:lpstr>Additional Database Objects (Slide 4 of 6)</vt:lpstr>
      <vt:lpstr>Additional Database Objects (Slide 5 of 6)</vt:lpstr>
      <vt:lpstr>Additional Database Objects (Slide 6 of 6)</vt:lpstr>
      <vt:lpstr>Database Properties</vt:lpstr>
      <vt:lpstr>Special Database Operations (Slide 1 of 3)</vt:lpstr>
      <vt:lpstr>Special Database Operations  (Slide 2 of 3)</vt:lpstr>
      <vt:lpstr>Special Database Operations (Slide 3 of 3)</vt:lpstr>
      <vt:lpstr>Database Design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Access 2010</dc:title>
  <dc:creator>Steven Freund</dc:creator>
  <cp:lastModifiedBy>Charles Fisher</cp:lastModifiedBy>
  <cp:revision>43</cp:revision>
  <dcterms:created xsi:type="dcterms:W3CDTF">2010-06-08T18:09:49Z</dcterms:created>
  <dcterms:modified xsi:type="dcterms:W3CDTF">2016-04-01T18:10:03Z</dcterms:modified>
</cp:coreProperties>
</file>