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319" r:id="rId8"/>
    <p:sldId id="265" r:id="rId9"/>
    <p:sldId id="268" r:id="rId10"/>
    <p:sldId id="269" r:id="rId11"/>
    <p:sldId id="270" r:id="rId12"/>
    <p:sldId id="274" r:id="rId13"/>
    <p:sldId id="275" r:id="rId14"/>
    <p:sldId id="278" r:id="rId15"/>
    <p:sldId id="279" r:id="rId16"/>
    <p:sldId id="282" r:id="rId17"/>
    <p:sldId id="286" r:id="rId18"/>
    <p:sldId id="288" r:id="rId19"/>
    <p:sldId id="290" r:id="rId20"/>
    <p:sldId id="292" r:id="rId21"/>
    <p:sldId id="296" r:id="rId22"/>
    <p:sldId id="300" r:id="rId23"/>
    <p:sldId id="302" r:id="rId24"/>
    <p:sldId id="328" r:id="rId25"/>
    <p:sldId id="304" r:id="rId26"/>
    <p:sldId id="30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20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F957-EF68-4938-98CF-C8D6C4F112EA}" type="datetimeFigureOut">
              <a:rPr lang="en-US" smtClean="0"/>
              <a:pPr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C1E22-C6CD-4100-AE7A-04E812B288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1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18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5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1-1:  display of a flyer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28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1-15:  display of the center button selected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1-16:  display of right-pointing block arrow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83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1-22:  display of the Change</a:t>
            </a:r>
            <a:r>
              <a:rPr lang="en-US" baseline="0" dirty="0" smtClean="0"/>
              <a:t> Case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C1E22-C6CD-4100-AE7A-04E812B2888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7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jpeg"/><Relationship Id="rId8" Type="http://schemas.openxmlformats.org/officeDocument/2006/relationships/image" Target="../media/image14.png"/><Relationship Id="rId9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9.pn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itle_Sli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4" y="254000"/>
            <a:ext cx="8713465" cy="6526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2723470"/>
            <a:ext cx="7747000" cy="366254"/>
          </a:xfrm>
        </p:spPr>
        <p:txBody>
          <a:bodyPr anchor="b"/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352800"/>
            <a:ext cx="7747000" cy="23391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482340" y="223520"/>
            <a:ext cx="2125980" cy="985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Rules_Single_A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627124" y="481302"/>
            <a:ext cx="10034016" cy="99113"/>
          </a:xfrm>
          <a:prstGeom prst="rect">
            <a:avLst/>
          </a:prstGeom>
        </p:spPr>
      </p:pic>
      <p:pic>
        <p:nvPicPr>
          <p:cNvPr id="8" name="Picture 7" descr="CL_Logo_DRAW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8" y="6257889"/>
            <a:ext cx="634845" cy="262424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6812281" y="4885105"/>
            <a:ext cx="2080291" cy="1926127"/>
          </a:xfrm>
          <a:custGeom>
            <a:avLst/>
            <a:gdLst>
              <a:gd name="connsiteX0" fmla="*/ 0 w 1973580"/>
              <a:gd name="connsiteY0" fmla="*/ 0 h 1389864"/>
              <a:gd name="connsiteX1" fmla="*/ 1973580 w 1973580"/>
              <a:gd name="connsiteY1" fmla="*/ 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0 h 1389864"/>
              <a:gd name="connsiteX1" fmla="*/ 1935480 w 1973580"/>
              <a:gd name="connsiteY1" fmla="*/ 60960 h 1389864"/>
              <a:gd name="connsiteX2" fmla="*/ 1973580 w 1973580"/>
              <a:gd name="connsiteY2" fmla="*/ 1389864 h 1389864"/>
              <a:gd name="connsiteX3" fmla="*/ 0 w 1973580"/>
              <a:gd name="connsiteY3" fmla="*/ 1389864 h 1389864"/>
              <a:gd name="connsiteX4" fmla="*/ 0 w 1973580"/>
              <a:gd name="connsiteY4" fmla="*/ 0 h 1389864"/>
              <a:gd name="connsiteX0" fmla="*/ 0 w 1973580"/>
              <a:gd name="connsiteY0" fmla="*/ 54731 h 1444595"/>
              <a:gd name="connsiteX1" fmla="*/ 1577340 w 1973580"/>
              <a:gd name="connsiteY1" fmla="*/ 1391 h 1444595"/>
              <a:gd name="connsiteX2" fmla="*/ 1935480 w 1973580"/>
              <a:gd name="connsiteY2" fmla="*/ 115691 h 1444595"/>
              <a:gd name="connsiteX3" fmla="*/ 1973580 w 1973580"/>
              <a:gd name="connsiteY3" fmla="*/ 1444595 h 1444595"/>
              <a:gd name="connsiteX4" fmla="*/ 0 w 1973580"/>
              <a:gd name="connsiteY4" fmla="*/ 1444595 h 1444595"/>
              <a:gd name="connsiteX5" fmla="*/ 0 w 1973580"/>
              <a:gd name="connsiteY5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0 w 2080291"/>
              <a:gd name="connsiteY6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60960 w 2080291"/>
              <a:gd name="connsiteY6" fmla="*/ 103009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144780 w 2080291"/>
              <a:gd name="connsiteY6" fmla="*/ 999612 h 1444595"/>
              <a:gd name="connsiteX7" fmla="*/ 0 w 2080291"/>
              <a:gd name="connsiteY7" fmla="*/ 54731 h 1444595"/>
              <a:gd name="connsiteX0" fmla="*/ 0 w 2080291"/>
              <a:gd name="connsiteY0" fmla="*/ 54731 h 1444595"/>
              <a:gd name="connsiteX1" fmla="*/ 1577340 w 2080291"/>
              <a:gd name="connsiteY1" fmla="*/ 1391 h 1444595"/>
              <a:gd name="connsiteX2" fmla="*/ 1935480 w 2080291"/>
              <a:gd name="connsiteY2" fmla="*/ 115691 h 1444595"/>
              <a:gd name="connsiteX3" fmla="*/ 2080260 w 2080291"/>
              <a:gd name="connsiteY3" fmla="*/ 428112 h 1444595"/>
              <a:gd name="connsiteX4" fmla="*/ 1973580 w 2080291"/>
              <a:gd name="connsiteY4" fmla="*/ 1444595 h 1444595"/>
              <a:gd name="connsiteX5" fmla="*/ 0 w 2080291"/>
              <a:gd name="connsiteY5" fmla="*/ 1444595 h 1444595"/>
              <a:gd name="connsiteX6" fmla="*/ 99060 w 2080291"/>
              <a:gd name="connsiteY6" fmla="*/ 991992 h 1444595"/>
              <a:gd name="connsiteX7" fmla="*/ 0 w 2080291"/>
              <a:gd name="connsiteY7" fmla="*/ 54731 h 144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0291" h="1444595">
                <a:moveTo>
                  <a:pt x="0" y="54731"/>
                </a:moveTo>
                <a:cubicBezTo>
                  <a:pt x="520700" y="67431"/>
                  <a:pt x="1056640" y="-11309"/>
                  <a:pt x="1577340" y="1391"/>
                </a:cubicBezTo>
                <a:lnTo>
                  <a:pt x="1935480" y="115691"/>
                </a:lnTo>
                <a:cubicBezTo>
                  <a:pt x="1932940" y="209671"/>
                  <a:pt x="2082800" y="334132"/>
                  <a:pt x="2080260" y="428112"/>
                </a:cubicBezTo>
                <a:lnTo>
                  <a:pt x="1973580" y="1444595"/>
                </a:lnTo>
                <a:lnTo>
                  <a:pt x="0" y="1444595"/>
                </a:lnTo>
                <a:cubicBezTo>
                  <a:pt x="0" y="1319127"/>
                  <a:pt x="99060" y="1117460"/>
                  <a:pt x="99060" y="991992"/>
                </a:cubicBezTo>
                <a:lnTo>
                  <a:pt x="0" y="5473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9" descr="Audi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5369" y="5389518"/>
            <a:ext cx="987056" cy="1040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8674486" y="5121741"/>
            <a:ext cx="275507" cy="710099"/>
          </a:xfrm>
          <a:prstGeom prst="rect">
            <a:avLst/>
          </a:prstGeom>
        </p:spPr>
      </p:pic>
      <p:pic>
        <p:nvPicPr>
          <p:cNvPr id="13" name="Picture 12" descr="Swirl_3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88654">
            <a:off x="7441066" y="6393019"/>
            <a:ext cx="386047" cy="285072"/>
          </a:xfrm>
          <a:prstGeom prst="rect">
            <a:avLst/>
          </a:prstGeom>
        </p:spPr>
      </p:pic>
      <p:pic>
        <p:nvPicPr>
          <p:cNvPr id="14" name="Picture 13" descr="Swirl_3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73124">
            <a:off x="7908374" y="5449328"/>
            <a:ext cx="591497" cy="2456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39372" y="5831840"/>
            <a:ext cx="672857" cy="74588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015922" y="6456815"/>
            <a:ext cx="6399830" cy="366183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0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2233574"/>
            <a:ext cx="6172200" cy="366254"/>
          </a:xfrm>
        </p:spPr>
        <p:txBody>
          <a:bodyPr anchor="ctr"/>
          <a:lstStyle>
            <a:lvl1pPr algn="l">
              <a:defRPr sz="2800" b="0" cap="none" baseline="0">
                <a:solidFill>
                  <a:srgbClr val="055C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1600" y="2942669"/>
            <a:ext cx="6172200" cy="263149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5" name="Picture 4" descr="CL_Logo_DRAW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6"/>
            <a:ext cx="1215590" cy="502487"/>
          </a:xfrm>
          <a:prstGeom prst="rect">
            <a:avLst/>
          </a:prstGeom>
        </p:spPr>
      </p:pic>
      <p:pic>
        <p:nvPicPr>
          <p:cNvPr id="6" name="Picture 5" descr="Rules_Single_A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0" y="6487628"/>
            <a:ext cx="11423745" cy="90835"/>
          </a:xfrm>
          <a:prstGeom prst="rect">
            <a:avLst/>
          </a:prstGeom>
        </p:spPr>
      </p:pic>
      <p:pic>
        <p:nvPicPr>
          <p:cNvPr id="4" name="Picture 3" descr="Audi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5" y="361951"/>
            <a:ext cx="1840495" cy="1940983"/>
          </a:xfrm>
          <a:prstGeom prst="rect">
            <a:avLst/>
          </a:prstGeom>
        </p:spPr>
      </p:pic>
      <p:pic>
        <p:nvPicPr>
          <p:cNvPr id="11" name="Picture 10" descr="Swirl_3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69126">
            <a:off x="1431691" y="1916271"/>
            <a:ext cx="908570" cy="670924"/>
          </a:xfrm>
          <a:prstGeom prst="rect">
            <a:avLst/>
          </a:prstGeom>
        </p:spPr>
      </p:pic>
      <p:pic>
        <p:nvPicPr>
          <p:cNvPr id="12" name="Picture 11" descr="Swirl_2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73741" flipH="1">
            <a:off x="218018" y="3551101"/>
            <a:ext cx="795867" cy="8332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879649" y="2604918"/>
            <a:ext cx="1101550" cy="122109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04" y="4534755"/>
            <a:ext cx="596838" cy="795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6" r="23794"/>
          <a:stretch/>
        </p:blipFill>
        <p:spPr>
          <a:xfrm>
            <a:off x="737542" y="4804752"/>
            <a:ext cx="252342" cy="650393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597680" y="6578463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35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10488"/>
            <a:ext cx="8026400" cy="2877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Rules_Single_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2"/>
            <a:ext cx="628992" cy="697255"/>
          </a:xfrm>
          <a:prstGeom prst="rect">
            <a:avLst/>
          </a:prstGeom>
        </p:spPr>
      </p:pic>
      <p:pic>
        <p:nvPicPr>
          <p:cNvPr id="17" name="Picture 16" descr="CL_Logo_DRAW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6"/>
            <a:ext cx="1215590" cy="502487"/>
          </a:xfrm>
          <a:prstGeom prst="rect">
            <a:avLst/>
          </a:prstGeom>
        </p:spPr>
      </p:pic>
      <p:pic>
        <p:nvPicPr>
          <p:cNvPr id="18" name="Picture 17" descr="Rules_Single_A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0" y="6487628"/>
            <a:ext cx="11423745" cy="908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597680" y="6578463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1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0488"/>
            <a:ext cx="8026400" cy="2877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Rules_Single_B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3" r="10006"/>
          <a:stretch/>
        </p:blipFill>
        <p:spPr>
          <a:xfrm>
            <a:off x="215900" y="948267"/>
            <a:ext cx="8586216" cy="447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3753" r="6579" b="12460"/>
          <a:stretch/>
        </p:blipFill>
        <p:spPr>
          <a:xfrm>
            <a:off x="79668" y="222262"/>
            <a:ext cx="628992" cy="697255"/>
          </a:xfrm>
          <a:prstGeom prst="rect">
            <a:avLst/>
          </a:prstGeom>
        </p:spPr>
      </p:pic>
      <p:pic>
        <p:nvPicPr>
          <p:cNvPr id="21" name="Picture 20" descr="CL_Logo_DRAWN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89" y="6236386"/>
            <a:ext cx="1215590" cy="502487"/>
          </a:xfrm>
          <a:prstGeom prst="rect">
            <a:avLst/>
          </a:prstGeom>
        </p:spPr>
      </p:pic>
      <p:pic>
        <p:nvPicPr>
          <p:cNvPr id="22" name="Picture 21" descr="Rules_Single_A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9" r="-57141"/>
          <a:stretch/>
        </p:blipFill>
        <p:spPr>
          <a:xfrm>
            <a:off x="1597680" y="6487628"/>
            <a:ext cx="11423745" cy="9083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97680" y="6578463"/>
            <a:ext cx="6781693" cy="244535"/>
          </a:xfrm>
        </p:spPr>
        <p:txBody>
          <a:bodyPr/>
          <a:lstStyle>
            <a:lvl1pPr>
              <a:defRPr sz="600"/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40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2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371600"/>
            <a:ext cx="8839200" cy="495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659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52400" y="6237511"/>
            <a:ext cx="8839199" cy="468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340475"/>
            <a:ext cx="83820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399" y="6340475"/>
            <a:ext cx="457199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C5B040E3-E7AD-4D6F-84F3-0CFC8A5C384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6324600"/>
            <a:ext cx="8839199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75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538818"/>
            <a:ext cx="8415338" cy="14111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382578" y="6513743"/>
            <a:ext cx="306494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B40067-BD2A-418A-98BB-08A98047DC47}" type="slidenum">
              <a:rPr lang="en-US" sz="800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sz="800" dirty="0" smtClean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25" y="485017"/>
            <a:ext cx="8415338" cy="28777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65126" y="6611007"/>
            <a:ext cx="8014247" cy="2119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73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50" r:id="rId6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914400" rtl="0" eaLnBrk="1" latinLnBrk="0" hangingPunct="1">
        <a:lnSpc>
          <a:spcPct val="95000"/>
        </a:lnSpc>
        <a:spcBef>
          <a:spcPts val="12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0050" indent="-171450" algn="l" defTabSz="914400" rtl="0" eaLnBrk="1" latinLnBrk="0" hangingPunct="1">
        <a:lnSpc>
          <a:spcPct val="95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71500" indent="-114300" algn="l" defTabSz="914400" rtl="0" eaLnBrk="1" latinLnBrk="0" hangingPunct="1">
        <a:lnSpc>
          <a:spcPct val="95000"/>
        </a:lnSpc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-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295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14400" indent="-114300" algn="l" defTabSz="914400" rtl="0" eaLnBrk="1" latinLnBrk="0" hangingPunct="1">
        <a:lnSpc>
          <a:spcPct val="95000"/>
        </a:lnSpc>
        <a:spcBef>
          <a:spcPct val="20000"/>
        </a:spcBef>
        <a:buFont typeface="Arial" pitchFamily="34" charset="0"/>
        <a:buChar char="-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500" y="2723470"/>
            <a:ext cx="7747000" cy="366254"/>
          </a:xfrm>
        </p:spPr>
        <p:txBody>
          <a:bodyPr/>
          <a:lstStyle/>
          <a:p>
            <a:r>
              <a:rPr lang="en-US" dirty="0" smtClean="0"/>
              <a:t>Shelly Cashman: Microsoft</a:t>
            </a:r>
            <a:r>
              <a:rPr lang="en-US" dirty="0"/>
              <a:t> </a:t>
            </a:r>
            <a:r>
              <a:rPr lang="en-US" dirty="0" smtClean="0"/>
              <a:t>Word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500" y="3352800"/>
            <a:ext cx="7747000" cy="233910"/>
          </a:xfrm>
        </p:spPr>
        <p:txBody>
          <a:bodyPr/>
          <a:lstStyle/>
          <a:p>
            <a:r>
              <a:rPr lang="en-US" dirty="0" smtClean="0"/>
              <a:t>Module  1: Creating, Formatting, and Editing a Word Document with a Picture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36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415338" cy="895630"/>
          </a:xfrm>
        </p:spPr>
        <p:txBody>
          <a:bodyPr/>
          <a:lstStyle/>
          <a:p>
            <a:r>
              <a:rPr lang="en-US" dirty="0" smtClean="0"/>
              <a:t>To Select a Line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hile the pointer </a:t>
            </a:r>
            <a:r>
              <a:rPr lang="en-US" dirty="0"/>
              <a:t>is a right-pointing </a:t>
            </a:r>
            <a:r>
              <a:rPr lang="en-US" dirty="0" smtClean="0"/>
              <a:t>block arrow</a:t>
            </a:r>
            <a:r>
              <a:rPr lang="en-US" dirty="0"/>
              <a:t>, click the mouse to </a:t>
            </a:r>
            <a:r>
              <a:rPr lang="en-US" dirty="0" smtClean="0"/>
              <a:t>select the </a:t>
            </a:r>
            <a:r>
              <a:rPr lang="en-US" dirty="0"/>
              <a:t>entire line to the right of </a:t>
            </a:r>
            <a:r>
              <a:rPr lang="en-US" dirty="0" smtClean="0"/>
              <a:t>the pointer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2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6709894" cy="445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44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415338" cy="3645613"/>
          </a:xfrm>
        </p:spPr>
        <p:txBody>
          <a:bodyPr/>
          <a:lstStyle/>
          <a:p>
            <a:r>
              <a:rPr lang="en-US" dirty="0" smtClean="0"/>
              <a:t>To Change the Font Size of Selected Text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the text selected</a:t>
            </a:r>
            <a:r>
              <a:rPr lang="en-US" dirty="0" smtClean="0"/>
              <a:t>, click </a:t>
            </a:r>
            <a:r>
              <a:rPr lang="en-US" dirty="0"/>
              <a:t>the Font Size </a:t>
            </a:r>
            <a:r>
              <a:rPr lang="en-US" dirty="0" smtClean="0"/>
              <a:t> </a:t>
            </a:r>
            <a:r>
              <a:rPr lang="en-US" dirty="0"/>
              <a:t>arrow </a:t>
            </a:r>
            <a:r>
              <a:rPr lang="en-US" dirty="0" smtClean="0"/>
              <a:t>to </a:t>
            </a:r>
            <a:r>
              <a:rPr lang="en-US" dirty="0"/>
              <a:t>display the Font Size </a:t>
            </a:r>
            <a:r>
              <a:rPr lang="en-US" dirty="0" smtClean="0"/>
              <a:t>gallery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 to the desired point size in the Font Size gallery to display a live preview of the selected text at the selected point size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point size to change the font size of the selected text</a:t>
            </a:r>
          </a:p>
          <a:p>
            <a:pPr lvl="1"/>
            <a:endParaRPr lang="en-US" dirty="0"/>
          </a:p>
          <a:p>
            <a:r>
              <a:rPr lang="en-US" dirty="0" smtClean="0"/>
              <a:t>To Change the Font of Selected Text</a:t>
            </a:r>
          </a:p>
          <a:p>
            <a:pPr lvl="1"/>
            <a:r>
              <a:rPr lang="en-US" dirty="0"/>
              <a:t>With the text selected, </a:t>
            </a:r>
            <a:r>
              <a:rPr lang="en-US" dirty="0" smtClean="0"/>
              <a:t>click </a:t>
            </a:r>
            <a:r>
              <a:rPr lang="en-US" dirty="0"/>
              <a:t>the Font </a:t>
            </a:r>
            <a:r>
              <a:rPr lang="en-US" dirty="0" smtClean="0"/>
              <a:t>arrow to </a:t>
            </a:r>
            <a:r>
              <a:rPr lang="en-US" dirty="0"/>
              <a:t>display the Font gallery </a:t>
            </a:r>
          </a:p>
          <a:p>
            <a:pPr lvl="1"/>
            <a:r>
              <a:rPr lang="en-US" dirty="0"/>
              <a:t>Scroll through the Font gallery, and </a:t>
            </a:r>
            <a:r>
              <a:rPr lang="en-US" dirty="0" smtClean="0"/>
              <a:t>then </a:t>
            </a:r>
            <a:r>
              <a:rPr lang="en-US" dirty="0"/>
              <a:t>point to the desired font to display a live preview of the selected text in the selected font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font to change the font of the selected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3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3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To Change the Case of Selected Text</a:t>
            </a:r>
          </a:p>
          <a:p>
            <a:pPr lvl="1"/>
            <a:r>
              <a:rPr lang="en-US" sz="1900" dirty="0" smtClean="0"/>
              <a:t>With </a:t>
            </a:r>
            <a:r>
              <a:rPr lang="en-US" sz="1900" dirty="0"/>
              <a:t>the text selected, </a:t>
            </a:r>
            <a:r>
              <a:rPr lang="en-US" sz="1900" dirty="0" smtClean="0"/>
              <a:t>click </a:t>
            </a:r>
            <a:r>
              <a:rPr lang="en-US" sz="1900" dirty="0"/>
              <a:t>the Change Case </a:t>
            </a:r>
            <a:r>
              <a:rPr lang="en-US" sz="1900" dirty="0" smtClean="0"/>
              <a:t>button to </a:t>
            </a:r>
            <a:r>
              <a:rPr lang="en-US" sz="1900" dirty="0"/>
              <a:t>display the Change Case gallery </a:t>
            </a:r>
            <a:endParaRPr lang="en-US" sz="1900" dirty="0" smtClean="0"/>
          </a:p>
          <a:p>
            <a:pPr lvl="1"/>
            <a:r>
              <a:rPr lang="en-US" sz="1900" dirty="0"/>
              <a:t>C</a:t>
            </a:r>
            <a:r>
              <a:rPr lang="en-US" sz="1900" dirty="0" smtClean="0"/>
              <a:t>lick the desired case in </a:t>
            </a:r>
            <a:r>
              <a:rPr lang="en-US" sz="1900" dirty="0"/>
              <a:t>the Change Case gallery to change the case of the selected </a:t>
            </a:r>
            <a:r>
              <a:rPr lang="en-US" sz="1900" dirty="0" smtClean="0"/>
              <a:t>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4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24200"/>
            <a:ext cx="6730647" cy="294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645613"/>
          </a:xfrm>
        </p:spPr>
        <p:txBody>
          <a:bodyPr/>
          <a:lstStyle/>
          <a:p>
            <a:r>
              <a:rPr lang="en-US" dirty="0" smtClean="0"/>
              <a:t>To Apply a Text Effect to Selected Text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the text selected</a:t>
            </a:r>
            <a:r>
              <a:rPr lang="en-US" dirty="0" smtClean="0"/>
              <a:t>, click </a:t>
            </a:r>
            <a:r>
              <a:rPr lang="en-US" dirty="0"/>
              <a:t>the Text Effects </a:t>
            </a:r>
            <a:r>
              <a:rPr lang="en-US" dirty="0" smtClean="0"/>
              <a:t>button </a:t>
            </a:r>
            <a:r>
              <a:rPr lang="en-US" dirty="0"/>
              <a:t>to display the Text </a:t>
            </a:r>
            <a:r>
              <a:rPr lang="en-US" dirty="0" smtClean="0"/>
              <a:t>Effects and Typography gallery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 to the desired text effect to display a live preview of the selected text in the selected text effect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text effect to change the text effect of the selected text</a:t>
            </a:r>
          </a:p>
          <a:p>
            <a:pPr lvl="1"/>
            <a:endParaRPr lang="en-US" dirty="0"/>
          </a:p>
          <a:p>
            <a:r>
              <a:rPr lang="en-US" dirty="0" smtClean="0"/>
              <a:t>To Shade a Paragraph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somewhere in the paragraph to be shaded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Shading </a:t>
            </a:r>
            <a:r>
              <a:rPr lang="en-US" dirty="0" smtClean="0"/>
              <a:t>arrow to </a:t>
            </a:r>
            <a:r>
              <a:rPr lang="en-US" dirty="0"/>
              <a:t>display the Shading gallery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desired shading </a:t>
            </a:r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5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66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415338" cy="28045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Select Multiple Lines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ove the </a:t>
            </a:r>
            <a:r>
              <a:rPr lang="en-US" dirty="0"/>
              <a:t>pointer to </a:t>
            </a:r>
            <a:r>
              <a:rPr lang="en-US" dirty="0" smtClean="0"/>
              <a:t>the left </a:t>
            </a:r>
            <a:r>
              <a:rPr lang="en-US" dirty="0"/>
              <a:t>of the first paragraph to be selected until the pointer changes to a </a:t>
            </a:r>
            <a:r>
              <a:rPr lang="en-US" dirty="0" smtClean="0"/>
              <a:t>right-pointing block arrow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hile the pointer </a:t>
            </a:r>
            <a:r>
              <a:rPr lang="en-US" dirty="0"/>
              <a:t>is a </a:t>
            </a:r>
            <a:r>
              <a:rPr lang="en-US" dirty="0" smtClean="0"/>
              <a:t>right-pointing</a:t>
            </a:r>
            <a:r>
              <a:rPr lang="en-US" dirty="0"/>
              <a:t> </a:t>
            </a:r>
            <a:r>
              <a:rPr lang="en-US" dirty="0" smtClean="0"/>
              <a:t>block arrow, drag </a:t>
            </a:r>
            <a:r>
              <a:rPr lang="en-US" dirty="0"/>
              <a:t>downward </a:t>
            </a:r>
            <a:r>
              <a:rPr lang="en-US" dirty="0" smtClean="0"/>
              <a:t>to select </a:t>
            </a:r>
            <a:r>
              <a:rPr lang="en-US" dirty="0"/>
              <a:t>all lines </a:t>
            </a:r>
            <a:r>
              <a:rPr lang="en-US" dirty="0" smtClean="0"/>
              <a:t>that will </a:t>
            </a:r>
            <a:r>
              <a:rPr lang="en-US" dirty="0"/>
              <a:t>be </a:t>
            </a:r>
            <a:r>
              <a:rPr lang="en-US" dirty="0" smtClean="0"/>
              <a:t>formatted</a:t>
            </a:r>
          </a:p>
          <a:p>
            <a:pPr lvl="1"/>
            <a:endParaRPr lang="en-US" dirty="0"/>
          </a:p>
          <a:p>
            <a:r>
              <a:rPr lang="en-US" dirty="0" smtClean="0"/>
              <a:t>To Change the Font Size of Selected Text</a:t>
            </a:r>
          </a:p>
          <a:p>
            <a:pPr lvl="1"/>
            <a:r>
              <a:rPr lang="en-US" dirty="0" smtClean="0"/>
              <a:t>With the text selected, click the Font Size arrow to display the Font Size gallery</a:t>
            </a:r>
          </a:p>
          <a:p>
            <a:pPr lvl="1"/>
            <a:r>
              <a:rPr lang="en-US" dirty="0" smtClean="0"/>
              <a:t>Click the desired font size</a:t>
            </a:r>
          </a:p>
          <a:p>
            <a:pPr lvl="1"/>
            <a:r>
              <a:rPr lang="en-US" dirty="0" smtClean="0"/>
              <a:t>Click anywhere in the document window to remove the selection from the text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6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4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702278"/>
          </a:xfrm>
        </p:spPr>
        <p:txBody>
          <a:bodyPr/>
          <a:lstStyle/>
          <a:p>
            <a:r>
              <a:rPr lang="en-US" dirty="0" smtClean="0"/>
              <a:t>To Bullet a List of Paragraphs</a:t>
            </a:r>
          </a:p>
          <a:p>
            <a:pPr lvl="1"/>
            <a:r>
              <a:rPr lang="en-US" dirty="0" smtClean="0"/>
              <a:t>Select the paragraphs to be formatted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Bullets button </a:t>
            </a:r>
            <a:r>
              <a:rPr lang="en-US" dirty="0" smtClean="0"/>
              <a:t>to </a:t>
            </a:r>
            <a:r>
              <a:rPr lang="en-US" dirty="0"/>
              <a:t>place a bullet character at the beginning of each selected </a:t>
            </a:r>
            <a:r>
              <a:rPr lang="en-US" dirty="0" smtClean="0"/>
              <a:t>paragraph</a:t>
            </a:r>
          </a:p>
          <a:p>
            <a:pPr lvl="1"/>
            <a:endParaRPr lang="en-US" dirty="0"/>
          </a:p>
          <a:p>
            <a:r>
              <a:rPr lang="en-US" dirty="0" smtClean="0"/>
              <a:t>To Undo and Redo an Action</a:t>
            </a:r>
          </a:p>
          <a:p>
            <a:pPr lvl="1"/>
            <a:r>
              <a:rPr lang="en-US" dirty="0" smtClean="0"/>
              <a:t>Click the Undo button on the Quick Access Toolbar to reverse your most recent action</a:t>
            </a:r>
          </a:p>
          <a:p>
            <a:pPr lvl="1"/>
            <a:r>
              <a:rPr lang="en-US" dirty="0" smtClean="0"/>
              <a:t>Click the Redo button on the Quick Access Toolbar to reverse your most recent undo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7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2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415338" cy="4557182"/>
          </a:xfrm>
        </p:spPr>
        <p:txBody>
          <a:bodyPr>
            <a:noAutofit/>
          </a:bodyPr>
          <a:lstStyle/>
          <a:p>
            <a:r>
              <a:rPr lang="en-US" dirty="0" smtClean="0"/>
              <a:t>To Italicize Text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somewhere in the word to be italicized </a:t>
            </a:r>
            <a:r>
              <a:rPr lang="en-US" dirty="0" smtClean="0"/>
              <a:t>to </a:t>
            </a:r>
            <a:r>
              <a:rPr lang="en-US" dirty="0"/>
              <a:t>position the insertion point in the word to be </a:t>
            </a:r>
            <a:r>
              <a:rPr lang="en-US" dirty="0" smtClean="0"/>
              <a:t>formatted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Italic button </a:t>
            </a:r>
            <a:r>
              <a:rPr lang="en-US" dirty="0" smtClean="0"/>
              <a:t>to </a:t>
            </a:r>
            <a:r>
              <a:rPr lang="en-US" dirty="0"/>
              <a:t>italicize the word containing the insertion </a:t>
            </a:r>
            <a:r>
              <a:rPr lang="en-US" dirty="0" smtClean="0"/>
              <a:t>point</a:t>
            </a:r>
          </a:p>
          <a:p>
            <a:pPr lvl="1"/>
            <a:endParaRPr lang="en-US" dirty="0"/>
          </a:p>
          <a:p>
            <a:r>
              <a:rPr lang="en-US" dirty="0" smtClean="0"/>
              <a:t>To Color Text</a:t>
            </a:r>
          </a:p>
          <a:p>
            <a:pPr lvl="1"/>
            <a:r>
              <a:rPr lang="en-US" dirty="0"/>
              <a:t>With the insertion point in the word to format, </a:t>
            </a:r>
            <a:r>
              <a:rPr lang="en-US" dirty="0" smtClean="0"/>
              <a:t>click </a:t>
            </a:r>
            <a:r>
              <a:rPr lang="en-US" dirty="0"/>
              <a:t>the Font Color arrow </a:t>
            </a:r>
            <a:r>
              <a:rPr lang="en-US" dirty="0" smtClean="0"/>
              <a:t>to </a:t>
            </a:r>
            <a:r>
              <a:rPr lang="en-US" dirty="0"/>
              <a:t>display the Font Color gallery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font color to change the color of the </a:t>
            </a:r>
            <a:r>
              <a:rPr lang="en-US" dirty="0" smtClean="0"/>
              <a:t>text</a:t>
            </a:r>
          </a:p>
          <a:p>
            <a:pPr lvl="1"/>
            <a:endParaRPr lang="en-US" dirty="0"/>
          </a:p>
          <a:p>
            <a:r>
              <a:rPr lang="en-US" dirty="0" smtClean="0"/>
              <a:t>To Use the Mini Toolbar to Format Text</a:t>
            </a:r>
          </a:p>
          <a:p>
            <a:pPr lvl="1"/>
            <a:r>
              <a:rPr lang="en-US" dirty="0"/>
              <a:t>Select the text to format to display the mini </a:t>
            </a:r>
            <a:r>
              <a:rPr lang="en-US" dirty="0" smtClean="0"/>
              <a:t>toolbar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8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71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828740"/>
          </a:xfrm>
        </p:spPr>
        <p:txBody>
          <a:bodyPr/>
          <a:lstStyle/>
          <a:p>
            <a:r>
              <a:rPr lang="en-US" dirty="0" smtClean="0"/>
              <a:t>To Underline Text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the text selected, </a:t>
            </a:r>
            <a:r>
              <a:rPr lang="en-US" dirty="0" smtClean="0"/>
              <a:t>click </a:t>
            </a:r>
            <a:r>
              <a:rPr lang="en-US" dirty="0"/>
              <a:t>the Underline button </a:t>
            </a:r>
            <a:r>
              <a:rPr lang="en-US" dirty="0" smtClean="0"/>
              <a:t>to </a:t>
            </a:r>
            <a:r>
              <a:rPr lang="en-US" dirty="0"/>
              <a:t>underline the selected </a:t>
            </a:r>
            <a:r>
              <a:rPr lang="en-US" dirty="0" smtClean="0"/>
              <a:t>text</a:t>
            </a:r>
          </a:p>
          <a:p>
            <a:pPr lvl="1"/>
            <a:endParaRPr lang="en-US" dirty="0"/>
          </a:p>
          <a:p>
            <a:r>
              <a:rPr lang="en-US" dirty="0" smtClean="0"/>
              <a:t>To Bold Text</a:t>
            </a:r>
          </a:p>
          <a:p>
            <a:pPr lvl="1"/>
            <a:r>
              <a:rPr lang="en-US" dirty="0"/>
              <a:t>With the text selected, </a:t>
            </a:r>
            <a:r>
              <a:rPr lang="en-US" dirty="0" smtClean="0"/>
              <a:t>click </a:t>
            </a:r>
            <a:r>
              <a:rPr lang="en-US" dirty="0"/>
              <a:t>the Bold button </a:t>
            </a:r>
            <a:r>
              <a:rPr lang="en-US" dirty="0" smtClean="0"/>
              <a:t>to </a:t>
            </a:r>
            <a:r>
              <a:rPr lang="en-US" dirty="0"/>
              <a:t>bold the selected </a:t>
            </a:r>
            <a:r>
              <a:rPr lang="en-US" dirty="0" smtClean="0"/>
              <a:t>text</a:t>
            </a:r>
          </a:p>
          <a:p>
            <a:pPr lvl="1"/>
            <a:endParaRPr lang="en-US" dirty="0"/>
          </a:p>
          <a:p>
            <a:r>
              <a:rPr lang="en-US" dirty="0" smtClean="0"/>
              <a:t>To Zoom One Page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VIEW on the ribbon to display the VIEW tab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One Page </a:t>
            </a:r>
            <a:r>
              <a:rPr lang="en-US" dirty="0" smtClean="0"/>
              <a:t>button </a:t>
            </a:r>
            <a:r>
              <a:rPr lang="en-US" dirty="0"/>
              <a:t>to display the entire page in the document window as large as possible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</a:t>
            </a:r>
            <a:r>
              <a:rPr lang="en-US" sz="1200" dirty="0" smtClean="0"/>
              <a:t> (Slide 9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51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966382"/>
          </a:xfrm>
        </p:spPr>
        <p:txBody>
          <a:bodyPr>
            <a:normAutofit/>
          </a:bodyPr>
          <a:lstStyle/>
          <a:p>
            <a:r>
              <a:rPr lang="en-US" dirty="0" smtClean="0"/>
              <a:t>To Change Theme Colors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DESIGN on </a:t>
            </a:r>
            <a:r>
              <a:rPr lang="en-US" dirty="0"/>
              <a:t>the ribbon </a:t>
            </a:r>
            <a:r>
              <a:rPr lang="en-US" dirty="0" smtClean="0"/>
              <a:t>to display </a:t>
            </a:r>
            <a:r>
              <a:rPr lang="en-US" dirty="0"/>
              <a:t>the </a:t>
            </a:r>
            <a:r>
              <a:rPr lang="en-US" dirty="0" smtClean="0"/>
              <a:t>DESIGN tab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the Theme Colors button to </a:t>
            </a:r>
            <a:r>
              <a:rPr lang="en-US" dirty="0"/>
              <a:t>display the </a:t>
            </a:r>
            <a:r>
              <a:rPr lang="en-US" dirty="0" smtClean="0"/>
              <a:t>Theme Colors gallery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theme color to change the document theme colors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Paragraphs and </a:t>
            </a:r>
            <a:r>
              <a:rPr lang="en-US" dirty="0" smtClean="0"/>
              <a:t>Characters </a:t>
            </a:r>
            <a:r>
              <a:rPr lang="en-US" sz="1200" dirty="0" smtClean="0"/>
              <a:t>(Slide 10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3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956982"/>
          </a:xfrm>
        </p:spPr>
        <p:txBody>
          <a:bodyPr>
            <a:normAutofit/>
          </a:bodyPr>
          <a:lstStyle/>
          <a:p>
            <a:r>
              <a:rPr lang="en-US" dirty="0" smtClean="0"/>
              <a:t>To Insert a Picture</a:t>
            </a:r>
          </a:p>
          <a:p>
            <a:pPr lvl="1"/>
            <a:r>
              <a:rPr lang="en-US" dirty="0" smtClean="0"/>
              <a:t>Position </a:t>
            </a:r>
            <a:r>
              <a:rPr lang="en-US" dirty="0"/>
              <a:t>the insertion point </a:t>
            </a:r>
            <a:r>
              <a:rPr lang="en-US" dirty="0" smtClean="0"/>
              <a:t>where </a:t>
            </a:r>
            <a:r>
              <a:rPr lang="en-US" dirty="0"/>
              <a:t>you want to insert the </a:t>
            </a:r>
            <a:r>
              <a:rPr lang="en-US" dirty="0" smtClean="0"/>
              <a:t>picture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INSERT on the ribbon to </a:t>
            </a:r>
            <a:r>
              <a:rPr lang="en-US" dirty="0"/>
              <a:t>display the </a:t>
            </a:r>
            <a:r>
              <a:rPr lang="en-US" dirty="0" smtClean="0"/>
              <a:t>INSERT tab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From File button to display the Insert Picture dialog box</a:t>
            </a:r>
          </a:p>
          <a:p>
            <a:pPr lvl="1"/>
            <a:r>
              <a:rPr lang="en-US" dirty="0" smtClean="0"/>
              <a:t>Navigate to the picture location</a:t>
            </a:r>
          </a:p>
          <a:p>
            <a:pPr lvl="1"/>
            <a:r>
              <a:rPr lang="en-US" dirty="0" smtClean="0"/>
              <a:t>Select the picture you wish to insert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Insert button </a:t>
            </a:r>
            <a:r>
              <a:rPr lang="en-US" dirty="0" smtClean="0"/>
              <a:t>to </a:t>
            </a:r>
            <a:r>
              <a:rPr lang="en-US" dirty="0"/>
              <a:t>insert the picture at the location of the insertion point in the document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and Formatting a Picture in a Word Document</a:t>
            </a:r>
            <a:r>
              <a:rPr lang="en-US" sz="1200" dirty="0" smtClean="0"/>
              <a:t> (Slide 1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3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text in a Word document</a:t>
            </a:r>
          </a:p>
          <a:p>
            <a:r>
              <a:rPr lang="en-US" dirty="0" smtClean="0"/>
              <a:t>Check spelling as you type</a:t>
            </a:r>
          </a:p>
          <a:p>
            <a:r>
              <a:rPr lang="en-US" dirty="0" smtClean="0"/>
              <a:t>Format paragraphs</a:t>
            </a:r>
          </a:p>
          <a:p>
            <a:r>
              <a:rPr lang="en-US" dirty="0" smtClean="0"/>
              <a:t>Format text</a:t>
            </a:r>
          </a:p>
          <a:p>
            <a:r>
              <a:rPr lang="en-US" dirty="0" smtClean="0"/>
              <a:t>Undo and redo commands or actions</a:t>
            </a:r>
          </a:p>
          <a:p>
            <a:r>
              <a:rPr lang="en-US" dirty="0" smtClean="0"/>
              <a:t>Change theme colors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2000" y="350132"/>
            <a:ext cx="7467600" cy="290336"/>
          </a:xfrm>
        </p:spPr>
        <p:txBody>
          <a:bodyPr/>
          <a:lstStyle/>
          <a:p>
            <a:r>
              <a:rPr lang="en-US" dirty="0" smtClean="0"/>
              <a:t>Objectives </a:t>
            </a:r>
            <a:r>
              <a:rPr lang="en-US" sz="1200" dirty="0" smtClean="0"/>
              <a:t>(Slide 1 of 2)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36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642782"/>
          </a:xfrm>
        </p:spPr>
        <p:txBody>
          <a:bodyPr>
            <a:normAutofit/>
          </a:bodyPr>
          <a:lstStyle/>
          <a:p>
            <a:r>
              <a:rPr lang="en-US" dirty="0" smtClean="0"/>
              <a:t>To Zoom the Document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Zoom Out or Zoom In button as many times as necessary until the Zoom button on </a:t>
            </a:r>
            <a:r>
              <a:rPr lang="en-US" dirty="0" smtClean="0"/>
              <a:t>the status </a:t>
            </a:r>
            <a:r>
              <a:rPr lang="en-US" dirty="0"/>
              <a:t>bar </a:t>
            </a:r>
            <a:r>
              <a:rPr lang="en-US" dirty="0" smtClean="0"/>
              <a:t>displays the desired value</a:t>
            </a:r>
          </a:p>
          <a:p>
            <a:pPr lvl="1"/>
            <a:endParaRPr lang="en-US" dirty="0"/>
          </a:p>
          <a:p>
            <a:r>
              <a:rPr lang="en-US" dirty="0" smtClean="0"/>
              <a:t>To Resize a Graphic</a:t>
            </a:r>
          </a:p>
          <a:p>
            <a:pPr lvl="1"/>
            <a:r>
              <a:rPr lang="en-US" dirty="0"/>
              <a:t>Drag one of the sizing handles to increase or decrease the size of the </a:t>
            </a:r>
            <a:r>
              <a:rPr lang="en-US" dirty="0" smtClean="0"/>
              <a:t>graphic</a:t>
            </a:r>
          </a:p>
          <a:p>
            <a:pPr lvl="1"/>
            <a:endParaRPr lang="en-US" dirty="0"/>
          </a:p>
          <a:p>
            <a:r>
              <a:rPr lang="en-US" dirty="0" smtClean="0"/>
              <a:t>To Zoom 100%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VIEW on the ribbon to display the VIEW tab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100% button </a:t>
            </a:r>
            <a:r>
              <a:rPr lang="en-US" dirty="0" smtClean="0"/>
              <a:t> </a:t>
            </a:r>
            <a:r>
              <a:rPr lang="en-US" dirty="0"/>
              <a:t>to display the page at 100% in the document window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and Formatting a Picture in a Word </a:t>
            </a:r>
            <a:r>
              <a:rPr lang="en-US" dirty="0" smtClean="0"/>
              <a:t>Document</a:t>
            </a:r>
            <a:r>
              <a:rPr lang="en-US" sz="1200" dirty="0" smtClean="0"/>
              <a:t> (Slide 2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415338" cy="4695131"/>
          </a:xfrm>
        </p:spPr>
        <p:txBody>
          <a:bodyPr/>
          <a:lstStyle/>
          <a:p>
            <a:r>
              <a:rPr lang="en-US" dirty="0" smtClean="0"/>
              <a:t>To Apply a Picture Style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PICTURE </a:t>
            </a:r>
            <a:r>
              <a:rPr lang="en-US" dirty="0" smtClean="0"/>
              <a:t>TOOLS FORMAT </a:t>
            </a:r>
            <a:r>
              <a:rPr lang="en-US" dirty="0"/>
              <a:t>on the ribbon to </a:t>
            </a:r>
            <a:r>
              <a:rPr lang="en-US" dirty="0" smtClean="0"/>
              <a:t>display the </a:t>
            </a:r>
            <a:r>
              <a:rPr lang="en-US" dirty="0"/>
              <a:t>PICTURE TOOLS FORMAT </a:t>
            </a:r>
            <a:r>
              <a:rPr lang="en-US" dirty="0" smtClean="0"/>
              <a:t>tab</a:t>
            </a:r>
            <a:endParaRPr lang="en-US" dirty="0"/>
          </a:p>
          <a:p>
            <a:pPr lvl="1"/>
            <a:r>
              <a:rPr lang="en-US" dirty="0" smtClean="0"/>
              <a:t>Be </a:t>
            </a:r>
            <a:r>
              <a:rPr lang="en-US" dirty="0"/>
              <a:t>sure the graphic still is </a:t>
            </a:r>
            <a:r>
              <a:rPr lang="en-US" dirty="0" smtClean="0"/>
              <a:t>selected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More button in the </a:t>
            </a:r>
            <a:r>
              <a:rPr lang="en-US" dirty="0" smtClean="0"/>
              <a:t>Picture Styles </a:t>
            </a:r>
            <a:r>
              <a:rPr lang="en-US" dirty="0"/>
              <a:t>gallery </a:t>
            </a:r>
            <a:r>
              <a:rPr lang="en-US" dirty="0" smtClean="0"/>
              <a:t>to expand the gallery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style in the Picture Styles gallery to apply the style to the selected picture</a:t>
            </a:r>
          </a:p>
          <a:p>
            <a:pPr lvl="1"/>
            <a:endParaRPr lang="en-US" dirty="0"/>
          </a:p>
          <a:p>
            <a:r>
              <a:rPr lang="en-US" dirty="0" smtClean="0"/>
              <a:t>To Apply Picture Effect</a:t>
            </a:r>
          </a:p>
          <a:p>
            <a:pPr lvl="1"/>
            <a:r>
              <a:rPr lang="en-US" dirty="0"/>
              <a:t>With the picture still selected, </a:t>
            </a:r>
            <a:r>
              <a:rPr lang="en-US" dirty="0" smtClean="0"/>
              <a:t>click </a:t>
            </a:r>
            <a:r>
              <a:rPr lang="en-US" dirty="0"/>
              <a:t>the Picture Effects </a:t>
            </a:r>
            <a:r>
              <a:rPr lang="en-US" dirty="0" smtClean="0"/>
              <a:t>button to </a:t>
            </a:r>
            <a:r>
              <a:rPr lang="en-US" dirty="0"/>
              <a:t>display the Picture Effects menu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oint </a:t>
            </a:r>
            <a:r>
              <a:rPr lang="en-US" dirty="0"/>
              <a:t>to the desired effect category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desired picture effect in the gallery to apply the selected picture effect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and Formatting a Picture in a Word </a:t>
            </a:r>
            <a:r>
              <a:rPr lang="en-US" dirty="0" smtClean="0"/>
              <a:t>Document</a:t>
            </a:r>
            <a:r>
              <a:rPr lang="en-US" sz="1200" dirty="0" smtClean="0"/>
              <a:t> (Slide 3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3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415338" cy="3490382"/>
          </a:xfrm>
        </p:spPr>
        <p:txBody>
          <a:bodyPr>
            <a:normAutofit/>
          </a:bodyPr>
          <a:lstStyle/>
          <a:p>
            <a:r>
              <a:rPr lang="en-US" dirty="0" smtClean="0"/>
              <a:t>To Add a Page Border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DESIGN on the </a:t>
            </a:r>
            <a:r>
              <a:rPr lang="en-US" dirty="0" smtClean="0"/>
              <a:t>ribbon to </a:t>
            </a:r>
            <a:r>
              <a:rPr lang="en-US" dirty="0"/>
              <a:t>display the DESIGN </a:t>
            </a:r>
            <a:r>
              <a:rPr lang="en-US" dirty="0" smtClean="0"/>
              <a:t>tab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‘Borders </a:t>
            </a:r>
            <a:r>
              <a:rPr lang="en-US" dirty="0" smtClean="0"/>
              <a:t>and Shading</a:t>
            </a:r>
            <a:r>
              <a:rPr lang="en-US" dirty="0"/>
              <a:t>’ </a:t>
            </a:r>
            <a:r>
              <a:rPr lang="en-US" dirty="0" smtClean="0"/>
              <a:t>button to display </a:t>
            </a:r>
            <a:r>
              <a:rPr lang="en-US" dirty="0"/>
              <a:t>the Borders and </a:t>
            </a:r>
            <a:r>
              <a:rPr lang="en-US" dirty="0" smtClean="0"/>
              <a:t>Shading dialog box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border style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Color arrow to display a Color palette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color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Width arrow to display the Width list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desired width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OK button to add the border to the page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the Page</a:t>
            </a:r>
            <a:r>
              <a:rPr lang="en-US" sz="1200" dirty="0" smtClean="0"/>
              <a:t> (Slide 1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312667"/>
          </a:xfrm>
        </p:spPr>
        <p:txBody>
          <a:bodyPr/>
          <a:lstStyle/>
          <a:p>
            <a:r>
              <a:rPr lang="en-US" dirty="0" smtClean="0"/>
              <a:t>To Change Spacing before and after Paragraphs</a:t>
            </a:r>
          </a:p>
          <a:p>
            <a:pPr lvl="1"/>
            <a:r>
              <a:rPr lang="en-US" dirty="0" smtClean="0"/>
              <a:t>Position the insertion point in the paragraph to be adjusted</a:t>
            </a:r>
          </a:p>
          <a:p>
            <a:pPr lvl="1"/>
            <a:r>
              <a:rPr lang="en-US" dirty="0" smtClean="0"/>
              <a:t>Click LAYOUT </a:t>
            </a:r>
            <a:r>
              <a:rPr lang="en-US" dirty="0"/>
              <a:t>on the ribbon </a:t>
            </a:r>
            <a:r>
              <a:rPr lang="en-US" dirty="0" smtClean="0"/>
              <a:t>to display </a:t>
            </a:r>
            <a:r>
              <a:rPr lang="en-US" dirty="0"/>
              <a:t>the </a:t>
            </a:r>
            <a:r>
              <a:rPr lang="en-US" dirty="0" smtClean="0"/>
              <a:t>LAYOUT tab</a:t>
            </a:r>
          </a:p>
          <a:p>
            <a:pPr lvl="1"/>
            <a:r>
              <a:rPr lang="en-US" dirty="0" smtClean="0"/>
              <a:t>Change the values in the Spacing Before and Spacing After boxes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the </a:t>
            </a:r>
            <a:r>
              <a:rPr lang="en-US" dirty="0" smtClean="0"/>
              <a:t>Page</a:t>
            </a:r>
            <a:r>
              <a:rPr lang="en-US" sz="1200" dirty="0" smtClean="0"/>
              <a:t> (Slide 2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9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871382"/>
          </a:xfrm>
        </p:spPr>
        <p:txBody>
          <a:bodyPr>
            <a:normAutofit/>
          </a:bodyPr>
          <a:lstStyle/>
          <a:p>
            <a:r>
              <a:rPr lang="en-US" dirty="0" smtClean="0"/>
              <a:t>To Center Page Contents Vertically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necessary, </a:t>
            </a:r>
            <a:r>
              <a:rPr lang="en-US" dirty="0" smtClean="0"/>
              <a:t>click LAYOUT on </a:t>
            </a:r>
            <a:r>
              <a:rPr lang="en-US" dirty="0"/>
              <a:t>the ribbon </a:t>
            </a:r>
            <a:r>
              <a:rPr lang="en-US" dirty="0" smtClean="0"/>
              <a:t>to display </a:t>
            </a:r>
            <a:r>
              <a:rPr lang="en-US" dirty="0"/>
              <a:t>the </a:t>
            </a:r>
            <a:r>
              <a:rPr lang="en-US" dirty="0" smtClean="0"/>
              <a:t>LAYOUT tab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</a:t>
            </a:r>
            <a:r>
              <a:rPr lang="en-US" dirty="0" smtClean="0"/>
              <a:t>Page Setup </a:t>
            </a:r>
            <a:r>
              <a:rPr lang="en-US" dirty="0"/>
              <a:t>Dialog </a:t>
            </a:r>
            <a:r>
              <a:rPr lang="en-US" dirty="0" smtClean="0"/>
              <a:t>Box Launcher to display </a:t>
            </a:r>
            <a:r>
              <a:rPr lang="en-US" dirty="0"/>
              <a:t>the </a:t>
            </a:r>
            <a:r>
              <a:rPr lang="en-US" dirty="0" smtClean="0"/>
              <a:t>Page Setup </a:t>
            </a:r>
            <a:r>
              <a:rPr lang="en-US" dirty="0"/>
              <a:t>dialog </a:t>
            </a:r>
            <a:r>
              <a:rPr lang="en-US" dirty="0" smtClean="0"/>
              <a:t>box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lick the Layout tab to display </a:t>
            </a:r>
            <a:r>
              <a:rPr lang="en-US" dirty="0"/>
              <a:t>the </a:t>
            </a:r>
            <a:r>
              <a:rPr lang="en-US" dirty="0" smtClean="0"/>
              <a:t>Layout sheet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Vertical alignment </a:t>
            </a:r>
            <a:r>
              <a:rPr lang="en-US" dirty="0" smtClean="0"/>
              <a:t>arrow to </a:t>
            </a:r>
            <a:r>
              <a:rPr lang="en-US" dirty="0"/>
              <a:t>display the list </a:t>
            </a:r>
            <a:r>
              <a:rPr lang="en-US" dirty="0" smtClean="0"/>
              <a:t>of alignment </a:t>
            </a:r>
            <a:r>
              <a:rPr lang="en-US" dirty="0"/>
              <a:t>options and </a:t>
            </a:r>
            <a:r>
              <a:rPr lang="en-US" dirty="0" smtClean="0"/>
              <a:t>then </a:t>
            </a:r>
            <a:r>
              <a:rPr lang="en-US" dirty="0"/>
              <a:t>click </a:t>
            </a:r>
            <a:r>
              <a:rPr lang="en-US" dirty="0" smtClean="0"/>
              <a:t>Center in </a:t>
            </a:r>
            <a:r>
              <a:rPr lang="en-US" dirty="0"/>
              <a:t>the </a:t>
            </a:r>
            <a:r>
              <a:rPr lang="en-US" dirty="0" smtClean="0"/>
              <a:t>list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OK button to center the </a:t>
            </a:r>
            <a:r>
              <a:rPr lang="en-US" dirty="0" smtClean="0"/>
              <a:t>page contents </a:t>
            </a:r>
            <a:r>
              <a:rPr lang="en-US" dirty="0"/>
              <a:t>vertically on the screen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the </a:t>
            </a:r>
            <a:r>
              <a:rPr lang="en-US" dirty="0" smtClean="0"/>
              <a:t>Page</a:t>
            </a:r>
            <a:r>
              <a:rPr lang="en-US" sz="1200" dirty="0" smtClean="0"/>
              <a:t> (Slide 3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6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4331" y="1295400"/>
            <a:ext cx="8415338" cy="3985706"/>
          </a:xfrm>
        </p:spPr>
        <p:txBody>
          <a:bodyPr/>
          <a:lstStyle/>
          <a:p>
            <a:r>
              <a:rPr lang="en-US" dirty="0" smtClean="0"/>
              <a:t>To Delete Text</a:t>
            </a:r>
          </a:p>
          <a:p>
            <a:pPr lvl="1"/>
            <a:r>
              <a:rPr lang="en-US" dirty="0" smtClean="0"/>
              <a:t>Select the text to be deleted</a:t>
            </a:r>
          </a:p>
          <a:p>
            <a:pPr lvl="1"/>
            <a:r>
              <a:rPr lang="en-US" dirty="0" smtClean="0"/>
              <a:t>With the text selected, press the DELETE key to delete the selected text</a:t>
            </a:r>
          </a:p>
          <a:p>
            <a:r>
              <a:rPr lang="en-US" dirty="0" smtClean="0"/>
              <a:t>To Move Text</a:t>
            </a:r>
          </a:p>
          <a:p>
            <a:pPr lvl="1"/>
            <a:r>
              <a:rPr lang="en-US" dirty="0"/>
              <a:t>Select the text to be moved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 </a:t>
            </a:r>
            <a:r>
              <a:rPr lang="en-US" dirty="0"/>
              <a:t>the pointer in the selected text, press and hold down the mouse button, which displays a small dotted box with the pointer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rag </a:t>
            </a:r>
            <a:r>
              <a:rPr lang="en-US" dirty="0"/>
              <a:t>the insertion point to the location where the selected text is to be moved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elease </a:t>
            </a:r>
            <a:r>
              <a:rPr lang="en-US" dirty="0"/>
              <a:t>the mouse button to move the selected text to the location of the dotted insertion point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anywhere in the document window to remove the selection</a:t>
            </a:r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Correcting Errors and Revising a Document</a:t>
            </a:r>
            <a:r>
              <a:rPr lang="en-US" sz="1200" dirty="0" smtClean="0"/>
              <a:t> (Slide 1 of 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84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185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Save and Print the Document</a:t>
            </a:r>
          </a:p>
          <a:p>
            <a:pPr lvl="1"/>
            <a:r>
              <a:rPr lang="en-US" dirty="0" smtClean="0"/>
              <a:t>Save the document again on the same storage location with the same file name</a:t>
            </a:r>
          </a:p>
          <a:p>
            <a:pPr lvl="1"/>
            <a:r>
              <a:rPr lang="en-US" dirty="0" smtClean="0"/>
              <a:t>Print the document</a:t>
            </a:r>
          </a:p>
          <a:p>
            <a:pPr lvl="1"/>
            <a:endParaRPr lang="en-US" dirty="0"/>
          </a:p>
          <a:p>
            <a:r>
              <a:rPr lang="en-US" dirty="0" smtClean="0"/>
              <a:t>To Switch to Read Mode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Read Mode button on the status bar to switch to Read </a:t>
            </a:r>
            <a:r>
              <a:rPr lang="en-US" dirty="0" smtClean="0"/>
              <a:t>mode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To Switch to Print Layout View</a:t>
            </a:r>
          </a:p>
          <a:p>
            <a:pPr lvl="1"/>
            <a:r>
              <a:rPr lang="en-US" dirty="0" smtClean="0"/>
              <a:t>Click the Print Layout button on the status bar to switch to Print </a:t>
            </a:r>
            <a:r>
              <a:rPr lang="en-US" dirty="0" err="1" smtClean="0"/>
              <a:t>Layour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Correcting Errors and Revising a </a:t>
            </a:r>
            <a:r>
              <a:rPr lang="en-US" dirty="0" smtClean="0"/>
              <a:t>Document </a:t>
            </a:r>
            <a:r>
              <a:rPr lang="en-US" sz="1200" dirty="0" smtClean="0"/>
              <a:t> (Slide 2 of 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3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523768"/>
          </a:xfrm>
        </p:spPr>
        <p:txBody>
          <a:bodyPr/>
          <a:lstStyle/>
          <a:p>
            <a:r>
              <a:rPr lang="en-US" dirty="0" smtClean="0"/>
              <a:t>Insert digital pictures in a Word document</a:t>
            </a:r>
          </a:p>
          <a:p>
            <a:r>
              <a:rPr lang="en-US" dirty="0" smtClean="0"/>
              <a:t>Format pictures</a:t>
            </a:r>
          </a:p>
          <a:p>
            <a:r>
              <a:rPr lang="en-US" dirty="0" smtClean="0"/>
              <a:t>Format pictures</a:t>
            </a:r>
          </a:p>
          <a:p>
            <a:r>
              <a:rPr lang="en-US" dirty="0" smtClean="0"/>
              <a:t>Add a page border</a:t>
            </a:r>
          </a:p>
          <a:p>
            <a:r>
              <a:rPr lang="en-US" dirty="0" smtClean="0"/>
              <a:t>Adjust spacing</a:t>
            </a:r>
          </a:p>
          <a:p>
            <a:r>
              <a:rPr lang="en-US" dirty="0" smtClean="0"/>
              <a:t>Correct </a:t>
            </a:r>
            <a:r>
              <a:rPr lang="en-US" dirty="0"/>
              <a:t>errors and revise a </a:t>
            </a:r>
            <a:r>
              <a:rPr lang="en-US" dirty="0" smtClean="0"/>
              <a:t>document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r>
              <a:rPr lang="en-US" sz="1200" dirty="0" smtClean="0"/>
              <a:t> (Slide 2 of 2)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2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– Flyer with a Picture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066800"/>
            <a:ext cx="5243127" cy="5339275"/>
          </a:xfrm>
        </p:spPr>
      </p:pic>
    </p:spTree>
    <p:extLst>
      <p:ext uri="{BB962C8B-B14F-4D97-AF65-F5344CB8AC3E}">
        <p14:creationId xmlns:p14="http://schemas.microsoft.com/office/powerpoint/2010/main" val="337231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109382"/>
          </a:xfrm>
        </p:spPr>
        <p:txBody>
          <a:bodyPr>
            <a:normAutofit/>
          </a:bodyPr>
          <a:lstStyle/>
          <a:p>
            <a:r>
              <a:rPr lang="en-US" dirty="0" smtClean="0"/>
              <a:t>Enter </a:t>
            </a:r>
            <a:r>
              <a:rPr lang="en-US" dirty="0"/>
              <a:t>text in a new </a:t>
            </a:r>
            <a:r>
              <a:rPr lang="en-US" dirty="0" smtClean="0"/>
              <a:t>document</a:t>
            </a:r>
            <a:endParaRPr lang="en-US" dirty="0"/>
          </a:p>
          <a:p>
            <a:r>
              <a:rPr lang="en-US" dirty="0" smtClean="0"/>
              <a:t>Format </a:t>
            </a:r>
            <a:r>
              <a:rPr lang="en-US" dirty="0"/>
              <a:t>the text in the </a:t>
            </a:r>
            <a:r>
              <a:rPr lang="en-US" dirty="0" smtClean="0"/>
              <a:t>flyer</a:t>
            </a:r>
            <a:endParaRPr lang="en-US" dirty="0"/>
          </a:p>
          <a:p>
            <a:r>
              <a:rPr lang="en-US" dirty="0" smtClean="0"/>
              <a:t>Insert </a:t>
            </a:r>
            <a:r>
              <a:rPr lang="en-US" dirty="0"/>
              <a:t>a picture, called </a:t>
            </a:r>
            <a:r>
              <a:rPr lang="en-US" dirty="0" smtClean="0"/>
              <a:t>Surfer, </a:t>
            </a:r>
            <a:r>
              <a:rPr lang="en-US" dirty="0"/>
              <a:t>in the </a:t>
            </a:r>
            <a:r>
              <a:rPr lang="en-US" dirty="0" smtClean="0"/>
              <a:t>flyer</a:t>
            </a:r>
            <a:endParaRPr lang="en-US" dirty="0"/>
          </a:p>
          <a:p>
            <a:r>
              <a:rPr lang="en-US" dirty="0" smtClean="0"/>
              <a:t>Format </a:t>
            </a:r>
            <a:r>
              <a:rPr lang="en-US" dirty="0"/>
              <a:t>the picture in the </a:t>
            </a:r>
            <a:r>
              <a:rPr lang="en-US" dirty="0" smtClean="0"/>
              <a:t>flyer</a:t>
            </a:r>
            <a:endParaRPr lang="en-US" dirty="0"/>
          </a:p>
          <a:p>
            <a:r>
              <a:rPr lang="en-US" dirty="0" smtClean="0"/>
              <a:t>Enhance </a:t>
            </a:r>
            <a:r>
              <a:rPr lang="en-US" dirty="0"/>
              <a:t>the page with a border and </a:t>
            </a:r>
            <a:r>
              <a:rPr lang="en-US" dirty="0" smtClean="0"/>
              <a:t>spacing</a:t>
            </a:r>
            <a:endParaRPr lang="en-US" dirty="0"/>
          </a:p>
          <a:p>
            <a:r>
              <a:rPr lang="en-US" dirty="0" smtClean="0"/>
              <a:t>Correct </a:t>
            </a:r>
            <a:r>
              <a:rPr lang="en-US" dirty="0"/>
              <a:t>errors and revise text in the </a:t>
            </a:r>
            <a:r>
              <a:rPr lang="en-US" dirty="0" smtClean="0"/>
              <a:t>flyer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49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2965427"/>
          </a:xfrm>
        </p:spPr>
        <p:txBody>
          <a:bodyPr/>
          <a:lstStyle/>
          <a:p>
            <a:r>
              <a:rPr lang="en-US" dirty="0" smtClean="0"/>
              <a:t>To Type Text</a:t>
            </a:r>
          </a:p>
          <a:p>
            <a:pPr lvl="1"/>
            <a:r>
              <a:rPr lang="en-US" dirty="0" smtClean="0"/>
              <a:t>Type the text in the Word document</a:t>
            </a:r>
          </a:p>
          <a:p>
            <a:pPr lvl="1"/>
            <a:r>
              <a:rPr lang="en-US" dirty="0" smtClean="0"/>
              <a:t>To move the insertion point to the beginning of the next line, press the ENTER key</a:t>
            </a:r>
          </a:p>
          <a:p>
            <a:pPr lvl="1"/>
            <a:endParaRPr lang="en-US" dirty="0"/>
          </a:p>
          <a:p>
            <a:r>
              <a:rPr lang="en-US" dirty="0" smtClean="0"/>
              <a:t>To Display Formatting Marks</a:t>
            </a:r>
          </a:p>
          <a:p>
            <a:pPr lvl="1"/>
            <a:r>
              <a:rPr lang="en-US" dirty="0"/>
              <a:t>If the HOME tab is not the active tab, </a:t>
            </a:r>
            <a:r>
              <a:rPr lang="en-US" dirty="0" smtClean="0"/>
              <a:t>click </a:t>
            </a:r>
            <a:r>
              <a:rPr lang="en-US" dirty="0"/>
              <a:t>HOME on the ribbon to display the HOME tab</a:t>
            </a:r>
          </a:p>
          <a:p>
            <a:pPr lvl="1"/>
            <a:r>
              <a:rPr lang="en-US" dirty="0"/>
              <a:t>If it is not selected already, </a:t>
            </a:r>
            <a:r>
              <a:rPr lang="en-US" dirty="0" smtClean="0"/>
              <a:t>click </a:t>
            </a:r>
            <a:r>
              <a:rPr lang="en-US" dirty="0"/>
              <a:t>the Show/Hide ¶ </a:t>
            </a:r>
            <a:r>
              <a:rPr lang="en-US" dirty="0" smtClean="0"/>
              <a:t>button to </a:t>
            </a:r>
            <a:r>
              <a:rPr lang="en-US" dirty="0"/>
              <a:t>display formatting marks on the screen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Text</a:t>
            </a:r>
            <a:r>
              <a:rPr lang="en-US" sz="1200" dirty="0" smtClean="0"/>
              <a:t> (Slide 1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7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3751796"/>
          </a:xfrm>
        </p:spPr>
        <p:txBody>
          <a:bodyPr/>
          <a:lstStyle/>
          <a:p>
            <a:r>
              <a:rPr lang="en-US" dirty="0" smtClean="0"/>
              <a:t>To Insert a Blank Line</a:t>
            </a:r>
          </a:p>
          <a:p>
            <a:pPr lvl="1"/>
            <a:r>
              <a:rPr lang="en-US" dirty="0" smtClean="0"/>
              <a:t>Press the ENTER key to insert a blank line in the document</a:t>
            </a:r>
          </a:p>
          <a:p>
            <a:pPr lvl="1"/>
            <a:endParaRPr lang="en-US" dirty="0"/>
          </a:p>
          <a:p>
            <a:r>
              <a:rPr lang="en-US" dirty="0" smtClean="0"/>
              <a:t>To Zoom Page Width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VIEW on the ribbon to display the VIEW tab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Page Width </a:t>
            </a:r>
            <a:r>
              <a:rPr lang="en-US" dirty="0" smtClean="0"/>
              <a:t>button to </a:t>
            </a:r>
            <a:r>
              <a:rPr lang="en-US" dirty="0"/>
              <a:t>display the page the same width as the document </a:t>
            </a:r>
            <a:r>
              <a:rPr lang="en-US" dirty="0" smtClean="0"/>
              <a:t>window</a:t>
            </a:r>
          </a:p>
          <a:p>
            <a:pPr lvl="1"/>
            <a:endParaRPr lang="en-US" dirty="0"/>
          </a:p>
          <a:p>
            <a:r>
              <a:rPr lang="en-US" dirty="0" smtClean="0"/>
              <a:t>To </a:t>
            </a:r>
            <a:r>
              <a:rPr lang="en-US" dirty="0" err="1" smtClean="0"/>
              <a:t>Wordwrap</a:t>
            </a:r>
            <a:r>
              <a:rPr lang="en-US" dirty="0" smtClean="0"/>
              <a:t> Text as You Type</a:t>
            </a:r>
          </a:p>
          <a:p>
            <a:pPr lvl="1"/>
            <a:r>
              <a:rPr lang="en-US" dirty="0" err="1"/>
              <a:t>Wordwrap</a:t>
            </a:r>
            <a:r>
              <a:rPr lang="en-US" dirty="0"/>
              <a:t> allows you to type words in a paragraph continually without pressing the ENTER key at the end of each </a:t>
            </a:r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Text</a:t>
            </a:r>
            <a:r>
              <a:rPr lang="en-US" sz="1200" dirty="0" smtClean="0"/>
              <a:t> (Slide 2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1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125" y="1538818"/>
            <a:ext cx="8415338" cy="1838965"/>
          </a:xfrm>
        </p:spPr>
        <p:txBody>
          <a:bodyPr/>
          <a:lstStyle/>
          <a:p>
            <a:r>
              <a:rPr lang="en-US" dirty="0" smtClean="0"/>
              <a:t>To Check Spelling and Grammar as You Type</a:t>
            </a:r>
          </a:p>
          <a:p>
            <a:pPr lvl="1"/>
            <a:r>
              <a:rPr lang="en-US" dirty="0" smtClean="0"/>
              <a:t>Type the misspelled text and then press the SPACEBAR so that a red wavy line appears below the misspelled word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ight-click </a:t>
            </a:r>
            <a:r>
              <a:rPr lang="en-US" dirty="0"/>
              <a:t>the flagged word </a:t>
            </a:r>
            <a:r>
              <a:rPr lang="en-US" dirty="0" smtClean="0"/>
              <a:t>to </a:t>
            </a:r>
            <a:r>
              <a:rPr lang="en-US" dirty="0"/>
              <a:t>display a shortcut menu that presents a list of suggested spelling corrections for the flagged </a:t>
            </a:r>
            <a:r>
              <a:rPr lang="en-US" dirty="0" smtClean="0"/>
              <a:t>word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the correct word on the shortcut menu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Text</a:t>
            </a:r>
            <a:r>
              <a:rPr lang="en-US" sz="1200" dirty="0" smtClean="0"/>
              <a:t> (Slide 3 of 3)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3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 Center a Paragraph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somewhere in the paragraph to be centered to position the insertion point in the paragraph to be formatted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lick </a:t>
            </a:r>
            <a:r>
              <a:rPr lang="en-US" dirty="0"/>
              <a:t>the Center </a:t>
            </a:r>
            <a:r>
              <a:rPr lang="en-US" dirty="0" smtClean="0"/>
              <a:t>button </a:t>
            </a:r>
            <a:r>
              <a:rPr lang="en-US" dirty="0"/>
              <a:t>to center the paragraph containing the insertion </a:t>
            </a:r>
            <a:r>
              <a:rPr lang="en-US" dirty="0" smtClean="0"/>
              <a:t>point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Paragraphs and Characters</a:t>
            </a:r>
            <a:r>
              <a:rPr lang="en-US" sz="1200" dirty="0" smtClean="0"/>
              <a:t> (Slide 1 of 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2017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71800"/>
            <a:ext cx="6027448" cy="292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53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engage">
      <a:dk1>
        <a:srgbClr val="000000"/>
      </a:dk1>
      <a:lt1>
        <a:srgbClr val="FFFFFF"/>
      </a:lt1>
      <a:dk2>
        <a:srgbClr val="000000"/>
      </a:dk2>
      <a:lt2>
        <a:srgbClr val="AAAEB4"/>
      </a:lt2>
      <a:accent1>
        <a:srgbClr val="0D3857"/>
      </a:accent1>
      <a:accent2>
        <a:srgbClr val="055C91"/>
      </a:accent2>
      <a:accent3>
        <a:srgbClr val="81C0DA"/>
      </a:accent3>
      <a:accent4>
        <a:srgbClr val="B0D3DF"/>
      </a:accent4>
      <a:accent5>
        <a:srgbClr val="E0DCCD"/>
      </a:accent5>
      <a:accent6>
        <a:srgbClr val="7C7666"/>
      </a:accent6>
      <a:hlink>
        <a:srgbClr val="055C91"/>
      </a:hlink>
      <a:folHlink>
        <a:srgbClr val="81C0DA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3200</Words>
  <Application>Microsoft Macintosh PowerPoint</Application>
  <PresentationFormat>On-screen Show (4:3)</PresentationFormat>
  <Paragraphs>228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Shelly Cashman: Microsoft Word 2016</vt:lpstr>
      <vt:lpstr>Objectives (Slide 1 of 2)</vt:lpstr>
      <vt:lpstr>Objectives (Slide 2 of 2)</vt:lpstr>
      <vt:lpstr>Project – Flyer with a Picture</vt:lpstr>
      <vt:lpstr>Roadmap</vt:lpstr>
      <vt:lpstr>Entering Text (Slide 1 of 3)</vt:lpstr>
      <vt:lpstr>Entering Text (Slide 2 of 3)</vt:lpstr>
      <vt:lpstr>Entering Text (Slide 3 of 3)</vt:lpstr>
      <vt:lpstr>Formatting Paragraphs and Characters (Slide 1 of 10)</vt:lpstr>
      <vt:lpstr>Formatting Paragraphs and Characters (Slide 2 of 10)</vt:lpstr>
      <vt:lpstr>Formatting Paragraphs and Characters (Slide 3 of 10)</vt:lpstr>
      <vt:lpstr>Formatting Paragraphs and Characters (Slide 4 of 10)</vt:lpstr>
      <vt:lpstr>Formatting Paragraphs and Characters (Slide 5 of 10)</vt:lpstr>
      <vt:lpstr>Formatting Paragraphs and Characters (Slide 6 of 10)</vt:lpstr>
      <vt:lpstr>Formatting Paragraphs and Characters (Slide 7 of 10)</vt:lpstr>
      <vt:lpstr>Formatting Paragraphs and Characters (Slide 8 of 10)</vt:lpstr>
      <vt:lpstr>Formatting Paragraphs and Characters (Slide 9 of 10)</vt:lpstr>
      <vt:lpstr>Formatting Paragraphs and Characters (Slide 10 of 10)</vt:lpstr>
      <vt:lpstr>Inserting and Formatting a Picture in a Word Document (Slide 1 of 3)</vt:lpstr>
      <vt:lpstr>Inserting and Formatting a Picture in a Word Document (Slide 2 of 3)</vt:lpstr>
      <vt:lpstr>Inserting and Formatting a Picture in a Word Document (Slide 3 of 3)</vt:lpstr>
      <vt:lpstr>Enhancing the Page (Slide 1 of 3)</vt:lpstr>
      <vt:lpstr>Enhancing the Page (Slide 2 of 3)</vt:lpstr>
      <vt:lpstr>Enhancing the Page (Slide 3 of 3)</vt:lpstr>
      <vt:lpstr>Correcting Errors and Revising a Document (Slide 1 of 2)</vt:lpstr>
      <vt:lpstr>Correcting Errors and Revising a Document  (Slide 2 of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Freund</dc:creator>
  <cp:lastModifiedBy>Charles Fisher</cp:lastModifiedBy>
  <cp:revision>31</cp:revision>
  <dcterms:created xsi:type="dcterms:W3CDTF">2010-06-07T21:24:17Z</dcterms:created>
  <dcterms:modified xsi:type="dcterms:W3CDTF">2016-04-01T19:54:17Z</dcterms:modified>
</cp:coreProperties>
</file>