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2" r:id="rId13"/>
    <p:sldId id="274" r:id="rId14"/>
    <p:sldId id="275" r:id="rId15"/>
    <p:sldId id="277" r:id="rId16"/>
    <p:sldId id="279" r:id="rId17"/>
    <p:sldId id="280" r:id="rId18"/>
    <p:sldId id="282" r:id="rId19"/>
    <p:sldId id="285" r:id="rId20"/>
    <p:sldId id="290" r:id="rId21"/>
    <p:sldId id="292" r:id="rId22"/>
    <p:sldId id="293" r:id="rId23"/>
    <p:sldId id="296" r:id="rId24"/>
    <p:sldId id="297" r:id="rId25"/>
    <p:sldId id="299" r:id="rId26"/>
    <p:sldId id="301" r:id="rId27"/>
    <p:sldId id="303" r:id="rId28"/>
    <p:sldId id="305" r:id="rId29"/>
    <p:sldId id="306" r:id="rId30"/>
    <p:sldId id="307" r:id="rId31"/>
    <p:sldId id="30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2-2:</a:t>
            </a:r>
            <a:r>
              <a:rPr lang="en-US" baseline="0" dirty="0" smtClean="0"/>
              <a:t>  display of a query in Design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2-78: display of a cross tab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5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2-5:  display</a:t>
            </a:r>
            <a:r>
              <a:rPr lang="en-US" baseline="0" dirty="0" smtClean="0"/>
              <a:t> of the fields in the design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2-6: display of the Run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2-16:  display of Show Check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2-18:  display of parameter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2-25: display of comparison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2-55:  display of fields</a:t>
            </a:r>
            <a:r>
              <a:rPr lang="en-US" baseline="0" dirty="0" smtClean="0"/>
              <a:t> in Manager-Account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3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2-61: display</a:t>
            </a:r>
            <a:r>
              <a:rPr lang="en-US" baseline="0" dirty="0" smtClean="0"/>
              <a:t> of the criterion for Amount Paid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1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2-76: display of group by Account Manager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C1E22-C6CD-4100-AE7A-04E812B2888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3470"/>
            <a:ext cx="7747000" cy="366254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481302"/>
            <a:ext cx="10034016" cy="99113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" y="6257889"/>
            <a:ext cx="634845" cy="26242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1" y="4885105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8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6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6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4" y="5449328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2" y="5831840"/>
            <a:ext cx="672857" cy="7458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6456815"/>
            <a:ext cx="6399830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33574"/>
            <a:ext cx="6172200" cy="366254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69"/>
            <a:ext cx="6172200" cy="26314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" y="361951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18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2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7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0488"/>
            <a:ext cx="8026400" cy="2877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2"/>
            <a:ext cx="628992" cy="697255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6236386"/>
            <a:ext cx="1215590" cy="502487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80" y="6487628"/>
            <a:ext cx="11423745" cy="9083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0" y="6578463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9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9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1371600"/>
            <a:ext cx="8839199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578" y="6513743"/>
            <a:ext cx="306494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B40067-BD2A-418A-98BB-08A98047DC47}" type="slidenum">
              <a:rPr lang="en-US" sz="800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sz="8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5017"/>
            <a:ext cx="8415338" cy="287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2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50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20264"/>
            <a:ext cx="7747000" cy="369460"/>
          </a:xfrm>
        </p:spPr>
        <p:txBody>
          <a:bodyPr/>
          <a:lstStyle/>
          <a:p>
            <a:r>
              <a:rPr lang="en-US" dirty="0" smtClean="0"/>
              <a:t>Shelly Cashman: Microsoft</a:t>
            </a:r>
            <a:r>
              <a:rPr lang="en-US" dirty="0"/>
              <a:t> </a:t>
            </a:r>
            <a:r>
              <a:rPr lang="en-US" dirty="0" smtClean="0"/>
              <a:t>Access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3910"/>
          </a:xfrm>
        </p:spPr>
        <p:txBody>
          <a:bodyPr/>
          <a:lstStyle/>
          <a:p>
            <a:r>
              <a:rPr lang="en-US" dirty="0" smtClean="0"/>
              <a:t>Module 2:  Querying a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4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895630"/>
          </a:xfrm>
        </p:spPr>
        <p:txBody>
          <a:bodyPr/>
          <a:lstStyle/>
          <a:p>
            <a:r>
              <a:rPr lang="en-US" dirty="0" smtClean="0"/>
              <a:t>To Use Criteria for a Field Not Included in the Results</a:t>
            </a:r>
          </a:p>
          <a:p>
            <a:pPr lvl="1"/>
            <a:r>
              <a:rPr lang="en-US" dirty="0" smtClean="0"/>
              <a:t>With the desired query open, click the Show check box to remove the check mark for a field containing criteria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6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403108" cy="39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15338" cy="1235723"/>
          </a:xfrm>
        </p:spPr>
        <p:txBody>
          <a:bodyPr/>
          <a:lstStyle/>
          <a:p>
            <a:r>
              <a:rPr lang="en-US" dirty="0" smtClean="0"/>
              <a:t>To Create and View a Parameter Query</a:t>
            </a:r>
          </a:p>
          <a:p>
            <a:pPr lvl="1"/>
            <a:r>
              <a:rPr lang="en-US" dirty="0" smtClean="0"/>
              <a:t>If necessary, return to Design view and type the criterion for a parameter query ([Enter City], for example)</a:t>
            </a:r>
          </a:p>
          <a:p>
            <a:pPr lvl="1"/>
            <a:r>
              <a:rPr lang="en-US" dirty="0" smtClean="0"/>
              <a:t>Run the query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7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5468231" cy="37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0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337982"/>
          </a:xfrm>
        </p:spPr>
        <p:txBody>
          <a:bodyPr>
            <a:normAutofit/>
          </a:bodyPr>
          <a:lstStyle/>
          <a:p>
            <a:r>
              <a:rPr lang="en-US" dirty="0" smtClean="0"/>
              <a:t>To Use a Number in a Criterion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Query Design button </a:t>
            </a:r>
            <a:r>
              <a:rPr lang="en-US" dirty="0" smtClean="0"/>
              <a:t>to </a:t>
            </a:r>
            <a:r>
              <a:rPr lang="en-US" dirty="0"/>
              <a:t>create a new </a:t>
            </a:r>
            <a:r>
              <a:rPr lang="en-US" dirty="0" smtClean="0"/>
              <a:t>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table you wish to add to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Add button to add the selected table to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Close button to remove the dialog box from the screen</a:t>
            </a:r>
          </a:p>
          <a:p>
            <a:pPr lvl="1"/>
            <a:r>
              <a:rPr lang="en-US" dirty="0" smtClean="0"/>
              <a:t>Add the desired fields to the query</a:t>
            </a:r>
          </a:p>
          <a:p>
            <a:pPr lvl="1"/>
            <a:r>
              <a:rPr lang="en-US" dirty="0" smtClean="0"/>
              <a:t>Add a numeric criterion for a numeric field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8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972574"/>
          </a:xfrm>
        </p:spPr>
        <p:txBody>
          <a:bodyPr/>
          <a:lstStyle/>
          <a:p>
            <a:r>
              <a:rPr lang="en-US" dirty="0" smtClean="0"/>
              <a:t>To Use a Comparison Operator in a Criterion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 smtClean="0"/>
              <a:t>Enter the criterion with a comparison operator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9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35638" cy="2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3225498"/>
          </a:xfrm>
        </p:spPr>
        <p:txBody>
          <a:bodyPr/>
          <a:lstStyle/>
          <a:p>
            <a:r>
              <a:rPr lang="en-US" dirty="0" smtClean="0"/>
              <a:t>To Use a Compound Criterion Involving AND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 smtClean="0"/>
              <a:t>Add the criteria for two fields in the Criteria row</a:t>
            </a:r>
          </a:p>
          <a:p>
            <a:pPr lvl="1"/>
            <a:endParaRPr lang="en-US" dirty="0"/>
          </a:p>
          <a:p>
            <a:r>
              <a:rPr lang="en-US" dirty="0" smtClean="0"/>
              <a:t>To Use a Compound Criterion Involving OR</a:t>
            </a:r>
          </a:p>
          <a:p>
            <a:pPr lvl="1"/>
            <a:r>
              <a:rPr lang="en-US" dirty="0" smtClean="0"/>
              <a:t>Open </a:t>
            </a:r>
            <a:r>
              <a:rPr lang="en-US" dirty="0"/>
              <a:t>the query in Design view</a:t>
            </a:r>
          </a:p>
          <a:p>
            <a:pPr lvl="1"/>
            <a:r>
              <a:rPr lang="en-US" dirty="0"/>
              <a:t>Add criterion for one field to the Criteria row</a:t>
            </a:r>
          </a:p>
          <a:p>
            <a:pPr lvl="1"/>
            <a:r>
              <a:rPr lang="en-US" dirty="0"/>
              <a:t>Add criterion for another field in the or row (the row below the Criteria row)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10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415338" cy="2179058"/>
          </a:xfrm>
        </p:spPr>
        <p:txBody>
          <a:bodyPr/>
          <a:lstStyle/>
          <a:p>
            <a:r>
              <a:rPr lang="en-US" dirty="0" smtClean="0"/>
              <a:t>To Clear the Design Grid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just above the column heading in the first column in the grid to select the column</a:t>
            </a:r>
          </a:p>
          <a:p>
            <a:pPr lvl="1"/>
            <a:r>
              <a:rPr lang="en-US" dirty="0" smtClean="0"/>
              <a:t>Hold the SHIFT key down and click just above the last column heading to select all the columns</a:t>
            </a:r>
          </a:p>
          <a:p>
            <a:pPr lvl="1"/>
            <a:r>
              <a:rPr lang="en-US" dirty="0" smtClean="0"/>
              <a:t>Press the DELETE key to clear the design grid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r>
              <a:rPr lang="en-US" sz="1200" dirty="0" smtClean="0"/>
              <a:t> (Slide 1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3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15338" cy="1575816"/>
          </a:xfrm>
        </p:spPr>
        <p:txBody>
          <a:bodyPr/>
          <a:lstStyle/>
          <a:p>
            <a:r>
              <a:rPr lang="en-US" dirty="0" smtClean="0"/>
              <a:t>To Sort Data in a Query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Sort row below the field you wish to sort, and then click the Sort row arrow to display a menu of possible sort orders</a:t>
            </a:r>
          </a:p>
          <a:p>
            <a:pPr lvl="1"/>
            <a:r>
              <a:rPr lang="en-US" dirty="0" smtClean="0"/>
              <a:t>Click the desired sort order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r>
              <a:rPr lang="en-US" sz="1200" dirty="0" smtClean="0"/>
              <a:t> (Slide 2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9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261782"/>
          </a:xfrm>
        </p:spPr>
        <p:txBody>
          <a:bodyPr>
            <a:normAutofit/>
          </a:bodyPr>
          <a:lstStyle/>
          <a:p>
            <a:r>
              <a:rPr lang="en-US" dirty="0" smtClean="0"/>
              <a:t>To Omit Duplicates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an empty field in the design grid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Property Sheet button </a:t>
            </a:r>
            <a:r>
              <a:rPr lang="en-US" dirty="0" smtClean="0"/>
              <a:t>to </a:t>
            </a:r>
            <a:r>
              <a:rPr lang="en-US" dirty="0"/>
              <a:t>display the property </a:t>
            </a:r>
            <a:r>
              <a:rPr lang="en-US" dirty="0" smtClean="0"/>
              <a:t>sheet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Unique Values property box, and then </a:t>
            </a:r>
            <a:r>
              <a:rPr lang="en-US" dirty="0" smtClean="0"/>
              <a:t>click </a:t>
            </a:r>
            <a:r>
              <a:rPr lang="en-US" dirty="0"/>
              <a:t>the arrow that appears to produce a list of available </a:t>
            </a:r>
            <a:r>
              <a:rPr lang="en-US" dirty="0" smtClean="0"/>
              <a:t>choices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Yes and then close the Query </a:t>
            </a:r>
            <a:r>
              <a:rPr lang="en-US" dirty="0" smtClean="0"/>
              <a:t>Properties </a:t>
            </a:r>
            <a:r>
              <a:rPr lang="en-US" dirty="0"/>
              <a:t>property sheet by </a:t>
            </a:r>
            <a:r>
              <a:rPr lang="en-US" dirty="0" smtClean="0"/>
              <a:t>clicking </a:t>
            </a:r>
            <a:r>
              <a:rPr lang="en-US" dirty="0"/>
              <a:t>the Property Sheet button </a:t>
            </a:r>
            <a:r>
              <a:rPr lang="en-US" dirty="0" smtClean="0"/>
              <a:t>a </a:t>
            </a:r>
            <a:r>
              <a:rPr lang="en-US" dirty="0"/>
              <a:t>second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r>
              <a:rPr lang="en-US" sz="1200" dirty="0" smtClean="0"/>
              <a:t> (Slide 3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2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15338" cy="3225498"/>
          </a:xfrm>
        </p:spPr>
        <p:txBody>
          <a:bodyPr/>
          <a:lstStyle/>
          <a:p>
            <a:r>
              <a:rPr lang="en-US" dirty="0" smtClean="0"/>
              <a:t>To Sort on Multiple Keys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 smtClean="0"/>
              <a:t>Select a sort order in the Sort column for multiple fields</a:t>
            </a:r>
          </a:p>
          <a:p>
            <a:pPr lvl="1"/>
            <a:endParaRPr lang="en-US" dirty="0"/>
          </a:p>
          <a:p>
            <a:r>
              <a:rPr lang="en-US" dirty="0" smtClean="0"/>
              <a:t>To Create a Top-Values Query</a:t>
            </a:r>
          </a:p>
          <a:p>
            <a:pPr lvl="1"/>
            <a:r>
              <a:rPr lang="en-US" dirty="0"/>
              <a:t>Open the query in Design view</a:t>
            </a:r>
          </a:p>
          <a:p>
            <a:pPr lvl="1"/>
            <a:r>
              <a:rPr lang="en-US" dirty="0"/>
              <a:t>Click the Return arrow </a:t>
            </a:r>
            <a:r>
              <a:rPr lang="en-US" dirty="0" smtClean="0"/>
              <a:t>to </a:t>
            </a:r>
            <a:r>
              <a:rPr lang="en-US" dirty="0"/>
              <a:t>display the Return 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an option corresponding to the values you wish to return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r>
              <a:rPr lang="en-US" sz="1200" dirty="0" smtClean="0"/>
              <a:t> (Slide 4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3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565591"/>
          </a:xfrm>
        </p:spPr>
        <p:txBody>
          <a:bodyPr/>
          <a:lstStyle/>
          <a:p>
            <a:r>
              <a:rPr lang="en-US" dirty="0" smtClean="0"/>
              <a:t>To Join Tables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Query Design </a:t>
            </a:r>
            <a:r>
              <a:rPr lang="en-US" dirty="0" smtClean="0"/>
              <a:t>button </a:t>
            </a:r>
            <a:r>
              <a:rPr lang="en-US" dirty="0"/>
              <a:t>to create a new </a:t>
            </a:r>
            <a:r>
              <a:rPr lang="en-US" dirty="0" smtClean="0"/>
              <a:t>query</a:t>
            </a:r>
          </a:p>
          <a:p>
            <a:pPr lvl="1"/>
            <a:r>
              <a:rPr lang="en-US" dirty="0" smtClean="0"/>
              <a:t>Add two related tables to the new query</a:t>
            </a:r>
          </a:p>
          <a:p>
            <a:pPr lvl="1"/>
            <a:r>
              <a:rPr lang="en-US" dirty="0" smtClean="0"/>
              <a:t>Add the desired fields from each table to the query</a:t>
            </a:r>
          </a:p>
          <a:p>
            <a:pPr lvl="1"/>
            <a:endParaRPr lang="en-US" dirty="0"/>
          </a:p>
          <a:p>
            <a:r>
              <a:rPr lang="en-US" dirty="0" smtClean="0"/>
              <a:t>To Change Join Properties</a:t>
            </a:r>
          </a:p>
          <a:p>
            <a:pPr lvl="1"/>
            <a:r>
              <a:rPr lang="en-US" dirty="0"/>
              <a:t>Open the query in Design view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</a:t>
            </a:r>
            <a:r>
              <a:rPr lang="en-US" dirty="0"/>
              <a:t>the join line to produce a shortcut 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Join Properties on the shortcut menu to display the Join Properties dialog box 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</a:t>
            </a:r>
            <a:r>
              <a:rPr lang="en-US" dirty="0" smtClean="0"/>
              <a:t>Tables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queries using Design view</a:t>
            </a:r>
          </a:p>
          <a:p>
            <a:r>
              <a:rPr lang="en-US" dirty="0" smtClean="0"/>
              <a:t>Include </a:t>
            </a:r>
            <a:r>
              <a:rPr lang="en-US" dirty="0"/>
              <a:t>fields in the design </a:t>
            </a:r>
            <a:r>
              <a:rPr lang="en-US" dirty="0" smtClean="0"/>
              <a:t>grid</a:t>
            </a:r>
            <a:endParaRPr lang="en-US" dirty="0"/>
          </a:p>
          <a:p>
            <a:r>
              <a:rPr lang="en-US" dirty="0"/>
              <a:t>Use text and numeric data in </a:t>
            </a:r>
            <a:r>
              <a:rPr lang="en-US" dirty="0" smtClean="0"/>
              <a:t>criteria</a:t>
            </a:r>
            <a:endParaRPr lang="en-US" dirty="0"/>
          </a:p>
          <a:p>
            <a:r>
              <a:rPr lang="en-US" dirty="0"/>
              <a:t>Save a query and use the saved </a:t>
            </a:r>
            <a:r>
              <a:rPr lang="en-US" dirty="0" smtClean="0"/>
              <a:t>query</a:t>
            </a:r>
            <a:endParaRPr lang="en-US" dirty="0"/>
          </a:p>
          <a:p>
            <a:r>
              <a:rPr lang="en-US" dirty="0"/>
              <a:t>Create and use parameter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Use compound criteria in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Sort data in </a:t>
            </a:r>
            <a:r>
              <a:rPr lang="en-US" dirty="0" smtClean="0"/>
              <a:t>queries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290336"/>
          </a:xfrm>
        </p:spPr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2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185582"/>
          </a:xfrm>
        </p:spPr>
        <p:txBody>
          <a:bodyPr>
            <a:normAutofit/>
          </a:bodyPr>
          <a:lstStyle/>
          <a:p>
            <a:r>
              <a:rPr lang="en-US" dirty="0" smtClean="0"/>
              <a:t>To Create a Report from a Query</a:t>
            </a:r>
          </a:p>
          <a:p>
            <a:pPr lvl="1"/>
            <a:r>
              <a:rPr lang="en-US" dirty="0" smtClean="0"/>
              <a:t>Open the Navigation Pane, and then select the desired query in the Navigation Pane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Report Wizard </a:t>
            </a:r>
            <a:r>
              <a:rPr lang="en-US" dirty="0" smtClean="0"/>
              <a:t>button </a:t>
            </a:r>
            <a:r>
              <a:rPr lang="en-US" dirty="0"/>
              <a:t>to display the Report Wizard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Add the desired fields to the query</a:t>
            </a:r>
          </a:p>
          <a:p>
            <a:pPr lvl="1"/>
            <a:r>
              <a:rPr lang="en-US" dirty="0" smtClean="0"/>
              <a:t>Follow the remaining steps in the wizard to specify a grouping, sort order, layout and orientation, and title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Finish button to produce the report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Tables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2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415338" cy="972574"/>
          </a:xfrm>
        </p:spPr>
        <p:txBody>
          <a:bodyPr/>
          <a:lstStyle/>
          <a:p>
            <a:r>
              <a:rPr lang="en-US" dirty="0" smtClean="0"/>
              <a:t>To Create a Form for a Query</a:t>
            </a:r>
          </a:p>
          <a:p>
            <a:pPr lvl="1"/>
            <a:r>
              <a:rPr lang="en-US" dirty="0" smtClean="0"/>
              <a:t>Select the query in the Navigation Pane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Form button </a:t>
            </a:r>
            <a:r>
              <a:rPr lang="en-US" dirty="0" smtClean="0"/>
              <a:t> </a:t>
            </a:r>
            <a:r>
              <a:rPr lang="en-US" dirty="0"/>
              <a:t>to create a simple </a:t>
            </a:r>
            <a:r>
              <a:rPr lang="en-US" dirty="0" smtClean="0"/>
              <a:t>form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Form for a Query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696224" cy="28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5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947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Export Data to Excel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query in the Navigation Pane to select it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Excel button </a:t>
            </a:r>
            <a:r>
              <a:rPr lang="en-US" dirty="0" smtClean="0"/>
              <a:t>to </a:t>
            </a:r>
            <a:r>
              <a:rPr lang="en-US" dirty="0"/>
              <a:t>display the Export - Excel Spreadsheet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Browse button (Export - Excel Spreadsheet dialog box) to display the File Save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Navigate to the location to save the exported file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OK button (Export - Excel Spreadsheet dialog box) to export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‘Save export steps’ check box (Export - Excel Spreadsheet dialog box) to display the Save Export Steps options</a:t>
            </a:r>
          </a:p>
          <a:p>
            <a:pPr lvl="1"/>
            <a:r>
              <a:rPr lang="en-US" dirty="0"/>
              <a:t>Type the desired name for the steps in the Save as text box</a:t>
            </a:r>
          </a:p>
          <a:p>
            <a:pPr lvl="1"/>
            <a:r>
              <a:rPr lang="en-US" dirty="0"/>
              <a:t>If necessary, type a description for the export steps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Save Export button (Export - Excel Spreadsheet dialog box) to save the export steps 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Data From Access to Other Applications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231" y="1295400"/>
            <a:ext cx="8415338" cy="972574"/>
          </a:xfrm>
        </p:spPr>
        <p:txBody>
          <a:bodyPr/>
          <a:lstStyle/>
          <a:p>
            <a:r>
              <a:rPr lang="en-US" dirty="0" smtClean="0"/>
              <a:t>To Restrict the Records in a Join</a:t>
            </a:r>
          </a:p>
          <a:p>
            <a:pPr lvl="1"/>
            <a:r>
              <a:rPr lang="en-US" dirty="0" smtClean="0"/>
              <a:t>Open the query containing a join</a:t>
            </a:r>
          </a:p>
          <a:p>
            <a:pPr lvl="1"/>
            <a:r>
              <a:rPr lang="en-US" dirty="0" smtClean="0"/>
              <a:t>Type the criterion for the desired field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Criteria to a Join Query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8058"/>
            <a:ext cx="7658789" cy="25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5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033182"/>
          </a:xfrm>
        </p:spPr>
        <p:txBody>
          <a:bodyPr>
            <a:normAutofit/>
          </a:bodyPr>
          <a:lstStyle/>
          <a:p>
            <a:r>
              <a:rPr lang="en-US" dirty="0" smtClean="0"/>
              <a:t>To Use a Calculated Field in a Query</a:t>
            </a:r>
          </a:p>
          <a:p>
            <a:pPr lvl="1"/>
            <a:r>
              <a:rPr lang="en-US" dirty="0" smtClean="0"/>
              <a:t>Open the query in Design view containing a field that can be calculated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the Field row in the first open column in the design grid to display a shortcut 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Zoom on the shortcut menu to display the Zoom dialog box</a:t>
            </a:r>
          </a:p>
          <a:p>
            <a:pPr lvl="1"/>
            <a:r>
              <a:rPr lang="en-US" dirty="0" smtClean="0"/>
              <a:t>Type the calculation in the Zoom dialog box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OK button (Zoom dialog box) to enter the expression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r>
              <a:rPr lang="en-US" sz="1200" dirty="0" smtClean="0"/>
              <a:t> (Slide 1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0782"/>
          </a:xfrm>
        </p:spPr>
        <p:txBody>
          <a:bodyPr>
            <a:normAutofit/>
          </a:bodyPr>
          <a:lstStyle/>
          <a:p>
            <a:r>
              <a:rPr lang="en-US" dirty="0" smtClean="0"/>
              <a:t>To Change a Caption</a:t>
            </a:r>
          </a:p>
          <a:p>
            <a:pPr lvl="1"/>
            <a:r>
              <a:rPr lang="en-US" dirty="0" smtClean="0"/>
              <a:t>Open the query in Design view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field in the design grid to which you wish to add the caption, and </a:t>
            </a:r>
            <a:r>
              <a:rPr lang="en-US" dirty="0"/>
              <a:t>then </a:t>
            </a:r>
            <a:r>
              <a:rPr lang="en-US" dirty="0" smtClean="0"/>
              <a:t>click </a:t>
            </a:r>
            <a:r>
              <a:rPr lang="en-US" dirty="0"/>
              <a:t>the Property Sheet </a:t>
            </a:r>
            <a:r>
              <a:rPr lang="en-US" dirty="0" smtClean="0"/>
              <a:t>button </a:t>
            </a:r>
            <a:r>
              <a:rPr lang="en-US" dirty="0"/>
              <a:t>to display the properties </a:t>
            </a:r>
            <a:r>
              <a:rPr lang="en-US" dirty="0" smtClean="0"/>
              <a:t>for the field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Caption box, and then type the desired caption</a:t>
            </a:r>
          </a:p>
          <a:p>
            <a:pPr lvl="1"/>
            <a:r>
              <a:rPr lang="en-US" dirty="0" smtClean="0"/>
              <a:t>Close the property sheet by clicking the property Sheet button a second time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r>
              <a:rPr lang="en-US" sz="1200" dirty="0" smtClean="0"/>
              <a:t> (Slide 2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185582"/>
          </a:xfrm>
        </p:spPr>
        <p:txBody>
          <a:bodyPr>
            <a:normAutofit/>
          </a:bodyPr>
          <a:lstStyle/>
          <a:p>
            <a:r>
              <a:rPr lang="en-US" dirty="0" smtClean="0"/>
              <a:t>To Calculate Statistics</a:t>
            </a:r>
          </a:p>
          <a:p>
            <a:pPr lvl="1"/>
            <a:r>
              <a:rPr lang="en-US" dirty="0" smtClean="0"/>
              <a:t>Create a new query for a table containing fields for which you can calculate statistics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Totals </a:t>
            </a:r>
            <a:r>
              <a:rPr lang="en-US" dirty="0" smtClean="0"/>
              <a:t>button </a:t>
            </a:r>
            <a:r>
              <a:rPr lang="en-US" dirty="0"/>
              <a:t>to include the Total row in the design </a:t>
            </a:r>
            <a:r>
              <a:rPr lang="en-US" dirty="0" smtClean="0"/>
              <a:t>grid</a:t>
            </a:r>
          </a:p>
          <a:p>
            <a:pPr lvl="1"/>
            <a:r>
              <a:rPr lang="en-US" dirty="0" smtClean="0"/>
              <a:t>Add the field for which you wish to total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Total row for the added field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Total arrow to display the Total list</a:t>
            </a:r>
          </a:p>
          <a:p>
            <a:pPr lvl="1"/>
            <a:r>
              <a:rPr lang="en-US" dirty="0" smtClean="0"/>
              <a:t>Select the desired calculation for Access to perform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r>
              <a:rPr lang="en-US" sz="1200" dirty="0" smtClean="0"/>
              <a:t> (Slide 3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2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992853"/>
          </a:xfrm>
        </p:spPr>
        <p:txBody>
          <a:bodyPr/>
          <a:lstStyle/>
          <a:p>
            <a:r>
              <a:rPr lang="en-US" dirty="0" smtClean="0"/>
              <a:t>To Use Criteria in Calculating Statistics</a:t>
            </a:r>
          </a:p>
          <a:p>
            <a:pPr lvl="1"/>
            <a:r>
              <a:rPr lang="en-US" dirty="0" smtClean="0"/>
              <a:t>Add a field to the query containing statistics for which you wish to add criteria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Total row in the desired column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Total arrow for the added field to produce a Total list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Where</a:t>
            </a:r>
          </a:p>
          <a:p>
            <a:pPr lvl="1"/>
            <a:r>
              <a:rPr lang="en-US" dirty="0" smtClean="0"/>
              <a:t>Type the criterion in the Criteria row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r>
              <a:rPr lang="en-US" sz="1200" dirty="0" smtClean="0"/>
              <a:t> (Slide 4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r>
              <a:rPr lang="en-US" sz="1200" dirty="0" smtClean="0"/>
              <a:t> (Slide 5 of 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92388"/>
          </a:xfrm>
        </p:spPr>
        <p:txBody>
          <a:bodyPr/>
          <a:lstStyle/>
          <a:p>
            <a:r>
              <a:rPr lang="en-US" dirty="0" smtClean="0"/>
              <a:t>To Use Grouping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8" y="2514600"/>
            <a:ext cx="7344801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53473" cy="3886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 Queries</a:t>
            </a:r>
            <a:r>
              <a:rPr lang="en-US" sz="1200" dirty="0" smtClean="0"/>
              <a:t> (Slide 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4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880782"/>
          </a:xfrm>
        </p:spPr>
        <p:txBody>
          <a:bodyPr>
            <a:normAutofit/>
          </a:bodyPr>
          <a:lstStyle/>
          <a:p>
            <a:r>
              <a:rPr lang="en-US" dirty="0" smtClean="0"/>
              <a:t>Join tables in queries</a:t>
            </a:r>
          </a:p>
          <a:p>
            <a:r>
              <a:rPr lang="en-US" dirty="0" smtClean="0"/>
              <a:t>Create </a:t>
            </a:r>
            <a:r>
              <a:rPr lang="en-US" dirty="0"/>
              <a:t>a report and a form from </a:t>
            </a:r>
            <a:r>
              <a:rPr lang="en-US" dirty="0" smtClean="0"/>
              <a:t>a </a:t>
            </a:r>
            <a:r>
              <a:rPr lang="en-US" dirty="0"/>
              <a:t>query</a:t>
            </a:r>
          </a:p>
          <a:p>
            <a:r>
              <a:rPr lang="en-US" dirty="0"/>
              <a:t>Export data from a query to another </a:t>
            </a:r>
            <a:r>
              <a:rPr lang="en-US" dirty="0" smtClean="0"/>
              <a:t>application</a:t>
            </a:r>
            <a:endParaRPr lang="en-US" dirty="0"/>
          </a:p>
          <a:p>
            <a:r>
              <a:rPr lang="en-US" dirty="0"/>
              <a:t>Perform calculations and calculate </a:t>
            </a:r>
            <a:r>
              <a:rPr lang="en-US" dirty="0" smtClean="0"/>
              <a:t>statistics </a:t>
            </a:r>
            <a:r>
              <a:rPr lang="en-US" dirty="0"/>
              <a:t>in queries</a:t>
            </a:r>
          </a:p>
          <a:p>
            <a:r>
              <a:rPr lang="en-US" dirty="0"/>
              <a:t>Create crosstab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/>
              <a:t>Customize the Navigation </a:t>
            </a:r>
            <a:r>
              <a:rPr lang="en-US" dirty="0" smtClean="0"/>
              <a:t>Pane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1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185582"/>
          </a:xfrm>
        </p:spPr>
        <p:txBody>
          <a:bodyPr>
            <a:normAutofit/>
          </a:bodyPr>
          <a:lstStyle/>
          <a:p>
            <a:r>
              <a:rPr lang="en-US" dirty="0" smtClean="0"/>
              <a:t>To Create a Crosstab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Query Wizard button </a:t>
            </a:r>
            <a:r>
              <a:rPr lang="en-US" dirty="0" smtClean="0"/>
              <a:t>to </a:t>
            </a:r>
            <a:r>
              <a:rPr lang="en-US" dirty="0"/>
              <a:t>display the New Query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Crosstab Query Wizard (New Query dialog box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OK button to display the C</a:t>
            </a:r>
            <a:r>
              <a:rPr lang="en-US" dirty="0" smtClean="0"/>
              <a:t>rosstab Query </a:t>
            </a:r>
            <a:r>
              <a:rPr lang="en-US" dirty="0"/>
              <a:t>Wizard dialog </a:t>
            </a:r>
            <a:r>
              <a:rPr lang="en-US" dirty="0" smtClean="0"/>
              <a:t>box</a:t>
            </a:r>
          </a:p>
          <a:p>
            <a:pPr lvl="1"/>
            <a:r>
              <a:rPr lang="en-US" dirty="0" smtClean="0"/>
              <a:t>Follow the instructions in the wizard to select the row and column headings for the query, and then name the query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 Queries</a:t>
            </a:r>
            <a:r>
              <a:rPr lang="en-US" sz="1200" dirty="0" smtClean="0"/>
              <a:t> (Slide 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1312667"/>
          </a:xfrm>
        </p:spPr>
        <p:txBody>
          <a:bodyPr/>
          <a:lstStyle/>
          <a:p>
            <a:r>
              <a:rPr lang="en-US" dirty="0" smtClean="0"/>
              <a:t>To Customize the Navigation Pane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necessary, </a:t>
            </a:r>
            <a:r>
              <a:rPr lang="en-US" dirty="0" smtClean="0"/>
              <a:t>click </a:t>
            </a:r>
            <a:r>
              <a:rPr lang="en-US" dirty="0"/>
              <a:t>the Shutter Bar Open/Close Button to open the Navigation </a:t>
            </a:r>
            <a:r>
              <a:rPr lang="en-US" dirty="0" smtClean="0"/>
              <a:t>Pane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Navigation</a:t>
            </a:r>
            <a:r>
              <a:rPr lang="en-US" b="1" dirty="0" smtClean="0"/>
              <a:t> </a:t>
            </a:r>
            <a:r>
              <a:rPr lang="en-US" dirty="0"/>
              <a:t>Pane arrow to produce the Navigation Pane </a:t>
            </a:r>
            <a:r>
              <a:rPr lang="en-US" dirty="0" smtClean="0"/>
              <a:t>menu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desired option to organize the Navigation Pane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Navigation Pane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2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261782"/>
          </a:xfrm>
        </p:spPr>
        <p:txBody>
          <a:bodyPr>
            <a:normAutofit/>
          </a:bodyPr>
          <a:lstStyle/>
          <a:p>
            <a:r>
              <a:rPr lang="en-US" dirty="0" smtClean="0"/>
              <a:t>Roadmap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queries in Design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criteria in </a:t>
            </a:r>
            <a:r>
              <a:rPr lang="en-US" dirty="0" smtClean="0"/>
              <a:t>queries</a:t>
            </a:r>
            <a:endParaRPr lang="en-US" dirty="0"/>
          </a:p>
          <a:p>
            <a:pPr lvl="1"/>
            <a:r>
              <a:rPr lang="en-US" dirty="0" smtClean="0"/>
              <a:t>Sort </a:t>
            </a:r>
            <a:r>
              <a:rPr lang="en-US" dirty="0"/>
              <a:t>data in </a:t>
            </a:r>
            <a:r>
              <a:rPr lang="en-US" dirty="0" smtClean="0"/>
              <a:t>queries</a:t>
            </a:r>
            <a:endParaRPr lang="en-US" dirty="0"/>
          </a:p>
          <a:p>
            <a:pPr lvl="1"/>
            <a:r>
              <a:rPr lang="en-US" dirty="0" smtClean="0"/>
              <a:t>Join </a:t>
            </a:r>
            <a:r>
              <a:rPr lang="en-US" dirty="0"/>
              <a:t>tables in </a:t>
            </a:r>
            <a:r>
              <a:rPr lang="en-US" dirty="0" smtClean="0"/>
              <a:t>queries</a:t>
            </a:r>
            <a:endParaRPr lang="en-US" dirty="0"/>
          </a:p>
          <a:p>
            <a:pPr lvl="1"/>
            <a:r>
              <a:rPr lang="en-US" dirty="0" smtClean="0"/>
              <a:t>Export </a:t>
            </a:r>
            <a:r>
              <a:rPr lang="en-US" dirty="0"/>
              <a:t>query </a:t>
            </a:r>
            <a:r>
              <a:rPr lang="en-US" dirty="0" smtClean="0"/>
              <a:t>results</a:t>
            </a:r>
            <a:endParaRPr lang="en-US" dirty="0"/>
          </a:p>
          <a:p>
            <a:pPr lvl="1"/>
            <a:r>
              <a:rPr lang="en-US" dirty="0" smtClean="0"/>
              <a:t>Perform </a:t>
            </a:r>
            <a:r>
              <a:rPr lang="en-US" dirty="0"/>
              <a:t>calculations in </a:t>
            </a:r>
            <a:r>
              <a:rPr lang="en-US" dirty="0" smtClean="0"/>
              <a:t>queries</a:t>
            </a:r>
            <a:endParaRPr lang="en-US" dirty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crosstab </a:t>
            </a:r>
            <a:r>
              <a:rPr lang="en-US" dirty="0" smtClean="0"/>
              <a:t>query</a:t>
            </a:r>
            <a:endParaRPr lang="en-US" dirty="0"/>
          </a:p>
          <a:p>
            <a:pPr lvl="1"/>
            <a:r>
              <a:rPr lang="en-US" dirty="0" smtClean="0"/>
              <a:t>Customize </a:t>
            </a:r>
            <a:r>
              <a:rPr lang="en-US" dirty="0"/>
              <a:t>the </a:t>
            </a:r>
            <a:r>
              <a:rPr lang="en-US" dirty="0" smtClean="0"/>
              <a:t>Navigation Pane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Project-Querying a Database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3414182"/>
          </a:xfrm>
        </p:spPr>
        <p:txBody>
          <a:bodyPr>
            <a:normAutofit/>
          </a:bodyPr>
          <a:lstStyle/>
          <a:p>
            <a:r>
              <a:rPr lang="en-US" dirty="0" smtClean="0"/>
              <a:t>To Create a Query in Design View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‘Shutter </a:t>
            </a:r>
            <a:r>
              <a:rPr lang="en-US" dirty="0" smtClean="0"/>
              <a:t>Bar Open</a:t>
            </a:r>
            <a:r>
              <a:rPr lang="en-US" dirty="0"/>
              <a:t>/Close Button’ to close </a:t>
            </a:r>
            <a:r>
              <a:rPr lang="en-US" dirty="0" smtClean="0"/>
              <a:t>the Navigation Pane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CREATE on </a:t>
            </a:r>
            <a:r>
              <a:rPr lang="en-US" dirty="0" smtClean="0"/>
              <a:t>the ribbon </a:t>
            </a:r>
            <a:r>
              <a:rPr lang="en-US" dirty="0"/>
              <a:t>to display the CREATE </a:t>
            </a:r>
            <a:r>
              <a:rPr lang="en-US" dirty="0" smtClean="0"/>
              <a:t>tab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Query Design button </a:t>
            </a:r>
            <a:r>
              <a:rPr lang="en-US" dirty="0" smtClean="0"/>
              <a:t>to </a:t>
            </a:r>
            <a:r>
              <a:rPr lang="en-US" dirty="0"/>
              <a:t>create a new </a:t>
            </a:r>
            <a:r>
              <a:rPr lang="en-US" dirty="0" smtClean="0"/>
              <a:t>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table to add to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Add button to add the selected table to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Close button to remove the dialog box from the screen</a:t>
            </a:r>
          </a:p>
          <a:p>
            <a:pPr lvl="1"/>
            <a:r>
              <a:rPr lang="en-US" dirty="0" smtClean="0"/>
              <a:t>Drag </a:t>
            </a:r>
            <a:r>
              <a:rPr lang="en-US" dirty="0"/>
              <a:t>the lower edge of the field list down far enough so all fields in the table </a:t>
            </a:r>
            <a:r>
              <a:rPr lang="en-US" dirty="0" smtClean="0"/>
              <a:t>appear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Queries</a:t>
            </a:r>
            <a:r>
              <a:rPr lang="en-US" sz="1200" dirty="0" smtClean="0"/>
              <a:t> (Slide 1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9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2" y="1359774"/>
            <a:ext cx="8610437" cy="429085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Queries</a:t>
            </a:r>
            <a:r>
              <a:rPr lang="en-US" sz="1200" dirty="0" smtClean="0"/>
              <a:t> (Slide 2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5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632481"/>
          </a:xfrm>
        </p:spPr>
        <p:txBody>
          <a:bodyPr/>
          <a:lstStyle/>
          <a:p>
            <a:r>
              <a:rPr lang="en-US" dirty="0" smtClean="0"/>
              <a:t>To Add Fields to the Design Grid</a:t>
            </a:r>
          </a:p>
          <a:p>
            <a:pPr lvl="1"/>
            <a:r>
              <a:rPr lang="en-US" dirty="0" smtClean="0"/>
              <a:t>Double-click each field to add to the query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3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6172200" cy="38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15338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To Use Text Data in a Criterion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the Criteria row for the field to produce an insertion point</a:t>
            </a:r>
          </a:p>
          <a:p>
            <a:pPr lvl="1"/>
            <a:r>
              <a:rPr lang="en-US" dirty="0" smtClean="0"/>
              <a:t>Type the criterion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dirty="0" smtClean="0"/>
              <a:t>Run </a:t>
            </a:r>
            <a:r>
              <a:rPr lang="en-US" dirty="0"/>
              <a:t>button </a:t>
            </a:r>
            <a:r>
              <a:rPr lang="en-US" dirty="0" smtClean="0"/>
              <a:t>to run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Save button on the Quick Access Toolbar to display the Save As dialog box</a:t>
            </a:r>
          </a:p>
          <a:p>
            <a:pPr lvl="1"/>
            <a:r>
              <a:rPr lang="en-US" dirty="0"/>
              <a:t>Type the name of the query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OK button (Save As dialog box) to save the query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4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538818"/>
            <a:ext cx="8415338" cy="2022092"/>
          </a:xfrm>
        </p:spPr>
        <p:txBody>
          <a:bodyPr/>
          <a:lstStyle/>
          <a:p>
            <a:r>
              <a:rPr lang="en-US" dirty="0" smtClean="0"/>
              <a:t>To Use a Wildcard</a:t>
            </a:r>
          </a:p>
          <a:p>
            <a:pPr lvl="1"/>
            <a:r>
              <a:rPr lang="en-US" dirty="0" smtClean="0"/>
              <a:t>If necessary, click the Criteria row below the desired field to produce an insertion point</a:t>
            </a:r>
          </a:p>
          <a:p>
            <a:pPr lvl="1"/>
            <a:r>
              <a:rPr lang="en-US" dirty="0" smtClean="0"/>
              <a:t>If necessary, delete the current entry</a:t>
            </a:r>
          </a:p>
          <a:p>
            <a:pPr lvl="1"/>
            <a:r>
              <a:rPr lang="en-US" dirty="0" smtClean="0"/>
              <a:t>Type the criterion containing the wildcard character (*)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dirty="0" smtClean="0"/>
              <a:t>Queries</a:t>
            </a:r>
            <a:r>
              <a:rPr lang="en-US" sz="1200" dirty="0" smtClean="0"/>
              <a:t> (Slide 5 of 10)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3395</Words>
  <Application>Microsoft Macintosh PowerPoint</Application>
  <PresentationFormat>On-screen Show (4:3)</PresentationFormat>
  <Paragraphs>237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Shelly Cashman: Microsoft Access 2016</vt:lpstr>
      <vt:lpstr>Objectives (Slide 1 of 2)</vt:lpstr>
      <vt:lpstr>Objectives (Slide 2 of 2)</vt:lpstr>
      <vt:lpstr>Project-Querying a Database</vt:lpstr>
      <vt:lpstr>Creating Queries (Slide 1 of 10)</vt:lpstr>
      <vt:lpstr>Creating Queries (Slide 2 of 10)</vt:lpstr>
      <vt:lpstr>Creating Queries (Slide 3 of 10)</vt:lpstr>
      <vt:lpstr>Creating Queries (Slide 4 of 10)</vt:lpstr>
      <vt:lpstr>Creating Queries (Slide 5 of 10)</vt:lpstr>
      <vt:lpstr>Creating Queries (Slide 6 of 10)</vt:lpstr>
      <vt:lpstr>Creating Queries (Slide 7 of 10)</vt:lpstr>
      <vt:lpstr>Creating Queries (Slide 8 of 10)</vt:lpstr>
      <vt:lpstr>Creating Queries (Slide 9 of 10)</vt:lpstr>
      <vt:lpstr>Creating Queries (Slide 10 of 10)</vt:lpstr>
      <vt:lpstr>Sorting (Slide 1 of 4)</vt:lpstr>
      <vt:lpstr>Sorting (Slide 2 of 4)</vt:lpstr>
      <vt:lpstr>Sorting (Slide 3 of 4)</vt:lpstr>
      <vt:lpstr>Sorting (Slide 4 of 4)</vt:lpstr>
      <vt:lpstr>Joining Tables (Slide 1 of 2)</vt:lpstr>
      <vt:lpstr>Joining Tables (Slide 2 of 2)</vt:lpstr>
      <vt:lpstr>Creating a Form for a Query</vt:lpstr>
      <vt:lpstr>Exporting Data From Access to Other Applications</vt:lpstr>
      <vt:lpstr>Adding Criteria to a Join Query</vt:lpstr>
      <vt:lpstr>Calculations (Slide 1 of 5)</vt:lpstr>
      <vt:lpstr>Calculations (Slide 2 of 5)</vt:lpstr>
      <vt:lpstr>Calculations (Slide 3 of 5)</vt:lpstr>
      <vt:lpstr>Calculations (Slide 4 of 5)</vt:lpstr>
      <vt:lpstr>Calculations (Slide 5 of 5)</vt:lpstr>
      <vt:lpstr>Crosstab Queries (Slide 1 of 2)</vt:lpstr>
      <vt:lpstr>Crosstab Queries (Slide 2 of 2)</vt:lpstr>
      <vt:lpstr>Customizing the Navigation Pane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2010</dc:title>
  <dc:creator>Steven Freund</dc:creator>
  <cp:lastModifiedBy>Charles Fisher</cp:lastModifiedBy>
  <cp:revision>30</cp:revision>
  <dcterms:created xsi:type="dcterms:W3CDTF">2010-06-08T18:09:49Z</dcterms:created>
  <dcterms:modified xsi:type="dcterms:W3CDTF">2016-04-12T14:24:51Z</dcterms:modified>
</cp:coreProperties>
</file>