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 id="2147483657" r:id="rId2"/>
  </p:sldMasterIdLst>
  <p:notesMasterIdLst>
    <p:notesMasterId r:id="rId2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ill Gerhart" initials="" lastIdx="1" clrIdx="0"/>
  <p:cmAuthor id="1" name="susan starcovic"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5"/>
    <p:restoredTop sz="94541"/>
  </p:normalViewPr>
  <p:slideViewPr>
    <p:cSldViewPr snapToGrid="0" snapToObjects="1">
      <p:cViewPr varScale="1">
        <p:scale>
          <a:sx n="102" d="100"/>
          <a:sy n="102" d="100"/>
        </p:scale>
        <p:origin x="176"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notesMaster" Target="notesMasters/notesMaster1.xml"/><Relationship Id="rId28" Type="http://schemas.openxmlformats.org/officeDocument/2006/relationships/commentAuthors" Target="commentAuthors.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7-10-24T02:29:07.553" idx="1">
    <p:pos x="6000" y="0"/>
    <p:text>Emailed Openstax about this.  Will let you know what they say.</p:text>
  </p:cm>
  <p:cm authorId="1" dt="2017-10-25T12:23:22.413" idx="1">
    <p:pos x="6000" y="100"/>
    <p:text>The description here (taken from the book) does not make sense for the graph given.  The only time Actual GDP dips below Potential GDP is in 2008.  Is this graph even correct?  My best guess is it has something to do with real vs nominal.</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118409616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3254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841300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44" name="Shape 1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44322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152" name="Shape 1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05717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60" name="Shape 1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70520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168" name="Shape 1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841216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061479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3" name="Shape 18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0429810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206612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97" name="Shape 1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177439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5" name="Shape 20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87489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935562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17190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007998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400212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5" name="Shape 23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923144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42" name="Shape 2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63233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8166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94569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71008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26123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79785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44587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29" name="Shape 1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83531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11"/>
        <p:cNvGrpSpPr/>
        <p:nvPr/>
      </p:nvGrpSpPr>
      <p:grpSpPr>
        <a:xfrm>
          <a:off x="0" y="0"/>
          <a:ext cx="0" cy="0"/>
          <a:chOff x="0" y="0"/>
          <a:chExt cx="0" cy="0"/>
        </a:xfrm>
      </p:grpSpPr>
      <p:sp>
        <p:nvSpPr>
          <p:cNvPr id="12" name="Shape 12"/>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SzPct val="25000"/>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15" name="Shape 15" descr="medium_covers_Page_2.png"/>
          <p:cNvPicPr preferRelativeResize="0"/>
          <p:nvPr/>
        </p:nvPicPr>
        <p:blipFill rotWithShape="1">
          <a:blip r:embed="rId2">
            <a:alphaModFix/>
          </a:blip>
          <a:srcRect/>
          <a:stretch/>
        </p:blipFill>
        <p:spPr>
          <a:xfrm>
            <a:off x="3562758" y="2517424"/>
            <a:ext cx="2009660" cy="2603511"/>
          </a:xfrm>
          <a:prstGeom prst="rect">
            <a:avLst/>
          </a:prstGeom>
          <a:noFill/>
          <a:ln>
            <a:noFill/>
          </a:ln>
          <a:effectLst>
            <a:reflection stA="52000" endA="300" endPos="35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16"/>
        <p:cNvGrpSpPr/>
        <p:nvPr/>
      </p:nvGrpSpPr>
      <p:grpSpPr>
        <a:xfrm>
          <a:off x="0" y="0"/>
          <a:ext cx="0" cy="0"/>
          <a:chOff x="0" y="0"/>
          <a:chExt cx="0" cy="0"/>
        </a:xfrm>
      </p:grpSpPr>
      <p:sp>
        <p:nvSpPr>
          <p:cNvPr id="17" name="Shape 17"/>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0" name="Shape 20"/>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21" name="Shape 21"/>
          <p:cNvSpPr>
            <a:spLocks noGrp="1"/>
          </p:cNvSpPr>
          <p:nvPr>
            <p:ph type="pic" idx="2"/>
          </p:nvPr>
        </p:nvSpPr>
        <p:spPr>
          <a:xfrm>
            <a:off x="457199" y="1122386"/>
            <a:ext cx="8062913" cy="3500071"/>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body" idx="1"/>
          </p:nvPr>
        </p:nvSpPr>
        <p:spPr>
          <a:xfrm>
            <a:off x="457200" y="4843982"/>
            <a:ext cx="8062912" cy="1166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25" name="Shape 25"/>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27" name="Shape 27"/>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8" name="Shape 28"/>
          <p:cNvSpPr>
            <a:spLocks noGrp="1"/>
          </p:cNvSpPr>
          <p:nvPr>
            <p:ph type="pic" idx="2"/>
          </p:nvPr>
        </p:nvSpPr>
        <p:spPr>
          <a:xfrm>
            <a:off x="457199" y="1107618"/>
            <a:ext cx="4031619" cy="4607689"/>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body" idx="1"/>
          </p:nvPr>
        </p:nvSpPr>
        <p:spPr>
          <a:xfrm>
            <a:off x="4606925" y="1107618"/>
            <a:ext cx="3913188" cy="4607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3575050" y="1600200"/>
            <a:ext cx="5111750" cy="448056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SzPct val="43750"/>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body" idx="2"/>
          </p:nvPr>
        </p:nvSpPr>
        <p:spPr>
          <a:xfrm>
            <a:off x="457200" y="1600200"/>
            <a:ext cx="3008313" cy="448056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SzPct val="87500"/>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SzPct val="166666"/>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SzPct val="180000"/>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9pPr>
          </a:lstStyle>
          <a:p>
            <a:endParaRPr/>
          </a:p>
        </p:txBody>
      </p:sp>
      <p:sp>
        <p:nvSpPr>
          <p:cNvPr id="33" name="Shape 33"/>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36" name="Shape 36"/>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43"/>
        <p:cNvGrpSpPr/>
        <p:nvPr/>
      </p:nvGrpSpPr>
      <p:grpSpPr>
        <a:xfrm>
          <a:off x="0" y="0"/>
          <a:ext cx="0" cy="0"/>
          <a:chOff x="0" y="0"/>
          <a:chExt cx="0" cy="0"/>
        </a:xfrm>
      </p:grpSpPr>
      <p:sp>
        <p:nvSpPr>
          <p:cNvPr id="44" name="Shape 44"/>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6" name="Shape 46"/>
          <p:cNvSpPr txBox="1"/>
          <p:nvPr/>
        </p:nvSpPr>
        <p:spPr>
          <a:xfrm>
            <a:off x="0" y="789677"/>
            <a:ext cx="9144000" cy="709200"/>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SzPct val="25000"/>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47" name="Shape 47" descr="medium_covers_Page_2.png"/>
          <p:cNvPicPr preferRelativeResize="0"/>
          <p:nvPr/>
        </p:nvPicPr>
        <p:blipFill rotWithShape="1">
          <a:blip r:embed="rId2">
            <a:alphaModFix/>
          </a:blip>
          <a:srcRect/>
          <a:stretch/>
        </p:blipFill>
        <p:spPr>
          <a:xfrm>
            <a:off x="3562758" y="2517424"/>
            <a:ext cx="2010600" cy="2603700"/>
          </a:xfrm>
          <a:prstGeom prst="rect">
            <a:avLst/>
          </a:prstGeom>
          <a:noFill/>
          <a:ln>
            <a:noFill/>
          </a:ln>
          <a:effectLst>
            <a:reflection stA="52000" endA="300" endPos="35000" fadeDir="5400012" sy="-100000" algn="bl" rotWithShape="0"/>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48"/>
        <p:cNvGrpSpPr/>
        <p:nvPr/>
      </p:nvGrpSpPr>
      <p:grpSpPr>
        <a:xfrm>
          <a:off x="0" y="0"/>
          <a:ext cx="0" cy="0"/>
          <a:chOff x="0" y="0"/>
          <a:chExt cx="0" cy="0"/>
        </a:xfrm>
      </p:grpSpPr>
      <p:sp>
        <p:nvSpPr>
          <p:cNvPr id="49" name="Shape 49"/>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52" name="Shape 52"/>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53" name="Shape 53"/>
          <p:cNvSpPr>
            <a:spLocks noGrp="1"/>
          </p:cNvSpPr>
          <p:nvPr>
            <p:ph type="pic" idx="2"/>
          </p:nvPr>
        </p:nvSpPr>
        <p:spPr>
          <a:xfrm>
            <a:off x="457199" y="1122386"/>
            <a:ext cx="8062800" cy="35001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4" name="Shape 54"/>
          <p:cNvSpPr txBox="1">
            <a:spLocks noGrp="1"/>
          </p:cNvSpPr>
          <p:nvPr>
            <p:ph type="body" idx="1"/>
          </p:nvPr>
        </p:nvSpPr>
        <p:spPr>
          <a:xfrm>
            <a:off x="457200" y="4843982"/>
            <a:ext cx="8062800" cy="11664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57" name="Shape 57"/>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9" name="Shape 59"/>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60" name="Shape 60"/>
          <p:cNvSpPr>
            <a:spLocks noGrp="1"/>
          </p:cNvSpPr>
          <p:nvPr>
            <p:ph type="pic" idx="2"/>
          </p:nvPr>
        </p:nvSpPr>
        <p:spPr>
          <a:xfrm>
            <a:off x="457199" y="1107618"/>
            <a:ext cx="4031700" cy="46077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body" idx="1"/>
          </p:nvPr>
        </p:nvSpPr>
        <p:spPr>
          <a:xfrm>
            <a:off x="4606925" y="1107618"/>
            <a:ext cx="3913200" cy="46074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3575050" y="1600200"/>
            <a:ext cx="5111700" cy="448050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SzPct val="43750"/>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body" idx="2"/>
          </p:nvPr>
        </p:nvSpPr>
        <p:spPr>
          <a:xfrm>
            <a:off x="457200" y="1600200"/>
            <a:ext cx="3008400" cy="448050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SzPct val="87500"/>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SzPct val="166666"/>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SzPct val="180000"/>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68" name="Shape 68"/>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4" Type="http://schemas.openxmlformats.org/officeDocument/2006/relationships/slideLayout" Target="../slideLayouts/slideLayout8.xml"/><Relationship Id="rId5" Type="http://schemas.openxmlformats.org/officeDocument/2006/relationships/theme" Target="../theme/theme2.xml"/><Relationship Id="rId6" Type="http://schemas.openxmlformats.org/officeDocument/2006/relationships/image" Target="../media/image1.jpg"/><Relationship Id="rId1" Type="http://schemas.openxmlformats.org/officeDocument/2006/relationships/slideLayout" Target="../slideLayouts/slideLayout5.xml"/><Relationship Id="rId2"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7" name="Shape 7"/>
          <p:cNvSpPr txBox="1">
            <a:spLocks noGrp="1"/>
          </p:cNvSpPr>
          <p:nvPr>
            <p:ph type="body" idx="1"/>
          </p:nvPr>
        </p:nvSpPr>
        <p:spPr>
          <a:xfrm>
            <a:off x="457200" y="1752600"/>
            <a:ext cx="7620000" cy="4373563"/>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0" name="Shape 10"/>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39" name="Shape 39"/>
          <p:cNvSpPr txBox="1">
            <a:spLocks noGrp="1"/>
          </p:cNvSpPr>
          <p:nvPr>
            <p:ph type="body" idx="1"/>
          </p:nvPr>
        </p:nvSpPr>
        <p:spPr>
          <a:xfrm>
            <a:off x="457200" y="1752600"/>
            <a:ext cx="7620000" cy="43737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0" name="Shape 40"/>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4.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8.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8.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9.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9.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0.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2.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72"/>
        <p:cNvGrpSpPr/>
        <p:nvPr/>
      </p:nvGrpSpPr>
      <p:grpSpPr>
        <a:xfrm>
          <a:off x="0" y="0"/>
          <a:ext cx="0" cy="0"/>
          <a:chOff x="0" y="0"/>
          <a:chExt cx="0" cy="0"/>
        </a:xfrm>
      </p:grpSpPr>
      <p:sp>
        <p:nvSpPr>
          <p:cNvPr id="73" name="Shape 73"/>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600" b="0" i="0" u="none" strike="noStrike" cap="none" dirty="0">
                <a:solidFill>
                  <a:srgbClr val="6CB255"/>
                </a:solidFill>
                <a:latin typeface="Arial Black"/>
                <a:ea typeface="Arial Black"/>
                <a:cs typeface="Arial Black"/>
                <a:sym typeface="Arial Black"/>
              </a:rPr>
              <a:t>PRINCIPLES OF </a:t>
            </a:r>
            <a:r>
              <a:rPr lang="en-US" sz="3600" b="0" i="0" u="none" strike="noStrike" cap="none" dirty="0" smtClean="0">
                <a:solidFill>
                  <a:srgbClr val="6CB255"/>
                </a:solidFill>
                <a:latin typeface="Arial Black"/>
                <a:ea typeface="Arial Black"/>
                <a:cs typeface="Arial Black"/>
                <a:sym typeface="Arial Black"/>
              </a:rPr>
              <a:t>MACROECONOMICS 2e</a:t>
            </a:r>
            <a:endParaRPr lang="en-US" sz="3600" b="0" i="0" u="none" strike="noStrike" cap="none" dirty="0">
              <a:solidFill>
                <a:srgbClr val="6CB255"/>
              </a:solidFill>
              <a:latin typeface="Arial Black"/>
              <a:ea typeface="Arial Black"/>
              <a:cs typeface="Arial Black"/>
              <a:sym typeface="Arial Black"/>
            </a:endParaRPr>
          </a:p>
          <a:p>
            <a:pPr marL="0" marR="0" lvl="0" indent="0" algn="ctr" rtl="0">
              <a:spcBef>
                <a:spcPts val="0"/>
              </a:spcBef>
              <a:spcAft>
                <a:spcPts val="0"/>
              </a:spcAft>
              <a:buClr>
                <a:srgbClr val="212F62"/>
              </a:buClr>
              <a:buSzPct val="25000"/>
              <a:buFont typeface="Arial"/>
              <a:buNone/>
            </a:pPr>
            <a:r>
              <a:rPr lang="en-US" sz="2000" b="1" i="0" u="none" strike="noStrike" cap="none" dirty="0">
                <a:solidFill>
                  <a:srgbClr val="212F62"/>
                </a:solidFill>
                <a:latin typeface="Arial"/>
                <a:ea typeface="Arial"/>
                <a:cs typeface="Arial"/>
                <a:sym typeface="Arial"/>
              </a:rPr>
              <a:t>Chapter </a:t>
            </a:r>
            <a:r>
              <a:rPr lang="en-US" sz="2000" b="1" dirty="0">
                <a:solidFill>
                  <a:srgbClr val="212F62"/>
                </a:solidFill>
              </a:rPr>
              <a:t>13</a:t>
            </a:r>
            <a:r>
              <a:rPr lang="en-US" sz="2000" b="1" i="0" u="none" strike="noStrike" cap="none" dirty="0">
                <a:solidFill>
                  <a:srgbClr val="212F62"/>
                </a:solidFill>
                <a:latin typeface="Arial"/>
                <a:ea typeface="Arial"/>
                <a:cs typeface="Arial"/>
                <a:sym typeface="Arial"/>
              </a:rPr>
              <a:t> The Neoclassical Perspective</a:t>
            </a:r>
          </a:p>
          <a:p>
            <a:pPr marL="0" marR="0" lvl="0" indent="0" algn="ctr" rtl="0">
              <a:spcBef>
                <a:spcPts val="0"/>
              </a:spcBef>
              <a:buClr>
                <a:schemeClr val="dk1"/>
              </a:buClr>
              <a:buSzPct val="25000"/>
              <a:buFont typeface="Arial"/>
              <a:buNone/>
            </a:pPr>
            <a:r>
              <a:rPr lang="en-US" sz="1600" b="0" i="0" u="none" strike="noStrike" cap="none" dirty="0">
                <a:solidFill>
                  <a:schemeClr val="dk1"/>
                </a:solidFill>
                <a:latin typeface="Arial"/>
                <a:ea typeface="Arial"/>
                <a:cs typeface="Arial"/>
                <a:sym typeface="Arial"/>
              </a:rPr>
              <a:t>PowerPoint Image Slideshow</a:t>
            </a:r>
          </a:p>
        </p:txBody>
      </p:sp>
      <p:pic>
        <p:nvPicPr>
          <p:cNvPr id="5" name="Picture 4" descr="Macroeconomics second edition cov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6492" y="2546251"/>
            <a:ext cx="2071016" cy="2679895"/>
          </a:xfrm>
          <a:prstGeom prst="rect">
            <a:avLst/>
          </a:prstGeom>
          <a:effectLst>
            <a:reflection blurRad="6350" stA="52000" endA="300" endPos="35000" dir="5400000" sy="-100000" algn="bl" rotWithShape="0"/>
          </a:effectLst>
        </p:spPr>
      </p:pic>
      <p:pic>
        <p:nvPicPr>
          <p:cNvPr id="75" name="Shape 75" descr="OpenStax logo"/>
          <p:cNvPicPr preferRelativeResize="0"/>
          <p:nvPr/>
        </p:nvPicPr>
        <p:blipFill rotWithShape="1">
          <a:blip r:embed="rId4">
            <a:alphaModFix/>
          </a:blip>
          <a:srcRect/>
          <a:stretch/>
        </p:blipFill>
        <p:spPr>
          <a:xfrm>
            <a:off x="7610087" y="5561959"/>
            <a:ext cx="1222295" cy="83320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The Role of Flexible Prices</a:t>
            </a:r>
          </a:p>
        </p:txBody>
      </p:sp>
      <p:sp>
        <p:nvSpPr>
          <p:cNvPr id="140" name="Shape 140"/>
          <p:cNvSpPr>
            <a:spLocks noGrp="1"/>
          </p:cNvSpPr>
          <p:nvPr>
            <p:ph type="pic" idx="2"/>
          </p:nvPr>
        </p:nvSpPr>
        <p:spPr>
          <a:xfrm>
            <a:off x="457200" y="1122369"/>
            <a:ext cx="8062800" cy="53292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Economists base the neoclassical view of how the macroeconomy adjusts on the insight that even if </a:t>
            </a:r>
            <a:r>
              <a:rPr lang="en-US" u="sng"/>
              <a:t>wages and prices</a:t>
            </a:r>
            <a:r>
              <a:rPr lang="en-US"/>
              <a:t> are “sticky” in the short run, they are still </a:t>
            </a:r>
            <a:r>
              <a:rPr lang="en-US" u="sng"/>
              <a:t>flexible over time</a:t>
            </a:r>
            <a:r>
              <a:rPr lang="en-US"/>
              <a:t>.</a:t>
            </a:r>
          </a:p>
          <a:p>
            <a:pPr lvl="0" rtl="0">
              <a:spcBef>
                <a:spcPts val="0"/>
              </a:spcBef>
              <a:buNone/>
            </a:pPr>
            <a:endParaRPr/>
          </a:p>
          <a:p>
            <a:pPr marL="457200" lvl="0" indent="-317500" rtl="0">
              <a:spcBef>
                <a:spcPts val="0"/>
              </a:spcBef>
              <a:buSzPct val="70000"/>
              <a:buChar char="●"/>
            </a:pPr>
            <a:r>
              <a:rPr lang="en-US"/>
              <a:t>An economy may produce above its level of potential GDP in the short run, due to a surge in aggregate demand.</a:t>
            </a:r>
          </a:p>
          <a:p>
            <a:pPr lvl="0" rtl="0">
              <a:spcBef>
                <a:spcPts val="0"/>
              </a:spcBef>
              <a:buNone/>
            </a:pPr>
            <a:endParaRPr/>
          </a:p>
          <a:p>
            <a:pPr marL="457200" lvl="0" indent="-317500" rtl="0">
              <a:spcBef>
                <a:spcPts val="0"/>
              </a:spcBef>
              <a:buSzPct val="70000"/>
              <a:buChar char="●"/>
            </a:pPr>
            <a:r>
              <a:rPr lang="en-US"/>
              <a:t>However, the economy cannot sustain production above its potential GDP in the long run.  </a:t>
            </a:r>
          </a:p>
          <a:p>
            <a:pPr lvl="0" rtl="0">
              <a:spcBef>
                <a:spcPts val="0"/>
              </a:spcBef>
              <a:buNone/>
            </a:pPr>
            <a:endParaRPr/>
          </a:p>
          <a:p>
            <a:pPr marL="457200" lvl="0" indent="-317500">
              <a:spcBef>
                <a:spcPts val="0"/>
              </a:spcBef>
              <a:buSzPct val="70000"/>
              <a:buChar char="●"/>
            </a:pPr>
            <a:r>
              <a:rPr lang="en-US"/>
              <a:t>Over the long run, the surge in aggregate demand ends up as an increase in the price level, not as a rise in output.</a:t>
            </a:r>
          </a:p>
        </p:txBody>
      </p:sp>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241325"/>
            <a:ext cx="8062800" cy="7068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The Rebound to Potential GDP after AD Increases</a:t>
            </a:r>
          </a:p>
        </p:txBody>
      </p:sp>
      <p:sp>
        <p:nvSpPr>
          <p:cNvPr id="147" name="Shape 147"/>
          <p:cNvSpPr txBox="1">
            <a:spLocks noGrp="1"/>
          </p:cNvSpPr>
          <p:nvPr>
            <p:ph type="body" idx="1"/>
          </p:nvPr>
        </p:nvSpPr>
        <p:spPr>
          <a:xfrm>
            <a:off x="429500" y="4386700"/>
            <a:ext cx="8367300" cy="23190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The original equilibrium (E</a:t>
            </a:r>
            <a:r>
              <a:rPr lang="en-US" baseline="-25000"/>
              <a:t>0</a:t>
            </a:r>
            <a:r>
              <a:rPr lang="en-US"/>
              <a:t>) happens at the intersection of the aggregate demand curve (AD</a:t>
            </a:r>
            <a:r>
              <a:rPr lang="en-US" baseline="-25000"/>
              <a:t>0</a:t>
            </a:r>
            <a:r>
              <a:rPr lang="en-US"/>
              <a:t>) and the short-run aggregate supply curve (SRAS</a:t>
            </a:r>
            <a:r>
              <a:rPr lang="en-US" baseline="-25000"/>
              <a:t>0</a:t>
            </a:r>
            <a:r>
              <a:rPr lang="en-US"/>
              <a:t>).</a:t>
            </a:r>
          </a:p>
          <a:p>
            <a:pPr marL="457200" marR="0" lvl="0" indent="-317500" algn="l" rtl="0">
              <a:spcBef>
                <a:spcPts val="0"/>
              </a:spcBef>
              <a:spcAft>
                <a:spcPts val="0"/>
              </a:spcAft>
              <a:buSzPct val="70000"/>
              <a:buChar char="●"/>
            </a:pPr>
            <a:r>
              <a:rPr lang="en-US"/>
              <a:t>The output at E</a:t>
            </a:r>
            <a:r>
              <a:rPr lang="en-US" baseline="-25000"/>
              <a:t>0</a:t>
            </a:r>
            <a:r>
              <a:rPr lang="en-US"/>
              <a:t> is equal to </a:t>
            </a:r>
            <a:r>
              <a:rPr lang="en-US" u="sng"/>
              <a:t>potential GDP</a:t>
            </a:r>
            <a:r>
              <a:rPr lang="en-US"/>
              <a:t>. </a:t>
            </a:r>
          </a:p>
          <a:p>
            <a:pPr marL="457200" marR="0" lvl="0" indent="-317500" algn="l" rtl="0">
              <a:spcBef>
                <a:spcPts val="0"/>
              </a:spcBef>
              <a:spcAft>
                <a:spcPts val="0"/>
              </a:spcAft>
              <a:buSzPct val="70000"/>
              <a:buChar char="●"/>
            </a:pPr>
            <a:r>
              <a:rPr lang="en-US"/>
              <a:t>Aggregate demand shifts right from AD</a:t>
            </a:r>
            <a:r>
              <a:rPr lang="en-US" baseline="-25000"/>
              <a:t>0</a:t>
            </a:r>
            <a:r>
              <a:rPr lang="en-US"/>
              <a:t> to AD</a:t>
            </a:r>
            <a:r>
              <a:rPr lang="en-US" baseline="-25000"/>
              <a:t>1</a:t>
            </a:r>
            <a:r>
              <a:rPr lang="en-US"/>
              <a:t>. </a:t>
            </a:r>
          </a:p>
          <a:p>
            <a:pPr marL="457200" marR="0" lvl="0" indent="-317500" algn="l" rtl="0">
              <a:spcBef>
                <a:spcPts val="0"/>
              </a:spcBef>
              <a:spcAft>
                <a:spcPts val="0"/>
              </a:spcAft>
              <a:buSzPct val="70000"/>
              <a:buChar char="●"/>
            </a:pPr>
            <a:r>
              <a:rPr lang="en-US"/>
              <a:t>The new equilibrium is E</a:t>
            </a:r>
            <a:r>
              <a:rPr lang="en-US" baseline="-25000"/>
              <a:t>1</a:t>
            </a:r>
            <a:r>
              <a:rPr lang="en-US"/>
              <a:t>, with a higher output level and price level. </a:t>
            </a:r>
          </a:p>
        </p:txBody>
      </p:sp>
      <p:pic>
        <p:nvPicPr>
          <p:cNvPr id="148" name="Shape 148" descr="The graph shows two aggregate demand curves and two aggregate supply curves that all intersect with the Potential GDP line at 50 on the x-axis. AD1 intersects with AS1 at point (130, 50). AD0 and AS0 intersect at point (120, 50). Additionally, AD1 intersects with AS0 at (125, 55)."/>
          <p:cNvPicPr preferRelativeResize="0">
            <a:picLocks noGrp="1"/>
          </p:cNvPicPr>
          <p:nvPr>
            <p:ph type="pic" idx="2"/>
          </p:nvPr>
        </p:nvPicPr>
        <p:blipFill rotWithShape="1">
          <a:blip r:embed="rId3">
            <a:alphaModFix/>
          </a:blip>
          <a:srcRect/>
          <a:stretch/>
        </p:blipFill>
        <p:spPr>
          <a:xfrm>
            <a:off x="2560650" y="948166"/>
            <a:ext cx="3855900" cy="3391200"/>
          </a:xfrm>
          <a:prstGeom prst="rect">
            <a:avLst/>
          </a:prstGeom>
          <a:noFill/>
          <a:ln>
            <a:noFill/>
          </a:ln>
        </p:spPr>
      </p:pic>
      <p:sp>
        <p:nvSpPr>
          <p:cNvPr id="6" name="TextBox 5"/>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457200" y="241326"/>
            <a:ext cx="8062800" cy="6594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The Rebound to Potential GDP after AD Increases, Continued</a:t>
            </a:r>
          </a:p>
        </p:txBody>
      </p:sp>
      <p:sp>
        <p:nvSpPr>
          <p:cNvPr id="155" name="Shape 155"/>
          <p:cNvSpPr txBox="1">
            <a:spLocks noGrp="1"/>
          </p:cNvSpPr>
          <p:nvPr>
            <p:ph type="body" idx="1"/>
          </p:nvPr>
        </p:nvSpPr>
        <p:spPr>
          <a:xfrm>
            <a:off x="319950" y="4234300"/>
            <a:ext cx="8504100" cy="23190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7777"/>
              <a:buChar char="●"/>
            </a:pPr>
            <a:r>
              <a:rPr lang="en-US" sz="1800"/>
              <a:t>With unemployment rates unsustainably low, eager employers bid up wages.</a:t>
            </a:r>
          </a:p>
          <a:p>
            <a:pPr marL="457200" marR="0" lvl="0" indent="-317500" algn="l" rtl="0">
              <a:spcBef>
                <a:spcPts val="0"/>
              </a:spcBef>
              <a:spcAft>
                <a:spcPts val="0"/>
              </a:spcAft>
              <a:buSzPct val="77777"/>
              <a:buChar char="●"/>
            </a:pPr>
            <a:r>
              <a:rPr lang="en-US" sz="1800"/>
              <a:t>This increases the price of a major input to production, thus shifting the short-run aggregate supply to the left, from SRAS</a:t>
            </a:r>
            <a:r>
              <a:rPr lang="en-US" sz="1800" baseline="-25000"/>
              <a:t>0</a:t>
            </a:r>
            <a:r>
              <a:rPr lang="en-US" sz="1800"/>
              <a:t> to SRAS</a:t>
            </a:r>
            <a:r>
              <a:rPr lang="en-US" sz="1800" baseline="-25000"/>
              <a:t>1</a:t>
            </a:r>
            <a:r>
              <a:rPr lang="en-US" sz="1800"/>
              <a:t>. </a:t>
            </a:r>
          </a:p>
          <a:p>
            <a:pPr marL="457200" marR="0" lvl="0" indent="-317500" algn="l" rtl="0">
              <a:spcBef>
                <a:spcPts val="0"/>
              </a:spcBef>
              <a:spcAft>
                <a:spcPts val="0"/>
              </a:spcAft>
              <a:buSzPct val="77777"/>
              <a:buChar char="●"/>
            </a:pPr>
            <a:r>
              <a:rPr lang="en-US" sz="1800"/>
              <a:t>The new equilibrium (E</a:t>
            </a:r>
            <a:r>
              <a:rPr lang="en-US" sz="1800" baseline="-25000"/>
              <a:t>2</a:t>
            </a:r>
            <a:r>
              <a:rPr lang="en-US" sz="1800"/>
              <a:t>) is at the same original level of output, but at a higher price level. </a:t>
            </a:r>
          </a:p>
          <a:p>
            <a:pPr marL="457200" marR="0" lvl="0" indent="-317500" algn="l" rtl="0">
              <a:spcBef>
                <a:spcPts val="0"/>
              </a:spcBef>
              <a:spcAft>
                <a:spcPts val="0"/>
              </a:spcAft>
              <a:buSzPct val="77777"/>
              <a:buChar char="●"/>
            </a:pPr>
            <a:r>
              <a:rPr lang="en-US" sz="1800"/>
              <a:t>Thus, the long-run aggregate supply curve (LRAS</a:t>
            </a:r>
            <a:r>
              <a:rPr lang="en-US" sz="1800" baseline="-25000"/>
              <a:t>n</a:t>
            </a:r>
            <a:r>
              <a:rPr lang="en-US" sz="1800"/>
              <a:t>), which is vertical at the level of potential GDP, determines the level of real GDP in this economy in the long run.</a:t>
            </a:r>
          </a:p>
        </p:txBody>
      </p:sp>
      <p:pic>
        <p:nvPicPr>
          <p:cNvPr id="156" name="Shape 156" descr="The graph shows two aggregate demand curves and two aggregate supply curves that all intersect with the Potential GDP line at 50 on the x-axis. AD1 intersects with AS1 at point (130, 50). AD0 and AS0 intersect at point (120, 50). Additionally, AD1 intersects with AS0 at (125, 55)."/>
          <p:cNvPicPr preferRelativeResize="0">
            <a:picLocks noGrp="1"/>
          </p:cNvPicPr>
          <p:nvPr>
            <p:ph type="pic" idx="2"/>
          </p:nvPr>
        </p:nvPicPr>
        <p:blipFill rotWithShape="1">
          <a:blip r:embed="rId3">
            <a:alphaModFix/>
          </a:blip>
          <a:srcRect/>
          <a:stretch/>
        </p:blipFill>
        <p:spPr>
          <a:xfrm>
            <a:off x="2560650" y="871966"/>
            <a:ext cx="3855900" cy="3391200"/>
          </a:xfrm>
          <a:prstGeom prst="rect">
            <a:avLst/>
          </a:prstGeom>
          <a:noFill/>
          <a:ln>
            <a:noFill/>
          </a:ln>
        </p:spPr>
      </p:pic>
      <p:sp>
        <p:nvSpPr>
          <p:cNvPr id="6" name="TextBox 5"/>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A Rebound Back to Potential GDP from a </a:t>
            </a:r>
          </a:p>
          <a:p>
            <a:pPr marL="0" marR="0" lvl="0" indent="0" algn="l" rtl="0">
              <a:spcBef>
                <a:spcPts val="0"/>
              </a:spcBef>
              <a:buClr>
                <a:srgbClr val="6CB255"/>
              </a:buClr>
              <a:buSzPct val="25000"/>
              <a:buFont typeface="Arial Black"/>
              <a:buNone/>
            </a:pPr>
            <a:r>
              <a:rPr lang="en-US"/>
              <a:t>Shift to the Left in Aggregate Demand</a:t>
            </a:r>
          </a:p>
        </p:txBody>
      </p:sp>
      <p:pic>
        <p:nvPicPr>
          <p:cNvPr id="163" name="Shape 163" descr="The graph shows two aggregate demand curves and two aggregate supply curves that all intersect with the Potential GDP line at 50 on the x-axis. AD1 intersects with AS1 at point (130, 50). AD0 and AS0 intersect at point (120, 50). Additionally, AD1 intersects with AS0 at (125, 55)."/>
          <p:cNvPicPr preferRelativeResize="0">
            <a:picLocks noGrp="1"/>
          </p:cNvPicPr>
          <p:nvPr>
            <p:ph type="pic" idx="2"/>
          </p:nvPr>
        </p:nvPicPr>
        <p:blipFill rotWithShape="1">
          <a:blip r:embed="rId3">
            <a:alphaModFix/>
          </a:blip>
          <a:srcRect/>
          <a:stretch/>
        </p:blipFill>
        <p:spPr>
          <a:xfrm>
            <a:off x="2475340" y="1006123"/>
            <a:ext cx="4026600" cy="3427800"/>
          </a:xfrm>
          <a:prstGeom prst="rect">
            <a:avLst/>
          </a:prstGeom>
          <a:noFill/>
          <a:ln>
            <a:noFill/>
          </a:ln>
        </p:spPr>
      </p:pic>
      <p:sp>
        <p:nvSpPr>
          <p:cNvPr id="164" name="Shape 164"/>
          <p:cNvSpPr txBox="1">
            <a:spLocks noGrp="1"/>
          </p:cNvSpPr>
          <p:nvPr>
            <p:ph type="body" idx="1"/>
          </p:nvPr>
        </p:nvSpPr>
        <p:spPr>
          <a:xfrm>
            <a:off x="0" y="4433925"/>
            <a:ext cx="9144000" cy="22809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The original equilibrium (E</a:t>
            </a:r>
            <a:r>
              <a:rPr lang="en-US" baseline="-25000"/>
              <a:t>0</a:t>
            </a:r>
            <a:r>
              <a:rPr lang="en-US"/>
              <a:t>) happens at the intersection of the aggregate demand curve (AD</a:t>
            </a:r>
            <a:r>
              <a:rPr lang="en-US" baseline="-25000"/>
              <a:t>0</a:t>
            </a:r>
            <a:r>
              <a:rPr lang="en-US"/>
              <a:t>) and the short-run aggregate supply curve (SRAS</a:t>
            </a:r>
            <a:r>
              <a:rPr lang="en-US" baseline="-25000"/>
              <a:t>0</a:t>
            </a:r>
            <a:r>
              <a:rPr lang="en-US"/>
              <a:t>). </a:t>
            </a:r>
          </a:p>
          <a:p>
            <a:pPr marL="457200" marR="0" lvl="0" indent="-317500" algn="l" rtl="0">
              <a:spcBef>
                <a:spcPts val="0"/>
              </a:spcBef>
              <a:spcAft>
                <a:spcPts val="0"/>
              </a:spcAft>
              <a:buSzPct val="70000"/>
              <a:buChar char="●"/>
            </a:pPr>
            <a:r>
              <a:rPr lang="en-US" dirty="0"/>
              <a:t>The output at E</a:t>
            </a:r>
            <a:r>
              <a:rPr lang="en-US" baseline="-25000" dirty="0"/>
              <a:t>0 </a:t>
            </a:r>
            <a:r>
              <a:rPr lang="en-US" dirty="0"/>
              <a:t>is equal to potential GDP.</a:t>
            </a:r>
          </a:p>
          <a:p>
            <a:pPr marL="457200" marR="0" lvl="0" indent="-317500" algn="l" rtl="0">
              <a:spcBef>
                <a:spcPts val="0"/>
              </a:spcBef>
              <a:spcAft>
                <a:spcPts val="0"/>
              </a:spcAft>
              <a:buSzPct val="70000"/>
              <a:buChar char="●"/>
            </a:pPr>
            <a:r>
              <a:rPr lang="en-US" dirty="0"/>
              <a:t>Aggregate demand shifts left, from AD</a:t>
            </a:r>
            <a:r>
              <a:rPr lang="en-US" baseline="-25000" dirty="0"/>
              <a:t>0</a:t>
            </a:r>
            <a:r>
              <a:rPr lang="en-US" dirty="0"/>
              <a:t> to AD</a:t>
            </a:r>
            <a:r>
              <a:rPr lang="en-US" baseline="-25000" dirty="0"/>
              <a:t>1</a:t>
            </a:r>
            <a:r>
              <a:rPr lang="en-US" dirty="0"/>
              <a:t>. </a:t>
            </a:r>
          </a:p>
          <a:p>
            <a:pPr marL="457200" marR="0" lvl="0" indent="-317500" algn="l" rtl="0">
              <a:spcBef>
                <a:spcPts val="0"/>
              </a:spcBef>
              <a:spcAft>
                <a:spcPts val="0"/>
              </a:spcAft>
              <a:buSzPct val="70000"/>
              <a:buChar char="●"/>
            </a:pPr>
            <a:r>
              <a:rPr lang="en-US" dirty="0"/>
              <a:t>The new equilibrium is at E</a:t>
            </a:r>
            <a:r>
              <a:rPr lang="en-US" baseline="-25000" dirty="0"/>
              <a:t>1</a:t>
            </a:r>
            <a:r>
              <a:rPr lang="en-US" dirty="0"/>
              <a:t>, with a lower output level and downward pressure on the price level.</a:t>
            </a:r>
          </a:p>
        </p:txBody>
      </p:sp>
      <p:sp>
        <p:nvSpPr>
          <p:cNvPr id="6" name="TextBox 5"/>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457200" y="241325"/>
            <a:ext cx="8062800" cy="10641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A Rebound Back to Potential GDP from a </a:t>
            </a:r>
          </a:p>
          <a:p>
            <a:pPr marL="0" marR="0" lvl="0" indent="0" algn="l" rtl="0">
              <a:spcBef>
                <a:spcPts val="0"/>
              </a:spcBef>
              <a:buClr>
                <a:srgbClr val="6CB255"/>
              </a:buClr>
              <a:buSzPct val="25000"/>
              <a:buFont typeface="Arial Black"/>
              <a:buNone/>
            </a:pPr>
            <a:r>
              <a:rPr lang="en-US"/>
              <a:t>Shift to the Left in Aggregate Demand, Continued</a:t>
            </a:r>
          </a:p>
        </p:txBody>
      </p:sp>
      <p:pic>
        <p:nvPicPr>
          <p:cNvPr id="171" name="Shape 171" descr="The graph shows two aggregate demand curves and two aggregate supply curves that all intersect with the Potential GDP line at 50 on the x-axis. AD1 intersects with AS1 at point (110, 50). AD0 and AS0 intersect point (120, 50). Additionally, AD1 intersects with AS0 at (115, 45)."/>
          <p:cNvPicPr preferRelativeResize="0">
            <a:picLocks noGrp="1"/>
          </p:cNvPicPr>
          <p:nvPr>
            <p:ph type="pic" idx="2"/>
          </p:nvPr>
        </p:nvPicPr>
        <p:blipFill rotWithShape="1">
          <a:blip r:embed="rId3">
            <a:alphaModFix/>
          </a:blip>
          <a:srcRect/>
          <a:stretch/>
        </p:blipFill>
        <p:spPr>
          <a:xfrm>
            <a:off x="2475340" y="1006123"/>
            <a:ext cx="4026600" cy="3427800"/>
          </a:xfrm>
          <a:prstGeom prst="rect">
            <a:avLst/>
          </a:prstGeom>
          <a:noFill/>
          <a:ln>
            <a:noFill/>
          </a:ln>
        </p:spPr>
      </p:pic>
      <p:sp>
        <p:nvSpPr>
          <p:cNvPr id="172" name="Shape 172"/>
          <p:cNvSpPr txBox="1">
            <a:spLocks noGrp="1"/>
          </p:cNvSpPr>
          <p:nvPr>
            <p:ph type="body" idx="1"/>
          </p:nvPr>
        </p:nvSpPr>
        <p:spPr>
          <a:xfrm>
            <a:off x="457200" y="4433925"/>
            <a:ext cx="8062800" cy="22809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With high unemployment rates, wages are held down. </a:t>
            </a:r>
          </a:p>
          <a:p>
            <a:pPr marL="457200" marR="0" lvl="0" indent="-317500" algn="l" rtl="0">
              <a:spcBef>
                <a:spcPts val="0"/>
              </a:spcBef>
              <a:spcAft>
                <a:spcPts val="0"/>
              </a:spcAft>
              <a:buSzPct val="70000"/>
              <a:buChar char="●"/>
            </a:pPr>
            <a:r>
              <a:rPr lang="en-US"/>
              <a:t>Lower wages are an economy-wide decrease in the price of a key input, which shifts short-run aggregate supply to the right, from SRAS</a:t>
            </a:r>
            <a:r>
              <a:rPr lang="en-US" baseline="-25000"/>
              <a:t>0</a:t>
            </a:r>
            <a:r>
              <a:rPr lang="en-US"/>
              <a:t> to SRAS</a:t>
            </a:r>
            <a:r>
              <a:rPr lang="en-US" baseline="-25000"/>
              <a:t>1</a:t>
            </a:r>
            <a:r>
              <a:rPr lang="en-US"/>
              <a:t>. </a:t>
            </a:r>
          </a:p>
          <a:p>
            <a:pPr marL="457200" marR="0" lvl="0" indent="-317500" algn="l" rtl="0">
              <a:spcBef>
                <a:spcPts val="0"/>
              </a:spcBef>
              <a:spcAft>
                <a:spcPts val="0"/>
              </a:spcAft>
              <a:buSzPct val="70000"/>
              <a:buChar char="●"/>
            </a:pPr>
            <a:r>
              <a:rPr lang="en-US"/>
              <a:t>The new equilibrium (E</a:t>
            </a:r>
            <a:r>
              <a:rPr lang="en-US" baseline="-25000"/>
              <a:t>2</a:t>
            </a:r>
            <a:r>
              <a:rPr lang="en-US"/>
              <a:t>) is at the same original level of output, but at a lower price level.</a:t>
            </a:r>
          </a:p>
        </p:txBody>
      </p:sp>
      <p:sp>
        <p:nvSpPr>
          <p:cNvPr id="6" name="TextBox 5"/>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457200" y="241325"/>
            <a:ext cx="8062800" cy="828600"/>
          </a:xfrm>
          <a:prstGeom prst="rect">
            <a:avLst/>
          </a:prstGeom>
        </p:spPr>
        <p:txBody>
          <a:bodyPr wrap="square" lIns="91425" tIns="91425" rIns="91425" bIns="91425" anchor="b" anchorCtr="0">
            <a:noAutofit/>
          </a:bodyPr>
          <a:lstStyle/>
          <a:p>
            <a:pPr lvl="0">
              <a:spcBef>
                <a:spcPts val="0"/>
              </a:spcBef>
              <a:buNone/>
            </a:pPr>
            <a:r>
              <a:rPr lang="en-US"/>
              <a:t>How Fast Is the Speed of Macroeconomic Adjustment?</a:t>
            </a:r>
          </a:p>
        </p:txBody>
      </p:sp>
      <p:sp>
        <p:nvSpPr>
          <p:cNvPr id="179" name="Shape 179"/>
          <p:cNvSpPr>
            <a:spLocks noGrp="1"/>
          </p:cNvSpPr>
          <p:nvPr>
            <p:ph type="pic" idx="2"/>
          </p:nvPr>
        </p:nvSpPr>
        <p:spPr>
          <a:xfrm>
            <a:off x="457200" y="1122369"/>
            <a:ext cx="8062800" cy="54360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Rational expectation</a:t>
            </a:r>
            <a:r>
              <a:rPr lang="en-US"/>
              <a:t> - the theory that people form the most accurate possible expectations about the future that they can, using all information available to them </a:t>
            </a:r>
          </a:p>
          <a:p>
            <a:pPr lvl="0" rtl="0">
              <a:spcBef>
                <a:spcPts val="0"/>
              </a:spcBef>
              <a:buNone/>
            </a:pPr>
            <a:endParaRPr/>
          </a:p>
          <a:p>
            <a:pPr marL="457200" lvl="0" indent="-317500" rtl="0">
              <a:spcBef>
                <a:spcPts val="0"/>
              </a:spcBef>
              <a:buSzPct val="70000"/>
              <a:buChar char="●"/>
            </a:pPr>
            <a:r>
              <a:rPr lang="en-US"/>
              <a:t>In an economy where most people have rational expectations, economic adjustments may happen very quickly.</a:t>
            </a:r>
          </a:p>
          <a:p>
            <a:pPr lvl="0" rtl="0">
              <a:spcBef>
                <a:spcPts val="0"/>
              </a:spcBef>
              <a:buNone/>
            </a:pPr>
            <a:endParaRPr/>
          </a:p>
          <a:p>
            <a:pPr marL="457200" lvl="0" indent="-317500" rtl="0">
              <a:spcBef>
                <a:spcPts val="0"/>
              </a:spcBef>
              <a:buSzPct val="70000"/>
              <a:buChar char="●"/>
            </a:pPr>
            <a:r>
              <a:rPr lang="en-US"/>
              <a:t>Theorizes that everyone will recognize that the process is heading toward a change in the price level and then will act on that expectation quickly, without a drawn-out zigzag of output and employment.</a:t>
            </a:r>
          </a:p>
        </p:txBody>
      </p:sp>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457200" y="241325"/>
            <a:ext cx="8062800" cy="828600"/>
          </a:xfrm>
          <a:prstGeom prst="rect">
            <a:avLst/>
          </a:prstGeom>
        </p:spPr>
        <p:txBody>
          <a:bodyPr wrap="square" lIns="91425" tIns="91425" rIns="91425" bIns="91425" anchor="b" anchorCtr="0">
            <a:noAutofit/>
          </a:bodyPr>
          <a:lstStyle/>
          <a:p>
            <a:pPr lvl="0" rtl="0">
              <a:spcBef>
                <a:spcPts val="0"/>
              </a:spcBef>
              <a:buNone/>
            </a:pPr>
            <a:r>
              <a:rPr lang="en-US"/>
              <a:t>How Fast Is the Speed of Macroeconomic Adjustment?, Continued</a:t>
            </a:r>
          </a:p>
        </p:txBody>
      </p:sp>
      <p:sp>
        <p:nvSpPr>
          <p:cNvPr id="186" name="Shape 186"/>
          <p:cNvSpPr>
            <a:spLocks noGrp="1"/>
          </p:cNvSpPr>
          <p:nvPr>
            <p:ph type="pic" idx="2"/>
          </p:nvPr>
        </p:nvSpPr>
        <p:spPr>
          <a:xfrm>
            <a:off x="457200" y="1122369"/>
            <a:ext cx="8062800" cy="54360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An alternate assumption is that people and firms act with adaptive expectations.</a:t>
            </a:r>
          </a:p>
          <a:p>
            <a:pPr lvl="0" rtl="0">
              <a:spcBef>
                <a:spcPts val="0"/>
              </a:spcBef>
              <a:buNone/>
            </a:pPr>
            <a:endParaRPr/>
          </a:p>
          <a:p>
            <a:pPr marL="457200" lvl="0" indent="-317500" rtl="0">
              <a:spcBef>
                <a:spcPts val="0"/>
              </a:spcBef>
              <a:spcAft>
                <a:spcPts val="0"/>
              </a:spcAft>
              <a:buSzPct val="70000"/>
              <a:buChar char="●"/>
            </a:pPr>
            <a:r>
              <a:rPr lang="en-US" b="1"/>
              <a:t>Adaptive expectations</a:t>
            </a:r>
            <a:r>
              <a:rPr lang="en-US"/>
              <a:t> -  the theory that people look at past experience and gradually adapt their beliefs and behavior as circumstances change.</a:t>
            </a:r>
          </a:p>
          <a:p>
            <a:pPr marL="914400" lvl="1" indent="-355600" rtl="0">
              <a:spcBef>
                <a:spcPts val="0"/>
              </a:spcBef>
              <a:buSzPct val="100000"/>
            </a:pPr>
            <a:r>
              <a:rPr lang="en-US"/>
              <a:t>Are not perfect synthesizers of information and accurate predictors of the future.</a:t>
            </a:r>
          </a:p>
          <a:p>
            <a:pPr lvl="0" rtl="0">
              <a:spcBef>
                <a:spcPts val="0"/>
              </a:spcBef>
              <a:buNone/>
            </a:pPr>
            <a:endParaRPr/>
          </a:p>
          <a:p>
            <a:pPr marL="457200" lvl="0" indent="-317500" rtl="0">
              <a:spcBef>
                <a:spcPts val="0"/>
              </a:spcBef>
              <a:buSzPct val="70000"/>
              <a:buChar char="●"/>
            </a:pPr>
            <a:r>
              <a:rPr lang="en-US"/>
              <a:t>If most people and businesses have some form of adaptive expectations, then the adjustment from the short run to the long run will be traced out in i</a:t>
            </a:r>
            <a:r>
              <a:rPr lang="en-US" u="sng"/>
              <a:t>ncremental steps that occur over time</a:t>
            </a:r>
            <a:r>
              <a:rPr lang="en-US"/>
              <a:t>.</a:t>
            </a:r>
          </a:p>
        </p:txBody>
      </p:sp>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13.2 The Policy Implications of the Neoclassical Perspective</a:t>
            </a:r>
          </a:p>
        </p:txBody>
      </p:sp>
      <p:sp>
        <p:nvSpPr>
          <p:cNvPr id="193" name="Shape 193"/>
          <p:cNvSpPr>
            <a:spLocks noGrp="1"/>
          </p:cNvSpPr>
          <p:nvPr>
            <p:ph type="pic" idx="2"/>
          </p:nvPr>
        </p:nvSpPr>
        <p:spPr>
          <a:xfrm>
            <a:off x="457200" y="1122369"/>
            <a:ext cx="8062800" cy="55002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Expected inflation</a:t>
            </a:r>
            <a:r>
              <a:rPr lang="en-US"/>
              <a:t>  - a future rate of inflation that consumers and firms build into current decision making.</a:t>
            </a:r>
          </a:p>
          <a:p>
            <a:pPr lvl="0" rtl="0">
              <a:spcBef>
                <a:spcPts val="0"/>
              </a:spcBef>
              <a:buNone/>
            </a:pPr>
            <a:endParaRPr/>
          </a:p>
          <a:p>
            <a:pPr marL="457200" lvl="0" indent="-317500" rtl="0">
              <a:spcBef>
                <a:spcPts val="0"/>
              </a:spcBef>
              <a:spcAft>
                <a:spcPts val="0"/>
              </a:spcAft>
              <a:buSzPct val="70000"/>
              <a:buChar char="●"/>
            </a:pPr>
            <a:r>
              <a:rPr lang="en-US"/>
              <a:t>In the </a:t>
            </a:r>
            <a:r>
              <a:rPr lang="en-US" u="sng"/>
              <a:t>Keynesian perspective</a:t>
            </a:r>
            <a:r>
              <a:rPr lang="en-US"/>
              <a:t>, the focus is that the government should adjust AD so that the economy produces at its potential GDP. </a:t>
            </a:r>
          </a:p>
          <a:p>
            <a:pPr marL="914400" lvl="1" indent="-355600" rtl="0">
              <a:spcBef>
                <a:spcPts val="0"/>
              </a:spcBef>
              <a:buSzPct val="100000"/>
            </a:pPr>
            <a:r>
              <a:rPr lang="en-US"/>
              <a:t>Not so low that cyclical unemployment results and not so high that inflation results. </a:t>
            </a:r>
          </a:p>
          <a:p>
            <a:pPr lvl="0" indent="457200" rtl="0">
              <a:spcBef>
                <a:spcPts val="0"/>
              </a:spcBef>
              <a:buNone/>
            </a:pPr>
            <a:endParaRPr/>
          </a:p>
          <a:p>
            <a:pPr marL="457200" lvl="0" indent="-317500" rtl="0">
              <a:spcBef>
                <a:spcPts val="0"/>
              </a:spcBef>
              <a:spcAft>
                <a:spcPts val="0"/>
              </a:spcAft>
              <a:buSzPct val="70000"/>
              <a:buChar char="●"/>
            </a:pPr>
            <a:r>
              <a:rPr lang="en-US"/>
              <a:t>In the </a:t>
            </a:r>
            <a:r>
              <a:rPr lang="en-US" u="sng"/>
              <a:t>neoclassical perspective</a:t>
            </a:r>
            <a:r>
              <a:rPr lang="en-US"/>
              <a:t>, aggregate supply will determine output at potential GDP.</a:t>
            </a:r>
          </a:p>
          <a:p>
            <a:pPr marL="914400" lvl="1" indent="-355600" rtl="0">
              <a:spcBef>
                <a:spcPts val="0"/>
              </a:spcBef>
              <a:spcAft>
                <a:spcPts val="0"/>
              </a:spcAft>
              <a:buSzPct val="100000"/>
            </a:pPr>
            <a:r>
              <a:rPr lang="en-US"/>
              <a:t>The natural rate of unemployment determines unemployment.</a:t>
            </a:r>
          </a:p>
          <a:p>
            <a:pPr marL="914400" lvl="1" indent="-355600">
              <a:spcBef>
                <a:spcPts val="0"/>
              </a:spcBef>
              <a:buSzPct val="100000"/>
            </a:pPr>
            <a:r>
              <a:rPr lang="en-US"/>
              <a:t>Shifts in aggregate demand are the primary determinant of changes in the price level.</a:t>
            </a:r>
          </a:p>
        </p:txBody>
      </p:sp>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457200" y="241325"/>
            <a:ext cx="8062800" cy="7644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From a Long-Run AS Curve to a Long-Run Phillips Curve</a:t>
            </a:r>
          </a:p>
        </p:txBody>
      </p:sp>
      <p:pic>
        <p:nvPicPr>
          <p:cNvPr id="200" name="Shape 200" descr="The graph shows three aggregate demand curves that all intersect with the vertical potential GDP line at 400 on the x-axis. Line AD0 intersects at (110, 400); line AD1 intersects at (115, 400); and line AD2 intersects at (120, 400)."/>
          <p:cNvPicPr preferRelativeResize="0">
            <a:picLocks noGrp="1"/>
          </p:cNvPicPr>
          <p:nvPr>
            <p:ph type="pic" idx="2"/>
          </p:nvPr>
        </p:nvPicPr>
        <p:blipFill rotWithShape="1">
          <a:blip r:embed="rId3">
            <a:alphaModFix/>
          </a:blip>
          <a:srcRect/>
          <a:stretch/>
        </p:blipFill>
        <p:spPr>
          <a:xfrm>
            <a:off x="1845129" y="969986"/>
            <a:ext cx="5677032" cy="3079500"/>
          </a:xfrm>
          <a:prstGeom prst="rect">
            <a:avLst/>
          </a:prstGeom>
          <a:noFill/>
          <a:ln>
            <a:noFill/>
          </a:ln>
        </p:spPr>
      </p:pic>
      <p:sp>
        <p:nvSpPr>
          <p:cNvPr id="201" name="Shape 201"/>
          <p:cNvSpPr txBox="1">
            <a:spLocks noGrp="1"/>
          </p:cNvSpPr>
          <p:nvPr>
            <p:ph type="body" idx="1"/>
          </p:nvPr>
        </p:nvSpPr>
        <p:spPr>
          <a:xfrm>
            <a:off x="457200" y="4049486"/>
            <a:ext cx="8289600" cy="2548500"/>
          </a:xfrm>
          <a:prstGeom prst="rect">
            <a:avLst/>
          </a:prstGeom>
          <a:noFill/>
          <a:ln>
            <a:noFill/>
          </a:ln>
        </p:spPr>
        <p:txBody>
          <a:bodyPr wrap="square" lIns="91425" tIns="45700" rIns="91425" bIns="45700" anchor="t" anchorCtr="0">
            <a:noAutofit/>
          </a:bodyPr>
          <a:lstStyle/>
          <a:p>
            <a:pPr marL="342900" marR="0" lvl="0" indent="-330200" algn="l" rtl="0">
              <a:spcBef>
                <a:spcPts val="0"/>
              </a:spcBef>
              <a:spcAft>
                <a:spcPts val="0"/>
              </a:spcAft>
              <a:buClr>
                <a:srgbClr val="6CB255"/>
              </a:buClr>
              <a:buSzPct val="77777"/>
              <a:buFont typeface="Arial"/>
              <a:buChar char="●"/>
            </a:pPr>
            <a:r>
              <a:rPr lang="en-US" sz="1800"/>
              <a:t>For graph (a),  with a vertical LRAS curve, shifts in aggregate demand do not alter the level of output but do lead to changes in the price level.</a:t>
            </a:r>
          </a:p>
          <a:p>
            <a:pPr marL="342900" marR="0" lvl="0" indent="-330200" algn="l" rtl="0">
              <a:spcBef>
                <a:spcPts val="0"/>
              </a:spcBef>
              <a:spcAft>
                <a:spcPts val="0"/>
              </a:spcAft>
              <a:buClr>
                <a:srgbClr val="6CB255"/>
              </a:buClr>
              <a:buSzPct val="77777"/>
              <a:buFont typeface="Arial"/>
              <a:buChar char="●"/>
            </a:pPr>
            <a:r>
              <a:rPr lang="en-US" sz="1800" dirty="0"/>
              <a:t>Because output is unchanged between the equilibria E</a:t>
            </a:r>
            <a:r>
              <a:rPr lang="en-US" sz="1800" baseline="-25000" dirty="0"/>
              <a:t>0</a:t>
            </a:r>
            <a:r>
              <a:rPr lang="en-US" sz="1800" dirty="0"/>
              <a:t>, E</a:t>
            </a:r>
            <a:r>
              <a:rPr lang="en-US" sz="1800" baseline="-25000" dirty="0"/>
              <a:t>1</a:t>
            </a:r>
            <a:r>
              <a:rPr lang="en-US" sz="1800" dirty="0"/>
              <a:t>, and E</a:t>
            </a:r>
            <a:r>
              <a:rPr lang="en-US" sz="1800" baseline="-25000" dirty="0"/>
              <a:t>2</a:t>
            </a:r>
            <a:r>
              <a:rPr lang="en-US" sz="1800" dirty="0"/>
              <a:t>, </a:t>
            </a:r>
            <a:r>
              <a:rPr lang="en-US" sz="1800" i="1" dirty="0"/>
              <a:t>all</a:t>
            </a:r>
            <a:r>
              <a:rPr lang="en-US" sz="1800" dirty="0"/>
              <a:t> unemployment in this economy will be due to the </a:t>
            </a:r>
            <a:r>
              <a:rPr lang="en-US" sz="1800" u="sng" dirty="0"/>
              <a:t>natural rate</a:t>
            </a:r>
            <a:r>
              <a:rPr lang="en-US" sz="1800" dirty="0"/>
              <a:t> of unemployment. </a:t>
            </a:r>
          </a:p>
          <a:p>
            <a:pPr marL="342900" marR="0" lvl="0" indent="-330200" algn="l" rtl="0">
              <a:spcBef>
                <a:spcPts val="0"/>
              </a:spcBef>
              <a:spcAft>
                <a:spcPts val="0"/>
              </a:spcAft>
              <a:buClr>
                <a:srgbClr val="6CB255"/>
              </a:buClr>
              <a:buSzPct val="77777"/>
              <a:buFont typeface="Arial"/>
              <a:buChar char="●"/>
            </a:pPr>
            <a:r>
              <a:rPr lang="en-US" sz="1800" dirty="0"/>
              <a:t>For graph (b), if the natural rate of unemployment is 5%, then the Phillips curve will be vertical. That is, regardless of changes in the price level, the </a:t>
            </a:r>
            <a:r>
              <a:rPr lang="en-US" sz="1800" u="sng" dirty="0"/>
              <a:t>unemployment rate remains</a:t>
            </a:r>
            <a:r>
              <a:rPr lang="en-US" sz="1800" dirty="0"/>
              <a:t> at 5%.</a:t>
            </a:r>
          </a:p>
        </p:txBody>
      </p:sp>
      <p:sp>
        <p:nvSpPr>
          <p:cNvPr id="6" name="TextBox 5"/>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Fighting Unemployment or Inflation?</a:t>
            </a:r>
          </a:p>
        </p:txBody>
      </p:sp>
      <p:sp>
        <p:nvSpPr>
          <p:cNvPr id="208" name="Shape 208"/>
          <p:cNvSpPr>
            <a:spLocks noGrp="1"/>
          </p:cNvSpPr>
          <p:nvPr>
            <p:ph type="pic" idx="2"/>
          </p:nvPr>
        </p:nvSpPr>
        <p:spPr>
          <a:xfrm>
            <a:off x="457200" y="1122376"/>
            <a:ext cx="8062800" cy="54039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When the economy is producing at potential GDP, cyclical unemployment will be zero.</a:t>
            </a:r>
          </a:p>
          <a:p>
            <a:pPr lvl="0" rtl="0">
              <a:spcBef>
                <a:spcPts val="0"/>
              </a:spcBef>
              <a:buNone/>
            </a:pPr>
            <a:endParaRPr/>
          </a:p>
          <a:p>
            <a:pPr marL="457200" lvl="0" indent="-317500" rtl="0">
              <a:spcBef>
                <a:spcPts val="0"/>
              </a:spcBef>
              <a:spcAft>
                <a:spcPts val="0"/>
              </a:spcAft>
              <a:buSzPct val="70000"/>
              <a:buChar char="●"/>
            </a:pPr>
            <a:r>
              <a:rPr lang="en-US"/>
              <a:t>For neoclassical economists:</a:t>
            </a:r>
          </a:p>
          <a:p>
            <a:pPr marL="914400" lvl="1" indent="-355600" rtl="0">
              <a:spcBef>
                <a:spcPts val="0"/>
              </a:spcBef>
              <a:spcAft>
                <a:spcPts val="0"/>
              </a:spcAft>
              <a:buSzPct val="100000"/>
            </a:pPr>
            <a:r>
              <a:rPr lang="en-US"/>
              <a:t>The view of unemployment tends to focus on how the government can adjust public policy to reduce the </a:t>
            </a:r>
            <a:r>
              <a:rPr lang="en-US" u="sng"/>
              <a:t>natural rate</a:t>
            </a:r>
            <a:r>
              <a:rPr lang="en-US"/>
              <a:t> of unemployment.</a:t>
            </a:r>
          </a:p>
          <a:p>
            <a:pPr marL="914400" lvl="1" indent="-355600" rtl="0">
              <a:spcBef>
                <a:spcPts val="0"/>
              </a:spcBef>
              <a:spcAft>
                <a:spcPts val="0"/>
              </a:spcAft>
              <a:buSzPct val="100000"/>
            </a:pPr>
            <a:r>
              <a:rPr lang="en-US"/>
              <a:t>Do </a:t>
            </a:r>
            <a:r>
              <a:rPr lang="en-US" u="sng"/>
              <a:t>not</a:t>
            </a:r>
            <a:r>
              <a:rPr lang="en-US"/>
              <a:t> tend to see aggregate demand as a useful tool for reducing unemployment.</a:t>
            </a:r>
          </a:p>
          <a:p>
            <a:pPr marL="1371600" lvl="2" indent="-342900" rtl="0">
              <a:spcBef>
                <a:spcPts val="0"/>
              </a:spcBef>
              <a:spcAft>
                <a:spcPts val="0"/>
              </a:spcAft>
              <a:buSzPct val="100000"/>
            </a:pPr>
            <a:r>
              <a:rPr lang="en-US"/>
              <a:t>Since a vertical aggregate supply curve determines economic output, then aggregate demand has no long-run effect on unemployment.</a:t>
            </a:r>
          </a:p>
          <a:p>
            <a:pPr marL="914400" lvl="1" indent="-355600" rtl="0">
              <a:spcBef>
                <a:spcPts val="0"/>
              </a:spcBef>
              <a:buSzPct val="100000"/>
            </a:pPr>
            <a:r>
              <a:rPr lang="en-US"/>
              <a:t>Believe that aggregate demand should be allowed to expand only to match the gradual shifts of aggregate supply to the right - keeping the price level much the same and inflationary pressures low.</a:t>
            </a:r>
          </a:p>
        </p:txBody>
      </p:sp>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rtl="0">
              <a:spcBef>
                <a:spcPts val="0"/>
              </a:spcBef>
              <a:buNone/>
            </a:pPr>
            <a:r>
              <a:rPr lang="en-US"/>
              <a:t>CH.13 OUTLINE</a:t>
            </a:r>
          </a:p>
        </p:txBody>
      </p:sp>
      <p:sp>
        <p:nvSpPr>
          <p:cNvPr id="81" name="Shape 81"/>
          <p:cNvSpPr>
            <a:spLocks noGrp="1"/>
          </p:cNvSpPr>
          <p:nvPr>
            <p:ph type="pic" idx="2"/>
          </p:nvPr>
        </p:nvSpPr>
        <p:spPr>
          <a:xfrm>
            <a:off x="457200" y="1122376"/>
            <a:ext cx="8062800" cy="5232300"/>
          </a:xfrm>
          <a:prstGeom prst="rect">
            <a:avLst/>
          </a:prstGeom>
        </p:spPr>
        <p:txBody>
          <a:bodyPr wrap="square" lIns="91425" tIns="91425" rIns="91425" bIns="91425" anchor="t" anchorCtr="0">
            <a:noAutofit/>
          </a:bodyPr>
          <a:lstStyle/>
          <a:p>
            <a:pPr lvl="0" rtl="0">
              <a:lnSpc>
                <a:spcPct val="115000"/>
              </a:lnSpc>
              <a:spcBef>
                <a:spcPts val="0"/>
              </a:spcBef>
              <a:spcAft>
                <a:spcPts val="0"/>
              </a:spcAft>
              <a:buNone/>
            </a:pPr>
            <a:r>
              <a:rPr lang="en-US" sz="2800"/>
              <a:t>13.1: The Building Blocks of Neoclassical </a:t>
            </a:r>
          </a:p>
          <a:p>
            <a:pPr marL="457200" lvl="0" indent="457200" rtl="0">
              <a:lnSpc>
                <a:spcPct val="115000"/>
              </a:lnSpc>
              <a:spcBef>
                <a:spcPts val="0"/>
              </a:spcBef>
              <a:buNone/>
            </a:pPr>
            <a:r>
              <a:rPr lang="en-US" sz="2800"/>
              <a:t>Analysis</a:t>
            </a:r>
          </a:p>
          <a:p>
            <a:pPr lvl="0" rtl="0">
              <a:lnSpc>
                <a:spcPct val="115000"/>
              </a:lnSpc>
              <a:spcBef>
                <a:spcPts val="0"/>
              </a:spcBef>
              <a:spcAft>
                <a:spcPts val="0"/>
              </a:spcAft>
              <a:buNone/>
            </a:pPr>
            <a:r>
              <a:rPr lang="en-US" sz="2800"/>
              <a:t>13.2: The Policy Implications of the Neoclassical </a:t>
            </a:r>
          </a:p>
          <a:p>
            <a:pPr marL="457200" lvl="0" indent="457200" rtl="0">
              <a:lnSpc>
                <a:spcPct val="115000"/>
              </a:lnSpc>
              <a:spcBef>
                <a:spcPts val="0"/>
              </a:spcBef>
              <a:buNone/>
            </a:pPr>
            <a:r>
              <a:rPr lang="en-US" sz="2800"/>
              <a:t>Perspective</a:t>
            </a:r>
          </a:p>
          <a:p>
            <a:pPr lvl="0" rtl="0">
              <a:lnSpc>
                <a:spcPct val="115000"/>
              </a:lnSpc>
              <a:spcBef>
                <a:spcPts val="0"/>
              </a:spcBef>
              <a:spcAft>
                <a:spcPts val="0"/>
              </a:spcAft>
              <a:buNone/>
            </a:pPr>
            <a:r>
              <a:rPr lang="en-US" sz="2800"/>
              <a:t>13.3: Balancing Keynesian and Neoclassical </a:t>
            </a:r>
          </a:p>
          <a:p>
            <a:pPr marL="457200" lvl="0" indent="457200" rtl="0">
              <a:lnSpc>
                <a:spcPct val="115000"/>
              </a:lnSpc>
              <a:spcBef>
                <a:spcPts val="0"/>
              </a:spcBef>
              <a:buNone/>
            </a:pPr>
            <a:r>
              <a:rPr lang="en-US" sz="2800"/>
              <a:t>Models</a:t>
            </a:r>
          </a:p>
          <a:p>
            <a:pPr lvl="0" rtl="0">
              <a:lnSpc>
                <a:spcPct val="115000"/>
              </a:lnSpc>
              <a:spcBef>
                <a:spcPts val="0"/>
              </a:spcBef>
              <a:buNone/>
            </a:pPr>
            <a:endParaRPr sz="2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457200" y="241325"/>
            <a:ext cx="8062800" cy="7215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How Aggregate Demand Determines the </a:t>
            </a:r>
          </a:p>
          <a:p>
            <a:pPr marL="0" marR="0" lvl="0" indent="0" algn="l" rtl="0">
              <a:spcBef>
                <a:spcPts val="0"/>
              </a:spcBef>
              <a:buClr>
                <a:srgbClr val="6CB255"/>
              </a:buClr>
              <a:buSzPct val="25000"/>
              <a:buFont typeface="Arial Black"/>
              <a:buNone/>
            </a:pPr>
            <a:r>
              <a:rPr lang="en-US"/>
              <a:t>Price Level in the Long Run</a:t>
            </a:r>
          </a:p>
        </p:txBody>
      </p:sp>
      <p:pic>
        <p:nvPicPr>
          <p:cNvPr id="215" name="Shape 215" descr="The graph shows three aggregate demand curves that all intersect with the vertical potential GDP line at around 62 on the x-axis, but at different price levels."/>
          <p:cNvPicPr preferRelativeResize="0">
            <a:picLocks noGrp="1"/>
          </p:cNvPicPr>
          <p:nvPr>
            <p:ph type="pic" idx="2"/>
          </p:nvPr>
        </p:nvPicPr>
        <p:blipFill rotWithShape="1">
          <a:blip r:embed="rId3">
            <a:alphaModFix/>
          </a:blip>
          <a:srcRect/>
          <a:stretch/>
        </p:blipFill>
        <p:spPr>
          <a:xfrm>
            <a:off x="2711276" y="1065061"/>
            <a:ext cx="3554759" cy="3190168"/>
          </a:xfrm>
          <a:prstGeom prst="rect">
            <a:avLst/>
          </a:prstGeom>
          <a:noFill/>
          <a:ln>
            <a:noFill/>
          </a:ln>
        </p:spPr>
      </p:pic>
      <p:sp>
        <p:nvSpPr>
          <p:cNvPr id="216" name="Shape 216"/>
          <p:cNvSpPr txBox="1">
            <a:spLocks noGrp="1"/>
          </p:cNvSpPr>
          <p:nvPr>
            <p:ph type="body" idx="1"/>
          </p:nvPr>
        </p:nvSpPr>
        <p:spPr>
          <a:xfrm>
            <a:off x="0" y="4385855"/>
            <a:ext cx="9144000" cy="21873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dirty="0"/>
              <a:t>As aggregate demand shifts to the right, from AD</a:t>
            </a:r>
            <a:r>
              <a:rPr lang="en-US" baseline="-25000" dirty="0"/>
              <a:t>0</a:t>
            </a:r>
            <a:r>
              <a:rPr lang="en-US" dirty="0"/>
              <a:t> to AD</a:t>
            </a:r>
            <a:r>
              <a:rPr lang="en-US" baseline="-25000" dirty="0"/>
              <a:t>1</a:t>
            </a:r>
            <a:r>
              <a:rPr lang="en-US" dirty="0"/>
              <a:t> to AD</a:t>
            </a:r>
            <a:r>
              <a:rPr lang="en-US" baseline="-25000" dirty="0"/>
              <a:t>2</a:t>
            </a:r>
            <a:r>
              <a:rPr lang="en-US" dirty="0"/>
              <a:t>, real GDP in this economy and the level of unemployment do not change. </a:t>
            </a:r>
          </a:p>
          <a:p>
            <a:pPr marL="457200" marR="0" lvl="0" indent="-317500" algn="l" rtl="0">
              <a:spcBef>
                <a:spcPts val="0"/>
              </a:spcBef>
              <a:spcAft>
                <a:spcPts val="0"/>
              </a:spcAft>
              <a:buSzPct val="70000"/>
              <a:buChar char="●"/>
            </a:pPr>
            <a:r>
              <a:rPr lang="en-US" dirty="0"/>
              <a:t>However, there is inflationary pressure for a higher price level as the equilibrium changes from E</a:t>
            </a:r>
            <a:r>
              <a:rPr lang="en-US" baseline="-25000" dirty="0"/>
              <a:t>0</a:t>
            </a:r>
            <a:r>
              <a:rPr lang="en-US" dirty="0"/>
              <a:t> to E</a:t>
            </a:r>
            <a:r>
              <a:rPr lang="en-US" baseline="-25000" dirty="0"/>
              <a:t>1</a:t>
            </a:r>
            <a:r>
              <a:rPr lang="en-US" dirty="0"/>
              <a:t> to E</a:t>
            </a:r>
            <a:r>
              <a:rPr lang="en-US" baseline="-25000" dirty="0"/>
              <a:t>2</a:t>
            </a:r>
            <a:r>
              <a:rPr lang="en-US" dirty="0"/>
              <a:t>.</a:t>
            </a:r>
          </a:p>
          <a:p>
            <a:pPr marL="457200" marR="0" lvl="0" indent="-317500" algn="l" rtl="0">
              <a:spcBef>
                <a:spcPts val="0"/>
              </a:spcBef>
              <a:spcAft>
                <a:spcPts val="0"/>
              </a:spcAft>
              <a:buSzPct val="70000"/>
              <a:buChar char="●"/>
            </a:pPr>
            <a:r>
              <a:rPr lang="en-US" u="sng" dirty="0"/>
              <a:t>If aggregate demand rises rapidly in the neoclassical model, in the long run it leads only to inflationary pressures.</a:t>
            </a:r>
          </a:p>
        </p:txBody>
      </p:sp>
      <p:sp>
        <p:nvSpPr>
          <p:cNvPr id="6" name="TextBox 5"/>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457200" y="241325"/>
            <a:ext cx="8062800" cy="785700"/>
          </a:xfrm>
          <a:prstGeom prst="rect">
            <a:avLst/>
          </a:prstGeom>
        </p:spPr>
        <p:txBody>
          <a:bodyPr wrap="square" lIns="91425" tIns="91425" rIns="91425" bIns="91425" anchor="b" anchorCtr="0">
            <a:noAutofit/>
          </a:bodyPr>
          <a:lstStyle/>
          <a:p>
            <a:pPr lvl="0">
              <a:spcBef>
                <a:spcPts val="0"/>
              </a:spcBef>
              <a:buNone/>
            </a:pPr>
            <a:r>
              <a:rPr lang="en-US"/>
              <a:t>Fighting Recession or Encouraging </a:t>
            </a:r>
          </a:p>
          <a:p>
            <a:pPr lvl="0">
              <a:spcBef>
                <a:spcPts val="0"/>
              </a:spcBef>
              <a:buNone/>
            </a:pPr>
            <a:r>
              <a:rPr lang="en-US"/>
              <a:t>Long-Term Growth?</a:t>
            </a:r>
          </a:p>
        </p:txBody>
      </p:sp>
      <p:sp>
        <p:nvSpPr>
          <p:cNvPr id="223" name="Shape 223"/>
          <p:cNvSpPr>
            <a:spLocks noGrp="1"/>
          </p:cNvSpPr>
          <p:nvPr>
            <p:ph type="pic" idx="2"/>
          </p:nvPr>
        </p:nvSpPr>
        <p:spPr>
          <a:xfrm>
            <a:off x="457200" y="1209895"/>
            <a:ext cx="8062800" cy="57027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dirty="0"/>
              <a:t>Neoclassical economists believe that the economy will rebound out of a recession or eventually contract during an expansion. </a:t>
            </a:r>
          </a:p>
          <a:p>
            <a:pPr marL="914400" lvl="1" indent="-355600" rtl="0">
              <a:spcBef>
                <a:spcPts val="0"/>
              </a:spcBef>
              <a:buSzPct val="100000"/>
            </a:pPr>
            <a:r>
              <a:rPr lang="en-US" dirty="0"/>
              <a:t>Because prices and wage rates are flexible and will adjust either upward or downward to restore the economy to its potential GDP</a:t>
            </a:r>
            <a:r>
              <a:rPr lang="en-US" dirty="0" smtClean="0"/>
              <a:t>.</a:t>
            </a:r>
            <a:endParaRPr dirty="0"/>
          </a:p>
          <a:p>
            <a:pPr marL="457200" lvl="0" indent="-317500" rtl="0">
              <a:spcBef>
                <a:spcPts val="0"/>
              </a:spcBef>
              <a:spcAft>
                <a:spcPts val="0"/>
              </a:spcAft>
              <a:buSzPct val="70000"/>
              <a:buChar char="●"/>
            </a:pPr>
            <a:r>
              <a:rPr lang="en-US" dirty="0"/>
              <a:t>The key policy question for </a:t>
            </a:r>
            <a:r>
              <a:rPr lang="en-US" dirty="0" err="1"/>
              <a:t>neoclassicals</a:t>
            </a:r>
            <a:r>
              <a:rPr lang="en-US" dirty="0"/>
              <a:t> is how to promote </a:t>
            </a:r>
            <a:r>
              <a:rPr lang="en-US" u="sng" dirty="0"/>
              <a:t>growth of potential GDP</a:t>
            </a:r>
            <a:r>
              <a:rPr lang="en-US" dirty="0"/>
              <a:t>.</a:t>
            </a:r>
          </a:p>
          <a:p>
            <a:pPr marL="914400" lvl="1" indent="-355600" rtl="0">
              <a:spcBef>
                <a:spcPts val="0"/>
              </a:spcBef>
              <a:buSzPct val="100000"/>
            </a:pPr>
            <a:r>
              <a:rPr lang="en-US" dirty="0"/>
              <a:t>Economic growth depends on the growth rate of long-term productivity</a:t>
            </a:r>
            <a:r>
              <a:rPr lang="en-US" dirty="0" smtClean="0"/>
              <a:t>.</a:t>
            </a:r>
            <a:endParaRPr dirty="0"/>
          </a:p>
          <a:p>
            <a:pPr marL="457200" lvl="0" indent="-317500" rtl="0">
              <a:spcBef>
                <a:spcPts val="0"/>
              </a:spcBef>
              <a:spcAft>
                <a:spcPts val="0"/>
              </a:spcAft>
              <a:buSzPct val="70000"/>
              <a:buChar char="●"/>
            </a:pPr>
            <a:r>
              <a:rPr lang="en-US" dirty="0"/>
              <a:t>Government policy should focus on promoting long-run productivity growth through:</a:t>
            </a:r>
          </a:p>
          <a:p>
            <a:pPr marL="914400" lvl="1" indent="-355600" rtl="0">
              <a:spcBef>
                <a:spcPts val="0"/>
              </a:spcBef>
              <a:spcAft>
                <a:spcPts val="0"/>
              </a:spcAft>
              <a:buSzPct val="100000"/>
            </a:pPr>
            <a:r>
              <a:rPr lang="en-US" dirty="0"/>
              <a:t>investments in human capital, physical capital, and technology.</a:t>
            </a:r>
          </a:p>
          <a:p>
            <a:pPr marL="914400" lvl="1" indent="-355600" rtl="0">
              <a:spcBef>
                <a:spcPts val="0"/>
              </a:spcBef>
              <a:buSzPct val="100000"/>
            </a:pPr>
            <a:r>
              <a:rPr lang="en-US" dirty="0"/>
              <a:t>operating together in a market-oriented environment that rewards innovation. </a:t>
            </a:r>
          </a:p>
          <a:p>
            <a:pPr marR="0" lvl="0" indent="457200" algn="l" rtl="0">
              <a:lnSpc>
                <a:spcPct val="100000"/>
              </a:lnSpc>
              <a:spcBef>
                <a:spcPts val="400"/>
              </a:spcBef>
              <a:spcAft>
                <a:spcPts val="0"/>
              </a:spcAft>
              <a:buNone/>
            </a:pPr>
            <a:endParaRPr dirty="0"/>
          </a:p>
        </p:txBody>
      </p:sp>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Example: Tracking Inflation and Unemployment Rates</a:t>
            </a:r>
          </a:p>
        </p:txBody>
      </p:sp>
      <p:pic>
        <p:nvPicPr>
          <p:cNvPr id="230" name="Shape 230" descr="This graph shows several points of intersection between unemployment rates and inflation rates, one point for each year. Horizontal dashed lines extend from the y-axis at 5%, 4%, 3%, 2%, 1% and 5%. Vertical dashed lines extend from the x-axis at 2%, 3%, 4%, 6% and 4%. The points of intersection between these various lines are (2, 3); (3, 3), (4, 1); (4, 2); (4, 5); (6, 1); (5, 4)."/>
          <p:cNvPicPr preferRelativeResize="0">
            <a:picLocks noGrp="1"/>
          </p:cNvPicPr>
          <p:nvPr>
            <p:ph type="pic" idx="2"/>
          </p:nvPr>
        </p:nvPicPr>
        <p:blipFill rotWithShape="1">
          <a:blip r:embed="rId3">
            <a:alphaModFix/>
          </a:blip>
          <a:srcRect/>
          <a:stretch/>
        </p:blipFill>
        <p:spPr>
          <a:xfrm>
            <a:off x="2073728" y="1122377"/>
            <a:ext cx="4538197" cy="2649523"/>
          </a:xfrm>
          <a:prstGeom prst="rect">
            <a:avLst/>
          </a:prstGeom>
          <a:noFill/>
          <a:ln>
            <a:noFill/>
          </a:ln>
        </p:spPr>
      </p:pic>
      <p:sp>
        <p:nvSpPr>
          <p:cNvPr id="231" name="Shape 231"/>
          <p:cNvSpPr txBox="1">
            <a:spLocks noGrp="1"/>
          </p:cNvSpPr>
          <p:nvPr>
            <p:ph type="body" idx="1"/>
          </p:nvPr>
        </p:nvSpPr>
        <p:spPr>
          <a:xfrm>
            <a:off x="0" y="3771900"/>
            <a:ext cx="9144000" cy="25512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Clr>
                <a:srgbClr val="6CB255"/>
              </a:buClr>
              <a:buSzPct val="77777"/>
              <a:buFont typeface="Arial"/>
              <a:buChar char="●"/>
            </a:pPr>
            <a:r>
              <a:rPr lang="en-US" sz="1800"/>
              <a:t>This graph shows inflation and unemployment rates recorded every 5 years between 1970 and 2000.</a:t>
            </a:r>
          </a:p>
          <a:p>
            <a:pPr marL="457200" marR="0" lvl="0" indent="-317500" algn="l" rtl="0">
              <a:spcBef>
                <a:spcPts val="0"/>
              </a:spcBef>
              <a:spcAft>
                <a:spcPts val="0"/>
              </a:spcAft>
              <a:buClr>
                <a:srgbClr val="6CB255"/>
              </a:buClr>
              <a:buSzPct val="77777"/>
              <a:buChar char="●"/>
            </a:pPr>
            <a:r>
              <a:rPr lang="en-US" sz="1800" u="sng" dirty="0"/>
              <a:t>Discussion Question</a:t>
            </a:r>
            <a:r>
              <a:rPr lang="en-US" sz="1800" dirty="0"/>
              <a:t>: What patterns do you see in the data? Do you see the Phillips curve(s) in the data?</a:t>
            </a:r>
          </a:p>
          <a:p>
            <a:pPr marL="457200" marR="0" lvl="0" indent="-317500" algn="l" rtl="0">
              <a:spcBef>
                <a:spcPts val="0"/>
              </a:spcBef>
              <a:spcAft>
                <a:spcPts val="0"/>
              </a:spcAft>
              <a:buClr>
                <a:srgbClr val="6CB255"/>
              </a:buClr>
              <a:buSzPct val="77777"/>
              <a:buChar char="●"/>
            </a:pPr>
            <a:r>
              <a:rPr lang="en-US" sz="1800" dirty="0"/>
              <a:t>If we trace the downward sloping trend of data points, we can see a short-run Phillips curve that exhibits the inverse trade off between higher unemployment and lower inflation rates. </a:t>
            </a:r>
          </a:p>
          <a:p>
            <a:pPr marL="457200" marR="0" lvl="0" indent="-317500" algn="l" rtl="0">
              <a:spcBef>
                <a:spcPts val="0"/>
              </a:spcBef>
              <a:spcAft>
                <a:spcPts val="0"/>
              </a:spcAft>
              <a:buClr>
                <a:srgbClr val="6CB255"/>
              </a:buClr>
              <a:buSzPct val="77777"/>
              <a:buChar char="●"/>
            </a:pPr>
            <a:r>
              <a:rPr lang="en-US" sz="1800" dirty="0"/>
              <a:t>If we trace the vertical line of data points, we could see a long-run Phillips curve at the 4% natural rate of unemployment.</a:t>
            </a:r>
          </a:p>
        </p:txBody>
      </p:sp>
      <p:sp>
        <p:nvSpPr>
          <p:cNvPr id="6" name="TextBox 5"/>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13.3 Balancing Keynesian and </a:t>
            </a:r>
          </a:p>
          <a:p>
            <a:pPr lvl="0">
              <a:spcBef>
                <a:spcPts val="0"/>
              </a:spcBef>
              <a:buNone/>
            </a:pPr>
            <a:r>
              <a:rPr lang="en-US"/>
              <a:t>Neoclassical Models</a:t>
            </a:r>
          </a:p>
        </p:txBody>
      </p:sp>
      <p:sp>
        <p:nvSpPr>
          <p:cNvPr id="238" name="Shape 238"/>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lvl="0" rtl="0">
              <a:spcBef>
                <a:spcPts val="0"/>
              </a:spcBef>
              <a:buNone/>
            </a:pPr>
            <a:endParaRPr/>
          </a:p>
          <a:p>
            <a:pPr marL="457200" lvl="0" indent="-317500" rtl="0">
              <a:spcBef>
                <a:spcPts val="0"/>
              </a:spcBef>
              <a:spcAft>
                <a:spcPts val="0"/>
              </a:spcAft>
              <a:buSzPct val="70000"/>
              <a:buChar char="●"/>
            </a:pPr>
            <a:r>
              <a:rPr lang="en-US"/>
              <a:t>Many mainstream economists believe </a:t>
            </a:r>
            <a:r>
              <a:rPr lang="en-US" u="sng"/>
              <a:t>both</a:t>
            </a:r>
            <a:r>
              <a:rPr lang="en-US"/>
              <a:t> the Keynesian and neoclassical perspectives.</a:t>
            </a:r>
          </a:p>
          <a:p>
            <a:pPr marL="914400" lvl="1" indent="-355600" rtl="0">
              <a:spcBef>
                <a:spcPts val="0"/>
              </a:spcBef>
              <a:spcAft>
                <a:spcPts val="0"/>
              </a:spcAft>
              <a:buSzPct val="100000"/>
            </a:pPr>
            <a:r>
              <a:rPr lang="en-US"/>
              <a:t>At short time scales (and sometimes deep and long-lasting recessions), the Keynesian model can be a good approximation.</a:t>
            </a:r>
          </a:p>
          <a:p>
            <a:pPr marL="914400" lvl="1" indent="-355600">
              <a:spcBef>
                <a:spcPts val="0"/>
              </a:spcBef>
              <a:buSzPct val="100000"/>
            </a:pPr>
            <a:r>
              <a:rPr lang="en-US"/>
              <a:t>At very long time scales, the neoclassical framework can make more sense.</a:t>
            </a:r>
          </a:p>
        </p:txBody>
      </p:sp>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r" rtl="0">
              <a:spcBef>
                <a:spcPts val="0"/>
              </a:spcBef>
              <a:buClr>
                <a:srgbClr val="6CB255"/>
              </a:buClr>
              <a:buSzPct val="25000"/>
              <a:buFont typeface="Arial Black"/>
              <a:buNone/>
            </a:pPr>
            <a:r>
              <a:rPr lang="en-US" sz="2400" b="0" i="0" u="none" strike="noStrike" cap="none" dirty="0" smtClean="0">
                <a:solidFill>
                  <a:srgbClr val="6CB255"/>
                </a:solidFill>
                <a:latin typeface="Arial Black"/>
                <a:ea typeface="Arial Black"/>
                <a:cs typeface="Arial Black"/>
                <a:sym typeface="Arial Black"/>
              </a:rPr>
              <a:t>Attribution</a:t>
            </a:r>
            <a:endParaRPr sz="2400" b="0" i="0" u="none" strike="noStrike" cap="none" dirty="0">
              <a:solidFill>
                <a:srgbClr val="6CB255"/>
              </a:solidFill>
              <a:latin typeface="Arial Black"/>
              <a:ea typeface="Arial Black"/>
              <a:cs typeface="Arial Black"/>
              <a:sym typeface="Arial Black"/>
            </a:endParaRPr>
          </a:p>
        </p:txBody>
      </p:sp>
      <p:sp>
        <p:nvSpPr>
          <p:cNvPr id="245" name="Shape 245"/>
          <p:cNvSpPr txBox="1">
            <a:spLocks noGrp="1"/>
          </p:cNvSpPr>
          <p:nvPr>
            <p:ph type="body" idx="1"/>
          </p:nvPr>
        </p:nvSpPr>
        <p:spPr>
          <a:xfrm>
            <a:off x="457200" y="1107617"/>
            <a:ext cx="8062912" cy="525697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Clr>
                <a:srgbClr val="6CB255"/>
              </a:buClr>
              <a:buSzPct val="25000"/>
              <a:buFont typeface="Arial"/>
              <a:buNone/>
            </a:pPr>
            <a:r>
              <a:rPr lang="en-US" sz="1600" b="0" i="0" u="none" strike="noStrike" cap="none">
                <a:solidFill>
                  <a:srgbClr val="212F62"/>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a:t>
            </a:r>
          </a:p>
        </p:txBody>
      </p:sp>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lvl="0" rtl="0">
              <a:spcBef>
                <a:spcPts val="0"/>
              </a:spcBef>
              <a:buClr>
                <a:srgbClr val="6CB255"/>
              </a:buClr>
              <a:buSzPct val="25000"/>
              <a:buFont typeface="Arial Black"/>
              <a:buNone/>
            </a:pPr>
            <a:r>
              <a:rPr lang="en-US"/>
              <a:t>Impact of the Great Recession</a:t>
            </a:r>
          </a:p>
        </p:txBody>
      </p:sp>
      <p:pic>
        <p:nvPicPr>
          <p:cNvPr id="88" name="Shape 88" descr="A picture of a very nice house with skylights and a three-car garaged, abandoned in mid-construction.  "/>
          <p:cNvPicPr preferRelativeResize="0">
            <a:picLocks noGrp="1"/>
          </p:cNvPicPr>
          <p:nvPr>
            <p:ph type="pic" idx="2"/>
          </p:nvPr>
        </p:nvPicPr>
        <p:blipFill rotWithShape="1">
          <a:blip r:embed="rId3">
            <a:alphaModFix/>
          </a:blip>
          <a:srcRect/>
          <a:stretch/>
        </p:blipFill>
        <p:spPr>
          <a:xfrm>
            <a:off x="1355270" y="1122387"/>
            <a:ext cx="6587401" cy="2992414"/>
          </a:xfrm>
          <a:prstGeom prst="rect">
            <a:avLst/>
          </a:prstGeom>
          <a:noFill/>
          <a:ln>
            <a:noFill/>
          </a:ln>
        </p:spPr>
      </p:pic>
      <p:sp>
        <p:nvSpPr>
          <p:cNvPr id="89" name="Shape 89"/>
          <p:cNvSpPr txBox="1">
            <a:spLocks noGrp="1"/>
          </p:cNvSpPr>
          <p:nvPr>
            <p:ph type="body" idx="1"/>
          </p:nvPr>
        </p:nvSpPr>
        <p:spPr>
          <a:xfrm>
            <a:off x="457200" y="4336327"/>
            <a:ext cx="8062800" cy="15105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We can see the impact of the Great Recession in many areas of the economy that impact our daily lives. </a:t>
            </a:r>
          </a:p>
          <a:p>
            <a:pPr marL="457200" marR="0" lvl="0" indent="-317500" algn="l" rtl="0">
              <a:spcBef>
                <a:spcPts val="0"/>
              </a:spcBef>
              <a:spcAft>
                <a:spcPts val="0"/>
              </a:spcAft>
              <a:buSzPct val="77777"/>
              <a:buChar char="●"/>
            </a:pPr>
            <a:r>
              <a:rPr lang="en-US" dirty="0"/>
              <a:t>One of the most visible signs was in the housing market where many people were forced to abandon their homes and other buildings, including ones midway through construction.</a:t>
            </a:r>
            <a:r>
              <a:rPr lang="en-US" sz="1800" dirty="0"/>
              <a:t> (Credit: modification of work by A </a:t>
            </a:r>
            <a:r>
              <a:rPr lang="en-US" sz="1800" dirty="0" err="1"/>
              <a:t>McLin</a:t>
            </a:r>
            <a:r>
              <a:rPr lang="en-US" sz="1800" dirty="0"/>
              <a:t>/Flickr Creative Commons)</a:t>
            </a:r>
          </a:p>
        </p:txBody>
      </p:sp>
      <p:sp>
        <p:nvSpPr>
          <p:cNvPr id="2" name="TextBox 1"/>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41325"/>
            <a:ext cx="8062800" cy="833700"/>
          </a:xfrm>
          <a:prstGeom prst="rect">
            <a:avLst/>
          </a:prstGeom>
        </p:spPr>
        <p:txBody>
          <a:bodyPr wrap="square" lIns="91425" tIns="91425" rIns="91425" bIns="91425" anchor="b" anchorCtr="0">
            <a:noAutofit/>
          </a:bodyPr>
          <a:lstStyle/>
          <a:p>
            <a:pPr lvl="0">
              <a:spcBef>
                <a:spcPts val="0"/>
              </a:spcBef>
              <a:buNone/>
            </a:pPr>
            <a:r>
              <a:rPr lang="en-US"/>
              <a:t>13.1 The Building Blocks of Neoclassical Analysis</a:t>
            </a:r>
          </a:p>
        </p:txBody>
      </p:sp>
      <p:sp>
        <p:nvSpPr>
          <p:cNvPr id="96" name="Shape 96"/>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Neoclassical perspective</a:t>
            </a:r>
            <a:r>
              <a:rPr lang="en-US"/>
              <a:t> - the philosophy that, in the long run, the business cycle will fluctuate around the potential, or full-employment, level of output.</a:t>
            </a:r>
          </a:p>
          <a:p>
            <a:pPr lvl="0" rtl="0">
              <a:spcBef>
                <a:spcPts val="0"/>
              </a:spcBef>
              <a:buNone/>
            </a:pPr>
            <a:endParaRPr/>
          </a:p>
          <a:p>
            <a:pPr marL="457200" lvl="0" indent="-317500" rtl="0">
              <a:spcBef>
                <a:spcPts val="0"/>
              </a:spcBef>
              <a:spcAft>
                <a:spcPts val="0"/>
              </a:spcAft>
              <a:buSzPct val="70000"/>
              <a:buChar char="●"/>
            </a:pPr>
            <a:r>
              <a:rPr lang="en-US"/>
              <a:t>Two building blocks of neoclassical economics:</a:t>
            </a:r>
          </a:p>
          <a:p>
            <a:pPr marL="914400" lvl="1" indent="-355600" rtl="0">
              <a:spcBef>
                <a:spcPts val="0"/>
              </a:spcBef>
              <a:spcAft>
                <a:spcPts val="0"/>
              </a:spcAft>
              <a:buSzPct val="100000"/>
            </a:pPr>
            <a:r>
              <a:rPr lang="en-US"/>
              <a:t>Potential GDP determines the economy's size.</a:t>
            </a:r>
          </a:p>
          <a:p>
            <a:pPr marL="914400" lvl="1" indent="-355600">
              <a:spcBef>
                <a:spcPts val="0"/>
              </a:spcBef>
              <a:buSzPct val="100000"/>
            </a:pPr>
            <a:r>
              <a:rPr lang="en-US"/>
              <a:t>Wages and prices will adjust in a flexible manner so that the economy will adjust back to its potential GDP level of output.</a:t>
            </a:r>
          </a:p>
        </p:txBody>
      </p:sp>
      <p:sp>
        <p:nvSpPr>
          <p:cNvPr id="6" name="TextBox 5"/>
          <p:cNvSpPr txBox="1"/>
          <p:nvPr/>
        </p:nvSpPr>
        <p:spPr>
          <a:xfrm>
            <a:off x="228600" y="6498772"/>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The Importance of Potential GDP in the </a:t>
            </a:r>
          </a:p>
          <a:p>
            <a:pPr lvl="0">
              <a:spcBef>
                <a:spcPts val="0"/>
              </a:spcBef>
              <a:buNone/>
            </a:pPr>
            <a:r>
              <a:rPr lang="en-US"/>
              <a:t>Long Run</a:t>
            </a:r>
          </a:p>
        </p:txBody>
      </p:sp>
      <p:sp>
        <p:nvSpPr>
          <p:cNvPr id="103" name="Shape 103"/>
          <p:cNvSpPr>
            <a:spLocks noGrp="1"/>
          </p:cNvSpPr>
          <p:nvPr>
            <p:ph type="pic" idx="2"/>
          </p:nvPr>
        </p:nvSpPr>
        <p:spPr>
          <a:xfrm>
            <a:off x="457200" y="1122370"/>
            <a:ext cx="8062800" cy="51150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Over the long run, the level of potential GDP determines the size of real GDP.</a:t>
            </a:r>
          </a:p>
          <a:p>
            <a:pPr lvl="0" rtl="0">
              <a:spcBef>
                <a:spcPts val="0"/>
              </a:spcBef>
              <a:buNone/>
            </a:pPr>
            <a:endParaRPr/>
          </a:p>
          <a:p>
            <a:pPr marL="457200" lvl="0" indent="-317500" rtl="0">
              <a:spcBef>
                <a:spcPts val="0"/>
              </a:spcBef>
              <a:buSzPct val="70000"/>
              <a:buChar char="●"/>
            </a:pPr>
            <a:r>
              <a:rPr lang="en-US"/>
              <a:t>“Potential GDP” is the level of output that an economy can achieve when </a:t>
            </a:r>
            <a:r>
              <a:rPr lang="en-US" u="sng"/>
              <a:t>all resources</a:t>
            </a:r>
            <a:r>
              <a:rPr lang="en-US"/>
              <a:t> (land, labor, capital, and entrepreneurial ability) are fully employed. </a:t>
            </a:r>
          </a:p>
          <a:p>
            <a:pPr lvl="0" rtl="0">
              <a:spcBef>
                <a:spcPts val="0"/>
              </a:spcBef>
              <a:buNone/>
            </a:pPr>
            <a:endParaRPr/>
          </a:p>
          <a:p>
            <a:pPr marL="457200" lvl="0" indent="-317500" rtl="0">
              <a:spcBef>
                <a:spcPts val="0"/>
              </a:spcBef>
              <a:buSzPct val="70000"/>
              <a:buChar char="●"/>
            </a:pPr>
            <a:r>
              <a:rPr lang="en-US"/>
              <a:t>While the unemployment rate in labor markets will never be zero, full employment in the labor market refers to </a:t>
            </a:r>
            <a:r>
              <a:rPr lang="en-US" u="sng"/>
              <a:t>zero</a:t>
            </a:r>
            <a:r>
              <a:rPr lang="en-US"/>
              <a:t> </a:t>
            </a:r>
            <a:r>
              <a:rPr lang="en-US" u="sng"/>
              <a:t>cyclical</a:t>
            </a:r>
            <a:r>
              <a:rPr lang="en-US"/>
              <a:t> </a:t>
            </a:r>
            <a:r>
              <a:rPr lang="en-US" u="sng"/>
              <a:t>unemployment</a:t>
            </a:r>
            <a:r>
              <a:rPr lang="en-US"/>
              <a:t>.</a:t>
            </a:r>
          </a:p>
          <a:p>
            <a:pPr lvl="0" rtl="0">
              <a:spcBef>
                <a:spcPts val="0"/>
              </a:spcBef>
              <a:buNone/>
            </a:pPr>
            <a:endParaRPr/>
          </a:p>
          <a:p>
            <a:pPr marL="457200" lvl="0" indent="-317500">
              <a:spcBef>
                <a:spcPts val="0"/>
              </a:spcBef>
              <a:buSzPct val="70000"/>
              <a:buChar char="●"/>
            </a:pPr>
            <a:r>
              <a:rPr lang="en-US"/>
              <a:t>Economists benchmark actual or real GDP against the potential GDP to determine how well the economy is performing.</a:t>
            </a:r>
          </a:p>
        </p:txBody>
      </p:sp>
      <p:sp>
        <p:nvSpPr>
          <p:cNvPr id="5" name="TextBox 4"/>
          <p:cNvSpPr txBox="1"/>
          <p:nvPr/>
        </p:nvSpPr>
        <p:spPr>
          <a:xfrm>
            <a:off x="228600" y="6449785"/>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241325"/>
            <a:ext cx="8062800" cy="817800"/>
          </a:xfrm>
          <a:prstGeom prst="rect">
            <a:avLst/>
          </a:prstGeom>
        </p:spPr>
        <p:txBody>
          <a:bodyPr wrap="square" lIns="91425" tIns="91425" rIns="91425" bIns="91425" anchor="b" anchorCtr="0">
            <a:noAutofit/>
          </a:bodyPr>
          <a:lstStyle/>
          <a:p>
            <a:pPr lvl="0">
              <a:spcBef>
                <a:spcPts val="0"/>
              </a:spcBef>
              <a:buNone/>
            </a:pPr>
            <a:r>
              <a:rPr lang="en-US"/>
              <a:t>Increasing and Investing in Physical and Human Capital</a:t>
            </a:r>
          </a:p>
        </p:txBody>
      </p:sp>
      <p:sp>
        <p:nvSpPr>
          <p:cNvPr id="110" name="Shape 110"/>
          <p:cNvSpPr>
            <a:spLocks noGrp="1"/>
          </p:cNvSpPr>
          <p:nvPr>
            <p:ph type="pic" idx="2"/>
          </p:nvPr>
        </p:nvSpPr>
        <p:spPr>
          <a:xfrm>
            <a:off x="457200" y="1122370"/>
            <a:ext cx="8062800" cy="5222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GDP growth can be explained by increases and investment in physical capital and human capital per person, as well as advances in technology.</a:t>
            </a:r>
          </a:p>
          <a:p>
            <a:pPr lvl="0" rtl="0">
              <a:spcBef>
                <a:spcPts val="0"/>
              </a:spcBef>
              <a:buNone/>
            </a:pPr>
            <a:endParaRPr/>
          </a:p>
          <a:p>
            <a:pPr marL="457200" lvl="0" indent="-317500" rtl="0">
              <a:spcBef>
                <a:spcPts val="0"/>
              </a:spcBef>
              <a:buSzPct val="70000"/>
              <a:buChar char="●"/>
            </a:pPr>
            <a:r>
              <a:rPr lang="en-US" b="1"/>
              <a:t>Physical capital per person</a:t>
            </a:r>
            <a:r>
              <a:rPr lang="en-US"/>
              <a:t> - the amount and kind of machinery and equipment available to help a person produce a good or service.</a:t>
            </a:r>
          </a:p>
          <a:p>
            <a:pPr lvl="0" rtl="0">
              <a:spcBef>
                <a:spcPts val="0"/>
              </a:spcBef>
              <a:buNone/>
            </a:pPr>
            <a:endParaRPr/>
          </a:p>
          <a:p>
            <a:pPr marL="457200" lvl="0" indent="-317500" rtl="0">
              <a:spcBef>
                <a:spcPts val="0"/>
              </a:spcBef>
              <a:buSzPct val="70000"/>
              <a:buChar char="●"/>
            </a:pPr>
            <a:r>
              <a:rPr lang="en-US"/>
              <a:t>Increasing human capital involves increasing levels of knowledge, education, and skill sets per person through vocational or higher education. </a:t>
            </a:r>
          </a:p>
          <a:p>
            <a:pPr lvl="0" rtl="0">
              <a:spcBef>
                <a:spcPts val="0"/>
              </a:spcBef>
              <a:buNone/>
            </a:pPr>
            <a:endParaRPr/>
          </a:p>
          <a:p>
            <a:pPr marL="457200" lvl="0" indent="-317500" rtl="0">
              <a:spcBef>
                <a:spcPts val="0"/>
              </a:spcBef>
              <a:buSzPct val="70000"/>
              <a:buChar char="●"/>
            </a:pPr>
            <a:r>
              <a:rPr lang="en-US"/>
              <a:t>Physical and human capital improvements with technological advances will increase overall productivity and, thus, GDP.</a:t>
            </a:r>
          </a:p>
        </p:txBody>
      </p:sp>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241325"/>
            <a:ext cx="8062800" cy="8331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Potential and Actual GDP </a:t>
            </a:r>
          </a:p>
          <a:p>
            <a:pPr marL="0" marR="0" lvl="0" indent="0" algn="l" rtl="0">
              <a:spcBef>
                <a:spcPts val="0"/>
              </a:spcBef>
              <a:buClr>
                <a:srgbClr val="6CB255"/>
              </a:buClr>
              <a:buSzPct val="25000"/>
              <a:buFont typeface="Arial Black"/>
              <a:buNone/>
            </a:pPr>
            <a:r>
              <a:rPr lang="en-US"/>
              <a:t>(in Nominal Dollars)</a:t>
            </a:r>
          </a:p>
        </p:txBody>
      </p:sp>
      <p:sp>
        <p:nvSpPr>
          <p:cNvPr id="117" name="Shape 117"/>
          <p:cNvSpPr txBox="1">
            <a:spLocks noGrp="1"/>
          </p:cNvSpPr>
          <p:nvPr>
            <p:ph type="body" idx="1"/>
          </p:nvPr>
        </p:nvSpPr>
        <p:spPr>
          <a:xfrm>
            <a:off x="457200" y="4589799"/>
            <a:ext cx="8062800" cy="16287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Actual GDP falls below potential GDP during and after recessions, like the recessions of 1980 and 1981–82, 1990–91, 2001, and 2008–2009 and continues below potential GDP through 2014. </a:t>
            </a:r>
          </a:p>
          <a:p>
            <a:pPr marL="457200" marR="0" lvl="0" indent="-317500" algn="l" rtl="0">
              <a:spcBef>
                <a:spcPts val="0"/>
              </a:spcBef>
              <a:spcAft>
                <a:spcPts val="0"/>
              </a:spcAft>
              <a:buSzPct val="70000"/>
              <a:buChar char="●"/>
            </a:pPr>
            <a:r>
              <a:rPr lang="en-US" dirty="0"/>
              <a:t>In other cases, actual GDP can be above potential GDP for a time, as in the late 1990s.</a:t>
            </a:r>
          </a:p>
        </p:txBody>
      </p:sp>
      <p:pic>
        <p:nvPicPr>
          <p:cNvPr id="118" name="Shape 118" descr="The graph shows that potential GDP and actual GDP have remained similar to one another since the 1960s. They have both continued to increase to over $16,000 billion in 2014 versus less than $1,000 billion in 1960."/>
          <p:cNvPicPr preferRelativeResize="0">
            <a:picLocks noGrp="1"/>
          </p:cNvPicPr>
          <p:nvPr>
            <p:ph type="pic" idx="2"/>
          </p:nvPr>
        </p:nvPicPr>
        <p:blipFill rotWithShape="1">
          <a:blip r:embed="rId3">
            <a:alphaModFix/>
          </a:blip>
          <a:srcRect l="-26524" r="-26523"/>
          <a:stretch/>
        </p:blipFill>
        <p:spPr>
          <a:xfrm>
            <a:off x="457199" y="1089728"/>
            <a:ext cx="8062913" cy="3500071"/>
          </a:xfrm>
          <a:prstGeom prst="rect">
            <a:avLst/>
          </a:prstGeom>
          <a:noFill/>
          <a:ln>
            <a:noFill/>
          </a:ln>
        </p:spPr>
      </p:pic>
      <p:sp>
        <p:nvSpPr>
          <p:cNvPr id="6" name="TextBox 5"/>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Potential vs Actual GDP</a:t>
            </a:r>
          </a:p>
        </p:txBody>
      </p:sp>
      <p:sp>
        <p:nvSpPr>
          <p:cNvPr id="125" name="Shape 125"/>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The potential GDP is estimated by the nonpartisan Congressional Budget Office.</a:t>
            </a:r>
          </a:p>
          <a:p>
            <a:pPr lvl="0" rtl="0">
              <a:spcBef>
                <a:spcPts val="0"/>
              </a:spcBef>
              <a:buNone/>
            </a:pPr>
            <a:endParaRPr/>
          </a:p>
          <a:p>
            <a:pPr marL="457200" lvl="0" indent="-317500" rtl="0">
              <a:spcBef>
                <a:spcPts val="0"/>
              </a:spcBef>
              <a:buSzPct val="70000"/>
              <a:buChar char="●"/>
            </a:pPr>
            <a:r>
              <a:rPr lang="en-US"/>
              <a:t>Most economic recessions and upswings are times when the economy is 1–3% below or above potential GDP in a given year.</a:t>
            </a:r>
          </a:p>
        </p:txBody>
      </p:sp>
      <p:sp>
        <p:nvSpPr>
          <p:cNvPr id="5" name="TextBox 4"/>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A Vertical Aggregate Supply Curve</a:t>
            </a:r>
          </a:p>
        </p:txBody>
      </p:sp>
      <p:pic>
        <p:nvPicPr>
          <p:cNvPr id="132" name="Shape 132" descr="The graph shows a straight vertical potential GDP line."/>
          <p:cNvPicPr preferRelativeResize="0">
            <a:picLocks noGrp="1"/>
          </p:cNvPicPr>
          <p:nvPr>
            <p:ph type="pic" idx="2"/>
          </p:nvPr>
        </p:nvPicPr>
        <p:blipFill rotWithShape="1">
          <a:blip r:embed="rId3">
            <a:alphaModFix/>
          </a:blip>
          <a:srcRect/>
          <a:stretch/>
        </p:blipFill>
        <p:spPr>
          <a:xfrm>
            <a:off x="2236135" y="1132822"/>
            <a:ext cx="4505100" cy="3326700"/>
          </a:xfrm>
          <a:prstGeom prst="rect">
            <a:avLst/>
          </a:prstGeom>
          <a:noFill/>
          <a:ln>
            <a:noFill/>
          </a:ln>
        </p:spPr>
      </p:pic>
      <p:sp>
        <p:nvSpPr>
          <p:cNvPr id="133" name="Shape 133"/>
          <p:cNvSpPr txBox="1">
            <a:spLocks noGrp="1"/>
          </p:cNvSpPr>
          <p:nvPr>
            <p:ph type="body" idx="1"/>
          </p:nvPr>
        </p:nvSpPr>
        <p:spPr>
          <a:xfrm>
            <a:off x="457200" y="4535825"/>
            <a:ext cx="8062800" cy="21297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In the neoclassical model, we draw the aggregate supply curve as a vertical line at the level of potential GDP. </a:t>
            </a:r>
          </a:p>
          <a:p>
            <a:pPr marL="457200" marR="0" lvl="0" indent="-317500" algn="l" rtl="0">
              <a:spcBef>
                <a:spcPts val="0"/>
              </a:spcBef>
              <a:spcAft>
                <a:spcPts val="0"/>
              </a:spcAft>
              <a:buSzPct val="70000"/>
              <a:buChar char="●"/>
            </a:pPr>
            <a:r>
              <a:rPr lang="en-US"/>
              <a:t>If AS is vertical, then it determines the level of real output, no matter where we draw the aggregate demand curve. </a:t>
            </a:r>
          </a:p>
          <a:p>
            <a:pPr marL="457200" marR="0" lvl="0" indent="-317500" algn="l" rtl="0">
              <a:spcBef>
                <a:spcPts val="0"/>
              </a:spcBef>
              <a:spcAft>
                <a:spcPts val="0"/>
              </a:spcAft>
              <a:buSzPct val="70000"/>
              <a:buChar char="●"/>
            </a:pPr>
            <a:r>
              <a:rPr lang="en-US"/>
              <a:t>Over time, the LRAS curve shifts to the </a:t>
            </a:r>
            <a:r>
              <a:rPr lang="en-US" i="1"/>
              <a:t>right</a:t>
            </a:r>
            <a:r>
              <a:rPr lang="en-US"/>
              <a:t> as productivity increases and potential GDP expands.</a:t>
            </a:r>
          </a:p>
        </p:txBody>
      </p:sp>
      <p:sp>
        <p:nvSpPr>
          <p:cNvPr id="6" name="TextBox 5"/>
          <p:cNvSpPr txBox="1"/>
          <p:nvPr/>
        </p:nvSpPr>
        <p:spPr>
          <a:xfrm>
            <a:off x="228600" y="6482443"/>
            <a:ext cx="8915400" cy="415498"/>
          </a:xfrm>
          <a:prstGeom prst="rect">
            <a:avLst/>
          </a:prstGeom>
          <a:noFill/>
        </p:spPr>
        <p:txBody>
          <a:bodyPr wrap="square" rtlCol="0">
            <a:spAutoFit/>
          </a:bodyPr>
          <a:lstStyle/>
          <a:p>
            <a:r>
              <a:rPr lang="en-US" sz="700"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a:p>
            <a:endParaRPr lang="en-US" sz="700" dirty="0"/>
          </a:p>
        </p:txBody>
      </p:sp>
    </p:spTree>
  </p:cSld>
  <p:clrMapOvr>
    <a:masterClrMapping/>
  </p:clrMapOvr>
</p:sld>
</file>

<file path=ppt/theme/theme1.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2693</Words>
  <Application>Microsoft Macintosh PowerPoint</Application>
  <PresentationFormat>On-screen Show (4:3)</PresentationFormat>
  <Paragraphs>160</Paragraphs>
  <Slides>24</Slides>
  <Notes>24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24</vt:i4>
      </vt:variant>
    </vt:vector>
  </HeadingPairs>
  <TitlesOfParts>
    <vt:vector size="28" baseType="lpstr">
      <vt:lpstr>Arial Black</vt:lpstr>
      <vt:lpstr>Arial</vt:lpstr>
      <vt:lpstr>Essential</vt:lpstr>
      <vt:lpstr>Essential</vt:lpstr>
      <vt:lpstr>PowerPoint Presentation</vt:lpstr>
      <vt:lpstr>CH.13 OUTLINE</vt:lpstr>
      <vt:lpstr>Impact of the Great Recession</vt:lpstr>
      <vt:lpstr>13.1 The Building Blocks of Neoclassical Analysis</vt:lpstr>
      <vt:lpstr>The Importance of Potential GDP in the  Long Run</vt:lpstr>
      <vt:lpstr>Increasing and Investing in Physical and Human Capital</vt:lpstr>
      <vt:lpstr>Potential and Actual GDP  (in Nominal Dollars)</vt:lpstr>
      <vt:lpstr>Potential vs Actual GDP</vt:lpstr>
      <vt:lpstr>A Vertical Aggregate Supply Curve</vt:lpstr>
      <vt:lpstr>The Role of Flexible Prices</vt:lpstr>
      <vt:lpstr>The Rebound to Potential GDP after AD Increases</vt:lpstr>
      <vt:lpstr>The Rebound to Potential GDP after AD Increases, Continued</vt:lpstr>
      <vt:lpstr>A Rebound Back to Potential GDP from a  Shift to the Left in Aggregate Demand</vt:lpstr>
      <vt:lpstr>A Rebound Back to Potential GDP from a  Shift to the Left in Aggregate Demand, Continued</vt:lpstr>
      <vt:lpstr>How Fast Is the Speed of Macroeconomic Adjustment?</vt:lpstr>
      <vt:lpstr>How Fast Is the Speed of Macroeconomic Adjustment?, Continued</vt:lpstr>
      <vt:lpstr>13.2 The Policy Implications of the Neoclassical Perspective</vt:lpstr>
      <vt:lpstr>From a Long-Run AS Curve to a Long-Run Phillips Curve</vt:lpstr>
      <vt:lpstr>Fighting Unemployment or Inflation?</vt:lpstr>
      <vt:lpstr>How Aggregate Demand Determines the  Price Level in the Long Run</vt:lpstr>
      <vt:lpstr>Fighting Recession or Encouraging  Long-Term Growth?</vt:lpstr>
      <vt:lpstr>Example: Tracking Inflation and Unemployment Rates</vt:lpstr>
      <vt:lpstr>13.3 Balancing Keynesian and  Neoclassical Models</vt:lpstr>
      <vt:lpstr>Attribution</vt:lpstr>
    </vt:vector>
  </TitlesOfParts>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Helen Graves</cp:lastModifiedBy>
  <cp:revision>3</cp:revision>
  <dcterms:modified xsi:type="dcterms:W3CDTF">2018-01-04T23:27:34Z</dcterms:modified>
</cp:coreProperties>
</file>