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 id="2147483657" r:id="rId2"/>
  </p:sldMasterIdLst>
  <p:notesMasterIdLst>
    <p:notesMasterId r:id="rId3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541"/>
  </p:normalViewPr>
  <p:slideViewPr>
    <p:cSldViewPr snapToGrid="0" snapToObjects="1">
      <p:cViewPr varScale="1">
        <p:scale>
          <a:sx n="101" d="100"/>
          <a:sy n="101" d="100"/>
        </p:scale>
        <p:origin x="192"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notesMaster" Target="notesMasters/notes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63336954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8449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575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82725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49460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0550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0515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5163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13001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19057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42390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37510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469822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636964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5399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061086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34" name="Shape 2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3623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242" name="Shape 2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05622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732534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57" name="Shape 2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4265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80635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31837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1" name="Shape 28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26327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24304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8" name="Shape 2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903729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5" name="Shape 29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246767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76832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0" name="Shape 3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61341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17" name="Shape 3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58018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25" name="Shape 3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9332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08944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922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711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16039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67790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18939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15" name="Shape 15"/>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6" name="Shape 16"/>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7" name="Shape 17"/>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0" name="Shape 20"/>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3" name="Shape 23"/>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25"/>
        <p:cNvGrpSpPr/>
        <p:nvPr/>
      </p:nvGrpSpPr>
      <p:grpSpPr>
        <a:xfrm>
          <a:off x="0" y="0"/>
          <a:ext cx="0" cy="0"/>
          <a:chOff x="0" y="0"/>
          <a:chExt cx="0" cy="0"/>
        </a:xfrm>
      </p:grpSpPr>
      <p:sp>
        <p:nvSpPr>
          <p:cNvPr id="26" name="Shape 26"/>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28" name="Shape 2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1" name="Shape 31"/>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32"/>
        <p:cNvGrpSpPr/>
        <p:nvPr/>
      </p:nvGrpSpPr>
      <p:grpSpPr>
        <a:xfrm>
          <a:off x="0" y="0"/>
          <a:ext cx="0" cy="0"/>
          <a:chOff x="0" y="0"/>
          <a:chExt cx="0" cy="0"/>
        </a:xfrm>
      </p:grpSpPr>
      <p:sp>
        <p:nvSpPr>
          <p:cNvPr id="33" name="Shape 33"/>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36" name="Shape 36"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theme" Target="../theme/theme2.xml"/><Relationship Id="rId6" Type="http://schemas.openxmlformats.org/officeDocument/2006/relationships/image" Target="../media/image1.jpg"/><Relationship Id="rId1" Type="http://schemas.openxmlformats.org/officeDocument/2006/relationships/slideLayout" Target="../slideLayouts/slideLayout5.xml"/><Relationship Id="rId2"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9.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0.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0.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2.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2.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13.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3.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4.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15.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image" Target="../media/image16.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smtClean="0">
                <a:solidFill>
                  <a:srgbClr val="6CB255"/>
                </a:solidFill>
                <a:latin typeface="Arial Black"/>
                <a:ea typeface="Arial Black"/>
                <a:cs typeface="Arial Black"/>
                <a:sym typeface="Arial Black"/>
              </a:rPr>
              <a:t>PRINCIPLES OF MACROECONOMICS 2e</a:t>
            </a:r>
          </a:p>
          <a:p>
            <a:pPr marL="0" marR="0" lvl="0" indent="0" algn="ctr" rtl="0">
              <a:spcBef>
                <a:spcPts val="0"/>
              </a:spcBef>
              <a:spcAft>
                <a:spcPts val="0"/>
              </a:spcAft>
              <a:buClr>
                <a:srgbClr val="212F62"/>
              </a:buClr>
              <a:buSzPct val="25000"/>
              <a:buFont typeface="Arial"/>
              <a:buNone/>
            </a:pPr>
            <a:r>
              <a:rPr lang="en-US" sz="2000" b="1" i="0" u="none" strike="noStrike" cap="none" dirty="0" smtClean="0">
                <a:solidFill>
                  <a:srgbClr val="212F62"/>
                </a:solidFill>
                <a:latin typeface="Arial"/>
                <a:ea typeface="Arial"/>
                <a:cs typeface="Arial"/>
                <a:sym typeface="Arial"/>
              </a:rPr>
              <a:t>Chapter </a:t>
            </a:r>
            <a:r>
              <a:rPr lang="en-US" sz="2000" b="1" dirty="0">
                <a:solidFill>
                  <a:srgbClr val="212F62"/>
                </a:solidFill>
              </a:rPr>
              <a:t>15</a:t>
            </a:r>
            <a:r>
              <a:rPr lang="en-US" sz="2000" b="1" i="0" u="none" strike="noStrike" cap="none" dirty="0">
                <a:solidFill>
                  <a:srgbClr val="212F62"/>
                </a:solidFill>
                <a:latin typeface="Arial"/>
                <a:ea typeface="Arial"/>
                <a:cs typeface="Arial"/>
                <a:sym typeface="Arial"/>
              </a:rPr>
              <a:t> Monetary Policy and Bank Regulation</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5" name="Picture 4" descr="Macreconomics second edition cov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492" y="2546251"/>
            <a:ext cx="2071016" cy="2679895"/>
          </a:xfrm>
          <a:prstGeom prst="rect">
            <a:avLst/>
          </a:prstGeom>
          <a:effectLst>
            <a:reflection blurRad="6350" stA="52000" endA="300" endPos="35000" dir="5400000" sy="-100000" algn="bl" rotWithShape="0"/>
          </a:effectLst>
        </p:spPr>
      </p:pic>
      <p:pic>
        <p:nvPicPr>
          <p:cNvPr id="75" name="Shape 75" descr="OpenStax logo"/>
          <p:cNvPicPr preferRelativeResize="0"/>
          <p:nvPr/>
        </p:nvPicPr>
        <p:blipFill rotWithShape="1">
          <a:blip r:embed="rId4">
            <a:alphaModFix/>
          </a:blip>
          <a:srcRect/>
          <a:stretch/>
        </p:blipFill>
        <p:spPr>
          <a:xfrm>
            <a:off x="7610087" y="5609549"/>
            <a:ext cx="1222295" cy="833203"/>
          </a:xfrm>
          <a:prstGeom prst="rect">
            <a:avLst/>
          </a:prstGeom>
          <a:noFill/>
          <a:ln>
            <a:noFill/>
          </a:ln>
        </p:spPr>
      </p:pic>
      <p:sp>
        <p:nvSpPr>
          <p:cNvPr id="2" name="TextBox 1"/>
          <p:cNvSpPr txBox="1"/>
          <p:nvPr/>
        </p:nvSpPr>
        <p:spPr>
          <a:xfrm>
            <a:off x="212271" y="6233875"/>
            <a:ext cx="7135586" cy="553998"/>
          </a:xfrm>
          <a:prstGeom prst="rect">
            <a:avLst/>
          </a:prstGeom>
          <a:noFill/>
        </p:spPr>
        <p:txBody>
          <a:bodyPr wrap="square" rtlCol="0">
            <a:spAutoFit/>
          </a:bodyPr>
          <a:lstStyle/>
          <a:p>
            <a:r>
              <a:rPr lang="en-US" sz="10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endParaRPr/>
          </a:p>
          <a:p>
            <a:pPr marL="0" marR="0" lvl="0" indent="0" algn="l" rtl="0">
              <a:spcBef>
                <a:spcPts val="0"/>
              </a:spcBef>
              <a:buClr>
                <a:srgbClr val="6CB255"/>
              </a:buClr>
              <a:buSzPct val="25000"/>
              <a:buFont typeface="Arial Black"/>
              <a:buNone/>
            </a:pPr>
            <a:r>
              <a:rPr lang="en-US"/>
              <a:t>A Run on the Bank</a:t>
            </a:r>
          </a:p>
        </p:txBody>
      </p:sp>
      <p:sp>
        <p:nvSpPr>
          <p:cNvPr id="140" name="Shape 140"/>
          <p:cNvSpPr txBox="1">
            <a:spLocks noGrp="1"/>
          </p:cNvSpPr>
          <p:nvPr>
            <p:ph type="body" idx="1"/>
          </p:nvPr>
        </p:nvSpPr>
        <p:spPr>
          <a:xfrm>
            <a:off x="457200" y="4434296"/>
            <a:ext cx="8062800" cy="1324200"/>
          </a:xfrm>
          <a:prstGeom prst="rect">
            <a:avLst/>
          </a:prstGeom>
          <a:noFill/>
          <a:ln>
            <a:noFill/>
          </a:ln>
        </p:spPr>
        <p:txBody>
          <a:bodyPr wrap="square" lIns="91425" tIns="45700" rIns="91425" bIns="45700" anchor="t" anchorCtr="0">
            <a:noAutofit/>
          </a:bodyPr>
          <a:lstStyle/>
          <a:p>
            <a:pPr lvl="0" rtl="0">
              <a:spcBef>
                <a:spcPts val="0"/>
              </a:spcBef>
              <a:buNone/>
            </a:pPr>
            <a:r>
              <a:rPr lang="en-US" b="1">
                <a:solidFill>
                  <a:schemeClr val="dk1"/>
                </a:solidFill>
              </a:rPr>
              <a:t>Bank run</a:t>
            </a:r>
            <a:r>
              <a:rPr lang="en-US">
                <a:solidFill>
                  <a:schemeClr val="dk1"/>
                </a:solidFill>
              </a:rPr>
              <a:t> - when depositors race to the bank to withdraw their deposits for fear that otherwise they would be lost.</a:t>
            </a:r>
          </a:p>
          <a:p>
            <a:pPr marL="457200" marR="0" lvl="0" indent="-317500" algn="l" rtl="0">
              <a:spcBef>
                <a:spcPts val="0"/>
              </a:spcBef>
              <a:spcAft>
                <a:spcPts val="0"/>
              </a:spcAft>
              <a:buClr>
                <a:srgbClr val="6CB255"/>
              </a:buClr>
              <a:buSzPct val="77777"/>
              <a:buFont typeface="Arial"/>
              <a:buChar char="●"/>
            </a:pPr>
            <a:r>
              <a:rPr lang="en-US" b="0" i="0" u="none" strike="noStrike" cap="none" dirty="0">
                <a:solidFill>
                  <a:srgbClr val="000000"/>
                </a:solidFill>
                <a:latin typeface="Arial"/>
                <a:ea typeface="Arial"/>
                <a:cs typeface="Arial"/>
                <a:sym typeface="Arial"/>
              </a:rPr>
              <a:t>Bank runs during the Great Depression only served to worsen the economic situation. (</a:t>
            </a:r>
            <a:r>
              <a:rPr lang="en-US" sz="1800" b="0" i="0" u="none" strike="noStrike" cap="none" dirty="0">
                <a:solidFill>
                  <a:srgbClr val="000000"/>
                </a:solidFill>
                <a:latin typeface="Arial"/>
                <a:ea typeface="Arial"/>
                <a:cs typeface="Arial"/>
                <a:sym typeface="Arial"/>
              </a:rPr>
              <a:t>Credit: National Archives and Records Administration)</a:t>
            </a:r>
          </a:p>
        </p:txBody>
      </p:sp>
      <p:pic>
        <p:nvPicPr>
          <p:cNvPr id="141" name="Shape 141" descr="Image of people on line outside a bank during the Great Depression.  The line is very long and the entire area is very crowded and chaotic."/>
          <p:cNvPicPr preferRelativeResize="0">
            <a:picLocks noGrp="1"/>
          </p:cNvPicPr>
          <p:nvPr>
            <p:ph type="pic" idx="2"/>
          </p:nvPr>
        </p:nvPicPr>
        <p:blipFill rotWithShape="1">
          <a:blip r:embed="rId3">
            <a:alphaModFix/>
          </a:blip>
          <a:srcRect/>
          <a:stretch/>
        </p:blipFill>
        <p:spPr>
          <a:xfrm>
            <a:off x="2792186" y="1122386"/>
            <a:ext cx="3831512" cy="3090385"/>
          </a:xfrm>
          <a:prstGeom prst="rect">
            <a:avLst/>
          </a:prstGeom>
          <a:noFill/>
          <a:ln>
            <a:noFill/>
          </a:ln>
        </p:spPr>
      </p:pic>
      <p:sp>
        <p:nvSpPr>
          <p:cNvPr id="6" name="Rectangle 5"/>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41325"/>
            <a:ext cx="8062800" cy="817800"/>
          </a:xfrm>
          <a:prstGeom prst="rect">
            <a:avLst/>
          </a:prstGeom>
        </p:spPr>
        <p:txBody>
          <a:bodyPr wrap="square" lIns="91425" tIns="91425" rIns="91425" bIns="91425" anchor="b" anchorCtr="0">
            <a:noAutofit/>
          </a:bodyPr>
          <a:lstStyle/>
          <a:p>
            <a:pPr lvl="0">
              <a:spcBef>
                <a:spcPts val="0"/>
              </a:spcBef>
              <a:buNone/>
            </a:pPr>
            <a:r>
              <a:rPr lang="en-US"/>
              <a:t>Deposit Insurance and </a:t>
            </a:r>
          </a:p>
          <a:p>
            <a:pPr lvl="0">
              <a:spcBef>
                <a:spcPts val="0"/>
              </a:spcBef>
              <a:buNone/>
            </a:pPr>
            <a:r>
              <a:rPr lang="en-US"/>
              <a:t>Lender of Last Resort</a:t>
            </a:r>
          </a:p>
        </p:txBody>
      </p:sp>
      <p:sp>
        <p:nvSpPr>
          <p:cNvPr id="148" name="Shape 148"/>
          <p:cNvSpPr>
            <a:spLocks noGrp="1"/>
          </p:cNvSpPr>
          <p:nvPr>
            <p:ph type="pic" idx="2"/>
          </p:nvPr>
        </p:nvSpPr>
        <p:spPr>
          <a:xfrm>
            <a:off x="457200" y="1122369"/>
            <a:ext cx="8062800" cy="5329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The risk of bank runs can create instability in the banking system.</a:t>
            </a:r>
          </a:p>
          <a:p>
            <a:pPr lvl="0" rtl="0">
              <a:spcBef>
                <a:spcPts val="0"/>
              </a:spcBef>
              <a:buNone/>
            </a:pPr>
            <a:endParaRPr/>
          </a:p>
          <a:p>
            <a:pPr marL="457200" lvl="0" indent="-317500" rtl="0">
              <a:spcBef>
                <a:spcPts val="0"/>
              </a:spcBef>
              <a:spcAft>
                <a:spcPts val="0"/>
              </a:spcAft>
              <a:buSzPct val="70000"/>
              <a:buChar char="●"/>
            </a:pPr>
            <a:r>
              <a:rPr lang="en-US"/>
              <a:t>To protect against bank runs, Congress has put two strategies into place: </a:t>
            </a:r>
          </a:p>
          <a:p>
            <a:pPr marL="914400" lvl="1" indent="-355600" rtl="0">
              <a:spcBef>
                <a:spcPts val="0"/>
              </a:spcBef>
              <a:spcAft>
                <a:spcPts val="0"/>
              </a:spcAft>
              <a:buSzPct val="100000"/>
            </a:pPr>
            <a:r>
              <a:rPr lang="en-US" b="1"/>
              <a:t>Deposit insurance</a:t>
            </a:r>
            <a:r>
              <a:rPr lang="en-US"/>
              <a:t> - an insurance system that makes sure depositors in a bank do not lose their money, even if the bank goes bankrupt.</a:t>
            </a:r>
          </a:p>
          <a:p>
            <a:pPr marL="1371600" lvl="2" indent="-317500" rtl="0">
              <a:spcBef>
                <a:spcPts val="0"/>
              </a:spcBef>
              <a:spcAft>
                <a:spcPts val="0"/>
              </a:spcAft>
              <a:buSzPct val="70000"/>
            </a:pPr>
            <a:r>
              <a:rPr lang="en-US" sz="2000"/>
              <a:t>Banks pay an insurance premium to the Federal Deposit Insurance Corporation (FDIC).</a:t>
            </a:r>
          </a:p>
          <a:p>
            <a:pPr marL="914400" lvl="1" indent="-355600" rtl="0">
              <a:spcBef>
                <a:spcPts val="0"/>
              </a:spcBef>
              <a:buSzPct val="100000"/>
            </a:pPr>
            <a:r>
              <a:rPr lang="en-US" b="1"/>
              <a:t>Lender of last resort</a:t>
            </a:r>
            <a:r>
              <a:rPr lang="en-US"/>
              <a:t> - an institution that provides short-term emergency loans in conditions of financial crisis.</a:t>
            </a: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15.3 How a Central Bank Executes </a:t>
            </a:r>
          </a:p>
          <a:p>
            <a:pPr lvl="0">
              <a:spcBef>
                <a:spcPts val="0"/>
              </a:spcBef>
              <a:buNone/>
            </a:pPr>
            <a:r>
              <a:rPr lang="en-US"/>
              <a:t>Monetary Policy</a:t>
            </a:r>
          </a:p>
        </p:txBody>
      </p:sp>
      <p:sp>
        <p:nvSpPr>
          <p:cNvPr id="155" name="Shape 155"/>
          <p:cNvSpPr>
            <a:spLocks noGrp="1"/>
          </p:cNvSpPr>
          <p:nvPr>
            <p:ph type="pic" idx="2"/>
          </p:nvPr>
        </p:nvSpPr>
        <p:spPr>
          <a:xfrm>
            <a:off x="457200" y="1122369"/>
            <a:ext cx="8062800" cy="5446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t>The Federal Reserve's most important function is to conduct the nation’s monetary policy</a:t>
            </a:r>
            <a:r>
              <a:rPr lang="en-US" dirty="0" smtClean="0"/>
              <a:t>.</a:t>
            </a:r>
            <a:endParaRPr dirty="0"/>
          </a:p>
          <a:p>
            <a:pPr marL="457200" lvl="0" indent="-317500" rtl="0">
              <a:spcBef>
                <a:spcPts val="0"/>
              </a:spcBef>
              <a:buSzPct val="70000"/>
              <a:buChar char="●"/>
            </a:pPr>
            <a:r>
              <a:rPr lang="en-US" dirty="0"/>
              <a:t>Monetary policy involves managing interest rates and credit conditions, which influences the level of economic activity</a:t>
            </a:r>
            <a:r>
              <a:rPr lang="en-US" dirty="0" smtClean="0"/>
              <a:t>.</a:t>
            </a:r>
            <a:endParaRPr dirty="0"/>
          </a:p>
          <a:p>
            <a:pPr marL="457200" lvl="0" indent="-317500" rtl="0">
              <a:spcBef>
                <a:spcPts val="0"/>
              </a:spcBef>
              <a:spcAft>
                <a:spcPts val="0"/>
              </a:spcAft>
              <a:buSzPct val="70000"/>
              <a:buChar char="●"/>
            </a:pPr>
            <a:r>
              <a:rPr lang="en-US" dirty="0"/>
              <a:t>The most common monetary policy tool in the U.S. is </a:t>
            </a:r>
          </a:p>
          <a:p>
            <a:pPr marL="914400" lvl="1" indent="-355600" rtl="0">
              <a:spcBef>
                <a:spcPts val="0"/>
              </a:spcBef>
              <a:buSzPct val="100000"/>
            </a:pPr>
            <a:r>
              <a:rPr lang="en-US" b="1" dirty="0"/>
              <a:t>Open market operations</a:t>
            </a:r>
            <a:r>
              <a:rPr lang="en-US" dirty="0"/>
              <a:t> - the central bank selling or buying Treasury bonds to influence the quantity of money and the level of interest rates</a:t>
            </a:r>
            <a:r>
              <a:rPr lang="en-US" dirty="0" smtClean="0"/>
              <a:t>.</a:t>
            </a:r>
            <a:endParaRPr dirty="0"/>
          </a:p>
          <a:p>
            <a:pPr marL="457200" lvl="0" indent="-317500">
              <a:spcBef>
                <a:spcPts val="0"/>
              </a:spcBef>
              <a:buSzPct val="70000"/>
              <a:buChar char="●"/>
            </a:pPr>
            <a:r>
              <a:rPr lang="en-US" b="1" dirty="0"/>
              <a:t>Federal Open Market Committee (FOMC)</a:t>
            </a:r>
            <a:r>
              <a:rPr lang="en-US" dirty="0"/>
              <a:t> - makes the decisions regarding open market operations, and is comprised of 7 members of the Federal Reserve’s Board of Governors and 5 voting members from the regional Federal Reserve Banks.</a:t>
            </a: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How Open Market Operations Increase </a:t>
            </a:r>
          </a:p>
          <a:p>
            <a:pPr marL="0" marR="0" lvl="0" indent="0" algn="l" rtl="0">
              <a:spcBef>
                <a:spcPts val="0"/>
              </a:spcBef>
              <a:buClr>
                <a:srgbClr val="6CB255"/>
              </a:buClr>
              <a:buSzPct val="25000"/>
              <a:buFont typeface="Arial Black"/>
              <a:buNone/>
            </a:pPr>
            <a:r>
              <a:rPr lang="en-US"/>
              <a:t>the Money Supply</a:t>
            </a:r>
          </a:p>
        </p:txBody>
      </p:sp>
      <p:sp>
        <p:nvSpPr>
          <p:cNvPr id="162" name="Shape 162"/>
          <p:cNvSpPr txBox="1">
            <a:spLocks noGrp="1"/>
          </p:cNvSpPr>
          <p:nvPr>
            <p:ph type="body" idx="1"/>
          </p:nvPr>
        </p:nvSpPr>
        <p:spPr>
          <a:xfrm>
            <a:off x="457200" y="4503627"/>
            <a:ext cx="8062800" cy="2000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dirty="0"/>
              <a:t>(a) shows that Happy Bank starts with $460 million in assets, divided among reserves, bonds and loans, and $400 million in liabilities in the form of deposits, with a net worth of $60 million.</a:t>
            </a:r>
          </a:p>
          <a:p>
            <a:pPr marL="457200" marR="0" lvl="0" indent="-317500" algn="l" rtl="0">
              <a:spcBef>
                <a:spcPts val="0"/>
              </a:spcBef>
              <a:spcAft>
                <a:spcPts val="0"/>
              </a:spcAft>
              <a:buSzPct val="77777"/>
              <a:buChar char="●"/>
            </a:pPr>
            <a:r>
              <a:rPr lang="en-US" sz="1800" dirty="0"/>
              <a:t>(b) shows when the central bank purchases $20 million in bonds from Happy Bank, the bond holdings of Happy Bank fall by $20 million and the bank’s reserves rise by $20 million.</a:t>
            </a:r>
          </a:p>
          <a:p>
            <a:pPr marL="0" marR="0" lvl="0" indent="-69850" algn="l" rtl="0">
              <a:spcBef>
                <a:spcPts val="0"/>
              </a:spcBef>
              <a:spcAft>
                <a:spcPts val="0"/>
              </a:spcAft>
              <a:buClr>
                <a:schemeClr val="dk1"/>
              </a:buClr>
              <a:buSzPct val="61111"/>
              <a:buFont typeface="Arial"/>
              <a:buNone/>
            </a:pPr>
            <a:endParaRPr sz="1800" dirty="0"/>
          </a:p>
        </p:txBody>
      </p:sp>
      <p:pic>
        <p:nvPicPr>
          <p:cNvPr id="163" name="Shape 163" descr="The figure shows 3 t-accounts. T-account (a) has the following assets: reserves = 40; bonds = 120; loans = 300. T-account (a) has the following Liabilities: deposits = 400; net worth = 60. T-account (b) has the following assets: reserves = (40 + 20 = 60); bonds = (120 – 20 = 100); loans = 300. T-account (b) has the following liabilities: deposits = 400; net worth = 60. T-account (c) has the following assets: reserves = (60 – 20 = 40); bonds = 100; loans = (300 + 20 = 320). T-account (c) has the following liabilities: deposits = 400; net worth = 60."/>
          <p:cNvPicPr preferRelativeResize="0">
            <a:picLocks noGrp="1"/>
          </p:cNvPicPr>
          <p:nvPr>
            <p:ph type="pic" idx="2"/>
          </p:nvPr>
        </p:nvPicPr>
        <p:blipFill rotWithShape="1">
          <a:blip r:embed="rId3">
            <a:alphaModFix/>
          </a:blip>
          <a:srcRect/>
          <a:stretch/>
        </p:blipFill>
        <p:spPr>
          <a:xfrm>
            <a:off x="1469550" y="1122376"/>
            <a:ext cx="6204900" cy="3333300"/>
          </a:xfrm>
          <a:prstGeom prst="rect">
            <a:avLst/>
          </a:prstGeom>
          <a:noFill/>
          <a:ln>
            <a:noFill/>
          </a:ln>
        </p:spPr>
      </p:pic>
      <p:sp>
        <p:nvSpPr>
          <p:cNvPr id="6" name="Rectangle 5"/>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How Open Market Operations Increase </a:t>
            </a:r>
          </a:p>
          <a:p>
            <a:pPr marL="0" marR="0" lvl="0" indent="0" algn="l" rtl="0">
              <a:spcBef>
                <a:spcPts val="0"/>
              </a:spcBef>
              <a:buClr>
                <a:srgbClr val="6CB255"/>
              </a:buClr>
              <a:buSzPct val="25000"/>
              <a:buFont typeface="Arial Black"/>
              <a:buNone/>
            </a:pPr>
            <a:r>
              <a:rPr lang="en-US"/>
              <a:t>the Money Supply, Continued</a:t>
            </a:r>
          </a:p>
        </p:txBody>
      </p:sp>
      <p:sp>
        <p:nvSpPr>
          <p:cNvPr id="170" name="Shape 170"/>
          <p:cNvSpPr txBox="1">
            <a:spLocks noGrp="1"/>
          </p:cNvSpPr>
          <p:nvPr>
            <p:ph type="body" idx="1"/>
          </p:nvPr>
        </p:nvSpPr>
        <p:spPr>
          <a:xfrm>
            <a:off x="457200" y="4503110"/>
            <a:ext cx="8062800" cy="2022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a:t>However, Happy Bank only wants to hold $40 million in reserves (the quantity of reserves with which it started), </a:t>
            </a:r>
          </a:p>
          <a:p>
            <a:pPr marL="457200" marR="0" lvl="0" indent="-317500" algn="l" rtl="0">
              <a:spcBef>
                <a:spcPts val="0"/>
              </a:spcBef>
              <a:spcAft>
                <a:spcPts val="0"/>
              </a:spcAft>
              <a:buSzPct val="77777"/>
              <a:buChar char="●"/>
            </a:pPr>
            <a:r>
              <a:rPr lang="en-US" sz="1800" dirty="0"/>
              <a:t>So, (c) shows the bank loans out the extra $20 million in reserves and its loans rise by $20 million.</a:t>
            </a:r>
          </a:p>
          <a:p>
            <a:pPr marL="457200" marR="0" lvl="0" indent="-317500" algn="l" rtl="0">
              <a:spcBef>
                <a:spcPts val="0"/>
              </a:spcBef>
              <a:spcAft>
                <a:spcPts val="0"/>
              </a:spcAft>
              <a:buSzPct val="77777"/>
              <a:buChar char="●"/>
            </a:pPr>
            <a:r>
              <a:rPr lang="en-US" sz="1800" dirty="0"/>
              <a:t>The central bank's open market operation causes an expansion of the money supply.</a:t>
            </a:r>
          </a:p>
        </p:txBody>
      </p:sp>
      <p:pic>
        <p:nvPicPr>
          <p:cNvPr id="171" name="Shape 171" descr="Same image from previous slide.  The figure shows 3 t-accounts. T-account (a) has the following assets: reserves = 40; bonds = 120; loans = 300. T-account (a) has the following Liabilities: deposits = 400; net worth = 60. T-account (b) has the following assets: reserves = (40 + 20 = 60); bonds = (120 – 20 = 100); loans = 300. T-account (b) has the following liabilities: deposits = 400; net worth = 60. T-account (c) has the following assets: reserves = (60 – 20 = 40); bonds = 100; loans = (300 + 20 = 320). T-account (c) has the following liabilities: deposits = 400; net worth = 60."/>
          <p:cNvPicPr preferRelativeResize="0">
            <a:picLocks noGrp="1"/>
          </p:cNvPicPr>
          <p:nvPr>
            <p:ph type="pic" idx="2"/>
          </p:nvPr>
        </p:nvPicPr>
        <p:blipFill rotWithShape="1">
          <a:blip r:embed="rId3">
            <a:alphaModFix/>
          </a:blip>
          <a:srcRect/>
          <a:stretch/>
        </p:blipFill>
        <p:spPr>
          <a:xfrm>
            <a:off x="1469550" y="1122376"/>
            <a:ext cx="6204900" cy="3333300"/>
          </a:xfrm>
          <a:prstGeom prst="rect">
            <a:avLst/>
          </a:prstGeom>
          <a:noFill/>
          <a:ln>
            <a:noFill/>
          </a:ln>
        </p:spPr>
      </p:pic>
      <p:sp>
        <p:nvSpPr>
          <p:cNvPr id="6" name="Rectangle 5"/>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How Open Market Operations Decrease </a:t>
            </a:r>
          </a:p>
          <a:p>
            <a:pPr lvl="0" rtl="0">
              <a:spcBef>
                <a:spcPts val="0"/>
              </a:spcBef>
              <a:buClr>
                <a:srgbClr val="6CB255"/>
              </a:buClr>
              <a:buSzPct val="25000"/>
              <a:buFont typeface="Arial Black"/>
              <a:buNone/>
            </a:pPr>
            <a:r>
              <a:rPr lang="en-US"/>
              <a:t>the Money Supply</a:t>
            </a:r>
          </a:p>
        </p:txBody>
      </p:sp>
      <p:sp>
        <p:nvSpPr>
          <p:cNvPr id="178" name="Shape 178"/>
          <p:cNvSpPr txBox="1">
            <a:spLocks noGrp="1"/>
          </p:cNvSpPr>
          <p:nvPr>
            <p:ph type="body" idx="1"/>
          </p:nvPr>
        </p:nvSpPr>
        <p:spPr>
          <a:xfrm>
            <a:off x="457200" y="4680683"/>
            <a:ext cx="8062800" cy="1853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a:t>(a) shows the balance sheet of Happy Bank before the central bank sells bonds in the open market. </a:t>
            </a:r>
          </a:p>
          <a:p>
            <a:pPr marL="457200" marR="0" lvl="0" indent="-317500" algn="l" rtl="0">
              <a:spcBef>
                <a:spcPts val="0"/>
              </a:spcBef>
              <a:spcAft>
                <a:spcPts val="0"/>
              </a:spcAft>
              <a:buSzPct val="77777"/>
              <a:buChar char="●"/>
            </a:pPr>
            <a:r>
              <a:rPr lang="en-US" sz="1800" dirty="0"/>
              <a:t>(b) shows when Happy Bank purchases $30 million in bonds, Happy Bank sends $30 million of its reserves to the central bank, but now holds an additional $30 million in bonds.</a:t>
            </a:r>
          </a:p>
        </p:txBody>
      </p:sp>
      <p:pic>
        <p:nvPicPr>
          <p:cNvPr id="179" name="Shape 179" descr="The figure shows 3 t-accounts. T-account (a) has the following assets: reserves = 40; bonds = 120; loans = 300. T-account (a) has the following Liabilities: deposits = 400; net worth = 60. T-account (b) has the following assets: reserves = (40 – 30 = 10); bonds = (120 + 30 = 150); loans = 300. T-account (b) has the following liabilities: deposits = 400; net worth = 60. T-account (c) has the following assets: reserves = (10 + 30 = 40); bonds = 150; loans = (300 – 30 = 270). T-account (c) has the following liabilities: deposits = 400; net worth = 60."/>
          <p:cNvPicPr preferRelativeResize="0">
            <a:picLocks noGrp="1"/>
          </p:cNvPicPr>
          <p:nvPr>
            <p:ph type="pic" idx="2"/>
          </p:nvPr>
        </p:nvPicPr>
        <p:blipFill rotWithShape="1">
          <a:blip r:embed="rId3">
            <a:alphaModFix/>
          </a:blip>
          <a:srcRect l="-11167" r="-11167"/>
          <a:stretch/>
        </p:blipFill>
        <p:spPr>
          <a:xfrm>
            <a:off x="457199" y="1122386"/>
            <a:ext cx="8062913" cy="3500071"/>
          </a:xfrm>
          <a:prstGeom prst="rect">
            <a:avLst/>
          </a:prstGeom>
          <a:noFill/>
          <a:ln>
            <a:noFill/>
          </a:ln>
        </p:spPr>
      </p:pic>
      <p:sp>
        <p:nvSpPr>
          <p:cNvPr id="6" name="Rectangle 5"/>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How Open Market Operations Decrease </a:t>
            </a:r>
          </a:p>
          <a:p>
            <a:pPr lvl="0" rtl="0">
              <a:spcBef>
                <a:spcPts val="0"/>
              </a:spcBef>
              <a:buClr>
                <a:srgbClr val="6CB255"/>
              </a:buClr>
              <a:buSzPct val="25000"/>
              <a:buFont typeface="Arial Black"/>
              <a:buNone/>
            </a:pPr>
            <a:r>
              <a:rPr lang="en-US"/>
              <a:t>the Money Supply, Continued</a:t>
            </a:r>
          </a:p>
        </p:txBody>
      </p:sp>
      <p:sp>
        <p:nvSpPr>
          <p:cNvPr id="186" name="Shape 186"/>
          <p:cNvSpPr txBox="1">
            <a:spLocks noGrp="1"/>
          </p:cNvSpPr>
          <p:nvPr>
            <p:ph type="body" idx="1"/>
          </p:nvPr>
        </p:nvSpPr>
        <p:spPr>
          <a:xfrm>
            <a:off x="114300" y="4648025"/>
            <a:ext cx="9029700" cy="1853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dirty="0"/>
              <a:t>However, (c) shows that Happy Bank wants to hold $40 million in reserves, so it will adjust down the quantity of its loans by $30 million, to bring its reserves back to the desired level.</a:t>
            </a:r>
          </a:p>
          <a:p>
            <a:pPr marL="457200" marR="0" lvl="0" indent="-317500" algn="l" rtl="0">
              <a:spcBef>
                <a:spcPts val="0"/>
              </a:spcBef>
              <a:spcAft>
                <a:spcPts val="0"/>
              </a:spcAft>
              <a:buSzPct val="77777"/>
              <a:buChar char="●"/>
            </a:pPr>
            <a:r>
              <a:rPr lang="en-US" sz="1800" dirty="0"/>
              <a:t>A bank can easily reduce its quantity of loans by slowing down or briefly stopping to make new loans.</a:t>
            </a:r>
          </a:p>
          <a:p>
            <a:pPr marL="457200" lvl="0" indent="-317500" rtl="0">
              <a:spcBef>
                <a:spcPts val="0"/>
              </a:spcBef>
              <a:spcAft>
                <a:spcPts val="0"/>
              </a:spcAft>
              <a:buSzPct val="77777"/>
              <a:buChar char="●"/>
            </a:pPr>
            <a:r>
              <a:rPr lang="en-US" sz="1800" dirty="0">
                <a:solidFill>
                  <a:schemeClr val="dk1"/>
                </a:solidFill>
              </a:rPr>
              <a:t>This operation causes the money supply to decrease.</a:t>
            </a:r>
          </a:p>
        </p:txBody>
      </p:sp>
      <p:pic>
        <p:nvPicPr>
          <p:cNvPr id="187" name="Shape 187" descr="The figure shows 3 t-accounts. T-account (a) has the following assets: reserves = 40; bonds = 120; loans = 300. T-account (a) has the following Liabilities: deposits = 400; net worth = 60. T-account (b) has the following assets: reserves = (40 – 30 = 10); bonds = (120 + 30 = 150); loans = 300. T-account (b) has the following liabilities: deposits = 400; net worth = 60. T-account (c) has the following assets: reserves = (10 + 30 = 40); bonds = 150; loans = (300 – 30 = 270). T-account (c) has the following liabilities: deposits = 400; net worth = 60."/>
          <p:cNvPicPr preferRelativeResize="0">
            <a:picLocks noGrp="1"/>
          </p:cNvPicPr>
          <p:nvPr>
            <p:ph type="pic" idx="2"/>
          </p:nvPr>
        </p:nvPicPr>
        <p:blipFill rotWithShape="1">
          <a:blip r:embed="rId3">
            <a:alphaModFix/>
          </a:blip>
          <a:srcRect l="-11169" r="-11169"/>
          <a:stretch/>
        </p:blipFill>
        <p:spPr>
          <a:xfrm>
            <a:off x="457199" y="1073399"/>
            <a:ext cx="8062800" cy="3500100"/>
          </a:xfrm>
          <a:prstGeom prst="rect">
            <a:avLst/>
          </a:prstGeom>
          <a:noFill/>
          <a:ln>
            <a:noFill/>
          </a:ln>
        </p:spPr>
      </p:pic>
      <p:sp>
        <p:nvSpPr>
          <p:cNvPr id="6" name="Rectangle 5"/>
          <p:cNvSpPr/>
          <p:nvPr/>
        </p:nvSpPr>
        <p:spPr>
          <a:xfrm>
            <a:off x="0" y="62877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Changing Reserve Requirements</a:t>
            </a:r>
          </a:p>
        </p:txBody>
      </p:sp>
      <p:sp>
        <p:nvSpPr>
          <p:cNvPr id="194" name="Shape 194"/>
          <p:cNvSpPr>
            <a:spLocks noGrp="1"/>
          </p:cNvSpPr>
          <p:nvPr>
            <p:ph type="pic" idx="2"/>
          </p:nvPr>
        </p:nvSpPr>
        <p:spPr>
          <a:xfrm>
            <a:off x="457200" y="1122375"/>
            <a:ext cx="8062800" cy="5329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A second method of conducting monetary policy is for the central bank to raise or lower the </a:t>
            </a:r>
            <a:r>
              <a:rPr lang="en-US" u="sng"/>
              <a:t>reserve requirement</a:t>
            </a:r>
            <a:r>
              <a:rPr lang="en-US"/>
              <a:t>.</a:t>
            </a:r>
          </a:p>
          <a:p>
            <a:pPr lvl="0" rtl="0">
              <a:spcBef>
                <a:spcPts val="0"/>
              </a:spcBef>
              <a:buNone/>
            </a:pPr>
            <a:endParaRPr/>
          </a:p>
          <a:p>
            <a:pPr marL="457200" lvl="0" indent="-317500" rtl="0">
              <a:spcBef>
                <a:spcPts val="0"/>
              </a:spcBef>
              <a:buSzPct val="70000"/>
              <a:buChar char="●"/>
            </a:pPr>
            <a:r>
              <a:rPr lang="en-US" b="1"/>
              <a:t>Reserve requirement</a:t>
            </a:r>
            <a:r>
              <a:rPr lang="en-US"/>
              <a:t> - the percentage of each bank’s deposits that it is legally required to hold either as cash in their vault or on deposit with the central bank.</a:t>
            </a:r>
          </a:p>
          <a:p>
            <a:pPr lvl="0" rtl="0">
              <a:spcBef>
                <a:spcPts val="0"/>
              </a:spcBef>
              <a:buNone/>
            </a:pPr>
            <a:endParaRPr/>
          </a:p>
          <a:p>
            <a:pPr marL="457200" lvl="0" indent="-317500" rtl="0">
              <a:spcBef>
                <a:spcPts val="0"/>
              </a:spcBef>
              <a:buSzPct val="70000"/>
              <a:buChar char="●"/>
            </a:pPr>
            <a:r>
              <a:rPr lang="en-US"/>
              <a:t>Greater reserve requirement = less money available to lend out. </a:t>
            </a:r>
          </a:p>
          <a:p>
            <a:pPr lvl="0" rtl="0">
              <a:spcBef>
                <a:spcPts val="0"/>
              </a:spcBef>
              <a:buNone/>
            </a:pPr>
            <a:endParaRPr/>
          </a:p>
          <a:p>
            <a:pPr marL="457200" lvl="0" indent="-317500" rtl="0">
              <a:spcBef>
                <a:spcPts val="0"/>
              </a:spcBef>
              <a:buSzPct val="70000"/>
              <a:buChar char="●"/>
            </a:pPr>
            <a:r>
              <a:rPr lang="en-US"/>
              <a:t>Smaller reserve requirement = greater amount of money available to lend out.</a:t>
            </a:r>
          </a:p>
          <a:p>
            <a:pPr lvl="0" rtl="0">
              <a:spcBef>
                <a:spcPts val="0"/>
              </a:spcBef>
              <a:buNone/>
            </a:pPr>
            <a:endParaRPr/>
          </a:p>
          <a:p>
            <a:pPr marL="457200" lvl="0" indent="-317500">
              <a:spcBef>
                <a:spcPts val="0"/>
              </a:spcBef>
              <a:buSzPct val="70000"/>
              <a:buChar char="●"/>
            </a:pPr>
            <a:r>
              <a:rPr lang="en-US"/>
              <a:t>In practice, the Fed rarely uses </a:t>
            </a:r>
            <a:r>
              <a:rPr lang="en-US" u="sng"/>
              <a:t>large</a:t>
            </a:r>
            <a:r>
              <a:rPr lang="en-US"/>
              <a:t> changes in reserve requirements to execute monetary policy.</a:t>
            </a: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Changing the Discount Rate</a:t>
            </a:r>
          </a:p>
        </p:txBody>
      </p:sp>
      <p:sp>
        <p:nvSpPr>
          <p:cNvPr id="201" name="Shape 201"/>
          <p:cNvSpPr>
            <a:spLocks noGrp="1"/>
          </p:cNvSpPr>
          <p:nvPr>
            <p:ph type="pic" idx="2"/>
          </p:nvPr>
        </p:nvSpPr>
        <p:spPr>
          <a:xfrm>
            <a:off x="457200" y="1122370"/>
            <a:ext cx="8062800" cy="51687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The third traditional method for conducting monetary policy is to raise or lower the discount rate.</a:t>
            </a:r>
          </a:p>
          <a:p>
            <a:pPr lvl="0" rtl="0">
              <a:spcBef>
                <a:spcPts val="0"/>
              </a:spcBef>
              <a:buNone/>
            </a:pPr>
            <a:endParaRPr/>
          </a:p>
          <a:p>
            <a:pPr marL="457200" lvl="0" indent="-317500" rtl="0">
              <a:spcBef>
                <a:spcPts val="0"/>
              </a:spcBef>
              <a:buSzPct val="70000"/>
              <a:buChar char="●"/>
            </a:pPr>
            <a:r>
              <a:rPr lang="en-US" b="1"/>
              <a:t>Discount rate</a:t>
            </a:r>
            <a:r>
              <a:rPr lang="en-US"/>
              <a:t> - the interest rate charged by the central bank on the loans that it gives to other commercial banks.</a:t>
            </a:r>
          </a:p>
          <a:p>
            <a:pPr lvl="0" rtl="0">
              <a:spcBef>
                <a:spcPts val="0"/>
              </a:spcBef>
              <a:buNone/>
            </a:pPr>
            <a:endParaRPr/>
          </a:p>
          <a:p>
            <a:pPr marL="457200" lvl="0" indent="-317500" rtl="0">
              <a:spcBef>
                <a:spcPts val="0"/>
              </a:spcBef>
              <a:spcAft>
                <a:spcPts val="0"/>
              </a:spcAft>
              <a:buSzPct val="70000"/>
              <a:buChar char="●"/>
            </a:pPr>
            <a:r>
              <a:rPr lang="en-US"/>
              <a:t>If the central bank raises the discount rate, than commercial banks will reduce their borrowing of reserves from the Fed, and instead call in loans to replace those reserves.</a:t>
            </a:r>
          </a:p>
          <a:p>
            <a:pPr marL="914400" lvl="1" indent="-355600" rtl="0">
              <a:spcBef>
                <a:spcPts val="0"/>
              </a:spcBef>
              <a:buSzPct val="100000"/>
            </a:pPr>
            <a:r>
              <a:rPr lang="en-US"/>
              <a:t>Since fewer loans are available, the money supply falls and market interest rates rise.</a:t>
            </a:r>
          </a:p>
          <a:p>
            <a:pPr lvl="0" indent="457200" rtl="0">
              <a:spcBef>
                <a:spcPts val="0"/>
              </a:spcBef>
              <a:buNone/>
            </a:pPr>
            <a:endParaRPr/>
          </a:p>
          <a:p>
            <a:pPr marL="457200" lvl="0" indent="-317500">
              <a:spcBef>
                <a:spcPts val="0"/>
              </a:spcBef>
              <a:buSzPct val="70000"/>
              <a:buChar char="●"/>
            </a:pPr>
            <a:r>
              <a:rPr lang="en-US"/>
              <a:t>If the central bank lowers the discount rate it charges to banks, the process works in reverse.</a:t>
            </a: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457200" y="241325"/>
            <a:ext cx="8062800" cy="833700"/>
          </a:xfrm>
          <a:prstGeom prst="rect">
            <a:avLst/>
          </a:prstGeom>
        </p:spPr>
        <p:txBody>
          <a:bodyPr wrap="square" lIns="91425" tIns="91425" rIns="91425" bIns="91425" anchor="b" anchorCtr="0">
            <a:noAutofit/>
          </a:bodyPr>
          <a:lstStyle/>
          <a:p>
            <a:pPr lvl="0">
              <a:spcBef>
                <a:spcPts val="0"/>
              </a:spcBef>
              <a:buNone/>
            </a:pPr>
            <a:r>
              <a:rPr lang="en-US"/>
              <a:t>15.4 Monetary Policy and Economic </a:t>
            </a:r>
          </a:p>
          <a:p>
            <a:pPr lvl="0">
              <a:spcBef>
                <a:spcPts val="0"/>
              </a:spcBef>
              <a:buNone/>
            </a:pPr>
            <a:r>
              <a:rPr lang="en-US"/>
              <a:t>Outcomes</a:t>
            </a:r>
          </a:p>
        </p:txBody>
      </p:sp>
      <p:sp>
        <p:nvSpPr>
          <p:cNvPr id="208" name="Shape 208"/>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Expansionary monetary policy</a:t>
            </a:r>
            <a:r>
              <a:rPr lang="en-US"/>
              <a:t> or </a:t>
            </a:r>
            <a:r>
              <a:rPr lang="en-US" b="1"/>
              <a:t>loose monetary policy</a:t>
            </a:r>
            <a:r>
              <a:rPr lang="en-US"/>
              <a:t> - a monetary policy that increases the supply of money and the quantity of loans.</a:t>
            </a:r>
          </a:p>
          <a:p>
            <a:pPr lvl="0" rtl="0">
              <a:spcBef>
                <a:spcPts val="0"/>
              </a:spcBef>
              <a:buNone/>
            </a:pPr>
            <a:endParaRPr/>
          </a:p>
          <a:p>
            <a:pPr marL="457200" lvl="0" indent="-317500" rtl="0">
              <a:spcBef>
                <a:spcPts val="0"/>
              </a:spcBef>
              <a:buSzPct val="70000"/>
              <a:buChar char="●"/>
            </a:pPr>
            <a:r>
              <a:rPr lang="en-US" b="1"/>
              <a:t>Contractionary monetary policy</a:t>
            </a:r>
            <a:r>
              <a:rPr lang="en-US"/>
              <a:t> or </a:t>
            </a:r>
            <a:r>
              <a:rPr lang="en-US" b="1"/>
              <a:t>tight monetary policy</a:t>
            </a:r>
            <a:r>
              <a:rPr lang="en-US"/>
              <a:t> - a monetary policy that reduces the supply of money and loans</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CH.15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15000"/>
              </a:lnSpc>
              <a:spcBef>
                <a:spcPts val="0"/>
              </a:spcBef>
              <a:spcAft>
                <a:spcPts val="0"/>
              </a:spcAft>
              <a:buNone/>
            </a:pPr>
            <a:r>
              <a:rPr lang="en-US" sz="2800"/>
              <a:t>15.1: The Federal Reserve Banking System and </a:t>
            </a:r>
          </a:p>
          <a:p>
            <a:pPr marL="457200" lvl="0" indent="457200" rtl="0">
              <a:lnSpc>
                <a:spcPct val="115000"/>
              </a:lnSpc>
              <a:spcBef>
                <a:spcPts val="0"/>
              </a:spcBef>
              <a:buNone/>
            </a:pPr>
            <a:r>
              <a:rPr lang="en-US" sz="2800"/>
              <a:t>Central Banks</a:t>
            </a:r>
          </a:p>
          <a:p>
            <a:pPr lvl="0" rtl="0">
              <a:lnSpc>
                <a:spcPct val="115000"/>
              </a:lnSpc>
              <a:spcBef>
                <a:spcPts val="0"/>
              </a:spcBef>
              <a:buNone/>
            </a:pPr>
            <a:r>
              <a:rPr lang="en-US" sz="2800"/>
              <a:t>15.2: Bank Regulation</a:t>
            </a:r>
          </a:p>
          <a:p>
            <a:pPr lvl="0" rtl="0">
              <a:lnSpc>
                <a:spcPct val="115000"/>
              </a:lnSpc>
              <a:spcBef>
                <a:spcPts val="0"/>
              </a:spcBef>
              <a:spcAft>
                <a:spcPts val="0"/>
              </a:spcAft>
              <a:buNone/>
            </a:pPr>
            <a:r>
              <a:rPr lang="en-US" sz="2800"/>
              <a:t>15.3: How a Central Bank Executes Monetary </a:t>
            </a:r>
          </a:p>
          <a:p>
            <a:pPr marL="457200" lvl="0" indent="457200" rtl="0">
              <a:lnSpc>
                <a:spcPct val="115000"/>
              </a:lnSpc>
              <a:spcBef>
                <a:spcPts val="0"/>
              </a:spcBef>
              <a:buNone/>
            </a:pPr>
            <a:r>
              <a:rPr lang="en-US" sz="2800"/>
              <a:t>Policy</a:t>
            </a:r>
          </a:p>
          <a:p>
            <a:pPr lvl="0" rtl="0">
              <a:lnSpc>
                <a:spcPct val="115000"/>
              </a:lnSpc>
              <a:spcBef>
                <a:spcPts val="0"/>
              </a:spcBef>
              <a:buNone/>
            </a:pPr>
            <a:r>
              <a:rPr lang="en-US" sz="2800"/>
              <a:t>15.4: Monetary Policy and Economic Outcomes</a:t>
            </a:r>
          </a:p>
          <a:p>
            <a:pPr lvl="0" rtl="0">
              <a:lnSpc>
                <a:spcPct val="115000"/>
              </a:lnSpc>
              <a:spcBef>
                <a:spcPts val="0"/>
              </a:spcBef>
              <a:buNone/>
            </a:pPr>
            <a:r>
              <a:rPr lang="en-US" sz="2800"/>
              <a:t>15.5: Pitfalls for Monetary Policy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200" y="241325"/>
            <a:ext cx="8062800" cy="764400"/>
          </a:xfrm>
          <a:prstGeom prst="rect">
            <a:avLst/>
          </a:prstGeom>
        </p:spPr>
        <p:txBody>
          <a:bodyPr wrap="square" lIns="91425" tIns="91425" rIns="91425" bIns="91425" anchor="b" anchorCtr="0">
            <a:noAutofit/>
          </a:bodyPr>
          <a:lstStyle/>
          <a:p>
            <a:pPr lvl="0">
              <a:spcBef>
                <a:spcPts val="0"/>
              </a:spcBef>
              <a:buNone/>
            </a:pPr>
            <a:r>
              <a:rPr lang="en-US"/>
              <a:t>The Effect of Monetary Policy on Interest Rates</a:t>
            </a:r>
          </a:p>
        </p:txBody>
      </p:sp>
      <p:sp>
        <p:nvSpPr>
          <p:cNvPr id="215" name="Shape 215"/>
          <p:cNvSpPr>
            <a:spLocks noGrp="1"/>
          </p:cNvSpPr>
          <p:nvPr>
            <p:ph type="pic" idx="2"/>
          </p:nvPr>
        </p:nvSpPr>
        <p:spPr>
          <a:xfrm>
            <a:off x="457200" y="1122375"/>
            <a:ext cx="8062800" cy="5371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Federal funds rate</a:t>
            </a:r>
            <a:r>
              <a:rPr lang="en-US"/>
              <a:t> - the interest rate at which one bank lends funds to another bank overnight.</a:t>
            </a:r>
          </a:p>
          <a:p>
            <a:pPr lvl="0" rtl="0">
              <a:spcBef>
                <a:spcPts val="0"/>
              </a:spcBef>
              <a:buNone/>
            </a:pPr>
            <a:endParaRPr/>
          </a:p>
          <a:p>
            <a:pPr marL="457200" lvl="0" indent="-317500" rtl="0">
              <a:spcBef>
                <a:spcPts val="0"/>
              </a:spcBef>
              <a:buSzPct val="70000"/>
              <a:buChar char="●"/>
            </a:pPr>
            <a:r>
              <a:rPr lang="en-US"/>
              <a:t>How does a central bank “raise” interest rates? </a:t>
            </a:r>
          </a:p>
          <a:p>
            <a:pPr lvl="0" rtl="0">
              <a:spcBef>
                <a:spcPts val="0"/>
              </a:spcBef>
              <a:buNone/>
            </a:pPr>
            <a:endParaRPr/>
          </a:p>
          <a:p>
            <a:pPr marL="914400" marR="0" lvl="1" indent="-355600" algn="l" rtl="0">
              <a:lnSpc>
                <a:spcPct val="100000"/>
              </a:lnSpc>
              <a:spcBef>
                <a:spcPts val="400"/>
              </a:spcBef>
              <a:spcAft>
                <a:spcPts val="0"/>
              </a:spcAft>
              <a:buClr>
                <a:srgbClr val="6CB255"/>
              </a:buClr>
              <a:buSzPct val="100000"/>
              <a:buFont typeface="Arial"/>
            </a:pPr>
            <a:r>
              <a:rPr lang="en-US"/>
              <a:t>Through open market operations the central bank changes bank reserves in a way which affects the supply curve of loanable funds.</a:t>
            </a:r>
          </a:p>
          <a:p>
            <a:pPr marR="0" lvl="0" indent="457200" algn="l" rtl="0">
              <a:lnSpc>
                <a:spcPct val="100000"/>
              </a:lnSpc>
              <a:spcBef>
                <a:spcPts val="400"/>
              </a:spcBef>
              <a:spcAft>
                <a:spcPts val="0"/>
              </a:spcAft>
              <a:buNone/>
            </a:pPr>
            <a:endParaRPr/>
          </a:p>
          <a:p>
            <a:pPr marL="914400" lvl="1" indent="-355600" rtl="0">
              <a:spcBef>
                <a:spcPts val="0"/>
              </a:spcBef>
              <a:spcAft>
                <a:spcPts val="600"/>
              </a:spcAft>
              <a:buSzPct val="100000"/>
            </a:pPr>
            <a:r>
              <a:rPr lang="en-US">
                <a:solidFill>
                  <a:schemeClr val="dk1"/>
                </a:solidFill>
              </a:rPr>
              <a:t>The Federal Reserve has, since 1995, established its target federal funds rate in advance of any open market operations. </a:t>
            </a:r>
          </a:p>
          <a:p>
            <a:pPr lvl="0" indent="457200" rtl="0">
              <a:spcBef>
                <a:spcPts val="0"/>
              </a:spcBef>
              <a:spcAft>
                <a:spcPts val="600"/>
              </a:spcAft>
              <a:buNone/>
            </a:pPr>
            <a:endParaRPr>
              <a:solidFill>
                <a:schemeClr val="dk1"/>
              </a:solidFill>
            </a:endParaRPr>
          </a:p>
          <a:p>
            <a:pPr marL="914400" lvl="1" indent="-355600" rtl="0">
              <a:spcBef>
                <a:spcPts val="0"/>
              </a:spcBef>
              <a:spcAft>
                <a:spcPts val="600"/>
              </a:spcAft>
              <a:buSzPct val="100000"/>
            </a:pPr>
            <a:r>
              <a:rPr lang="en-US">
                <a:solidFill>
                  <a:schemeClr val="dk1"/>
                </a:solidFill>
              </a:rPr>
              <a:t>If open market operations do not meet the Fed’s target, the Fed can supply more or less reserves until interest rates do.</a:t>
            </a: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457200" y="29052"/>
            <a:ext cx="8062800" cy="5610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Monetary Policy and Interest Rates</a:t>
            </a:r>
          </a:p>
        </p:txBody>
      </p:sp>
      <p:sp>
        <p:nvSpPr>
          <p:cNvPr id="222" name="Shape 222"/>
          <p:cNvSpPr txBox="1">
            <a:spLocks noGrp="1"/>
          </p:cNvSpPr>
          <p:nvPr>
            <p:ph type="body" idx="1"/>
          </p:nvPr>
        </p:nvSpPr>
        <p:spPr>
          <a:xfrm>
            <a:off x="0" y="4116283"/>
            <a:ext cx="9144000" cy="23145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3684"/>
              <a:buChar char="●"/>
            </a:pPr>
            <a:r>
              <a:rPr lang="en-US" sz="1900" dirty="0"/>
              <a:t>The original equilibrium occurs at E</a:t>
            </a:r>
            <a:r>
              <a:rPr lang="en-US" sz="1900" baseline="-25000" dirty="0"/>
              <a:t>0</a:t>
            </a:r>
            <a:r>
              <a:rPr lang="en-US" sz="1900" dirty="0"/>
              <a:t>. </a:t>
            </a:r>
          </a:p>
          <a:p>
            <a:pPr marL="457200" marR="0" lvl="0" indent="-317500" algn="l" rtl="0">
              <a:spcBef>
                <a:spcPts val="0"/>
              </a:spcBef>
              <a:spcAft>
                <a:spcPts val="0"/>
              </a:spcAft>
              <a:buSzPct val="73684"/>
              <a:buChar char="●"/>
            </a:pPr>
            <a:r>
              <a:rPr lang="en-US" sz="1900" dirty="0"/>
              <a:t>An expansionary monetary policy will shift the supply of loanable funds to the right from the original supply curve (S</a:t>
            </a:r>
            <a:r>
              <a:rPr lang="en-US" sz="1900" baseline="-25000" dirty="0"/>
              <a:t>0</a:t>
            </a:r>
            <a:r>
              <a:rPr lang="en-US" sz="1900" dirty="0"/>
              <a:t>) to the new supply curve (S</a:t>
            </a:r>
            <a:r>
              <a:rPr lang="en-US" sz="1900" baseline="-25000" dirty="0"/>
              <a:t>1</a:t>
            </a:r>
            <a:r>
              <a:rPr lang="en-US" sz="1900" dirty="0"/>
              <a:t>) and to a new equilibrium of E</a:t>
            </a:r>
            <a:r>
              <a:rPr lang="en-US" sz="1900" baseline="-25000" dirty="0"/>
              <a:t>1</a:t>
            </a:r>
            <a:r>
              <a:rPr lang="en-US" sz="1900" dirty="0"/>
              <a:t>, reducing the interest rate from 8% to 6%. </a:t>
            </a:r>
          </a:p>
          <a:p>
            <a:pPr marL="457200" marR="0" lvl="0" indent="-317500" algn="l" rtl="0">
              <a:spcBef>
                <a:spcPts val="0"/>
              </a:spcBef>
              <a:spcAft>
                <a:spcPts val="0"/>
              </a:spcAft>
              <a:buSzPct val="73684"/>
              <a:buChar char="●"/>
            </a:pPr>
            <a:r>
              <a:rPr lang="en-US" sz="1900" dirty="0"/>
              <a:t>A contractionary monetary policy will shift the supply of loanable funds to the left from the original supply curve (S</a:t>
            </a:r>
            <a:r>
              <a:rPr lang="en-US" sz="1900" baseline="-25000" dirty="0"/>
              <a:t>0</a:t>
            </a:r>
            <a:r>
              <a:rPr lang="en-US" sz="1900" dirty="0"/>
              <a:t>) to the new supply (S</a:t>
            </a:r>
            <a:r>
              <a:rPr lang="en-US" sz="1900" baseline="-25000" dirty="0"/>
              <a:t>2</a:t>
            </a:r>
            <a:r>
              <a:rPr lang="en-US" sz="1900" dirty="0"/>
              <a:t>), and raise the interest rate from 8% to 10%.</a:t>
            </a:r>
          </a:p>
        </p:txBody>
      </p:sp>
      <p:pic>
        <p:nvPicPr>
          <p:cNvPr id="223" name="Shape 223" descr="This graph shows how monetary policy shifts the supply of loanable funds."/>
          <p:cNvPicPr preferRelativeResize="0">
            <a:picLocks noGrp="1"/>
          </p:cNvPicPr>
          <p:nvPr>
            <p:ph type="pic" idx="2"/>
          </p:nvPr>
        </p:nvPicPr>
        <p:blipFill rotWithShape="1">
          <a:blip r:embed="rId3">
            <a:alphaModFix/>
          </a:blip>
          <a:srcRect/>
          <a:stretch/>
        </p:blipFill>
        <p:spPr>
          <a:xfrm>
            <a:off x="2301111" y="648856"/>
            <a:ext cx="4375200" cy="3500100"/>
          </a:xfrm>
          <a:prstGeom prst="rect">
            <a:avLst/>
          </a:prstGeom>
          <a:noFill/>
          <a:ln>
            <a:noFill/>
          </a:ln>
        </p:spPr>
      </p:pic>
      <p:sp>
        <p:nvSpPr>
          <p:cNvPr id="6" name="Rectangle 5"/>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241325"/>
            <a:ext cx="8062800" cy="796500"/>
          </a:xfrm>
          <a:prstGeom prst="rect">
            <a:avLst/>
          </a:prstGeom>
        </p:spPr>
        <p:txBody>
          <a:bodyPr wrap="square" lIns="91425" tIns="91425" rIns="91425" bIns="91425" anchor="b" anchorCtr="0">
            <a:noAutofit/>
          </a:bodyPr>
          <a:lstStyle/>
          <a:p>
            <a:pPr lvl="0">
              <a:spcBef>
                <a:spcPts val="0"/>
              </a:spcBef>
              <a:buNone/>
            </a:pPr>
            <a:r>
              <a:rPr lang="en-US"/>
              <a:t>The Effect of Monetary Policy on </a:t>
            </a:r>
          </a:p>
          <a:p>
            <a:pPr lvl="0">
              <a:spcBef>
                <a:spcPts val="0"/>
              </a:spcBef>
              <a:buNone/>
            </a:pPr>
            <a:r>
              <a:rPr lang="en-US"/>
              <a:t>Aggregate Demand</a:t>
            </a:r>
          </a:p>
        </p:txBody>
      </p:sp>
      <p:sp>
        <p:nvSpPr>
          <p:cNvPr id="230" name="Shape 230"/>
          <p:cNvSpPr>
            <a:spLocks noGrp="1"/>
          </p:cNvSpPr>
          <p:nvPr>
            <p:ph type="pic" idx="2"/>
          </p:nvPr>
        </p:nvSpPr>
        <p:spPr>
          <a:xfrm>
            <a:off x="457200" y="1122369"/>
            <a:ext cx="8062800" cy="53397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Monetary policy affects interest rates and the available quantity of loanable funds, which in turn affects several components of aggregate demand.</a:t>
            </a:r>
          </a:p>
          <a:p>
            <a:pPr lvl="0" rtl="0">
              <a:spcBef>
                <a:spcPts val="0"/>
              </a:spcBef>
              <a:buNone/>
            </a:pPr>
            <a:endParaRPr/>
          </a:p>
          <a:p>
            <a:pPr marL="457200" lvl="0" indent="-317500" rtl="0">
              <a:spcBef>
                <a:spcPts val="0"/>
              </a:spcBef>
              <a:spcAft>
                <a:spcPts val="0"/>
              </a:spcAft>
              <a:buSzPct val="70000"/>
              <a:buChar char="●"/>
            </a:pPr>
            <a:r>
              <a:rPr lang="en-US"/>
              <a:t>Tight or </a:t>
            </a:r>
            <a:r>
              <a:rPr lang="en-US" u="sng"/>
              <a:t>contractionary</a:t>
            </a:r>
            <a:r>
              <a:rPr lang="en-US"/>
              <a:t> monetary policy will reduce two components of aggregate demand:</a:t>
            </a:r>
          </a:p>
          <a:p>
            <a:pPr marL="914400" lvl="1" indent="-355600" rtl="0">
              <a:spcBef>
                <a:spcPts val="0"/>
              </a:spcBef>
              <a:spcAft>
                <a:spcPts val="0"/>
              </a:spcAft>
              <a:buSzPct val="100000"/>
            </a:pPr>
            <a:r>
              <a:rPr lang="en-US"/>
              <a:t>Business investment (declines because it is less attractive for firms to borrow money).</a:t>
            </a:r>
          </a:p>
          <a:p>
            <a:pPr marL="914400" lvl="1" indent="-355600" rtl="0">
              <a:spcBef>
                <a:spcPts val="0"/>
              </a:spcBef>
              <a:buSzPct val="100000"/>
            </a:pPr>
            <a:r>
              <a:rPr lang="en-US"/>
              <a:t>Consumer borrowing for big-ticket items.</a:t>
            </a:r>
          </a:p>
          <a:p>
            <a:pPr lvl="0" indent="457200" rtl="0">
              <a:spcBef>
                <a:spcPts val="0"/>
              </a:spcBef>
              <a:buNone/>
            </a:pPr>
            <a:endParaRPr/>
          </a:p>
          <a:p>
            <a:pPr marL="457200" lvl="0" indent="-317500">
              <a:spcBef>
                <a:spcPts val="0"/>
              </a:spcBef>
              <a:buSzPct val="70000"/>
              <a:buChar char="●"/>
            </a:pPr>
            <a:r>
              <a:rPr lang="en-US"/>
              <a:t>Conversely, loose or </a:t>
            </a:r>
            <a:r>
              <a:rPr lang="en-US" u="sng"/>
              <a:t>expansionary</a:t>
            </a:r>
            <a:r>
              <a:rPr lang="en-US"/>
              <a:t> monetary policy will tend to increase business investment and consumer borrowing for big-ticket items.</a:t>
            </a: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Expansionary or Contractionary Monetary Policy</a:t>
            </a:r>
          </a:p>
        </p:txBody>
      </p:sp>
      <p:sp>
        <p:nvSpPr>
          <p:cNvPr id="237" name="Shape 237"/>
          <p:cNvSpPr txBox="1">
            <a:spLocks noGrp="1"/>
          </p:cNvSpPr>
          <p:nvPr>
            <p:ph type="body" idx="1"/>
          </p:nvPr>
        </p:nvSpPr>
        <p:spPr>
          <a:xfrm>
            <a:off x="457200" y="4556100"/>
            <a:ext cx="8367300" cy="2025900"/>
          </a:xfrm>
          <a:prstGeom prst="rect">
            <a:avLst/>
          </a:prstGeom>
          <a:noFill/>
          <a:ln>
            <a:noFill/>
          </a:ln>
        </p:spPr>
        <p:txBody>
          <a:bodyPr wrap="square" lIns="91425" tIns="45700" rIns="91425" bIns="45700" anchor="t" anchorCtr="0">
            <a:noAutofit/>
          </a:bodyPr>
          <a:lstStyle/>
          <a:p>
            <a:pPr marL="228600" marR="0" lvl="0" indent="-228600" algn="l" rtl="0">
              <a:spcBef>
                <a:spcPts val="0"/>
              </a:spcBef>
              <a:spcAft>
                <a:spcPts val="0"/>
              </a:spcAft>
              <a:buClr>
                <a:srgbClr val="6CB255"/>
              </a:buClr>
              <a:buSzPct val="77777"/>
              <a:buFont typeface="Arial"/>
              <a:buChar char="●"/>
            </a:pPr>
            <a:r>
              <a:rPr lang="en-US" sz="1800" dirty="0"/>
              <a:t>In (a), the economy is originally in a recession with the equilibrium output and price shown at E</a:t>
            </a:r>
            <a:r>
              <a:rPr lang="en-US" sz="1800" baseline="-25000" dirty="0"/>
              <a:t>0</a:t>
            </a:r>
            <a:r>
              <a:rPr lang="en-US" sz="1800" dirty="0"/>
              <a:t>. </a:t>
            </a:r>
          </a:p>
          <a:p>
            <a:pPr marL="228600" marR="0" lvl="0" indent="-228600" algn="l" rtl="0">
              <a:spcBef>
                <a:spcPts val="0"/>
              </a:spcBef>
              <a:spcAft>
                <a:spcPts val="0"/>
              </a:spcAft>
              <a:buClr>
                <a:srgbClr val="6CB255"/>
              </a:buClr>
              <a:buSzPct val="77777"/>
              <a:buFont typeface="Arial"/>
              <a:buChar char="●"/>
            </a:pPr>
            <a:r>
              <a:rPr lang="en-US" sz="1800" dirty="0"/>
              <a:t>Expansionary monetary policy will reduce interest rates and shift aggregate demand to the right from AD</a:t>
            </a:r>
            <a:r>
              <a:rPr lang="en-US" sz="1800" baseline="-25000" dirty="0"/>
              <a:t>0</a:t>
            </a:r>
            <a:r>
              <a:rPr lang="en-US" sz="1800" dirty="0"/>
              <a:t> to AD</a:t>
            </a:r>
            <a:r>
              <a:rPr lang="en-US" sz="1800" baseline="-25000" dirty="0"/>
              <a:t>1</a:t>
            </a:r>
            <a:r>
              <a:rPr lang="en-US" sz="1800" dirty="0"/>
              <a:t>, </a:t>
            </a:r>
          </a:p>
          <a:p>
            <a:pPr marL="228600" marR="0" lvl="0" indent="-228600" algn="l" rtl="0">
              <a:spcBef>
                <a:spcPts val="0"/>
              </a:spcBef>
              <a:spcAft>
                <a:spcPts val="0"/>
              </a:spcAft>
              <a:buClr>
                <a:srgbClr val="6CB255"/>
              </a:buClr>
              <a:buSzPct val="77777"/>
              <a:buFont typeface="Arial"/>
              <a:buChar char="●"/>
            </a:pPr>
            <a:r>
              <a:rPr lang="en-US" sz="1800" dirty="0"/>
              <a:t>This leads to the new equilibrium (E</a:t>
            </a:r>
            <a:r>
              <a:rPr lang="en-US" sz="1800" baseline="-25000" dirty="0"/>
              <a:t>1</a:t>
            </a:r>
            <a:r>
              <a:rPr lang="en-US" sz="1800" dirty="0"/>
              <a:t>) at the potential GDP level of output with a relatively small rise in the price level.</a:t>
            </a:r>
          </a:p>
        </p:txBody>
      </p:sp>
      <p:pic>
        <p:nvPicPr>
          <p:cNvPr id="238" name="Shape 238" descr="The graph showing how changes in the money supply can restore output levels to potential GDP in times of economic instability."/>
          <p:cNvPicPr preferRelativeResize="0">
            <a:picLocks noGrp="1"/>
          </p:cNvPicPr>
          <p:nvPr>
            <p:ph type="pic" idx="2"/>
          </p:nvPr>
        </p:nvPicPr>
        <p:blipFill rotWithShape="1">
          <a:blip r:embed="rId3">
            <a:alphaModFix/>
          </a:blip>
          <a:srcRect l="-9037" r="-9036"/>
          <a:stretch/>
        </p:blipFill>
        <p:spPr>
          <a:xfrm>
            <a:off x="457199" y="1024413"/>
            <a:ext cx="8062913" cy="3500071"/>
          </a:xfrm>
          <a:prstGeom prst="rect">
            <a:avLst/>
          </a:prstGeom>
          <a:noFill/>
          <a:ln>
            <a:noFill/>
          </a:ln>
        </p:spPr>
      </p:pic>
      <p:sp>
        <p:nvSpPr>
          <p:cNvPr id="6" name="Rectangle 5"/>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Expansionary or Contractionary Monetary Policy, Continued</a:t>
            </a:r>
          </a:p>
        </p:txBody>
      </p:sp>
      <p:sp>
        <p:nvSpPr>
          <p:cNvPr id="245" name="Shape 245"/>
          <p:cNvSpPr txBox="1">
            <a:spLocks noGrp="1"/>
          </p:cNvSpPr>
          <p:nvPr>
            <p:ph type="body" idx="1"/>
          </p:nvPr>
        </p:nvSpPr>
        <p:spPr>
          <a:xfrm>
            <a:off x="0" y="4360175"/>
            <a:ext cx="9144000" cy="2025900"/>
          </a:xfrm>
          <a:prstGeom prst="rect">
            <a:avLst/>
          </a:prstGeom>
          <a:noFill/>
          <a:ln>
            <a:noFill/>
          </a:ln>
        </p:spPr>
        <p:txBody>
          <a:bodyPr wrap="square" lIns="91425" tIns="45700" rIns="91425" bIns="45700" anchor="t" anchorCtr="0">
            <a:noAutofit/>
          </a:bodyPr>
          <a:lstStyle/>
          <a:p>
            <a:pPr marL="228600" marR="0" lvl="0" indent="-228600" algn="l" rtl="0">
              <a:spcBef>
                <a:spcPts val="0"/>
              </a:spcBef>
              <a:spcAft>
                <a:spcPts val="0"/>
              </a:spcAft>
              <a:buClr>
                <a:srgbClr val="6CB255"/>
              </a:buClr>
              <a:buSzPct val="77777"/>
              <a:buFont typeface="Arial"/>
              <a:buChar char="●"/>
            </a:pPr>
            <a:r>
              <a:rPr lang="en-US" sz="1800"/>
              <a:t>In (b), the economy is originally producing above the potential GDP level of output at the equilibrium E</a:t>
            </a:r>
            <a:r>
              <a:rPr lang="en-US" sz="1800" baseline="-25000"/>
              <a:t>0</a:t>
            </a:r>
            <a:r>
              <a:rPr lang="en-US" sz="1800"/>
              <a:t> and is experiencing pressures for an inflationary rise in the price level. </a:t>
            </a:r>
          </a:p>
          <a:p>
            <a:pPr marL="228600" marR="0" lvl="0" indent="-228600" algn="l" rtl="0">
              <a:spcBef>
                <a:spcPts val="0"/>
              </a:spcBef>
              <a:spcAft>
                <a:spcPts val="0"/>
              </a:spcAft>
              <a:buClr>
                <a:srgbClr val="6CB255"/>
              </a:buClr>
              <a:buSzPct val="77777"/>
              <a:buFont typeface="Arial"/>
              <a:buChar char="●"/>
            </a:pPr>
            <a:r>
              <a:rPr lang="en-US" sz="1800" dirty="0"/>
              <a:t>Contractionary monetary policy will shift aggregate demand to the left from AD</a:t>
            </a:r>
            <a:r>
              <a:rPr lang="en-US" sz="1800" baseline="-25000" dirty="0"/>
              <a:t>0</a:t>
            </a:r>
            <a:r>
              <a:rPr lang="en-US" sz="1800" dirty="0"/>
              <a:t> to AD</a:t>
            </a:r>
            <a:r>
              <a:rPr lang="en-US" sz="1800" baseline="-25000" dirty="0"/>
              <a:t>1</a:t>
            </a:r>
            <a:r>
              <a:rPr lang="en-US" sz="1800" dirty="0"/>
              <a:t>, </a:t>
            </a:r>
          </a:p>
          <a:p>
            <a:pPr marL="228600" marR="0" lvl="0" indent="-228600" algn="l" rtl="0">
              <a:spcBef>
                <a:spcPts val="0"/>
              </a:spcBef>
              <a:spcAft>
                <a:spcPts val="0"/>
              </a:spcAft>
              <a:buClr>
                <a:srgbClr val="6CB255"/>
              </a:buClr>
              <a:buSzPct val="77777"/>
              <a:buFont typeface="Arial"/>
              <a:buChar char="●"/>
            </a:pPr>
            <a:r>
              <a:rPr lang="en-US" sz="1800" dirty="0"/>
              <a:t>This leads to a new equilibrium (E</a:t>
            </a:r>
            <a:r>
              <a:rPr lang="en-US" sz="1800" baseline="-25000" dirty="0"/>
              <a:t>1</a:t>
            </a:r>
            <a:r>
              <a:rPr lang="en-US" sz="1800" dirty="0"/>
              <a:t>) at the potential GDP level of output.</a:t>
            </a:r>
          </a:p>
        </p:txBody>
      </p:sp>
      <p:pic>
        <p:nvPicPr>
          <p:cNvPr id="246" name="Shape 246" descr="The graph showing how changes in the money supply can restore output levels to potential GDP in times of economic instability."/>
          <p:cNvPicPr preferRelativeResize="0">
            <a:picLocks noGrp="1"/>
          </p:cNvPicPr>
          <p:nvPr>
            <p:ph type="pic" idx="2"/>
          </p:nvPr>
        </p:nvPicPr>
        <p:blipFill rotWithShape="1">
          <a:blip r:embed="rId3">
            <a:alphaModFix/>
          </a:blip>
          <a:srcRect l="-9032" r="-9044"/>
          <a:stretch/>
        </p:blipFill>
        <p:spPr>
          <a:xfrm>
            <a:off x="636815" y="1061162"/>
            <a:ext cx="7703570" cy="3155701"/>
          </a:xfrm>
          <a:prstGeom prst="rect">
            <a:avLst/>
          </a:prstGeom>
          <a:noFill/>
          <a:ln>
            <a:noFill/>
          </a:ln>
        </p:spPr>
      </p:pic>
      <p:sp>
        <p:nvSpPr>
          <p:cNvPr id="6" name="Rectangle 5"/>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Countercyclical</a:t>
            </a:r>
          </a:p>
        </p:txBody>
      </p:sp>
      <p:sp>
        <p:nvSpPr>
          <p:cNvPr id="253" name="Shape 253"/>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Monetary policy should be </a:t>
            </a:r>
            <a:r>
              <a:rPr lang="en-US" u="sng"/>
              <a:t>countercyclical</a:t>
            </a:r>
            <a:r>
              <a:rPr lang="en-US"/>
              <a:t>.</a:t>
            </a:r>
          </a:p>
          <a:p>
            <a:pPr lvl="0" rtl="0">
              <a:spcBef>
                <a:spcPts val="0"/>
              </a:spcBef>
              <a:buNone/>
            </a:pPr>
            <a:endParaRPr/>
          </a:p>
          <a:p>
            <a:pPr marL="457200" lvl="0" indent="-317500" rtl="0">
              <a:spcBef>
                <a:spcPts val="0"/>
              </a:spcBef>
              <a:buSzPct val="70000"/>
              <a:buChar char="●"/>
            </a:pPr>
            <a:r>
              <a:rPr lang="en-US" b="1"/>
              <a:t>Countercyclical</a:t>
            </a:r>
            <a:r>
              <a:rPr lang="en-US"/>
              <a:t> - moving in the opposite direction of the business cycle of economic downturns and upswings</a:t>
            </a:r>
          </a:p>
          <a:p>
            <a:pPr lvl="0" rtl="0">
              <a:spcBef>
                <a:spcPts val="0"/>
              </a:spcBef>
              <a:buNone/>
            </a:pPr>
            <a:endParaRPr/>
          </a:p>
          <a:p>
            <a:pPr lvl="0" rtl="0">
              <a:spcBef>
                <a:spcPts val="0"/>
              </a:spcBef>
              <a:buNone/>
            </a:pPr>
            <a:endParaRP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Pathways of Monetary Policy</a:t>
            </a:r>
          </a:p>
        </p:txBody>
      </p:sp>
      <p:sp>
        <p:nvSpPr>
          <p:cNvPr id="260" name="Shape 260"/>
          <p:cNvSpPr txBox="1">
            <a:spLocks noGrp="1"/>
          </p:cNvSpPr>
          <p:nvPr>
            <p:ph type="body" idx="1"/>
          </p:nvPr>
        </p:nvSpPr>
        <p:spPr>
          <a:xfrm>
            <a:off x="540550" y="3851600"/>
            <a:ext cx="8062800" cy="2814000"/>
          </a:xfrm>
          <a:prstGeom prst="rect">
            <a:avLst/>
          </a:prstGeom>
          <a:noFill/>
          <a:ln>
            <a:noFill/>
          </a:ln>
        </p:spPr>
        <p:txBody>
          <a:bodyPr wrap="square" lIns="91425" tIns="45700" rIns="91425" bIns="45700" anchor="t" anchorCtr="0">
            <a:noAutofit/>
          </a:bodyPr>
          <a:lstStyle/>
          <a:p>
            <a:pPr marL="228600" marR="0" lvl="0" indent="-215900" algn="l" rtl="0">
              <a:spcBef>
                <a:spcPts val="0"/>
              </a:spcBef>
              <a:spcAft>
                <a:spcPts val="0"/>
              </a:spcAft>
              <a:buClr>
                <a:srgbClr val="6CB255"/>
              </a:buClr>
              <a:buSzPct val="77777"/>
              <a:buFont typeface="Arial"/>
              <a:buChar char="●"/>
            </a:pPr>
            <a:r>
              <a:rPr lang="en-US" sz="1800"/>
              <a:t>For (a), in </a:t>
            </a:r>
            <a:r>
              <a:rPr lang="en-US" sz="1800" u="sng"/>
              <a:t>expansionary</a:t>
            </a:r>
            <a:r>
              <a:rPr lang="en-US" sz="1800"/>
              <a:t> monetary policy the central bank causes the supply of money and loanable funds (M) to increase, which lowers the interest rate (r), stimulating additional borrowing for investment (I) and consumption (C), and shifting aggregate demand </a:t>
            </a:r>
            <a:r>
              <a:rPr lang="en-US" sz="1800" i="1"/>
              <a:t>right</a:t>
            </a:r>
            <a:r>
              <a:rPr lang="en-US" sz="1800"/>
              <a:t>. </a:t>
            </a:r>
          </a:p>
          <a:p>
            <a:pPr marR="0" lvl="0" algn="l" rtl="0">
              <a:spcBef>
                <a:spcPts val="0"/>
              </a:spcBef>
              <a:spcAft>
                <a:spcPts val="0"/>
              </a:spcAft>
              <a:buNone/>
            </a:pPr>
            <a:endParaRPr sz="1800"/>
          </a:p>
          <a:p>
            <a:pPr marL="228600" marR="0" lvl="0" indent="-215900" algn="l" rtl="0">
              <a:spcBef>
                <a:spcPts val="0"/>
              </a:spcBef>
              <a:spcAft>
                <a:spcPts val="0"/>
              </a:spcAft>
              <a:buClr>
                <a:srgbClr val="6CB255"/>
              </a:buClr>
              <a:buSzPct val="77777"/>
              <a:buFont typeface="Arial"/>
              <a:buChar char="●"/>
            </a:pPr>
            <a:r>
              <a:rPr lang="en-US" sz="1800"/>
              <a:t>The result is a higher price level (P) and, at least in the short run, higher real GDP. </a:t>
            </a:r>
          </a:p>
        </p:txBody>
      </p:sp>
      <p:pic>
        <p:nvPicPr>
          <p:cNvPr id="261" name="Shape 261" descr="This image is a chart showing the mechanisms through which monetary policy affects output.  Described in the slide.  "/>
          <p:cNvPicPr preferRelativeResize="0">
            <a:picLocks noGrp="1"/>
          </p:cNvPicPr>
          <p:nvPr>
            <p:ph type="pic" idx="2"/>
          </p:nvPr>
        </p:nvPicPr>
        <p:blipFill rotWithShape="1">
          <a:blip r:embed="rId3">
            <a:alphaModFix/>
          </a:blip>
          <a:srcRect/>
          <a:stretch/>
        </p:blipFill>
        <p:spPr>
          <a:xfrm>
            <a:off x="761700" y="1154500"/>
            <a:ext cx="7620600" cy="2527200"/>
          </a:xfrm>
          <a:prstGeom prst="rect">
            <a:avLst/>
          </a:prstGeom>
          <a:noFill/>
          <a:ln>
            <a:noFill/>
          </a:ln>
        </p:spPr>
      </p:pic>
      <p:sp>
        <p:nvSpPr>
          <p:cNvPr id="6" name="Rectangle 5"/>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Pathways of Monetary Policy, </a:t>
            </a:r>
          </a:p>
          <a:p>
            <a:pPr marL="0" marR="0" lvl="0" indent="0" algn="l" rtl="0">
              <a:spcBef>
                <a:spcPts val="0"/>
              </a:spcBef>
              <a:buClr>
                <a:srgbClr val="6CB255"/>
              </a:buClr>
              <a:buSzPct val="25000"/>
              <a:buFont typeface="Arial Black"/>
              <a:buNone/>
            </a:pPr>
            <a:r>
              <a:rPr lang="en-US"/>
              <a:t>Continued</a:t>
            </a:r>
          </a:p>
        </p:txBody>
      </p:sp>
      <p:sp>
        <p:nvSpPr>
          <p:cNvPr id="268" name="Shape 268"/>
          <p:cNvSpPr txBox="1">
            <a:spLocks noGrp="1"/>
          </p:cNvSpPr>
          <p:nvPr>
            <p:ph type="body" idx="1"/>
          </p:nvPr>
        </p:nvSpPr>
        <p:spPr>
          <a:xfrm>
            <a:off x="540550" y="3851600"/>
            <a:ext cx="8062800" cy="2814000"/>
          </a:xfrm>
          <a:prstGeom prst="rect">
            <a:avLst/>
          </a:prstGeom>
          <a:noFill/>
          <a:ln>
            <a:noFill/>
          </a:ln>
        </p:spPr>
        <p:txBody>
          <a:bodyPr wrap="square" lIns="91425" tIns="45700" rIns="91425" bIns="45700" anchor="t" anchorCtr="0">
            <a:noAutofit/>
          </a:bodyPr>
          <a:lstStyle/>
          <a:p>
            <a:pPr marL="228600" marR="0" lvl="0" indent="-215900" algn="l" rtl="0">
              <a:spcBef>
                <a:spcPts val="920"/>
              </a:spcBef>
              <a:spcAft>
                <a:spcPts val="0"/>
              </a:spcAft>
              <a:buClr>
                <a:srgbClr val="6CB255"/>
              </a:buClr>
              <a:buSzPct val="77777"/>
              <a:buFont typeface="Arial"/>
              <a:buChar char="●"/>
            </a:pPr>
            <a:r>
              <a:rPr lang="en-US" sz="1800"/>
              <a:t>For (b), in </a:t>
            </a:r>
            <a:r>
              <a:rPr lang="en-US" sz="1800" u="sng"/>
              <a:t>contractionary</a:t>
            </a:r>
            <a:r>
              <a:rPr lang="en-US" sz="1800"/>
              <a:t> monetary policy, the central bank causes the supply of money (M) and credit in the economy to decrease, which raises the interest rate (r), discouraging borrowing for investment (I) and consumption (C), and shifting aggregate demand </a:t>
            </a:r>
            <a:r>
              <a:rPr lang="en-US" sz="1800" i="1"/>
              <a:t>left</a:t>
            </a:r>
            <a:r>
              <a:rPr lang="en-US" sz="1800"/>
              <a:t>. </a:t>
            </a:r>
          </a:p>
          <a:p>
            <a:pPr marL="228600" marR="0" lvl="0" indent="-215900" algn="l" rtl="0">
              <a:spcBef>
                <a:spcPts val="920"/>
              </a:spcBef>
              <a:spcAft>
                <a:spcPts val="0"/>
              </a:spcAft>
              <a:buClr>
                <a:srgbClr val="6CB255"/>
              </a:buClr>
              <a:buSzPct val="77777"/>
              <a:buFont typeface="Arial"/>
              <a:buChar char="●"/>
            </a:pPr>
            <a:r>
              <a:rPr lang="en-US" sz="1800"/>
              <a:t>The result is a lower price level (P) and, at least in the short run, lower real GDP.</a:t>
            </a:r>
          </a:p>
        </p:txBody>
      </p:sp>
      <p:pic>
        <p:nvPicPr>
          <p:cNvPr id="269" name="Shape 269" descr="This image is a chart showing the mechanisms through which monetary policy affects output."/>
          <p:cNvPicPr preferRelativeResize="0">
            <a:picLocks noGrp="1"/>
          </p:cNvPicPr>
          <p:nvPr>
            <p:ph type="pic" idx="2"/>
          </p:nvPr>
        </p:nvPicPr>
        <p:blipFill rotWithShape="1">
          <a:blip r:embed="rId3">
            <a:alphaModFix/>
          </a:blip>
          <a:srcRect/>
          <a:stretch/>
        </p:blipFill>
        <p:spPr>
          <a:xfrm>
            <a:off x="761700" y="1154500"/>
            <a:ext cx="7620600" cy="2527200"/>
          </a:xfrm>
          <a:prstGeom prst="rect">
            <a:avLst/>
          </a:prstGeom>
          <a:noFill/>
          <a:ln>
            <a:noFill/>
          </a:ln>
        </p:spPr>
      </p:pic>
      <p:sp>
        <p:nvSpPr>
          <p:cNvPr id="6" name="Rectangle 5"/>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57200" y="241325"/>
            <a:ext cx="8062800" cy="775200"/>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Federal Reserve Actions Over Last Four Decades</a:t>
            </a:r>
          </a:p>
        </p:txBody>
      </p:sp>
      <p:sp>
        <p:nvSpPr>
          <p:cNvPr id="276" name="Shape 276"/>
          <p:cNvSpPr txBox="1">
            <a:spLocks noGrp="1"/>
          </p:cNvSpPr>
          <p:nvPr>
            <p:ph type="body" idx="1"/>
          </p:nvPr>
        </p:nvSpPr>
        <p:spPr>
          <a:xfrm>
            <a:off x="457200" y="4324445"/>
            <a:ext cx="8062800" cy="1874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Through the episodes here, the Federal Reserve typically reacted,</a:t>
            </a:r>
          </a:p>
          <a:p>
            <a:pPr marL="914400" marR="0" lvl="1" indent="-355600" algn="l" rtl="0">
              <a:spcBef>
                <a:spcPts val="0"/>
              </a:spcBef>
              <a:spcAft>
                <a:spcPts val="0"/>
              </a:spcAft>
              <a:buSzPct val="100000"/>
              <a:buChar char="○"/>
            </a:pPr>
            <a:r>
              <a:rPr lang="en-US" dirty="0"/>
              <a:t>to higher inflation - with a contractionary monetary policy and a higher interest rate. </a:t>
            </a:r>
          </a:p>
          <a:p>
            <a:pPr marL="914400" marR="0" lvl="1" indent="-355600" algn="l" rtl="0">
              <a:spcBef>
                <a:spcPts val="0"/>
              </a:spcBef>
              <a:spcAft>
                <a:spcPts val="0"/>
              </a:spcAft>
              <a:buSzPct val="100000"/>
              <a:buChar char="○"/>
            </a:pPr>
            <a:r>
              <a:rPr lang="en-US" dirty="0"/>
              <a:t>to higher unemployment - with an expansionary monetary policy and a lower interest rate.</a:t>
            </a:r>
          </a:p>
        </p:txBody>
      </p:sp>
      <p:pic>
        <p:nvPicPr>
          <p:cNvPr id="277" name="Shape 277" descr="This graph shows the historical rate of inflation, unemployment and the federal funds interest rate during periods of recession."/>
          <p:cNvPicPr preferRelativeResize="0">
            <a:picLocks noGrp="1"/>
          </p:cNvPicPr>
          <p:nvPr>
            <p:ph type="pic" idx="2"/>
          </p:nvPr>
        </p:nvPicPr>
        <p:blipFill rotWithShape="1">
          <a:blip r:embed="rId3">
            <a:alphaModFix/>
          </a:blip>
          <a:srcRect l="-13746" r="-13747"/>
          <a:stretch/>
        </p:blipFill>
        <p:spPr>
          <a:xfrm>
            <a:off x="457199" y="942768"/>
            <a:ext cx="8062913" cy="3500071"/>
          </a:xfrm>
          <a:prstGeom prst="rect">
            <a:avLst/>
          </a:prstGeom>
          <a:noFill/>
          <a:ln>
            <a:noFill/>
          </a:ln>
        </p:spPr>
      </p:pic>
      <p:sp>
        <p:nvSpPr>
          <p:cNvPr id="6" name="Rectangle 5"/>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457200" y="241325"/>
            <a:ext cx="8062800" cy="571800"/>
          </a:xfrm>
          <a:prstGeom prst="rect">
            <a:avLst/>
          </a:prstGeom>
        </p:spPr>
        <p:txBody>
          <a:bodyPr wrap="square" lIns="91425" tIns="91425" rIns="91425" bIns="91425" anchor="b" anchorCtr="0">
            <a:noAutofit/>
          </a:bodyPr>
          <a:lstStyle/>
          <a:p>
            <a:pPr lvl="0">
              <a:spcBef>
                <a:spcPts val="0"/>
              </a:spcBef>
              <a:buNone/>
            </a:pPr>
            <a:r>
              <a:rPr lang="en-US"/>
              <a:t>Quantitative Easing</a:t>
            </a:r>
          </a:p>
        </p:txBody>
      </p:sp>
      <p:sp>
        <p:nvSpPr>
          <p:cNvPr id="284" name="Shape 284"/>
          <p:cNvSpPr>
            <a:spLocks noGrp="1"/>
          </p:cNvSpPr>
          <p:nvPr>
            <p:ph type="pic" idx="2"/>
          </p:nvPr>
        </p:nvSpPr>
        <p:spPr>
          <a:xfrm>
            <a:off x="457200" y="1122370"/>
            <a:ext cx="8062800" cy="49866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Quantitative easing (QE)</a:t>
            </a:r>
            <a:r>
              <a:rPr lang="en-US"/>
              <a:t> - the purchase of long term government and private mortgage-backed securities by central banks to make credit available in hopes of stimulating aggregate demand.</a:t>
            </a:r>
          </a:p>
          <a:p>
            <a:pPr lvl="0" rtl="0">
              <a:spcBef>
                <a:spcPts val="0"/>
              </a:spcBef>
              <a:buNone/>
            </a:pPr>
            <a:endParaRPr/>
          </a:p>
          <a:p>
            <a:pPr marL="457200" lvl="0" indent="-317500" rtl="0">
              <a:spcBef>
                <a:spcPts val="0"/>
              </a:spcBef>
              <a:buSzPct val="70000"/>
              <a:buChar char="●"/>
            </a:pPr>
            <a:r>
              <a:rPr lang="en-US"/>
              <a:t>Used in the 2008 recession.</a:t>
            </a:r>
          </a:p>
          <a:p>
            <a:pPr lvl="0" rtl="0">
              <a:spcBef>
                <a:spcPts val="0"/>
              </a:spcBef>
              <a:buNone/>
            </a:pPr>
            <a:endParaRPr/>
          </a:p>
          <a:p>
            <a:pPr marL="457200" lvl="0" indent="-317500" rtl="0">
              <a:spcBef>
                <a:spcPts val="0"/>
              </a:spcBef>
              <a:spcAft>
                <a:spcPts val="0"/>
              </a:spcAft>
              <a:buSzPct val="70000"/>
              <a:buChar char="●"/>
            </a:pPr>
            <a:r>
              <a:rPr lang="en-US"/>
              <a:t>Quantitative easing differs from traditional monetary policy in several key ways:</a:t>
            </a:r>
          </a:p>
          <a:p>
            <a:pPr marL="914400" lvl="1" indent="-355600" rtl="0">
              <a:spcBef>
                <a:spcPts val="0"/>
              </a:spcBef>
              <a:spcAft>
                <a:spcPts val="0"/>
              </a:spcAft>
              <a:buSzPct val="100000"/>
            </a:pPr>
            <a:r>
              <a:rPr lang="en-US"/>
              <a:t>The Fed purchasing long term Treasury bonds, rather than short term Treasury bills.</a:t>
            </a:r>
          </a:p>
          <a:p>
            <a:pPr marL="914400" lvl="1" indent="-355600">
              <a:spcBef>
                <a:spcPts val="0"/>
              </a:spcBef>
              <a:buSzPct val="100000"/>
            </a:pPr>
            <a:r>
              <a:rPr lang="en-US"/>
              <a:t>Instead of purchasing Treasury securities, the Fed also began purchasing private mortgage-backed securities.</a:t>
            </a: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5"/>
            <a:ext cx="8062800" cy="7752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15.1 Marriner S. Eccles Federal Reserve Headquarters, Washington D.C.</a:t>
            </a:r>
          </a:p>
        </p:txBody>
      </p:sp>
      <p:pic>
        <p:nvPicPr>
          <p:cNvPr id="88" name="Shape 88" descr="Picture of the Federal Reserve Headquarters"/>
          <p:cNvPicPr preferRelativeResize="0">
            <a:picLocks noGrp="1"/>
          </p:cNvPicPr>
          <p:nvPr>
            <p:ph type="pic" idx="2"/>
          </p:nvPr>
        </p:nvPicPr>
        <p:blipFill rotWithShape="1">
          <a:blip r:embed="rId3">
            <a:alphaModFix/>
          </a:blip>
          <a:srcRect/>
          <a:stretch/>
        </p:blipFill>
        <p:spPr>
          <a:xfrm>
            <a:off x="1495174" y="1122386"/>
            <a:ext cx="5986963" cy="3500071"/>
          </a:xfrm>
          <a:prstGeom prst="rect">
            <a:avLst/>
          </a:prstGeom>
          <a:noFill/>
          <a:ln>
            <a:noFill/>
          </a:ln>
        </p:spPr>
      </p:pic>
      <p:sp>
        <p:nvSpPr>
          <p:cNvPr id="89" name="Shape 89"/>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Some of the most influential decisions regarding monetary policy in the United States are made behind these doors. </a:t>
            </a:r>
          </a:p>
          <a:p>
            <a:pPr marR="0" lvl="0" algn="l" rtl="0">
              <a:spcBef>
                <a:spcPts val="0"/>
              </a:spcBef>
              <a:spcAft>
                <a:spcPts val="0"/>
              </a:spcAft>
              <a:buNone/>
            </a:pPr>
            <a:r>
              <a:rPr lang="en-US" sz="1800"/>
              <a:t>    (Credit: modification of work by “squirrel83”/Flickr Creative Commons)</a:t>
            </a:r>
          </a:p>
        </p:txBody>
      </p:sp>
      <p:sp>
        <p:nvSpPr>
          <p:cNvPr id="2" name="Rectangle 1"/>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15.5 Pitfalls for Monetary Policy</a:t>
            </a:r>
          </a:p>
        </p:txBody>
      </p:sp>
      <p:sp>
        <p:nvSpPr>
          <p:cNvPr id="291" name="Shape 291"/>
          <p:cNvSpPr>
            <a:spLocks noGrp="1"/>
          </p:cNvSpPr>
          <p:nvPr>
            <p:ph type="pic" idx="2"/>
          </p:nvPr>
        </p:nvSpPr>
        <p:spPr>
          <a:xfrm>
            <a:off x="457200" y="1122370"/>
            <a:ext cx="8062800" cy="49866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Banks are legally required to hold a minimum level of reserves, but no rule prohibits them from holding additional </a:t>
            </a:r>
            <a:r>
              <a:rPr lang="en-US" u="sng"/>
              <a:t>excess reserves</a:t>
            </a:r>
            <a:r>
              <a:rPr lang="en-US"/>
              <a:t>.</a:t>
            </a:r>
          </a:p>
          <a:p>
            <a:pPr lvl="0" rtl="0">
              <a:spcBef>
                <a:spcPts val="0"/>
              </a:spcBef>
              <a:buNone/>
            </a:pPr>
            <a:endParaRPr/>
          </a:p>
          <a:p>
            <a:pPr marL="457200" lvl="0" indent="-317500" rtl="0">
              <a:spcBef>
                <a:spcPts val="0"/>
              </a:spcBef>
              <a:buSzPct val="70000"/>
              <a:buChar char="●"/>
            </a:pPr>
            <a:r>
              <a:rPr lang="en-US" b="1"/>
              <a:t>Excess reserves</a:t>
            </a:r>
            <a:r>
              <a:rPr lang="en-US"/>
              <a:t> - reserves banks hold that exceed the legally mandated limit.</a:t>
            </a:r>
          </a:p>
          <a:p>
            <a:pPr lvl="0" rtl="0">
              <a:spcBef>
                <a:spcPts val="0"/>
              </a:spcBef>
              <a:buNone/>
            </a:pPr>
            <a:endParaRPr/>
          </a:p>
          <a:p>
            <a:pPr marL="457200" lvl="0" indent="-317500" rtl="0">
              <a:spcBef>
                <a:spcPts val="0"/>
              </a:spcBef>
              <a:buSzPct val="70000"/>
              <a:buChar char="●"/>
            </a:pPr>
            <a:r>
              <a:rPr lang="en-US" b="1"/>
              <a:t>Velocity</a:t>
            </a:r>
            <a:r>
              <a:rPr lang="en-US"/>
              <a:t> - the speed with which money circulates through the economy. </a:t>
            </a:r>
          </a:p>
          <a:p>
            <a:pPr lvl="0" algn="ctr" rtl="0">
              <a:spcBef>
                <a:spcPts val="0"/>
              </a:spcBef>
              <a:spcAft>
                <a:spcPts val="0"/>
              </a:spcAft>
              <a:buNone/>
            </a:pPr>
            <a:r>
              <a:rPr lang="en-US"/>
              <a:t>Velocity =  </a:t>
            </a:r>
            <a:r>
              <a:rPr lang="en-US" u="sng"/>
              <a:t>nominal GDP</a:t>
            </a:r>
          </a:p>
          <a:p>
            <a:pPr marL="3200400" lvl="0" indent="457200" rtl="0">
              <a:spcBef>
                <a:spcPts val="0"/>
              </a:spcBef>
              <a:buNone/>
            </a:pPr>
            <a:r>
              <a:rPr lang="en-US"/>
              <a:t>  money supply</a:t>
            </a:r>
          </a:p>
          <a:p>
            <a:pPr lvl="0" rtl="0">
              <a:spcBef>
                <a:spcPts val="0"/>
              </a:spcBef>
              <a:buNone/>
            </a:pPr>
            <a:endParaRPr/>
          </a:p>
          <a:p>
            <a:pPr lvl="0">
              <a:spcBef>
                <a:spcPts val="0"/>
              </a:spcBef>
              <a:buNone/>
            </a:pPr>
            <a:endParaRP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Unpredictable Movements of Velocity</a:t>
            </a:r>
          </a:p>
        </p:txBody>
      </p:sp>
      <p:sp>
        <p:nvSpPr>
          <p:cNvPr id="298" name="Shape 298"/>
          <p:cNvSpPr>
            <a:spLocks noGrp="1"/>
          </p:cNvSpPr>
          <p:nvPr>
            <p:ph type="pic" idx="2"/>
          </p:nvPr>
        </p:nvSpPr>
        <p:spPr>
          <a:xfrm>
            <a:off x="457200" y="1122369"/>
            <a:ext cx="8062800" cy="5436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Rewrite the definition of velocity so that the money supply is on the left-hand side of the equation. This is called the </a:t>
            </a:r>
            <a:r>
              <a:rPr lang="en-US" b="1"/>
              <a:t>basic quantity equation of money:</a:t>
            </a:r>
          </a:p>
          <a:p>
            <a:pPr lvl="0" algn="ctr" rtl="0">
              <a:spcBef>
                <a:spcPts val="0"/>
              </a:spcBef>
              <a:buNone/>
            </a:pPr>
            <a:r>
              <a:rPr lang="en-US"/>
              <a:t>Money supply × velocity = Nominal GDP</a:t>
            </a:r>
          </a:p>
          <a:p>
            <a:pPr lvl="0" rtl="0">
              <a:spcBef>
                <a:spcPts val="0"/>
              </a:spcBef>
              <a:buNone/>
            </a:pPr>
            <a:endParaRPr/>
          </a:p>
          <a:p>
            <a:pPr marL="457200" lvl="0" indent="-317500" rtl="0">
              <a:spcBef>
                <a:spcPts val="0"/>
              </a:spcBef>
              <a:buSzPct val="70000"/>
              <a:buChar char="●"/>
            </a:pPr>
            <a:r>
              <a:rPr lang="en-US"/>
              <a:t>Recall that:</a:t>
            </a:r>
          </a:p>
          <a:p>
            <a:pPr lvl="0" algn="ctr" rtl="0">
              <a:spcBef>
                <a:spcPts val="0"/>
              </a:spcBef>
              <a:buNone/>
            </a:pPr>
            <a:r>
              <a:rPr lang="en-US"/>
              <a:t>Nominal GDP = Price Level (or GDP Deflator) × Real GDP</a:t>
            </a:r>
          </a:p>
          <a:p>
            <a:pPr lvl="0" algn="ctr" rtl="0">
              <a:spcBef>
                <a:spcPts val="0"/>
              </a:spcBef>
              <a:buNone/>
            </a:pPr>
            <a:endParaRPr/>
          </a:p>
          <a:p>
            <a:pPr marL="457200" lvl="0" indent="-317500" rtl="0">
              <a:spcBef>
                <a:spcPts val="0"/>
              </a:spcBef>
              <a:buSzPct val="70000"/>
              <a:buChar char="●"/>
            </a:pPr>
            <a:r>
              <a:rPr lang="en-US"/>
              <a:t>Therefore,</a:t>
            </a:r>
          </a:p>
          <a:p>
            <a:pPr lvl="0" algn="ctr" rtl="0">
              <a:spcBef>
                <a:spcPts val="0"/>
              </a:spcBef>
              <a:buNone/>
            </a:pPr>
            <a:r>
              <a:rPr lang="en-US"/>
              <a:t>Money Supply × velocity = Price Level × Real GDP</a:t>
            </a:r>
          </a:p>
          <a:p>
            <a:pPr lvl="0" rtl="0">
              <a:spcBef>
                <a:spcPts val="0"/>
              </a:spcBef>
              <a:buNone/>
            </a:pPr>
            <a:endParaRPr/>
          </a:p>
          <a:p>
            <a:pPr marL="457200" lvl="0" indent="-317500" rtl="0">
              <a:spcBef>
                <a:spcPts val="0"/>
              </a:spcBef>
              <a:buSzPct val="70000"/>
              <a:buChar char="●"/>
            </a:pPr>
            <a:r>
              <a:rPr lang="en-US"/>
              <a:t>Looking at this equation, we see that changes in velocity can cause problems for monetary policy.</a:t>
            </a:r>
          </a:p>
          <a:p>
            <a:pPr lvl="0">
              <a:spcBef>
                <a:spcPts val="0"/>
              </a:spcBef>
              <a:buNone/>
            </a:pPr>
            <a:endParaRP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Velocity Calculated Using M1</a:t>
            </a:r>
          </a:p>
        </p:txBody>
      </p:sp>
      <p:sp>
        <p:nvSpPr>
          <p:cNvPr id="305" name="Shape 305"/>
          <p:cNvSpPr txBox="1">
            <a:spLocks noGrp="1"/>
          </p:cNvSpPr>
          <p:nvPr>
            <p:ph type="body" idx="1"/>
          </p:nvPr>
        </p:nvSpPr>
        <p:spPr>
          <a:xfrm>
            <a:off x="-1" y="4208846"/>
            <a:ext cx="9013371" cy="20778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3684"/>
              <a:buChar char="●"/>
            </a:pPr>
            <a:r>
              <a:rPr lang="en-US" sz="1900"/>
              <a:t>Velocity is the nominal GDP divided by the money supply for a given year. </a:t>
            </a:r>
          </a:p>
          <a:p>
            <a:pPr marL="457200" marR="0" lvl="0" indent="-317500" algn="l" rtl="0">
              <a:spcBef>
                <a:spcPts val="0"/>
              </a:spcBef>
              <a:spcAft>
                <a:spcPts val="0"/>
              </a:spcAft>
              <a:buSzPct val="73684"/>
              <a:buChar char="●"/>
            </a:pPr>
            <a:r>
              <a:rPr lang="en-US" sz="1900" dirty="0"/>
              <a:t>We can calculate different measures of velocity by using different measures of the money supply. </a:t>
            </a:r>
          </a:p>
          <a:p>
            <a:pPr marL="457200" marR="0" lvl="0" indent="-317500" algn="l" rtl="0">
              <a:spcBef>
                <a:spcPts val="0"/>
              </a:spcBef>
              <a:spcAft>
                <a:spcPts val="0"/>
              </a:spcAft>
              <a:buSzPct val="73684"/>
              <a:buChar char="●"/>
            </a:pPr>
            <a:r>
              <a:rPr lang="en-US" sz="1900" dirty="0"/>
              <a:t>Velocity, as calculated by using M1 money supply, has lacked a steady trend since the 1980s, instead bouncing up and down.</a:t>
            </a:r>
            <a:r>
              <a:rPr lang="en-US" dirty="0"/>
              <a:t> </a:t>
            </a:r>
            <a:r>
              <a:rPr lang="en-US" sz="1700" dirty="0"/>
              <a:t>(credit: Federal Reserve Bank of St. Louis)</a:t>
            </a:r>
          </a:p>
        </p:txBody>
      </p:sp>
      <p:pic>
        <p:nvPicPr>
          <p:cNvPr id="306" name="Shape 306" descr="This graph shows the velocity of money increasing over time."/>
          <p:cNvPicPr preferRelativeResize="0">
            <a:picLocks noGrp="1"/>
          </p:cNvPicPr>
          <p:nvPr>
            <p:ph type="pic" idx="2"/>
          </p:nvPr>
        </p:nvPicPr>
        <p:blipFill rotWithShape="1">
          <a:blip r:embed="rId3">
            <a:alphaModFix/>
          </a:blip>
          <a:srcRect l="-4169" r="-4168"/>
          <a:stretch/>
        </p:blipFill>
        <p:spPr>
          <a:xfrm>
            <a:off x="865358" y="1008482"/>
            <a:ext cx="7246483" cy="3237343"/>
          </a:xfrm>
          <a:prstGeom prst="rect">
            <a:avLst/>
          </a:prstGeom>
          <a:noFill/>
          <a:ln>
            <a:noFill/>
          </a:ln>
        </p:spPr>
      </p:pic>
      <p:sp>
        <p:nvSpPr>
          <p:cNvPr id="6" name="Rectangle 5"/>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Unemployment and Inflation</a:t>
            </a:r>
          </a:p>
        </p:txBody>
      </p:sp>
      <p:sp>
        <p:nvSpPr>
          <p:cNvPr id="313" name="Shape 313"/>
          <p:cNvSpPr>
            <a:spLocks noGrp="1"/>
          </p:cNvSpPr>
          <p:nvPr>
            <p:ph type="pic" idx="2"/>
          </p:nvPr>
        </p:nvSpPr>
        <p:spPr>
          <a:xfrm>
            <a:off x="457200" y="1122370"/>
            <a:ext cx="8062800" cy="49545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Most </a:t>
            </a:r>
            <a:r>
              <a:rPr lang="en-US" i="1"/>
              <a:t>central bankers</a:t>
            </a:r>
            <a:r>
              <a:rPr lang="en-US"/>
              <a:t> believe that the primary task of monetary policy should be fighting inflation.</a:t>
            </a:r>
          </a:p>
          <a:p>
            <a:pPr lvl="0" rtl="0">
              <a:spcBef>
                <a:spcPts val="0"/>
              </a:spcBef>
              <a:buNone/>
            </a:pPr>
            <a:endParaRPr/>
          </a:p>
          <a:p>
            <a:pPr marL="457200" lvl="0" indent="-317500" rtl="0">
              <a:spcBef>
                <a:spcPts val="0"/>
              </a:spcBef>
              <a:buSzPct val="70000"/>
              <a:buChar char="●"/>
            </a:pPr>
            <a:r>
              <a:rPr lang="en-US"/>
              <a:t>This vision of focusing monetary policy on a low rate of inflation is so attractive that many countries have rewritten their central banking laws since the 1990s to have their bank practice </a:t>
            </a:r>
            <a:r>
              <a:rPr lang="en-US" u="sng"/>
              <a:t>inflation targeting</a:t>
            </a:r>
            <a:r>
              <a:rPr lang="en-US"/>
              <a:t>.</a:t>
            </a:r>
          </a:p>
          <a:p>
            <a:pPr lvl="0" rtl="0">
              <a:spcBef>
                <a:spcPts val="0"/>
              </a:spcBef>
              <a:buNone/>
            </a:pPr>
            <a:endParaRPr/>
          </a:p>
          <a:p>
            <a:pPr marL="457200" lvl="0" indent="-317500" rtl="0">
              <a:spcBef>
                <a:spcPts val="0"/>
              </a:spcBef>
              <a:buSzPct val="70000"/>
              <a:buChar char="●"/>
            </a:pPr>
            <a:r>
              <a:rPr lang="en-US" b="1"/>
              <a:t>Inflation targeting</a:t>
            </a:r>
            <a:r>
              <a:rPr lang="en-US"/>
              <a:t> - a rule that the central bank is required to focus only on keeping inflation low.</a:t>
            </a:r>
          </a:p>
          <a:p>
            <a:pPr lvl="0" rtl="0">
              <a:spcBef>
                <a:spcPts val="0"/>
              </a:spcBef>
              <a:buNone/>
            </a:pPr>
            <a:endParaRPr/>
          </a:p>
          <a:p>
            <a:pPr marL="457200" lvl="0" indent="-317500">
              <a:spcBef>
                <a:spcPts val="0"/>
              </a:spcBef>
              <a:buSzPct val="70000"/>
              <a:buChar char="●"/>
            </a:pPr>
            <a:r>
              <a:rPr lang="en-US" i="1"/>
              <a:t>Economists</a:t>
            </a:r>
            <a:r>
              <a:rPr lang="en-US"/>
              <a:t> have no final consensus on whether a central bank should be required to focus only on inflation or should have greater discretion.</a:t>
            </a: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457200" y="78038"/>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Monetary Policy in a Neoclassical Model</a:t>
            </a:r>
          </a:p>
        </p:txBody>
      </p:sp>
      <p:sp>
        <p:nvSpPr>
          <p:cNvPr id="320" name="Shape 320"/>
          <p:cNvSpPr txBox="1">
            <a:spLocks noGrp="1"/>
          </p:cNvSpPr>
          <p:nvPr>
            <p:ph type="body" idx="1"/>
          </p:nvPr>
        </p:nvSpPr>
        <p:spPr>
          <a:xfrm>
            <a:off x="114299" y="3614128"/>
            <a:ext cx="8899071" cy="2661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a:t>In a neoclassical view, monetary policy affects only the price level, not the level of output in the economy. </a:t>
            </a:r>
          </a:p>
          <a:p>
            <a:pPr marL="457200" marR="0" lvl="0" indent="-317500" algn="l" rtl="0">
              <a:spcBef>
                <a:spcPts val="0"/>
              </a:spcBef>
              <a:spcAft>
                <a:spcPts val="0"/>
              </a:spcAft>
              <a:buSzPct val="77777"/>
              <a:buChar char="●"/>
            </a:pPr>
            <a:r>
              <a:rPr lang="en-US" sz="1800" dirty="0"/>
              <a:t>For example, an expansionary monetary policy causes aggregate demand to shift from the original AD</a:t>
            </a:r>
            <a:r>
              <a:rPr lang="en-US" sz="1800" baseline="-25000" dirty="0"/>
              <a:t>0</a:t>
            </a:r>
            <a:r>
              <a:rPr lang="en-US" sz="1800" dirty="0"/>
              <a:t> to AD</a:t>
            </a:r>
            <a:r>
              <a:rPr lang="en-US" sz="1800" baseline="-25000" dirty="0"/>
              <a:t>1</a:t>
            </a:r>
            <a:r>
              <a:rPr lang="en-US" sz="1800" dirty="0"/>
              <a:t>. </a:t>
            </a:r>
          </a:p>
          <a:p>
            <a:pPr marL="457200" marR="0" lvl="0" indent="-317500" algn="l" rtl="0">
              <a:spcBef>
                <a:spcPts val="0"/>
              </a:spcBef>
              <a:spcAft>
                <a:spcPts val="0"/>
              </a:spcAft>
              <a:buSzPct val="77777"/>
              <a:buChar char="●"/>
            </a:pPr>
            <a:r>
              <a:rPr lang="en-US" sz="1800" dirty="0"/>
              <a:t>However, the adjustment of the economy from the original equilibrium (E</a:t>
            </a:r>
            <a:r>
              <a:rPr lang="en-US" sz="1800" baseline="-25000" dirty="0"/>
              <a:t>0</a:t>
            </a:r>
            <a:r>
              <a:rPr lang="en-US" sz="1800" dirty="0"/>
              <a:t>) to the new equilibrium (E</a:t>
            </a:r>
            <a:r>
              <a:rPr lang="en-US" sz="1800" baseline="-25000" dirty="0"/>
              <a:t>1</a:t>
            </a:r>
            <a:r>
              <a:rPr lang="en-US" sz="1800" dirty="0"/>
              <a:t>) represents an inflationary increase in the price level from P</a:t>
            </a:r>
            <a:r>
              <a:rPr lang="en-US" sz="1800" baseline="-25000" dirty="0"/>
              <a:t>0</a:t>
            </a:r>
            <a:r>
              <a:rPr lang="en-US" sz="1800" dirty="0"/>
              <a:t> to P</a:t>
            </a:r>
            <a:r>
              <a:rPr lang="en-US" sz="1800" baseline="-25000" dirty="0"/>
              <a:t>1</a:t>
            </a:r>
            <a:r>
              <a:rPr lang="en-US" sz="1800" dirty="0"/>
              <a:t>, but has no effect in the long run on output or the unemployment rate. </a:t>
            </a:r>
          </a:p>
          <a:p>
            <a:pPr marL="457200" marR="0" lvl="0" indent="-317500" algn="l" rtl="0">
              <a:spcBef>
                <a:spcPts val="0"/>
              </a:spcBef>
              <a:spcAft>
                <a:spcPts val="0"/>
              </a:spcAft>
              <a:buSzPct val="77777"/>
              <a:buChar char="●"/>
            </a:pPr>
            <a:r>
              <a:rPr lang="en-US" sz="1800" dirty="0"/>
              <a:t>In fact, no shift in AD will affect the equilibrium quantity of output in this model.</a:t>
            </a:r>
          </a:p>
        </p:txBody>
      </p:sp>
      <p:pic>
        <p:nvPicPr>
          <p:cNvPr id="321" name="Shape 321" descr="This graph shows the neo-classical view that in the long run, monetary policy only affects the price level, not output."/>
          <p:cNvPicPr preferRelativeResize="0">
            <a:picLocks noGrp="1"/>
          </p:cNvPicPr>
          <p:nvPr>
            <p:ph type="pic" idx="2"/>
          </p:nvPr>
        </p:nvPicPr>
        <p:blipFill rotWithShape="1">
          <a:blip r:embed="rId3">
            <a:alphaModFix/>
          </a:blip>
          <a:srcRect/>
          <a:stretch/>
        </p:blipFill>
        <p:spPr>
          <a:xfrm>
            <a:off x="2304000" y="676059"/>
            <a:ext cx="4536000" cy="2954400"/>
          </a:xfrm>
          <a:prstGeom prst="rect">
            <a:avLst/>
          </a:prstGeom>
          <a:noFill/>
          <a:ln>
            <a:noFill/>
          </a:ln>
        </p:spPr>
      </p:pic>
      <p:sp>
        <p:nvSpPr>
          <p:cNvPr id="6" name="Rectangle 5"/>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r>
              <a:rPr lang="en-US" sz="2400" b="0" i="0" u="none" strike="noStrike" cap="none" dirty="0" smtClean="0">
                <a:solidFill>
                  <a:srgbClr val="6CB255"/>
                </a:solidFill>
                <a:latin typeface="Arial Black"/>
                <a:ea typeface="Arial Black"/>
                <a:cs typeface="Arial Black"/>
                <a:sym typeface="Arial Black"/>
              </a:rPr>
              <a:t>Attribution</a:t>
            </a:r>
            <a:endParaRPr sz="2400" b="0" i="0" u="none" strike="noStrike" cap="none" dirty="0">
              <a:solidFill>
                <a:srgbClr val="6CB255"/>
              </a:solidFill>
              <a:latin typeface="Arial Black"/>
              <a:ea typeface="Arial Black"/>
              <a:cs typeface="Arial Black"/>
              <a:sym typeface="Arial Black"/>
            </a:endParaRPr>
          </a:p>
        </p:txBody>
      </p:sp>
      <p:sp>
        <p:nvSpPr>
          <p:cNvPr id="328" name="Shape 328"/>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15.1 The Federal Reserve Banking </a:t>
            </a:r>
          </a:p>
          <a:p>
            <a:pPr lvl="0">
              <a:spcBef>
                <a:spcPts val="0"/>
              </a:spcBef>
              <a:buNone/>
            </a:pPr>
            <a:r>
              <a:rPr lang="en-US"/>
              <a:t>System and Central Banks</a:t>
            </a:r>
          </a:p>
        </p:txBody>
      </p:sp>
      <p:sp>
        <p:nvSpPr>
          <p:cNvPr id="96" name="Shape 96"/>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Central bank</a:t>
            </a:r>
            <a:r>
              <a:rPr lang="en-US"/>
              <a:t> - the organization responsible for conducting monetary policy and ensuring that a nation’s financial system operates smoothly.</a:t>
            </a:r>
          </a:p>
          <a:p>
            <a:pPr lvl="0" rtl="0">
              <a:spcBef>
                <a:spcPts val="0"/>
              </a:spcBef>
              <a:buNone/>
            </a:pPr>
            <a:endParaRPr/>
          </a:p>
          <a:p>
            <a:pPr marL="457200" lvl="0" indent="-317500" rtl="0">
              <a:spcBef>
                <a:spcPts val="0"/>
              </a:spcBef>
              <a:spcAft>
                <a:spcPts val="0"/>
              </a:spcAft>
              <a:buSzPct val="70000"/>
              <a:buChar char="●"/>
            </a:pPr>
            <a:r>
              <a:rPr lang="en-US"/>
              <a:t>In the U.S. the central bank is the Federal Reserve (“the Fed”).</a:t>
            </a:r>
          </a:p>
          <a:p>
            <a:pPr marL="914400" lvl="1" indent="-355600" rtl="0">
              <a:spcBef>
                <a:spcPts val="0"/>
              </a:spcBef>
              <a:spcAft>
                <a:spcPts val="0"/>
              </a:spcAft>
              <a:buSzPct val="100000"/>
            </a:pPr>
            <a:r>
              <a:rPr lang="en-US"/>
              <a:t>Semi-decentralized, mixing government appointees with representation from private-sector banks.</a:t>
            </a:r>
          </a:p>
          <a:p>
            <a:pPr marL="914400" lvl="1" indent="-355600">
              <a:spcBef>
                <a:spcPts val="0"/>
              </a:spcBef>
              <a:buSzPct val="100000"/>
            </a:pPr>
            <a:r>
              <a:rPr lang="en-US"/>
              <a:t>Run by a Board of Governors, consisting of seven members appointed by the President of the United States and confirmed by the Senate.</a:t>
            </a: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Chair of the Federal Reserve Board</a:t>
            </a:r>
          </a:p>
        </p:txBody>
      </p:sp>
      <p:pic>
        <p:nvPicPr>
          <p:cNvPr id="103" name="Shape 103" descr="Picture of Janet Yellen"/>
          <p:cNvPicPr preferRelativeResize="0">
            <a:picLocks noGrp="1"/>
          </p:cNvPicPr>
          <p:nvPr>
            <p:ph type="pic" idx="2"/>
          </p:nvPr>
        </p:nvPicPr>
        <p:blipFill rotWithShape="1">
          <a:blip r:embed="rId3">
            <a:alphaModFix/>
          </a:blip>
          <a:srcRect/>
          <a:stretch/>
        </p:blipFill>
        <p:spPr>
          <a:xfrm>
            <a:off x="4489450" y="1069868"/>
            <a:ext cx="4030663" cy="5071366"/>
          </a:xfrm>
          <a:prstGeom prst="rect">
            <a:avLst/>
          </a:prstGeom>
          <a:noFill/>
          <a:ln>
            <a:noFill/>
          </a:ln>
        </p:spPr>
      </p:pic>
      <p:sp>
        <p:nvSpPr>
          <p:cNvPr id="104" name="Shape 104"/>
          <p:cNvSpPr txBox="1">
            <a:spLocks noGrp="1"/>
          </p:cNvSpPr>
          <p:nvPr>
            <p:ph type="body" idx="1"/>
          </p:nvPr>
        </p:nvSpPr>
        <p:spPr>
          <a:xfrm>
            <a:off x="457200" y="1107617"/>
            <a:ext cx="3913188" cy="5256973"/>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7777"/>
              <a:buChar char="●"/>
            </a:pPr>
            <a:r>
              <a:rPr lang="en-US">
                <a:solidFill>
                  <a:schemeClr val="dk1"/>
                </a:solidFill>
              </a:rPr>
              <a:t>Janet L. Yellen is the first woman to hold the position of Chair of the Federal Reserve Board of Governors. </a:t>
            </a:r>
            <a:r>
              <a:rPr lang="en-US" sz="1800">
                <a:solidFill>
                  <a:schemeClr val="dk1"/>
                </a:solidFill>
              </a:rPr>
              <a:t>(Credit: Board of Governors of the Federal Reserve System)</a:t>
            </a:r>
          </a:p>
          <a:p>
            <a:pPr marR="0" lvl="0" algn="l" rtl="0">
              <a:spcBef>
                <a:spcPts val="0"/>
              </a:spcBef>
              <a:spcAft>
                <a:spcPts val="0"/>
              </a:spcAft>
              <a:buNone/>
            </a:pPr>
            <a:endParaRPr sz="1800">
              <a:solidFill>
                <a:schemeClr val="dk1"/>
              </a:solidFill>
            </a:endParaRPr>
          </a:p>
          <a:p>
            <a:pPr marL="457200" marR="0" lvl="0" indent="-317500" algn="l" rtl="0">
              <a:spcBef>
                <a:spcPts val="0"/>
              </a:spcBef>
              <a:spcAft>
                <a:spcPts val="0"/>
              </a:spcAft>
              <a:buClr>
                <a:srgbClr val="6CB255"/>
              </a:buClr>
              <a:buSzPct val="70000"/>
              <a:buChar char="●"/>
            </a:pPr>
            <a:r>
              <a:rPr lang="en-US">
                <a:solidFill>
                  <a:schemeClr val="dk1"/>
                </a:solidFill>
              </a:rPr>
              <a:t>While the Chair of the Federal Reserve has only one vote, they control the agenda, and is the Fed's public voice.</a:t>
            </a:r>
          </a:p>
        </p:txBody>
      </p:sp>
      <p:sp>
        <p:nvSpPr>
          <p:cNvPr id="6" name="Rectangle 5"/>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Twelve Federal Reserve Districts</a:t>
            </a:r>
          </a:p>
        </p:txBody>
      </p:sp>
      <p:sp>
        <p:nvSpPr>
          <p:cNvPr id="111" name="Shape 111"/>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The Federal Reserve is more than the Board of Governors. </a:t>
            </a:r>
            <a:endParaRPr dirty="0"/>
          </a:p>
          <a:p>
            <a:pPr marL="457200" marR="0" lvl="0" indent="-317500" algn="l" rtl="0">
              <a:spcBef>
                <a:spcPts val="0"/>
              </a:spcBef>
              <a:spcAft>
                <a:spcPts val="0"/>
              </a:spcAft>
              <a:buSzPct val="70000"/>
              <a:buChar char="●"/>
            </a:pPr>
            <a:r>
              <a:rPr lang="en-US" dirty="0"/>
              <a:t>The Fed also includes 12 regional Federal Reserve banks, each of which is responsible for supporting the commercial banks and economy generally in its district.</a:t>
            </a:r>
          </a:p>
        </p:txBody>
      </p:sp>
      <p:pic>
        <p:nvPicPr>
          <p:cNvPr id="112" name="Shape 112" descr="Image of the United States Map with the districts of the federal reserve indicated."/>
          <p:cNvPicPr preferRelativeResize="0">
            <a:picLocks noGrp="1"/>
          </p:cNvPicPr>
          <p:nvPr>
            <p:ph type="pic" idx="2"/>
          </p:nvPr>
        </p:nvPicPr>
        <p:blipFill rotWithShape="1">
          <a:blip r:embed="rId3">
            <a:alphaModFix/>
          </a:blip>
          <a:srcRect/>
          <a:stretch/>
        </p:blipFill>
        <p:spPr>
          <a:xfrm>
            <a:off x="1284365" y="1122386"/>
            <a:ext cx="6408580" cy="3500071"/>
          </a:xfrm>
          <a:prstGeom prst="rect">
            <a:avLst/>
          </a:prstGeom>
          <a:noFill/>
          <a:ln>
            <a:noFill/>
          </a:ln>
        </p:spPr>
      </p:pic>
      <p:sp>
        <p:nvSpPr>
          <p:cNvPr id="6" name="Rectangle 5"/>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What Does a Central Bank Do?</a:t>
            </a:r>
          </a:p>
        </p:txBody>
      </p:sp>
      <p:sp>
        <p:nvSpPr>
          <p:cNvPr id="119" name="Shape 119"/>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The Federal Reserve is designed to perform three important functions:</a:t>
            </a:r>
          </a:p>
          <a:p>
            <a:pPr lvl="0" rtl="0">
              <a:spcBef>
                <a:spcPts val="0"/>
              </a:spcBef>
              <a:buNone/>
            </a:pPr>
            <a:endParaRPr/>
          </a:p>
          <a:p>
            <a:pPr marL="914400" lvl="0" indent="-355600" rtl="0">
              <a:spcBef>
                <a:spcPts val="0"/>
              </a:spcBef>
              <a:spcAft>
                <a:spcPts val="0"/>
              </a:spcAft>
              <a:buSzPct val="100000"/>
              <a:buAutoNum type="arabicPeriod"/>
            </a:pPr>
            <a:r>
              <a:rPr lang="en-US"/>
              <a:t>To conduct monetary policy</a:t>
            </a:r>
          </a:p>
          <a:p>
            <a:pPr marL="914400" lvl="0" indent="-355600" rtl="0">
              <a:spcBef>
                <a:spcPts val="0"/>
              </a:spcBef>
              <a:spcAft>
                <a:spcPts val="0"/>
              </a:spcAft>
              <a:buSzPct val="100000"/>
              <a:buAutoNum type="arabicPeriod"/>
            </a:pPr>
            <a:r>
              <a:rPr lang="en-US"/>
              <a:t>To promote stability of the financial system</a:t>
            </a:r>
          </a:p>
          <a:p>
            <a:pPr marL="914400" lvl="0" indent="-355600" rtl="0">
              <a:spcBef>
                <a:spcPts val="0"/>
              </a:spcBef>
              <a:buSzPct val="100000"/>
              <a:buAutoNum type="arabicPeriod"/>
            </a:pPr>
            <a:r>
              <a:rPr lang="en-US"/>
              <a:t>To provide banking services to commercial banks and other depository institutions, and to provide banking services to the federal government.</a:t>
            </a: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15.2 Bank Regulation</a:t>
            </a:r>
          </a:p>
        </p:txBody>
      </p:sp>
      <p:sp>
        <p:nvSpPr>
          <p:cNvPr id="126" name="Shape 126"/>
          <p:cNvSpPr>
            <a:spLocks noGrp="1"/>
          </p:cNvSpPr>
          <p:nvPr>
            <p:ph type="pic" idx="2"/>
          </p:nvPr>
        </p:nvSpPr>
        <p:spPr>
          <a:xfrm>
            <a:off x="457200" y="1122370"/>
            <a:ext cx="8062800" cy="5200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Bank regulation is intended to maintain banks' solvency by avoiding excessive risk. </a:t>
            </a:r>
          </a:p>
          <a:p>
            <a:pPr lvl="0" rtl="0">
              <a:spcBef>
                <a:spcPts val="0"/>
              </a:spcBef>
              <a:buNone/>
            </a:pPr>
            <a:endParaRPr/>
          </a:p>
          <a:p>
            <a:pPr marL="457200" lvl="0" indent="-317500" rtl="0">
              <a:spcBef>
                <a:spcPts val="0"/>
              </a:spcBef>
              <a:spcAft>
                <a:spcPts val="0"/>
              </a:spcAft>
              <a:buSzPct val="70000"/>
              <a:buChar char="●"/>
            </a:pPr>
            <a:r>
              <a:rPr lang="en-US"/>
              <a:t>Regulation falls into a number of categories:</a:t>
            </a:r>
          </a:p>
          <a:p>
            <a:pPr marL="914400" lvl="1" indent="-355600" rtl="0">
              <a:spcBef>
                <a:spcPts val="0"/>
              </a:spcBef>
              <a:spcAft>
                <a:spcPts val="0"/>
              </a:spcAft>
              <a:buSzPct val="100000"/>
            </a:pPr>
            <a:r>
              <a:rPr lang="en-US"/>
              <a:t>reserve requirements</a:t>
            </a:r>
          </a:p>
          <a:p>
            <a:pPr marL="914400" lvl="1" indent="-355600" rtl="0">
              <a:spcBef>
                <a:spcPts val="0"/>
              </a:spcBef>
              <a:spcAft>
                <a:spcPts val="0"/>
              </a:spcAft>
              <a:buSzPct val="100000"/>
            </a:pPr>
            <a:r>
              <a:rPr lang="en-US"/>
              <a:t>capital requirements </a:t>
            </a:r>
          </a:p>
          <a:p>
            <a:pPr marL="914400" lvl="1" indent="-355600" rtl="0">
              <a:spcBef>
                <a:spcPts val="0"/>
              </a:spcBef>
              <a:buSzPct val="100000"/>
            </a:pPr>
            <a:r>
              <a:rPr lang="en-US"/>
              <a:t>restrictions on the types of investments banks may make.</a:t>
            </a:r>
          </a:p>
          <a:p>
            <a:pPr lvl="0" indent="457200" rtl="0">
              <a:spcBef>
                <a:spcPts val="0"/>
              </a:spcBef>
              <a:buNone/>
            </a:pPr>
            <a:endParaRPr/>
          </a:p>
          <a:p>
            <a:pPr marL="457200" lvl="0" indent="-317500" rtl="0">
              <a:spcBef>
                <a:spcPts val="0"/>
              </a:spcBef>
              <a:buSzPct val="70000"/>
              <a:buChar char="●"/>
            </a:pPr>
            <a:r>
              <a:rPr lang="en-US"/>
              <a:t>Regulation requires that banks maintain a minimum net worth, usually expressed as a percent of their assets, to protect their depositors and other creditors.</a:t>
            </a: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Bank Supervision</a:t>
            </a:r>
          </a:p>
        </p:txBody>
      </p:sp>
      <p:sp>
        <p:nvSpPr>
          <p:cNvPr id="133" name="Shape 133"/>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Several government agencies monitor banks' balance sheets to make sure they have positive net worth and are not taking too high a level of risk.</a:t>
            </a:r>
          </a:p>
          <a:p>
            <a:pPr marL="914400" lvl="1" indent="-355600" rtl="0">
              <a:spcBef>
                <a:spcPts val="0"/>
              </a:spcBef>
              <a:spcAft>
                <a:spcPts val="0"/>
              </a:spcAft>
              <a:buSzPct val="100000"/>
            </a:pPr>
            <a:r>
              <a:rPr lang="en-US"/>
              <a:t>Office of the Comptroller of the Currency (is within the U.S. Department of the Treasury)</a:t>
            </a:r>
          </a:p>
          <a:p>
            <a:pPr marL="914400" lvl="1" indent="-355600" rtl="0">
              <a:spcBef>
                <a:spcPts val="0"/>
              </a:spcBef>
              <a:spcAft>
                <a:spcPts val="0"/>
              </a:spcAft>
              <a:buSzPct val="100000"/>
            </a:pPr>
            <a:r>
              <a:rPr lang="en-US"/>
              <a:t>National Credit Union Administration (NCUA)</a:t>
            </a:r>
          </a:p>
          <a:p>
            <a:pPr marL="914400" lvl="1" indent="-355600">
              <a:spcBef>
                <a:spcPts val="0"/>
              </a:spcBef>
              <a:buSzPct val="100000"/>
            </a:pPr>
            <a:r>
              <a:rPr lang="en-US"/>
              <a:t>The Federal Reserve</a:t>
            </a:r>
          </a:p>
        </p:txBody>
      </p:sp>
      <p:sp>
        <p:nvSpPr>
          <p:cNvPr id="5" name="Rectangle 4"/>
          <p:cNvSpPr/>
          <p:nvPr/>
        </p:nvSpPr>
        <p:spPr>
          <a:xfrm>
            <a:off x="0" y="6249667"/>
            <a:ext cx="9144000" cy="553998"/>
          </a:xfrm>
          <a:prstGeom prst="rect">
            <a:avLst/>
          </a:prstGeom>
        </p:spPr>
        <p:txBody>
          <a:bodyPr wrap="square">
            <a:spAutoFit/>
          </a:bodyPr>
          <a:lstStyle/>
          <a:p>
            <a:r>
              <a:rPr lang="en-US" sz="1000" dirty="0">
                <a:solidFill>
                  <a:prstClr val="black"/>
                </a:solidFill>
                <a:latin typeface="ArialMT" charset="0"/>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sz="1000" dirty="0">
              <a:solidFill>
                <a:prstClr val="black"/>
              </a:solidFill>
              <a:latin typeface="HelveticaNeue" charset="0"/>
            </a:endParaRPr>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3681</Words>
  <Application>Microsoft Macintosh PowerPoint</Application>
  <PresentationFormat>On-screen Show (4:3)</PresentationFormat>
  <Paragraphs>234</Paragraphs>
  <Slides>35</Slides>
  <Notes>35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35</vt:i4>
      </vt:variant>
    </vt:vector>
  </HeadingPairs>
  <TitlesOfParts>
    <vt:vector size="41" baseType="lpstr">
      <vt:lpstr>Arial Black</vt:lpstr>
      <vt:lpstr>ArialMT</vt:lpstr>
      <vt:lpstr>HelveticaNeue</vt:lpstr>
      <vt:lpstr>Arial</vt:lpstr>
      <vt:lpstr>Essential</vt:lpstr>
      <vt:lpstr>Essential</vt:lpstr>
      <vt:lpstr>PowerPoint Presentation</vt:lpstr>
      <vt:lpstr>CH.15 OUTLINE</vt:lpstr>
      <vt:lpstr>15.1 Marriner S. Eccles Federal Reserve Headquarters, Washington D.C.</vt:lpstr>
      <vt:lpstr>15.1 The Federal Reserve Banking  System and Central Banks</vt:lpstr>
      <vt:lpstr>Chair of the Federal Reserve Board</vt:lpstr>
      <vt:lpstr>The Twelve Federal Reserve Districts</vt:lpstr>
      <vt:lpstr>What Does a Central Bank Do?</vt:lpstr>
      <vt:lpstr>15.2 Bank Regulation</vt:lpstr>
      <vt:lpstr>Bank Supervision</vt:lpstr>
      <vt:lpstr> A Run on the Bank</vt:lpstr>
      <vt:lpstr>Deposit Insurance and  Lender of Last Resort</vt:lpstr>
      <vt:lpstr>15.3 How a Central Bank Executes  Monetary Policy</vt:lpstr>
      <vt:lpstr>How Open Market Operations Increase  the Money Supply</vt:lpstr>
      <vt:lpstr>How Open Market Operations Increase  the Money Supply, Continued</vt:lpstr>
      <vt:lpstr>How Open Market Operations Decrease  the Money Supply</vt:lpstr>
      <vt:lpstr>How Open Market Operations Decrease  the Money Supply, Continued</vt:lpstr>
      <vt:lpstr>Changing Reserve Requirements</vt:lpstr>
      <vt:lpstr>Changing the Discount Rate</vt:lpstr>
      <vt:lpstr>15.4 Monetary Policy and Economic  Outcomes</vt:lpstr>
      <vt:lpstr>The Effect of Monetary Policy on Interest Rates</vt:lpstr>
      <vt:lpstr>Monetary Policy and Interest Rates</vt:lpstr>
      <vt:lpstr>The Effect of Monetary Policy on  Aggregate Demand</vt:lpstr>
      <vt:lpstr>Expansionary or Contractionary Monetary Policy</vt:lpstr>
      <vt:lpstr>Expansionary or Contractionary Monetary Policy, Continued</vt:lpstr>
      <vt:lpstr>Countercyclical</vt:lpstr>
      <vt:lpstr>The Pathways of Monetary Policy</vt:lpstr>
      <vt:lpstr>The Pathways of Monetary Policy,  Continued</vt:lpstr>
      <vt:lpstr>Federal Reserve Actions Over Last Four Decades</vt:lpstr>
      <vt:lpstr>Quantitative Easing</vt:lpstr>
      <vt:lpstr>15.5 Pitfalls for Monetary Policy</vt:lpstr>
      <vt:lpstr>Unpredictable Movements of Velocity</vt:lpstr>
      <vt:lpstr>Velocity Calculated Using M1</vt:lpstr>
      <vt:lpstr>Unemployment and Inflation</vt:lpstr>
      <vt:lpstr>Monetary Policy in a Neoclassical Model</vt:lpstr>
      <vt:lpstr>Attribution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Helen Graves</cp:lastModifiedBy>
  <cp:revision>6</cp:revision>
  <dcterms:modified xsi:type="dcterms:W3CDTF">2018-01-04T23:46:50Z</dcterms:modified>
</cp:coreProperties>
</file>