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 id="2147483657" r:id="rId2"/>
  </p:sldMasterIdLst>
  <p:notesMasterIdLst>
    <p:notesMasterId r:id="rId2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79"/>
    <p:restoredTop sz="94541"/>
  </p:normalViewPr>
  <p:slideViewPr>
    <p:cSldViewPr snapToGrid="0" snapToObjects="1">
      <p:cViewPr varScale="1">
        <p:scale>
          <a:sx n="85" d="100"/>
          <a:sy n="85" d="100"/>
        </p:scale>
        <p:origin x="176"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9259211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2584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290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3196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1059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9526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4370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4561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21288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311278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615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7603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0014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20699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203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1414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68657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46162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33719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724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7140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2161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771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51803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303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6805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5962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133758" y="6139528"/>
            <a:ext cx="9010242" cy="486124"/>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1" y="6089966"/>
            <a:ext cx="9039069" cy="325824"/>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6" name="Shape 26"/>
          <p:cNvSpPr txBox="1">
            <a:spLocks noGrp="1"/>
          </p:cNvSpPr>
          <p:nvPr>
            <p:ph type="ftr" idx="11"/>
          </p:nvPr>
        </p:nvSpPr>
        <p:spPr>
          <a:xfrm>
            <a:off x="0" y="6118121"/>
            <a:ext cx="9144000" cy="4959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6512" y="6298003"/>
            <a:ext cx="9107487" cy="37262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0" y="6212522"/>
            <a:ext cx="9144000" cy="32318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4470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MACROECONOMICS 2e</a:t>
            </a: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8</a:t>
            </a:r>
            <a:r>
              <a:rPr lang="en-US" sz="2000" b="1" i="0" u="none" strike="noStrike" cap="none" dirty="0">
                <a:solidFill>
                  <a:srgbClr val="212F62"/>
                </a:solidFill>
                <a:latin typeface="Arial"/>
                <a:ea typeface="Arial"/>
                <a:cs typeface="Arial"/>
                <a:sym typeface="Arial"/>
              </a:rPr>
              <a:t> Unemployment</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pic>
        <p:nvPicPr>
          <p:cNvPr id="75" name="Shape 75" descr="OpenStax logo"/>
          <p:cNvPicPr preferRelativeResize="0"/>
          <p:nvPr/>
        </p:nvPicPr>
        <p:blipFill rotWithShape="1">
          <a:blip r:embed="rId4">
            <a:alphaModFix/>
          </a:blip>
          <a:srcRect/>
          <a:stretch/>
        </p:blipFill>
        <p:spPr>
          <a:xfrm>
            <a:off x="7610087" y="5606050"/>
            <a:ext cx="1222295" cy="8332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Unemployment Rates by Group - Age</a:t>
            </a:r>
          </a:p>
        </p:txBody>
      </p:sp>
      <p:sp>
        <p:nvSpPr>
          <p:cNvPr id="141" name="Shape 141"/>
          <p:cNvSpPr txBox="1">
            <a:spLocks noGrp="1"/>
          </p:cNvSpPr>
          <p:nvPr>
            <p:ph type="body" idx="1"/>
          </p:nvPr>
        </p:nvSpPr>
        <p:spPr>
          <a:xfrm>
            <a:off x="457200" y="4843981"/>
            <a:ext cx="8062800" cy="1787700"/>
          </a:xfrm>
          <a:prstGeom prst="rect">
            <a:avLst/>
          </a:prstGeom>
          <a:noFill/>
          <a:ln>
            <a:noFill/>
          </a:ln>
        </p:spPr>
        <p:txBody>
          <a:bodyPr wrap="square" lIns="91425" tIns="45700" rIns="91425" bIns="45700" anchor="t" anchorCtr="0">
            <a:noAutofit/>
          </a:bodyPr>
          <a:lstStyle/>
          <a:p>
            <a:pPr marL="457200" marR="0" lvl="0" indent="-317500" algn="l" rtl="0">
              <a:spcBef>
                <a:spcPts val="840"/>
              </a:spcBef>
              <a:spcAft>
                <a:spcPts val="0"/>
              </a:spcAft>
              <a:buClr>
                <a:srgbClr val="6CB255"/>
              </a:buClr>
              <a:buSzPct val="77777"/>
              <a:buFont typeface="Arial"/>
              <a:buChar char="●"/>
            </a:pPr>
            <a:r>
              <a:rPr lang="en-US" b="0" i="0" u="none" strike="noStrike" cap="none" dirty="0">
                <a:solidFill>
                  <a:srgbClr val="000000"/>
                </a:solidFill>
                <a:latin typeface="Arial"/>
                <a:ea typeface="Arial"/>
                <a:cs typeface="Arial"/>
                <a:sym typeface="Arial"/>
              </a:rPr>
              <a:t>Unemployment rates are highest for the very young and become lower with age. </a:t>
            </a:r>
            <a:r>
              <a:rPr lang="en-US" sz="1600" dirty="0">
                <a:solidFill>
                  <a:schemeClr val="dk1"/>
                </a:solidFill>
              </a:rPr>
              <a:t>(Source: </a:t>
            </a:r>
            <a:r>
              <a:rPr lang="en-US" sz="1600" dirty="0" err="1">
                <a:solidFill>
                  <a:schemeClr val="dk1"/>
                </a:solidFill>
              </a:rPr>
              <a:t>www.bls.gov</a:t>
            </a:r>
            <a:r>
              <a:rPr lang="en-US" sz="1600" dirty="0">
                <a:solidFill>
                  <a:schemeClr val="dk1"/>
                </a:solidFill>
              </a:rPr>
              <a:t>)</a:t>
            </a:r>
          </a:p>
          <a:p>
            <a:pPr marR="0" lvl="0" algn="l" rtl="0">
              <a:spcBef>
                <a:spcPts val="840"/>
              </a:spcBef>
              <a:spcAft>
                <a:spcPts val="0"/>
              </a:spcAft>
              <a:buNone/>
            </a:pPr>
            <a:endParaRPr dirty="0"/>
          </a:p>
        </p:txBody>
      </p:sp>
      <p:pic>
        <p:nvPicPr>
          <p:cNvPr id="143" name="Shape 143" descr="Graph b shows the trends in unemployment rates for women, by age for the year 1972 to 2014. In 1972, the graph starts out around 9% for women aged 20–24, goes up to 13.6% in 1975, and ends at 11.2% in 2014. In 1972, the graph starts out at 3.7% for women aged 25–54, jumps to 6.4% in 1975, and ends at around 5% in 2014. In 1972, the graph starts out around 3% for women aged 55 and over. It remains between 3–5% until 2010, when it jumps to 7%. In 2014, it drops down to 4.4%. "/>
          <p:cNvPicPr preferRelativeResize="0"/>
          <p:nvPr/>
        </p:nvPicPr>
        <p:blipFill>
          <a:blip r:embed="rId3">
            <a:alphaModFix/>
          </a:blip>
          <a:stretch>
            <a:fillRect/>
          </a:stretch>
        </p:blipFill>
        <p:spPr>
          <a:xfrm>
            <a:off x="2496856" y="1053126"/>
            <a:ext cx="4150287" cy="3638455"/>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Unemployment Rates by Group - Race and Ethnicity</a:t>
            </a:r>
          </a:p>
        </p:txBody>
      </p:sp>
      <p:sp>
        <p:nvSpPr>
          <p:cNvPr id="149" name="Shape 149"/>
          <p:cNvSpPr txBox="1">
            <a:spLocks noGrp="1"/>
          </p:cNvSpPr>
          <p:nvPr>
            <p:ph type="body" idx="1"/>
          </p:nvPr>
        </p:nvSpPr>
        <p:spPr>
          <a:xfrm>
            <a:off x="457200" y="4843981"/>
            <a:ext cx="8062800" cy="1787700"/>
          </a:xfrm>
          <a:prstGeom prst="rect">
            <a:avLst/>
          </a:prstGeom>
          <a:noFill/>
          <a:ln>
            <a:noFill/>
          </a:ln>
        </p:spPr>
        <p:txBody>
          <a:bodyPr wrap="square" lIns="91425" tIns="45700" rIns="91425" bIns="45700" anchor="t" anchorCtr="0">
            <a:noAutofit/>
          </a:bodyPr>
          <a:lstStyle/>
          <a:p>
            <a:pPr marL="457200" marR="0" lvl="0" indent="-317500" algn="l" rtl="0">
              <a:spcBef>
                <a:spcPts val="840"/>
              </a:spcBef>
              <a:spcAft>
                <a:spcPts val="0"/>
              </a:spcAft>
              <a:buClr>
                <a:srgbClr val="6CB255"/>
              </a:buClr>
              <a:buSzPct val="77777"/>
              <a:buFont typeface="Arial"/>
              <a:buChar char="●"/>
            </a:pPr>
            <a:r>
              <a:rPr lang="en-US" b="0" i="0" u="none" strike="noStrike" cap="none" dirty="0">
                <a:solidFill>
                  <a:srgbClr val="000000"/>
                </a:solidFill>
                <a:latin typeface="Arial"/>
                <a:ea typeface="Arial"/>
                <a:cs typeface="Arial"/>
                <a:sym typeface="Arial"/>
              </a:rPr>
              <a:t>Although unemployment rates for all groups tend to rise and fall together, the unemployment rate for whites has been lower than the unemployment rate for blacks and Hispanics in recent decades. </a:t>
            </a:r>
            <a:r>
              <a:rPr lang="en-US" sz="1600" b="0" i="0" u="none" strike="noStrike" cap="none" dirty="0">
                <a:solidFill>
                  <a:srgbClr val="000000"/>
                </a:solidFill>
                <a:latin typeface="Arial"/>
                <a:ea typeface="Arial"/>
                <a:cs typeface="Arial"/>
                <a:sym typeface="Arial"/>
              </a:rPr>
              <a:t>(Source: </a:t>
            </a:r>
            <a:r>
              <a:rPr lang="en-US" sz="1600" b="0" i="0" u="none" strike="noStrike" cap="none" dirty="0" err="1">
                <a:solidFill>
                  <a:srgbClr val="000000"/>
                </a:solidFill>
                <a:latin typeface="Arial"/>
                <a:ea typeface="Arial"/>
                <a:cs typeface="Arial"/>
                <a:sym typeface="Arial"/>
              </a:rPr>
              <a:t>www.bls.gov</a:t>
            </a:r>
            <a:r>
              <a:rPr lang="en-US" sz="1600" b="0" i="0" u="none" strike="noStrike" cap="none" dirty="0">
                <a:solidFill>
                  <a:srgbClr val="000000"/>
                </a:solidFill>
                <a:latin typeface="Arial"/>
                <a:ea typeface="Arial"/>
                <a:cs typeface="Arial"/>
                <a:sym typeface="Arial"/>
              </a:rPr>
              <a:t>)</a:t>
            </a:r>
          </a:p>
        </p:txBody>
      </p:sp>
      <p:pic>
        <p:nvPicPr>
          <p:cNvPr id="151" name="Shape 151" descr="Graph c shows the trends in unemployment rates by race and ethnicity for the year 1972 to 2014. In 1972, the graph starts out at 10.4% for blacks, rises to nearly 15% in 1975, rises even more in 1983 to 19.5%, and ends up around 11% in 2014. In 1972, the graph starts out around 7% for Hispanics, rises to around 12% in 1975, and ends at 7.4% in 2014. In 1972, the graph starts out around 5% for whites, jumps to nearly 8% in 1975, jumps again to nearly 8.5% in 1982, and ends up at around 5% in 2014."/>
          <p:cNvPicPr preferRelativeResize="0"/>
          <p:nvPr/>
        </p:nvPicPr>
        <p:blipFill>
          <a:blip r:embed="rId3">
            <a:alphaModFix/>
          </a:blip>
          <a:stretch>
            <a:fillRect/>
          </a:stretch>
        </p:blipFill>
        <p:spPr>
          <a:xfrm>
            <a:off x="2371478" y="1053126"/>
            <a:ext cx="4401044" cy="3638455"/>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International Unemployment Comparisons</a:t>
            </a:r>
          </a:p>
        </p:txBody>
      </p:sp>
      <p:sp>
        <p:nvSpPr>
          <p:cNvPr id="157" name="Shape 157"/>
          <p:cNvSpPr>
            <a:spLocks noGrp="1"/>
          </p:cNvSpPr>
          <p:nvPr>
            <p:ph type="pic" idx="2"/>
          </p:nvPr>
        </p:nvSpPr>
        <p:spPr>
          <a:xfrm>
            <a:off x="457200" y="1122376"/>
            <a:ext cx="8062800" cy="5275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From an international perspective, the U.S. unemployment rate typically has looked a little better than average.</a:t>
            </a:r>
          </a:p>
          <a:p>
            <a:pPr lvl="0" rtl="0">
              <a:spcBef>
                <a:spcPts val="0"/>
              </a:spcBef>
              <a:buNone/>
            </a:pPr>
            <a:endParaRPr/>
          </a:p>
          <a:p>
            <a:pPr marL="457200" lvl="0" indent="-317500" rtl="0">
              <a:spcBef>
                <a:spcPts val="0"/>
              </a:spcBef>
              <a:spcAft>
                <a:spcPts val="0"/>
              </a:spcAft>
              <a:buSzPct val="70000"/>
              <a:buChar char="●"/>
            </a:pPr>
            <a:r>
              <a:rPr lang="en-US"/>
              <a:t>Caution when comparing cross-country unemployment rates due to:</a:t>
            </a:r>
          </a:p>
          <a:p>
            <a:pPr marL="914400" lvl="1" indent="-355600" rtl="0">
              <a:spcBef>
                <a:spcPts val="0"/>
              </a:spcBef>
              <a:buSzPct val="100000"/>
            </a:pPr>
            <a:r>
              <a:rPr lang="en-US"/>
              <a:t>Different definitions of unemployment</a:t>
            </a:r>
          </a:p>
          <a:p>
            <a:pPr lvl="0" indent="457200" rtl="0">
              <a:spcBef>
                <a:spcPts val="0"/>
              </a:spcBef>
              <a:buNone/>
            </a:pPr>
            <a:endParaRPr/>
          </a:p>
          <a:p>
            <a:pPr marL="914400" lvl="1" indent="-355600" rtl="0">
              <a:spcBef>
                <a:spcPts val="0"/>
              </a:spcBef>
              <a:spcAft>
                <a:spcPts val="0"/>
              </a:spcAft>
              <a:buSzPct val="100000"/>
            </a:pPr>
            <a:r>
              <a:rPr lang="en-US"/>
              <a:t>Survey tools for measuring unemployment</a:t>
            </a:r>
          </a:p>
          <a:p>
            <a:pPr marL="1371600" lvl="2" indent="-317500" rtl="0">
              <a:spcBef>
                <a:spcPts val="0"/>
              </a:spcBef>
              <a:buSzPct val="77777"/>
            </a:pPr>
            <a:r>
              <a:rPr lang="en-US">
                <a:solidFill>
                  <a:schemeClr val="dk1"/>
                </a:solidFill>
              </a:rPr>
              <a:t>Poorer countries lack resources and technical capabilities in their statistical agencies.</a:t>
            </a:r>
          </a:p>
          <a:p>
            <a:pPr marL="914400" lvl="0" indent="0" rtl="0">
              <a:spcBef>
                <a:spcPts val="0"/>
              </a:spcBef>
              <a:buNone/>
            </a:pPr>
            <a:endParaRPr>
              <a:solidFill>
                <a:schemeClr val="dk1"/>
              </a:solidFill>
            </a:endParaRPr>
          </a:p>
          <a:p>
            <a:pPr marL="914400" lvl="1" indent="-355600" rtl="0">
              <a:spcBef>
                <a:spcPts val="0"/>
              </a:spcBef>
              <a:spcAft>
                <a:spcPts val="0"/>
              </a:spcAft>
              <a:buSzPct val="100000"/>
            </a:pPr>
            <a:r>
              <a:rPr lang="en-US"/>
              <a:t>Different labor markets</a:t>
            </a:r>
          </a:p>
          <a:p>
            <a:pPr marL="1371600" lvl="2" indent="-317500" rtl="0">
              <a:spcBef>
                <a:spcPts val="0"/>
              </a:spcBef>
              <a:buSzPct val="77777"/>
            </a:pPr>
            <a:r>
              <a:rPr lang="en-US"/>
              <a:t>In low-income countries, workers are not involved in the labor market through an employer who pays them regularly, but in short-term work, subsistence activities, and barter.</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41325"/>
            <a:ext cx="8062800" cy="820500"/>
          </a:xfrm>
          <a:prstGeom prst="rect">
            <a:avLst/>
          </a:prstGeom>
        </p:spPr>
        <p:txBody>
          <a:bodyPr wrap="square" lIns="91425" tIns="91425" rIns="91425" bIns="91425" anchor="b" anchorCtr="0">
            <a:noAutofit/>
          </a:bodyPr>
          <a:lstStyle/>
          <a:p>
            <a:pPr lvl="0">
              <a:spcBef>
                <a:spcPts val="0"/>
              </a:spcBef>
              <a:buNone/>
            </a:pPr>
            <a:r>
              <a:rPr lang="en-US"/>
              <a:t>8.3 What Causes Changes in Unemployment over the Short Run</a:t>
            </a:r>
          </a:p>
        </p:txBody>
      </p:sp>
      <p:sp>
        <p:nvSpPr>
          <p:cNvPr id="164" name="Shape 164"/>
          <p:cNvSpPr>
            <a:spLocks noGrp="1"/>
          </p:cNvSpPr>
          <p:nvPr>
            <p:ph type="pic" idx="2"/>
          </p:nvPr>
        </p:nvSpPr>
        <p:spPr>
          <a:xfrm>
            <a:off x="457200" y="1533401"/>
            <a:ext cx="8062800" cy="3089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Cyclical unemployment</a:t>
            </a:r>
            <a:r>
              <a:rPr lang="en-US"/>
              <a:t> - unemployment closely tied to the business cycle, like higher unemployment during a recession.</a:t>
            </a:r>
          </a:p>
          <a:p>
            <a:pPr lvl="0" rtl="0">
              <a:spcBef>
                <a:spcPts val="0"/>
              </a:spcBef>
              <a:buNone/>
            </a:pPr>
            <a:endParaRPr/>
          </a:p>
          <a:p>
            <a:pPr marL="457200" lvl="0" indent="-317500">
              <a:spcBef>
                <a:spcPts val="0"/>
              </a:spcBef>
              <a:buSzPct val="70000"/>
              <a:buChar char="●"/>
            </a:pPr>
            <a:r>
              <a:rPr lang="en-US"/>
              <a:t>From the standpoint of the supply-and-demand model of competitive and flexible labor markets, unemployment represents something of a puzzle.</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41325"/>
            <a:ext cx="8062800" cy="7026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Unemployment and Equilibrium in the </a:t>
            </a:r>
          </a:p>
          <a:p>
            <a:pPr marL="0" marR="0" lvl="0" indent="0" algn="l" rtl="0">
              <a:spcBef>
                <a:spcPts val="0"/>
              </a:spcBef>
              <a:buClr>
                <a:srgbClr val="6CB255"/>
              </a:buClr>
              <a:buSzPct val="25000"/>
              <a:buFont typeface="Arial Black"/>
              <a:buNone/>
            </a:pPr>
            <a:r>
              <a:rPr lang="en-US"/>
              <a:t>Labor Market</a:t>
            </a:r>
          </a:p>
        </p:txBody>
      </p:sp>
      <p:sp>
        <p:nvSpPr>
          <p:cNvPr id="171" name="Shape 171"/>
          <p:cNvSpPr txBox="1">
            <a:spLocks noGrp="1"/>
          </p:cNvSpPr>
          <p:nvPr>
            <p:ph type="body" idx="1"/>
          </p:nvPr>
        </p:nvSpPr>
        <p:spPr>
          <a:xfrm>
            <a:off x="457200" y="4843973"/>
            <a:ext cx="8062800" cy="15222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In a labor market with flexible wages, the equilibrium will occur at wage W</a:t>
            </a:r>
            <a:r>
              <a:rPr lang="en-US" baseline="-25000"/>
              <a:t>e</a:t>
            </a:r>
            <a:r>
              <a:rPr lang="en-US"/>
              <a:t> and quantity Q</a:t>
            </a:r>
            <a:r>
              <a:rPr lang="en-US" baseline="-25000"/>
              <a:t>e</a:t>
            </a:r>
            <a:r>
              <a:rPr lang="en-US"/>
              <a:t>, </a:t>
            </a:r>
          </a:p>
          <a:p>
            <a:pPr marL="457200" marR="0" lvl="0" indent="-317500" algn="l" rtl="0">
              <a:spcBef>
                <a:spcPts val="0"/>
              </a:spcBef>
              <a:spcAft>
                <a:spcPts val="0"/>
              </a:spcAft>
              <a:buSzPct val="70000"/>
              <a:buChar char="●"/>
            </a:pPr>
            <a:r>
              <a:rPr lang="en-US"/>
              <a:t>Here the number of people who want jobs (shown by S) equals the number of jobs available (shown by D).</a:t>
            </a:r>
          </a:p>
        </p:txBody>
      </p:sp>
      <p:pic>
        <p:nvPicPr>
          <p:cNvPr id="172" name="Shape 172" descr="The graph reveals the complexity of unemployment in that, presumably, the number of jobs available should equal the number of individuals pursuing employment."/>
          <p:cNvPicPr preferRelativeResize="0">
            <a:picLocks noGrp="1"/>
          </p:cNvPicPr>
          <p:nvPr>
            <p:ph type="pic" idx="2"/>
          </p:nvPr>
        </p:nvPicPr>
        <p:blipFill rotWithShape="1">
          <a:blip r:embed="rId3">
            <a:alphaModFix/>
          </a:blip>
          <a:srcRect/>
          <a:stretch/>
        </p:blipFill>
        <p:spPr>
          <a:xfrm>
            <a:off x="2272701" y="1122386"/>
            <a:ext cx="4431908" cy="3500071"/>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Sticky Wages in the Labor Market</a:t>
            </a:r>
          </a:p>
        </p:txBody>
      </p:sp>
      <p:sp>
        <p:nvSpPr>
          <p:cNvPr id="179" name="Shape 179"/>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Because the wage rate is stuck at W, above the equilibrium, the number of those who want jobs (Q</a:t>
            </a:r>
            <a:r>
              <a:rPr lang="en-US" baseline="-25000"/>
              <a:t>s</a:t>
            </a:r>
            <a:r>
              <a:rPr lang="en-US"/>
              <a:t>) is greater than the number of job openings (Q</a:t>
            </a:r>
            <a:r>
              <a:rPr lang="en-US" baseline="-25000"/>
              <a:t>d</a:t>
            </a:r>
            <a:r>
              <a:rPr lang="en-US"/>
              <a:t>). </a:t>
            </a:r>
          </a:p>
          <a:p>
            <a:pPr marL="457200" marR="0" lvl="0" indent="-317500" algn="l" rtl="0">
              <a:spcBef>
                <a:spcPts val="0"/>
              </a:spcBef>
              <a:spcAft>
                <a:spcPts val="0"/>
              </a:spcAft>
              <a:buSzPct val="70000"/>
              <a:buChar char="●"/>
            </a:pPr>
            <a:r>
              <a:rPr lang="en-US"/>
              <a:t>The result is unemployment, shown by the bracket in the figure.</a:t>
            </a:r>
          </a:p>
        </p:txBody>
      </p:sp>
      <p:pic>
        <p:nvPicPr>
          <p:cNvPr id="180" name="Shape 180" descr="The graph provides a visual of how sticky wages impact the unemployment rate."/>
          <p:cNvPicPr preferRelativeResize="0">
            <a:picLocks noGrp="1"/>
          </p:cNvPicPr>
          <p:nvPr>
            <p:ph type="pic" idx="2"/>
          </p:nvPr>
        </p:nvPicPr>
        <p:blipFill rotWithShape="1">
          <a:blip r:embed="rId3">
            <a:alphaModFix/>
          </a:blip>
          <a:srcRect/>
          <a:stretch/>
        </p:blipFill>
        <p:spPr>
          <a:xfrm>
            <a:off x="2265483" y="1122386"/>
            <a:ext cx="4446344" cy="3500071"/>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Why Wages Might Be Sticky Downward</a:t>
            </a:r>
          </a:p>
        </p:txBody>
      </p:sp>
      <p:sp>
        <p:nvSpPr>
          <p:cNvPr id="187" name="Shape 187"/>
          <p:cNvSpPr>
            <a:spLocks noGrp="1"/>
          </p:cNvSpPr>
          <p:nvPr>
            <p:ph type="pic" idx="2"/>
          </p:nvPr>
        </p:nvSpPr>
        <p:spPr>
          <a:xfrm>
            <a:off x="457200" y="1122369"/>
            <a:ext cx="8062800" cy="5383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Implicit contract </a:t>
            </a:r>
            <a:r>
              <a:rPr lang="en-US"/>
              <a:t>- an unwritten agreement in the labor market that the employer will try to keep wages from falling when the economy is weak or the business is having trouble, and the employee will not expect huge salary increases when the economy or the business is strong.</a:t>
            </a:r>
          </a:p>
          <a:p>
            <a:pPr lvl="0" rtl="0">
              <a:spcBef>
                <a:spcPts val="0"/>
              </a:spcBef>
              <a:buNone/>
            </a:pPr>
            <a:endParaRPr/>
          </a:p>
          <a:p>
            <a:pPr marL="457200" lvl="0" indent="-317500" rtl="0">
              <a:spcBef>
                <a:spcPts val="0"/>
              </a:spcBef>
              <a:buSzPct val="70000"/>
              <a:buChar char="●"/>
            </a:pPr>
            <a:r>
              <a:rPr lang="en-US" b="1"/>
              <a:t>Efficiency wage theory</a:t>
            </a:r>
            <a:r>
              <a:rPr lang="en-US"/>
              <a:t> - the theory that the productivity of workers, either individually or as a group, will increase if the employer pays them more.</a:t>
            </a:r>
          </a:p>
          <a:p>
            <a:pPr lvl="0" rtl="0">
              <a:spcBef>
                <a:spcPts val="0"/>
              </a:spcBef>
              <a:buNone/>
            </a:pPr>
            <a:endParaRPr/>
          </a:p>
          <a:p>
            <a:pPr marL="457200" lvl="0" indent="-317500">
              <a:spcBef>
                <a:spcPts val="0"/>
              </a:spcBef>
              <a:buSzPct val="70000"/>
              <a:buChar char="●"/>
            </a:pPr>
            <a:r>
              <a:rPr lang="en-US" b="1"/>
              <a:t>Adverse selection of wage cuts argument</a:t>
            </a:r>
            <a:r>
              <a:rPr lang="en-US"/>
              <a:t> - if employers reduce wages for all workers, the best will leave.</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Why Wages Might Be Sticky Downward, Continued</a:t>
            </a:r>
          </a:p>
        </p:txBody>
      </p:sp>
      <p:sp>
        <p:nvSpPr>
          <p:cNvPr id="194" name="Shape 19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Insider-outsider model</a:t>
            </a:r>
            <a:r>
              <a:rPr lang="en-US"/>
              <a:t> - those already working for the firm are “insiders” who know the procedures; the other workers are “outsiders” who are recent or prospective hires.</a:t>
            </a:r>
          </a:p>
          <a:p>
            <a:pPr lvl="0" rtl="0">
              <a:spcBef>
                <a:spcPts val="0"/>
              </a:spcBef>
              <a:buNone/>
            </a:pPr>
            <a:endParaRPr/>
          </a:p>
          <a:p>
            <a:pPr marL="457200" lvl="0" indent="-317500">
              <a:spcBef>
                <a:spcPts val="0"/>
              </a:spcBef>
              <a:buSzPct val="70000"/>
              <a:buChar char="●"/>
            </a:pPr>
            <a:r>
              <a:rPr lang="en-US" b="1"/>
              <a:t>Relative wage coordination argument</a:t>
            </a:r>
            <a:r>
              <a:rPr lang="en-US"/>
              <a:t> - across-the-board wage cuts are hard for an economy to implement, and workers fight against them.</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41325"/>
            <a:ext cx="8062800" cy="10335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Rising Wage and Low Unemployment: </a:t>
            </a:r>
          </a:p>
          <a:p>
            <a:pPr marL="0" marR="0" lvl="0" indent="0" algn="l" rtl="0">
              <a:spcBef>
                <a:spcPts val="0"/>
              </a:spcBef>
              <a:buClr>
                <a:srgbClr val="6CB255"/>
              </a:buClr>
              <a:buSzPct val="25000"/>
              <a:buFont typeface="Arial Black"/>
              <a:buNone/>
            </a:pPr>
            <a:r>
              <a:rPr lang="en-US"/>
              <a:t>Where Is the Unemployment in Supply and Demand?</a:t>
            </a:r>
          </a:p>
        </p:txBody>
      </p:sp>
      <p:sp>
        <p:nvSpPr>
          <p:cNvPr id="201" name="Shape 201"/>
          <p:cNvSpPr txBox="1">
            <a:spLocks noGrp="1"/>
          </p:cNvSpPr>
          <p:nvPr>
            <p:ph type="body" idx="1"/>
          </p:nvPr>
        </p:nvSpPr>
        <p:spPr>
          <a:xfrm>
            <a:off x="457200" y="4843981"/>
            <a:ext cx="8062800" cy="1926300"/>
          </a:xfrm>
          <a:prstGeom prst="rect">
            <a:avLst/>
          </a:prstGeom>
          <a:noFill/>
          <a:ln>
            <a:noFill/>
          </a:ln>
        </p:spPr>
        <p:txBody>
          <a:bodyPr wrap="square" lIns="91425" tIns="45700" rIns="91425" bIns="45700" anchor="t" anchorCtr="0">
            <a:noAutofit/>
          </a:bodyPr>
          <a:lstStyle/>
          <a:p>
            <a:pPr marL="342900" marR="0" lvl="0" indent="-368300" algn="l" rtl="0">
              <a:spcBef>
                <a:spcPts val="0"/>
              </a:spcBef>
              <a:spcAft>
                <a:spcPts val="0"/>
              </a:spcAft>
              <a:buClr>
                <a:srgbClr val="6CB255"/>
              </a:buClr>
              <a:buSzPct val="100000"/>
              <a:buFont typeface="Arial"/>
              <a:buAutoNum type="alphaLcParenBoth"/>
            </a:pPr>
            <a:r>
              <a:rPr lang="en-US" b="0" i="0" u="none" strike="noStrike" cap="none" dirty="0">
                <a:solidFill>
                  <a:srgbClr val="000000"/>
                </a:solidFill>
                <a:latin typeface="Arial"/>
                <a:ea typeface="Arial"/>
                <a:cs typeface="Arial"/>
                <a:sym typeface="Arial"/>
              </a:rPr>
              <a:t>In a labor market where wages are able to rise, an increase in the demand for labor 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leads to an increase in equilibrium quantity of labor hired from Q</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Q</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and a rise in the equilibrium wage from W</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W</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a:t>
            </a:r>
          </a:p>
          <a:p>
            <a:pPr marR="0" lvl="0" algn="l" rtl="0">
              <a:spcBef>
                <a:spcPts val="920"/>
              </a:spcBef>
              <a:spcAft>
                <a:spcPts val="0"/>
              </a:spcAft>
              <a:buNone/>
            </a:pPr>
            <a:endParaRPr sz="1600" b="0" i="0" u="none" strike="noStrike" cap="none" dirty="0">
              <a:solidFill>
                <a:srgbClr val="000000"/>
              </a:solidFill>
              <a:latin typeface="Arial"/>
              <a:ea typeface="Arial"/>
              <a:cs typeface="Arial"/>
              <a:sym typeface="Arial"/>
            </a:endParaRPr>
          </a:p>
        </p:txBody>
      </p:sp>
      <p:pic>
        <p:nvPicPr>
          <p:cNvPr id="202" name="Shape 202" descr="The graphs show how supply and demand influence unemployment."/>
          <p:cNvPicPr preferRelativeResize="0">
            <a:picLocks noGrp="1"/>
          </p:cNvPicPr>
          <p:nvPr>
            <p:ph type="pic" idx="2"/>
          </p:nvPr>
        </p:nvPicPr>
        <p:blipFill rotWithShape="1">
          <a:blip r:embed="rId3">
            <a:alphaModFix/>
          </a:blip>
          <a:srcRect/>
          <a:stretch/>
        </p:blipFill>
        <p:spPr>
          <a:xfrm>
            <a:off x="532053" y="1274786"/>
            <a:ext cx="7913100" cy="3500100"/>
          </a:xfrm>
          <a:prstGeom prst="rect">
            <a:avLst/>
          </a:prstGeom>
          <a:noFill/>
          <a:ln>
            <a:noFill/>
          </a:ln>
        </p:spPr>
      </p:pic>
      <p:sp>
        <p:nvSpPr>
          <p:cNvPr id="2" name="Footer Placeholder 1"/>
          <p:cNvSpPr>
            <a:spLocks noGrp="1"/>
          </p:cNvSpPr>
          <p:nvPr>
            <p:ph type="ftr" idx="11"/>
          </p:nvPr>
        </p:nvSpPr>
        <p:spPr>
          <a:xfrm>
            <a:off x="-1" y="6171611"/>
            <a:ext cx="9039069" cy="325824"/>
          </a:xfrm>
        </p:spPr>
        <p:txBody>
          <a:bodyPr/>
          <a:lstStyle/>
          <a:p>
            <a:r>
              <a:rPr lang="en-US"/>
              <a:t>This OpenStax ancillary resource is © Rice University under a CC-BY 4.0 International license; it may be reproduced or modified but must be attributed to OpenStax, Rice University and any changes must be noted.  </a:t>
            </a:r>
            <a:r>
              <a:rPr lang="en-US" dirty="0"/>
              <a:t>Any images attributed to other sources are similarly available for reproduction, but must be attributed to their sources.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241325"/>
            <a:ext cx="8062800" cy="10335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dirty="0"/>
              <a:t>Rising Wage and Low Unemployment: </a:t>
            </a:r>
          </a:p>
          <a:p>
            <a:pPr marL="0" marR="0" lvl="0" indent="0" algn="l" rtl="0">
              <a:spcBef>
                <a:spcPts val="0"/>
              </a:spcBef>
              <a:buClr>
                <a:srgbClr val="6CB255"/>
              </a:buClr>
              <a:buSzPct val="25000"/>
              <a:buFont typeface="Arial Black"/>
              <a:buNone/>
            </a:pPr>
            <a:r>
              <a:rPr lang="en-US" dirty="0"/>
              <a:t>Where Is the Unemployment in Supply and Demand? </a:t>
            </a:r>
            <a:r>
              <a:rPr lang="en-US" sz="1800" dirty="0"/>
              <a:t>(</a:t>
            </a:r>
            <a:r>
              <a:rPr lang="en-US" sz="1800" dirty="0" err="1"/>
              <a:t>con’t</a:t>
            </a:r>
            <a:r>
              <a:rPr lang="en-US" sz="1800" dirty="0"/>
              <a:t>)</a:t>
            </a:r>
          </a:p>
        </p:txBody>
      </p:sp>
      <p:sp>
        <p:nvSpPr>
          <p:cNvPr id="209" name="Shape 209"/>
          <p:cNvSpPr txBox="1">
            <a:spLocks noGrp="1"/>
          </p:cNvSpPr>
          <p:nvPr>
            <p:ph type="body" idx="1"/>
          </p:nvPr>
        </p:nvSpPr>
        <p:spPr>
          <a:xfrm>
            <a:off x="457200" y="4190324"/>
            <a:ext cx="8062800" cy="19263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6CB255"/>
              </a:buClr>
              <a:buSzPct val="80000"/>
              <a:buFont typeface="Arial"/>
              <a:buAutoNum type="alphaLcParenBoth"/>
            </a:pPr>
            <a:endParaRPr dirty="0"/>
          </a:p>
          <a:p>
            <a:pPr marL="342900" marR="0" lvl="0" indent="-368300" algn="l" rtl="0">
              <a:spcBef>
                <a:spcPts val="920"/>
              </a:spcBef>
              <a:spcAft>
                <a:spcPts val="0"/>
              </a:spcAft>
              <a:buClr>
                <a:srgbClr val="6CB255"/>
              </a:buClr>
              <a:buSzPct val="100000"/>
              <a:buFont typeface="Arial"/>
              <a:buAutoNum type="alphaLcParenBoth"/>
            </a:pPr>
            <a:r>
              <a:rPr lang="en-US" b="0" i="0" u="none" strike="noStrike" cap="none" dirty="0">
                <a:solidFill>
                  <a:srgbClr val="000000"/>
                </a:solidFill>
                <a:latin typeface="Arial"/>
                <a:ea typeface="Arial"/>
                <a:cs typeface="Arial"/>
                <a:sym typeface="Arial"/>
              </a:rPr>
              <a:t>In a labor market where wages do not decline, a fall in the demand for labor 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leads to a decline in the quantity of labor demanded at the original wage (W</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from Q</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Q</a:t>
            </a:r>
            <a:r>
              <a:rPr lang="en-US" b="0" i="0" u="none" strike="noStrike" cap="none" baseline="-25000" dirty="0">
                <a:solidFill>
                  <a:srgbClr val="000000"/>
                </a:solidFill>
                <a:latin typeface="Arial"/>
                <a:ea typeface="Arial"/>
                <a:cs typeface="Arial"/>
                <a:sym typeface="Arial"/>
              </a:rPr>
              <a:t>2</a:t>
            </a:r>
            <a:r>
              <a:rPr lang="en-US" b="0" i="0" u="none" strike="noStrike" cap="none" dirty="0">
                <a:solidFill>
                  <a:srgbClr val="000000"/>
                </a:solidFill>
                <a:latin typeface="Arial"/>
                <a:ea typeface="Arial"/>
                <a:cs typeface="Arial"/>
                <a:sym typeface="Arial"/>
              </a:rPr>
              <a:t>. These workers will want to work at the prevailing wage (W</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but will not be able to find jobs.</a:t>
            </a:r>
          </a:p>
        </p:txBody>
      </p:sp>
      <p:pic>
        <p:nvPicPr>
          <p:cNvPr id="212" name="Shape 212" descr="The graphs show how supply and demand influence unemployment."/>
          <p:cNvPicPr preferRelativeResize="0">
            <a:picLocks noGrp="1"/>
          </p:cNvPicPr>
          <p:nvPr>
            <p:ph type="pic" idx="2"/>
          </p:nvPr>
        </p:nvPicPr>
        <p:blipFill rotWithShape="1">
          <a:blip r:embed="rId3">
            <a:alphaModFix/>
          </a:blip>
          <a:srcRect/>
          <a:stretch/>
        </p:blipFill>
        <p:spPr>
          <a:xfrm>
            <a:off x="532053" y="1274824"/>
            <a:ext cx="7913100" cy="3369431"/>
          </a:xfrm>
          <a:prstGeom prst="rect">
            <a:avLst/>
          </a:prstGeom>
          <a:noFill/>
          <a:ln>
            <a:noFill/>
          </a:ln>
        </p:spPr>
      </p:pic>
      <p:sp>
        <p:nvSpPr>
          <p:cNvPr id="2" name="Footer Placeholder 1"/>
          <p:cNvSpPr>
            <a:spLocks noGrp="1"/>
          </p:cNvSpPr>
          <p:nvPr>
            <p:ph type="ftr" idx="11"/>
          </p:nvPr>
        </p:nvSpPr>
        <p:spPr>
          <a:xfrm>
            <a:off x="-1" y="6204268"/>
            <a:ext cx="9039069" cy="325824"/>
          </a:xfrm>
        </p:spPr>
        <p:txBody>
          <a:bodyPr/>
          <a:lstStyle/>
          <a:p>
            <a:r>
              <a:rPr lang="en-US"/>
              <a:t>This OpenStax ancillary resource is © Rice University under a CC-BY 4.0 International license; it may be reproduced or modified but must be attributed to OpenStax, Rice University and any changes must be noted.  </a:t>
            </a:r>
            <a:r>
              <a:rPr lang="en-US" dirty="0"/>
              <a:t>Any images attributed to other sources are similarly available for reproduction, but must be attributed to their sources.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CH.8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8.1: How the Unemployment Rate is Defined and </a:t>
            </a:r>
          </a:p>
          <a:p>
            <a:pPr marL="457200" lvl="0" indent="0" rtl="0">
              <a:lnSpc>
                <a:spcPct val="150000"/>
              </a:lnSpc>
              <a:spcBef>
                <a:spcPts val="0"/>
              </a:spcBef>
              <a:buNone/>
            </a:pPr>
            <a:r>
              <a:rPr lang="en-US" sz="2800"/>
              <a:t>  Computed</a:t>
            </a:r>
          </a:p>
          <a:p>
            <a:pPr lvl="0" rtl="0">
              <a:lnSpc>
                <a:spcPct val="115000"/>
              </a:lnSpc>
              <a:spcBef>
                <a:spcPts val="0"/>
              </a:spcBef>
              <a:buNone/>
            </a:pPr>
            <a:r>
              <a:rPr lang="en-US" sz="2800"/>
              <a:t>8.2: Patterns of Unemployment</a:t>
            </a:r>
          </a:p>
          <a:p>
            <a:pPr lvl="0" rtl="0">
              <a:lnSpc>
                <a:spcPct val="115000"/>
              </a:lnSpc>
              <a:spcBef>
                <a:spcPts val="0"/>
              </a:spcBef>
              <a:buNone/>
            </a:pPr>
            <a:r>
              <a:rPr lang="en-US" sz="2800"/>
              <a:t>8.3: What Causes Changes in Unemployment </a:t>
            </a:r>
          </a:p>
          <a:p>
            <a:pPr lvl="0" indent="457200" rtl="0">
              <a:lnSpc>
                <a:spcPct val="150000"/>
              </a:lnSpc>
              <a:spcBef>
                <a:spcPts val="0"/>
              </a:spcBef>
              <a:buNone/>
            </a:pPr>
            <a:r>
              <a:rPr lang="en-US" sz="2800"/>
              <a:t>   Over the Short Run</a:t>
            </a:r>
          </a:p>
          <a:p>
            <a:pPr lvl="0" rtl="0">
              <a:lnSpc>
                <a:spcPct val="115000"/>
              </a:lnSpc>
              <a:spcBef>
                <a:spcPts val="0"/>
              </a:spcBef>
              <a:buNone/>
            </a:pPr>
            <a:r>
              <a:rPr lang="en-US" sz="2800"/>
              <a:t>8.4: What Causes Changes in Unemployment </a:t>
            </a:r>
          </a:p>
          <a:p>
            <a:pPr lvl="0" indent="457200" rtl="0">
              <a:lnSpc>
                <a:spcPct val="115000"/>
              </a:lnSpc>
              <a:spcBef>
                <a:spcPts val="0"/>
              </a:spcBef>
              <a:buNone/>
            </a:pPr>
            <a:r>
              <a:rPr lang="en-US" sz="2800"/>
              <a:t>   Over the Long Run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41325"/>
            <a:ext cx="8062800" cy="767100"/>
          </a:xfrm>
          <a:prstGeom prst="rect">
            <a:avLst/>
          </a:prstGeom>
        </p:spPr>
        <p:txBody>
          <a:bodyPr wrap="square" lIns="91425" tIns="91425" rIns="91425" bIns="91425" anchor="b" anchorCtr="0">
            <a:noAutofit/>
          </a:bodyPr>
          <a:lstStyle/>
          <a:p>
            <a:pPr lvl="0">
              <a:spcBef>
                <a:spcPts val="0"/>
              </a:spcBef>
              <a:buNone/>
            </a:pPr>
            <a:r>
              <a:rPr lang="en-US"/>
              <a:t>8.4 What Causes Changes in </a:t>
            </a:r>
          </a:p>
          <a:p>
            <a:pPr lvl="0">
              <a:spcBef>
                <a:spcPts val="0"/>
              </a:spcBef>
              <a:buNone/>
            </a:pPr>
            <a:r>
              <a:rPr lang="en-US"/>
              <a:t>Unemployment over the Long Run</a:t>
            </a:r>
          </a:p>
        </p:txBody>
      </p:sp>
      <p:sp>
        <p:nvSpPr>
          <p:cNvPr id="218" name="Shape 218"/>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Natural rate of unemployment</a:t>
            </a:r>
            <a:r>
              <a:rPr lang="en-US"/>
              <a:t> - the unemployment rate that would exist in a growing and healthy economy from the combination of economic, social, and political factors that exist at a given time.</a:t>
            </a:r>
          </a:p>
          <a:p>
            <a:pPr lvl="0" rtl="0">
              <a:spcBef>
                <a:spcPts val="0"/>
              </a:spcBef>
              <a:buNone/>
            </a:pPr>
            <a:endParaRPr/>
          </a:p>
          <a:p>
            <a:pPr marL="914400" lvl="1" indent="-355600" rtl="0">
              <a:spcBef>
                <a:spcPts val="0"/>
              </a:spcBef>
              <a:spcAft>
                <a:spcPts val="0"/>
              </a:spcAft>
              <a:buSzPct val="100000"/>
            </a:pPr>
            <a:r>
              <a:rPr lang="en-US" b="1"/>
              <a:t>Frictional unemployment</a:t>
            </a:r>
            <a:r>
              <a:rPr lang="en-US"/>
              <a:t> - unemployment that occurs as workers move between jobs.</a:t>
            </a:r>
          </a:p>
          <a:p>
            <a:pPr marL="914400" lvl="1" indent="-355600" rtl="0">
              <a:spcBef>
                <a:spcPts val="0"/>
              </a:spcBef>
              <a:buSzPct val="100000"/>
            </a:pPr>
            <a:r>
              <a:rPr lang="en-US" b="1"/>
              <a:t>Structural Unemployment</a:t>
            </a:r>
            <a:r>
              <a:rPr lang="en-US"/>
              <a:t> - unemployment that occurs because individuals lack skills valued by employers.</a:t>
            </a:r>
          </a:p>
          <a:p>
            <a:pPr lvl="0" rtl="0">
              <a:spcBef>
                <a:spcPts val="0"/>
              </a:spcBef>
              <a:buNone/>
            </a:pPr>
            <a:endParaRPr/>
          </a:p>
          <a:p>
            <a:pPr marL="457200" lvl="0" indent="-317500">
              <a:spcBef>
                <a:spcPts val="0"/>
              </a:spcBef>
              <a:buSzPct val="70000"/>
              <a:buChar char="●"/>
            </a:pPr>
            <a:r>
              <a:rPr lang="en-US"/>
              <a:t>Economists consider the economy to be at full employment when the actual unemployment rate is equal to the natural unemployment rate.</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Productivity Shifts and the Natural Rate </a:t>
            </a:r>
          </a:p>
          <a:p>
            <a:pPr marL="0" marR="0" lvl="0" indent="0" algn="l" rtl="0">
              <a:spcBef>
                <a:spcPts val="0"/>
              </a:spcBef>
              <a:buClr>
                <a:srgbClr val="6CB255"/>
              </a:buClr>
              <a:buSzPct val="25000"/>
              <a:buFont typeface="Arial Black"/>
              <a:buNone/>
            </a:pPr>
            <a:r>
              <a:rPr lang="en-US"/>
              <a:t>of Unemployment</a:t>
            </a:r>
          </a:p>
        </p:txBody>
      </p:sp>
      <p:sp>
        <p:nvSpPr>
          <p:cNvPr id="225" name="Shape 225"/>
          <p:cNvSpPr txBox="1">
            <a:spLocks noGrp="1"/>
          </p:cNvSpPr>
          <p:nvPr>
            <p:ph type="body" idx="1"/>
          </p:nvPr>
        </p:nvSpPr>
        <p:spPr>
          <a:xfrm>
            <a:off x="0" y="4305024"/>
            <a:ext cx="9039068" cy="2197500"/>
          </a:xfrm>
          <a:prstGeom prst="rect">
            <a:avLst/>
          </a:prstGeom>
          <a:noFill/>
          <a:ln>
            <a:noFill/>
          </a:ln>
        </p:spPr>
        <p:txBody>
          <a:bodyPr wrap="square" lIns="91425" tIns="45700" rIns="91425" bIns="45700" anchor="t" anchorCtr="0">
            <a:noAutofit/>
          </a:bodyPr>
          <a:lstStyle/>
          <a:p>
            <a:pPr marL="342900" marR="0" lvl="0" indent="-355600"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Productivity is rising, increasing the demand for labor. Employers and workers become used to the pattern of wage increases. </a:t>
            </a:r>
          </a:p>
          <a:p>
            <a:pPr marL="342900" marR="0" lvl="0" indent="-355600"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Then productivity suddenly stops increasing. </a:t>
            </a:r>
          </a:p>
          <a:p>
            <a:pPr marL="342900" marR="0" lvl="0" indent="-355600" algn="l" rtl="0">
              <a:spcBef>
                <a:spcPts val="0"/>
              </a:spcBef>
              <a:spcAft>
                <a:spcPts val="0"/>
              </a:spcAft>
              <a:buClr>
                <a:srgbClr val="6CB255"/>
              </a:buClr>
              <a:buSzPct val="77777"/>
              <a:buFont typeface="Arial"/>
              <a:buChar char="●"/>
            </a:pPr>
            <a:r>
              <a:rPr lang="en-US" sz="1800" dirty="0"/>
              <a:t>T</a:t>
            </a:r>
            <a:r>
              <a:rPr lang="en-US" sz="1800" b="0" i="0" u="none" strike="noStrike" cap="none" dirty="0">
                <a:solidFill>
                  <a:srgbClr val="000000"/>
                </a:solidFill>
                <a:latin typeface="Arial"/>
                <a:ea typeface="Arial"/>
                <a:cs typeface="Arial"/>
                <a:sym typeface="Arial"/>
              </a:rPr>
              <a:t>he expectations of employers and workers for wage increases do not shift immediately, so wages keep rising as before</a:t>
            </a:r>
            <a:r>
              <a:rPr lang="en-US" sz="1800" dirty="0"/>
              <a:t>.</a:t>
            </a:r>
          </a:p>
          <a:p>
            <a:pPr marL="342900" marR="0" lvl="0" indent="-355600" algn="l" rtl="0">
              <a:spcBef>
                <a:spcPts val="0"/>
              </a:spcBef>
              <a:spcAft>
                <a:spcPts val="0"/>
              </a:spcAft>
              <a:buClr>
                <a:srgbClr val="6CB255"/>
              </a:buClr>
              <a:buSzPct val="77777"/>
              <a:buFont typeface="Arial"/>
              <a:buChar char="●"/>
            </a:pPr>
            <a:r>
              <a:rPr lang="en-US" sz="1800" dirty="0"/>
              <a:t>However,</a:t>
            </a:r>
            <a:r>
              <a:rPr lang="en-US" sz="1800" b="0" i="0" u="none" strike="noStrike" cap="none" dirty="0">
                <a:solidFill>
                  <a:srgbClr val="000000"/>
                </a:solidFill>
                <a:latin typeface="Arial"/>
                <a:ea typeface="Arial"/>
                <a:cs typeface="Arial"/>
                <a:sym typeface="Arial"/>
              </a:rPr>
              <a:t> the demand for labor has not increased, so at wage W</a:t>
            </a:r>
            <a:r>
              <a:rPr lang="en-US" sz="1800" b="0" i="0" u="none" strike="noStrike" cap="none" baseline="-25000" dirty="0">
                <a:solidFill>
                  <a:srgbClr val="000000"/>
                </a:solidFill>
                <a:latin typeface="Arial"/>
                <a:ea typeface="Arial"/>
                <a:cs typeface="Arial"/>
                <a:sym typeface="Arial"/>
              </a:rPr>
              <a:t>4</a:t>
            </a:r>
            <a:r>
              <a:rPr lang="en-US" sz="1800" b="0" i="0" u="none" strike="noStrike" cap="none" dirty="0">
                <a:solidFill>
                  <a:srgbClr val="000000"/>
                </a:solidFill>
                <a:latin typeface="Arial"/>
                <a:ea typeface="Arial"/>
                <a:cs typeface="Arial"/>
                <a:sym typeface="Arial"/>
              </a:rPr>
              <a:t>, unemployment exists where the quantity supplied of labor exceeds the quantity demanded. </a:t>
            </a:r>
          </a:p>
        </p:txBody>
      </p:sp>
      <p:pic>
        <p:nvPicPr>
          <p:cNvPr id="226" name="Shape 226" descr="The two graphs reveal how changes in productivity can impact wages and unemployment "/>
          <p:cNvPicPr preferRelativeResize="0">
            <a:picLocks noGrp="1"/>
          </p:cNvPicPr>
          <p:nvPr>
            <p:ph type="pic" idx="2"/>
          </p:nvPr>
        </p:nvPicPr>
        <p:blipFill rotWithShape="1">
          <a:blip r:embed="rId3">
            <a:alphaModFix/>
          </a:blip>
          <a:srcRect/>
          <a:stretch/>
        </p:blipFill>
        <p:spPr>
          <a:xfrm>
            <a:off x="457199" y="830166"/>
            <a:ext cx="8062800" cy="3442200"/>
          </a:xfrm>
          <a:prstGeom prst="rect">
            <a:avLst/>
          </a:prstGeom>
          <a:noFill/>
          <a:ln>
            <a:noFill/>
          </a:ln>
        </p:spPr>
      </p:pic>
      <p:sp>
        <p:nvSpPr>
          <p:cNvPr id="2" name="Footer Placeholder 1"/>
          <p:cNvSpPr>
            <a:spLocks noGrp="1"/>
          </p:cNvSpPr>
          <p:nvPr>
            <p:ph type="ftr" idx="11"/>
          </p:nvPr>
        </p:nvSpPr>
        <p:spPr>
          <a:xfrm>
            <a:off x="-1" y="6253253"/>
            <a:ext cx="9039069" cy="325824"/>
          </a:xfrm>
        </p:spPr>
        <p:txBody>
          <a:bodyPr/>
          <a:lstStyle/>
          <a:p>
            <a:r>
              <a:rPr lang="en-US"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224997"/>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Productivity Shifts and the Natural Rate of Unemployment</a:t>
            </a:r>
          </a:p>
        </p:txBody>
      </p:sp>
      <p:sp>
        <p:nvSpPr>
          <p:cNvPr id="234" name="Shape 234"/>
          <p:cNvSpPr txBox="1">
            <a:spLocks noGrp="1"/>
          </p:cNvSpPr>
          <p:nvPr>
            <p:ph type="body" idx="1"/>
          </p:nvPr>
        </p:nvSpPr>
        <p:spPr>
          <a:xfrm>
            <a:off x="0" y="4354778"/>
            <a:ext cx="9039068" cy="2121000"/>
          </a:xfrm>
          <a:prstGeom prst="rect">
            <a:avLst/>
          </a:prstGeom>
          <a:noFill/>
          <a:ln>
            <a:noFill/>
          </a:ln>
        </p:spPr>
        <p:txBody>
          <a:bodyPr wrap="square" lIns="91425" tIns="45700" rIns="91425" bIns="45700" anchor="t" anchorCtr="0">
            <a:noAutofit/>
          </a:bodyPr>
          <a:lstStyle/>
          <a:p>
            <a:pPr marL="342900" marR="0" lvl="0" indent="-355600" algn="l" rtl="0">
              <a:spcBef>
                <a:spcPts val="0"/>
              </a:spcBef>
              <a:spcAft>
                <a:spcPts val="0"/>
              </a:spcAft>
              <a:buClr>
                <a:srgbClr val="6CB255"/>
              </a:buClr>
              <a:buSzPct val="77777"/>
              <a:buFont typeface="Arial"/>
              <a:buChar char="●"/>
            </a:pPr>
            <a:r>
              <a:rPr lang="en-US" sz="1800" b="0" i="0" u="none" strike="noStrike" cap="none">
                <a:solidFill>
                  <a:srgbClr val="000000"/>
                </a:solidFill>
                <a:latin typeface="Arial"/>
                <a:ea typeface="Arial"/>
                <a:cs typeface="Arial"/>
                <a:sym typeface="Arial"/>
              </a:rPr>
              <a:t>The rate of productivity increase has been zero for a time, so employers and workers have come to accept the equilibrium wage level (W). </a:t>
            </a:r>
          </a:p>
          <a:p>
            <a:pPr marL="342900" marR="0" lvl="0" indent="-355600"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Then productivity increases unexpectedly, shifting demand for labor from D</a:t>
            </a:r>
            <a:r>
              <a:rPr lang="en-US" sz="1800" b="0" i="0" u="none" strike="noStrike" cap="none" baseline="-25000" dirty="0">
                <a:solidFill>
                  <a:srgbClr val="000000"/>
                </a:solidFill>
                <a:latin typeface="Arial"/>
                <a:ea typeface="Arial"/>
                <a:cs typeface="Arial"/>
                <a:sym typeface="Arial"/>
              </a:rPr>
              <a:t>0</a:t>
            </a:r>
            <a:r>
              <a:rPr lang="en-US" sz="1800" b="0" i="0" u="none" strike="noStrike" cap="none" dirty="0">
                <a:solidFill>
                  <a:srgbClr val="000000"/>
                </a:solidFill>
                <a:latin typeface="Arial"/>
                <a:ea typeface="Arial"/>
                <a:cs typeface="Arial"/>
                <a:sym typeface="Arial"/>
              </a:rPr>
              <a:t> to D</a:t>
            </a:r>
            <a:r>
              <a:rPr lang="en-US" sz="1800" b="0" i="0" u="none" strike="noStrike" cap="none" baseline="-25000" dirty="0">
                <a:solidFill>
                  <a:srgbClr val="000000"/>
                </a:solidFill>
                <a:latin typeface="Arial"/>
                <a:ea typeface="Arial"/>
                <a:cs typeface="Arial"/>
                <a:sym typeface="Arial"/>
              </a:rPr>
              <a:t>1</a:t>
            </a:r>
            <a:r>
              <a:rPr lang="en-US" sz="1800" b="0" i="0" u="none" strike="noStrike" cap="none" dirty="0">
                <a:solidFill>
                  <a:srgbClr val="000000"/>
                </a:solidFill>
                <a:latin typeface="Arial"/>
                <a:ea typeface="Arial"/>
                <a:cs typeface="Arial"/>
                <a:sym typeface="Arial"/>
              </a:rPr>
              <a:t>. </a:t>
            </a:r>
          </a:p>
          <a:p>
            <a:pPr marL="342900" marR="0" lvl="0" indent="-355600"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At the wage (W), this means that the quantity demanded of labor exceeds the quantity supplied, and with job offers plentiful, the unemployment rate will be low.</a:t>
            </a:r>
          </a:p>
        </p:txBody>
      </p:sp>
      <p:pic>
        <p:nvPicPr>
          <p:cNvPr id="235" name="Shape 235" descr="The two graphs reveal how changes in productivity can impact wages and unemployment "/>
          <p:cNvPicPr preferRelativeResize="0">
            <a:picLocks noGrp="1"/>
          </p:cNvPicPr>
          <p:nvPr>
            <p:ph type="pic" idx="2"/>
          </p:nvPr>
        </p:nvPicPr>
        <p:blipFill rotWithShape="1">
          <a:blip r:embed="rId3">
            <a:alphaModFix/>
          </a:blip>
          <a:srcRect/>
          <a:stretch/>
        </p:blipFill>
        <p:spPr>
          <a:xfrm>
            <a:off x="457199" y="955353"/>
            <a:ext cx="8062800" cy="34422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241475"/>
            <a:ext cx="8062800" cy="766800"/>
          </a:xfrm>
          <a:prstGeom prst="rect">
            <a:avLst/>
          </a:prstGeom>
        </p:spPr>
        <p:txBody>
          <a:bodyPr wrap="square" lIns="91425" tIns="91425" rIns="91425" bIns="91425" anchor="b" anchorCtr="0">
            <a:noAutofit/>
          </a:bodyPr>
          <a:lstStyle/>
          <a:p>
            <a:pPr lvl="0">
              <a:spcBef>
                <a:spcPts val="0"/>
              </a:spcBef>
              <a:buNone/>
            </a:pPr>
            <a:r>
              <a:rPr lang="en-US"/>
              <a:t>Public Policy and the Natural Rate of Unemployment</a:t>
            </a:r>
          </a:p>
        </p:txBody>
      </p:sp>
      <p:sp>
        <p:nvSpPr>
          <p:cNvPr id="243" name="Shape 243"/>
          <p:cNvSpPr>
            <a:spLocks noGrp="1"/>
          </p:cNvSpPr>
          <p:nvPr>
            <p:ph type="pic" idx="2"/>
          </p:nvPr>
        </p:nvSpPr>
        <p:spPr>
          <a:xfrm>
            <a:off x="457200" y="1122369"/>
            <a:ext cx="8062800" cy="53724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On the supply side of the labor market, public policies to assist the unemployed can affect how eager people are to find work.</a:t>
            </a:r>
          </a:p>
          <a:p>
            <a:pPr marL="914400" lvl="1" indent="-355600" rtl="0">
              <a:spcBef>
                <a:spcPts val="0"/>
              </a:spcBef>
              <a:buSzPct val="100000"/>
            </a:pPr>
            <a:r>
              <a:rPr lang="en-US"/>
              <a:t>Example: unemployment insurance, welfare benefits, food stamps, and government medical benefits may make the opportunity cost of unemployment lower -&gt; a worker may be less eager to seek a new job.</a:t>
            </a:r>
          </a:p>
          <a:p>
            <a:pPr marL="0" lvl="0" indent="0" rtl="0">
              <a:spcBef>
                <a:spcPts val="0"/>
              </a:spcBef>
              <a:buNone/>
            </a:pPr>
            <a:endParaRPr>
              <a:solidFill>
                <a:srgbClr val="000000"/>
              </a:solidFill>
            </a:endParaRPr>
          </a:p>
          <a:p>
            <a:pPr marL="457200" lvl="0" indent="-317500" rtl="0">
              <a:spcBef>
                <a:spcPts val="0"/>
              </a:spcBef>
              <a:spcAft>
                <a:spcPts val="0"/>
              </a:spcAft>
              <a:buSzPct val="70000"/>
              <a:buChar char="●"/>
            </a:pPr>
            <a:r>
              <a:rPr lang="en-US"/>
              <a:t>What seems to matter most is how long the assistance lasts.</a:t>
            </a:r>
          </a:p>
          <a:p>
            <a:pPr marL="914400" lvl="1" indent="-355600" rtl="0">
              <a:spcBef>
                <a:spcPts val="0"/>
              </a:spcBef>
              <a:buSzPct val="100000"/>
            </a:pPr>
            <a:r>
              <a:rPr lang="en-US"/>
              <a:t>Short term benefits (weeks/months) vs. long term benefits (years)</a:t>
            </a:r>
          </a:p>
          <a:p>
            <a:pPr lvl="0" indent="457200" rtl="0">
              <a:spcBef>
                <a:spcPts val="0"/>
              </a:spcBef>
              <a:buNone/>
            </a:pPr>
            <a:endParaRPr/>
          </a:p>
          <a:p>
            <a:pPr marL="457200" lvl="0" indent="-317500" rtl="0">
              <a:spcBef>
                <a:spcPts val="0"/>
              </a:spcBef>
              <a:buSzPct val="70000"/>
              <a:buChar char="●"/>
            </a:pPr>
            <a:r>
              <a:rPr lang="en-US"/>
              <a:t>Government assistance for job search or retraining can sometimes encourage people back to work sooner.</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457200" y="241475"/>
            <a:ext cx="8062800" cy="766800"/>
          </a:xfrm>
          <a:prstGeom prst="rect">
            <a:avLst/>
          </a:prstGeom>
        </p:spPr>
        <p:txBody>
          <a:bodyPr wrap="square" lIns="91425" tIns="91425" rIns="91425" bIns="91425" anchor="b" anchorCtr="0">
            <a:noAutofit/>
          </a:bodyPr>
          <a:lstStyle/>
          <a:p>
            <a:pPr lvl="0" rtl="0">
              <a:spcBef>
                <a:spcPts val="0"/>
              </a:spcBef>
              <a:buNone/>
            </a:pPr>
            <a:r>
              <a:rPr lang="en-US"/>
              <a:t>Public Policy and the Natural Rate of Unemployment, Continued</a:t>
            </a:r>
          </a:p>
        </p:txBody>
      </p:sp>
      <p:sp>
        <p:nvSpPr>
          <p:cNvPr id="250" name="Shape 250"/>
          <p:cNvSpPr>
            <a:spLocks noGrp="1"/>
          </p:cNvSpPr>
          <p:nvPr>
            <p:ph type="pic" idx="2"/>
          </p:nvPr>
        </p:nvSpPr>
        <p:spPr>
          <a:xfrm>
            <a:off x="457200" y="1565550"/>
            <a:ext cx="8062800" cy="49293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On the demand side of the labor market some public policies can affect the willingness of firms to hire:</a:t>
            </a:r>
          </a:p>
          <a:p>
            <a:pPr marL="914400" marR="0" lvl="1" indent="-355600" algn="l" rtl="0">
              <a:lnSpc>
                <a:spcPct val="100000"/>
              </a:lnSpc>
              <a:spcBef>
                <a:spcPts val="0"/>
              </a:spcBef>
              <a:spcAft>
                <a:spcPts val="0"/>
              </a:spcAft>
              <a:buClr>
                <a:srgbClr val="6CB255"/>
              </a:buClr>
              <a:buSzPct val="100000"/>
              <a:buFont typeface="Arial"/>
            </a:pPr>
            <a:r>
              <a:rPr lang="en-US"/>
              <a:t>Government rules </a:t>
            </a:r>
          </a:p>
          <a:p>
            <a:pPr marL="914400" marR="0" lvl="1" indent="-355600" algn="l" rtl="0">
              <a:lnSpc>
                <a:spcPct val="100000"/>
              </a:lnSpc>
              <a:spcBef>
                <a:spcPts val="0"/>
              </a:spcBef>
              <a:spcAft>
                <a:spcPts val="0"/>
              </a:spcAft>
              <a:buClr>
                <a:srgbClr val="6CB255"/>
              </a:buClr>
              <a:buSzPct val="100000"/>
              <a:buFont typeface="Arial"/>
            </a:pPr>
            <a:r>
              <a:rPr lang="en-US"/>
              <a:t>Social institutions </a:t>
            </a:r>
          </a:p>
          <a:p>
            <a:pPr marL="914400" marR="0" lvl="1" indent="-355600" algn="l" rtl="0">
              <a:lnSpc>
                <a:spcPct val="100000"/>
              </a:lnSpc>
              <a:spcBef>
                <a:spcPts val="0"/>
              </a:spcBef>
              <a:spcAft>
                <a:spcPts val="0"/>
              </a:spcAft>
              <a:buClr>
                <a:srgbClr val="6CB255"/>
              </a:buClr>
              <a:buSzPct val="100000"/>
              <a:buFont typeface="Arial"/>
            </a:pPr>
            <a:r>
              <a:rPr lang="en-US"/>
              <a:t>Presence of unions</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The Natural Rate of Unemployment in </a:t>
            </a:r>
          </a:p>
          <a:p>
            <a:pPr lvl="0">
              <a:spcBef>
                <a:spcPts val="0"/>
              </a:spcBef>
              <a:buNone/>
            </a:pPr>
            <a:r>
              <a:rPr lang="en-US"/>
              <a:t>Recent Years</a:t>
            </a:r>
          </a:p>
        </p:txBody>
      </p:sp>
      <p:sp>
        <p:nvSpPr>
          <p:cNvPr id="257" name="Shape 257"/>
          <p:cNvSpPr>
            <a:spLocks noGrp="1"/>
          </p:cNvSpPr>
          <p:nvPr>
            <p:ph type="pic" idx="2"/>
          </p:nvPr>
        </p:nvSpPr>
        <p:spPr>
          <a:xfrm>
            <a:off x="457200" y="1122371"/>
            <a:ext cx="8062800" cy="49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Underlying economic, social, and political factors that determine the natural rate of unemployment can change over time, which means that the natural rate of unemployment can change over time too.</a:t>
            </a:r>
          </a:p>
          <a:p>
            <a:pPr lvl="0" rtl="0">
              <a:spcBef>
                <a:spcPts val="0"/>
              </a:spcBef>
              <a:buNone/>
            </a:pPr>
            <a:endParaRPr/>
          </a:p>
          <a:p>
            <a:pPr marL="457200" lvl="0" indent="-317500" rtl="0">
              <a:spcBef>
                <a:spcPts val="0"/>
              </a:spcBef>
              <a:buSzPct val="70000"/>
              <a:buChar char="●"/>
            </a:pPr>
            <a:r>
              <a:rPr lang="en-US"/>
              <a:t>Estimates by economists of the natural rate of unemployment in the U.S. economy is about 4.5 to 5.5%, which is a lower estimate than previously. </a:t>
            </a:r>
          </a:p>
          <a:p>
            <a:pPr lvl="0" rtl="0">
              <a:spcBef>
                <a:spcPts val="0"/>
              </a:spcBef>
              <a:buNone/>
            </a:pPr>
            <a:endParaRPr/>
          </a:p>
          <a:p>
            <a:pPr marL="457200" lvl="0" indent="-317500" rtl="0">
              <a:spcBef>
                <a:spcPts val="0"/>
              </a:spcBef>
              <a:spcAft>
                <a:spcPts val="0"/>
              </a:spcAft>
              <a:buSzPct val="70000"/>
              <a:buChar char="●"/>
            </a:pPr>
            <a:r>
              <a:rPr lang="en-US"/>
              <a:t>Reasons for this lower rate:</a:t>
            </a:r>
          </a:p>
          <a:p>
            <a:pPr marL="914400" lvl="1" indent="-355600" rtl="0">
              <a:spcBef>
                <a:spcPts val="0"/>
              </a:spcBef>
              <a:spcAft>
                <a:spcPts val="0"/>
              </a:spcAft>
              <a:buSzPct val="100000"/>
            </a:pPr>
            <a:r>
              <a:rPr lang="en-US"/>
              <a:t>Internet as a job seeking tool</a:t>
            </a:r>
          </a:p>
          <a:p>
            <a:pPr marL="914400" lvl="1" indent="-355600" rtl="0">
              <a:spcBef>
                <a:spcPts val="0"/>
              </a:spcBef>
              <a:spcAft>
                <a:spcPts val="0"/>
              </a:spcAft>
              <a:buSzPct val="100000"/>
            </a:pPr>
            <a:r>
              <a:rPr lang="en-US"/>
              <a:t>Growth of the temporary worker industry</a:t>
            </a:r>
          </a:p>
          <a:p>
            <a:pPr marL="914400" lvl="1" indent="-355600" rtl="0">
              <a:spcBef>
                <a:spcPts val="0"/>
              </a:spcBef>
              <a:buSzPct val="100000"/>
            </a:pPr>
            <a:r>
              <a:rPr lang="en-US"/>
              <a:t>Aging of the “baby boom generation”</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64" name="Shape 264"/>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dirty="0">
                <a:solidFill>
                  <a:srgbClr val="212F62"/>
                </a:solidFill>
                <a:latin typeface="Arial"/>
                <a:ea typeface="Arial"/>
                <a:cs typeface="Arial"/>
                <a:sym typeface="Arial"/>
              </a:rPr>
              <a:t>This </a:t>
            </a:r>
            <a:r>
              <a:rPr lang="en-US" sz="1600" b="0" i="0" u="none" strike="noStrike" cap="none" dirty="0" err="1">
                <a:solidFill>
                  <a:srgbClr val="212F62"/>
                </a:solidFill>
                <a:latin typeface="Arial"/>
                <a:ea typeface="Arial"/>
                <a:cs typeface="Arial"/>
                <a:sym typeface="Arial"/>
              </a:rPr>
              <a:t>OpenStax</a:t>
            </a:r>
            <a:r>
              <a:rPr lang="en-US" sz="1600" b="0" i="0" u="none" strike="noStrike" cap="none" dirty="0">
                <a:solidFill>
                  <a:srgbClr val="212F62"/>
                </a:solidFill>
                <a:latin typeface="Arial"/>
                <a:ea typeface="Arial"/>
                <a:cs typeface="Arial"/>
                <a:sym typeface="Arial"/>
              </a:rPr>
              <a:t> ancillary resource is © Rice University under a CC-BY 4.0 International license; it may be reproduced or modified but must be attributed to </a:t>
            </a:r>
            <a:r>
              <a:rPr lang="en-US" sz="1600" b="0" i="0" u="none" strike="noStrike" cap="none" dirty="0" err="1">
                <a:solidFill>
                  <a:srgbClr val="212F62"/>
                </a:solidFill>
                <a:latin typeface="Arial"/>
                <a:ea typeface="Arial"/>
                <a:cs typeface="Arial"/>
                <a:sym typeface="Arial"/>
              </a:rPr>
              <a:t>OpenStax</a:t>
            </a:r>
            <a:r>
              <a:rPr lang="en-US" sz="1600" b="0" i="0" u="none" strike="noStrike" cap="none" dirty="0">
                <a:solidFill>
                  <a:srgbClr val="212F62"/>
                </a:solidFill>
                <a:latin typeface="Arial"/>
                <a:ea typeface="Arial"/>
                <a:cs typeface="Arial"/>
                <a:sym typeface="Arial"/>
              </a:rPr>
              <a:t>, Rice University and any changes must be noted.</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Out of Business</a:t>
            </a:r>
          </a:p>
        </p:txBody>
      </p:sp>
      <p:pic>
        <p:nvPicPr>
          <p:cNvPr id="88" name="Shape 88" descr="Picture of signs for Borders book retailer, with the words &quot;Going out of business, everything must go.&quot;"/>
          <p:cNvPicPr preferRelativeResize="0">
            <a:picLocks noGrp="1"/>
          </p:cNvPicPr>
          <p:nvPr>
            <p:ph type="pic" idx="2"/>
          </p:nvPr>
        </p:nvPicPr>
        <p:blipFill rotWithShape="1">
          <a:blip r:embed="rId3">
            <a:alphaModFix/>
          </a:blip>
          <a:srcRect/>
          <a:stretch/>
        </p:blipFill>
        <p:spPr>
          <a:xfrm>
            <a:off x="1521204" y="1122386"/>
            <a:ext cx="5934903" cy="3500071"/>
          </a:xfrm>
          <a:prstGeom prst="rect">
            <a:avLst/>
          </a:prstGeom>
          <a:noFill/>
          <a:ln>
            <a:noFill/>
          </a:ln>
        </p:spPr>
      </p:pic>
      <p:sp>
        <p:nvSpPr>
          <p:cNvPr id="89" name="Shape 89"/>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a:t>Borders was one of the many companies unable to recover from the 2008-2009 economic recession. </a:t>
            </a:r>
            <a:r>
              <a:rPr lang="en-US" sz="1800"/>
              <a:t>(Credit: modification of work by Luis Villa del Campo/Flickr Creative Commons)</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8.1 How the Unemployment Rate is </a:t>
            </a:r>
          </a:p>
          <a:p>
            <a:pPr lvl="0">
              <a:spcBef>
                <a:spcPts val="0"/>
              </a:spcBef>
              <a:buNone/>
            </a:pPr>
            <a:r>
              <a:rPr lang="en-US"/>
              <a:t>Defined and Computed</a:t>
            </a:r>
          </a:p>
        </p:txBody>
      </p:sp>
      <p:sp>
        <p:nvSpPr>
          <p:cNvPr id="96" name="Shape 96"/>
          <p:cNvSpPr>
            <a:spLocks noGrp="1"/>
          </p:cNvSpPr>
          <p:nvPr>
            <p:ph type="pic" idx="2"/>
          </p:nvPr>
        </p:nvSpPr>
        <p:spPr>
          <a:xfrm>
            <a:off x="457200" y="1122369"/>
            <a:ext cx="8062800" cy="52485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The adult population consists of:</a:t>
            </a:r>
          </a:p>
          <a:p>
            <a:pPr marL="914400" lvl="1" indent="-355600" rtl="0">
              <a:spcBef>
                <a:spcPts val="0"/>
              </a:spcBef>
              <a:spcAft>
                <a:spcPts val="0"/>
              </a:spcAft>
              <a:buSzPct val="100000"/>
            </a:pPr>
            <a:r>
              <a:rPr lang="en-US"/>
              <a:t>Employed - currently working for pay.</a:t>
            </a:r>
          </a:p>
          <a:p>
            <a:pPr marL="914400" lvl="1" indent="-355600" rtl="0">
              <a:spcBef>
                <a:spcPts val="0"/>
              </a:spcBef>
              <a:spcAft>
                <a:spcPts val="0"/>
              </a:spcAft>
              <a:buSzPct val="100000"/>
            </a:pPr>
            <a:r>
              <a:rPr lang="en-US"/>
              <a:t>Unemployed - out of work and actively looking for a job.</a:t>
            </a:r>
          </a:p>
          <a:p>
            <a:pPr marL="914400" lvl="1" indent="-355600" rtl="0">
              <a:spcBef>
                <a:spcPts val="0"/>
              </a:spcBef>
              <a:spcAft>
                <a:spcPts val="0"/>
              </a:spcAft>
              <a:buSzPct val="100000"/>
            </a:pPr>
            <a:r>
              <a:rPr lang="en-US" b="1"/>
              <a:t>Out of the labor force</a:t>
            </a:r>
            <a:r>
              <a:rPr lang="en-US"/>
              <a:t> - those who are not working and not looking for work, whether they want employment or not.</a:t>
            </a:r>
          </a:p>
          <a:p>
            <a:pPr marL="1371600" lvl="2" indent="-317500" rtl="0">
              <a:spcBef>
                <a:spcPts val="0"/>
              </a:spcBef>
              <a:buSzPct val="77777"/>
            </a:pPr>
            <a:r>
              <a:rPr lang="en-US"/>
              <a:t>also termed “not in the labor force”</a:t>
            </a:r>
          </a:p>
          <a:p>
            <a:pPr lvl="0" indent="457200" rtl="0">
              <a:spcBef>
                <a:spcPts val="0"/>
              </a:spcBef>
              <a:buNone/>
            </a:pPr>
            <a:endParaRPr/>
          </a:p>
          <a:p>
            <a:pPr marL="457200" lvl="0" indent="-317500" rtl="0">
              <a:spcBef>
                <a:spcPts val="0"/>
              </a:spcBef>
              <a:buSzPct val="70000"/>
              <a:buChar char="●"/>
            </a:pPr>
            <a:r>
              <a:rPr lang="en-US"/>
              <a:t>Labor force - the number of employed plus the unemployed. </a:t>
            </a:r>
          </a:p>
          <a:p>
            <a:pPr lvl="0" rtl="0">
              <a:spcBef>
                <a:spcPts val="0"/>
              </a:spcBef>
              <a:buNone/>
            </a:pPr>
            <a:endParaRPr/>
          </a:p>
          <a:p>
            <a:pPr marL="457200" lvl="0" indent="-317500" rtl="0">
              <a:spcBef>
                <a:spcPts val="0"/>
              </a:spcBef>
              <a:buSzPct val="70000"/>
              <a:buChar char="●"/>
            </a:pPr>
            <a:r>
              <a:rPr lang="en-US" b="1"/>
              <a:t>Unemployment rate</a:t>
            </a:r>
            <a:r>
              <a:rPr lang="en-US"/>
              <a:t> - the percentage of adults who are in the labor force and thus seeking jobs, but who do not have jobs.</a:t>
            </a:r>
          </a:p>
          <a:p>
            <a:pPr lvl="0" rtl="0">
              <a:spcBef>
                <a:spcPts val="0"/>
              </a:spcBef>
              <a:buNone/>
            </a:pPr>
            <a:endParaRPr/>
          </a:p>
          <a:p>
            <a:pPr lvl="0" algn="ctr" rtl="0">
              <a:spcBef>
                <a:spcPts val="0"/>
              </a:spcBef>
              <a:spcAft>
                <a:spcPts val="0"/>
              </a:spcAft>
              <a:buNone/>
            </a:pPr>
            <a:r>
              <a:rPr lang="en-US"/>
              <a:t>Unemployment rate =  </a:t>
            </a:r>
            <a:r>
              <a:rPr lang="en-US" u="sng"/>
              <a:t>Unemployed people</a:t>
            </a:r>
            <a:r>
              <a:rPr lang="en-US"/>
              <a:t>  x 100</a:t>
            </a:r>
          </a:p>
          <a:p>
            <a:pPr marL="2286000" lvl="0" indent="457200" rtl="0">
              <a:spcBef>
                <a:spcPts val="0"/>
              </a:spcBef>
              <a:buNone/>
            </a:pPr>
            <a:r>
              <a:rPr lang="en-US"/>
              <a:t>                  Total labor force</a:t>
            </a:r>
          </a:p>
          <a:p>
            <a:pPr lvl="0" rtl="0">
              <a:spcBef>
                <a:spcPts val="0"/>
              </a:spcBef>
              <a:buNone/>
            </a:pPr>
            <a:endParaRPr/>
          </a:p>
          <a:p>
            <a:pPr lvl="0">
              <a:spcBef>
                <a:spcPts val="0"/>
              </a:spcBef>
              <a:buNone/>
            </a:pPr>
            <a:endParaRP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4"/>
            <a:ext cx="8062800" cy="1004100"/>
          </a:xfrm>
          <a:prstGeom prst="rect">
            <a:avLst/>
          </a:prstGeom>
          <a:noFill/>
          <a:ln>
            <a:noFill/>
          </a:ln>
        </p:spPr>
        <p:txBody>
          <a:bodyPr wrap="square" lIns="91425" tIns="45700" rIns="91425" bIns="45700" anchor="b" anchorCtr="0">
            <a:noAutofit/>
          </a:bodyPr>
          <a:lstStyle/>
          <a:p>
            <a:pPr marL="0" marR="0" lvl="0" indent="-69850" algn="l" rtl="0">
              <a:spcBef>
                <a:spcPts val="0"/>
              </a:spcBef>
              <a:buClr>
                <a:schemeClr val="dk1"/>
              </a:buClr>
              <a:buSzPct val="47826"/>
              <a:buFont typeface="Arial"/>
              <a:buNone/>
            </a:pPr>
            <a:r>
              <a:rPr lang="en-US" sz="2300"/>
              <a:t>Employed, Unemployed, and Out of the </a:t>
            </a:r>
          </a:p>
          <a:p>
            <a:pPr marL="0" marR="0" lvl="0" indent="-69850" algn="l" rtl="0">
              <a:spcBef>
                <a:spcPts val="0"/>
              </a:spcBef>
              <a:buClr>
                <a:schemeClr val="dk1"/>
              </a:buClr>
              <a:buSzPct val="47826"/>
              <a:buFont typeface="Arial"/>
              <a:buNone/>
            </a:pPr>
            <a:r>
              <a:rPr lang="en-US" sz="2300"/>
              <a:t>Labor Force Distribution of Adult Population (age 16 and older), January 2017</a:t>
            </a:r>
          </a:p>
        </p:txBody>
      </p:sp>
      <p:sp>
        <p:nvSpPr>
          <p:cNvPr id="103" name="Shape 103"/>
          <p:cNvSpPr txBox="1">
            <a:spLocks noGrp="1"/>
          </p:cNvSpPr>
          <p:nvPr>
            <p:ph type="body" idx="1"/>
          </p:nvPr>
        </p:nvSpPr>
        <p:spPr>
          <a:xfrm>
            <a:off x="4606925" y="1281795"/>
            <a:ext cx="3913200" cy="50712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The total adult, working-age population in January 2017 was 254.1 million. </a:t>
            </a:r>
          </a:p>
          <a:p>
            <a:pPr marL="457200" marR="0" lvl="0" indent="-317500" algn="l" rtl="0">
              <a:spcBef>
                <a:spcPts val="0"/>
              </a:spcBef>
              <a:spcAft>
                <a:spcPts val="0"/>
              </a:spcAft>
              <a:buSzPct val="70000"/>
              <a:buChar char="●"/>
            </a:pPr>
            <a:r>
              <a:rPr lang="en-US" dirty="0"/>
              <a:t>Out of this total population, 152.1 million were classified as employed, and 7.6 million were classified as unemployed. </a:t>
            </a:r>
          </a:p>
          <a:p>
            <a:pPr marL="457200" marR="0" lvl="0" indent="-317500" algn="l" rtl="0">
              <a:spcBef>
                <a:spcPts val="0"/>
              </a:spcBef>
              <a:spcAft>
                <a:spcPts val="0"/>
              </a:spcAft>
              <a:buSzPct val="70000"/>
              <a:buChar char="●"/>
            </a:pPr>
            <a:r>
              <a:rPr lang="en-US" dirty="0"/>
              <a:t>The remaining 94.4 million were classified as out of the labor force. </a:t>
            </a:r>
          </a:p>
          <a:p>
            <a:pPr marL="457200" marR="0" lvl="0" indent="-317500" algn="l" rtl="0">
              <a:spcBef>
                <a:spcPts val="0"/>
              </a:spcBef>
              <a:spcAft>
                <a:spcPts val="0"/>
              </a:spcAft>
              <a:buSzPct val="70000"/>
              <a:buChar char="●"/>
            </a:pPr>
            <a:r>
              <a:rPr lang="en-US" dirty="0"/>
              <a:t>As you will learn, however, this seemingly simple chart does not tell the whole story.</a:t>
            </a:r>
          </a:p>
          <a:p>
            <a:pPr marL="457200" marR="0" lvl="0" indent="-317500" algn="l" rtl="0">
              <a:spcBef>
                <a:spcPts val="0"/>
              </a:spcBef>
              <a:spcAft>
                <a:spcPts val="0"/>
              </a:spcAft>
              <a:buSzPct val="70000"/>
              <a:buChar char="●"/>
            </a:pPr>
            <a:r>
              <a:rPr lang="en-US" u="sng" dirty="0"/>
              <a:t>Discussion Question</a:t>
            </a:r>
            <a:r>
              <a:rPr lang="en-US" dirty="0"/>
              <a:t>: What is the unemployment rate?</a:t>
            </a:r>
          </a:p>
        </p:txBody>
      </p:sp>
      <p:pic>
        <p:nvPicPr>
          <p:cNvPr id="105" name="Shape 105" descr="The pie chart shows that, in 2017, 94,366 thousand people were out of the labor force, 152,081 thousand people were employed, and 7,635 thousand people were unemployed"/>
          <p:cNvPicPr preferRelativeResize="0"/>
          <p:nvPr/>
        </p:nvPicPr>
        <p:blipFill>
          <a:blip r:embed="rId3">
            <a:alphaModFix/>
          </a:blip>
          <a:stretch>
            <a:fillRect/>
          </a:stretch>
        </p:blipFill>
        <p:spPr>
          <a:xfrm>
            <a:off x="457200" y="1823150"/>
            <a:ext cx="3577994" cy="3740187"/>
          </a:xfrm>
          <a:prstGeom prst="rect">
            <a:avLst/>
          </a:prstGeom>
          <a:noFill/>
          <a:ln>
            <a:noFill/>
          </a:ln>
        </p:spPr>
      </p:pic>
      <p:sp>
        <p:nvSpPr>
          <p:cNvPr id="2" name="Footer Placeholder 1"/>
          <p:cNvSpPr>
            <a:spLocks noGrp="1"/>
          </p:cNvSpPr>
          <p:nvPr>
            <p:ph type="ftr" idx="11"/>
          </p:nvPr>
        </p:nvSpPr>
        <p:spPr>
          <a:xfrm>
            <a:off x="0" y="6265079"/>
            <a:ext cx="9144000" cy="495900"/>
          </a:xfrm>
        </p:spPr>
        <p:txBody>
          <a:bodyPr/>
          <a:lstStyle/>
          <a:p>
            <a:r>
              <a:rPr lang="en-US"/>
              <a:t>This OpenStax ancillary resource is © Rice University under a CC-BY 4.0 International license; it may be reproduced or modified but must be attributed to OpenStax, Rice University and any changes must be noted.  </a:t>
            </a:r>
            <a:r>
              <a:rPr lang="en-US" dirty="0"/>
              <a:t>Any images attributed to other sources are similarly available for reproduction, but must be attributed to their 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Hidden Unemployment</a:t>
            </a:r>
          </a:p>
        </p:txBody>
      </p:sp>
      <p:sp>
        <p:nvSpPr>
          <p:cNvPr id="111" name="Shape 111"/>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“Hidden unemployment” - people who are mislabeled in the categorization of employed, unemployed, or out of the labor force.</a:t>
            </a:r>
          </a:p>
          <a:p>
            <a:pPr lvl="0" rtl="0">
              <a:spcBef>
                <a:spcPts val="0"/>
              </a:spcBef>
              <a:buNone/>
            </a:pPr>
            <a:endParaRPr/>
          </a:p>
          <a:p>
            <a:pPr marL="914400" lvl="1" indent="-355600" rtl="0">
              <a:spcBef>
                <a:spcPts val="0"/>
              </a:spcBef>
              <a:buSzPct val="100000"/>
            </a:pPr>
            <a:r>
              <a:rPr lang="en-US"/>
              <a:t>Part-time or temporary workers looking for full-time or permanent work.</a:t>
            </a:r>
          </a:p>
          <a:p>
            <a:pPr lvl="0" indent="457200" rtl="0">
              <a:spcBef>
                <a:spcPts val="0"/>
              </a:spcBef>
              <a:buNone/>
            </a:pPr>
            <a:endParaRPr/>
          </a:p>
          <a:p>
            <a:pPr marL="914400" lvl="1" indent="-355600" rtl="0">
              <a:spcBef>
                <a:spcPts val="0"/>
              </a:spcBef>
              <a:buSzPct val="100000"/>
            </a:pPr>
            <a:r>
              <a:rPr lang="en-US" b="1"/>
              <a:t>Underemployed</a:t>
            </a:r>
            <a:r>
              <a:rPr lang="en-US"/>
              <a:t> - individuals who are employed in a job that is below their skills. </a:t>
            </a:r>
          </a:p>
          <a:p>
            <a:pPr lvl="0" indent="457200" rtl="0">
              <a:spcBef>
                <a:spcPts val="0"/>
              </a:spcBef>
              <a:buNone/>
            </a:pPr>
            <a:endParaRPr/>
          </a:p>
          <a:p>
            <a:pPr marL="914400" lvl="1" indent="-355600" rtl="0">
              <a:spcBef>
                <a:spcPts val="0"/>
              </a:spcBef>
              <a:buSzPct val="100000"/>
            </a:pPr>
            <a:r>
              <a:rPr lang="en-US" b="1"/>
              <a:t>Discouraged workers </a:t>
            </a:r>
            <a:r>
              <a:rPr lang="en-US"/>
              <a:t>- those who have stopped looking for employment due to the lack of suitable positions available.</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Labor Force Participation Rate</a:t>
            </a:r>
          </a:p>
        </p:txBody>
      </p:sp>
      <p:sp>
        <p:nvSpPr>
          <p:cNvPr id="118" name="Shape 118"/>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Labor force participation rate </a:t>
            </a:r>
            <a:r>
              <a:rPr lang="en-US"/>
              <a:t>- the percentage of adults in an economy who are either employed or who are unemployed and looking for a job.</a:t>
            </a:r>
          </a:p>
          <a:p>
            <a:pPr lvl="0" rtl="0">
              <a:spcBef>
                <a:spcPts val="0"/>
              </a:spcBef>
              <a:buNone/>
            </a:pPr>
            <a:endParaRPr/>
          </a:p>
          <a:p>
            <a:pPr lvl="0" algn="ctr" rtl="0">
              <a:spcBef>
                <a:spcPts val="0"/>
              </a:spcBef>
              <a:spcAft>
                <a:spcPts val="0"/>
              </a:spcAft>
              <a:buNone/>
            </a:pPr>
            <a:r>
              <a:rPr lang="en-US"/>
              <a:t>Labor force participation rate =     </a:t>
            </a:r>
            <a:r>
              <a:rPr lang="en-US" u="sng"/>
              <a:t>Total labor force</a:t>
            </a:r>
            <a:r>
              <a:rPr lang="en-US"/>
              <a:t>        x 100</a:t>
            </a:r>
          </a:p>
          <a:p>
            <a:pPr marL="2286000" lvl="0" indent="457200" rtl="0">
              <a:spcBef>
                <a:spcPts val="0"/>
              </a:spcBef>
              <a:spcAft>
                <a:spcPts val="0"/>
              </a:spcAft>
              <a:buNone/>
            </a:pPr>
            <a:r>
              <a:rPr lang="en-US"/>
              <a:t>                    Total adult population</a:t>
            </a:r>
          </a:p>
          <a:p>
            <a:pPr marL="2286000" lvl="0" indent="457200" rtl="0">
              <a:spcBef>
                <a:spcPts val="0"/>
              </a:spcBef>
              <a:spcAft>
                <a:spcPts val="0"/>
              </a:spcAft>
              <a:buNone/>
            </a:pPr>
            <a:endParaRPr/>
          </a:p>
          <a:p>
            <a:pPr marL="2286000" lvl="0" indent="-69850" rtl="0">
              <a:spcBef>
                <a:spcPts val="0"/>
              </a:spcBef>
              <a:spcAft>
                <a:spcPts val="0"/>
              </a:spcAft>
              <a:buClr>
                <a:schemeClr val="dk1"/>
              </a:buClr>
              <a:buSzPct val="55000"/>
              <a:buFont typeface="Arial"/>
              <a:buNone/>
            </a:pPr>
            <a:endParaRPr/>
          </a:p>
          <a:p>
            <a:pPr marL="457200" lvl="0" indent="-317500">
              <a:spcBef>
                <a:spcPts val="0"/>
              </a:spcBef>
              <a:buSzPct val="70000"/>
              <a:buChar char="●"/>
            </a:pPr>
            <a:r>
              <a:rPr lang="en-US" u="sng"/>
              <a:t>Discussion Question</a:t>
            </a:r>
            <a:r>
              <a:rPr lang="en-US"/>
              <a:t>: Using the January 2017 statistics, what is the labor force participation rate?</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12724"/>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8.2 Patterns of Unemployment</a:t>
            </a:r>
          </a:p>
        </p:txBody>
      </p:sp>
      <p:sp>
        <p:nvSpPr>
          <p:cNvPr id="125" name="Shape 125"/>
          <p:cNvSpPr txBox="1">
            <a:spLocks noGrp="1"/>
          </p:cNvSpPr>
          <p:nvPr>
            <p:ph type="body" idx="1"/>
          </p:nvPr>
        </p:nvSpPr>
        <p:spPr>
          <a:xfrm>
            <a:off x="0" y="4326901"/>
            <a:ext cx="9039068" cy="2223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The U.S. unemployment rate moves up and down as the economy moves in and out of recessions. </a:t>
            </a:r>
          </a:p>
          <a:p>
            <a:pPr marL="457200" marR="0" lvl="0" indent="-317500" algn="l" rtl="0">
              <a:spcBef>
                <a:spcPts val="0"/>
              </a:spcBef>
              <a:spcAft>
                <a:spcPts val="0"/>
              </a:spcAft>
              <a:buSzPct val="77777"/>
              <a:buChar char="●"/>
            </a:pPr>
            <a:r>
              <a:rPr lang="en-US" sz="1800" dirty="0"/>
              <a:t>However, over time, the unemployment rate seems to return to a range of 4% to 6%. </a:t>
            </a:r>
          </a:p>
          <a:p>
            <a:pPr marL="457200" marR="0" lvl="0" indent="-317500" algn="l" rtl="0">
              <a:spcBef>
                <a:spcPts val="0"/>
              </a:spcBef>
              <a:spcAft>
                <a:spcPts val="0"/>
              </a:spcAft>
              <a:buSzPct val="77777"/>
              <a:buChar char="●"/>
            </a:pPr>
            <a:r>
              <a:rPr lang="en-US" sz="1800" dirty="0"/>
              <a:t>There does not seem to be a long-term trend toward the rate moving generally higher or generally lower. </a:t>
            </a:r>
            <a:r>
              <a:rPr lang="en-US" sz="1400" dirty="0"/>
              <a:t>(Source: Federal Reserve Economic Data (FRED) https://</a:t>
            </a:r>
            <a:r>
              <a:rPr lang="en-US" sz="1400" dirty="0" err="1"/>
              <a:t>research.stlouisfed.org</a:t>
            </a:r>
            <a:r>
              <a:rPr lang="en-US" sz="1400" dirty="0"/>
              <a:t>/fred2/series/LRUN64TTUSA156S0)</a:t>
            </a:r>
          </a:p>
        </p:txBody>
      </p:sp>
      <p:pic>
        <p:nvPicPr>
          <p:cNvPr id="127" name="Shape 127" descr="The line graph reveals that, over the past 60-plus years, unemployment rates have continued to fluctuate with the highest rates of unemployment occurring around 1982 and 2010."/>
          <p:cNvPicPr preferRelativeResize="0"/>
          <p:nvPr/>
        </p:nvPicPr>
        <p:blipFill>
          <a:blip r:embed="rId3">
            <a:alphaModFix/>
          </a:blip>
          <a:stretch>
            <a:fillRect/>
          </a:stretch>
        </p:blipFill>
        <p:spPr>
          <a:xfrm>
            <a:off x="1803326" y="655931"/>
            <a:ext cx="5537348" cy="3638322"/>
          </a:xfrm>
          <a:prstGeom prst="rect">
            <a:avLst/>
          </a:prstGeom>
          <a:noFill/>
          <a:ln>
            <a:noFill/>
          </a:ln>
        </p:spPr>
      </p:pic>
      <p:sp>
        <p:nvSpPr>
          <p:cNvPr id="2" name="Footer Placeholder 1"/>
          <p:cNvSpPr>
            <a:spLocks noGrp="1"/>
          </p:cNvSpPr>
          <p:nvPr>
            <p:ph type="ftr" idx="11"/>
          </p:nvPr>
        </p:nvSpPr>
        <p:spPr>
          <a:xfrm>
            <a:off x="-1" y="6236923"/>
            <a:ext cx="9039069" cy="325824"/>
          </a:xfrm>
        </p:spPr>
        <p:txBody>
          <a:bodyPr/>
          <a:lstStyle/>
          <a:p>
            <a:r>
              <a:rPr lang="en-US"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Unemployment Rates by Group - Gender</a:t>
            </a:r>
          </a:p>
        </p:txBody>
      </p:sp>
      <p:sp>
        <p:nvSpPr>
          <p:cNvPr id="133" name="Shape 133"/>
          <p:cNvSpPr txBox="1">
            <a:spLocks noGrp="1"/>
          </p:cNvSpPr>
          <p:nvPr>
            <p:ph type="body" idx="1"/>
          </p:nvPr>
        </p:nvSpPr>
        <p:spPr>
          <a:xfrm>
            <a:off x="457200" y="4843981"/>
            <a:ext cx="8461948" cy="1787727"/>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Font typeface="Arial"/>
              <a:buChar char="●"/>
            </a:pPr>
            <a:r>
              <a:rPr lang="en-US" b="0" i="0" u="none" strike="noStrike" cap="none" dirty="0">
                <a:solidFill>
                  <a:srgbClr val="000000"/>
                </a:solidFill>
                <a:latin typeface="Arial"/>
                <a:ea typeface="Arial"/>
                <a:cs typeface="Arial"/>
                <a:sym typeface="Arial"/>
              </a:rPr>
              <a:t>Unemployment rates for men used to be lower than unemployment rates for women</a:t>
            </a:r>
            <a:r>
              <a:rPr lang="en-US" dirty="0"/>
              <a:t>.</a:t>
            </a:r>
          </a:p>
          <a:p>
            <a:pPr marL="457200" marR="0" lvl="0" indent="-317500" algn="l" rtl="0">
              <a:spcBef>
                <a:spcPts val="0"/>
              </a:spcBef>
              <a:spcAft>
                <a:spcPts val="0"/>
              </a:spcAft>
              <a:buClr>
                <a:srgbClr val="6CB255"/>
              </a:buClr>
              <a:buSzPct val="77777"/>
              <a:buFont typeface="Arial"/>
              <a:buChar char="●"/>
            </a:pPr>
            <a:r>
              <a:rPr lang="en-US" dirty="0"/>
              <a:t>I</a:t>
            </a:r>
            <a:r>
              <a:rPr lang="en-US" b="0" i="0" u="none" strike="noStrike" cap="none" dirty="0">
                <a:solidFill>
                  <a:srgbClr val="000000"/>
                </a:solidFill>
                <a:latin typeface="Arial"/>
                <a:ea typeface="Arial"/>
                <a:cs typeface="Arial"/>
                <a:sym typeface="Arial"/>
              </a:rPr>
              <a:t>n recent decades, the two rates have been very close, often with the unemployment rate for men somewhat higher. </a:t>
            </a:r>
            <a:r>
              <a:rPr lang="en-US" sz="1600" dirty="0">
                <a:solidFill>
                  <a:schemeClr val="dk1"/>
                </a:solidFill>
              </a:rPr>
              <a:t>(Source: </a:t>
            </a:r>
            <a:r>
              <a:rPr lang="en-US" sz="1600" dirty="0" err="1">
                <a:solidFill>
                  <a:schemeClr val="dk1"/>
                </a:solidFill>
              </a:rPr>
              <a:t>www.bls.gov</a:t>
            </a:r>
            <a:r>
              <a:rPr lang="en-US" sz="1600" dirty="0">
                <a:solidFill>
                  <a:schemeClr val="dk1"/>
                </a:solidFill>
              </a:rPr>
              <a:t>)</a:t>
            </a:r>
          </a:p>
          <a:p>
            <a:pPr marR="0" lvl="0" algn="l" rtl="0">
              <a:spcBef>
                <a:spcPts val="0"/>
              </a:spcBef>
              <a:spcAft>
                <a:spcPts val="0"/>
              </a:spcAft>
              <a:buNone/>
            </a:pPr>
            <a:endParaRPr dirty="0"/>
          </a:p>
          <a:p>
            <a:pPr marR="0" lvl="0" algn="l" rtl="0">
              <a:spcBef>
                <a:spcPts val="840"/>
              </a:spcBef>
              <a:spcAft>
                <a:spcPts val="0"/>
              </a:spcAft>
              <a:buNone/>
            </a:pPr>
            <a:endParaRPr dirty="0"/>
          </a:p>
        </p:txBody>
      </p:sp>
      <p:pic>
        <p:nvPicPr>
          <p:cNvPr id="135" name="Shape 135" descr="Graph a shows the trends in unemployment rates by gender for the year 1972 to 2014. In 1972 the graph starts out at 6.6% for females. It jumps to 9.3% in 1975 for females, gradually goes back down until 2009, when it rises to 8.1%. It gradually lowers to 6.1% in 2014 for females. For males, it starts out at around 5% in 1972, goes up and down periodically, and ends at 6.3% in 2014. "/>
          <p:cNvPicPr preferRelativeResize="0"/>
          <p:nvPr/>
        </p:nvPicPr>
        <p:blipFill>
          <a:blip r:embed="rId3">
            <a:alphaModFix/>
          </a:blip>
          <a:stretch>
            <a:fillRect/>
          </a:stretch>
        </p:blipFill>
        <p:spPr>
          <a:xfrm>
            <a:off x="2265164" y="1053261"/>
            <a:ext cx="4613672" cy="363832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3114</Words>
  <Application>Microsoft Macintosh PowerPoint</Application>
  <PresentationFormat>On-screen Show (4:3)</PresentationFormat>
  <Paragraphs>167</Paragraphs>
  <Slides>26</Slides>
  <Notes>26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26</vt:i4>
      </vt:variant>
    </vt:vector>
  </HeadingPairs>
  <TitlesOfParts>
    <vt:vector size="30" baseType="lpstr">
      <vt:lpstr>Arial</vt:lpstr>
      <vt:lpstr>Arial Black</vt:lpstr>
      <vt:lpstr>Essential</vt:lpstr>
      <vt:lpstr>Essential</vt:lpstr>
      <vt:lpstr>PowerPoint Presentation</vt:lpstr>
      <vt:lpstr>CH.8 OUTLINE</vt:lpstr>
      <vt:lpstr>Out of Business</vt:lpstr>
      <vt:lpstr>8.1 How the Unemployment Rate is  Defined and Computed</vt:lpstr>
      <vt:lpstr>Employed, Unemployed, and Out of the  Labor Force Distribution of Adult Population (age 16 and older), January 2017</vt:lpstr>
      <vt:lpstr>Hidden Unemployment</vt:lpstr>
      <vt:lpstr>Labor Force Participation Rate</vt:lpstr>
      <vt:lpstr>8.2 Patterns of Unemployment</vt:lpstr>
      <vt:lpstr>Unemployment Rates by Group - Gender</vt:lpstr>
      <vt:lpstr>Unemployment Rates by Group - Age</vt:lpstr>
      <vt:lpstr>Unemployment Rates by Group - Race and Ethnicity</vt:lpstr>
      <vt:lpstr>International Unemployment Comparisons</vt:lpstr>
      <vt:lpstr>8.3 What Causes Changes in Unemployment over the Short Run</vt:lpstr>
      <vt:lpstr>Unemployment and Equilibrium in the  Labor Market</vt:lpstr>
      <vt:lpstr>Sticky Wages in the Labor Market</vt:lpstr>
      <vt:lpstr>Why Wages Might Be Sticky Downward</vt:lpstr>
      <vt:lpstr>Why Wages Might Be Sticky Downward, Continued</vt:lpstr>
      <vt:lpstr>Rising Wage and Low Unemployment:  Where Is the Unemployment in Supply and Demand?</vt:lpstr>
      <vt:lpstr>Rising Wage and Low Unemployment:  Where Is the Unemployment in Supply and Demand? (con’t)</vt:lpstr>
      <vt:lpstr>8.4 What Causes Changes in  Unemployment over the Long Run</vt:lpstr>
      <vt:lpstr>Productivity Shifts and the Natural Rate  of Unemployment</vt:lpstr>
      <vt:lpstr>Productivity Shifts and the Natural Rate of Unemployment</vt:lpstr>
      <vt:lpstr>Public Policy and the Natural Rate of Unemployment</vt:lpstr>
      <vt:lpstr>Public Policy and the Natural Rate of Unemployment, Continued</vt:lpstr>
      <vt:lpstr>The Natural Rate of Unemployment in  Recent Years</vt:lpstr>
      <vt:lpstr>Attribution</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5</cp:revision>
  <dcterms:modified xsi:type="dcterms:W3CDTF">2018-02-21T19:55:12Z</dcterms:modified>
</cp:coreProperties>
</file>