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6" r:id="rId1"/>
    <p:sldMasterId id="2147483657"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127"/>
    <p:restoredTop sz="94541"/>
  </p:normalViewPr>
  <p:slideViewPr>
    <p:cSldViewPr snapToGrid="0" snapToObjects="1">
      <p:cViewPr varScale="1">
        <p:scale>
          <a:sx n="103" d="100"/>
          <a:sy n="103" d="100"/>
        </p:scale>
        <p:origin x="176"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307415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698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56754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71085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0503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0016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2567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79069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10447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0326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24422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12613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96727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946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3503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938200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647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530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5607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46669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55097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8501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38934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43103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Shape 11"/>
        <p:cNvGrpSpPr/>
        <p:nvPr/>
      </p:nvGrpSpPr>
      <p:grpSpPr>
        <a:xfrm>
          <a:off x="0" y="0"/>
          <a:ext cx="0" cy="0"/>
          <a:chOff x="0" y="0"/>
          <a:chExt cx="0" cy="0"/>
        </a:xfrm>
      </p:grpSpPr>
      <p:sp>
        <p:nvSpPr>
          <p:cNvPr id="13" name="Shape 13"/>
          <p:cNvSpPr txBox="1">
            <a:spLocks noGrp="1"/>
          </p:cNvSpPr>
          <p:nvPr>
            <p:ph type="ftr" idx="11"/>
          </p:nvPr>
        </p:nvSpPr>
        <p:spPr>
          <a:xfrm>
            <a:off x="0" y="6238043"/>
            <a:ext cx="9144000" cy="267689"/>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dirty="0"/>
          </a:p>
        </p:txBody>
      </p:sp>
      <p:sp>
        <p:nvSpPr>
          <p:cNvPr id="14" name="Shape 14"/>
          <p:cNvSpPr txBox="1"/>
          <p:nvPr/>
        </p:nvSpPr>
        <p:spPr>
          <a:xfrm>
            <a:off x="0" y="789677"/>
            <a:ext cx="9144000" cy="709154"/>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Clr>
                <a:srgbClr val="6CB255"/>
              </a:buClr>
              <a:buSzPct val="25000"/>
              <a:buFont typeface="Arial Black"/>
              <a:buNone/>
            </a:pPr>
            <a:r>
              <a:rPr lang="en-US" sz="3500" b="0" i="0" u="none" strike="noStrike" cap="none">
                <a:solidFill>
                  <a:srgbClr val="6CB255"/>
                </a:solidFill>
                <a:latin typeface="Arial Black"/>
                <a:ea typeface="Arial Black"/>
                <a:cs typeface="Arial Black"/>
                <a:sym typeface="Arial Black"/>
              </a:rPr>
              <a:t>COLLEGE PHYSICS</a:t>
            </a:r>
          </a:p>
          <a:p>
            <a:pPr marL="0" marR="0" lvl="0" indent="0" algn="ctr" rtl="0">
              <a:spcBef>
                <a:spcPts val="0"/>
              </a:spcBef>
              <a:spcAft>
                <a:spcPts val="0"/>
              </a:spcAft>
              <a:buClr>
                <a:srgbClr val="6CB255"/>
              </a:buClr>
              <a:buSzPct val="25000"/>
              <a:buFont typeface="Arial Black"/>
              <a:buNone/>
            </a:pPr>
            <a:endParaRPr sz="1800" b="0" i="0" u="none" strike="noStrike" cap="none">
              <a:solidFill>
                <a:srgbClr val="EAF1DD"/>
              </a:solidFill>
              <a:latin typeface="Arial"/>
              <a:ea typeface="Arial"/>
              <a:cs typeface="Arial"/>
              <a:sym typeface="Arial"/>
            </a:endParaRPr>
          </a:p>
          <a:p>
            <a:pPr marL="0" marR="0" lvl="0" indent="0" algn="ctr" rtl="0">
              <a:spcBef>
                <a:spcPts val="0"/>
              </a:spcBef>
              <a:spcAft>
                <a:spcPts val="0"/>
              </a:spcAft>
              <a:buClr>
                <a:srgbClr val="212F62"/>
              </a:buClr>
              <a:buSzPct val="25000"/>
              <a:buFont typeface="Arial"/>
              <a:buNone/>
            </a:pPr>
            <a:r>
              <a:rPr lang="en-US" sz="2000" b="1" i="0" u="none" strike="noStrike" cap="none">
                <a:solidFill>
                  <a:srgbClr val="212F62"/>
                </a:solidFill>
                <a:latin typeface="Arial"/>
                <a:ea typeface="Arial"/>
                <a:cs typeface="Arial"/>
                <a:sym typeface="Arial"/>
              </a:rPr>
              <a:t>Chapter # Chapter Title</a:t>
            </a:r>
          </a:p>
          <a:p>
            <a:pPr marL="0" marR="0" lvl="0" indent="0" algn="ctr" rtl="0">
              <a:spcBef>
                <a:spcPts val="0"/>
              </a:spcBef>
              <a:buClr>
                <a:schemeClr val="dk1"/>
              </a:buClr>
              <a:buSzPct val="25000"/>
              <a:buFont typeface="Arial"/>
              <a:buNone/>
            </a:pPr>
            <a:r>
              <a:rPr lang="en-US" sz="1600" b="0" i="0" u="none" strike="noStrike" cap="none">
                <a:solidFill>
                  <a:schemeClr val="dk1"/>
                </a:solidFill>
                <a:latin typeface="Arial"/>
                <a:ea typeface="Arial"/>
                <a:cs typeface="Arial"/>
                <a:sym typeface="Arial"/>
              </a:rPr>
              <a:t>PowerPoint Image Slideshow</a:t>
            </a:r>
          </a:p>
        </p:txBody>
      </p:sp>
      <p:pic>
        <p:nvPicPr>
          <p:cNvPr id="15" name="Shape 15" descr="medium_covers_Page_2.png"/>
          <p:cNvPicPr preferRelativeResize="0"/>
          <p:nvPr/>
        </p:nvPicPr>
        <p:blipFill rotWithShape="1">
          <a:blip r:embed="rId2">
            <a:alphaModFix/>
          </a:blip>
          <a:srcRect/>
          <a:stretch/>
        </p:blipFill>
        <p:spPr>
          <a:xfrm>
            <a:off x="3562758" y="2517424"/>
            <a:ext cx="2009660" cy="2603511"/>
          </a:xfrm>
          <a:prstGeom prst="rect">
            <a:avLst/>
          </a:prstGeom>
          <a:noFill/>
          <a:ln>
            <a:noFill/>
          </a:ln>
          <a:effectLst>
            <a:reflection stA="52000" endA="300" endPos="35000" sy="-100000" algn="bl" rotWithShape="0"/>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name="Title and Content">
    <p:spTree>
      <p:nvGrpSpPr>
        <p:cNvPr id="1" name="Shape 16"/>
        <p:cNvGrpSpPr/>
        <p:nvPr/>
      </p:nvGrpSpPr>
      <p:grpSpPr>
        <a:xfrm>
          <a:off x="0" y="0"/>
          <a:ext cx="0" cy="0"/>
          <a:chOff x="0" y="0"/>
          <a:chExt cx="0" cy="0"/>
        </a:xfrm>
      </p:grpSpPr>
      <p:sp>
        <p:nvSpPr>
          <p:cNvPr id="19" name="Shape 19"/>
          <p:cNvSpPr txBox="1">
            <a:spLocks noGrp="1"/>
          </p:cNvSpPr>
          <p:nvPr>
            <p:ph type="sldNum" idx="12"/>
          </p:nvPr>
        </p:nvSpPr>
        <p:spPr>
          <a:xfrm rot="-5400000">
            <a:off x="8044814" y="683895"/>
            <a:ext cx="1315721"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1" i="0" u="none" strike="noStrike" cap="none">
                <a:solidFill>
                  <a:srgbClr val="FFFFFF"/>
                </a:solidFill>
                <a:latin typeface="Arial"/>
                <a:ea typeface="Arial"/>
                <a:cs typeface="Arial"/>
                <a:sym typeface="Arial"/>
              </a:rPr>
              <a:t>‹#›</a:t>
            </a:fld>
            <a:endParaRPr lang="en-US" sz="2400" b="1" i="0" u="none" strike="noStrike" cap="none">
              <a:solidFill>
                <a:srgbClr val="FFFFFF"/>
              </a:solidFill>
              <a:latin typeface="Arial"/>
              <a:ea typeface="Arial"/>
              <a:cs typeface="Arial"/>
              <a:sym typeface="Arial"/>
            </a:endParaRPr>
          </a:p>
        </p:txBody>
      </p:sp>
      <p:sp>
        <p:nvSpPr>
          <p:cNvPr id="20" name="Shape 20"/>
          <p:cNvSpPr txBox="1">
            <a:spLocks noGrp="1"/>
          </p:cNvSpPr>
          <p:nvPr>
            <p:ph type="title"/>
          </p:nvPr>
        </p:nvSpPr>
        <p:spPr>
          <a:xfrm>
            <a:off x="457200" y="241326"/>
            <a:ext cx="8062912" cy="659535"/>
          </a:xfrm>
          <a:prstGeom prst="rect">
            <a:avLst/>
          </a:prstGeom>
          <a:noFill/>
          <a:ln>
            <a:noFill/>
          </a:ln>
        </p:spPr>
        <p:txBody>
          <a:bodyPr wrap="square" lIns="91425" tIns="91425" rIns="91425" bIns="91425" anchor="b" anchorCtr="0"/>
          <a:lstStyle>
            <a:lvl1pPr marL="0" marR="0" lvl="0" indent="0" algn="l" rtl="0">
              <a:spcBef>
                <a:spcPts val="0"/>
              </a:spcBef>
              <a:buClr>
                <a:srgbClr val="6CB255"/>
              </a:buClr>
              <a:buSzPct val="58333"/>
              <a:buFont typeface="Arial Black"/>
              <a:buNone/>
              <a:defRPr sz="2400" b="0" i="0" u="none" strike="noStrike" cap="none">
                <a:solidFill>
                  <a:srgbClr val="6CB255"/>
                </a:solidFill>
                <a:latin typeface="Arial Black"/>
                <a:ea typeface="Arial Black"/>
                <a:cs typeface="Arial Black"/>
                <a:sym typeface="Arial Black"/>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21" name="Shape 21"/>
          <p:cNvSpPr>
            <a:spLocks noGrp="1"/>
          </p:cNvSpPr>
          <p:nvPr>
            <p:ph type="pic" idx="2"/>
          </p:nvPr>
        </p:nvSpPr>
        <p:spPr>
          <a:xfrm>
            <a:off x="457199" y="1122386"/>
            <a:ext cx="8062913" cy="3500071"/>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70000"/>
              <a:buFont typeface="Arial"/>
              <a:buNone/>
              <a:defRPr sz="2000" b="0" i="0" u="none" strike="noStrike" cap="none">
                <a:solidFill>
                  <a:schemeClr val="dk1"/>
                </a:solidFill>
                <a:latin typeface="Arial"/>
                <a:ea typeface="Arial"/>
                <a:cs typeface="Arial"/>
                <a:sym typeface="Arial"/>
              </a:defRPr>
            </a:lvl1pPr>
            <a:lvl2pPr marL="457200" marR="0" lvl="1" indent="-63500" algn="l" rtl="0">
              <a:spcBef>
                <a:spcPts val="400"/>
              </a:spcBef>
              <a:buClr>
                <a:srgbClr val="6CB255"/>
              </a:buClr>
              <a:buSzPct val="100000"/>
              <a:buFont typeface="Arial"/>
              <a:buChar char="•"/>
              <a:defRPr sz="2000" b="0" i="0" u="none" strike="noStrike" cap="none">
                <a:solidFill>
                  <a:srgbClr val="000000"/>
                </a:solidFill>
                <a:latin typeface="Arial"/>
                <a:ea typeface="Arial"/>
                <a:cs typeface="Arial"/>
                <a:sym typeface="Arial"/>
              </a:defRPr>
            </a:lvl2pPr>
            <a:lvl3pPr marL="1143000" marR="0" lvl="2"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3pPr>
            <a:lvl4pPr marL="1600200" marR="0" lvl="3"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4pPr>
            <a:lvl5pPr marL="2057400" marR="0" lvl="4"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body" idx="1"/>
          </p:nvPr>
        </p:nvSpPr>
        <p:spPr>
          <a:xfrm>
            <a:off x="457200" y="4843982"/>
            <a:ext cx="8062912" cy="1166382"/>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70000"/>
              <a:buFont typeface="Arial"/>
              <a:buNone/>
              <a:defRPr sz="2000" b="0" i="0" u="none" strike="noStrike" cap="none">
                <a:solidFill>
                  <a:srgbClr val="000000"/>
                </a:solidFill>
                <a:latin typeface="Arial"/>
                <a:ea typeface="Arial"/>
                <a:cs typeface="Arial"/>
                <a:sym typeface="Arial"/>
              </a:defRPr>
            </a:lvl1pPr>
            <a:lvl2pPr marL="731520" marR="0" lvl="1" indent="-337819" algn="l" rtl="0">
              <a:spcBef>
                <a:spcPts val="400"/>
              </a:spcBef>
              <a:buClr>
                <a:srgbClr val="6CB255"/>
              </a:buClr>
              <a:buSzPct val="100000"/>
              <a:buFont typeface="Arial Black"/>
              <a:buAutoNum type="alphaLcParenR"/>
              <a:defRPr sz="2000" b="0" i="0" u="none" strike="noStrike" cap="none">
                <a:solidFill>
                  <a:schemeClr val="dk1"/>
                </a:solidFill>
                <a:latin typeface="Arial"/>
                <a:ea typeface="Arial"/>
                <a:cs typeface="Arial"/>
                <a:sym typeface="Arial"/>
              </a:defRPr>
            </a:lvl2pPr>
            <a:lvl3pPr marL="1257300" marR="0" lvl="2"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3pPr>
            <a:lvl4pPr marL="1714500" marR="0" lvl="3"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4pPr>
            <a:lvl5pPr marL="2171700" marR="0" lvl="4"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 name="Shape 13"/>
          <p:cNvSpPr txBox="1">
            <a:spLocks noGrp="1"/>
          </p:cNvSpPr>
          <p:nvPr>
            <p:ph type="ftr" idx="11"/>
          </p:nvPr>
        </p:nvSpPr>
        <p:spPr>
          <a:xfrm>
            <a:off x="0" y="6193073"/>
            <a:ext cx="9144000" cy="267689"/>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Two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241326"/>
            <a:ext cx="8062912" cy="659535"/>
          </a:xfrm>
          <a:prstGeom prst="rect">
            <a:avLst/>
          </a:prstGeom>
          <a:noFill/>
          <a:ln>
            <a:noFill/>
          </a:ln>
        </p:spPr>
        <p:txBody>
          <a:bodyPr wrap="square" lIns="91425" tIns="91425" rIns="91425" bIns="91425" anchor="b" anchorCtr="0"/>
          <a:lstStyle>
            <a:lvl1pPr marL="0" marR="0" lvl="0" indent="0" algn="l" rtl="0">
              <a:spcBef>
                <a:spcPts val="0"/>
              </a:spcBef>
              <a:buClr>
                <a:srgbClr val="6CB255"/>
              </a:buClr>
              <a:buSzPct val="58333"/>
              <a:buFont typeface="Arial Black"/>
              <a:buNone/>
              <a:defRPr sz="2400" b="0" i="0" u="none" strike="noStrike" cap="none">
                <a:solidFill>
                  <a:srgbClr val="6CB255"/>
                </a:solidFill>
                <a:latin typeface="Arial Black"/>
                <a:ea typeface="Arial Black"/>
                <a:cs typeface="Arial Black"/>
                <a:sym typeface="Arial Black"/>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27" name="Shape 27"/>
          <p:cNvSpPr txBox="1">
            <a:spLocks noGrp="1"/>
          </p:cNvSpPr>
          <p:nvPr>
            <p:ph type="sldNum" idx="12"/>
          </p:nvPr>
        </p:nvSpPr>
        <p:spPr>
          <a:xfrm rot="-5400000">
            <a:off x="8044814" y="683895"/>
            <a:ext cx="1315721"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1" i="0" u="none" strike="noStrike" cap="none">
                <a:solidFill>
                  <a:srgbClr val="FFFFFF"/>
                </a:solidFill>
                <a:latin typeface="Arial"/>
                <a:ea typeface="Arial"/>
                <a:cs typeface="Arial"/>
                <a:sym typeface="Arial"/>
              </a:rPr>
              <a:t>‹#›</a:t>
            </a:fld>
            <a:endParaRPr lang="en-US" sz="2400" b="1" i="0" u="none" strike="noStrike" cap="none">
              <a:solidFill>
                <a:srgbClr val="FFFFFF"/>
              </a:solidFill>
              <a:latin typeface="Arial"/>
              <a:ea typeface="Arial"/>
              <a:cs typeface="Arial"/>
              <a:sym typeface="Arial"/>
            </a:endParaRPr>
          </a:p>
        </p:txBody>
      </p:sp>
      <p:sp>
        <p:nvSpPr>
          <p:cNvPr id="28" name="Shape 28"/>
          <p:cNvSpPr>
            <a:spLocks noGrp="1"/>
          </p:cNvSpPr>
          <p:nvPr>
            <p:ph type="pic" idx="2"/>
          </p:nvPr>
        </p:nvSpPr>
        <p:spPr>
          <a:xfrm>
            <a:off x="457199" y="1107618"/>
            <a:ext cx="4031619" cy="4607689"/>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70000"/>
              <a:buFont typeface="Arial"/>
              <a:buNone/>
              <a:defRPr sz="2000" b="0" i="0" u="none" strike="noStrike" cap="none">
                <a:solidFill>
                  <a:schemeClr val="dk1"/>
                </a:solidFill>
                <a:latin typeface="Arial"/>
                <a:ea typeface="Arial"/>
                <a:cs typeface="Arial"/>
                <a:sym typeface="Arial"/>
              </a:defRPr>
            </a:lvl1pPr>
            <a:lvl2pPr marL="457200" marR="0" lvl="1" indent="-63500" algn="l" rtl="0">
              <a:spcBef>
                <a:spcPts val="400"/>
              </a:spcBef>
              <a:buClr>
                <a:srgbClr val="6CB255"/>
              </a:buClr>
              <a:buSzPct val="100000"/>
              <a:buFont typeface="Arial"/>
              <a:buChar char="•"/>
              <a:defRPr sz="2000" b="0" i="0" u="none" strike="noStrike" cap="none">
                <a:solidFill>
                  <a:srgbClr val="000000"/>
                </a:solidFill>
                <a:latin typeface="Arial"/>
                <a:ea typeface="Arial"/>
                <a:cs typeface="Arial"/>
                <a:sym typeface="Arial"/>
              </a:defRPr>
            </a:lvl2pPr>
            <a:lvl3pPr marL="1143000" marR="0" lvl="2"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3pPr>
            <a:lvl4pPr marL="1600200" marR="0" lvl="3"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4pPr>
            <a:lvl5pPr marL="2057400" marR="0" lvl="4"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body" idx="1"/>
          </p:nvPr>
        </p:nvSpPr>
        <p:spPr>
          <a:xfrm>
            <a:off x="4606925" y="1107618"/>
            <a:ext cx="3913188" cy="4607382"/>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70000"/>
              <a:buFont typeface="Arial"/>
              <a:buNone/>
              <a:defRPr sz="2000" b="0" i="0" u="none" strike="noStrike" cap="none">
                <a:solidFill>
                  <a:srgbClr val="212F62"/>
                </a:solidFill>
                <a:latin typeface="Arial"/>
                <a:ea typeface="Arial"/>
                <a:cs typeface="Arial"/>
                <a:sym typeface="Arial"/>
              </a:defRPr>
            </a:lvl1pPr>
            <a:lvl2pPr marL="731520" marR="0" lvl="1" indent="-337819" algn="l" rtl="0">
              <a:spcBef>
                <a:spcPts val="400"/>
              </a:spcBef>
              <a:buClr>
                <a:srgbClr val="6CB255"/>
              </a:buClr>
              <a:buSzPct val="100000"/>
              <a:buFont typeface="Arial Black"/>
              <a:buAutoNum type="alphaLcParenR"/>
              <a:defRPr sz="2000" b="0" i="0" u="none" strike="noStrike" cap="none">
                <a:solidFill>
                  <a:schemeClr val="dk1"/>
                </a:solidFill>
                <a:latin typeface="Arial"/>
                <a:ea typeface="Arial"/>
                <a:cs typeface="Arial"/>
                <a:sym typeface="Arial"/>
              </a:defRPr>
            </a:lvl2pPr>
            <a:lvl3pPr marL="1257300" marR="0" lvl="2"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3pPr>
            <a:lvl4pPr marL="1714500" marR="0" lvl="3"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4pPr>
            <a:lvl5pPr marL="2171700" marR="0" lvl="4"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 name="Shape 13"/>
          <p:cNvSpPr txBox="1">
            <a:spLocks noGrp="1"/>
          </p:cNvSpPr>
          <p:nvPr>
            <p:ph type="ftr" idx="11"/>
          </p:nvPr>
        </p:nvSpPr>
        <p:spPr>
          <a:xfrm>
            <a:off x="0" y="6238043"/>
            <a:ext cx="9144000" cy="267689"/>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Content with Caption">
    <p:spTree>
      <p:nvGrpSpPr>
        <p:cNvPr id="1" name="Shape 30"/>
        <p:cNvGrpSpPr/>
        <p:nvPr/>
      </p:nvGrpSpPr>
      <p:grpSpPr>
        <a:xfrm>
          <a:off x="0" y="0"/>
          <a:ext cx="0" cy="0"/>
          <a:chOff x="0" y="0"/>
          <a:chExt cx="0" cy="0"/>
        </a:xfrm>
      </p:grpSpPr>
      <p:sp>
        <p:nvSpPr>
          <p:cNvPr id="31" name="Shape 31"/>
          <p:cNvSpPr txBox="1">
            <a:spLocks noGrp="1"/>
          </p:cNvSpPr>
          <p:nvPr>
            <p:ph type="body" idx="1"/>
          </p:nvPr>
        </p:nvSpPr>
        <p:spPr>
          <a:xfrm>
            <a:off x="3575050" y="1600200"/>
            <a:ext cx="5111750" cy="4480560"/>
          </a:xfrm>
          <a:prstGeom prst="rect">
            <a:avLst/>
          </a:prstGeom>
          <a:noFill/>
          <a:ln>
            <a:noFill/>
          </a:ln>
        </p:spPr>
        <p:txBody>
          <a:bodyPr wrap="square" lIns="91425" tIns="91425" rIns="91425" bIns="91425" anchor="t" anchorCtr="0"/>
          <a:lstStyle>
            <a:lvl1pPr marL="0" marR="0" lvl="0" indent="0" algn="l" rtl="0">
              <a:spcBef>
                <a:spcPts val="640"/>
              </a:spcBef>
              <a:spcAft>
                <a:spcPts val="600"/>
              </a:spcAft>
              <a:buClr>
                <a:srgbClr val="6CB255"/>
              </a:buClr>
              <a:buSzPct val="43750"/>
              <a:buFont typeface="Arial"/>
              <a:buNone/>
              <a:defRPr sz="3200" b="0" i="0" u="none" strike="noStrike" cap="none">
                <a:solidFill>
                  <a:schemeClr val="dk1"/>
                </a:solidFill>
                <a:latin typeface="Arial"/>
                <a:ea typeface="Arial"/>
                <a:cs typeface="Arial"/>
                <a:sym typeface="Arial"/>
              </a:defRPr>
            </a:lvl1pPr>
            <a:lvl2pPr marL="788670" marR="0" lvl="1" indent="-344169" algn="l" rtl="0">
              <a:spcBef>
                <a:spcPts val="560"/>
              </a:spcBef>
              <a:buClr>
                <a:srgbClr val="6CB255"/>
              </a:buClr>
              <a:buSzPct val="100000"/>
              <a:buFont typeface="Arial Black"/>
              <a:buAutoNum type="alphaLcParenR"/>
              <a:defRPr sz="2800" b="0" i="0" u="none" strike="noStrike" cap="none">
                <a:solidFill>
                  <a:srgbClr val="000000"/>
                </a:solidFill>
                <a:latin typeface="Arial"/>
                <a:ea typeface="Arial"/>
                <a:cs typeface="Arial"/>
                <a:sym typeface="Arial"/>
              </a:defRPr>
            </a:lvl2pPr>
            <a:lvl3pPr marL="1371600" marR="0" lvl="2" indent="-304800" algn="l" rtl="0">
              <a:spcBef>
                <a:spcPts val="480"/>
              </a:spcBef>
              <a:buClr>
                <a:srgbClr val="6CB255"/>
              </a:buClr>
              <a:buSzPct val="100000"/>
              <a:buFont typeface="Arial Black"/>
              <a:buAutoNum type="alphaLcParenR"/>
              <a:defRPr sz="2400" b="0" i="0" u="none" strike="noStrike" cap="none">
                <a:solidFill>
                  <a:srgbClr val="000000"/>
                </a:solidFill>
                <a:latin typeface="Arial"/>
                <a:ea typeface="Arial"/>
                <a:cs typeface="Arial"/>
                <a:sym typeface="Arial"/>
              </a:defRPr>
            </a:lvl3pPr>
            <a:lvl4pPr marL="1828800" marR="0" lvl="3" indent="-330200" algn="l" rtl="0">
              <a:spcBef>
                <a:spcPts val="400"/>
              </a:spcBef>
              <a:buClr>
                <a:srgbClr val="6CB255"/>
              </a:buClr>
              <a:buSzPct val="100000"/>
              <a:buFont typeface="Arial Black"/>
              <a:buAutoNum type="alphaLcParenR"/>
              <a:defRPr sz="2000" b="0" i="0" u="none" strike="noStrike" cap="none">
                <a:solidFill>
                  <a:srgbClr val="000000"/>
                </a:solidFill>
                <a:latin typeface="Arial"/>
                <a:ea typeface="Arial"/>
                <a:cs typeface="Arial"/>
                <a:sym typeface="Arial"/>
              </a:defRPr>
            </a:lvl4pPr>
            <a:lvl5pPr marL="2286000" marR="0" lvl="4" indent="-330200" algn="l" rtl="0">
              <a:spcBef>
                <a:spcPts val="400"/>
              </a:spcBef>
              <a:buClr>
                <a:srgbClr val="6CB255"/>
              </a:buClr>
              <a:buSzPct val="100000"/>
              <a:buFont typeface="Arial Black"/>
              <a:buAutoNum type="alphaLcParenR"/>
              <a:defRPr sz="2000" b="0" i="0" u="none" strike="noStrike" cap="none">
                <a:solidFill>
                  <a:srgbClr val="000000"/>
                </a:solidFill>
                <a:latin typeface="Arial"/>
                <a:ea typeface="Arial"/>
                <a:cs typeface="Arial"/>
                <a:sym typeface="Arial"/>
              </a:defRPr>
            </a:lvl5pPr>
            <a:lvl6pPr marL="2514600" marR="0" lvl="5" indent="-101600" algn="l" rtl="0">
              <a:spcBef>
                <a:spcPts val="400"/>
              </a:spcBef>
              <a:buClr>
                <a:schemeClr val="dk2"/>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2"/>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2"/>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2"/>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body" idx="2"/>
          </p:nvPr>
        </p:nvSpPr>
        <p:spPr>
          <a:xfrm>
            <a:off x="457200" y="1600200"/>
            <a:ext cx="3008313" cy="4480560"/>
          </a:xfrm>
          <a:prstGeom prst="rect">
            <a:avLst/>
          </a:prstGeom>
          <a:noFill/>
          <a:ln>
            <a:noFill/>
          </a:ln>
        </p:spPr>
        <p:txBody>
          <a:bodyPr wrap="square" lIns="91425" tIns="91425" rIns="91425" bIns="91425" anchor="t" anchorCtr="0"/>
          <a:lstStyle>
            <a:lvl1pPr marL="0" marR="0" lvl="0" indent="0" algn="l" rtl="0">
              <a:spcBef>
                <a:spcPts val="320"/>
              </a:spcBef>
              <a:spcAft>
                <a:spcPts val="600"/>
              </a:spcAft>
              <a:buClr>
                <a:srgbClr val="6CB255"/>
              </a:buClr>
              <a:buSzPct val="87500"/>
              <a:buFont typeface="Arial"/>
              <a:buNone/>
              <a:defRPr sz="1600" b="0" i="0" u="none" strike="noStrike" cap="none">
                <a:solidFill>
                  <a:schemeClr val="dk1"/>
                </a:solidFill>
                <a:latin typeface="Arial"/>
                <a:ea typeface="Arial"/>
                <a:cs typeface="Arial"/>
                <a:sym typeface="Arial"/>
              </a:defRPr>
            </a:lvl1pPr>
            <a:lvl2pPr marL="457200" marR="0" lvl="1" indent="0" algn="l" rtl="0">
              <a:spcBef>
                <a:spcPts val="240"/>
              </a:spcBef>
              <a:buClr>
                <a:srgbClr val="6CB255"/>
              </a:buClr>
              <a:buSzPct val="166666"/>
              <a:buFont typeface="Arial"/>
              <a:buNone/>
              <a:defRPr sz="1200" b="0" i="0" u="none" strike="noStrike" cap="none">
                <a:solidFill>
                  <a:srgbClr val="000000"/>
                </a:solidFill>
                <a:latin typeface="Arial"/>
                <a:ea typeface="Arial"/>
                <a:cs typeface="Arial"/>
                <a:sym typeface="Arial"/>
              </a:defRPr>
            </a:lvl2pPr>
            <a:lvl3pPr marL="914400" marR="0" lvl="2" indent="0" algn="l" rtl="0">
              <a:spcBef>
                <a:spcPts val="200"/>
              </a:spcBef>
              <a:buClr>
                <a:srgbClr val="6CB255"/>
              </a:buClr>
              <a:buSzPct val="180000"/>
              <a:buFont typeface="Arial"/>
              <a:buNone/>
              <a:defRPr sz="1000" b="0" i="0" u="none" strike="noStrike" cap="none">
                <a:solidFill>
                  <a:srgbClr val="000000"/>
                </a:solidFill>
                <a:latin typeface="Arial"/>
                <a:ea typeface="Arial"/>
                <a:cs typeface="Arial"/>
                <a:sym typeface="Arial"/>
              </a:defRPr>
            </a:lvl3pPr>
            <a:lvl4pPr marL="1371600" marR="0" lvl="3" indent="0" algn="l" rtl="0">
              <a:spcBef>
                <a:spcPts val="180"/>
              </a:spcBef>
              <a:buClr>
                <a:srgbClr val="6CB255"/>
              </a:buClr>
              <a:buSzPct val="200000"/>
              <a:buFont typeface="Arial"/>
              <a:buNone/>
              <a:defRPr sz="900" b="0" i="0" u="none" strike="noStrike" cap="none">
                <a:solidFill>
                  <a:srgbClr val="000000"/>
                </a:solidFill>
                <a:latin typeface="Arial"/>
                <a:ea typeface="Arial"/>
                <a:cs typeface="Arial"/>
                <a:sym typeface="Arial"/>
              </a:defRPr>
            </a:lvl4pPr>
            <a:lvl5pPr marL="1828800" marR="0" lvl="4" indent="0" algn="l" rtl="0">
              <a:spcBef>
                <a:spcPts val="180"/>
              </a:spcBef>
              <a:buClr>
                <a:srgbClr val="6CB255"/>
              </a:buClr>
              <a:buSzPct val="200000"/>
              <a:buFont typeface="Arial"/>
              <a:buNone/>
              <a:defRPr sz="900" b="0" i="0" u="none" strike="noStrike" cap="none">
                <a:solidFill>
                  <a:srgbClr val="000000"/>
                </a:solidFill>
                <a:latin typeface="Arial"/>
                <a:ea typeface="Arial"/>
                <a:cs typeface="Arial"/>
                <a:sym typeface="Arial"/>
              </a:defRPr>
            </a:lvl5pPr>
            <a:lvl6pPr marL="2286000" marR="0" lvl="5" indent="0" algn="l" rtl="0">
              <a:spcBef>
                <a:spcPts val="180"/>
              </a:spcBef>
              <a:buClr>
                <a:schemeClr val="dk2"/>
              </a:buClr>
              <a:buSzPct val="177777"/>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buClr>
                <a:schemeClr val="dk2"/>
              </a:buClr>
              <a:buSzPct val="177777"/>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buClr>
                <a:schemeClr val="dk2"/>
              </a:buClr>
              <a:buSzPct val="177777"/>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buClr>
                <a:schemeClr val="dk2"/>
              </a:buClr>
              <a:buSzPct val="177777"/>
              <a:buFont typeface="Arial"/>
              <a:buNone/>
              <a:defRPr sz="9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sldNum" idx="12"/>
          </p:nvPr>
        </p:nvSpPr>
        <p:spPr>
          <a:xfrm rot="-5400000">
            <a:off x="8044814" y="683895"/>
            <a:ext cx="1315721"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1" i="0" u="none" strike="noStrike" cap="none">
                <a:solidFill>
                  <a:srgbClr val="FFFFFF"/>
                </a:solidFill>
                <a:latin typeface="Arial"/>
                <a:ea typeface="Arial"/>
                <a:cs typeface="Arial"/>
                <a:sym typeface="Arial"/>
              </a:rPr>
              <a:t>‹#›</a:t>
            </a:fld>
            <a:endParaRPr lang="en-US" sz="2400" b="1" i="0" u="none" strike="noStrike" cap="none">
              <a:solidFill>
                <a:srgbClr val="FFFFFF"/>
              </a:solidFill>
              <a:latin typeface="Arial"/>
              <a:ea typeface="Arial"/>
              <a:cs typeface="Arial"/>
              <a:sym typeface="Arial"/>
            </a:endParaRPr>
          </a:p>
        </p:txBody>
      </p:sp>
      <p:sp>
        <p:nvSpPr>
          <p:cNvPr id="36" name="Shape 36"/>
          <p:cNvSpPr txBox="1">
            <a:spLocks noGrp="1"/>
          </p:cNvSpPr>
          <p:nvPr>
            <p:ph type="title"/>
          </p:nvPr>
        </p:nvSpPr>
        <p:spPr>
          <a:xfrm>
            <a:off x="457200" y="241326"/>
            <a:ext cx="8062912" cy="659535"/>
          </a:xfrm>
          <a:prstGeom prst="rect">
            <a:avLst/>
          </a:prstGeom>
          <a:noFill/>
          <a:ln>
            <a:noFill/>
          </a:ln>
        </p:spPr>
        <p:txBody>
          <a:bodyPr wrap="square" lIns="91425" tIns="91425" rIns="91425" bIns="91425" anchor="b" anchorCtr="0"/>
          <a:lstStyle>
            <a:lvl1pPr marL="0" marR="0" lvl="0" indent="0" algn="l" rtl="0">
              <a:spcBef>
                <a:spcPts val="0"/>
              </a:spcBef>
              <a:buClr>
                <a:srgbClr val="6CB255"/>
              </a:buClr>
              <a:buSzPct val="58333"/>
              <a:buFont typeface="Arial Black"/>
              <a:buNone/>
              <a:defRPr sz="2400" b="0" i="0" u="none" strike="noStrike" cap="none">
                <a:solidFill>
                  <a:srgbClr val="6CB255"/>
                </a:solidFill>
                <a:latin typeface="Arial Black"/>
                <a:ea typeface="Arial Black"/>
                <a:cs typeface="Arial Black"/>
                <a:sym typeface="Arial Black"/>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8" name="Shape 13"/>
          <p:cNvSpPr txBox="1">
            <a:spLocks noGrp="1"/>
          </p:cNvSpPr>
          <p:nvPr>
            <p:ph type="ftr" idx="11"/>
          </p:nvPr>
        </p:nvSpPr>
        <p:spPr>
          <a:xfrm>
            <a:off x="0" y="6238043"/>
            <a:ext cx="9144000" cy="267689"/>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Shape 43"/>
        <p:cNvGrpSpPr/>
        <p:nvPr/>
      </p:nvGrpSpPr>
      <p:grpSpPr>
        <a:xfrm>
          <a:off x="0" y="0"/>
          <a:ext cx="0" cy="0"/>
          <a:chOff x="0" y="0"/>
          <a:chExt cx="0" cy="0"/>
        </a:xfrm>
      </p:grpSpPr>
      <p:sp>
        <p:nvSpPr>
          <p:cNvPr id="46" name="Shape 46"/>
          <p:cNvSpPr txBox="1"/>
          <p:nvPr/>
        </p:nvSpPr>
        <p:spPr>
          <a:xfrm>
            <a:off x="0" y="789677"/>
            <a:ext cx="9144000" cy="709200"/>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Clr>
                <a:srgbClr val="6CB255"/>
              </a:buClr>
              <a:buSzPct val="25000"/>
              <a:buFont typeface="Arial Black"/>
              <a:buNone/>
            </a:pPr>
            <a:r>
              <a:rPr lang="en-US" sz="3500" b="0" i="0" u="none" strike="noStrike" cap="none">
                <a:solidFill>
                  <a:srgbClr val="6CB255"/>
                </a:solidFill>
                <a:latin typeface="Arial Black"/>
                <a:ea typeface="Arial Black"/>
                <a:cs typeface="Arial Black"/>
                <a:sym typeface="Arial Black"/>
              </a:rPr>
              <a:t>COLLEGE PHYSICS</a:t>
            </a:r>
          </a:p>
          <a:p>
            <a:pPr marL="0" marR="0" lvl="0" indent="0" algn="ctr" rtl="0">
              <a:spcBef>
                <a:spcPts val="0"/>
              </a:spcBef>
              <a:spcAft>
                <a:spcPts val="0"/>
              </a:spcAft>
              <a:buClr>
                <a:srgbClr val="6CB255"/>
              </a:buClr>
              <a:buSzPct val="25000"/>
              <a:buFont typeface="Arial Black"/>
              <a:buNone/>
            </a:pPr>
            <a:endParaRPr sz="1800" b="0" i="0" u="none" strike="noStrike" cap="none">
              <a:solidFill>
                <a:srgbClr val="EAF1DD"/>
              </a:solidFill>
              <a:latin typeface="Arial"/>
              <a:ea typeface="Arial"/>
              <a:cs typeface="Arial"/>
              <a:sym typeface="Arial"/>
            </a:endParaRPr>
          </a:p>
          <a:p>
            <a:pPr marL="0" marR="0" lvl="0" indent="0" algn="ctr" rtl="0">
              <a:spcBef>
                <a:spcPts val="0"/>
              </a:spcBef>
              <a:spcAft>
                <a:spcPts val="0"/>
              </a:spcAft>
              <a:buClr>
                <a:srgbClr val="212F62"/>
              </a:buClr>
              <a:buSzPct val="25000"/>
              <a:buFont typeface="Arial"/>
              <a:buNone/>
            </a:pPr>
            <a:r>
              <a:rPr lang="en-US" sz="2000" b="1" i="0" u="none" strike="noStrike" cap="none">
                <a:solidFill>
                  <a:srgbClr val="212F62"/>
                </a:solidFill>
                <a:latin typeface="Arial"/>
                <a:ea typeface="Arial"/>
                <a:cs typeface="Arial"/>
                <a:sym typeface="Arial"/>
              </a:rPr>
              <a:t>Chapter # Chapter Title</a:t>
            </a:r>
          </a:p>
          <a:p>
            <a:pPr marL="0" marR="0" lvl="0" indent="0" algn="ctr" rtl="0">
              <a:spcBef>
                <a:spcPts val="0"/>
              </a:spcBef>
              <a:buClr>
                <a:schemeClr val="dk1"/>
              </a:buClr>
              <a:buSzPct val="25000"/>
              <a:buFont typeface="Arial"/>
              <a:buNone/>
            </a:pPr>
            <a:r>
              <a:rPr lang="en-US" sz="1600" b="0" i="0" u="none" strike="noStrike" cap="none">
                <a:solidFill>
                  <a:schemeClr val="dk1"/>
                </a:solidFill>
                <a:latin typeface="Arial"/>
                <a:ea typeface="Arial"/>
                <a:cs typeface="Arial"/>
                <a:sym typeface="Arial"/>
              </a:rPr>
              <a:t>PowerPoint Image Slideshow</a:t>
            </a:r>
          </a:p>
        </p:txBody>
      </p:sp>
      <p:pic>
        <p:nvPicPr>
          <p:cNvPr id="47" name="Shape 47" descr="medium_covers_Page_2.png"/>
          <p:cNvPicPr preferRelativeResize="0"/>
          <p:nvPr/>
        </p:nvPicPr>
        <p:blipFill rotWithShape="1">
          <a:blip r:embed="rId2">
            <a:alphaModFix/>
          </a:blip>
          <a:srcRect/>
          <a:stretch/>
        </p:blipFill>
        <p:spPr>
          <a:xfrm>
            <a:off x="3562758" y="2517424"/>
            <a:ext cx="2010600" cy="2603700"/>
          </a:xfrm>
          <a:prstGeom prst="rect">
            <a:avLst/>
          </a:prstGeom>
          <a:noFill/>
          <a:ln>
            <a:noFill/>
          </a:ln>
          <a:effectLst>
            <a:reflection stA="52000" endA="300" endPos="35000" fadeDir="5400012" sy="-100000" algn="bl" rotWithShape="0"/>
          </a:effectLst>
        </p:spPr>
      </p:pic>
      <p:sp>
        <p:nvSpPr>
          <p:cNvPr id="6" name="Shape 13"/>
          <p:cNvSpPr txBox="1">
            <a:spLocks noGrp="1"/>
          </p:cNvSpPr>
          <p:nvPr>
            <p:ph type="ftr" idx="11"/>
          </p:nvPr>
        </p:nvSpPr>
        <p:spPr>
          <a:xfrm>
            <a:off x="0" y="6238043"/>
            <a:ext cx="9144000" cy="267689"/>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Title and Content">
    <p:spTree>
      <p:nvGrpSpPr>
        <p:cNvPr id="1" name="Shape 48"/>
        <p:cNvGrpSpPr/>
        <p:nvPr/>
      </p:nvGrpSpPr>
      <p:grpSpPr>
        <a:xfrm>
          <a:off x="0" y="0"/>
          <a:ext cx="0" cy="0"/>
          <a:chOff x="0" y="0"/>
          <a:chExt cx="0" cy="0"/>
        </a:xfrm>
      </p:grpSpPr>
      <p:sp>
        <p:nvSpPr>
          <p:cNvPr id="51" name="Shape 51"/>
          <p:cNvSpPr txBox="1">
            <a:spLocks noGrp="1"/>
          </p:cNvSpPr>
          <p:nvPr>
            <p:ph type="sldNum" idx="12"/>
          </p:nvPr>
        </p:nvSpPr>
        <p:spPr>
          <a:xfrm rot="-5400000">
            <a:off x="8044762" y="683868"/>
            <a:ext cx="13158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1" i="0" u="none" strike="noStrike" cap="none">
                <a:solidFill>
                  <a:srgbClr val="FFFFFF"/>
                </a:solidFill>
                <a:latin typeface="Arial"/>
                <a:ea typeface="Arial"/>
                <a:cs typeface="Arial"/>
                <a:sym typeface="Arial"/>
              </a:rPr>
              <a:t>‹#›</a:t>
            </a:fld>
            <a:endParaRPr lang="en-US" sz="2400" b="1" i="0" u="none" strike="noStrike" cap="none">
              <a:solidFill>
                <a:srgbClr val="FFFFFF"/>
              </a:solidFill>
              <a:latin typeface="Arial"/>
              <a:ea typeface="Arial"/>
              <a:cs typeface="Arial"/>
              <a:sym typeface="Arial"/>
            </a:endParaRPr>
          </a:p>
        </p:txBody>
      </p:sp>
      <p:sp>
        <p:nvSpPr>
          <p:cNvPr id="52" name="Shape 52"/>
          <p:cNvSpPr txBox="1">
            <a:spLocks noGrp="1"/>
          </p:cNvSpPr>
          <p:nvPr>
            <p:ph type="title"/>
          </p:nvPr>
        </p:nvSpPr>
        <p:spPr>
          <a:xfrm>
            <a:off x="457200" y="241326"/>
            <a:ext cx="8062800" cy="659400"/>
          </a:xfrm>
          <a:prstGeom prst="rect">
            <a:avLst/>
          </a:prstGeom>
          <a:noFill/>
          <a:ln>
            <a:noFill/>
          </a:ln>
        </p:spPr>
        <p:txBody>
          <a:bodyPr wrap="square" lIns="91425" tIns="91425" rIns="91425" bIns="91425" anchor="b" anchorCtr="0"/>
          <a:lstStyle>
            <a:lvl1pPr marL="0" marR="0" lvl="0" indent="0" algn="l" rtl="0">
              <a:spcBef>
                <a:spcPts val="0"/>
              </a:spcBef>
              <a:buClr>
                <a:srgbClr val="6CB255"/>
              </a:buClr>
              <a:buSzPct val="58333"/>
              <a:buFont typeface="Arial Black"/>
              <a:buNone/>
              <a:defRPr sz="2400" b="0" i="0" u="none" strike="noStrike" cap="none">
                <a:solidFill>
                  <a:srgbClr val="6CB255"/>
                </a:solidFill>
                <a:latin typeface="Arial Black"/>
                <a:ea typeface="Arial Black"/>
                <a:cs typeface="Arial Black"/>
                <a:sym typeface="Arial Black"/>
              </a:defRPr>
            </a:lvl1pPr>
            <a:lvl2pPr lvl="1" indent="0" rtl="0">
              <a:spcBef>
                <a:spcPts val="0"/>
              </a:spcBef>
              <a:buSzPct val="77777"/>
              <a:buNone/>
              <a:defRPr sz="1800"/>
            </a:lvl2pPr>
            <a:lvl3pPr lvl="2" indent="0" rtl="0">
              <a:spcBef>
                <a:spcPts val="0"/>
              </a:spcBef>
              <a:buSzPct val="77777"/>
              <a:buNone/>
              <a:defRPr sz="1800"/>
            </a:lvl3pPr>
            <a:lvl4pPr lvl="3" indent="0" rtl="0">
              <a:spcBef>
                <a:spcPts val="0"/>
              </a:spcBef>
              <a:buSzPct val="77777"/>
              <a:buNone/>
              <a:defRPr sz="1800"/>
            </a:lvl4pPr>
            <a:lvl5pPr lvl="4" indent="0" rtl="0">
              <a:spcBef>
                <a:spcPts val="0"/>
              </a:spcBef>
              <a:buSzPct val="77777"/>
              <a:buNone/>
              <a:defRPr sz="1800"/>
            </a:lvl5pPr>
            <a:lvl6pPr lvl="5" indent="0" rtl="0">
              <a:spcBef>
                <a:spcPts val="0"/>
              </a:spcBef>
              <a:buSzPct val="77777"/>
              <a:buNone/>
              <a:defRPr sz="1800"/>
            </a:lvl6pPr>
            <a:lvl7pPr lvl="6" indent="0" rtl="0">
              <a:spcBef>
                <a:spcPts val="0"/>
              </a:spcBef>
              <a:buSzPct val="77777"/>
              <a:buNone/>
              <a:defRPr sz="1800"/>
            </a:lvl7pPr>
            <a:lvl8pPr lvl="7" indent="0" rtl="0">
              <a:spcBef>
                <a:spcPts val="0"/>
              </a:spcBef>
              <a:buSzPct val="77777"/>
              <a:buNone/>
              <a:defRPr sz="1800"/>
            </a:lvl8pPr>
            <a:lvl9pPr lvl="8" indent="0" rtl="0">
              <a:spcBef>
                <a:spcPts val="0"/>
              </a:spcBef>
              <a:buSzPct val="77777"/>
              <a:buNone/>
              <a:defRPr sz="1800"/>
            </a:lvl9pPr>
          </a:lstStyle>
          <a:p>
            <a:endParaRPr/>
          </a:p>
        </p:txBody>
      </p:sp>
      <p:sp>
        <p:nvSpPr>
          <p:cNvPr id="53" name="Shape 53"/>
          <p:cNvSpPr>
            <a:spLocks noGrp="1"/>
          </p:cNvSpPr>
          <p:nvPr>
            <p:ph type="pic" idx="2"/>
          </p:nvPr>
        </p:nvSpPr>
        <p:spPr>
          <a:xfrm>
            <a:off x="457199" y="1122386"/>
            <a:ext cx="8062800" cy="3500100"/>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70000"/>
              <a:buFont typeface="Arial"/>
              <a:buNone/>
              <a:defRPr sz="2000" b="0" i="0" u="none" strike="noStrike" cap="none">
                <a:solidFill>
                  <a:schemeClr val="dk1"/>
                </a:solidFill>
                <a:latin typeface="Arial"/>
                <a:ea typeface="Arial"/>
                <a:cs typeface="Arial"/>
                <a:sym typeface="Arial"/>
              </a:defRPr>
            </a:lvl1pPr>
            <a:lvl2pPr marL="457200" marR="0" lvl="1" indent="-63500" algn="l" rtl="0">
              <a:spcBef>
                <a:spcPts val="400"/>
              </a:spcBef>
              <a:buClr>
                <a:srgbClr val="6CB255"/>
              </a:buClr>
              <a:buSzPct val="100000"/>
              <a:buFont typeface="Arial"/>
              <a:buChar char="•"/>
              <a:defRPr sz="2000" b="0" i="0" u="none" strike="noStrike" cap="none">
                <a:solidFill>
                  <a:srgbClr val="000000"/>
                </a:solidFill>
                <a:latin typeface="Arial"/>
                <a:ea typeface="Arial"/>
                <a:cs typeface="Arial"/>
                <a:sym typeface="Arial"/>
              </a:defRPr>
            </a:lvl2pPr>
            <a:lvl3pPr marL="1143000" marR="0" lvl="2"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3pPr>
            <a:lvl4pPr marL="1600200" marR="0" lvl="3"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4pPr>
            <a:lvl5pPr marL="2057400" marR="0" lvl="4"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body" idx="1"/>
          </p:nvPr>
        </p:nvSpPr>
        <p:spPr>
          <a:xfrm>
            <a:off x="457200" y="4843982"/>
            <a:ext cx="8062800" cy="1166400"/>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70000"/>
              <a:buFont typeface="Arial"/>
              <a:buNone/>
              <a:defRPr sz="2000" b="0" i="0" u="none" strike="noStrike" cap="none">
                <a:solidFill>
                  <a:srgbClr val="000000"/>
                </a:solidFill>
                <a:latin typeface="Arial"/>
                <a:ea typeface="Arial"/>
                <a:cs typeface="Arial"/>
                <a:sym typeface="Arial"/>
              </a:defRPr>
            </a:lvl1pPr>
            <a:lvl2pPr marL="731520" marR="0" lvl="1" indent="-337819" algn="l" rtl="0">
              <a:spcBef>
                <a:spcPts val="400"/>
              </a:spcBef>
              <a:buClr>
                <a:srgbClr val="6CB255"/>
              </a:buClr>
              <a:buSzPct val="100000"/>
              <a:buFont typeface="Arial Black"/>
              <a:buAutoNum type="alphaLcParenR"/>
              <a:defRPr sz="2000" b="0" i="0" u="none" strike="noStrike" cap="none">
                <a:solidFill>
                  <a:schemeClr val="dk1"/>
                </a:solidFill>
                <a:latin typeface="Arial"/>
                <a:ea typeface="Arial"/>
                <a:cs typeface="Arial"/>
                <a:sym typeface="Arial"/>
              </a:defRPr>
            </a:lvl2pPr>
            <a:lvl3pPr marL="1257300" marR="0" lvl="2"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3pPr>
            <a:lvl4pPr marL="1714500" marR="0" lvl="3"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4pPr>
            <a:lvl5pPr marL="2171700" marR="0" lvl="4"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 name="Shape 13"/>
          <p:cNvSpPr txBox="1">
            <a:spLocks noGrp="1"/>
          </p:cNvSpPr>
          <p:nvPr>
            <p:ph type="ftr" idx="11"/>
          </p:nvPr>
        </p:nvSpPr>
        <p:spPr>
          <a:xfrm>
            <a:off x="0" y="6238043"/>
            <a:ext cx="9144000" cy="267689"/>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Two Content">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241326"/>
            <a:ext cx="8062800" cy="659400"/>
          </a:xfrm>
          <a:prstGeom prst="rect">
            <a:avLst/>
          </a:prstGeom>
          <a:noFill/>
          <a:ln>
            <a:noFill/>
          </a:ln>
        </p:spPr>
        <p:txBody>
          <a:bodyPr wrap="square" lIns="91425" tIns="91425" rIns="91425" bIns="91425" anchor="b" anchorCtr="0"/>
          <a:lstStyle>
            <a:lvl1pPr marL="0" marR="0" lvl="0" indent="0" algn="l" rtl="0">
              <a:spcBef>
                <a:spcPts val="0"/>
              </a:spcBef>
              <a:buClr>
                <a:srgbClr val="6CB255"/>
              </a:buClr>
              <a:buSzPct val="58333"/>
              <a:buFont typeface="Arial Black"/>
              <a:buNone/>
              <a:defRPr sz="2400" b="0" i="0" u="none" strike="noStrike" cap="none">
                <a:solidFill>
                  <a:srgbClr val="6CB255"/>
                </a:solidFill>
                <a:latin typeface="Arial Black"/>
                <a:ea typeface="Arial Black"/>
                <a:cs typeface="Arial Black"/>
                <a:sym typeface="Arial Black"/>
              </a:defRPr>
            </a:lvl1pPr>
            <a:lvl2pPr lvl="1" indent="0" rtl="0">
              <a:spcBef>
                <a:spcPts val="0"/>
              </a:spcBef>
              <a:buSzPct val="77777"/>
              <a:buNone/>
              <a:defRPr sz="1800"/>
            </a:lvl2pPr>
            <a:lvl3pPr lvl="2" indent="0" rtl="0">
              <a:spcBef>
                <a:spcPts val="0"/>
              </a:spcBef>
              <a:buSzPct val="77777"/>
              <a:buNone/>
              <a:defRPr sz="1800"/>
            </a:lvl3pPr>
            <a:lvl4pPr lvl="3" indent="0" rtl="0">
              <a:spcBef>
                <a:spcPts val="0"/>
              </a:spcBef>
              <a:buSzPct val="77777"/>
              <a:buNone/>
              <a:defRPr sz="1800"/>
            </a:lvl4pPr>
            <a:lvl5pPr lvl="4" indent="0" rtl="0">
              <a:spcBef>
                <a:spcPts val="0"/>
              </a:spcBef>
              <a:buSzPct val="77777"/>
              <a:buNone/>
              <a:defRPr sz="1800"/>
            </a:lvl5pPr>
            <a:lvl6pPr lvl="5" indent="0" rtl="0">
              <a:spcBef>
                <a:spcPts val="0"/>
              </a:spcBef>
              <a:buSzPct val="77777"/>
              <a:buNone/>
              <a:defRPr sz="1800"/>
            </a:lvl6pPr>
            <a:lvl7pPr lvl="6" indent="0" rtl="0">
              <a:spcBef>
                <a:spcPts val="0"/>
              </a:spcBef>
              <a:buSzPct val="77777"/>
              <a:buNone/>
              <a:defRPr sz="1800"/>
            </a:lvl7pPr>
            <a:lvl8pPr lvl="7" indent="0" rtl="0">
              <a:spcBef>
                <a:spcPts val="0"/>
              </a:spcBef>
              <a:buSzPct val="77777"/>
              <a:buNone/>
              <a:defRPr sz="1800"/>
            </a:lvl8pPr>
            <a:lvl9pPr lvl="8" indent="0" rtl="0">
              <a:spcBef>
                <a:spcPts val="0"/>
              </a:spcBef>
              <a:buSzPct val="77777"/>
              <a:buNone/>
              <a:defRPr sz="1800"/>
            </a:lvl9pPr>
          </a:lstStyle>
          <a:p>
            <a:endParaRPr/>
          </a:p>
        </p:txBody>
      </p:sp>
      <p:sp>
        <p:nvSpPr>
          <p:cNvPr id="59" name="Shape 59"/>
          <p:cNvSpPr txBox="1">
            <a:spLocks noGrp="1"/>
          </p:cNvSpPr>
          <p:nvPr>
            <p:ph type="sldNum" idx="12"/>
          </p:nvPr>
        </p:nvSpPr>
        <p:spPr>
          <a:xfrm rot="-5400000">
            <a:off x="8044762" y="683868"/>
            <a:ext cx="13158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1" i="0" u="none" strike="noStrike" cap="none">
                <a:solidFill>
                  <a:srgbClr val="FFFFFF"/>
                </a:solidFill>
                <a:latin typeface="Arial"/>
                <a:ea typeface="Arial"/>
                <a:cs typeface="Arial"/>
                <a:sym typeface="Arial"/>
              </a:rPr>
              <a:t>‹#›</a:t>
            </a:fld>
            <a:endParaRPr lang="en-US" sz="2400" b="1" i="0" u="none" strike="noStrike" cap="none">
              <a:solidFill>
                <a:srgbClr val="FFFFFF"/>
              </a:solidFill>
              <a:latin typeface="Arial"/>
              <a:ea typeface="Arial"/>
              <a:cs typeface="Arial"/>
              <a:sym typeface="Arial"/>
            </a:endParaRPr>
          </a:p>
        </p:txBody>
      </p:sp>
      <p:sp>
        <p:nvSpPr>
          <p:cNvPr id="60" name="Shape 60"/>
          <p:cNvSpPr>
            <a:spLocks noGrp="1"/>
          </p:cNvSpPr>
          <p:nvPr>
            <p:ph type="pic" idx="2"/>
          </p:nvPr>
        </p:nvSpPr>
        <p:spPr>
          <a:xfrm>
            <a:off x="457199" y="1107618"/>
            <a:ext cx="4031700" cy="4607700"/>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70000"/>
              <a:buFont typeface="Arial"/>
              <a:buNone/>
              <a:defRPr sz="2000" b="0" i="0" u="none" strike="noStrike" cap="none">
                <a:solidFill>
                  <a:schemeClr val="dk1"/>
                </a:solidFill>
                <a:latin typeface="Arial"/>
                <a:ea typeface="Arial"/>
                <a:cs typeface="Arial"/>
                <a:sym typeface="Arial"/>
              </a:defRPr>
            </a:lvl1pPr>
            <a:lvl2pPr marL="457200" marR="0" lvl="1" indent="-63500" algn="l" rtl="0">
              <a:spcBef>
                <a:spcPts val="400"/>
              </a:spcBef>
              <a:buClr>
                <a:srgbClr val="6CB255"/>
              </a:buClr>
              <a:buSzPct val="100000"/>
              <a:buFont typeface="Arial"/>
              <a:buChar char="•"/>
              <a:defRPr sz="2000" b="0" i="0" u="none" strike="noStrike" cap="none">
                <a:solidFill>
                  <a:srgbClr val="000000"/>
                </a:solidFill>
                <a:latin typeface="Arial"/>
                <a:ea typeface="Arial"/>
                <a:cs typeface="Arial"/>
                <a:sym typeface="Arial"/>
              </a:defRPr>
            </a:lvl2pPr>
            <a:lvl3pPr marL="1143000" marR="0" lvl="2"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3pPr>
            <a:lvl4pPr marL="1600200" marR="0" lvl="3"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4pPr>
            <a:lvl5pPr marL="2057400" marR="0" lvl="4"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body" idx="1"/>
          </p:nvPr>
        </p:nvSpPr>
        <p:spPr>
          <a:xfrm>
            <a:off x="4606925" y="1107618"/>
            <a:ext cx="3913200" cy="4607400"/>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70000"/>
              <a:buFont typeface="Arial"/>
              <a:buNone/>
              <a:defRPr sz="2000" b="0" i="0" u="none" strike="noStrike" cap="none">
                <a:solidFill>
                  <a:srgbClr val="212F62"/>
                </a:solidFill>
                <a:latin typeface="Arial"/>
                <a:ea typeface="Arial"/>
                <a:cs typeface="Arial"/>
                <a:sym typeface="Arial"/>
              </a:defRPr>
            </a:lvl1pPr>
            <a:lvl2pPr marL="731520" marR="0" lvl="1" indent="-337819" algn="l" rtl="0">
              <a:spcBef>
                <a:spcPts val="400"/>
              </a:spcBef>
              <a:buClr>
                <a:srgbClr val="6CB255"/>
              </a:buClr>
              <a:buSzPct val="100000"/>
              <a:buFont typeface="Arial Black"/>
              <a:buAutoNum type="alphaLcParenR"/>
              <a:defRPr sz="2000" b="0" i="0" u="none" strike="noStrike" cap="none">
                <a:solidFill>
                  <a:schemeClr val="dk1"/>
                </a:solidFill>
                <a:latin typeface="Arial"/>
                <a:ea typeface="Arial"/>
                <a:cs typeface="Arial"/>
                <a:sym typeface="Arial"/>
              </a:defRPr>
            </a:lvl2pPr>
            <a:lvl3pPr marL="1257300" marR="0" lvl="2"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3pPr>
            <a:lvl4pPr marL="1714500" marR="0" lvl="3"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4pPr>
            <a:lvl5pPr marL="2171700" marR="0" lvl="4" indent="-228600" algn="l" rtl="0">
              <a:spcBef>
                <a:spcPts val="360"/>
              </a:spcBef>
              <a:buClr>
                <a:srgbClr val="6CB255"/>
              </a:buClr>
              <a:buSzPct val="100000"/>
              <a:buFont typeface="Arial Black"/>
              <a:buAutoNum type="alphaLcParenR"/>
              <a:defRPr sz="1800" b="0" i="0" u="none" strike="noStrike" cap="none">
                <a:solidFill>
                  <a:schemeClr val="dk1"/>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 name="Shape 13"/>
          <p:cNvSpPr txBox="1">
            <a:spLocks noGrp="1"/>
          </p:cNvSpPr>
          <p:nvPr>
            <p:ph type="ftr" idx="11"/>
          </p:nvPr>
        </p:nvSpPr>
        <p:spPr>
          <a:xfrm>
            <a:off x="0" y="6238043"/>
            <a:ext cx="9144000" cy="267689"/>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Content with Caption">
    <p:spTree>
      <p:nvGrpSpPr>
        <p:cNvPr id="1" name="Shape 62"/>
        <p:cNvGrpSpPr/>
        <p:nvPr/>
      </p:nvGrpSpPr>
      <p:grpSpPr>
        <a:xfrm>
          <a:off x="0" y="0"/>
          <a:ext cx="0" cy="0"/>
          <a:chOff x="0" y="0"/>
          <a:chExt cx="0" cy="0"/>
        </a:xfrm>
      </p:grpSpPr>
      <p:sp>
        <p:nvSpPr>
          <p:cNvPr id="63" name="Shape 63"/>
          <p:cNvSpPr txBox="1">
            <a:spLocks noGrp="1"/>
          </p:cNvSpPr>
          <p:nvPr>
            <p:ph type="body" idx="1"/>
          </p:nvPr>
        </p:nvSpPr>
        <p:spPr>
          <a:xfrm>
            <a:off x="3575050" y="1600200"/>
            <a:ext cx="5111700" cy="4480500"/>
          </a:xfrm>
          <a:prstGeom prst="rect">
            <a:avLst/>
          </a:prstGeom>
          <a:noFill/>
          <a:ln>
            <a:noFill/>
          </a:ln>
        </p:spPr>
        <p:txBody>
          <a:bodyPr wrap="square" lIns="91425" tIns="91425" rIns="91425" bIns="91425" anchor="t" anchorCtr="0"/>
          <a:lstStyle>
            <a:lvl1pPr marL="0" marR="0" lvl="0" indent="0" algn="l" rtl="0">
              <a:spcBef>
                <a:spcPts val="640"/>
              </a:spcBef>
              <a:spcAft>
                <a:spcPts val="600"/>
              </a:spcAft>
              <a:buClr>
                <a:srgbClr val="6CB255"/>
              </a:buClr>
              <a:buSzPct val="43750"/>
              <a:buFont typeface="Arial"/>
              <a:buNone/>
              <a:defRPr sz="3200" b="0" i="0" u="none" strike="noStrike" cap="none">
                <a:solidFill>
                  <a:schemeClr val="dk1"/>
                </a:solidFill>
                <a:latin typeface="Arial"/>
                <a:ea typeface="Arial"/>
                <a:cs typeface="Arial"/>
                <a:sym typeface="Arial"/>
              </a:defRPr>
            </a:lvl1pPr>
            <a:lvl2pPr marL="788670" marR="0" lvl="1" indent="-344169" algn="l" rtl="0">
              <a:spcBef>
                <a:spcPts val="560"/>
              </a:spcBef>
              <a:buClr>
                <a:srgbClr val="6CB255"/>
              </a:buClr>
              <a:buSzPct val="100000"/>
              <a:buFont typeface="Arial Black"/>
              <a:buAutoNum type="alphaLcParenR"/>
              <a:defRPr sz="2800" b="0" i="0" u="none" strike="noStrike" cap="none">
                <a:solidFill>
                  <a:srgbClr val="000000"/>
                </a:solidFill>
                <a:latin typeface="Arial"/>
                <a:ea typeface="Arial"/>
                <a:cs typeface="Arial"/>
                <a:sym typeface="Arial"/>
              </a:defRPr>
            </a:lvl2pPr>
            <a:lvl3pPr marL="1371600" marR="0" lvl="2" indent="-304800" algn="l" rtl="0">
              <a:spcBef>
                <a:spcPts val="480"/>
              </a:spcBef>
              <a:buClr>
                <a:srgbClr val="6CB255"/>
              </a:buClr>
              <a:buSzPct val="100000"/>
              <a:buFont typeface="Arial Black"/>
              <a:buAutoNum type="alphaLcParenR"/>
              <a:defRPr sz="2400" b="0" i="0" u="none" strike="noStrike" cap="none">
                <a:solidFill>
                  <a:srgbClr val="000000"/>
                </a:solidFill>
                <a:latin typeface="Arial"/>
                <a:ea typeface="Arial"/>
                <a:cs typeface="Arial"/>
                <a:sym typeface="Arial"/>
              </a:defRPr>
            </a:lvl3pPr>
            <a:lvl4pPr marL="1828800" marR="0" lvl="3" indent="-330200" algn="l" rtl="0">
              <a:spcBef>
                <a:spcPts val="400"/>
              </a:spcBef>
              <a:buClr>
                <a:srgbClr val="6CB255"/>
              </a:buClr>
              <a:buSzPct val="100000"/>
              <a:buFont typeface="Arial Black"/>
              <a:buAutoNum type="alphaLcParenR"/>
              <a:defRPr sz="2000" b="0" i="0" u="none" strike="noStrike" cap="none">
                <a:solidFill>
                  <a:srgbClr val="000000"/>
                </a:solidFill>
                <a:latin typeface="Arial"/>
                <a:ea typeface="Arial"/>
                <a:cs typeface="Arial"/>
                <a:sym typeface="Arial"/>
              </a:defRPr>
            </a:lvl4pPr>
            <a:lvl5pPr marL="2286000" marR="0" lvl="4" indent="-330200" algn="l" rtl="0">
              <a:spcBef>
                <a:spcPts val="400"/>
              </a:spcBef>
              <a:buClr>
                <a:srgbClr val="6CB255"/>
              </a:buClr>
              <a:buSzPct val="100000"/>
              <a:buFont typeface="Arial Black"/>
              <a:buAutoNum type="alphaLcParenR"/>
              <a:defRPr sz="2000" b="0" i="0" u="none" strike="noStrike" cap="none">
                <a:solidFill>
                  <a:srgbClr val="000000"/>
                </a:solidFill>
                <a:latin typeface="Arial"/>
                <a:ea typeface="Arial"/>
                <a:cs typeface="Arial"/>
                <a:sym typeface="Arial"/>
              </a:defRPr>
            </a:lvl5pPr>
            <a:lvl6pPr marL="2514600" marR="0" lvl="5" indent="-101600" algn="l" rtl="0">
              <a:spcBef>
                <a:spcPts val="400"/>
              </a:spcBef>
              <a:buClr>
                <a:schemeClr val="dk2"/>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2"/>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2"/>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2"/>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3008400" cy="4480500"/>
          </a:xfrm>
          <a:prstGeom prst="rect">
            <a:avLst/>
          </a:prstGeom>
          <a:noFill/>
          <a:ln>
            <a:noFill/>
          </a:ln>
        </p:spPr>
        <p:txBody>
          <a:bodyPr wrap="square" lIns="91425" tIns="91425" rIns="91425" bIns="91425" anchor="t" anchorCtr="0"/>
          <a:lstStyle>
            <a:lvl1pPr marL="0" marR="0" lvl="0" indent="0" algn="l" rtl="0">
              <a:spcBef>
                <a:spcPts val="320"/>
              </a:spcBef>
              <a:spcAft>
                <a:spcPts val="600"/>
              </a:spcAft>
              <a:buClr>
                <a:srgbClr val="6CB255"/>
              </a:buClr>
              <a:buSzPct val="87500"/>
              <a:buFont typeface="Arial"/>
              <a:buNone/>
              <a:defRPr sz="1600" b="0" i="0" u="none" strike="noStrike" cap="none">
                <a:solidFill>
                  <a:schemeClr val="dk1"/>
                </a:solidFill>
                <a:latin typeface="Arial"/>
                <a:ea typeface="Arial"/>
                <a:cs typeface="Arial"/>
                <a:sym typeface="Arial"/>
              </a:defRPr>
            </a:lvl1pPr>
            <a:lvl2pPr marL="457200" marR="0" lvl="1" indent="0" algn="l" rtl="0">
              <a:spcBef>
                <a:spcPts val="240"/>
              </a:spcBef>
              <a:buClr>
                <a:srgbClr val="6CB255"/>
              </a:buClr>
              <a:buSzPct val="166666"/>
              <a:buFont typeface="Arial"/>
              <a:buNone/>
              <a:defRPr sz="1200" b="0" i="0" u="none" strike="noStrike" cap="none">
                <a:solidFill>
                  <a:srgbClr val="000000"/>
                </a:solidFill>
                <a:latin typeface="Arial"/>
                <a:ea typeface="Arial"/>
                <a:cs typeface="Arial"/>
                <a:sym typeface="Arial"/>
              </a:defRPr>
            </a:lvl2pPr>
            <a:lvl3pPr marL="914400" marR="0" lvl="2" indent="0" algn="l" rtl="0">
              <a:spcBef>
                <a:spcPts val="200"/>
              </a:spcBef>
              <a:buClr>
                <a:srgbClr val="6CB255"/>
              </a:buClr>
              <a:buSzPct val="180000"/>
              <a:buFont typeface="Arial"/>
              <a:buNone/>
              <a:defRPr sz="1000" b="0" i="0" u="none" strike="noStrike" cap="none">
                <a:solidFill>
                  <a:srgbClr val="000000"/>
                </a:solidFill>
                <a:latin typeface="Arial"/>
                <a:ea typeface="Arial"/>
                <a:cs typeface="Arial"/>
                <a:sym typeface="Arial"/>
              </a:defRPr>
            </a:lvl3pPr>
            <a:lvl4pPr marL="1371600" marR="0" lvl="3" indent="0" algn="l" rtl="0">
              <a:spcBef>
                <a:spcPts val="180"/>
              </a:spcBef>
              <a:buClr>
                <a:srgbClr val="6CB255"/>
              </a:buClr>
              <a:buSzPct val="200000"/>
              <a:buFont typeface="Arial"/>
              <a:buNone/>
              <a:defRPr sz="900" b="0" i="0" u="none" strike="noStrike" cap="none">
                <a:solidFill>
                  <a:srgbClr val="000000"/>
                </a:solidFill>
                <a:latin typeface="Arial"/>
                <a:ea typeface="Arial"/>
                <a:cs typeface="Arial"/>
                <a:sym typeface="Arial"/>
              </a:defRPr>
            </a:lvl4pPr>
            <a:lvl5pPr marL="1828800" marR="0" lvl="4" indent="0" algn="l" rtl="0">
              <a:spcBef>
                <a:spcPts val="180"/>
              </a:spcBef>
              <a:buClr>
                <a:srgbClr val="6CB255"/>
              </a:buClr>
              <a:buSzPct val="200000"/>
              <a:buFont typeface="Arial"/>
              <a:buNone/>
              <a:defRPr sz="900" b="0" i="0" u="none" strike="noStrike" cap="none">
                <a:solidFill>
                  <a:srgbClr val="000000"/>
                </a:solidFill>
                <a:latin typeface="Arial"/>
                <a:ea typeface="Arial"/>
                <a:cs typeface="Arial"/>
                <a:sym typeface="Arial"/>
              </a:defRPr>
            </a:lvl5pPr>
            <a:lvl6pPr marL="2286000" marR="0" lvl="5" indent="0" algn="l" rtl="0">
              <a:spcBef>
                <a:spcPts val="180"/>
              </a:spcBef>
              <a:buClr>
                <a:schemeClr val="dk2"/>
              </a:buClr>
              <a:buSzPct val="177777"/>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buClr>
                <a:schemeClr val="dk2"/>
              </a:buClr>
              <a:buSzPct val="177777"/>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buClr>
                <a:schemeClr val="dk2"/>
              </a:buClr>
              <a:buSzPct val="177777"/>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buClr>
                <a:schemeClr val="dk2"/>
              </a:buClr>
              <a:buSzPct val="177777"/>
              <a:buFont typeface="Arial"/>
              <a:buNone/>
              <a:defRPr sz="9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rot="-5400000">
            <a:off x="8044762" y="683868"/>
            <a:ext cx="13158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1" i="0" u="none" strike="noStrike" cap="none">
                <a:solidFill>
                  <a:srgbClr val="FFFFFF"/>
                </a:solidFill>
                <a:latin typeface="Arial"/>
                <a:ea typeface="Arial"/>
                <a:cs typeface="Arial"/>
                <a:sym typeface="Arial"/>
              </a:rPr>
              <a:t>‹#›</a:t>
            </a:fld>
            <a:endParaRPr lang="en-US" sz="2400" b="1" i="0" u="none" strike="noStrike" cap="none">
              <a:solidFill>
                <a:srgbClr val="FFFFFF"/>
              </a:solidFill>
              <a:latin typeface="Arial"/>
              <a:ea typeface="Arial"/>
              <a:cs typeface="Arial"/>
              <a:sym typeface="Arial"/>
            </a:endParaRPr>
          </a:p>
        </p:txBody>
      </p:sp>
      <p:sp>
        <p:nvSpPr>
          <p:cNvPr id="68" name="Shape 68"/>
          <p:cNvSpPr txBox="1">
            <a:spLocks noGrp="1"/>
          </p:cNvSpPr>
          <p:nvPr>
            <p:ph type="title"/>
          </p:nvPr>
        </p:nvSpPr>
        <p:spPr>
          <a:xfrm>
            <a:off x="457200" y="241326"/>
            <a:ext cx="8062800" cy="659400"/>
          </a:xfrm>
          <a:prstGeom prst="rect">
            <a:avLst/>
          </a:prstGeom>
          <a:noFill/>
          <a:ln>
            <a:noFill/>
          </a:ln>
        </p:spPr>
        <p:txBody>
          <a:bodyPr wrap="square" lIns="91425" tIns="91425" rIns="91425" bIns="91425" anchor="b" anchorCtr="0"/>
          <a:lstStyle>
            <a:lvl1pPr marL="0" marR="0" lvl="0" indent="0" algn="l" rtl="0">
              <a:spcBef>
                <a:spcPts val="0"/>
              </a:spcBef>
              <a:buClr>
                <a:srgbClr val="6CB255"/>
              </a:buClr>
              <a:buSzPct val="58333"/>
              <a:buFont typeface="Arial Black"/>
              <a:buNone/>
              <a:defRPr sz="2400" b="0" i="0" u="none" strike="noStrike" cap="none">
                <a:solidFill>
                  <a:srgbClr val="6CB255"/>
                </a:solidFill>
                <a:latin typeface="Arial Black"/>
                <a:ea typeface="Arial Black"/>
                <a:cs typeface="Arial Black"/>
                <a:sym typeface="Arial Black"/>
              </a:defRPr>
            </a:lvl1pPr>
            <a:lvl2pPr lvl="1" indent="0" rtl="0">
              <a:spcBef>
                <a:spcPts val="0"/>
              </a:spcBef>
              <a:buSzPct val="77777"/>
              <a:buNone/>
              <a:defRPr sz="1800"/>
            </a:lvl2pPr>
            <a:lvl3pPr lvl="2" indent="0" rtl="0">
              <a:spcBef>
                <a:spcPts val="0"/>
              </a:spcBef>
              <a:buSzPct val="77777"/>
              <a:buNone/>
              <a:defRPr sz="1800"/>
            </a:lvl3pPr>
            <a:lvl4pPr lvl="3" indent="0" rtl="0">
              <a:spcBef>
                <a:spcPts val="0"/>
              </a:spcBef>
              <a:buSzPct val="77777"/>
              <a:buNone/>
              <a:defRPr sz="1800"/>
            </a:lvl4pPr>
            <a:lvl5pPr lvl="4" indent="0" rtl="0">
              <a:spcBef>
                <a:spcPts val="0"/>
              </a:spcBef>
              <a:buSzPct val="77777"/>
              <a:buNone/>
              <a:defRPr sz="1800"/>
            </a:lvl5pPr>
            <a:lvl6pPr lvl="5" indent="0" rtl="0">
              <a:spcBef>
                <a:spcPts val="0"/>
              </a:spcBef>
              <a:buSzPct val="77777"/>
              <a:buNone/>
              <a:defRPr sz="1800"/>
            </a:lvl6pPr>
            <a:lvl7pPr lvl="6" indent="0" rtl="0">
              <a:spcBef>
                <a:spcPts val="0"/>
              </a:spcBef>
              <a:buSzPct val="77777"/>
              <a:buNone/>
              <a:defRPr sz="1800"/>
            </a:lvl7pPr>
            <a:lvl8pPr lvl="7" indent="0" rtl="0">
              <a:spcBef>
                <a:spcPts val="0"/>
              </a:spcBef>
              <a:buSzPct val="77777"/>
              <a:buNone/>
              <a:defRPr sz="1800"/>
            </a:lvl8pPr>
            <a:lvl9pPr lvl="8" indent="0" rtl="0">
              <a:spcBef>
                <a:spcPts val="0"/>
              </a:spcBef>
              <a:buSzPct val="77777"/>
              <a:buNone/>
              <a:defRPr sz="1800"/>
            </a:lvl9pPr>
          </a:lstStyle>
          <a:p>
            <a:endParaRPr/>
          </a:p>
        </p:txBody>
      </p:sp>
      <p:sp>
        <p:nvSpPr>
          <p:cNvPr id="8" name="Shape 13"/>
          <p:cNvSpPr txBox="1">
            <a:spLocks noGrp="1"/>
          </p:cNvSpPr>
          <p:nvPr>
            <p:ph type="ftr" idx="11"/>
          </p:nvPr>
        </p:nvSpPr>
        <p:spPr>
          <a:xfrm>
            <a:off x="0" y="6238043"/>
            <a:ext cx="9144000" cy="267689"/>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2.xml"/><Relationship Id="rId6" Type="http://schemas.openxmlformats.org/officeDocument/2006/relationships/image" Target="../media/image1.jpg"/><Relationship Id="rId1" Type="http://schemas.openxmlformats.org/officeDocument/2006/relationships/slideLayout" Target="../slideLayouts/slideLayout5.xml"/><Relationship Id="rId2"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152718"/>
            <a:ext cx="5791200" cy="1371600"/>
          </a:xfrm>
          <a:prstGeom prst="rect">
            <a:avLst/>
          </a:prstGeom>
          <a:noFill/>
          <a:ln>
            <a:noFill/>
          </a:ln>
        </p:spPr>
        <p:txBody>
          <a:bodyPr wrap="square" lIns="91425" tIns="91425" rIns="91425" bIns="91425" anchor="b" anchorCtr="0"/>
          <a:lstStyle>
            <a:lvl1pPr marL="0" marR="0" lvl="0" indent="0" algn="l" rtl="0">
              <a:spcBef>
                <a:spcPts val="0"/>
              </a:spcBef>
              <a:buClr>
                <a:srgbClr val="6CB255"/>
              </a:buClr>
              <a:buSzPct val="58333"/>
              <a:buFont typeface="Arial Black"/>
              <a:buNone/>
              <a:defRPr sz="2400" b="0" i="0" u="none" strike="noStrike" cap="none">
                <a:solidFill>
                  <a:srgbClr val="6CB255"/>
                </a:solidFill>
                <a:latin typeface="Arial Black"/>
                <a:ea typeface="Arial Black"/>
                <a:cs typeface="Arial Black"/>
                <a:sym typeface="Arial Black"/>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7" name="Shape 7"/>
          <p:cNvSpPr txBox="1">
            <a:spLocks noGrp="1"/>
          </p:cNvSpPr>
          <p:nvPr>
            <p:ph type="body" idx="1"/>
          </p:nvPr>
        </p:nvSpPr>
        <p:spPr>
          <a:xfrm>
            <a:off x="457200" y="1752600"/>
            <a:ext cx="7620000" cy="4373563"/>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70000"/>
              <a:buFont typeface="Arial"/>
              <a:buChar char="●"/>
              <a:defRPr sz="2000" b="0" i="0" u="none" strike="noStrike" cap="none">
                <a:solidFill>
                  <a:schemeClr val="dk1"/>
                </a:solidFill>
                <a:latin typeface="Arial"/>
                <a:ea typeface="Arial"/>
                <a:cs typeface="Arial"/>
                <a:sym typeface="Arial"/>
              </a:defRPr>
            </a:lvl1pPr>
            <a:lvl2pPr marL="457200" marR="0" lvl="1" indent="-63500" algn="l" rtl="0">
              <a:spcBef>
                <a:spcPts val="400"/>
              </a:spcBef>
              <a:buClr>
                <a:srgbClr val="6CB255"/>
              </a:buClr>
              <a:buSzPct val="100000"/>
              <a:buFont typeface="Arial"/>
              <a:buChar char="•"/>
              <a:defRPr sz="2000" b="0" i="0" u="none" strike="noStrike" cap="none">
                <a:solidFill>
                  <a:srgbClr val="000000"/>
                </a:solidFill>
                <a:latin typeface="Arial"/>
                <a:ea typeface="Arial"/>
                <a:cs typeface="Arial"/>
                <a:sym typeface="Arial"/>
              </a:defRPr>
            </a:lvl2pPr>
            <a:lvl3pPr marL="1143000" marR="0" lvl="2"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3pPr>
            <a:lvl4pPr marL="1600200" marR="0" lvl="3"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4pPr>
            <a:lvl5pPr marL="2057400" marR="0" lvl="4"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 name="Shape 10"/>
          <p:cNvSpPr txBox="1">
            <a:spLocks noGrp="1"/>
          </p:cNvSpPr>
          <p:nvPr>
            <p:ph type="sldNum" idx="12"/>
          </p:nvPr>
        </p:nvSpPr>
        <p:spPr>
          <a:xfrm rot="-5400000">
            <a:off x="8044814" y="683895"/>
            <a:ext cx="1315721"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1" i="0" u="none" strike="noStrike" cap="none">
                <a:solidFill>
                  <a:srgbClr val="FFFFFF"/>
                </a:solidFill>
                <a:latin typeface="Arial"/>
                <a:ea typeface="Arial"/>
                <a:cs typeface="Arial"/>
                <a:sym typeface="Arial"/>
              </a:rPr>
              <a:t>‹#›</a:t>
            </a:fld>
            <a:endParaRPr lang="en-US" sz="2400" b="1" i="0" u="none" strike="noStrike" cap="none">
              <a:solidFill>
                <a:srgbClr val="FFFFFF"/>
              </a:solidFill>
              <a:latin typeface="Arial"/>
              <a:ea typeface="Arial"/>
              <a:cs typeface="Arial"/>
              <a:sym typeface="Arial"/>
            </a:endParaRPr>
          </a:p>
        </p:txBody>
      </p:sp>
      <p:sp>
        <p:nvSpPr>
          <p:cNvPr id="11" name="Shape 13"/>
          <p:cNvSpPr txBox="1">
            <a:spLocks noGrp="1"/>
          </p:cNvSpPr>
          <p:nvPr>
            <p:ph type="ftr" idx="3"/>
          </p:nvPr>
        </p:nvSpPr>
        <p:spPr>
          <a:xfrm>
            <a:off x="0" y="6238043"/>
            <a:ext cx="9144000" cy="267689"/>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6">
            <a:alphaModFix/>
          </a:blip>
          <a:stretch>
            <a:fillRect/>
          </a:stretch>
        </a:blipFill>
        <a:effectLst/>
      </p:bgPr>
    </p:bg>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152718"/>
            <a:ext cx="5791200" cy="1371600"/>
          </a:xfrm>
          <a:prstGeom prst="rect">
            <a:avLst/>
          </a:prstGeom>
          <a:noFill/>
          <a:ln>
            <a:noFill/>
          </a:ln>
        </p:spPr>
        <p:txBody>
          <a:bodyPr wrap="square" lIns="91425" tIns="91425" rIns="91425" bIns="91425" anchor="b" anchorCtr="0"/>
          <a:lstStyle>
            <a:lvl1pPr marL="0" marR="0" lvl="0" indent="0" algn="l" rtl="0">
              <a:spcBef>
                <a:spcPts val="0"/>
              </a:spcBef>
              <a:buClr>
                <a:srgbClr val="6CB255"/>
              </a:buClr>
              <a:buSzPct val="58333"/>
              <a:buFont typeface="Arial Black"/>
              <a:buNone/>
              <a:defRPr sz="2400" b="0" i="0" u="none" strike="noStrike" cap="none">
                <a:solidFill>
                  <a:srgbClr val="6CB255"/>
                </a:solidFill>
                <a:latin typeface="Arial Black"/>
                <a:ea typeface="Arial Black"/>
                <a:cs typeface="Arial Black"/>
                <a:sym typeface="Arial Black"/>
              </a:defRPr>
            </a:lvl1pPr>
            <a:lvl2pPr lvl="1" indent="0" rtl="0">
              <a:spcBef>
                <a:spcPts val="0"/>
              </a:spcBef>
              <a:buSzPct val="77777"/>
              <a:buNone/>
              <a:defRPr sz="1800"/>
            </a:lvl2pPr>
            <a:lvl3pPr lvl="2" indent="0" rtl="0">
              <a:spcBef>
                <a:spcPts val="0"/>
              </a:spcBef>
              <a:buSzPct val="77777"/>
              <a:buNone/>
              <a:defRPr sz="1800"/>
            </a:lvl3pPr>
            <a:lvl4pPr lvl="3" indent="0" rtl="0">
              <a:spcBef>
                <a:spcPts val="0"/>
              </a:spcBef>
              <a:buSzPct val="77777"/>
              <a:buNone/>
              <a:defRPr sz="1800"/>
            </a:lvl4pPr>
            <a:lvl5pPr lvl="4" indent="0" rtl="0">
              <a:spcBef>
                <a:spcPts val="0"/>
              </a:spcBef>
              <a:buSzPct val="77777"/>
              <a:buNone/>
              <a:defRPr sz="1800"/>
            </a:lvl5pPr>
            <a:lvl6pPr lvl="5" indent="0" rtl="0">
              <a:spcBef>
                <a:spcPts val="0"/>
              </a:spcBef>
              <a:buSzPct val="77777"/>
              <a:buNone/>
              <a:defRPr sz="1800"/>
            </a:lvl6pPr>
            <a:lvl7pPr lvl="6" indent="0" rtl="0">
              <a:spcBef>
                <a:spcPts val="0"/>
              </a:spcBef>
              <a:buSzPct val="77777"/>
              <a:buNone/>
              <a:defRPr sz="1800"/>
            </a:lvl7pPr>
            <a:lvl8pPr lvl="7" indent="0" rtl="0">
              <a:spcBef>
                <a:spcPts val="0"/>
              </a:spcBef>
              <a:buSzPct val="77777"/>
              <a:buNone/>
              <a:defRPr sz="1800"/>
            </a:lvl8pPr>
            <a:lvl9pPr lvl="8" indent="0" rtl="0">
              <a:spcBef>
                <a:spcPts val="0"/>
              </a:spcBef>
              <a:buSzPct val="77777"/>
              <a:buNone/>
              <a:defRPr sz="1800"/>
            </a:lvl9pPr>
          </a:lstStyle>
          <a:p>
            <a:endParaRPr/>
          </a:p>
        </p:txBody>
      </p:sp>
      <p:sp>
        <p:nvSpPr>
          <p:cNvPr id="39" name="Shape 39"/>
          <p:cNvSpPr txBox="1">
            <a:spLocks noGrp="1"/>
          </p:cNvSpPr>
          <p:nvPr>
            <p:ph type="body" idx="1"/>
          </p:nvPr>
        </p:nvSpPr>
        <p:spPr>
          <a:xfrm>
            <a:off x="457200" y="1752600"/>
            <a:ext cx="7620000" cy="4373700"/>
          </a:xfrm>
          <a:prstGeom prst="rect">
            <a:avLst/>
          </a:prstGeom>
          <a:noFill/>
          <a:ln>
            <a:noFill/>
          </a:ln>
        </p:spPr>
        <p:txBody>
          <a:bodyPr wrap="square" lIns="91425" tIns="91425" rIns="91425" bIns="91425" anchor="t" anchorCtr="0"/>
          <a:lstStyle>
            <a:lvl1pPr marL="0" marR="0" lvl="0" indent="0" algn="l" rtl="0">
              <a:spcBef>
                <a:spcPts val="400"/>
              </a:spcBef>
              <a:spcAft>
                <a:spcPts val="600"/>
              </a:spcAft>
              <a:buClr>
                <a:srgbClr val="6CB255"/>
              </a:buClr>
              <a:buSzPct val="70000"/>
              <a:buFont typeface="Arial"/>
              <a:buChar char="●"/>
              <a:defRPr sz="2000" b="0" i="0" u="none" strike="noStrike" cap="none">
                <a:solidFill>
                  <a:schemeClr val="dk1"/>
                </a:solidFill>
                <a:latin typeface="Arial"/>
                <a:ea typeface="Arial"/>
                <a:cs typeface="Arial"/>
                <a:sym typeface="Arial"/>
              </a:defRPr>
            </a:lvl1pPr>
            <a:lvl2pPr marL="457200" marR="0" lvl="1" indent="-63500" algn="l" rtl="0">
              <a:spcBef>
                <a:spcPts val="400"/>
              </a:spcBef>
              <a:buClr>
                <a:srgbClr val="6CB255"/>
              </a:buClr>
              <a:buSzPct val="100000"/>
              <a:buFont typeface="Arial"/>
              <a:buChar char="•"/>
              <a:defRPr sz="2000" b="0" i="0" u="none" strike="noStrike" cap="none">
                <a:solidFill>
                  <a:srgbClr val="000000"/>
                </a:solidFill>
                <a:latin typeface="Arial"/>
                <a:ea typeface="Arial"/>
                <a:cs typeface="Arial"/>
                <a:sym typeface="Arial"/>
              </a:defRPr>
            </a:lvl2pPr>
            <a:lvl3pPr marL="1143000" marR="0" lvl="2"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3pPr>
            <a:lvl4pPr marL="1600200" marR="0" lvl="3"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4pPr>
            <a:lvl5pPr marL="2057400" marR="0" lvl="4" indent="-114300" algn="l" rtl="0">
              <a:spcBef>
                <a:spcPts val="360"/>
              </a:spcBef>
              <a:buClr>
                <a:srgbClr val="6CB255"/>
              </a:buClr>
              <a:buSzPct val="100000"/>
              <a:buFont typeface="Arial"/>
              <a:buChar char="•"/>
              <a:defRPr sz="1800" b="0" i="0" u="none" strike="noStrike" cap="none">
                <a:solidFill>
                  <a:srgbClr val="000000"/>
                </a:solidFill>
                <a:latin typeface="Arial"/>
                <a:ea typeface="Arial"/>
                <a:cs typeface="Arial"/>
                <a:sym typeface="Arial"/>
              </a:defRPr>
            </a:lvl5pPr>
            <a:lvl6pPr marL="2514600" marR="0" lvl="5"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buClr>
                <a:schemeClr val="dk2"/>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sldNum" idx="12"/>
          </p:nvPr>
        </p:nvSpPr>
        <p:spPr>
          <a:xfrm rot="-5400000">
            <a:off x="8044762" y="683868"/>
            <a:ext cx="1315800" cy="365100"/>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2400" b="1" i="0" u="none" strike="noStrike" cap="none">
                <a:solidFill>
                  <a:srgbClr val="FFFFFF"/>
                </a:solidFill>
                <a:latin typeface="Arial"/>
                <a:ea typeface="Arial"/>
                <a:cs typeface="Arial"/>
                <a:sym typeface="Arial"/>
              </a:rPr>
              <a:t>‹#›</a:t>
            </a:fld>
            <a:endParaRPr lang="en-US" sz="2400" b="1" i="0" u="none" strike="noStrike" cap="none">
              <a:solidFill>
                <a:srgbClr val="FFFFFF"/>
              </a:solidFill>
              <a:latin typeface="Arial"/>
              <a:ea typeface="Arial"/>
              <a:cs typeface="Arial"/>
              <a:sym typeface="Arial"/>
            </a:endParaRPr>
          </a:p>
        </p:txBody>
      </p:sp>
      <p:sp>
        <p:nvSpPr>
          <p:cNvPr id="7" name="Shape 13"/>
          <p:cNvSpPr txBox="1">
            <a:spLocks noGrp="1"/>
          </p:cNvSpPr>
          <p:nvPr>
            <p:ph type="ftr" idx="3"/>
          </p:nvPr>
        </p:nvSpPr>
        <p:spPr>
          <a:xfrm>
            <a:off x="0" y="6238043"/>
            <a:ext cx="9144000" cy="267689"/>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dirty="0"/>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72"/>
        <p:cNvGrpSpPr/>
        <p:nvPr/>
      </p:nvGrpSpPr>
      <p:grpSpPr>
        <a:xfrm>
          <a:off x="0" y="0"/>
          <a:ext cx="0" cy="0"/>
          <a:chOff x="0" y="0"/>
          <a:chExt cx="0" cy="0"/>
        </a:xfrm>
      </p:grpSpPr>
      <p:sp>
        <p:nvSpPr>
          <p:cNvPr id="73" name="Shape 73"/>
          <p:cNvSpPr txBox="1"/>
          <p:nvPr/>
        </p:nvSpPr>
        <p:spPr>
          <a:xfrm>
            <a:off x="0" y="789677"/>
            <a:ext cx="9144000" cy="709154"/>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Clr>
                <a:srgbClr val="6CB255"/>
              </a:buClr>
              <a:buSzPct val="25000"/>
              <a:buFont typeface="Arial Black"/>
              <a:buNone/>
            </a:pPr>
            <a:r>
              <a:rPr lang="en-US" sz="3600" b="0" i="0" u="none" strike="noStrike" cap="none">
                <a:solidFill>
                  <a:srgbClr val="6CB255"/>
                </a:solidFill>
                <a:latin typeface="Arial Black"/>
                <a:ea typeface="Arial Black"/>
                <a:cs typeface="Arial Black"/>
                <a:sym typeface="Arial Black"/>
              </a:rPr>
              <a:t>PRINCIPLES OF </a:t>
            </a:r>
            <a:r>
              <a:rPr lang="en-US" sz="3600" b="0" i="0" u="none" strike="noStrike" cap="none" smtClean="0">
                <a:solidFill>
                  <a:srgbClr val="6CB255"/>
                </a:solidFill>
                <a:latin typeface="Arial Black"/>
                <a:ea typeface="Arial Black"/>
                <a:cs typeface="Arial Black"/>
                <a:sym typeface="Arial Black"/>
              </a:rPr>
              <a:t>MACROECONOMICS 2e</a:t>
            </a:r>
            <a:endParaRPr lang="en-US" sz="3600" b="0" i="0" u="none" strike="noStrike" cap="none">
              <a:solidFill>
                <a:srgbClr val="6CB255"/>
              </a:solidFill>
              <a:latin typeface="Arial Black"/>
              <a:ea typeface="Arial Black"/>
              <a:cs typeface="Arial Black"/>
              <a:sym typeface="Arial Black"/>
            </a:endParaRPr>
          </a:p>
          <a:p>
            <a:pPr marL="0" marR="0" lvl="0" indent="0" algn="ctr" rtl="0">
              <a:spcBef>
                <a:spcPts val="0"/>
              </a:spcBef>
              <a:spcAft>
                <a:spcPts val="0"/>
              </a:spcAft>
              <a:buClr>
                <a:srgbClr val="212F62"/>
              </a:buClr>
              <a:buSzPct val="25000"/>
              <a:buFont typeface="Arial"/>
              <a:buNone/>
            </a:pPr>
            <a:r>
              <a:rPr lang="en-US" sz="2000" b="1" i="0" u="none" strike="noStrike" cap="none" dirty="0">
                <a:solidFill>
                  <a:srgbClr val="212F62"/>
                </a:solidFill>
                <a:latin typeface="Arial"/>
                <a:ea typeface="Arial"/>
                <a:cs typeface="Arial"/>
                <a:sym typeface="Arial"/>
              </a:rPr>
              <a:t>Chapter </a:t>
            </a:r>
            <a:r>
              <a:rPr lang="en-US" sz="2000" b="1" dirty="0">
                <a:solidFill>
                  <a:srgbClr val="212F62"/>
                </a:solidFill>
              </a:rPr>
              <a:t>9</a:t>
            </a:r>
            <a:r>
              <a:rPr lang="en-US" sz="2000" b="1" i="0" u="none" strike="noStrike" cap="none" dirty="0">
                <a:solidFill>
                  <a:srgbClr val="212F62"/>
                </a:solidFill>
                <a:latin typeface="Arial"/>
                <a:ea typeface="Arial"/>
                <a:cs typeface="Arial"/>
                <a:sym typeface="Arial"/>
              </a:rPr>
              <a:t> Inflation</a:t>
            </a:r>
          </a:p>
          <a:p>
            <a:pPr marL="0" marR="0" lvl="0" indent="0" algn="ctr" rtl="0">
              <a:spcBef>
                <a:spcPts val="0"/>
              </a:spcBef>
              <a:buClr>
                <a:schemeClr val="dk1"/>
              </a:buClr>
              <a:buSzPct val="25000"/>
              <a:buFont typeface="Arial"/>
              <a:buNone/>
            </a:pPr>
            <a:r>
              <a:rPr lang="en-US" sz="1600" b="0" i="0" u="none" strike="noStrike" cap="none" dirty="0">
                <a:solidFill>
                  <a:schemeClr val="dk1"/>
                </a:solidFill>
                <a:latin typeface="Arial"/>
                <a:ea typeface="Arial"/>
                <a:cs typeface="Arial"/>
                <a:sym typeface="Arial"/>
              </a:rPr>
              <a:t>PowerPoint Image Slideshow</a:t>
            </a:r>
          </a:p>
        </p:txBody>
      </p:sp>
      <p:pic>
        <p:nvPicPr>
          <p:cNvPr id="5" name="Picture 4" descr="Macroeconomics cov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6492" y="2546251"/>
            <a:ext cx="2071016" cy="2679895"/>
          </a:xfrm>
          <a:prstGeom prst="rect">
            <a:avLst/>
          </a:prstGeom>
          <a:effectLst>
            <a:reflection blurRad="6350" stA="52000" endA="300" endPos="35000" dir="5400000" sy="-100000" algn="bl" rotWithShape="0"/>
          </a:effectLst>
        </p:spPr>
      </p:pic>
      <p:pic>
        <p:nvPicPr>
          <p:cNvPr id="75" name="Shape 75" descr="OpenStax logo"/>
          <p:cNvPicPr preferRelativeResize="0"/>
          <p:nvPr/>
        </p:nvPicPr>
        <p:blipFill rotWithShape="1">
          <a:blip r:embed="rId4">
            <a:alphaModFix/>
          </a:blip>
          <a:srcRect/>
          <a:stretch/>
        </p:blipFill>
        <p:spPr>
          <a:xfrm>
            <a:off x="7610087" y="5485024"/>
            <a:ext cx="1222295" cy="83320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a:spcBef>
                <a:spcPts val="0"/>
              </a:spcBef>
              <a:buNone/>
            </a:pPr>
            <a:r>
              <a:rPr lang="en-US"/>
              <a:t>Additional Price Indices</a:t>
            </a:r>
          </a:p>
        </p:txBody>
      </p:sp>
      <p:sp>
        <p:nvSpPr>
          <p:cNvPr id="139" name="Shape 139"/>
          <p:cNvSpPr>
            <a:spLocks noGrp="1"/>
          </p:cNvSpPr>
          <p:nvPr>
            <p:ph type="pic" idx="2"/>
          </p:nvPr>
        </p:nvSpPr>
        <p:spPr>
          <a:xfrm>
            <a:off x="457200" y="1122375"/>
            <a:ext cx="8062800" cy="4997400"/>
          </a:xfrm>
          <a:prstGeom prst="rect">
            <a:avLst/>
          </a:prstGeom>
        </p:spPr>
        <p:txBody>
          <a:bodyPr wrap="square" lIns="91425" tIns="91425" rIns="91425" bIns="91425" anchor="t" anchorCtr="0">
            <a:noAutofit/>
          </a:bodyPr>
          <a:lstStyle/>
          <a:p>
            <a:pPr marL="457200" lvl="0" indent="-317500" rtl="0">
              <a:spcBef>
                <a:spcPts val="0"/>
              </a:spcBef>
              <a:spcAft>
                <a:spcPts val="0"/>
              </a:spcAft>
              <a:buSzPct val="70000"/>
              <a:buChar char="●"/>
            </a:pPr>
            <a:r>
              <a:rPr lang="en-US" b="1"/>
              <a:t>Producer Price Index (PPI)</a:t>
            </a:r>
            <a:r>
              <a:rPr lang="en-US"/>
              <a:t> - a measure of inflation based on prices paid for supplies and inputs by producers of goods and services.</a:t>
            </a:r>
          </a:p>
          <a:p>
            <a:pPr marL="914400" lvl="1" indent="-355600" rtl="0">
              <a:spcBef>
                <a:spcPts val="0"/>
              </a:spcBef>
              <a:buSzPct val="100000"/>
            </a:pPr>
            <a:r>
              <a:rPr lang="en-US"/>
              <a:t>Different industries, commodities, and stages of processing.</a:t>
            </a:r>
          </a:p>
          <a:p>
            <a:pPr lvl="0" indent="457200" rtl="0">
              <a:spcBef>
                <a:spcPts val="0"/>
              </a:spcBef>
              <a:buNone/>
            </a:pPr>
            <a:endParaRPr/>
          </a:p>
          <a:p>
            <a:pPr marL="457200" lvl="0" indent="-317500" rtl="0">
              <a:spcBef>
                <a:spcPts val="0"/>
              </a:spcBef>
              <a:buSzPct val="70000"/>
              <a:buChar char="●"/>
            </a:pPr>
            <a:r>
              <a:rPr lang="en-US" b="1"/>
              <a:t>International Price Index</a:t>
            </a:r>
            <a:r>
              <a:rPr lang="en-US"/>
              <a:t> - a measure of inflation based on the prices of merchandise that are exported or imported.</a:t>
            </a:r>
          </a:p>
          <a:p>
            <a:pPr lvl="0" rtl="0">
              <a:spcBef>
                <a:spcPts val="0"/>
              </a:spcBef>
              <a:buNone/>
            </a:pPr>
            <a:endParaRPr/>
          </a:p>
          <a:p>
            <a:pPr marL="457200" lvl="0" indent="-317500" rtl="0">
              <a:spcBef>
                <a:spcPts val="0"/>
              </a:spcBef>
              <a:buSzPct val="70000"/>
              <a:buChar char="●"/>
            </a:pPr>
            <a:r>
              <a:rPr lang="en-US" b="1"/>
              <a:t>Employment Cost Index</a:t>
            </a:r>
            <a:r>
              <a:rPr lang="en-US"/>
              <a:t> - a measure of inflation based on wages paid in the labor market.</a:t>
            </a:r>
          </a:p>
          <a:p>
            <a:pPr lvl="0" rtl="0">
              <a:spcBef>
                <a:spcPts val="0"/>
              </a:spcBef>
              <a:buNone/>
            </a:pPr>
            <a:endParaRPr/>
          </a:p>
          <a:p>
            <a:pPr marL="457200" lvl="0" indent="-317500">
              <a:spcBef>
                <a:spcPts val="0"/>
              </a:spcBef>
              <a:buSzPct val="70000"/>
              <a:buChar char="●"/>
            </a:pPr>
            <a:r>
              <a:rPr lang="en-US" b="1"/>
              <a:t>GDP deflator</a:t>
            </a:r>
            <a:r>
              <a:rPr lang="en-US"/>
              <a:t> - a measure of inflation based on the prices of all the GDP components (consumption, investment, government, exports minus imports).</a:t>
            </a:r>
          </a:p>
        </p:txBody>
      </p:sp>
      <p:sp>
        <p:nvSpPr>
          <p:cNvPr id="6" name="Shape 13"/>
          <p:cNvSpPr txBox="1">
            <a:spLocks noGrp="1"/>
          </p:cNvSpPr>
          <p:nvPr>
            <p:ph type="ftr" idx="11"/>
          </p:nvPr>
        </p:nvSpPr>
        <p:spPr>
          <a:xfrm>
            <a:off x="0" y="6238043"/>
            <a:ext cx="9144000" cy="267689"/>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57200" y="241325"/>
            <a:ext cx="8062800" cy="881100"/>
          </a:xfrm>
          <a:prstGeom prst="rect">
            <a:avLst/>
          </a:prstGeom>
        </p:spPr>
        <p:txBody>
          <a:bodyPr wrap="square" lIns="91425" tIns="91425" rIns="91425" bIns="91425" anchor="b" anchorCtr="0">
            <a:noAutofit/>
          </a:bodyPr>
          <a:lstStyle/>
          <a:p>
            <a:pPr lvl="0">
              <a:spcBef>
                <a:spcPts val="0"/>
              </a:spcBef>
              <a:buNone/>
            </a:pPr>
            <a:r>
              <a:rPr lang="en-US"/>
              <a:t>9.3 How the U.S. and Other Countries Experience Inflation</a:t>
            </a:r>
          </a:p>
        </p:txBody>
      </p:sp>
      <p:sp>
        <p:nvSpPr>
          <p:cNvPr id="146" name="Shape 146"/>
          <p:cNvSpPr>
            <a:spLocks noGrp="1"/>
          </p:cNvSpPr>
          <p:nvPr>
            <p:ph type="pic" idx="2"/>
          </p:nvPr>
        </p:nvSpPr>
        <p:spPr>
          <a:xfrm>
            <a:off x="478465" y="1228695"/>
            <a:ext cx="8062800" cy="4946400"/>
          </a:xfrm>
          <a:prstGeom prst="rect">
            <a:avLst/>
          </a:prstGeom>
        </p:spPr>
        <p:txBody>
          <a:bodyPr wrap="square" lIns="91425" tIns="91425" rIns="91425" bIns="91425" anchor="t" anchorCtr="0">
            <a:noAutofit/>
          </a:bodyPr>
          <a:lstStyle/>
          <a:p>
            <a:pPr marL="457200" lvl="0" indent="-317500" rtl="0">
              <a:spcBef>
                <a:spcPts val="0"/>
              </a:spcBef>
              <a:spcAft>
                <a:spcPts val="0"/>
              </a:spcAft>
              <a:buSzPct val="73684"/>
              <a:buChar char="●"/>
            </a:pPr>
            <a:r>
              <a:rPr lang="en-US" sz="1900" dirty="0"/>
              <a:t>Notable waves of U.S. inflation:</a:t>
            </a:r>
          </a:p>
          <a:p>
            <a:pPr marL="914400" lvl="1" indent="-349250" rtl="0">
              <a:spcBef>
                <a:spcPts val="0"/>
              </a:spcBef>
              <a:spcAft>
                <a:spcPts val="0"/>
              </a:spcAft>
              <a:buSzPct val="100000"/>
            </a:pPr>
            <a:r>
              <a:rPr lang="en-US" sz="1900" dirty="0"/>
              <a:t>after World War I </a:t>
            </a:r>
          </a:p>
          <a:p>
            <a:pPr marL="914400" lvl="1" indent="-349250" rtl="0">
              <a:spcBef>
                <a:spcPts val="0"/>
              </a:spcBef>
              <a:spcAft>
                <a:spcPts val="0"/>
              </a:spcAft>
              <a:buSzPct val="100000"/>
            </a:pPr>
            <a:r>
              <a:rPr lang="en-US" sz="1900" dirty="0"/>
              <a:t>after World War II</a:t>
            </a:r>
          </a:p>
          <a:p>
            <a:pPr marL="914400" lvl="1" indent="-349250" rtl="0">
              <a:spcBef>
                <a:spcPts val="0"/>
              </a:spcBef>
              <a:buSzPct val="100000"/>
            </a:pPr>
            <a:r>
              <a:rPr lang="en-US" sz="1900" dirty="0"/>
              <a:t>the </a:t>
            </a:r>
            <a:r>
              <a:rPr lang="en-US" sz="1900" dirty="0" smtClean="0"/>
              <a:t>1970s</a:t>
            </a:r>
            <a:endParaRPr sz="1900" dirty="0"/>
          </a:p>
          <a:p>
            <a:pPr marL="457200" lvl="0" indent="-317500" rtl="0">
              <a:spcBef>
                <a:spcPts val="0"/>
              </a:spcBef>
              <a:spcAft>
                <a:spcPts val="0"/>
              </a:spcAft>
              <a:buSzPct val="73684"/>
              <a:buChar char="●"/>
            </a:pPr>
            <a:r>
              <a:rPr lang="en-US" sz="1900" b="1" dirty="0"/>
              <a:t>Deflation</a:t>
            </a:r>
            <a:r>
              <a:rPr lang="en-US" sz="1900" dirty="0"/>
              <a:t> - severe negative inflation.</a:t>
            </a:r>
          </a:p>
          <a:p>
            <a:pPr marL="914400" lvl="1" indent="-349250" rtl="0">
              <a:spcBef>
                <a:spcPts val="0"/>
              </a:spcBef>
              <a:buSzPct val="100000"/>
            </a:pPr>
            <a:r>
              <a:rPr lang="en-US" sz="1900" dirty="0"/>
              <a:t>when most prices in the economy are falling</a:t>
            </a:r>
            <a:r>
              <a:rPr lang="en-US" sz="1900" dirty="0" smtClean="0"/>
              <a:t>.</a:t>
            </a:r>
            <a:endParaRPr sz="1900" dirty="0"/>
          </a:p>
          <a:p>
            <a:pPr marL="457200" lvl="0" indent="-317500" rtl="0">
              <a:spcBef>
                <a:spcPts val="0"/>
              </a:spcBef>
              <a:spcAft>
                <a:spcPts val="0"/>
              </a:spcAft>
              <a:buSzPct val="73684"/>
              <a:buChar char="●"/>
            </a:pPr>
            <a:r>
              <a:rPr lang="en-US" sz="1900" dirty="0"/>
              <a:t>Notable periods of U.S. deflation:</a:t>
            </a:r>
          </a:p>
          <a:p>
            <a:pPr marL="914400" lvl="1" indent="-349250" rtl="0">
              <a:spcBef>
                <a:spcPts val="0"/>
              </a:spcBef>
              <a:spcAft>
                <a:spcPts val="0"/>
              </a:spcAft>
              <a:buSzPct val="100000"/>
            </a:pPr>
            <a:r>
              <a:rPr lang="en-US" sz="1900" dirty="0"/>
              <a:t>following the 1920-21 recession </a:t>
            </a:r>
          </a:p>
          <a:p>
            <a:pPr marL="914400" lvl="1" indent="-349250" rtl="0">
              <a:spcBef>
                <a:spcPts val="0"/>
              </a:spcBef>
              <a:buSzPct val="100000"/>
            </a:pPr>
            <a:r>
              <a:rPr lang="en-US" sz="1900" dirty="0"/>
              <a:t>the Great Depression of the </a:t>
            </a:r>
            <a:r>
              <a:rPr lang="en-US" sz="1900" dirty="0" smtClean="0"/>
              <a:t>1930s</a:t>
            </a:r>
            <a:endParaRPr sz="1900" dirty="0"/>
          </a:p>
          <a:p>
            <a:pPr marL="457200" lvl="0" indent="-317500" rtl="0">
              <a:spcBef>
                <a:spcPts val="0"/>
              </a:spcBef>
              <a:spcAft>
                <a:spcPts val="0"/>
              </a:spcAft>
              <a:buSzPct val="73684"/>
              <a:buChar char="●"/>
            </a:pPr>
            <a:r>
              <a:rPr lang="en-US" sz="1900" b="1" dirty="0"/>
              <a:t>Hyperinflation</a:t>
            </a:r>
            <a:r>
              <a:rPr lang="en-US" sz="1900" dirty="0"/>
              <a:t> - an outburst of high inflation that often occurs (although not exclusively) when economies shift from a controlled economy to a market-oriented economy</a:t>
            </a:r>
          </a:p>
          <a:p>
            <a:pPr marL="914400" lvl="1" indent="-349250" rtl="0">
              <a:spcBef>
                <a:spcPts val="0"/>
              </a:spcBef>
              <a:buSzPct val="100000"/>
            </a:pPr>
            <a:r>
              <a:rPr lang="en-US" sz="1900" dirty="0"/>
              <a:t>The closest the United States has ever reached hyperinflation was during the 1860–1865 Civil War, in the Confederate states.</a:t>
            </a:r>
          </a:p>
          <a:p>
            <a:pPr lvl="0" rtl="0">
              <a:spcBef>
                <a:spcPts val="0"/>
              </a:spcBef>
              <a:buNone/>
            </a:pPr>
            <a:endParaRPr dirty="0"/>
          </a:p>
          <a:p>
            <a:pPr lvl="0">
              <a:spcBef>
                <a:spcPts val="0"/>
              </a:spcBef>
              <a:buNone/>
            </a:pPr>
            <a:endParaRPr dirty="0"/>
          </a:p>
        </p:txBody>
      </p:sp>
      <p:sp>
        <p:nvSpPr>
          <p:cNvPr id="6" name="Shape 13"/>
          <p:cNvSpPr txBox="1">
            <a:spLocks noGrp="1"/>
          </p:cNvSpPr>
          <p:nvPr>
            <p:ph type="ftr" idx="11"/>
          </p:nvPr>
        </p:nvSpPr>
        <p:spPr>
          <a:xfrm>
            <a:off x="0" y="6238043"/>
            <a:ext cx="9144000" cy="267689"/>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Shape 153"/>
          <p:cNvSpPr txBox="1">
            <a:spLocks noGrp="1"/>
          </p:cNvSpPr>
          <p:nvPr>
            <p:ph type="title"/>
          </p:nvPr>
        </p:nvSpPr>
        <p:spPr>
          <a:xfrm>
            <a:off x="457200" y="7411"/>
            <a:ext cx="8062912" cy="659535"/>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6CB255"/>
              </a:buClr>
              <a:buSzPct val="25000"/>
              <a:buFont typeface="Arial Black"/>
              <a:buNone/>
            </a:pPr>
            <a:r>
              <a:rPr lang="en-US" dirty="0"/>
              <a:t>U.S. Price Level and Inflation Rates</a:t>
            </a:r>
          </a:p>
        </p:txBody>
      </p:sp>
      <p:pic>
        <p:nvPicPr>
          <p:cNvPr id="152" name="Shape 152" descr="Graph a shows the trends in the U.S. price level from the year 1916 to 2014. In 1916, the graph starts out close to $10, rises to around $20 in 1920, stays around $16 or $17 until 1931, when it jumps to around $15. It gradually increases, with periodic dips, until 2014, when it is around $236. Graph b shows the trends in U.S. inflation rates from the year 1916 to 2014. In 1916, the graph starts out at 7.7%, jumps to close to 18% in 1917, drops drastically to close to –11% in 1921, goes up and down periodically, until settling to around 1.5% in 2014. "/>
          <p:cNvPicPr preferRelativeResize="0"/>
          <p:nvPr/>
        </p:nvPicPr>
        <p:blipFill>
          <a:blip r:embed="rId3">
            <a:alphaModFix/>
          </a:blip>
          <a:stretch>
            <a:fillRect/>
          </a:stretch>
        </p:blipFill>
        <p:spPr>
          <a:xfrm>
            <a:off x="457200" y="798081"/>
            <a:ext cx="4306186" cy="4986031"/>
          </a:xfrm>
          <a:prstGeom prst="rect">
            <a:avLst/>
          </a:prstGeom>
          <a:noFill/>
          <a:ln>
            <a:noFill/>
          </a:ln>
        </p:spPr>
      </p:pic>
      <p:sp>
        <p:nvSpPr>
          <p:cNvPr id="154" name="Shape 154"/>
          <p:cNvSpPr txBox="1">
            <a:spLocks noGrp="1"/>
          </p:cNvSpPr>
          <p:nvPr>
            <p:ph type="body" idx="1"/>
          </p:nvPr>
        </p:nvSpPr>
        <p:spPr>
          <a:xfrm>
            <a:off x="4606925" y="958762"/>
            <a:ext cx="3913188" cy="5256973"/>
          </a:xfrm>
          <a:prstGeom prst="rect">
            <a:avLst/>
          </a:prstGeom>
          <a:noFill/>
          <a:ln>
            <a:noFill/>
          </a:ln>
        </p:spPr>
        <p:txBody>
          <a:bodyPr wrap="square" lIns="91425" tIns="45700" rIns="91425" bIns="45700" anchor="t" anchorCtr="0">
            <a:noAutofit/>
          </a:bodyPr>
          <a:lstStyle/>
          <a:p>
            <a:pPr marL="342900" marR="0" lvl="0" indent="-355600" algn="l" rtl="0">
              <a:spcBef>
                <a:spcPts val="0"/>
              </a:spcBef>
              <a:spcAft>
                <a:spcPts val="0"/>
              </a:spcAft>
              <a:buClr>
                <a:srgbClr val="6CB255"/>
              </a:buClr>
              <a:buSzPct val="100000"/>
              <a:buFont typeface="Arial"/>
              <a:buAutoNum type="alphaLcParenBoth"/>
            </a:pPr>
            <a:r>
              <a:rPr lang="en-US" sz="1800" b="0" i="0" u="none" strike="noStrike" cap="none" dirty="0">
                <a:solidFill>
                  <a:schemeClr val="dk1"/>
                </a:solidFill>
                <a:latin typeface="Arial"/>
                <a:ea typeface="Arial"/>
                <a:cs typeface="Arial"/>
                <a:sym typeface="Arial"/>
              </a:rPr>
              <a:t>The U.S. price level rose relatively little over the first half of the twentieth century.  </a:t>
            </a:r>
            <a:r>
              <a:rPr lang="en-US" sz="1800" dirty="0">
                <a:solidFill>
                  <a:schemeClr val="dk1"/>
                </a:solidFill>
              </a:rPr>
              <a:t>Afterwards, it gradually increases until about 1973, then increases more rapidly through the remainder of the 1970s and beyond, with periodic dips, until 2016, when it reached around 240.</a:t>
            </a:r>
          </a:p>
          <a:p>
            <a:pPr marL="342900" marR="0" lvl="0" indent="-355600" algn="l" rtl="0">
              <a:spcBef>
                <a:spcPts val="920"/>
              </a:spcBef>
              <a:spcAft>
                <a:spcPts val="0"/>
              </a:spcAft>
              <a:buClr>
                <a:srgbClr val="6CB255"/>
              </a:buClr>
              <a:buSzPct val="100000"/>
              <a:buFont typeface="Arial"/>
              <a:buAutoNum type="alphaLcParenBoth"/>
            </a:pPr>
            <a:r>
              <a:rPr lang="en-US" sz="1800" b="0" i="0" u="none" strike="noStrike" cap="none" dirty="0">
                <a:solidFill>
                  <a:schemeClr val="dk1"/>
                </a:solidFill>
                <a:latin typeface="Arial"/>
                <a:ea typeface="Arial"/>
                <a:cs typeface="Arial"/>
                <a:sym typeface="Arial"/>
              </a:rPr>
              <a:t>I</a:t>
            </a:r>
            <a:r>
              <a:rPr lang="en-US" sz="1800" dirty="0">
                <a:solidFill>
                  <a:schemeClr val="dk1"/>
                </a:solidFill>
              </a:rPr>
              <a:t>n 1916, the graph starts out with inflation at almost 8%, jumps to about 17% in 1917, drops drastically to close to –11% in 1921, goes up and down periodically, with peaks in the 1940s and the 1970s, until settling to around 1.3% in 2016.</a:t>
            </a:r>
          </a:p>
        </p:txBody>
      </p:sp>
      <p:sp>
        <p:nvSpPr>
          <p:cNvPr id="7" name="Shape 13"/>
          <p:cNvSpPr txBox="1">
            <a:spLocks noGrp="1"/>
          </p:cNvSpPr>
          <p:nvPr>
            <p:ph type="ftr" idx="11"/>
          </p:nvPr>
        </p:nvSpPr>
        <p:spPr>
          <a:xfrm>
            <a:off x="0" y="6238043"/>
            <a:ext cx="9144000" cy="267689"/>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241325"/>
            <a:ext cx="8062800" cy="764400"/>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6CB255"/>
              </a:buClr>
              <a:buSzPct val="25000"/>
              <a:buFont typeface="Arial Black"/>
              <a:buNone/>
            </a:pPr>
            <a:r>
              <a:rPr lang="en-US"/>
              <a:t>Countries with Relatively Low Inflation </a:t>
            </a:r>
          </a:p>
          <a:p>
            <a:pPr marL="0" marR="0" lvl="0" indent="0" algn="l" rtl="0">
              <a:spcBef>
                <a:spcPts val="0"/>
              </a:spcBef>
              <a:buClr>
                <a:srgbClr val="6CB255"/>
              </a:buClr>
              <a:buSzPct val="25000"/>
              <a:buFont typeface="Arial Black"/>
              <a:buNone/>
            </a:pPr>
            <a:r>
              <a:rPr lang="en-US"/>
              <a:t>Rates, 1960–2016</a:t>
            </a:r>
          </a:p>
        </p:txBody>
      </p:sp>
      <p:sp>
        <p:nvSpPr>
          <p:cNvPr id="161" name="Shape 161"/>
          <p:cNvSpPr txBox="1">
            <a:spLocks noGrp="1"/>
          </p:cNvSpPr>
          <p:nvPr>
            <p:ph type="body" idx="1"/>
          </p:nvPr>
        </p:nvSpPr>
        <p:spPr>
          <a:xfrm>
            <a:off x="457200" y="4843982"/>
            <a:ext cx="8062912" cy="1166382"/>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SzPct val="70000"/>
              <a:buChar char="●"/>
            </a:pPr>
            <a:r>
              <a:rPr lang="en-US"/>
              <a:t>This chart shows the annual percentage change in consumer prices compared with the previous year’s consumer prices in the United States, the United Kingdom, Japan, and Germany.</a:t>
            </a:r>
          </a:p>
        </p:txBody>
      </p:sp>
      <p:pic>
        <p:nvPicPr>
          <p:cNvPr id="163" name="Shape 163" descr="The graph shows that the United States, Japan, Germany, and the United Kingdom all had periods of high inflation in the 1970s and early 1980s, though Germany did not have nearly the high rates of inflation as seen in the other countries. Since the early 1990s, all four countries have had inflation rates below 5%, with Japan’s rate consistently lower than those of Germany, the United Kingdom, and the United States. However, the graph also shows that, as of 2014, Japan had the highest inflation rate of the four. "/>
          <p:cNvPicPr preferRelativeResize="0"/>
          <p:nvPr/>
        </p:nvPicPr>
        <p:blipFill>
          <a:blip r:embed="rId3">
            <a:alphaModFix/>
          </a:blip>
          <a:stretch>
            <a:fillRect/>
          </a:stretch>
        </p:blipFill>
        <p:spPr>
          <a:xfrm>
            <a:off x="1168538" y="1053261"/>
            <a:ext cx="6806924" cy="3638321"/>
          </a:xfrm>
          <a:prstGeom prst="rect">
            <a:avLst/>
          </a:prstGeom>
          <a:noFill/>
          <a:ln>
            <a:noFill/>
          </a:ln>
        </p:spPr>
      </p:pic>
      <p:sp>
        <p:nvSpPr>
          <p:cNvPr id="7" name="Shape 13"/>
          <p:cNvSpPr txBox="1">
            <a:spLocks noGrp="1"/>
          </p:cNvSpPr>
          <p:nvPr>
            <p:ph type="ftr" idx="11"/>
          </p:nvPr>
        </p:nvSpPr>
        <p:spPr>
          <a:xfrm>
            <a:off x="0" y="6238043"/>
            <a:ext cx="9144000" cy="267689"/>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title"/>
          </p:nvPr>
        </p:nvSpPr>
        <p:spPr>
          <a:xfrm>
            <a:off x="457200" y="177531"/>
            <a:ext cx="8062912" cy="659535"/>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6CB255"/>
              </a:buClr>
              <a:buSzPct val="25000"/>
              <a:buFont typeface="Arial Black"/>
              <a:buNone/>
            </a:pPr>
            <a:r>
              <a:rPr lang="en-US"/>
              <a:t>Countries with Relatively High Inflation </a:t>
            </a:r>
          </a:p>
          <a:p>
            <a:pPr marL="0" marR="0" lvl="0" indent="0" algn="l" rtl="0">
              <a:spcBef>
                <a:spcPts val="0"/>
              </a:spcBef>
              <a:buClr>
                <a:srgbClr val="6CB255"/>
              </a:buClr>
              <a:buSzPct val="25000"/>
              <a:buFont typeface="Arial Black"/>
              <a:buNone/>
            </a:pPr>
            <a:r>
              <a:rPr lang="en-US" dirty="0"/>
              <a:t>Rates, 1980–2016</a:t>
            </a:r>
          </a:p>
        </p:txBody>
      </p:sp>
      <p:pic>
        <p:nvPicPr>
          <p:cNvPr id="169" name="Shape 169" descr="The first graph shows that Brazil had an extremely high inflation rate, over 2000%, in 1990. The second graph, which is on a smaller scale, shows that Russia had a spike in its inflation rate in the late 1990s. Though Russia's rates have all been lower over the last decade, they are still relatively high rates."/>
          <p:cNvPicPr preferRelativeResize="0">
            <a:picLocks noGrp="1"/>
          </p:cNvPicPr>
          <p:nvPr>
            <p:ph type="pic" idx="2"/>
          </p:nvPr>
        </p:nvPicPr>
        <p:blipFill rotWithShape="1">
          <a:blip r:embed="rId3">
            <a:alphaModFix/>
          </a:blip>
          <a:srcRect l="-3425" r="-3425"/>
          <a:stretch/>
        </p:blipFill>
        <p:spPr>
          <a:xfrm>
            <a:off x="4614530" y="904409"/>
            <a:ext cx="4130526" cy="5333634"/>
          </a:xfrm>
          <a:prstGeom prst="rect">
            <a:avLst/>
          </a:prstGeom>
          <a:noFill/>
          <a:ln>
            <a:noFill/>
          </a:ln>
        </p:spPr>
      </p:pic>
      <p:sp>
        <p:nvSpPr>
          <p:cNvPr id="170" name="Shape 170"/>
          <p:cNvSpPr txBox="1">
            <a:spLocks noGrp="1"/>
          </p:cNvSpPr>
          <p:nvPr>
            <p:ph type="body" idx="1"/>
          </p:nvPr>
        </p:nvSpPr>
        <p:spPr>
          <a:xfrm>
            <a:off x="457200" y="958762"/>
            <a:ext cx="3913188" cy="5256973"/>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6CB255"/>
              </a:buClr>
              <a:buSzPct val="25000"/>
              <a:buFont typeface="Arial"/>
              <a:buNone/>
            </a:pPr>
            <a:r>
              <a:rPr lang="en-US" sz="1800" b="0" i="0" u="none" strike="noStrike" cap="none" dirty="0">
                <a:solidFill>
                  <a:schemeClr val="dk1"/>
                </a:solidFill>
                <a:latin typeface="Arial"/>
                <a:ea typeface="Arial"/>
                <a:cs typeface="Arial"/>
                <a:sym typeface="Arial"/>
              </a:rPr>
              <a:t>These charts show </a:t>
            </a:r>
            <a:r>
              <a:rPr lang="en-US" sz="1800" dirty="0">
                <a:solidFill>
                  <a:schemeClr val="dk1"/>
                </a:solidFill>
              </a:rPr>
              <a:t>inflation rates </a:t>
            </a:r>
            <a:r>
              <a:rPr lang="en-US" sz="1800" b="0" i="0" u="none" strike="noStrike" cap="none" dirty="0">
                <a:solidFill>
                  <a:schemeClr val="dk1"/>
                </a:solidFill>
                <a:latin typeface="Arial"/>
                <a:ea typeface="Arial"/>
                <a:cs typeface="Arial"/>
                <a:sym typeface="Arial"/>
              </a:rPr>
              <a:t>in Brazil, China, and Russia. </a:t>
            </a:r>
          </a:p>
          <a:p>
            <a:pPr marL="342900" marR="0" lvl="0" indent="-358775" algn="l" rtl="0">
              <a:spcBef>
                <a:spcPts val="910"/>
              </a:spcBef>
              <a:spcAft>
                <a:spcPts val="0"/>
              </a:spcAft>
              <a:buClr>
                <a:srgbClr val="6CB255"/>
              </a:buClr>
              <a:buSzPct val="100000"/>
              <a:buFont typeface="Arial"/>
              <a:buAutoNum type="alphaLcParenBoth"/>
            </a:pPr>
            <a:r>
              <a:rPr lang="en-US" sz="1800" b="0" i="0" u="none" strike="noStrike" cap="none" dirty="0">
                <a:solidFill>
                  <a:schemeClr val="dk1"/>
                </a:solidFill>
                <a:latin typeface="Arial"/>
                <a:ea typeface="Arial"/>
                <a:cs typeface="Arial"/>
                <a:sym typeface="Arial"/>
              </a:rPr>
              <a:t>Of these, Brazil and Russia experienced hyperinflation at some point between the mid-1980s and mid-1990s. </a:t>
            </a:r>
          </a:p>
          <a:p>
            <a:pPr marL="342900" marR="0" lvl="0" indent="-342900" algn="l" rtl="0">
              <a:spcBef>
                <a:spcPts val="910"/>
              </a:spcBef>
              <a:spcAft>
                <a:spcPts val="0"/>
              </a:spcAft>
              <a:buClr>
                <a:srgbClr val="6CB255"/>
              </a:buClr>
              <a:buSzPct val="86111"/>
              <a:buFont typeface="Arial"/>
              <a:buAutoNum type="alphaLcParenBoth"/>
            </a:pPr>
            <a:r>
              <a:rPr lang="en-US" sz="1800" b="0" i="0" u="none" strike="noStrike" cap="none" dirty="0">
                <a:solidFill>
                  <a:schemeClr val="dk1"/>
                </a:solidFill>
                <a:latin typeface="Arial"/>
                <a:ea typeface="Arial"/>
                <a:cs typeface="Arial"/>
                <a:sym typeface="Arial"/>
              </a:rPr>
              <a:t>Though not as high, China and Nigeria also had high inflation rates in the mid-1990s. Even though their inflation rates have come down over the last two decades, several of these countries continue to see significant inflation rates.</a:t>
            </a:r>
            <a:r>
              <a:rPr lang="en-US" sz="1550" b="0" i="0" u="none" strike="noStrike" cap="none" dirty="0">
                <a:solidFill>
                  <a:schemeClr val="dk1"/>
                </a:solidFill>
                <a:latin typeface="Arial"/>
                <a:ea typeface="Arial"/>
                <a:cs typeface="Arial"/>
                <a:sym typeface="Arial"/>
              </a:rPr>
              <a:t> </a:t>
            </a:r>
            <a:r>
              <a:rPr lang="en-US" sz="1200" b="0" i="0" u="none" strike="noStrike" cap="none" dirty="0">
                <a:solidFill>
                  <a:schemeClr val="dk1"/>
                </a:solidFill>
                <a:latin typeface="Arial"/>
                <a:ea typeface="Arial"/>
                <a:cs typeface="Arial"/>
                <a:sym typeface="Arial"/>
              </a:rPr>
              <a:t>(Sources: http://</a:t>
            </a:r>
            <a:r>
              <a:rPr lang="en-US" sz="1200" b="0" i="0" u="none" strike="noStrike" cap="none" dirty="0" err="1">
                <a:solidFill>
                  <a:schemeClr val="dk1"/>
                </a:solidFill>
                <a:latin typeface="Arial"/>
                <a:ea typeface="Arial"/>
                <a:cs typeface="Arial"/>
                <a:sym typeface="Arial"/>
              </a:rPr>
              <a:t>research.stlouisfed.org</a:t>
            </a:r>
            <a:r>
              <a:rPr lang="en-US" sz="1200" b="0" i="0" u="none" strike="noStrike" cap="none" dirty="0">
                <a:solidFill>
                  <a:schemeClr val="dk1"/>
                </a:solidFill>
                <a:latin typeface="Arial"/>
                <a:ea typeface="Arial"/>
                <a:cs typeface="Arial"/>
                <a:sym typeface="Arial"/>
              </a:rPr>
              <a:t>/fred2/series/FPCPITOTLZGBRA; http://</a:t>
            </a:r>
            <a:r>
              <a:rPr lang="en-US" sz="1200" b="0" i="0" u="none" strike="noStrike" cap="none" dirty="0" err="1">
                <a:solidFill>
                  <a:schemeClr val="dk1"/>
                </a:solidFill>
                <a:latin typeface="Arial"/>
                <a:ea typeface="Arial"/>
                <a:cs typeface="Arial"/>
                <a:sym typeface="Arial"/>
              </a:rPr>
              <a:t>research.stlouisfed.org</a:t>
            </a:r>
            <a:r>
              <a:rPr lang="en-US" sz="1200" b="0" i="0" u="none" strike="noStrike" cap="none" dirty="0">
                <a:solidFill>
                  <a:schemeClr val="dk1"/>
                </a:solidFill>
                <a:latin typeface="Arial"/>
                <a:ea typeface="Arial"/>
                <a:cs typeface="Arial"/>
                <a:sym typeface="Arial"/>
              </a:rPr>
              <a:t>/fred2/series/CHNCPIALLMINMEI; http://</a:t>
            </a:r>
            <a:r>
              <a:rPr lang="en-US" sz="1200" b="0" i="0" u="none" strike="noStrike" cap="none" dirty="0" err="1">
                <a:solidFill>
                  <a:schemeClr val="dk1"/>
                </a:solidFill>
                <a:latin typeface="Arial"/>
                <a:ea typeface="Arial"/>
                <a:cs typeface="Arial"/>
                <a:sym typeface="Arial"/>
              </a:rPr>
              <a:t>research.stlouisfed.org</a:t>
            </a:r>
            <a:r>
              <a:rPr lang="en-US" sz="1200" b="0" i="0" u="none" strike="noStrike" cap="none" dirty="0">
                <a:solidFill>
                  <a:schemeClr val="dk1"/>
                </a:solidFill>
                <a:latin typeface="Arial"/>
                <a:ea typeface="Arial"/>
                <a:cs typeface="Arial"/>
                <a:sym typeface="Arial"/>
              </a:rPr>
              <a:t>/fred2/series/FPCPITOTLZGRUS)</a:t>
            </a:r>
          </a:p>
        </p:txBody>
      </p:sp>
      <p:sp>
        <p:nvSpPr>
          <p:cNvPr id="7" name="Shape 13"/>
          <p:cNvSpPr txBox="1">
            <a:spLocks noGrp="1"/>
          </p:cNvSpPr>
          <p:nvPr>
            <p:ph type="ftr" idx="11"/>
          </p:nvPr>
        </p:nvSpPr>
        <p:spPr>
          <a:xfrm>
            <a:off x="0" y="6238043"/>
            <a:ext cx="9144000" cy="267689"/>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r>
              <a:rPr lang="en-US" smtClean="0">
                <a:solidFill>
                  <a:schemeClr val="bg1">
                    <a:lumMod val="65000"/>
                  </a:schemeClr>
                </a:solidFill>
              </a:rPr>
              <a:t>This OpenStax ancillary resource is © Rice University under a CC-BY 4.0 International license; it may be reproduced or modified but must be attributed to OpenStax, Rice University and any changes must be noted.  </a:t>
            </a:r>
            <a:r>
              <a:rPr lang="en-US" dirty="0" smtClean="0">
                <a:solidFill>
                  <a:schemeClr val="bg1">
                    <a:lumMod val="65000"/>
                  </a:schemeClr>
                </a:solidFill>
              </a:rPr>
              <a:t>Any images attributed to other sources are similarly available for reproduction, but must be attributed to their sources.</a:t>
            </a:r>
            <a:endParaRPr dirty="0">
              <a:solidFill>
                <a:schemeClr val="bg1">
                  <a:lumMod val="6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a:spcBef>
                <a:spcPts val="0"/>
              </a:spcBef>
              <a:buNone/>
            </a:pPr>
            <a:r>
              <a:rPr lang="en-US"/>
              <a:t>9.4 The Confusion Over Inflation</a:t>
            </a:r>
          </a:p>
        </p:txBody>
      </p:sp>
      <p:sp>
        <p:nvSpPr>
          <p:cNvPr id="177" name="Shape 177"/>
          <p:cNvSpPr>
            <a:spLocks noGrp="1"/>
          </p:cNvSpPr>
          <p:nvPr>
            <p:ph type="pic" idx="2"/>
          </p:nvPr>
        </p:nvSpPr>
        <p:spPr>
          <a:xfrm>
            <a:off x="457200" y="1122370"/>
            <a:ext cx="8062800" cy="4954500"/>
          </a:xfrm>
          <a:prstGeom prst="rect">
            <a:avLst/>
          </a:prstGeom>
        </p:spPr>
        <p:txBody>
          <a:bodyPr wrap="square" lIns="91425" tIns="91425" rIns="91425" bIns="91425" anchor="t" anchorCtr="0">
            <a:noAutofit/>
          </a:bodyPr>
          <a:lstStyle/>
          <a:p>
            <a:pPr marL="457200" lvl="0" indent="-317500" rtl="0">
              <a:spcBef>
                <a:spcPts val="0"/>
              </a:spcBef>
              <a:buSzPct val="70000"/>
              <a:buChar char="●"/>
            </a:pPr>
            <a:r>
              <a:rPr lang="en-US"/>
              <a:t>If other economic variables (prices, wages, and interest rates) </a:t>
            </a:r>
            <a:r>
              <a:rPr lang="en-US" u="sng"/>
              <a:t>do</a:t>
            </a:r>
            <a:r>
              <a:rPr lang="en-US"/>
              <a:t> </a:t>
            </a:r>
            <a:r>
              <a:rPr lang="en-US" u="sng"/>
              <a:t>not</a:t>
            </a:r>
            <a:r>
              <a:rPr lang="en-US"/>
              <a:t> move in sync with inflation, or if they adjust for inflation only after a </a:t>
            </a:r>
            <a:r>
              <a:rPr lang="en-US" u="sng"/>
              <a:t>time lag</a:t>
            </a:r>
            <a:r>
              <a:rPr lang="en-US"/>
              <a:t>, then inflation can cause three types of problems:</a:t>
            </a:r>
          </a:p>
          <a:p>
            <a:pPr lvl="0" rtl="0">
              <a:spcBef>
                <a:spcPts val="0"/>
              </a:spcBef>
              <a:buNone/>
            </a:pPr>
            <a:endParaRPr/>
          </a:p>
          <a:p>
            <a:pPr marL="914400" lvl="1" indent="-355600" rtl="0">
              <a:spcBef>
                <a:spcPts val="0"/>
              </a:spcBef>
              <a:spcAft>
                <a:spcPts val="0"/>
              </a:spcAft>
              <a:buSzPct val="100000"/>
            </a:pPr>
            <a:r>
              <a:rPr lang="en-US"/>
              <a:t>unintended redistributions of purchasing power</a:t>
            </a:r>
          </a:p>
          <a:p>
            <a:pPr marL="914400" lvl="1" indent="-355600" rtl="0">
              <a:spcBef>
                <a:spcPts val="0"/>
              </a:spcBef>
              <a:spcAft>
                <a:spcPts val="0"/>
              </a:spcAft>
              <a:buSzPct val="100000"/>
            </a:pPr>
            <a:r>
              <a:rPr lang="en-US"/>
              <a:t>blurred price signals</a:t>
            </a:r>
          </a:p>
          <a:p>
            <a:pPr marL="914400" lvl="1" indent="-355600" rtl="0">
              <a:spcBef>
                <a:spcPts val="0"/>
              </a:spcBef>
              <a:buSzPct val="100000"/>
            </a:pPr>
            <a:r>
              <a:rPr lang="en-US"/>
              <a:t>difficulties in long-term planning</a:t>
            </a:r>
          </a:p>
          <a:p>
            <a:pPr lvl="0" rtl="0">
              <a:spcBef>
                <a:spcPts val="0"/>
              </a:spcBef>
              <a:buNone/>
            </a:pPr>
            <a:endParaRPr/>
          </a:p>
        </p:txBody>
      </p:sp>
      <p:sp>
        <p:nvSpPr>
          <p:cNvPr id="6" name="Shape 13"/>
          <p:cNvSpPr txBox="1">
            <a:spLocks noGrp="1"/>
          </p:cNvSpPr>
          <p:nvPr>
            <p:ph type="ftr" idx="11"/>
          </p:nvPr>
        </p:nvSpPr>
        <p:spPr>
          <a:xfrm>
            <a:off x="0" y="6238043"/>
            <a:ext cx="9144000" cy="267689"/>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457200" y="241325"/>
            <a:ext cx="8062800" cy="881100"/>
          </a:xfrm>
          <a:prstGeom prst="rect">
            <a:avLst/>
          </a:prstGeom>
        </p:spPr>
        <p:txBody>
          <a:bodyPr wrap="square" lIns="91425" tIns="91425" rIns="91425" bIns="91425" anchor="b" anchorCtr="0">
            <a:noAutofit/>
          </a:bodyPr>
          <a:lstStyle/>
          <a:p>
            <a:pPr lvl="0">
              <a:spcBef>
                <a:spcPts val="0"/>
              </a:spcBef>
              <a:buNone/>
            </a:pPr>
            <a:r>
              <a:rPr lang="en-US"/>
              <a:t>Unintended Redistributions of Purchasing Power</a:t>
            </a:r>
          </a:p>
        </p:txBody>
      </p:sp>
      <p:sp>
        <p:nvSpPr>
          <p:cNvPr id="184" name="Shape 184"/>
          <p:cNvSpPr>
            <a:spLocks noGrp="1"/>
          </p:cNvSpPr>
          <p:nvPr>
            <p:ph type="pic" idx="2"/>
          </p:nvPr>
        </p:nvSpPr>
        <p:spPr>
          <a:xfrm>
            <a:off x="457200" y="1122369"/>
            <a:ext cx="8062800" cy="5532300"/>
          </a:xfrm>
          <a:prstGeom prst="rect">
            <a:avLst/>
          </a:prstGeom>
        </p:spPr>
        <p:txBody>
          <a:bodyPr wrap="square" lIns="91425" tIns="91425" rIns="91425" bIns="91425" anchor="t" anchorCtr="0">
            <a:noAutofit/>
          </a:bodyPr>
          <a:lstStyle/>
          <a:p>
            <a:pPr marL="457200" lvl="0" indent="-317500" rtl="0">
              <a:spcBef>
                <a:spcPts val="0"/>
              </a:spcBef>
              <a:spcAft>
                <a:spcPts val="0"/>
              </a:spcAft>
              <a:buSzPct val="70000"/>
              <a:buChar char="●"/>
            </a:pPr>
            <a:r>
              <a:rPr lang="en-US"/>
              <a:t>People are hurt by inflation when:</a:t>
            </a:r>
          </a:p>
          <a:p>
            <a:pPr marL="914400" lvl="1" indent="-355600" rtl="0">
              <a:spcBef>
                <a:spcPts val="0"/>
              </a:spcBef>
              <a:spcAft>
                <a:spcPts val="0"/>
              </a:spcAft>
              <a:buSzPct val="100000"/>
            </a:pPr>
            <a:r>
              <a:rPr lang="en-US"/>
              <a:t>they are holding cash</a:t>
            </a:r>
          </a:p>
          <a:p>
            <a:pPr marL="914400" lvl="1" indent="-355600" rtl="0">
              <a:spcBef>
                <a:spcPts val="0"/>
              </a:spcBef>
              <a:spcAft>
                <a:spcPts val="0"/>
              </a:spcAft>
              <a:buSzPct val="100000"/>
            </a:pPr>
            <a:r>
              <a:rPr lang="en-US"/>
              <a:t>they have financial asset investments where the nominal return does not keep up with inflation (also can be exacerbated by taxes)</a:t>
            </a:r>
          </a:p>
          <a:p>
            <a:pPr marL="914400" lvl="1" indent="-355600" rtl="0">
              <a:spcBef>
                <a:spcPts val="0"/>
              </a:spcBef>
              <a:spcAft>
                <a:spcPts val="0"/>
              </a:spcAft>
              <a:buSzPct val="100000"/>
            </a:pPr>
            <a:r>
              <a:rPr lang="en-US"/>
              <a:t>wages lag behind inflation </a:t>
            </a:r>
          </a:p>
          <a:p>
            <a:pPr marL="1371600" lvl="2" indent="-317500" rtl="0">
              <a:spcBef>
                <a:spcPts val="0"/>
              </a:spcBef>
              <a:spcAft>
                <a:spcPts val="0"/>
              </a:spcAft>
              <a:buSzPct val="77777"/>
            </a:pPr>
            <a:r>
              <a:rPr lang="en-US"/>
              <a:t>wage adjustments are often somewhat sticky and occur only once or twice a year.</a:t>
            </a:r>
          </a:p>
          <a:p>
            <a:pPr marL="914400" lvl="1" indent="-355600" rtl="0">
              <a:spcBef>
                <a:spcPts val="0"/>
              </a:spcBef>
              <a:buSzPct val="100000"/>
            </a:pPr>
            <a:r>
              <a:rPr lang="en-US"/>
              <a:t>they are a retiree receiving a private company </a:t>
            </a:r>
            <a:r>
              <a:rPr lang="en-US" u="sng"/>
              <a:t>defined</a:t>
            </a:r>
            <a:r>
              <a:rPr lang="en-US"/>
              <a:t> pension</a:t>
            </a:r>
          </a:p>
          <a:p>
            <a:pPr lvl="0" indent="457200" rtl="0">
              <a:spcBef>
                <a:spcPts val="0"/>
              </a:spcBef>
              <a:buNone/>
            </a:pPr>
            <a:endParaRPr/>
          </a:p>
          <a:p>
            <a:pPr marL="457200" lvl="0" indent="-317500" rtl="0">
              <a:spcBef>
                <a:spcPts val="0"/>
              </a:spcBef>
              <a:spcAft>
                <a:spcPts val="0"/>
              </a:spcAft>
              <a:buSzPct val="70000"/>
              <a:buChar char="●"/>
            </a:pPr>
            <a:r>
              <a:rPr lang="en-US"/>
              <a:t>Ordinary people can sometimes benefit from inflation.</a:t>
            </a:r>
          </a:p>
          <a:p>
            <a:pPr marL="914400" lvl="1" indent="-355600" rtl="0">
              <a:spcBef>
                <a:spcPts val="0"/>
              </a:spcBef>
              <a:buSzPct val="100000"/>
            </a:pPr>
            <a:r>
              <a:rPr lang="en-US"/>
              <a:t>A borrower paying a fixed interest rate can </a:t>
            </a:r>
            <a:r>
              <a:rPr lang="en-US">
                <a:solidFill>
                  <a:schemeClr val="dk1"/>
                </a:solidFill>
              </a:rPr>
              <a:t>end up better off, because they can repay their loans in dollars that are worth less than originally expected.</a:t>
            </a:r>
          </a:p>
          <a:p>
            <a:pPr marL="0" lvl="0" indent="0" rtl="0">
              <a:spcBef>
                <a:spcPts val="0"/>
              </a:spcBef>
              <a:buNone/>
            </a:pPr>
            <a:endParaRPr/>
          </a:p>
        </p:txBody>
      </p:sp>
      <p:sp>
        <p:nvSpPr>
          <p:cNvPr id="6" name="Shape 13"/>
          <p:cNvSpPr txBox="1">
            <a:spLocks noGrp="1"/>
          </p:cNvSpPr>
          <p:nvPr>
            <p:ph type="ftr" idx="11"/>
          </p:nvPr>
        </p:nvSpPr>
        <p:spPr>
          <a:xfrm>
            <a:off x="0" y="6238043"/>
            <a:ext cx="9144000" cy="267689"/>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457200" y="-120179"/>
            <a:ext cx="8062912" cy="659535"/>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6CB255"/>
              </a:buClr>
              <a:buSzPct val="25000"/>
              <a:buFont typeface="Arial Black"/>
              <a:buNone/>
            </a:pPr>
            <a:r>
              <a:rPr lang="en-US"/>
              <a:t>U.S. </a:t>
            </a:r>
            <a:r>
              <a:rPr lang="en-US" dirty="0"/>
              <a:t>Minimum Wage and Inflation</a:t>
            </a:r>
          </a:p>
        </p:txBody>
      </p:sp>
      <p:sp>
        <p:nvSpPr>
          <p:cNvPr id="191" name="Shape 191"/>
          <p:cNvSpPr txBox="1">
            <a:spLocks noGrp="1"/>
          </p:cNvSpPr>
          <p:nvPr>
            <p:ph type="body" idx="1"/>
          </p:nvPr>
        </p:nvSpPr>
        <p:spPr>
          <a:xfrm>
            <a:off x="0" y="4330070"/>
            <a:ext cx="9144000" cy="2241300"/>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SzPct val="77777"/>
              <a:buChar char="●"/>
            </a:pPr>
            <a:r>
              <a:rPr lang="en-US" sz="1800" dirty="0"/>
              <a:t>After adjusting for inflation, the federal minimum wage dropped more than 30 percent from 1967 to 2010, even though the nominal figure climbed from $1.40 to $7.25 per hour. </a:t>
            </a:r>
          </a:p>
          <a:p>
            <a:pPr marL="457200" marR="0" lvl="0" indent="-317500" algn="l" rtl="0">
              <a:spcBef>
                <a:spcPts val="0"/>
              </a:spcBef>
              <a:spcAft>
                <a:spcPts val="0"/>
              </a:spcAft>
              <a:buSzPct val="77777"/>
              <a:buChar char="●"/>
            </a:pPr>
            <a:r>
              <a:rPr lang="en-US" sz="1800" dirty="0"/>
              <a:t>Increases in the minimum wage between 2008 and 2010 kept the decline from being worse - as it would have been if the wage had remained the same as it did from 1997 through 2007</a:t>
            </a:r>
            <a:r>
              <a:rPr lang="en-US" sz="1600" dirty="0"/>
              <a:t>. </a:t>
            </a:r>
            <a:r>
              <a:rPr lang="en-US" sz="1400" dirty="0"/>
              <a:t>(Sources: http://</a:t>
            </a:r>
            <a:r>
              <a:rPr lang="en-US" sz="1400" dirty="0" err="1"/>
              <a:t>www.dol.gov</a:t>
            </a:r>
            <a:r>
              <a:rPr lang="en-US" sz="1400" dirty="0"/>
              <a:t>/</a:t>
            </a:r>
            <a:r>
              <a:rPr lang="en-US" sz="1400" dirty="0" err="1"/>
              <a:t>whd</a:t>
            </a:r>
            <a:r>
              <a:rPr lang="en-US" sz="1400" dirty="0"/>
              <a:t>/</a:t>
            </a:r>
            <a:r>
              <a:rPr lang="en-US" sz="1400" dirty="0" err="1"/>
              <a:t>minwage</a:t>
            </a:r>
            <a:r>
              <a:rPr lang="en-US" sz="1400" dirty="0"/>
              <a:t>/</a:t>
            </a:r>
            <a:r>
              <a:rPr lang="en-US" sz="1400" dirty="0" err="1"/>
              <a:t>chart.htm</a:t>
            </a:r>
            <a:r>
              <a:rPr lang="en-US" sz="1400" dirty="0"/>
              <a:t>; http://</a:t>
            </a:r>
            <a:r>
              <a:rPr lang="en-US" sz="1400" dirty="0" err="1"/>
              <a:t>data.bls.gov</a:t>
            </a:r>
            <a:r>
              <a:rPr lang="en-US" sz="1400" dirty="0"/>
              <a:t>/</a:t>
            </a:r>
            <a:r>
              <a:rPr lang="en-US" sz="1400" dirty="0" err="1"/>
              <a:t>cgi</a:t>
            </a:r>
            <a:r>
              <a:rPr lang="en-US" sz="1400" dirty="0"/>
              <a:t>-bin/</a:t>
            </a:r>
            <a:r>
              <a:rPr lang="en-US" sz="1400" dirty="0" err="1"/>
              <a:t>surveymost?cu</a:t>
            </a:r>
            <a:r>
              <a:rPr lang="en-US" sz="1400" dirty="0"/>
              <a:t>)</a:t>
            </a:r>
          </a:p>
        </p:txBody>
      </p:sp>
      <p:pic>
        <p:nvPicPr>
          <p:cNvPr id="193" name="Shape 193" descr="The graph shows that nominal minimum wages have increase substantially since the 1970s. However, with the inflation adjustment, the minimum wage has actually decreased in comparison to the 1970s."/>
          <p:cNvPicPr preferRelativeResize="0"/>
          <p:nvPr/>
        </p:nvPicPr>
        <p:blipFill>
          <a:blip r:embed="rId3">
            <a:alphaModFix/>
          </a:blip>
          <a:stretch>
            <a:fillRect/>
          </a:stretch>
        </p:blipFill>
        <p:spPr>
          <a:xfrm>
            <a:off x="1915100" y="481375"/>
            <a:ext cx="5023926" cy="3861100"/>
          </a:xfrm>
          <a:prstGeom prst="rect">
            <a:avLst/>
          </a:prstGeom>
          <a:noFill/>
          <a:ln>
            <a:noFill/>
          </a:ln>
        </p:spPr>
      </p:pic>
      <p:sp>
        <p:nvSpPr>
          <p:cNvPr id="7" name="Shape 13"/>
          <p:cNvSpPr txBox="1">
            <a:spLocks noGrp="1"/>
          </p:cNvSpPr>
          <p:nvPr>
            <p:ph type="ftr" idx="11"/>
          </p:nvPr>
        </p:nvSpPr>
        <p:spPr>
          <a:xfrm>
            <a:off x="0" y="6238043"/>
            <a:ext cx="9144000" cy="267689"/>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a:spcBef>
                <a:spcPts val="0"/>
              </a:spcBef>
              <a:buNone/>
            </a:pPr>
            <a:r>
              <a:rPr lang="en-US"/>
              <a:t>Blurred Price Signals</a:t>
            </a:r>
          </a:p>
        </p:txBody>
      </p:sp>
      <p:sp>
        <p:nvSpPr>
          <p:cNvPr id="199" name="Shape 199"/>
          <p:cNvSpPr>
            <a:spLocks noGrp="1"/>
          </p:cNvSpPr>
          <p:nvPr>
            <p:ph type="pic" idx="2"/>
          </p:nvPr>
        </p:nvSpPr>
        <p:spPr>
          <a:xfrm>
            <a:off x="457200" y="1122371"/>
            <a:ext cx="8062800" cy="4783500"/>
          </a:xfrm>
          <a:prstGeom prst="rect">
            <a:avLst/>
          </a:prstGeom>
        </p:spPr>
        <p:txBody>
          <a:bodyPr wrap="square" lIns="91425" tIns="91425" rIns="91425" bIns="91425" anchor="t" anchorCtr="0">
            <a:noAutofit/>
          </a:bodyPr>
          <a:lstStyle/>
          <a:p>
            <a:pPr marL="457200" lvl="0" indent="-317500" rtl="0">
              <a:spcBef>
                <a:spcPts val="0"/>
              </a:spcBef>
              <a:buSzPct val="70000"/>
              <a:buChar char="●"/>
            </a:pPr>
            <a:r>
              <a:rPr lang="en-US"/>
              <a:t>Prices are the messengers in a market economy, conveying information about conditions of demand and supply.</a:t>
            </a:r>
          </a:p>
          <a:p>
            <a:pPr lvl="0" rtl="0">
              <a:spcBef>
                <a:spcPts val="0"/>
              </a:spcBef>
              <a:buNone/>
            </a:pPr>
            <a:endParaRPr/>
          </a:p>
          <a:p>
            <a:pPr marL="457200" lvl="0" indent="-317500" rtl="0">
              <a:spcBef>
                <a:spcPts val="0"/>
              </a:spcBef>
              <a:buSzPct val="70000"/>
              <a:buChar char="●"/>
            </a:pPr>
            <a:r>
              <a:rPr lang="en-US"/>
              <a:t>Inflation blurs those price messages. </a:t>
            </a:r>
          </a:p>
          <a:p>
            <a:pPr lvl="0" rtl="0">
              <a:spcBef>
                <a:spcPts val="0"/>
              </a:spcBef>
              <a:buNone/>
            </a:pPr>
            <a:endParaRPr/>
          </a:p>
          <a:p>
            <a:pPr marL="457200" lvl="0" indent="-317500" rtl="0">
              <a:spcBef>
                <a:spcPts val="0"/>
              </a:spcBef>
              <a:buSzPct val="70000"/>
              <a:buChar char="●"/>
            </a:pPr>
            <a:r>
              <a:rPr lang="en-US"/>
              <a:t>Inflation means that we perceive price signals more vaguely, like static on the radio .</a:t>
            </a:r>
          </a:p>
          <a:p>
            <a:pPr lvl="0" rtl="0">
              <a:spcBef>
                <a:spcPts val="0"/>
              </a:spcBef>
              <a:buNone/>
            </a:pPr>
            <a:endParaRPr/>
          </a:p>
          <a:p>
            <a:pPr marL="457200" lvl="0" indent="-317500">
              <a:spcBef>
                <a:spcPts val="0"/>
              </a:spcBef>
              <a:buSzPct val="70000"/>
              <a:buChar char="●"/>
            </a:pPr>
            <a:r>
              <a:rPr lang="en-US"/>
              <a:t>When the levels and changes of prices become </a:t>
            </a:r>
            <a:r>
              <a:rPr lang="en-US" u="sng"/>
              <a:t>uncertain</a:t>
            </a:r>
            <a:r>
              <a:rPr lang="en-US"/>
              <a:t>, businesses and individuals find it </a:t>
            </a:r>
            <a:r>
              <a:rPr lang="en-US" u="sng"/>
              <a:t>harder to react</a:t>
            </a:r>
            <a:r>
              <a:rPr lang="en-US"/>
              <a:t> to economic signals.</a:t>
            </a:r>
          </a:p>
        </p:txBody>
      </p:sp>
      <p:sp>
        <p:nvSpPr>
          <p:cNvPr id="6" name="Shape 13"/>
          <p:cNvSpPr txBox="1">
            <a:spLocks noGrp="1"/>
          </p:cNvSpPr>
          <p:nvPr>
            <p:ph type="ftr" idx="11"/>
          </p:nvPr>
        </p:nvSpPr>
        <p:spPr>
          <a:xfrm>
            <a:off x="0" y="6238043"/>
            <a:ext cx="9144000" cy="267689"/>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a:spcBef>
                <a:spcPts val="0"/>
              </a:spcBef>
              <a:buNone/>
            </a:pPr>
            <a:r>
              <a:rPr lang="en-US"/>
              <a:t>Problems of Long-Term Planning</a:t>
            </a:r>
          </a:p>
        </p:txBody>
      </p:sp>
      <p:sp>
        <p:nvSpPr>
          <p:cNvPr id="206" name="Shape 206"/>
          <p:cNvSpPr>
            <a:spLocks noGrp="1"/>
          </p:cNvSpPr>
          <p:nvPr>
            <p:ph type="pic" idx="2"/>
          </p:nvPr>
        </p:nvSpPr>
        <p:spPr>
          <a:xfrm>
            <a:off x="457199" y="1122386"/>
            <a:ext cx="8062800" cy="3500100"/>
          </a:xfrm>
          <a:prstGeom prst="rect">
            <a:avLst/>
          </a:prstGeom>
        </p:spPr>
        <p:txBody>
          <a:bodyPr wrap="square" lIns="91425" tIns="91425" rIns="91425" bIns="91425" anchor="t" anchorCtr="0">
            <a:noAutofit/>
          </a:bodyPr>
          <a:lstStyle/>
          <a:p>
            <a:pPr marL="457200" lvl="0" indent="-317500" rtl="0">
              <a:spcBef>
                <a:spcPts val="0"/>
              </a:spcBef>
              <a:buSzPct val="70000"/>
              <a:buChar char="●"/>
            </a:pPr>
            <a:r>
              <a:rPr lang="en-US"/>
              <a:t>Inflation can make long-term planning difficult.</a:t>
            </a:r>
          </a:p>
          <a:p>
            <a:pPr lvl="0" rtl="0">
              <a:spcBef>
                <a:spcPts val="0"/>
              </a:spcBef>
              <a:buNone/>
            </a:pPr>
            <a:endParaRPr/>
          </a:p>
          <a:p>
            <a:pPr marL="914400" lvl="1" indent="-355600" rtl="0">
              <a:spcBef>
                <a:spcPts val="0"/>
              </a:spcBef>
              <a:buSzPct val="100000"/>
            </a:pPr>
            <a:r>
              <a:rPr lang="en-US"/>
              <a:t>Planning for retirement in unknown future dollar levels.</a:t>
            </a:r>
          </a:p>
          <a:p>
            <a:pPr lvl="0" indent="457200" rtl="0">
              <a:spcBef>
                <a:spcPts val="0"/>
              </a:spcBef>
              <a:buNone/>
            </a:pPr>
            <a:endParaRPr/>
          </a:p>
          <a:p>
            <a:pPr marL="914400" lvl="1" indent="-355600">
              <a:spcBef>
                <a:spcPts val="0"/>
              </a:spcBef>
              <a:buSzPct val="100000"/>
            </a:pPr>
            <a:r>
              <a:rPr lang="en-US"/>
              <a:t>More time spent by businesses finding ways of profiting from inflation vs. less time spent on productivity, innovation, or quality of service.</a:t>
            </a:r>
          </a:p>
        </p:txBody>
      </p:sp>
      <p:sp>
        <p:nvSpPr>
          <p:cNvPr id="6" name="Shape 13"/>
          <p:cNvSpPr txBox="1">
            <a:spLocks noGrp="1"/>
          </p:cNvSpPr>
          <p:nvPr>
            <p:ph type="ftr" idx="11"/>
          </p:nvPr>
        </p:nvSpPr>
        <p:spPr>
          <a:xfrm>
            <a:off x="0" y="6238043"/>
            <a:ext cx="9144000" cy="267689"/>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rtl="0">
              <a:spcBef>
                <a:spcPts val="0"/>
              </a:spcBef>
              <a:buNone/>
            </a:pPr>
            <a:r>
              <a:rPr lang="en-US"/>
              <a:t>CH.9 OUTLINE</a:t>
            </a:r>
          </a:p>
        </p:txBody>
      </p:sp>
      <p:sp>
        <p:nvSpPr>
          <p:cNvPr id="81" name="Shape 81"/>
          <p:cNvSpPr>
            <a:spLocks noGrp="1"/>
          </p:cNvSpPr>
          <p:nvPr>
            <p:ph type="pic" idx="2"/>
          </p:nvPr>
        </p:nvSpPr>
        <p:spPr>
          <a:xfrm>
            <a:off x="457200" y="1122376"/>
            <a:ext cx="8062800" cy="5232300"/>
          </a:xfrm>
          <a:prstGeom prst="rect">
            <a:avLst/>
          </a:prstGeom>
        </p:spPr>
        <p:txBody>
          <a:bodyPr wrap="square" lIns="91425" tIns="91425" rIns="91425" bIns="91425" anchor="t" anchorCtr="0">
            <a:noAutofit/>
          </a:bodyPr>
          <a:lstStyle/>
          <a:p>
            <a:pPr lvl="0" rtl="0">
              <a:lnSpc>
                <a:spcPct val="115000"/>
              </a:lnSpc>
              <a:spcBef>
                <a:spcPts val="0"/>
              </a:spcBef>
              <a:buNone/>
            </a:pPr>
            <a:r>
              <a:rPr lang="en-US" sz="2800"/>
              <a:t>9.1: Tracking Inflation</a:t>
            </a:r>
          </a:p>
          <a:p>
            <a:pPr lvl="0" rtl="0">
              <a:lnSpc>
                <a:spcPct val="115000"/>
              </a:lnSpc>
              <a:spcBef>
                <a:spcPts val="0"/>
              </a:spcBef>
              <a:spcAft>
                <a:spcPts val="0"/>
              </a:spcAft>
              <a:buNone/>
            </a:pPr>
            <a:r>
              <a:rPr lang="en-US" sz="2800"/>
              <a:t>9.2: How to Measure Changes in the Cost of </a:t>
            </a:r>
          </a:p>
          <a:p>
            <a:pPr marL="0" lvl="0" indent="0" rtl="0">
              <a:lnSpc>
                <a:spcPct val="115000"/>
              </a:lnSpc>
              <a:spcBef>
                <a:spcPts val="0"/>
              </a:spcBef>
              <a:buNone/>
            </a:pPr>
            <a:r>
              <a:rPr lang="en-US" sz="2800"/>
              <a:t>       Living</a:t>
            </a:r>
          </a:p>
          <a:p>
            <a:pPr lvl="0" rtl="0">
              <a:lnSpc>
                <a:spcPct val="115000"/>
              </a:lnSpc>
              <a:spcBef>
                <a:spcPts val="0"/>
              </a:spcBef>
              <a:spcAft>
                <a:spcPts val="0"/>
              </a:spcAft>
              <a:buNone/>
            </a:pPr>
            <a:r>
              <a:rPr lang="en-US" sz="2800"/>
              <a:t>9.3: How the U.S. and Other Countries </a:t>
            </a:r>
          </a:p>
          <a:p>
            <a:pPr marL="0" lvl="0" indent="0" rtl="0">
              <a:lnSpc>
                <a:spcPct val="115000"/>
              </a:lnSpc>
              <a:spcBef>
                <a:spcPts val="0"/>
              </a:spcBef>
              <a:buNone/>
            </a:pPr>
            <a:r>
              <a:rPr lang="en-US" sz="2800"/>
              <a:t>       Experience Inflation</a:t>
            </a:r>
          </a:p>
          <a:p>
            <a:pPr lvl="0" rtl="0">
              <a:lnSpc>
                <a:spcPct val="115000"/>
              </a:lnSpc>
              <a:spcBef>
                <a:spcPts val="0"/>
              </a:spcBef>
              <a:buNone/>
            </a:pPr>
            <a:r>
              <a:rPr lang="en-US" sz="2800"/>
              <a:t>9.4: The Confusion Over Inflation</a:t>
            </a:r>
          </a:p>
          <a:p>
            <a:pPr lvl="0" rtl="0">
              <a:lnSpc>
                <a:spcPct val="115000"/>
              </a:lnSpc>
              <a:spcBef>
                <a:spcPts val="0"/>
              </a:spcBef>
              <a:buNone/>
            </a:pPr>
            <a:r>
              <a:rPr lang="en-US" sz="2800"/>
              <a:t>9.5: Indexing and Its Limitations</a:t>
            </a:r>
          </a:p>
        </p:txBody>
      </p:sp>
      <p:sp>
        <p:nvSpPr>
          <p:cNvPr id="3" name="Footer Placeholder 2"/>
          <p:cNvSpPr>
            <a:spLocks noGrp="1"/>
          </p:cNvSpPr>
          <p:nvPr>
            <p:ph type="ftr" idx="11"/>
          </p:nvPr>
        </p:nvSpPr>
        <p:spPr/>
        <p:txBody>
          <a:body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57200" y="71205"/>
            <a:ext cx="8062800" cy="833100"/>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6CB255"/>
              </a:buClr>
              <a:buSzPct val="25000"/>
              <a:buFont typeface="Arial Black"/>
              <a:buNone/>
            </a:pPr>
            <a:r>
              <a:rPr lang="en-US"/>
              <a:t>U.S. </a:t>
            </a:r>
            <a:r>
              <a:rPr lang="en-US" dirty="0"/>
              <a:t>Inflation Rate and U.S. Labor </a:t>
            </a:r>
          </a:p>
          <a:p>
            <a:pPr marL="0" marR="0" lvl="0" indent="0" algn="l" rtl="0">
              <a:spcBef>
                <a:spcPts val="0"/>
              </a:spcBef>
              <a:buClr>
                <a:srgbClr val="6CB255"/>
              </a:buClr>
              <a:buSzPct val="25000"/>
              <a:buFont typeface="Arial Black"/>
              <a:buNone/>
            </a:pPr>
            <a:r>
              <a:rPr lang="en-US" dirty="0"/>
              <a:t>Productivity, 1961–2014</a:t>
            </a:r>
          </a:p>
        </p:txBody>
      </p:sp>
      <p:sp>
        <p:nvSpPr>
          <p:cNvPr id="213" name="Shape 213"/>
          <p:cNvSpPr txBox="1">
            <a:spLocks noGrp="1"/>
          </p:cNvSpPr>
          <p:nvPr>
            <p:ph type="body" idx="1"/>
          </p:nvPr>
        </p:nvSpPr>
        <p:spPr>
          <a:xfrm>
            <a:off x="0" y="4521563"/>
            <a:ext cx="8995144" cy="1810800"/>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Clr>
                <a:srgbClr val="6CB255"/>
              </a:buClr>
              <a:buSzPct val="70000"/>
              <a:buFont typeface="Arial"/>
              <a:buChar char="●"/>
            </a:pPr>
            <a:r>
              <a:rPr lang="en-US" b="0" i="0" u="none" strike="noStrike" cap="none">
                <a:solidFill>
                  <a:srgbClr val="000000"/>
                </a:solidFill>
                <a:latin typeface="Arial"/>
                <a:ea typeface="Arial"/>
                <a:cs typeface="Arial"/>
                <a:sym typeface="Arial"/>
              </a:rPr>
              <a:t>Over the last several decades in the United States, there have been times when </a:t>
            </a:r>
            <a:r>
              <a:rPr lang="en-US" b="0" i="0" u="sng" strike="noStrike" cap="none">
                <a:solidFill>
                  <a:srgbClr val="000000"/>
                </a:solidFill>
                <a:latin typeface="Arial"/>
                <a:ea typeface="Arial"/>
                <a:cs typeface="Arial"/>
                <a:sym typeface="Arial"/>
              </a:rPr>
              <a:t>rising inflation</a:t>
            </a:r>
            <a:r>
              <a:rPr lang="en-US" b="0" i="0" u="none" strike="noStrike" cap="none">
                <a:solidFill>
                  <a:srgbClr val="000000"/>
                </a:solidFill>
                <a:latin typeface="Arial"/>
                <a:ea typeface="Arial"/>
                <a:cs typeface="Arial"/>
                <a:sym typeface="Arial"/>
              </a:rPr>
              <a:t> rates have been closely followed by </a:t>
            </a:r>
            <a:r>
              <a:rPr lang="en-US" b="0" i="0" u="sng" strike="noStrike" cap="none">
                <a:solidFill>
                  <a:srgbClr val="000000"/>
                </a:solidFill>
                <a:latin typeface="Arial"/>
                <a:ea typeface="Arial"/>
                <a:cs typeface="Arial"/>
                <a:sym typeface="Arial"/>
              </a:rPr>
              <a:t>lower productivity</a:t>
            </a:r>
            <a:r>
              <a:rPr lang="en-US" b="0" i="0" u="none" strike="noStrike" cap="none">
                <a:solidFill>
                  <a:srgbClr val="000000"/>
                </a:solidFill>
                <a:latin typeface="Arial"/>
                <a:ea typeface="Arial"/>
                <a:cs typeface="Arial"/>
                <a:sym typeface="Arial"/>
              </a:rPr>
              <a:t> rates and </a:t>
            </a:r>
            <a:r>
              <a:rPr lang="en-US" b="0" i="1" u="none" strike="noStrike" cap="none">
                <a:solidFill>
                  <a:srgbClr val="000000"/>
                </a:solidFill>
                <a:latin typeface="Arial"/>
                <a:ea typeface="Arial"/>
                <a:cs typeface="Arial"/>
                <a:sym typeface="Arial"/>
              </a:rPr>
              <a:t>lower inflation</a:t>
            </a:r>
            <a:r>
              <a:rPr lang="en-US" b="0" i="0" u="none" strike="noStrike" cap="none">
                <a:solidFill>
                  <a:srgbClr val="000000"/>
                </a:solidFill>
                <a:latin typeface="Arial"/>
                <a:ea typeface="Arial"/>
                <a:cs typeface="Arial"/>
                <a:sym typeface="Arial"/>
              </a:rPr>
              <a:t> rates have corresponded to </a:t>
            </a:r>
            <a:r>
              <a:rPr lang="en-US" b="0" i="1" u="none" strike="noStrike" cap="none">
                <a:solidFill>
                  <a:srgbClr val="000000"/>
                </a:solidFill>
                <a:latin typeface="Arial"/>
                <a:ea typeface="Arial"/>
                <a:cs typeface="Arial"/>
                <a:sym typeface="Arial"/>
              </a:rPr>
              <a:t>increasing productivit</a:t>
            </a:r>
            <a:r>
              <a:rPr lang="en-US" b="0" i="0" u="none" strike="noStrike" cap="none">
                <a:solidFill>
                  <a:srgbClr val="000000"/>
                </a:solidFill>
                <a:latin typeface="Arial"/>
                <a:ea typeface="Arial"/>
                <a:cs typeface="Arial"/>
                <a:sym typeface="Arial"/>
              </a:rPr>
              <a:t>y rates. </a:t>
            </a:r>
          </a:p>
          <a:p>
            <a:pPr marL="457200" marR="0" lvl="0" indent="-317500" algn="l" rtl="0">
              <a:spcBef>
                <a:spcPts val="0"/>
              </a:spcBef>
              <a:spcAft>
                <a:spcPts val="0"/>
              </a:spcAft>
              <a:buClr>
                <a:srgbClr val="6CB255"/>
              </a:buClr>
              <a:buSzPct val="70000"/>
              <a:buFont typeface="Arial"/>
              <a:buChar char="●"/>
            </a:pPr>
            <a:r>
              <a:rPr lang="en-US" b="0" i="0" u="none" strike="noStrike" cap="none" dirty="0">
                <a:solidFill>
                  <a:srgbClr val="000000"/>
                </a:solidFill>
                <a:latin typeface="Arial"/>
                <a:ea typeface="Arial"/>
                <a:cs typeface="Arial"/>
                <a:sym typeface="Arial"/>
              </a:rPr>
              <a:t>As the graph shows, however, this correlation does not always exist.</a:t>
            </a:r>
          </a:p>
        </p:txBody>
      </p:sp>
      <p:pic>
        <p:nvPicPr>
          <p:cNvPr id="214" name="Shape 214" descr="This graph compares the growth rate of labor productivity with the inflation rate between 1961 and 2014."/>
          <p:cNvPicPr preferRelativeResize="0">
            <a:picLocks noGrp="1"/>
          </p:cNvPicPr>
          <p:nvPr>
            <p:ph type="pic" idx="2"/>
          </p:nvPr>
        </p:nvPicPr>
        <p:blipFill rotWithShape="1">
          <a:blip r:embed="rId3">
            <a:alphaModFix/>
          </a:blip>
          <a:srcRect l="-40812" r="-40812"/>
          <a:stretch/>
        </p:blipFill>
        <p:spPr>
          <a:xfrm>
            <a:off x="457199" y="973531"/>
            <a:ext cx="8062913" cy="3500071"/>
          </a:xfrm>
          <a:prstGeom prst="rect">
            <a:avLst/>
          </a:prstGeom>
          <a:noFill/>
          <a:ln>
            <a:noFill/>
          </a:ln>
        </p:spPr>
      </p:pic>
      <p:sp>
        <p:nvSpPr>
          <p:cNvPr id="7" name="Shape 13"/>
          <p:cNvSpPr txBox="1">
            <a:spLocks noGrp="1"/>
          </p:cNvSpPr>
          <p:nvPr>
            <p:ph type="ftr" idx="11"/>
          </p:nvPr>
        </p:nvSpPr>
        <p:spPr>
          <a:xfrm>
            <a:off x="0" y="6238043"/>
            <a:ext cx="9144000" cy="267689"/>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a:spcBef>
                <a:spcPts val="0"/>
              </a:spcBef>
              <a:buNone/>
            </a:pPr>
            <a:r>
              <a:rPr lang="en-US"/>
              <a:t>9.5 Indexing and Its Limitations</a:t>
            </a:r>
          </a:p>
        </p:txBody>
      </p:sp>
      <p:sp>
        <p:nvSpPr>
          <p:cNvPr id="221" name="Shape 221"/>
          <p:cNvSpPr>
            <a:spLocks noGrp="1"/>
          </p:cNvSpPr>
          <p:nvPr>
            <p:ph type="pic" idx="2"/>
          </p:nvPr>
        </p:nvSpPr>
        <p:spPr>
          <a:xfrm>
            <a:off x="457200" y="1122370"/>
            <a:ext cx="8062800" cy="5222100"/>
          </a:xfrm>
          <a:prstGeom prst="rect">
            <a:avLst/>
          </a:prstGeom>
        </p:spPr>
        <p:txBody>
          <a:bodyPr wrap="square" lIns="91425" tIns="91425" rIns="91425" bIns="91425" anchor="t" anchorCtr="0">
            <a:noAutofit/>
          </a:bodyPr>
          <a:lstStyle/>
          <a:p>
            <a:pPr marL="457200" lvl="0" indent="-317500" rtl="0">
              <a:spcBef>
                <a:spcPts val="0"/>
              </a:spcBef>
              <a:buSzPct val="70000"/>
              <a:buChar char="●"/>
            </a:pPr>
            <a:r>
              <a:rPr lang="en-US" b="1"/>
              <a:t>Indexed</a:t>
            </a:r>
            <a:r>
              <a:rPr lang="en-US"/>
              <a:t> - a price, wage, or interest rate is adjusted automatically for inflation.</a:t>
            </a:r>
          </a:p>
          <a:p>
            <a:pPr lvl="0" rtl="0">
              <a:spcBef>
                <a:spcPts val="0"/>
              </a:spcBef>
              <a:buNone/>
            </a:pPr>
            <a:endParaRPr/>
          </a:p>
          <a:p>
            <a:pPr marL="457200" lvl="0" indent="-317500" rtl="0">
              <a:spcBef>
                <a:spcPts val="0"/>
              </a:spcBef>
              <a:buSzPct val="70000"/>
              <a:buChar char="●"/>
            </a:pPr>
            <a:r>
              <a:rPr lang="en-US"/>
              <a:t>Examples of indexing arrangements in </a:t>
            </a:r>
            <a:r>
              <a:rPr lang="en-US" u="sng"/>
              <a:t>private markets</a:t>
            </a:r>
            <a:r>
              <a:rPr lang="en-US"/>
              <a:t>:</a:t>
            </a:r>
          </a:p>
          <a:p>
            <a:pPr lvl="0" rtl="0">
              <a:spcBef>
                <a:spcPts val="0"/>
              </a:spcBef>
              <a:buNone/>
            </a:pPr>
            <a:endParaRPr/>
          </a:p>
          <a:p>
            <a:pPr marL="914400" lvl="1" indent="-355600" rtl="0">
              <a:spcBef>
                <a:spcPts val="0"/>
              </a:spcBef>
              <a:buSzPct val="100000"/>
            </a:pPr>
            <a:r>
              <a:rPr lang="en-US" b="1"/>
              <a:t>Cost-of-living adjustments (COLAs)</a:t>
            </a:r>
            <a:r>
              <a:rPr lang="en-US"/>
              <a:t> - a contractual provision that wage increases will keep up with inflation.</a:t>
            </a:r>
          </a:p>
          <a:p>
            <a:pPr lvl="0" rtl="0">
              <a:spcBef>
                <a:spcPts val="0"/>
              </a:spcBef>
              <a:buNone/>
            </a:pPr>
            <a:endParaRPr/>
          </a:p>
          <a:p>
            <a:pPr marL="914400" lvl="1" indent="-355600" rtl="0">
              <a:spcBef>
                <a:spcPts val="0"/>
              </a:spcBef>
              <a:buSzPct val="100000"/>
            </a:pPr>
            <a:r>
              <a:rPr lang="en-US" b="1"/>
              <a:t>Adjustable-rate mortgage (ARM)</a:t>
            </a:r>
            <a:r>
              <a:rPr lang="en-US"/>
              <a:t> - a type of loan a borrower uses to purchase a home in which the interest rate varies with market interest rates.</a:t>
            </a:r>
          </a:p>
        </p:txBody>
      </p:sp>
      <p:sp>
        <p:nvSpPr>
          <p:cNvPr id="6" name="Shape 13"/>
          <p:cNvSpPr txBox="1">
            <a:spLocks noGrp="1"/>
          </p:cNvSpPr>
          <p:nvPr>
            <p:ph type="ftr" idx="11"/>
          </p:nvPr>
        </p:nvSpPr>
        <p:spPr>
          <a:xfrm>
            <a:off x="0" y="6238043"/>
            <a:ext cx="9144000" cy="267689"/>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rtl="0">
              <a:spcBef>
                <a:spcPts val="0"/>
              </a:spcBef>
              <a:buNone/>
            </a:pPr>
            <a:r>
              <a:rPr lang="en-US"/>
              <a:t>Indexing in Government Programs</a:t>
            </a:r>
          </a:p>
        </p:txBody>
      </p:sp>
      <p:sp>
        <p:nvSpPr>
          <p:cNvPr id="228" name="Shape 228"/>
          <p:cNvSpPr>
            <a:spLocks noGrp="1"/>
          </p:cNvSpPr>
          <p:nvPr>
            <p:ph type="pic" idx="2"/>
          </p:nvPr>
        </p:nvSpPr>
        <p:spPr>
          <a:xfrm>
            <a:off x="457200" y="1122370"/>
            <a:ext cx="8062800" cy="5222100"/>
          </a:xfrm>
          <a:prstGeom prst="rect">
            <a:avLst/>
          </a:prstGeom>
        </p:spPr>
        <p:txBody>
          <a:bodyPr wrap="square" lIns="91425" tIns="91425" rIns="91425" bIns="91425" anchor="t" anchorCtr="0">
            <a:noAutofit/>
          </a:bodyPr>
          <a:lstStyle/>
          <a:p>
            <a:pPr marL="457200" lvl="0" indent="-317500" rtl="0">
              <a:spcBef>
                <a:spcPts val="0"/>
              </a:spcBef>
              <a:buSzPct val="70000"/>
              <a:buChar char="●"/>
            </a:pPr>
            <a:r>
              <a:rPr lang="en-US"/>
              <a:t>Examples of indexing arrangements in </a:t>
            </a:r>
            <a:r>
              <a:rPr lang="en-US" u="sng"/>
              <a:t>government programs</a:t>
            </a:r>
            <a:r>
              <a:rPr lang="en-US"/>
              <a:t>:</a:t>
            </a:r>
          </a:p>
          <a:p>
            <a:pPr lvl="0" indent="457200" rtl="0">
              <a:spcBef>
                <a:spcPts val="0"/>
              </a:spcBef>
              <a:buNone/>
            </a:pPr>
            <a:endParaRPr/>
          </a:p>
          <a:p>
            <a:pPr marL="914400" lvl="1" indent="-355600" rtl="0">
              <a:spcBef>
                <a:spcPts val="0"/>
              </a:spcBef>
              <a:buSzPct val="100000"/>
            </a:pPr>
            <a:r>
              <a:rPr lang="en-US"/>
              <a:t>The U.S. income tax code is designed so income levels where higher tax rates kick in are indexed to rise automatically with inflation.</a:t>
            </a:r>
          </a:p>
          <a:p>
            <a:pPr lvl="0" indent="457200" rtl="0">
              <a:spcBef>
                <a:spcPts val="0"/>
              </a:spcBef>
              <a:buNone/>
            </a:pPr>
            <a:endParaRPr/>
          </a:p>
          <a:p>
            <a:pPr marL="914400" marR="0" lvl="1" indent="-355600" algn="l" rtl="0">
              <a:lnSpc>
                <a:spcPct val="100000"/>
              </a:lnSpc>
              <a:spcBef>
                <a:spcPts val="400"/>
              </a:spcBef>
              <a:spcAft>
                <a:spcPts val="0"/>
              </a:spcAft>
              <a:buClr>
                <a:srgbClr val="6CB255"/>
              </a:buClr>
              <a:buSzPct val="100000"/>
              <a:buFont typeface="Arial"/>
            </a:pPr>
            <a:r>
              <a:rPr lang="en-US"/>
              <a:t>The level of Social Security benefits increases each year along with the Consumer Price Index.</a:t>
            </a:r>
          </a:p>
          <a:p>
            <a:pPr marL="1371600" lvl="2" indent="-317500" rtl="0">
              <a:spcBef>
                <a:spcPts val="0"/>
              </a:spcBef>
              <a:buSzPct val="70000"/>
            </a:pPr>
            <a:r>
              <a:rPr lang="en-US" sz="2000"/>
              <a:t>An indexed increase in the Social Security tax base accompanies the indexed rise in the benefit level.</a:t>
            </a:r>
          </a:p>
          <a:p>
            <a:pPr marL="914400" lvl="0" indent="0" rtl="0">
              <a:spcBef>
                <a:spcPts val="0"/>
              </a:spcBef>
              <a:buNone/>
            </a:pPr>
            <a:endParaRPr sz="2000"/>
          </a:p>
          <a:p>
            <a:pPr marL="914400" lvl="1" indent="-355600" rtl="0">
              <a:spcBef>
                <a:spcPts val="0"/>
              </a:spcBef>
              <a:buSzPct val="100000"/>
            </a:pPr>
            <a:r>
              <a:rPr lang="en-US"/>
              <a:t>U.S. government offers indexed bonds promising to pay a certain real rate of interest above whatever inflation rate occurs.</a:t>
            </a:r>
          </a:p>
        </p:txBody>
      </p:sp>
      <p:sp>
        <p:nvSpPr>
          <p:cNvPr id="6" name="Shape 13"/>
          <p:cNvSpPr txBox="1">
            <a:spLocks noGrp="1"/>
          </p:cNvSpPr>
          <p:nvPr>
            <p:ph type="ftr" idx="11"/>
          </p:nvPr>
        </p:nvSpPr>
        <p:spPr>
          <a:xfrm>
            <a:off x="0" y="6238043"/>
            <a:ext cx="9144000" cy="267689"/>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457200" y="241326"/>
            <a:ext cx="8062912" cy="659535"/>
          </a:xfrm>
          <a:prstGeom prst="rect">
            <a:avLst/>
          </a:prstGeom>
          <a:noFill/>
          <a:ln>
            <a:noFill/>
          </a:ln>
        </p:spPr>
        <p:txBody>
          <a:bodyPr wrap="square" lIns="91425" tIns="45700" rIns="91425" bIns="45700" anchor="b" anchorCtr="0">
            <a:noAutofit/>
          </a:bodyPr>
          <a:lstStyle/>
          <a:p>
            <a:pPr marL="0" marR="0" lvl="0" indent="0" algn="r" rtl="0">
              <a:spcBef>
                <a:spcPts val="0"/>
              </a:spcBef>
              <a:buClr>
                <a:srgbClr val="6CB255"/>
              </a:buClr>
              <a:buSzPct val="25000"/>
              <a:buFont typeface="Arial Black"/>
              <a:buNone/>
            </a:pPr>
            <a:r>
              <a:rPr lang="en-US" sz="2400" b="0" i="0" u="none" strike="noStrike" cap="none" dirty="0" smtClean="0">
                <a:solidFill>
                  <a:srgbClr val="6CB255"/>
                </a:solidFill>
                <a:latin typeface="Arial Black"/>
                <a:ea typeface="Arial Black"/>
                <a:cs typeface="Arial Black"/>
                <a:sym typeface="Arial Black"/>
              </a:rPr>
              <a:t>Attribution</a:t>
            </a:r>
            <a:endParaRPr sz="2400" b="0" i="0" u="none" strike="noStrike" cap="none" dirty="0">
              <a:solidFill>
                <a:srgbClr val="6CB255"/>
              </a:solidFill>
              <a:latin typeface="Arial Black"/>
              <a:ea typeface="Arial Black"/>
              <a:cs typeface="Arial Black"/>
              <a:sym typeface="Arial Black"/>
            </a:endParaRPr>
          </a:p>
        </p:txBody>
      </p:sp>
      <p:sp>
        <p:nvSpPr>
          <p:cNvPr id="235" name="Shape 235"/>
          <p:cNvSpPr txBox="1">
            <a:spLocks noGrp="1"/>
          </p:cNvSpPr>
          <p:nvPr>
            <p:ph type="body" idx="1"/>
          </p:nvPr>
        </p:nvSpPr>
        <p:spPr>
          <a:xfrm>
            <a:off x="457200" y="1107617"/>
            <a:ext cx="8062912" cy="5256973"/>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Clr>
                <a:srgbClr val="6CB255"/>
              </a:buClr>
              <a:buSzPct val="25000"/>
              <a:buFont typeface="Arial"/>
              <a:buNone/>
            </a:pPr>
            <a:r>
              <a:rPr lang="en-US" sz="1600" b="0" i="0" u="none" strike="noStrike" cap="none">
                <a:solidFill>
                  <a:srgbClr val="212F62"/>
                </a:solidFill>
                <a:latin typeface="Arial"/>
                <a:ea typeface="Arial"/>
                <a:cs typeface="Arial"/>
                <a:sym typeface="Arial"/>
              </a:rPr>
              <a:t>This OpenStax ancillary resource is © Rice University under a CC-BY 4.0 International license; it may be reproduced or modified but must be attributed to OpenStax, Rice University and any changes must be noted.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241326"/>
            <a:ext cx="8062912" cy="659535"/>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6CB255"/>
              </a:buClr>
              <a:buSzPct val="25000"/>
              <a:buFont typeface="Arial Black"/>
              <a:buNone/>
            </a:pPr>
            <a:r>
              <a:rPr lang="en-US"/>
              <a:t>Big Bucks in Zimbabwe</a:t>
            </a:r>
          </a:p>
        </p:txBody>
      </p:sp>
      <p:pic>
        <p:nvPicPr>
          <p:cNvPr id="88" name="Shape 88" descr="An image of a one hundred billion dollar bill from Zimbabwe."/>
          <p:cNvPicPr preferRelativeResize="0">
            <a:picLocks noGrp="1"/>
          </p:cNvPicPr>
          <p:nvPr>
            <p:ph type="pic" idx="2"/>
          </p:nvPr>
        </p:nvPicPr>
        <p:blipFill rotWithShape="1">
          <a:blip r:embed="rId3">
            <a:alphaModFix/>
          </a:blip>
          <a:srcRect/>
          <a:stretch/>
        </p:blipFill>
        <p:spPr>
          <a:xfrm>
            <a:off x="2514600" y="1122375"/>
            <a:ext cx="5091450" cy="1735125"/>
          </a:xfrm>
          <a:prstGeom prst="rect">
            <a:avLst/>
          </a:prstGeom>
          <a:noFill/>
          <a:ln>
            <a:noFill/>
          </a:ln>
        </p:spPr>
      </p:pic>
      <p:sp>
        <p:nvSpPr>
          <p:cNvPr id="89" name="Shape 89"/>
          <p:cNvSpPr txBox="1">
            <a:spLocks noGrp="1"/>
          </p:cNvSpPr>
          <p:nvPr>
            <p:ph type="body" idx="1"/>
          </p:nvPr>
        </p:nvSpPr>
        <p:spPr>
          <a:xfrm>
            <a:off x="457200" y="3326600"/>
            <a:ext cx="8062800" cy="2667300"/>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SzPct val="77777"/>
              <a:buChar char="●"/>
            </a:pPr>
            <a:r>
              <a:rPr lang="en-US" sz="1800"/>
              <a:t>This bill was worth 100 billion Zimbabwean dollars when issued in 2008. </a:t>
            </a:r>
          </a:p>
          <a:p>
            <a:pPr marL="457200" marR="0" lvl="0" indent="-317500" algn="l" rtl="0">
              <a:spcBef>
                <a:spcPts val="0"/>
              </a:spcBef>
              <a:spcAft>
                <a:spcPts val="0"/>
              </a:spcAft>
              <a:buSzPct val="77777"/>
              <a:buChar char="●"/>
            </a:pPr>
            <a:r>
              <a:rPr lang="en-US" sz="1800" dirty="0"/>
              <a:t>There were even bills issued with a face value of 100 trillion Zimbabwean dollars. The bills had $100,000,000,000,000 written on them.  </a:t>
            </a:r>
          </a:p>
          <a:p>
            <a:pPr marL="457200" marR="0" lvl="0" indent="-317500" algn="l" rtl="0">
              <a:spcBef>
                <a:spcPts val="0"/>
              </a:spcBef>
              <a:spcAft>
                <a:spcPts val="0"/>
              </a:spcAft>
              <a:buSzPct val="77777"/>
              <a:buChar char="●"/>
            </a:pPr>
            <a:r>
              <a:rPr lang="en-US" sz="1800" dirty="0"/>
              <a:t>Unfortunately, they were almost worthless. </a:t>
            </a:r>
          </a:p>
          <a:p>
            <a:pPr marL="457200" marR="0" lvl="0" indent="-317500" algn="l" rtl="0">
              <a:spcBef>
                <a:spcPts val="0"/>
              </a:spcBef>
              <a:spcAft>
                <a:spcPts val="0"/>
              </a:spcAft>
              <a:buSzPct val="77777"/>
              <a:buChar char="●"/>
            </a:pPr>
            <a:r>
              <a:rPr lang="en-US" sz="1800" dirty="0"/>
              <a:t>At one point, 621,984,228 Zimbabwean dollars were equal to one U.S. dollar. </a:t>
            </a:r>
          </a:p>
          <a:p>
            <a:pPr marL="457200" marR="0" lvl="0" indent="-317500" algn="l" rtl="0">
              <a:spcBef>
                <a:spcPts val="0"/>
              </a:spcBef>
              <a:spcAft>
                <a:spcPts val="0"/>
              </a:spcAft>
              <a:buSzPct val="77777"/>
              <a:buChar char="●"/>
            </a:pPr>
            <a:r>
              <a:rPr lang="en-US" sz="1800" dirty="0"/>
              <a:t>Eventually, the country abandoned its own currency and allowed people to use foreign currency for purchases. </a:t>
            </a:r>
            <a:r>
              <a:rPr lang="en-US" sz="1600" dirty="0"/>
              <a:t>(Credit: modification of work by Samantha Marx/Flickr Creative Commons)</a:t>
            </a:r>
          </a:p>
        </p:txBody>
      </p:sp>
      <p:sp>
        <p:nvSpPr>
          <p:cNvPr id="7" name="Shape 13"/>
          <p:cNvSpPr txBox="1">
            <a:spLocks noGrp="1"/>
          </p:cNvSpPr>
          <p:nvPr>
            <p:ph type="ftr" idx="11"/>
          </p:nvPr>
        </p:nvSpPr>
        <p:spPr>
          <a:xfrm>
            <a:off x="0" y="6238043"/>
            <a:ext cx="9144000" cy="267689"/>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a:spcBef>
                <a:spcPts val="0"/>
              </a:spcBef>
              <a:buNone/>
            </a:pPr>
            <a:r>
              <a:rPr lang="en-US"/>
              <a:t>9.1 Tracking Inflation</a:t>
            </a:r>
          </a:p>
        </p:txBody>
      </p:sp>
      <p:sp>
        <p:nvSpPr>
          <p:cNvPr id="96" name="Shape 96"/>
          <p:cNvSpPr>
            <a:spLocks noGrp="1"/>
          </p:cNvSpPr>
          <p:nvPr>
            <p:ph type="pic" idx="2"/>
          </p:nvPr>
        </p:nvSpPr>
        <p:spPr>
          <a:xfrm>
            <a:off x="457200" y="1122371"/>
            <a:ext cx="8062800" cy="4740600"/>
          </a:xfrm>
          <a:prstGeom prst="rect">
            <a:avLst/>
          </a:prstGeom>
        </p:spPr>
        <p:txBody>
          <a:bodyPr wrap="square" lIns="91425" tIns="91425" rIns="91425" bIns="91425" anchor="t" anchorCtr="0">
            <a:noAutofit/>
          </a:bodyPr>
          <a:lstStyle/>
          <a:p>
            <a:pPr marL="457200" lvl="0" indent="-317500" rtl="0">
              <a:spcBef>
                <a:spcPts val="0"/>
              </a:spcBef>
              <a:spcAft>
                <a:spcPts val="0"/>
              </a:spcAft>
              <a:buSzPct val="70000"/>
              <a:buChar char="●"/>
            </a:pPr>
            <a:r>
              <a:rPr lang="en-US" b="1"/>
              <a:t>Inflation</a:t>
            </a:r>
            <a:r>
              <a:rPr lang="en-US"/>
              <a:t> - a general and ongoing rise in the level of prices in an entire economy.</a:t>
            </a:r>
          </a:p>
          <a:p>
            <a:pPr marL="914400" lvl="1" indent="-355600" rtl="0">
              <a:spcBef>
                <a:spcPts val="0"/>
              </a:spcBef>
              <a:spcAft>
                <a:spcPts val="0"/>
              </a:spcAft>
              <a:buSzPct val="100000"/>
            </a:pPr>
            <a:r>
              <a:rPr lang="en-US"/>
              <a:t>Inflation does not refer to a change in relative (individual) prices.</a:t>
            </a:r>
          </a:p>
          <a:p>
            <a:pPr marL="914400" lvl="1" indent="-355600" rtl="0">
              <a:spcBef>
                <a:spcPts val="0"/>
              </a:spcBef>
              <a:buSzPct val="100000"/>
            </a:pPr>
            <a:r>
              <a:rPr lang="en-US"/>
              <a:t>There is pressure for prices to rise in most markets in the economy.</a:t>
            </a:r>
          </a:p>
          <a:p>
            <a:pPr lvl="0" indent="457200" rtl="0">
              <a:spcBef>
                <a:spcPts val="0"/>
              </a:spcBef>
              <a:buNone/>
            </a:pPr>
            <a:endParaRPr/>
          </a:p>
          <a:p>
            <a:pPr marL="457200" lvl="0" indent="-317500" rtl="0">
              <a:spcBef>
                <a:spcPts val="0"/>
              </a:spcBef>
              <a:spcAft>
                <a:spcPts val="0"/>
              </a:spcAft>
              <a:buSzPct val="70000"/>
              <a:buChar char="●"/>
            </a:pPr>
            <a:r>
              <a:rPr lang="en-US" b="1"/>
              <a:t>Basket of goods and services</a:t>
            </a:r>
            <a:r>
              <a:rPr lang="en-US"/>
              <a:t> - a hypothetical group of different items, with specified quantities of each one meant to represent a “typical” set of consumer purchases.</a:t>
            </a:r>
          </a:p>
          <a:p>
            <a:pPr marL="914400" lvl="1" indent="-355600" rtl="0">
              <a:spcBef>
                <a:spcPts val="0"/>
              </a:spcBef>
              <a:spcAft>
                <a:spcPts val="0"/>
              </a:spcAft>
              <a:buSzPct val="100000"/>
            </a:pPr>
            <a:r>
              <a:rPr lang="en-US"/>
              <a:t>Used to calculate the price level, by looking at how the prices of those items change over time.</a:t>
            </a:r>
          </a:p>
          <a:p>
            <a:pPr marL="914400" lvl="1" indent="-355600" rtl="0">
              <a:spcBef>
                <a:spcPts val="0"/>
              </a:spcBef>
              <a:buSzPct val="100000"/>
            </a:pPr>
            <a:r>
              <a:rPr lang="en-US"/>
              <a:t>Computed using a weighted average.</a:t>
            </a:r>
          </a:p>
          <a:p>
            <a:pPr lvl="0">
              <a:spcBef>
                <a:spcPts val="0"/>
              </a:spcBef>
              <a:buNone/>
            </a:pPr>
            <a:endParaRPr/>
          </a:p>
        </p:txBody>
      </p:sp>
      <p:sp>
        <p:nvSpPr>
          <p:cNvPr id="6" name="Shape 13"/>
          <p:cNvSpPr txBox="1">
            <a:spLocks noGrp="1"/>
          </p:cNvSpPr>
          <p:nvPr>
            <p:ph type="ftr" idx="11"/>
          </p:nvPr>
        </p:nvSpPr>
        <p:spPr>
          <a:xfrm>
            <a:off x="0" y="6238043"/>
            <a:ext cx="9144000" cy="267689"/>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a:spcBef>
                <a:spcPts val="0"/>
              </a:spcBef>
              <a:buNone/>
            </a:pPr>
            <a:r>
              <a:rPr lang="en-US"/>
              <a:t>Index Numbers</a:t>
            </a:r>
          </a:p>
        </p:txBody>
      </p:sp>
      <p:sp>
        <p:nvSpPr>
          <p:cNvPr id="103" name="Shape 103"/>
          <p:cNvSpPr>
            <a:spLocks noGrp="1"/>
          </p:cNvSpPr>
          <p:nvPr>
            <p:ph type="pic" idx="2"/>
          </p:nvPr>
        </p:nvSpPr>
        <p:spPr>
          <a:xfrm>
            <a:off x="457200" y="994779"/>
            <a:ext cx="8062800" cy="5393400"/>
          </a:xfrm>
          <a:prstGeom prst="rect">
            <a:avLst/>
          </a:prstGeom>
        </p:spPr>
        <p:txBody>
          <a:bodyPr wrap="square" lIns="91425" tIns="91425" rIns="91425" bIns="91425" anchor="t" anchorCtr="0">
            <a:noAutofit/>
          </a:bodyPr>
          <a:lstStyle/>
          <a:p>
            <a:pPr marL="457200" lvl="0" indent="-317500" rtl="0">
              <a:spcBef>
                <a:spcPts val="0"/>
              </a:spcBef>
              <a:spcAft>
                <a:spcPts val="0"/>
              </a:spcAft>
              <a:buSzPct val="70000"/>
              <a:buChar char="●"/>
            </a:pPr>
            <a:r>
              <a:rPr lang="en-US" b="1" dirty="0"/>
              <a:t>Index number</a:t>
            </a:r>
            <a:r>
              <a:rPr lang="en-US" dirty="0"/>
              <a:t> - a unit-free number derived from the price level over a number of years, which makes computing inflation rates easier, since the index number has values around 100.</a:t>
            </a:r>
          </a:p>
          <a:p>
            <a:pPr marL="914400" lvl="1" indent="-355600" rtl="0">
              <a:spcBef>
                <a:spcPts val="0"/>
              </a:spcBef>
              <a:buSzPct val="100000"/>
            </a:pPr>
            <a:r>
              <a:rPr lang="en-US" dirty="0"/>
              <a:t>no dollar signs or other units attached.</a:t>
            </a:r>
          </a:p>
          <a:p>
            <a:pPr lvl="0" rtl="0">
              <a:spcBef>
                <a:spcPts val="0"/>
              </a:spcBef>
              <a:buNone/>
            </a:pPr>
            <a:endParaRPr dirty="0"/>
          </a:p>
          <a:p>
            <a:pPr marL="457200" lvl="0" indent="-317500" rtl="0">
              <a:spcBef>
                <a:spcPts val="0"/>
              </a:spcBef>
              <a:buSzPct val="70000"/>
              <a:buChar char="●"/>
            </a:pPr>
            <a:r>
              <a:rPr lang="en-US" b="1" dirty="0"/>
              <a:t>Base year</a:t>
            </a:r>
            <a:r>
              <a:rPr lang="en-US" dirty="0"/>
              <a:t> - arbitrary year whose value as an index number economists define as 100.</a:t>
            </a:r>
          </a:p>
          <a:p>
            <a:pPr lvl="0" rtl="0">
              <a:spcBef>
                <a:spcPts val="0"/>
              </a:spcBef>
              <a:buNone/>
            </a:pPr>
            <a:endParaRPr dirty="0"/>
          </a:p>
          <a:p>
            <a:pPr marL="457200" lvl="0" indent="-317500" rtl="0">
              <a:spcBef>
                <a:spcPts val="0"/>
              </a:spcBef>
              <a:buSzPct val="70000"/>
              <a:buChar char="●"/>
            </a:pPr>
            <a:r>
              <a:rPr lang="en-US" dirty="0"/>
              <a:t>Indexing allows easier eyeballing of the inflation numbers between different years.</a:t>
            </a:r>
          </a:p>
          <a:p>
            <a:pPr lvl="0" rtl="0">
              <a:spcBef>
                <a:spcPts val="0"/>
              </a:spcBef>
              <a:buNone/>
            </a:pPr>
            <a:endParaRPr dirty="0"/>
          </a:p>
          <a:p>
            <a:pPr marL="457200" lvl="0" indent="-317500" rtl="0">
              <a:spcBef>
                <a:spcPts val="0"/>
              </a:spcBef>
              <a:buSzPct val="70000"/>
              <a:buChar char="●"/>
            </a:pPr>
            <a:r>
              <a:rPr lang="en-US" dirty="0"/>
              <a:t>Inflation Calculation:</a:t>
            </a:r>
          </a:p>
          <a:p>
            <a:pPr lvl="0" rtl="0">
              <a:spcBef>
                <a:spcPts val="0"/>
              </a:spcBef>
              <a:buNone/>
            </a:pPr>
            <a:endParaRPr dirty="0"/>
          </a:p>
          <a:p>
            <a:pPr lvl="0" algn="ctr" rtl="0">
              <a:spcBef>
                <a:spcPts val="0"/>
              </a:spcBef>
              <a:spcAft>
                <a:spcPts val="0"/>
              </a:spcAft>
              <a:buNone/>
            </a:pPr>
            <a:r>
              <a:rPr lang="en-US" sz="1900" u="sng" dirty="0"/>
              <a:t>(Level in new year - Level in prior year)</a:t>
            </a:r>
            <a:r>
              <a:rPr lang="en-US" sz="1900" dirty="0"/>
              <a:t>  x 100  =  Percentage change</a:t>
            </a:r>
          </a:p>
          <a:p>
            <a:pPr marL="457200" lvl="0" indent="457200" rtl="0">
              <a:spcBef>
                <a:spcPts val="0"/>
              </a:spcBef>
              <a:buNone/>
            </a:pPr>
            <a:r>
              <a:rPr lang="en-US" sz="1900" dirty="0"/>
              <a:t>  	  Level in prior year</a:t>
            </a:r>
          </a:p>
          <a:p>
            <a:pPr lvl="0" rtl="0">
              <a:spcBef>
                <a:spcPts val="0"/>
              </a:spcBef>
              <a:buNone/>
            </a:pPr>
            <a:endParaRPr dirty="0"/>
          </a:p>
          <a:p>
            <a:pPr lvl="0">
              <a:spcBef>
                <a:spcPts val="0"/>
              </a:spcBef>
              <a:buNone/>
            </a:pPr>
            <a:endParaRPr dirty="0"/>
          </a:p>
        </p:txBody>
      </p:sp>
      <p:sp>
        <p:nvSpPr>
          <p:cNvPr id="6" name="Shape 13"/>
          <p:cNvSpPr txBox="1">
            <a:spLocks noGrp="1"/>
          </p:cNvSpPr>
          <p:nvPr>
            <p:ph type="ftr" idx="11"/>
          </p:nvPr>
        </p:nvSpPr>
        <p:spPr>
          <a:xfrm>
            <a:off x="0" y="6238043"/>
            <a:ext cx="9144000" cy="267689"/>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0" y="241325"/>
            <a:ext cx="8062800" cy="881100"/>
          </a:xfrm>
          <a:prstGeom prst="rect">
            <a:avLst/>
          </a:prstGeom>
        </p:spPr>
        <p:txBody>
          <a:bodyPr wrap="square" lIns="91425" tIns="91425" rIns="91425" bIns="91425" anchor="b" anchorCtr="0">
            <a:noAutofit/>
          </a:bodyPr>
          <a:lstStyle/>
          <a:p>
            <a:pPr lvl="0">
              <a:spcBef>
                <a:spcPts val="0"/>
              </a:spcBef>
              <a:buNone/>
            </a:pPr>
            <a:r>
              <a:rPr lang="en-US"/>
              <a:t>9.2 How to Measure Changes in the </a:t>
            </a:r>
          </a:p>
          <a:p>
            <a:pPr lvl="0">
              <a:spcBef>
                <a:spcPts val="0"/>
              </a:spcBef>
              <a:buNone/>
            </a:pPr>
            <a:r>
              <a:rPr lang="en-US"/>
              <a:t>Cost of Living</a:t>
            </a:r>
          </a:p>
        </p:txBody>
      </p:sp>
      <p:sp>
        <p:nvSpPr>
          <p:cNvPr id="110" name="Shape 110"/>
          <p:cNvSpPr>
            <a:spLocks noGrp="1"/>
          </p:cNvSpPr>
          <p:nvPr>
            <p:ph type="pic" idx="2"/>
          </p:nvPr>
        </p:nvSpPr>
        <p:spPr>
          <a:xfrm>
            <a:off x="457200" y="1046169"/>
            <a:ext cx="8062800" cy="5358900"/>
          </a:xfrm>
          <a:prstGeom prst="rect">
            <a:avLst/>
          </a:prstGeom>
        </p:spPr>
        <p:txBody>
          <a:bodyPr wrap="square" lIns="91425" tIns="91425" rIns="91425" bIns="91425" anchor="t" anchorCtr="0">
            <a:noAutofit/>
          </a:bodyPr>
          <a:lstStyle/>
          <a:p>
            <a:pPr marL="457200" lvl="0" indent="-317500" rtl="0">
              <a:spcBef>
                <a:spcPts val="0"/>
              </a:spcBef>
              <a:spcAft>
                <a:spcPts val="0"/>
              </a:spcAft>
              <a:buSzPct val="73684"/>
              <a:buChar char="●"/>
            </a:pPr>
            <a:r>
              <a:rPr lang="en-US" sz="1900" b="1"/>
              <a:t>Consumer Price Index (CPI)</a:t>
            </a:r>
            <a:r>
              <a:rPr lang="en-US" sz="1900"/>
              <a:t> - a measure of inflation that U.S. government statisticians calculate based on the price level from a fixed basket of goods and services that represents the average consumer's purchases.</a:t>
            </a:r>
          </a:p>
          <a:p>
            <a:pPr marL="914400" lvl="1" indent="-349250" rtl="0">
              <a:spcBef>
                <a:spcPts val="0"/>
              </a:spcBef>
              <a:buSzPct val="100000"/>
            </a:pPr>
            <a:r>
              <a:rPr lang="en-US" sz="1900"/>
              <a:t>Change in fixed basket of goods and services vs. change in cost of living</a:t>
            </a:r>
          </a:p>
          <a:p>
            <a:pPr lvl="0" rtl="0">
              <a:spcBef>
                <a:spcPts val="0"/>
              </a:spcBef>
              <a:buNone/>
            </a:pPr>
            <a:endParaRPr sz="1900"/>
          </a:p>
          <a:p>
            <a:pPr marL="457200" lvl="0" indent="-317500" rtl="0">
              <a:spcBef>
                <a:spcPts val="0"/>
              </a:spcBef>
              <a:buSzPct val="73684"/>
              <a:buChar char="●"/>
            </a:pPr>
            <a:r>
              <a:rPr lang="en-US" sz="1900" b="1"/>
              <a:t>Substitution bias</a:t>
            </a:r>
            <a:r>
              <a:rPr lang="en-US" sz="1900"/>
              <a:t> - an inflation rate calculated using a fixed basket of goods over time tends to overstate the true rise in the cost of living, because it does not take into account that the person can </a:t>
            </a:r>
            <a:r>
              <a:rPr lang="en-US" sz="1900" u="sng"/>
              <a:t>substitute</a:t>
            </a:r>
            <a:r>
              <a:rPr lang="en-US" sz="1900"/>
              <a:t> away from goods whose prices rise considerably.</a:t>
            </a:r>
          </a:p>
          <a:p>
            <a:pPr lvl="0" rtl="0">
              <a:spcBef>
                <a:spcPts val="0"/>
              </a:spcBef>
              <a:buNone/>
            </a:pPr>
            <a:endParaRPr sz="1900"/>
          </a:p>
          <a:p>
            <a:pPr marL="457200" lvl="0" indent="-317500">
              <a:spcBef>
                <a:spcPts val="0"/>
              </a:spcBef>
              <a:buSzPct val="73684"/>
              <a:buChar char="●"/>
            </a:pPr>
            <a:r>
              <a:rPr lang="en-US" sz="1900" b="1"/>
              <a:t>Quality/new goods bias - </a:t>
            </a:r>
            <a:r>
              <a:rPr lang="en-US" sz="1900"/>
              <a:t>inflation calculated using a fixed basket of goods over time tends to overstate the true rise in cost of living, because it does not account for </a:t>
            </a:r>
            <a:r>
              <a:rPr lang="en-US" sz="1900" u="sng"/>
              <a:t>improvements</a:t>
            </a:r>
            <a:r>
              <a:rPr lang="en-US" sz="1900"/>
              <a:t> in the </a:t>
            </a:r>
            <a:r>
              <a:rPr lang="en-US" sz="1900" u="sng"/>
              <a:t>quality</a:t>
            </a:r>
            <a:r>
              <a:rPr lang="en-US" sz="1900"/>
              <a:t> of existing goods or the </a:t>
            </a:r>
            <a:r>
              <a:rPr lang="en-US" sz="1900" u="sng"/>
              <a:t>invention</a:t>
            </a:r>
            <a:r>
              <a:rPr lang="en-US" sz="1900"/>
              <a:t> of new goods.</a:t>
            </a:r>
          </a:p>
        </p:txBody>
      </p:sp>
      <p:sp>
        <p:nvSpPr>
          <p:cNvPr id="6" name="Shape 13"/>
          <p:cNvSpPr txBox="1">
            <a:spLocks noGrp="1"/>
          </p:cNvSpPr>
          <p:nvPr>
            <p:ph type="ftr" idx="11"/>
          </p:nvPr>
        </p:nvSpPr>
        <p:spPr>
          <a:xfrm>
            <a:off x="0" y="6238043"/>
            <a:ext cx="9144000" cy="267689"/>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457200" y="71206"/>
            <a:ext cx="8062912" cy="659535"/>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6CB255"/>
              </a:buClr>
              <a:buSzPct val="25000"/>
              <a:buFont typeface="Arial Black"/>
              <a:buNone/>
            </a:pPr>
            <a:r>
              <a:rPr lang="en-US"/>
              <a:t>The Weighting of CPI Components</a:t>
            </a:r>
          </a:p>
        </p:txBody>
      </p:sp>
      <p:sp>
        <p:nvSpPr>
          <p:cNvPr id="117" name="Shape 117"/>
          <p:cNvSpPr txBox="1">
            <a:spLocks noGrp="1"/>
          </p:cNvSpPr>
          <p:nvPr>
            <p:ph type="body" idx="1"/>
          </p:nvPr>
        </p:nvSpPr>
        <p:spPr>
          <a:xfrm>
            <a:off x="240009" y="4231941"/>
            <a:ext cx="8062800" cy="1318800"/>
          </a:xfrm>
          <a:prstGeom prst="rect">
            <a:avLst/>
          </a:prstGeom>
          <a:noFill/>
          <a:ln>
            <a:noFill/>
          </a:ln>
        </p:spPr>
        <p:txBody>
          <a:bodyPr wrap="square" lIns="91425" tIns="45700" rIns="91425" bIns="45700" anchor="t" anchorCtr="0">
            <a:noAutofit/>
          </a:bodyPr>
          <a:lstStyle/>
          <a:p>
            <a:pPr marL="457200" marR="0" lvl="0" indent="-317500" algn="l" rtl="0">
              <a:spcBef>
                <a:spcPts val="0"/>
              </a:spcBef>
              <a:spcAft>
                <a:spcPts val="0"/>
              </a:spcAft>
              <a:buSzPct val="70000"/>
              <a:buChar char="●"/>
            </a:pPr>
            <a:r>
              <a:rPr lang="en-US" dirty="0"/>
              <a:t>Of the eight categories used to generate the Consumer Price Index, housing is the highest at 42.7%. </a:t>
            </a:r>
          </a:p>
          <a:p>
            <a:pPr marL="457200" marR="0" lvl="0" indent="-317500" algn="l" rtl="0">
              <a:spcBef>
                <a:spcPts val="0"/>
              </a:spcBef>
              <a:spcAft>
                <a:spcPts val="0"/>
              </a:spcAft>
              <a:buSzPct val="70000"/>
              <a:buChar char="●"/>
            </a:pPr>
            <a:r>
              <a:rPr lang="en-US" dirty="0"/>
              <a:t>The next highest category, food and beverage at 15.3%, is less than half the size of housing. </a:t>
            </a:r>
          </a:p>
          <a:p>
            <a:pPr marL="457200" marR="0" lvl="0" indent="-317500" algn="l" rtl="0">
              <a:spcBef>
                <a:spcPts val="0"/>
              </a:spcBef>
              <a:spcAft>
                <a:spcPts val="0"/>
              </a:spcAft>
              <a:buSzPct val="77777"/>
              <a:buChar char="●"/>
            </a:pPr>
            <a:r>
              <a:rPr lang="en-US" dirty="0"/>
              <a:t>Other goods and services, and apparel, are the lowest at 3.4% and 3.3%, respectively. </a:t>
            </a:r>
            <a:r>
              <a:rPr lang="en-US" sz="1800" dirty="0"/>
              <a:t>(Source: </a:t>
            </a:r>
            <a:r>
              <a:rPr lang="en-US" sz="1800" dirty="0" err="1"/>
              <a:t>www.bls.gov</a:t>
            </a:r>
            <a:r>
              <a:rPr lang="en-US" sz="1800" dirty="0"/>
              <a:t>/</a:t>
            </a:r>
            <a:r>
              <a:rPr lang="en-US" sz="1800" dirty="0" err="1"/>
              <a:t>cpi</a:t>
            </a:r>
            <a:r>
              <a:rPr lang="en-US" sz="1800" dirty="0"/>
              <a:t>)</a:t>
            </a:r>
          </a:p>
        </p:txBody>
      </p:sp>
      <p:pic>
        <p:nvPicPr>
          <p:cNvPr id="119" name="Shape 119" descr="This pie chart shows the relative size of each of the eight categories used to generate the Consumer Price Index. The categories in order of highest to lowest are: housing, transportation, food and beverage, medical care, education and communication, recreation, apparel, and, finally, other goods and services."/>
          <p:cNvPicPr preferRelativeResize="0"/>
          <p:nvPr/>
        </p:nvPicPr>
        <p:blipFill>
          <a:blip r:embed="rId3">
            <a:alphaModFix/>
          </a:blip>
          <a:stretch>
            <a:fillRect/>
          </a:stretch>
        </p:blipFill>
        <p:spPr>
          <a:xfrm>
            <a:off x="1148315" y="914228"/>
            <a:ext cx="6246189" cy="3317713"/>
          </a:xfrm>
          <a:prstGeom prst="rect">
            <a:avLst/>
          </a:prstGeom>
          <a:noFill/>
          <a:ln>
            <a:noFill/>
          </a:ln>
        </p:spPr>
      </p:pic>
      <p:sp>
        <p:nvSpPr>
          <p:cNvPr id="7" name="Shape 13"/>
          <p:cNvSpPr txBox="1">
            <a:spLocks noGrp="1"/>
          </p:cNvSpPr>
          <p:nvPr>
            <p:ph type="ftr" idx="11"/>
          </p:nvPr>
        </p:nvSpPr>
        <p:spPr>
          <a:xfrm>
            <a:off x="0" y="6238043"/>
            <a:ext cx="9144000" cy="267689"/>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41326"/>
            <a:ext cx="8062800" cy="659400"/>
          </a:xfrm>
          <a:prstGeom prst="rect">
            <a:avLst/>
          </a:prstGeom>
        </p:spPr>
        <p:txBody>
          <a:bodyPr wrap="square" lIns="91425" tIns="91425" rIns="91425" bIns="91425" anchor="b" anchorCtr="0">
            <a:noAutofit/>
          </a:bodyPr>
          <a:lstStyle/>
          <a:p>
            <a:pPr lvl="0">
              <a:spcBef>
                <a:spcPts val="0"/>
              </a:spcBef>
              <a:buNone/>
            </a:pPr>
            <a:r>
              <a:rPr lang="en-US"/>
              <a:t>The CPI and Core Inflation Index</a:t>
            </a:r>
          </a:p>
        </p:txBody>
      </p:sp>
      <p:sp>
        <p:nvSpPr>
          <p:cNvPr id="125" name="Shape 125"/>
          <p:cNvSpPr>
            <a:spLocks noGrp="1"/>
          </p:cNvSpPr>
          <p:nvPr>
            <p:ph type="pic" idx="2"/>
          </p:nvPr>
        </p:nvSpPr>
        <p:spPr>
          <a:xfrm>
            <a:off x="457199" y="1122386"/>
            <a:ext cx="8062800" cy="3500100"/>
          </a:xfrm>
          <a:prstGeom prst="rect">
            <a:avLst/>
          </a:prstGeom>
        </p:spPr>
        <p:txBody>
          <a:bodyPr wrap="square" lIns="91425" tIns="91425" rIns="91425" bIns="91425" anchor="t" anchorCtr="0">
            <a:noAutofit/>
          </a:bodyPr>
          <a:lstStyle/>
          <a:p>
            <a:pPr marL="457200" lvl="0" indent="-317500" rtl="0">
              <a:spcBef>
                <a:spcPts val="0"/>
              </a:spcBef>
              <a:spcAft>
                <a:spcPts val="0"/>
              </a:spcAft>
              <a:buSzPct val="70000"/>
              <a:buChar char="●"/>
            </a:pPr>
            <a:r>
              <a:rPr lang="en-US" b="1"/>
              <a:t>Core inflation index</a:t>
            </a:r>
            <a:r>
              <a:rPr lang="en-US"/>
              <a:t> - takes the CPI and excludes volatile economic variables, like energy and food prices.</a:t>
            </a:r>
          </a:p>
          <a:p>
            <a:pPr marL="914400" lvl="1" indent="-355600" rtl="0">
              <a:spcBef>
                <a:spcPts val="0"/>
              </a:spcBef>
              <a:spcAft>
                <a:spcPts val="0"/>
              </a:spcAft>
              <a:buSzPct val="100000"/>
            </a:pPr>
            <a:r>
              <a:rPr lang="en-US"/>
              <a:t>Economists can have a better sense of the underlying trends in prices that affect the cost of living.</a:t>
            </a:r>
          </a:p>
          <a:p>
            <a:pPr marL="914400" lvl="1" indent="-355600" rtl="0">
              <a:spcBef>
                <a:spcPts val="0"/>
              </a:spcBef>
              <a:buSzPct val="100000"/>
            </a:pPr>
            <a:r>
              <a:rPr lang="en-US"/>
              <a:t>A preferred gauge from which to make important government policy changes.</a:t>
            </a:r>
          </a:p>
        </p:txBody>
      </p:sp>
      <p:sp>
        <p:nvSpPr>
          <p:cNvPr id="6" name="Shape 13"/>
          <p:cNvSpPr txBox="1">
            <a:spLocks noGrp="1"/>
          </p:cNvSpPr>
          <p:nvPr>
            <p:ph type="ftr" idx="11"/>
          </p:nvPr>
        </p:nvSpPr>
        <p:spPr>
          <a:xfrm>
            <a:off x="0" y="6238043"/>
            <a:ext cx="9144000" cy="267689"/>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57200" y="241325"/>
            <a:ext cx="8062800" cy="804000"/>
          </a:xfrm>
          <a:prstGeom prst="rect">
            <a:avLst/>
          </a:prstGeom>
        </p:spPr>
        <p:txBody>
          <a:bodyPr wrap="square" lIns="91425" tIns="91425" rIns="91425" bIns="91425" anchor="b" anchorCtr="0">
            <a:noAutofit/>
          </a:bodyPr>
          <a:lstStyle/>
          <a:p>
            <a:pPr lvl="0">
              <a:spcBef>
                <a:spcPts val="0"/>
              </a:spcBef>
              <a:buNone/>
            </a:pPr>
            <a:r>
              <a:rPr lang="en-US"/>
              <a:t>Practical Solutions for the Substitution</a:t>
            </a:r>
          </a:p>
          <a:p>
            <a:pPr lvl="0">
              <a:spcBef>
                <a:spcPts val="0"/>
              </a:spcBef>
              <a:buNone/>
            </a:pPr>
            <a:r>
              <a:rPr lang="en-US"/>
              <a:t>and the Quality/New Goods Biases</a:t>
            </a:r>
          </a:p>
        </p:txBody>
      </p:sp>
      <p:sp>
        <p:nvSpPr>
          <p:cNvPr id="132" name="Shape 132"/>
          <p:cNvSpPr>
            <a:spLocks noGrp="1"/>
          </p:cNvSpPr>
          <p:nvPr>
            <p:ph type="pic" idx="2"/>
          </p:nvPr>
        </p:nvSpPr>
        <p:spPr>
          <a:xfrm>
            <a:off x="457200" y="1122372"/>
            <a:ext cx="8062800" cy="4551600"/>
          </a:xfrm>
          <a:prstGeom prst="rect">
            <a:avLst/>
          </a:prstGeom>
        </p:spPr>
        <p:txBody>
          <a:bodyPr wrap="square" lIns="91425" tIns="91425" rIns="91425" bIns="91425" anchor="t" anchorCtr="0">
            <a:noAutofit/>
          </a:bodyPr>
          <a:lstStyle/>
          <a:p>
            <a:pPr marL="457200" lvl="0" indent="-317500" rtl="0">
              <a:spcBef>
                <a:spcPts val="0"/>
              </a:spcBef>
              <a:buSzPct val="70000"/>
              <a:buChar char="●"/>
            </a:pPr>
            <a:r>
              <a:rPr lang="en-US"/>
              <a:t>To allow for some substitution between goods, the Bureau of Labor Statistics uses alternative mathematical methods for calculating the CPI.</a:t>
            </a:r>
          </a:p>
          <a:p>
            <a:pPr lvl="0" rtl="0">
              <a:spcBef>
                <a:spcPts val="0"/>
              </a:spcBef>
              <a:buNone/>
            </a:pPr>
            <a:endParaRPr/>
          </a:p>
          <a:p>
            <a:pPr marL="457200" lvl="0" indent="-317500" rtl="0">
              <a:spcBef>
                <a:spcPts val="0"/>
              </a:spcBef>
              <a:buSzPct val="70000"/>
              <a:buChar char="●"/>
            </a:pPr>
            <a:r>
              <a:rPr lang="en-US"/>
              <a:t>Updates the basket of goods behind the CPI more frequently, so that it can include new and improved goods more rapidly.</a:t>
            </a:r>
          </a:p>
          <a:p>
            <a:pPr lvl="0" rtl="0">
              <a:spcBef>
                <a:spcPts val="0"/>
              </a:spcBef>
              <a:buNone/>
            </a:pPr>
            <a:endParaRPr/>
          </a:p>
          <a:p>
            <a:pPr marL="457200" lvl="0" indent="-317500" rtl="0">
              <a:spcBef>
                <a:spcPts val="0"/>
              </a:spcBef>
              <a:buSzPct val="70000"/>
              <a:buChar char="●"/>
            </a:pPr>
            <a:r>
              <a:rPr lang="en-US"/>
              <a:t>The substitution bias and quality/new goods bias has been somewhat reduced.</a:t>
            </a:r>
          </a:p>
          <a:p>
            <a:pPr lvl="0" rtl="0">
              <a:spcBef>
                <a:spcPts val="0"/>
              </a:spcBef>
              <a:buNone/>
            </a:pPr>
            <a:endParaRPr/>
          </a:p>
          <a:p>
            <a:pPr marL="457200" lvl="0" indent="-317500">
              <a:spcBef>
                <a:spcPts val="0"/>
              </a:spcBef>
              <a:buSzPct val="70000"/>
              <a:buChar char="●"/>
            </a:pPr>
            <a:r>
              <a:rPr lang="en-US"/>
              <a:t>The rise in the CPI most likely overstates the true rise in inflation by only about 0.5% per year.</a:t>
            </a:r>
          </a:p>
        </p:txBody>
      </p:sp>
      <p:sp>
        <p:nvSpPr>
          <p:cNvPr id="6" name="Shape 13"/>
          <p:cNvSpPr txBox="1">
            <a:spLocks noGrp="1"/>
          </p:cNvSpPr>
          <p:nvPr>
            <p:ph type="ftr" idx="11"/>
          </p:nvPr>
        </p:nvSpPr>
        <p:spPr>
          <a:xfrm>
            <a:off x="0" y="6238043"/>
            <a:ext cx="9144000" cy="267689"/>
          </a:xfrm>
          <a:prstGeom prst="rect">
            <a:avLst/>
          </a:prstGeom>
          <a:noFill/>
          <a:ln>
            <a:noFill/>
          </a:ln>
        </p:spPr>
        <p:txBody>
          <a:bodyPr wrap="square" lIns="91425" tIns="91425" rIns="91425" bIns="91425" anchor="t" anchorCtr="0"/>
          <a:lstStyle>
            <a:lvl1pPr marL="0" marR="0" lvl="0" indent="0" algn="l" rtl="0">
              <a:spcBef>
                <a:spcPts val="0"/>
              </a:spcBef>
              <a:buSzPct val="140000"/>
              <a:buNone/>
              <a:defRPr sz="1000" b="0" i="0" u="none" strike="noStrike" cap="none">
                <a:solidFill>
                  <a:schemeClr val="dk1"/>
                </a:solidFill>
                <a:latin typeface="Arial"/>
                <a:ea typeface="Arial"/>
                <a:cs typeface="Arial"/>
                <a:sym typeface="Arial"/>
              </a:defRPr>
            </a:lvl1pPr>
            <a:lvl2pPr marL="457200" marR="0" lvl="1" indent="0" algn="l" rtl="0">
              <a:spcBef>
                <a:spcPts val="0"/>
              </a:spcBef>
              <a:buSzPct val="77777"/>
              <a:buNone/>
              <a:defRPr sz="1800" b="0" i="0" u="none" strike="noStrike" cap="none">
                <a:solidFill>
                  <a:schemeClr val="dk1"/>
                </a:solidFill>
                <a:latin typeface="Arial"/>
                <a:ea typeface="Arial"/>
                <a:cs typeface="Arial"/>
                <a:sym typeface="Arial"/>
              </a:defRPr>
            </a:lvl2pPr>
            <a:lvl3pPr marL="914400" marR="0" lvl="2" indent="0" algn="l" rtl="0">
              <a:spcBef>
                <a:spcPts val="0"/>
              </a:spcBef>
              <a:buSzPct val="77777"/>
              <a:buNone/>
              <a:defRPr sz="1800" b="0" i="0" u="none" strike="noStrike" cap="none">
                <a:solidFill>
                  <a:schemeClr val="dk1"/>
                </a:solidFill>
                <a:latin typeface="Arial"/>
                <a:ea typeface="Arial"/>
                <a:cs typeface="Arial"/>
                <a:sym typeface="Arial"/>
              </a:defRPr>
            </a:lvl3pPr>
            <a:lvl4pPr marL="1371600" marR="0" lvl="3" indent="0" algn="l" rtl="0">
              <a:spcBef>
                <a:spcPts val="0"/>
              </a:spcBef>
              <a:buSzPct val="77777"/>
              <a:buNone/>
              <a:defRPr sz="1800" b="0" i="0" u="none" strike="noStrike" cap="none">
                <a:solidFill>
                  <a:schemeClr val="dk1"/>
                </a:solidFill>
                <a:latin typeface="Arial"/>
                <a:ea typeface="Arial"/>
                <a:cs typeface="Arial"/>
                <a:sym typeface="Arial"/>
              </a:defRPr>
            </a:lvl4pPr>
            <a:lvl5pPr marL="1828800" marR="0" lvl="4" indent="0" algn="l" rtl="0">
              <a:spcBef>
                <a:spcPts val="0"/>
              </a:spcBef>
              <a:buSzPct val="77777"/>
              <a:buNone/>
              <a:defRPr sz="1800" b="0" i="0" u="none" strike="noStrike" cap="none">
                <a:solidFill>
                  <a:schemeClr val="dk1"/>
                </a:solidFill>
                <a:latin typeface="Arial"/>
                <a:ea typeface="Arial"/>
                <a:cs typeface="Arial"/>
                <a:sym typeface="Arial"/>
              </a:defRPr>
            </a:lvl5pPr>
            <a:lvl6pPr marL="2286000" marR="0" lvl="5" indent="0" algn="l" rtl="0">
              <a:spcBef>
                <a:spcPts val="0"/>
              </a:spcBef>
              <a:buSzPct val="77777"/>
              <a:buNone/>
              <a:defRPr sz="1800" b="0" i="0" u="none" strike="noStrike" cap="none">
                <a:solidFill>
                  <a:schemeClr val="dk1"/>
                </a:solidFill>
                <a:latin typeface="Arial"/>
                <a:ea typeface="Arial"/>
                <a:cs typeface="Arial"/>
                <a:sym typeface="Arial"/>
              </a:defRPr>
            </a:lvl6pPr>
            <a:lvl7pPr marL="2743200" marR="0" lvl="6" indent="0" algn="l" rtl="0">
              <a:spcBef>
                <a:spcPts val="0"/>
              </a:spcBef>
              <a:buSzPct val="77777"/>
              <a:buNone/>
              <a:defRPr sz="1800" b="0" i="0" u="none" strike="noStrike" cap="none">
                <a:solidFill>
                  <a:schemeClr val="dk1"/>
                </a:solidFill>
                <a:latin typeface="Arial"/>
                <a:ea typeface="Arial"/>
                <a:cs typeface="Arial"/>
                <a:sym typeface="Arial"/>
              </a:defRPr>
            </a:lvl7pPr>
            <a:lvl8pPr marL="3200400" marR="0" lvl="7" indent="0" algn="l" rtl="0">
              <a:spcBef>
                <a:spcPts val="0"/>
              </a:spcBef>
              <a:buSzPct val="77777"/>
              <a:buNone/>
              <a:defRPr sz="1800" b="0" i="0" u="none" strike="noStrike" cap="none">
                <a:solidFill>
                  <a:schemeClr val="dk1"/>
                </a:solidFill>
                <a:latin typeface="Arial"/>
                <a:ea typeface="Arial"/>
                <a:cs typeface="Arial"/>
                <a:sym typeface="Arial"/>
              </a:defRPr>
            </a:lvl8pPr>
            <a:lvl9pPr marL="3657600" marR="0" lvl="8" indent="0" algn="l" rtl="0">
              <a:spcBef>
                <a:spcPts val="0"/>
              </a:spcBef>
              <a:buSzPct val="77777"/>
              <a:buNone/>
              <a:defRPr sz="1800" b="0" i="0" u="none" strike="noStrike" cap="none">
                <a:solidFill>
                  <a:schemeClr val="dk1"/>
                </a:solidFill>
                <a:latin typeface="Arial"/>
                <a:ea typeface="Arial"/>
                <a:cs typeface="Arial"/>
                <a:sym typeface="Arial"/>
              </a:defRPr>
            </a:lvl9pPr>
          </a:lstStyle>
          <a:p>
            <a:r>
              <a:rPr lang="en-US" smtClean="0"/>
              <a:t>This OpenStax ancillary resource is © Rice University under a CC-BY 4.0 International license; it may be reproduced or modified but must be attributed to OpenStax, Rice University and any changes must be noted.  Any images attributed to other sources are similarly available for reproduction, but must be attributed to their sources.</a:t>
            </a:r>
            <a:endParaRPr dirty="0"/>
          </a:p>
        </p:txBody>
      </p:sp>
    </p:spTree>
  </p:cSld>
  <p:clrMapOvr>
    <a:masterClrMapping/>
  </p:clrMapOvr>
</p:sld>
</file>

<file path=ppt/theme/theme1.xml><?xml version="1.0" encoding="utf-8"?>
<a:theme xmlns:a="http://schemas.openxmlformats.org/drawingml/2006/main" name="Essenti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ssenti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2991</Words>
  <Application>Microsoft Macintosh PowerPoint</Application>
  <PresentationFormat>On-screen Show (4:3)</PresentationFormat>
  <Paragraphs>171</Paragraphs>
  <Slides>23</Slides>
  <Notes>23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23</vt:i4>
      </vt:variant>
    </vt:vector>
  </HeadingPairs>
  <TitlesOfParts>
    <vt:vector size="27" baseType="lpstr">
      <vt:lpstr>Arial Black</vt:lpstr>
      <vt:lpstr>Arial</vt:lpstr>
      <vt:lpstr>Essential</vt:lpstr>
      <vt:lpstr>Essential</vt:lpstr>
      <vt:lpstr>PowerPoint Presentation</vt:lpstr>
      <vt:lpstr>CH.9 OUTLINE</vt:lpstr>
      <vt:lpstr>Big Bucks in Zimbabwe</vt:lpstr>
      <vt:lpstr>9.1 Tracking Inflation</vt:lpstr>
      <vt:lpstr>Index Numbers</vt:lpstr>
      <vt:lpstr>9.2 How to Measure Changes in the  Cost of Living</vt:lpstr>
      <vt:lpstr>The Weighting of CPI Components</vt:lpstr>
      <vt:lpstr>The CPI and Core Inflation Index</vt:lpstr>
      <vt:lpstr>Practical Solutions for the Substitution and the Quality/New Goods Biases</vt:lpstr>
      <vt:lpstr>Additional Price Indices</vt:lpstr>
      <vt:lpstr>9.3 How the U.S. and Other Countries Experience Inflation</vt:lpstr>
      <vt:lpstr>U.S. Price Level and Inflation Rates</vt:lpstr>
      <vt:lpstr>Countries with Relatively Low Inflation  Rates, 1960–2016</vt:lpstr>
      <vt:lpstr>Countries with Relatively High Inflation  Rates, 1980–2016</vt:lpstr>
      <vt:lpstr>9.4 The Confusion Over Inflation</vt:lpstr>
      <vt:lpstr>Unintended Redistributions of Purchasing Power</vt:lpstr>
      <vt:lpstr>U.S. Minimum Wage and Inflation</vt:lpstr>
      <vt:lpstr>Blurred Price Signals</vt:lpstr>
      <vt:lpstr>Problems of Long-Term Planning</vt:lpstr>
      <vt:lpstr>U.S. Inflation Rate and U.S. Labor  Productivity, 1961–2014</vt:lpstr>
      <vt:lpstr>9.5 Indexing and Its Limitations</vt:lpstr>
      <vt:lpstr>Indexing in Government Programs</vt:lpstr>
      <vt:lpstr>Attribution</vt:lpstr>
    </vt:vector>
  </TitlesOfParts>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Helen Graves</cp:lastModifiedBy>
  <cp:revision>4</cp:revision>
  <dcterms:modified xsi:type="dcterms:W3CDTF">2018-01-04T23:10:03Z</dcterms:modified>
</cp:coreProperties>
</file>