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6" r:id="rId1"/>
    <p:sldMasterId id="2147483657" r:id="rId2"/>
  </p:sldMasterIdLst>
  <p:notesMasterIdLst>
    <p:notesMasterId r:id="rId2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79"/>
    <p:restoredTop sz="94541"/>
  </p:normalViewPr>
  <p:slideViewPr>
    <p:cSldViewPr snapToGrid="0" snapToObjects="1">
      <p:cViewPr varScale="1">
        <p:scale>
          <a:sx n="85" d="100"/>
          <a:sy n="85" d="100"/>
        </p:scale>
        <p:origin x="176" y="9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141880917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7337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0825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8548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6807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98996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48906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33522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562332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383871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6" name="Shape 1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32317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3524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6058418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936350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082903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Shape 22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024670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3" name="Shape 23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675127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40" name="Shape 2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62631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529273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55" name="Shape 2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2646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4641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58504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107727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38142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00953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1111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0866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3" name="Shape 13"/>
          <p:cNvSpPr txBox="1">
            <a:spLocks noGrp="1"/>
          </p:cNvSpPr>
          <p:nvPr>
            <p:ph type="ftr" idx="11"/>
          </p:nvPr>
        </p:nvSpPr>
        <p:spPr>
          <a:xfrm>
            <a:off x="0" y="6139528"/>
            <a:ext cx="9144000" cy="337389"/>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09660" cy="2603511"/>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8" name="Shape 18"/>
          <p:cNvSpPr txBox="1">
            <a:spLocks noGrp="1"/>
          </p:cNvSpPr>
          <p:nvPr>
            <p:ph type="ftr" idx="11"/>
          </p:nvPr>
        </p:nvSpPr>
        <p:spPr>
          <a:xfrm>
            <a:off x="112425" y="6231890"/>
            <a:ext cx="8926643" cy="258852"/>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dirty="0"/>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6" name="Shape 26"/>
          <p:cNvSpPr txBox="1">
            <a:spLocks noGrp="1"/>
          </p:cNvSpPr>
          <p:nvPr>
            <p:ph type="ftr" idx="11"/>
          </p:nvPr>
        </p:nvSpPr>
        <p:spPr>
          <a:xfrm>
            <a:off x="0" y="6193072"/>
            <a:ext cx="9144000" cy="420949"/>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27" name="Shape 27"/>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8" name="Shape 28"/>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36512" y="6268024"/>
            <a:ext cx="9107487" cy="267688"/>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43"/>
        <p:cNvGrpSpPr/>
        <p:nvPr/>
      </p:nvGrpSpPr>
      <p:grpSpPr>
        <a:xfrm>
          <a:off x="0" y="0"/>
          <a:ext cx="0" cy="0"/>
          <a:chOff x="0" y="0"/>
          <a:chExt cx="0" cy="0"/>
        </a:xfrm>
      </p:grpSpPr>
      <p:sp>
        <p:nvSpPr>
          <p:cNvPr id="44" name="Shape 44"/>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46" name="Shape 46"/>
          <p:cNvSpPr txBox="1"/>
          <p:nvPr/>
        </p:nvSpPr>
        <p:spPr>
          <a:xfrm>
            <a:off x="0" y="789677"/>
            <a:ext cx="9144000" cy="709200"/>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47" name="Shape 47" descr="medium_covers_Page_2.png"/>
          <p:cNvPicPr preferRelativeResize="0"/>
          <p:nvPr/>
        </p:nvPicPr>
        <p:blipFill rotWithShape="1">
          <a:blip r:embed="rId2">
            <a:alphaModFix/>
          </a:blip>
          <a:srcRect/>
          <a:stretch/>
        </p:blipFill>
        <p:spPr>
          <a:xfrm>
            <a:off x="3562758" y="2517424"/>
            <a:ext cx="2010600" cy="2603700"/>
          </a:xfrm>
          <a:prstGeom prst="rect">
            <a:avLst/>
          </a:prstGeom>
          <a:noFill/>
          <a:ln>
            <a:noFill/>
          </a:ln>
          <a:effectLst>
            <a:reflection stA="52000" endA="300" endPos="35000" fadeDir="5400012" sy="-100000" algn="bl" rotWithShape="0"/>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48"/>
        <p:cNvGrpSpPr/>
        <p:nvPr/>
      </p:nvGrpSpPr>
      <p:grpSpPr>
        <a:xfrm>
          <a:off x="0" y="0"/>
          <a:ext cx="0" cy="0"/>
          <a:chOff x="0" y="0"/>
          <a:chExt cx="0" cy="0"/>
        </a:xfrm>
      </p:grpSpPr>
      <p:sp>
        <p:nvSpPr>
          <p:cNvPr id="49" name="Shape 49"/>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51" name="Shape 51"/>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52" name="Shape 52"/>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3" name="Shape 53"/>
          <p:cNvSpPr>
            <a:spLocks noGrp="1"/>
          </p:cNvSpPr>
          <p:nvPr>
            <p:ph type="pic" idx="2"/>
          </p:nvPr>
        </p:nvSpPr>
        <p:spPr>
          <a:xfrm>
            <a:off x="457199" y="1122386"/>
            <a:ext cx="8062800" cy="35001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1"/>
          </p:nvPr>
        </p:nvSpPr>
        <p:spPr>
          <a:xfrm>
            <a:off x="457200" y="4843982"/>
            <a:ext cx="8062800" cy="1166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7" name="Shape 5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59" name="Shape 59"/>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0" name="Shape 60"/>
          <p:cNvSpPr>
            <a:spLocks noGrp="1"/>
          </p:cNvSpPr>
          <p:nvPr>
            <p:ph type="pic" idx="2"/>
          </p:nvPr>
        </p:nvSpPr>
        <p:spPr>
          <a:xfrm>
            <a:off x="457199" y="1107618"/>
            <a:ext cx="4031700" cy="4607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1"/>
          </p:nvPr>
        </p:nvSpPr>
        <p:spPr>
          <a:xfrm>
            <a:off x="4606925" y="1107618"/>
            <a:ext cx="3913200" cy="4607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3575050" y="1600200"/>
            <a:ext cx="5111700" cy="448050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3008400" cy="448050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67" name="Shape 67"/>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8" name="Shape 68"/>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jp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0" y="6354445"/>
            <a:ext cx="9144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39" name="Shape 39"/>
          <p:cNvSpPr txBox="1">
            <a:spLocks noGrp="1"/>
          </p:cNvSpPr>
          <p:nvPr>
            <p:ph type="body" idx="1"/>
          </p:nvPr>
        </p:nvSpPr>
        <p:spPr>
          <a:xfrm>
            <a:off x="457200" y="1752600"/>
            <a:ext cx="7620000" cy="4373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ftr" idx="11"/>
          </p:nvPr>
        </p:nvSpPr>
        <p:spPr>
          <a:xfrm>
            <a:off x="112425" y="6212682"/>
            <a:ext cx="8926643" cy="3680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42" name="Shape 42"/>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72"/>
        <p:cNvGrpSpPr/>
        <p:nvPr/>
      </p:nvGrpSpPr>
      <p:grpSpPr>
        <a:xfrm>
          <a:off x="0" y="0"/>
          <a:ext cx="0" cy="0"/>
          <a:chOff x="0" y="0"/>
          <a:chExt cx="0" cy="0"/>
        </a:xfrm>
      </p:grpSpPr>
      <p:sp>
        <p:nvSpPr>
          <p:cNvPr id="73" name="Shape 73"/>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MACROECONOMICS 2e</a:t>
            </a: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a:t>
            </a:r>
            <a:r>
              <a:rPr lang="en-US" sz="2000" b="1" dirty="0">
                <a:solidFill>
                  <a:srgbClr val="212F62"/>
                </a:solidFill>
              </a:rPr>
              <a:t>07</a:t>
            </a:r>
            <a:r>
              <a:rPr lang="en-US" sz="2000" b="1" i="0" u="none" strike="noStrike" cap="none" dirty="0">
                <a:solidFill>
                  <a:srgbClr val="212F62"/>
                </a:solidFill>
                <a:latin typeface="Arial"/>
                <a:ea typeface="Arial"/>
                <a:cs typeface="Arial"/>
                <a:sym typeface="Arial"/>
              </a:rPr>
              <a:t> Economic Growth</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5" name="Picture 4" descr="Macroeconomics 2e cov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6492" y="2546251"/>
            <a:ext cx="2071016" cy="2679895"/>
          </a:xfrm>
          <a:prstGeom prst="rect">
            <a:avLst/>
          </a:prstGeom>
          <a:effectLst>
            <a:reflection blurRad="6350" stA="52000" endA="300" endPos="35000" dir="5400000" sy="-100000" algn="bl" rotWithShape="0"/>
          </a:effectLst>
        </p:spPr>
      </p:pic>
      <p:pic>
        <p:nvPicPr>
          <p:cNvPr id="75" name="Shape 75" descr="OpenStax logo"/>
          <p:cNvPicPr preferRelativeResize="0"/>
          <p:nvPr/>
        </p:nvPicPr>
        <p:blipFill rotWithShape="1">
          <a:blip r:embed="rId4">
            <a:alphaModFix/>
          </a:blip>
          <a:srcRect/>
          <a:stretch/>
        </p:blipFill>
        <p:spPr>
          <a:xfrm>
            <a:off x="7610087" y="5590871"/>
            <a:ext cx="1222295" cy="83320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Measuring Productivity</a:t>
            </a:r>
          </a:p>
        </p:txBody>
      </p:sp>
      <p:sp>
        <p:nvSpPr>
          <p:cNvPr id="139" name="Shape 139"/>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An economy’s </a:t>
            </a:r>
            <a:r>
              <a:rPr lang="en-US" u="sng"/>
              <a:t>rate of productivity growth</a:t>
            </a:r>
            <a:r>
              <a:rPr lang="en-US"/>
              <a:t> is closely linked to the growth rate of its GDP per capita.</a:t>
            </a:r>
          </a:p>
          <a:p>
            <a:pPr lvl="0" rtl="0">
              <a:spcBef>
                <a:spcPts val="0"/>
              </a:spcBef>
              <a:buNone/>
            </a:pPr>
            <a:endParaRPr/>
          </a:p>
          <a:p>
            <a:pPr marL="457200" lvl="0" indent="-317500" rtl="0">
              <a:spcBef>
                <a:spcPts val="0"/>
              </a:spcBef>
              <a:spcAft>
                <a:spcPts val="0"/>
              </a:spcAft>
              <a:buSzPct val="70000"/>
              <a:buChar char="●"/>
            </a:pPr>
            <a:r>
              <a:rPr lang="en-US"/>
              <a:t>A common measure of U.S. productivity per worker is the </a:t>
            </a:r>
            <a:r>
              <a:rPr lang="en-US" u="sng"/>
              <a:t>dollar value (output) per hour</a:t>
            </a:r>
            <a:r>
              <a:rPr lang="en-US"/>
              <a:t> that the worker contributes to the employer’s output.</a:t>
            </a:r>
          </a:p>
          <a:p>
            <a:pPr marL="914400" lvl="1" indent="-355600">
              <a:spcBef>
                <a:spcPts val="0"/>
              </a:spcBef>
              <a:buSzPct val="100000"/>
            </a:pPr>
            <a:r>
              <a:rPr lang="en-US"/>
              <a:t>This measure excludes government workers and farming.</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159682"/>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Output per Hour Worked in the </a:t>
            </a:r>
          </a:p>
          <a:p>
            <a:pPr marL="0" marR="0" lvl="0" indent="0" algn="l" rtl="0">
              <a:spcBef>
                <a:spcPts val="0"/>
              </a:spcBef>
              <a:buClr>
                <a:srgbClr val="6CB255"/>
              </a:buClr>
              <a:buSzPct val="25000"/>
              <a:buFont typeface="Arial Black"/>
              <a:buNone/>
            </a:pPr>
            <a:r>
              <a:rPr lang="en-US" dirty="0"/>
              <a:t>U.S. Economy, 1947–2011</a:t>
            </a:r>
          </a:p>
        </p:txBody>
      </p:sp>
      <p:sp>
        <p:nvSpPr>
          <p:cNvPr id="146" name="Shape 146"/>
          <p:cNvSpPr txBox="1">
            <a:spLocks noGrp="1"/>
          </p:cNvSpPr>
          <p:nvPr>
            <p:ph type="body" idx="1"/>
          </p:nvPr>
        </p:nvSpPr>
        <p:spPr>
          <a:xfrm>
            <a:off x="112425" y="4282016"/>
            <a:ext cx="8926643" cy="23148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7777"/>
              <a:buChar char="●"/>
            </a:pPr>
            <a:r>
              <a:rPr lang="en-US" sz="1800" dirty="0"/>
              <a:t>Output per hour worked is a measure of worker productivity. </a:t>
            </a:r>
          </a:p>
          <a:p>
            <a:pPr marL="457200" marR="0" lvl="0" indent="-317500" algn="l" rtl="0">
              <a:spcBef>
                <a:spcPts val="0"/>
              </a:spcBef>
              <a:spcAft>
                <a:spcPts val="0"/>
              </a:spcAft>
              <a:buSzPct val="77777"/>
              <a:buChar char="●"/>
            </a:pPr>
            <a:r>
              <a:rPr lang="en-US" sz="1800" dirty="0"/>
              <a:t>In the U.S. economy, worker productivity rose more quickly in the 1960s and the mid-1990s compared with the 1970s and 1980s. </a:t>
            </a:r>
          </a:p>
          <a:p>
            <a:pPr marL="457200" marR="0" lvl="0" indent="-317500" algn="l" rtl="0">
              <a:spcBef>
                <a:spcPts val="0"/>
              </a:spcBef>
              <a:spcAft>
                <a:spcPts val="0"/>
              </a:spcAft>
              <a:buSzPct val="77777"/>
              <a:buChar char="●"/>
            </a:pPr>
            <a:r>
              <a:rPr lang="en-US" sz="1800" dirty="0"/>
              <a:t>However, these growth-rate differences are only a few percentage points per year. </a:t>
            </a:r>
          </a:p>
          <a:p>
            <a:pPr marL="457200" marR="0" lvl="0" indent="-317500" algn="l" rtl="0">
              <a:spcBef>
                <a:spcPts val="0"/>
              </a:spcBef>
              <a:spcAft>
                <a:spcPts val="0"/>
              </a:spcAft>
              <a:buSzPct val="77777"/>
              <a:buChar char="●"/>
            </a:pPr>
            <a:r>
              <a:rPr lang="en-US" sz="1800" dirty="0"/>
              <a:t>The average U.S. worker produced over twice as much per hour in 2014 than he did in the early 1970s. </a:t>
            </a:r>
            <a:r>
              <a:rPr lang="en-US" sz="1600" dirty="0"/>
              <a:t>(Source: U.S. Department of Labor, Bureau of Labor Statistics.)</a:t>
            </a:r>
          </a:p>
        </p:txBody>
      </p:sp>
      <p:pic>
        <p:nvPicPr>
          <p:cNvPr id="147" name="Shape 147" descr="The graph shows that output per hour has steadily increased since 1960, when it was $32, to 2014, when it was $106.148."/>
          <p:cNvPicPr preferRelativeResize="0">
            <a:picLocks noGrp="1"/>
          </p:cNvPicPr>
          <p:nvPr>
            <p:ph type="pic" idx="2"/>
          </p:nvPr>
        </p:nvPicPr>
        <p:blipFill rotWithShape="1">
          <a:blip r:embed="rId3">
            <a:alphaModFix/>
          </a:blip>
          <a:srcRect l="-35416" r="-35416"/>
          <a:stretch/>
        </p:blipFill>
        <p:spPr>
          <a:xfrm>
            <a:off x="631500" y="926427"/>
            <a:ext cx="7881000" cy="34209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57200" y="241325"/>
            <a:ext cx="8062800" cy="4992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Productivity Growth Since 1950</a:t>
            </a:r>
          </a:p>
        </p:txBody>
      </p:sp>
      <p:sp>
        <p:nvSpPr>
          <p:cNvPr id="154" name="Shape 154"/>
          <p:cNvSpPr txBox="1">
            <a:spLocks noGrp="1"/>
          </p:cNvSpPr>
          <p:nvPr>
            <p:ph type="body" idx="1"/>
          </p:nvPr>
        </p:nvSpPr>
        <p:spPr>
          <a:xfrm>
            <a:off x="298175" y="4127388"/>
            <a:ext cx="8534100" cy="22833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7777"/>
              <a:buChar char="●"/>
            </a:pPr>
            <a:r>
              <a:rPr lang="en-US" sz="1800" dirty="0"/>
              <a:t>U.S. growth in worker productivity was very high between 1950 and 1970. </a:t>
            </a:r>
          </a:p>
          <a:p>
            <a:pPr marL="457200" marR="0" lvl="0" indent="-317500" algn="l" rtl="0">
              <a:spcBef>
                <a:spcPts val="0"/>
              </a:spcBef>
              <a:spcAft>
                <a:spcPts val="0"/>
              </a:spcAft>
              <a:buSzPct val="77777"/>
              <a:buChar char="●"/>
            </a:pPr>
            <a:r>
              <a:rPr lang="en-US" sz="1800" dirty="0"/>
              <a:t>It then declined to lower levels in the 1970s and the 1980s. </a:t>
            </a:r>
          </a:p>
          <a:p>
            <a:pPr marL="457200" marR="0" lvl="0" indent="-317500" algn="l" rtl="0">
              <a:spcBef>
                <a:spcPts val="0"/>
              </a:spcBef>
              <a:spcAft>
                <a:spcPts val="0"/>
              </a:spcAft>
              <a:buSzPct val="77777"/>
              <a:buChar char="●"/>
            </a:pPr>
            <a:r>
              <a:rPr lang="en-US" sz="1800" dirty="0"/>
              <a:t>The late 1990s and early 2000s saw productivity rebound, but then productivity sagged a bit in the 2000s. </a:t>
            </a:r>
          </a:p>
          <a:p>
            <a:pPr marL="457200" marR="0" lvl="0" indent="-317500" algn="l" rtl="0">
              <a:spcBef>
                <a:spcPts val="0"/>
              </a:spcBef>
              <a:spcAft>
                <a:spcPts val="0"/>
              </a:spcAft>
              <a:buSzPct val="77777"/>
              <a:buChar char="●"/>
            </a:pPr>
            <a:r>
              <a:rPr lang="en-US" sz="1800" dirty="0"/>
              <a:t>Some think the productivity rebound of the late 1990s and early 2000s marks the start of a “new economy” built on higher productivity growth, but we cannot determine this until more time has passed. </a:t>
            </a:r>
            <a:r>
              <a:rPr lang="en-US" sz="1600" dirty="0"/>
              <a:t>(Source: U.S. Department of Labor, Bureau of Labor Statistics.)</a:t>
            </a:r>
          </a:p>
        </p:txBody>
      </p:sp>
      <p:pic>
        <p:nvPicPr>
          <p:cNvPr id="156" name="Shape 156" descr="The chart shows productivity growth for various time periods. For 1950 to 1970 it was 2.5%; 1971 to 1990 was about 1.3%; 1991 to 2000 was 2.2%; and 2001 to 2014 was 2.1%."/>
          <p:cNvPicPr preferRelativeResize="0"/>
          <p:nvPr/>
        </p:nvPicPr>
        <p:blipFill>
          <a:blip r:embed="rId3">
            <a:alphaModFix/>
          </a:blip>
          <a:stretch>
            <a:fillRect/>
          </a:stretch>
        </p:blipFill>
        <p:spPr>
          <a:xfrm>
            <a:off x="2807012" y="838098"/>
            <a:ext cx="3529975" cy="3356525"/>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The Power of Sustained Economic Growth</a:t>
            </a:r>
          </a:p>
        </p:txBody>
      </p:sp>
      <p:sp>
        <p:nvSpPr>
          <p:cNvPr id="162" name="Shape 162"/>
          <p:cNvSpPr>
            <a:spLocks noGrp="1"/>
          </p:cNvSpPr>
          <p:nvPr>
            <p:ph type="pic" idx="2"/>
          </p:nvPr>
        </p:nvSpPr>
        <p:spPr>
          <a:xfrm>
            <a:off x="457200" y="900725"/>
            <a:ext cx="8332500" cy="2771865"/>
          </a:xfrm>
          <a:prstGeom prst="rect">
            <a:avLst/>
          </a:prstGeom>
        </p:spPr>
        <p:txBody>
          <a:bodyPr wrap="square" lIns="91425" tIns="91425" rIns="91425" bIns="91425" anchor="t" anchorCtr="0">
            <a:noAutofit/>
          </a:bodyPr>
          <a:lstStyle/>
          <a:p>
            <a:pPr marL="457200" lvl="0" indent="-317500" rtl="0">
              <a:spcBef>
                <a:spcPts val="0"/>
              </a:spcBef>
              <a:buSzPct val="77777"/>
              <a:buChar char="●"/>
            </a:pPr>
            <a:r>
              <a:rPr lang="en-US" sz="1800" dirty="0"/>
              <a:t>Nothing is more important for people’s standard of living than sustained economic growth.</a:t>
            </a:r>
            <a:endParaRPr sz="1800" dirty="0"/>
          </a:p>
          <a:p>
            <a:pPr marL="457200" lvl="0" indent="-317500" rtl="0">
              <a:spcBef>
                <a:spcPts val="0"/>
              </a:spcBef>
              <a:buSzPct val="77777"/>
              <a:buChar char="●"/>
            </a:pPr>
            <a:r>
              <a:rPr lang="en-US" sz="1800" dirty="0"/>
              <a:t>Even small changes in the rate of growth, when sustained and compounded over long periods of time, make an enormous difference in the standard of living.</a:t>
            </a:r>
            <a:endParaRPr sz="1800" dirty="0"/>
          </a:p>
          <a:p>
            <a:pPr marL="457200" lvl="0" indent="-317500" rtl="0">
              <a:spcBef>
                <a:spcPts val="0"/>
              </a:spcBef>
              <a:spcAft>
                <a:spcPts val="0"/>
              </a:spcAft>
              <a:buSzPct val="77777"/>
              <a:buChar char="●"/>
            </a:pPr>
            <a:r>
              <a:rPr lang="en-US" sz="1800" dirty="0"/>
              <a:t>To calculate what GDP will be at the given growth rate in the future: </a:t>
            </a:r>
          </a:p>
          <a:p>
            <a:pPr marL="914400" lvl="1" indent="-342900" rtl="0">
              <a:spcBef>
                <a:spcPts val="0"/>
              </a:spcBef>
              <a:buSzPct val="100000"/>
            </a:pPr>
            <a:r>
              <a:rPr lang="en-US" sz="1800" dirty="0"/>
              <a:t>GDP at starting date × (1 + growth rate of GDP)</a:t>
            </a:r>
            <a:r>
              <a:rPr lang="en-US" sz="1800" baseline="30000" dirty="0"/>
              <a:t>years</a:t>
            </a:r>
            <a:r>
              <a:rPr lang="en-US" sz="1800" dirty="0"/>
              <a:t> = GDP at end date</a:t>
            </a:r>
            <a:endParaRPr sz="1800" dirty="0"/>
          </a:p>
          <a:p>
            <a:pPr marL="457200" lvl="0" indent="-317500">
              <a:spcBef>
                <a:spcPts val="0"/>
              </a:spcBef>
              <a:buSzPct val="77777"/>
              <a:buChar char="●"/>
            </a:pPr>
            <a:r>
              <a:rPr lang="en-US" sz="1800" dirty="0"/>
              <a:t>Examples of growth of GDP over different time horizons:</a:t>
            </a:r>
          </a:p>
        </p:txBody>
      </p:sp>
      <p:pic>
        <p:nvPicPr>
          <p:cNvPr id="163" name="Shape 163" descr="This table has five rows and four columns. the first row is a header row and it labels each column “Growth Rate”, “Value of an original 100 in 10 years”, “Value of an original 100 in 25 years”, and “Value of an original 100 in 50 years”. Under the “Growth Rate” column are the following values: 1%, 3%, 5%, and 8%. Under the column “Value of an original 100 in 10 years” are the following values: 110; 134; 163; and 216. Under the column “Value of an original 100 in 25 years” are the following values 128; 209; 339; and 685. Under the column “Value of an original 100 in 50 years” are the following values: 164; 438; 1147; and 4690."/>
          <p:cNvPicPr preferRelativeResize="0"/>
          <p:nvPr/>
        </p:nvPicPr>
        <p:blipFill>
          <a:blip r:embed="rId3">
            <a:alphaModFix/>
          </a:blip>
          <a:stretch>
            <a:fillRect/>
          </a:stretch>
        </p:blipFill>
        <p:spPr>
          <a:xfrm>
            <a:off x="994803" y="3904079"/>
            <a:ext cx="7257293" cy="1930714"/>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GDP and Compound Growth Rates</a:t>
            </a:r>
          </a:p>
        </p:txBody>
      </p:sp>
      <p:sp>
        <p:nvSpPr>
          <p:cNvPr id="170" name="Shape 170"/>
          <p:cNvSpPr>
            <a:spLocks noGrp="1"/>
          </p:cNvSpPr>
          <p:nvPr>
            <p:ph type="pic" idx="2"/>
          </p:nvPr>
        </p:nvSpPr>
        <p:spPr>
          <a:xfrm>
            <a:off x="457199" y="1122386"/>
            <a:ext cx="8062800" cy="1980578"/>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Compound growth rate</a:t>
            </a:r>
            <a:r>
              <a:rPr lang="en-US"/>
              <a:t> - the rate of growth when multiplied by a base that includes past GDP growth.</a:t>
            </a:r>
          </a:p>
          <a:p>
            <a:pPr lvl="0" rtl="0">
              <a:spcBef>
                <a:spcPts val="0"/>
              </a:spcBef>
              <a:buNone/>
            </a:pPr>
            <a:endParaRPr/>
          </a:p>
          <a:p>
            <a:pPr marL="457200" lvl="0" indent="-317500">
              <a:spcBef>
                <a:spcPts val="0"/>
              </a:spcBef>
              <a:buSzPct val="70000"/>
              <a:buChar char="●"/>
            </a:pPr>
            <a:r>
              <a:rPr lang="en-US"/>
              <a:t>Example: If South Korea had a GDP of $1.67 trillion with a growth rate of 2.8%, we can estimate future GDP’s.</a:t>
            </a:r>
          </a:p>
        </p:txBody>
      </p:sp>
      <p:pic>
        <p:nvPicPr>
          <p:cNvPr id="171" name="Shape 171" descr="This table has four columns and five rows. The first row is a header row and it labels each column, “Year,” “Starting GDP,” and “Growth Rate 2%,” and “Year-End Amount.” Under the “Year” column are the values: 1; 2; 3; 4; and 5. Under the “Starting GDP” column are the values: .67 Trillion ×; .72 Trillion ×; .76 Trillion ×; .81 Trillion ×; and .87 Trillion ×. Under the “Growth Rate 2%” column are the values: (1 + 0.028); (1 + 0.028); (1 + 0.028); (1 + 0.028); and (1 + 0.028). Under the “Year-End Amount” column are the values: .72 Trillion; .76 Trillion; .81 Trillion; .87 Trillion; and .92 Trillion."/>
          <p:cNvPicPr preferRelativeResize="0"/>
          <p:nvPr/>
        </p:nvPicPr>
        <p:blipFill>
          <a:blip r:embed="rId3">
            <a:alphaModFix/>
          </a:blip>
          <a:stretch>
            <a:fillRect/>
          </a:stretch>
        </p:blipFill>
        <p:spPr>
          <a:xfrm>
            <a:off x="850800" y="3250873"/>
            <a:ext cx="7442401" cy="230185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7.3 Components of Economic Growth</a:t>
            </a:r>
          </a:p>
        </p:txBody>
      </p:sp>
      <p:sp>
        <p:nvSpPr>
          <p:cNvPr id="177" name="Shape 177"/>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b="1"/>
              <a:t>Physical capital</a:t>
            </a:r>
            <a:r>
              <a:rPr lang="en-US"/>
              <a:t> - the plant and equipment that firms use in production; this includes infrastructure.</a:t>
            </a:r>
          </a:p>
          <a:p>
            <a:pPr marL="1371600" lvl="2" indent="-317500" rtl="0">
              <a:spcBef>
                <a:spcPts val="0"/>
              </a:spcBef>
              <a:spcAft>
                <a:spcPts val="0"/>
              </a:spcAft>
              <a:buSzPct val="70000"/>
            </a:pPr>
            <a:r>
              <a:rPr lang="en-US" sz="2000" b="1">
                <a:solidFill>
                  <a:schemeClr val="dk1"/>
                </a:solidFill>
              </a:rPr>
              <a:t>Infrastructure</a:t>
            </a:r>
            <a:r>
              <a:rPr lang="en-US" sz="2000">
                <a:solidFill>
                  <a:schemeClr val="dk1"/>
                </a:solidFill>
              </a:rPr>
              <a:t> - a component of physical capital such as roads and rail systems.</a:t>
            </a:r>
          </a:p>
          <a:p>
            <a:pPr marL="914400" lvl="1" indent="-355600" rtl="0">
              <a:spcBef>
                <a:spcPts val="0"/>
              </a:spcBef>
              <a:spcAft>
                <a:spcPts val="0"/>
              </a:spcAft>
              <a:buSzPct val="100000"/>
            </a:pPr>
            <a:r>
              <a:rPr lang="en-US"/>
              <a:t>increase in the quantity</a:t>
            </a:r>
          </a:p>
          <a:p>
            <a:pPr marL="914400" lvl="1" indent="-355600" rtl="0">
              <a:spcBef>
                <a:spcPts val="0"/>
              </a:spcBef>
              <a:buSzPct val="100000"/>
            </a:pPr>
            <a:r>
              <a:rPr lang="en-US"/>
              <a:t>increase in the quality </a:t>
            </a:r>
          </a:p>
          <a:p>
            <a:pPr lvl="0" rtl="0">
              <a:spcBef>
                <a:spcPts val="0"/>
              </a:spcBef>
              <a:buNone/>
            </a:pPr>
            <a:endParaRPr/>
          </a:p>
          <a:p>
            <a:pPr marL="457200" lvl="0" indent="-317500" rtl="0">
              <a:spcBef>
                <a:spcPts val="0"/>
              </a:spcBef>
              <a:buSzPct val="70000"/>
              <a:buChar char="●"/>
            </a:pPr>
            <a:r>
              <a:rPr lang="en-US"/>
              <a:t>Human capital</a:t>
            </a:r>
          </a:p>
          <a:p>
            <a:pPr lvl="0" rtl="0">
              <a:spcBef>
                <a:spcPts val="0"/>
              </a:spcBef>
              <a:buNone/>
            </a:pPr>
            <a:endParaRPr/>
          </a:p>
          <a:p>
            <a:pPr marL="457200" lvl="0" indent="-317500" rtl="0">
              <a:spcBef>
                <a:spcPts val="0"/>
              </a:spcBef>
              <a:buSzPct val="70000"/>
              <a:buChar char="●"/>
            </a:pPr>
            <a:r>
              <a:rPr lang="en-US" b="1"/>
              <a:t>Technology</a:t>
            </a:r>
            <a:r>
              <a:rPr lang="en-US"/>
              <a:t> - all the ways in which existing inputs produce more or higher quality, as well as different and altogether new products.</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Capital Deepening</a:t>
            </a:r>
          </a:p>
        </p:txBody>
      </p:sp>
      <p:sp>
        <p:nvSpPr>
          <p:cNvPr id="184" name="Shape 184"/>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Capital deepening</a:t>
            </a:r>
            <a:r>
              <a:rPr lang="en-US"/>
              <a:t> - when society increases the level of capital per person.</a:t>
            </a:r>
          </a:p>
          <a:p>
            <a:pPr lvl="0" rtl="0">
              <a:spcBef>
                <a:spcPts val="0"/>
              </a:spcBef>
              <a:buNone/>
            </a:pPr>
            <a:endParaRPr/>
          </a:p>
          <a:p>
            <a:pPr marL="457200" lvl="0" indent="-317500" rtl="0">
              <a:spcBef>
                <a:spcPts val="0"/>
              </a:spcBef>
              <a:buSzPct val="70000"/>
              <a:buChar char="●"/>
            </a:pPr>
            <a:r>
              <a:rPr lang="en-US"/>
              <a:t>The idea of capital deepening can apply both to additional human capital per worker and to additional physical capital per worker.</a:t>
            </a:r>
          </a:p>
          <a:p>
            <a:pPr lvl="0" rtl="0">
              <a:spcBef>
                <a:spcPts val="0"/>
              </a:spcBef>
              <a:buNone/>
            </a:pPr>
            <a:endParaRPr/>
          </a:p>
          <a:p>
            <a:pPr lvl="0" rtl="0">
              <a:spcBef>
                <a:spcPts val="0"/>
              </a:spcBef>
              <a:buNone/>
            </a:pPr>
            <a:endParaRP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457200" y="-52595"/>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Human Capital Deepening in the U.S.</a:t>
            </a:r>
          </a:p>
        </p:txBody>
      </p:sp>
      <p:sp>
        <p:nvSpPr>
          <p:cNvPr id="191" name="Shape 191"/>
          <p:cNvSpPr txBox="1">
            <a:spLocks noGrp="1"/>
          </p:cNvSpPr>
          <p:nvPr>
            <p:ph type="body" idx="1"/>
          </p:nvPr>
        </p:nvSpPr>
        <p:spPr>
          <a:xfrm>
            <a:off x="112425" y="4143471"/>
            <a:ext cx="8926643" cy="20706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Rising levels of education for persons 25 and older show the deepening of human capital in the U.S. </a:t>
            </a:r>
            <a:r>
              <a:rPr lang="en-US" dirty="0"/>
              <a:t>economy. </a:t>
            </a:r>
          </a:p>
          <a:p>
            <a:pPr marL="457200" marR="0" lvl="0" indent="-317500" algn="l" rtl="0">
              <a:spcBef>
                <a:spcPts val="0"/>
              </a:spcBef>
              <a:spcAft>
                <a:spcPts val="0"/>
              </a:spcAft>
              <a:buSzPct val="70000"/>
              <a:buChar char="●"/>
            </a:pPr>
            <a:r>
              <a:rPr lang="en-US" dirty="0"/>
              <a:t>Today, under one-third of U.S. adults have completed a four-year college degree. </a:t>
            </a:r>
          </a:p>
          <a:p>
            <a:pPr marL="457200" marR="0" lvl="0" indent="-317500" algn="l" rtl="0">
              <a:spcBef>
                <a:spcPts val="0"/>
              </a:spcBef>
              <a:spcAft>
                <a:spcPts val="0"/>
              </a:spcAft>
              <a:buSzPct val="77777"/>
              <a:buChar char="●"/>
            </a:pPr>
            <a:r>
              <a:rPr lang="en-US" dirty="0"/>
              <a:t>There is clearly room for additional deepening of human capital to occur. </a:t>
            </a:r>
            <a:r>
              <a:rPr lang="en-US" sz="1800" dirty="0"/>
              <a:t>(Source: US Department of Education, National Center for Education Statistics)</a:t>
            </a:r>
          </a:p>
        </p:txBody>
      </p:sp>
      <p:pic>
        <p:nvPicPr>
          <p:cNvPr id="192" name="Shape 192" descr="The graph shows that people 25 and older have relatively high completion rates for high school education, nearing 90%, while completion rates for college education or more are around 30%."/>
          <p:cNvPicPr preferRelativeResize="0">
            <a:picLocks noGrp="1"/>
          </p:cNvPicPr>
          <p:nvPr>
            <p:ph type="pic" idx="2"/>
          </p:nvPr>
        </p:nvPicPr>
        <p:blipFill rotWithShape="1">
          <a:blip r:embed="rId3">
            <a:alphaModFix/>
          </a:blip>
          <a:srcRect/>
          <a:stretch/>
        </p:blipFill>
        <p:spPr>
          <a:xfrm>
            <a:off x="2792330" y="676066"/>
            <a:ext cx="3392700" cy="35001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241326"/>
            <a:ext cx="8062800" cy="659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Physical Capital per Worker in the United States</a:t>
            </a:r>
          </a:p>
        </p:txBody>
      </p:sp>
      <p:sp>
        <p:nvSpPr>
          <p:cNvPr id="199" name="Shape 199"/>
          <p:cNvSpPr txBox="1">
            <a:spLocks noGrp="1"/>
          </p:cNvSpPr>
          <p:nvPr>
            <p:ph type="body" idx="1"/>
          </p:nvPr>
        </p:nvSpPr>
        <p:spPr>
          <a:xfrm>
            <a:off x="112425" y="4136684"/>
            <a:ext cx="8926643" cy="2368800"/>
          </a:xfrm>
          <a:prstGeom prst="rect">
            <a:avLst/>
          </a:prstGeom>
          <a:noFill/>
          <a:ln>
            <a:noFill/>
          </a:ln>
        </p:spPr>
        <p:txBody>
          <a:bodyPr wrap="square" lIns="91425" tIns="45700" rIns="91425" bIns="45700" anchor="t" anchorCtr="0">
            <a:noAutofit/>
          </a:bodyPr>
          <a:lstStyle/>
          <a:p>
            <a:pPr marL="457200" marR="0" lvl="0" indent="-342900" algn="l" rtl="0">
              <a:spcBef>
                <a:spcPts val="0"/>
              </a:spcBef>
              <a:spcAft>
                <a:spcPts val="0"/>
              </a:spcAft>
              <a:buSzPct val="100000"/>
              <a:buChar char="●"/>
            </a:pPr>
            <a:r>
              <a:rPr lang="en-US" sz="1800" dirty="0"/>
              <a:t>The value of physical capital, measured by plant and equipment, used by the average worker in the U.S. economy has risen over the decades. </a:t>
            </a:r>
          </a:p>
          <a:p>
            <a:pPr marL="457200" marR="0" lvl="0" indent="-342900" algn="l" rtl="0">
              <a:spcBef>
                <a:spcPts val="0"/>
              </a:spcBef>
              <a:spcAft>
                <a:spcPts val="0"/>
              </a:spcAft>
              <a:buSzPct val="100000"/>
              <a:buChar char="●"/>
            </a:pPr>
            <a:r>
              <a:rPr lang="en-US" sz="1800" dirty="0"/>
              <a:t>The increase leveled off in the 1970s and 1980s, which were also times of slower-than-usual growth in worker productivity. </a:t>
            </a:r>
          </a:p>
          <a:p>
            <a:pPr marL="457200" marR="0" lvl="0" indent="-342900" algn="l" rtl="0">
              <a:spcBef>
                <a:spcPts val="0"/>
              </a:spcBef>
              <a:spcAft>
                <a:spcPts val="0"/>
              </a:spcAft>
              <a:buSzPct val="100000"/>
              <a:buChar char="●"/>
            </a:pPr>
            <a:r>
              <a:rPr lang="en-US" sz="1800" dirty="0"/>
              <a:t>We see a renewed increase in physical capital per worker in the late 1990s, followed by a flattening in the early 2000s. </a:t>
            </a:r>
            <a:r>
              <a:rPr lang="en-US" sz="1600" dirty="0"/>
              <a:t>(Source: Center for International Comparisons of Production, Income and Prices, University of Pennsylvania)</a:t>
            </a:r>
          </a:p>
        </p:txBody>
      </p:sp>
      <p:pic>
        <p:nvPicPr>
          <p:cNvPr id="200" name="Shape 200" descr="The graph shows that physical capital per worker in the United States has consistently increased since 1950. As of 2011, physical capital per worker is $28,861. In 1950, the amount was $10,195."/>
          <p:cNvPicPr preferRelativeResize="0">
            <a:picLocks noGrp="1"/>
          </p:cNvPicPr>
          <p:nvPr>
            <p:ph type="pic" idx="2"/>
          </p:nvPr>
        </p:nvPicPr>
        <p:blipFill rotWithShape="1">
          <a:blip r:embed="rId3">
            <a:alphaModFix/>
          </a:blip>
          <a:srcRect/>
          <a:stretch/>
        </p:blipFill>
        <p:spPr>
          <a:xfrm>
            <a:off x="2342385" y="583540"/>
            <a:ext cx="4457700" cy="36348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Growth Accounting Studies</a:t>
            </a:r>
          </a:p>
        </p:txBody>
      </p:sp>
      <p:sp>
        <p:nvSpPr>
          <p:cNvPr id="207" name="Shape 207"/>
          <p:cNvSpPr>
            <a:spLocks noGrp="1"/>
          </p:cNvSpPr>
          <p:nvPr>
            <p:ph type="pic" idx="2"/>
          </p:nvPr>
        </p:nvSpPr>
        <p:spPr>
          <a:xfrm>
            <a:off x="457200" y="1122370"/>
            <a:ext cx="8062800" cy="4987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Economists can conduct </a:t>
            </a:r>
            <a:r>
              <a:rPr lang="en-US" u="sng"/>
              <a:t>growth accounting studies</a:t>
            </a:r>
            <a:r>
              <a:rPr lang="en-US"/>
              <a:t> to determine the extent to which physical and human capital deepening and technology have contributed to growth.</a:t>
            </a:r>
          </a:p>
          <a:p>
            <a:pPr lvl="0" rtl="0">
              <a:spcBef>
                <a:spcPts val="0"/>
              </a:spcBef>
              <a:buNone/>
            </a:pPr>
            <a:endParaRPr/>
          </a:p>
          <a:p>
            <a:pPr marL="914400" lvl="1" indent="-355600" rtl="0">
              <a:spcBef>
                <a:spcPts val="0"/>
              </a:spcBef>
              <a:spcAft>
                <a:spcPts val="0"/>
              </a:spcAft>
              <a:buSzPct val="100000"/>
            </a:pPr>
            <a:r>
              <a:rPr lang="en-US" i="1"/>
              <a:t>Technology</a:t>
            </a:r>
            <a:r>
              <a:rPr lang="en-US"/>
              <a:t> is typically the most important contributor to U.S. economic growth. </a:t>
            </a:r>
          </a:p>
          <a:p>
            <a:pPr marL="914400" lvl="1" indent="-355600" rtl="0">
              <a:spcBef>
                <a:spcPts val="0"/>
              </a:spcBef>
              <a:buSzPct val="100000"/>
            </a:pPr>
            <a:r>
              <a:rPr lang="en-US"/>
              <a:t>Growth in human capital and physical capital explains only half or less of economic growth. </a:t>
            </a:r>
          </a:p>
          <a:p>
            <a:pPr lvl="0" indent="457200" rtl="0">
              <a:spcBef>
                <a:spcPts val="0"/>
              </a:spcBef>
              <a:buNone/>
            </a:pPr>
            <a:endParaRPr/>
          </a:p>
          <a:p>
            <a:pPr marL="457200" lvl="0" indent="-317500">
              <a:spcBef>
                <a:spcPts val="0"/>
              </a:spcBef>
              <a:buSzPct val="70000"/>
              <a:buChar char="●"/>
            </a:pPr>
            <a:r>
              <a:rPr lang="en-US"/>
              <a:t>The three factors of human capital, physical capital, and technology must all be present to succeed.</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CH.7 OUTLINE</a:t>
            </a:r>
          </a:p>
        </p:txBody>
      </p:sp>
      <p:sp>
        <p:nvSpPr>
          <p:cNvPr id="81" name="Shape 81"/>
          <p:cNvSpPr>
            <a:spLocks noGrp="1"/>
          </p:cNvSpPr>
          <p:nvPr>
            <p:ph type="pic" idx="2"/>
          </p:nvPr>
        </p:nvSpPr>
        <p:spPr>
          <a:xfrm>
            <a:off x="457200" y="1122376"/>
            <a:ext cx="8062800" cy="5232300"/>
          </a:xfrm>
          <a:prstGeom prst="rect">
            <a:avLst/>
          </a:prstGeom>
        </p:spPr>
        <p:txBody>
          <a:bodyPr wrap="square" lIns="91425" tIns="91425" rIns="91425" bIns="91425" anchor="t" anchorCtr="0">
            <a:noAutofit/>
          </a:bodyPr>
          <a:lstStyle/>
          <a:p>
            <a:pPr lvl="0" rtl="0">
              <a:lnSpc>
                <a:spcPct val="115000"/>
              </a:lnSpc>
              <a:spcBef>
                <a:spcPts val="0"/>
              </a:spcBef>
              <a:buNone/>
            </a:pPr>
            <a:r>
              <a:rPr lang="en-US" sz="2800"/>
              <a:t>7.1: The Relatively Recent Arrival of Economic </a:t>
            </a:r>
          </a:p>
          <a:p>
            <a:pPr lvl="0" indent="457200" rtl="0">
              <a:lnSpc>
                <a:spcPct val="150000"/>
              </a:lnSpc>
              <a:spcBef>
                <a:spcPts val="0"/>
              </a:spcBef>
              <a:buNone/>
            </a:pPr>
            <a:r>
              <a:rPr lang="en-US" sz="2800"/>
              <a:t>  Growth</a:t>
            </a:r>
          </a:p>
          <a:p>
            <a:pPr lvl="0" rtl="0">
              <a:lnSpc>
                <a:spcPct val="115000"/>
              </a:lnSpc>
              <a:spcBef>
                <a:spcPts val="0"/>
              </a:spcBef>
              <a:buNone/>
            </a:pPr>
            <a:r>
              <a:rPr lang="en-US" sz="2800"/>
              <a:t>7.2: Labor Productivity and Economic Growth</a:t>
            </a:r>
          </a:p>
          <a:p>
            <a:pPr lvl="0" rtl="0">
              <a:lnSpc>
                <a:spcPct val="115000"/>
              </a:lnSpc>
              <a:spcBef>
                <a:spcPts val="0"/>
              </a:spcBef>
              <a:buNone/>
            </a:pPr>
            <a:r>
              <a:rPr lang="en-US" sz="2800"/>
              <a:t>7.3: Components of Economic Growth</a:t>
            </a:r>
          </a:p>
          <a:p>
            <a:pPr lvl="0" rtl="0">
              <a:lnSpc>
                <a:spcPct val="115000"/>
              </a:lnSpc>
              <a:spcBef>
                <a:spcPts val="0"/>
              </a:spcBef>
              <a:buNone/>
            </a:pPr>
            <a:r>
              <a:rPr lang="en-US" sz="2800"/>
              <a:t>7.4: Economic Convergence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A Healthy Climate for Economic Growth</a:t>
            </a:r>
          </a:p>
        </p:txBody>
      </p:sp>
      <p:sp>
        <p:nvSpPr>
          <p:cNvPr id="214" name="Shape 214"/>
          <p:cNvSpPr>
            <a:spLocks noGrp="1"/>
          </p:cNvSpPr>
          <p:nvPr>
            <p:ph type="pic" idx="2"/>
          </p:nvPr>
        </p:nvSpPr>
        <p:spPr>
          <a:xfrm>
            <a:off x="457200" y="1005700"/>
            <a:ext cx="8062800" cy="5389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dirty="0"/>
              <a:t>Markets that allow personal and business </a:t>
            </a:r>
            <a:r>
              <a:rPr lang="en-US" u="sng" dirty="0"/>
              <a:t>rewards</a:t>
            </a:r>
            <a:r>
              <a:rPr lang="en-US" dirty="0"/>
              <a:t> and </a:t>
            </a:r>
            <a:r>
              <a:rPr lang="en-US" u="sng" dirty="0"/>
              <a:t>incentives</a:t>
            </a:r>
            <a:r>
              <a:rPr lang="en-US" dirty="0"/>
              <a:t> for increasing human and physical capital encourage overall macroeconomic growth.</a:t>
            </a:r>
            <a:endParaRPr dirty="0"/>
          </a:p>
          <a:p>
            <a:pPr marL="457200" lvl="0" indent="-317500" rtl="0">
              <a:spcBef>
                <a:spcPts val="0"/>
              </a:spcBef>
              <a:buSzPct val="70000"/>
              <a:buChar char="●"/>
            </a:pPr>
            <a:r>
              <a:rPr lang="en-US" dirty="0"/>
              <a:t>There are times when markets fail to allocate capital or technology in a manner that provides the greatest benefit for society as a whole.</a:t>
            </a:r>
            <a:endParaRPr dirty="0"/>
          </a:p>
          <a:p>
            <a:pPr marL="457200" lvl="0" indent="-317500" rtl="0">
              <a:spcBef>
                <a:spcPts val="0"/>
              </a:spcBef>
              <a:spcAft>
                <a:spcPts val="0"/>
              </a:spcAft>
              <a:buSzPct val="70000"/>
              <a:buChar char="●"/>
            </a:pPr>
            <a:r>
              <a:rPr lang="en-US" dirty="0"/>
              <a:t>Some areas in which governments around the world have chosen to invest in to facilitate capital deepening and technology:</a:t>
            </a:r>
          </a:p>
          <a:p>
            <a:pPr marL="914400" lvl="1" indent="-355600" rtl="0">
              <a:spcBef>
                <a:spcPts val="0"/>
              </a:spcBef>
              <a:spcAft>
                <a:spcPts val="0"/>
              </a:spcAft>
              <a:buSzPct val="100000"/>
            </a:pPr>
            <a:r>
              <a:rPr lang="en-US" dirty="0"/>
              <a:t>Education</a:t>
            </a:r>
          </a:p>
          <a:p>
            <a:pPr marL="914400" lvl="1" indent="-355600" rtl="0">
              <a:spcBef>
                <a:spcPts val="0"/>
              </a:spcBef>
              <a:spcAft>
                <a:spcPts val="0"/>
              </a:spcAft>
              <a:buSzPct val="100000"/>
            </a:pPr>
            <a:r>
              <a:rPr lang="en-US" dirty="0"/>
              <a:t>Savings and Investment</a:t>
            </a:r>
          </a:p>
          <a:p>
            <a:pPr marL="914400" lvl="1" indent="-355600" rtl="0">
              <a:spcBef>
                <a:spcPts val="0"/>
              </a:spcBef>
              <a:spcAft>
                <a:spcPts val="0"/>
              </a:spcAft>
              <a:buSzPct val="100000"/>
            </a:pPr>
            <a:r>
              <a:rPr lang="en-US" dirty="0"/>
              <a:t>Infrastructure</a:t>
            </a:r>
          </a:p>
          <a:p>
            <a:pPr marL="914400" lvl="1" indent="-355600" rtl="0">
              <a:spcBef>
                <a:spcPts val="0"/>
              </a:spcBef>
              <a:spcAft>
                <a:spcPts val="0"/>
              </a:spcAft>
              <a:buSzPct val="100000"/>
            </a:pPr>
            <a:r>
              <a:rPr lang="en-US" b="1" dirty="0"/>
              <a:t>Special Economic Zones </a:t>
            </a:r>
            <a:r>
              <a:rPr lang="en-US" dirty="0"/>
              <a:t>- area of a country, usually with access to a port where, among other benefits, the government does not tax trade.</a:t>
            </a:r>
          </a:p>
          <a:p>
            <a:pPr marL="914400" lvl="1" indent="-355600" rtl="0">
              <a:spcBef>
                <a:spcPts val="0"/>
              </a:spcBef>
              <a:buSzPct val="100000"/>
            </a:pPr>
            <a:r>
              <a:rPr lang="en-US" dirty="0"/>
              <a:t>Scientific Research</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7.4 Economic Convergence</a:t>
            </a:r>
          </a:p>
        </p:txBody>
      </p:sp>
      <p:sp>
        <p:nvSpPr>
          <p:cNvPr id="221" name="Shape 221"/>
          <p:cNvSpPr>
            <a:spLocks noGrp="1"/>
          </p:cNvSpPr>
          <p:nvPr>
            <p:ph type="pic" idx="2"/>
          </p:nvPr>
        </p:nvSpPr>
        <p:spPr>
          <a:xfrm>
            <a:off x="457199" y="1122376"/>
            <a:ext cx="8295613" cy="490367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dirty="0"/>
              <a:t>Convergence</a:t>
            </a:r>
            <a:r>
              <a:rPr lang="en-US" dirty="0"/>
              <a:t> - pattern in which economies with low per capita incomes grow faster than economies with high per capita incomes.</a:t>
            </a:r>
          </a:p>
          <a:p>
            <a:pPr lvl="0" rtl="0">
              <a:spcBef>
                <a:spcPts val="0"/>
              </a:spcBef>
              <a:buNone/>
            </a:pPr>
            <a:endParaRPr dirty="0"/>
          </a:p>
          <a:p>
            <a:pPr lvl="0" rtl="0">
              <a:spcBef>
                <a:spcPts val="0"/>
              </a:spcBef>
              <a:buNone/>
            </a:pPr>
            <a:endParaRPr dirty="0"/>
          </a:p>
          <a:p>
            <a:pPr lvl="0" rtl="0">
              <a:spcBef>
                <a:spcPts val="0"/>
              </a:spcBef>
              <a:buNone/>
            </a:pPr>
            <a:endParaRPr dirty="0"/>
          </a:p>
          <a:p>
            <a:pPr lvl="0" rtl="0">
              <a:spcBef>
                <a:spcPts val="0"/>
              </a:spcBef>
              <a:buNone/>
            </a:pPr>
            <a:endParaRPr dirty="0"/>
          </a:p>
          <a:p>
            <a:pPr lvl="0" rtl="0">
              <a:spcBef>
                <a:spcPts val="0"/>
              </a:spcBef>
              <a:buNone/>
            </a:pPr>
            <a:endParaRPr dirty="0"/>
          </a:p>
          <a:p>
            <a:pPr lvl="0" rtl="0">
              <a:spcBef>
                <a:spcPts val="0"/>
              </a:spcBef>
              <a:buNone/>
            </a:pPr>
            <a:endParaRPr dirty="0"/>
          </a:p>
          <a:p>
            <a:pPr lvl="0" rtl="0">
              <a:spcBef>
                <a:spcPts val="0"/>
              </a:spcBef>
              <a:buNone/>
            </a:pPr>
            <a:r>
              <a:rPr lang="en-US" sz="1200" dirty="0"/>
              <a:t>(Source: http://</a:t>
            </a:r>
            <a:r>
              <a:rPr lang="en-US" sz="1200" dirty="0" err="1"/>
              <a:t>databank.worldbank.org</a:t>
            </a:r>
            <a:r>
              <a:rPr lang="en-US" sz="1200" dirty="0"/>
              <a:t>/data/views/</a:t>
            </a:r>
            <a:r>
              <a:rPr lang="en-US" sz="1200" dirty="0" err="1"/>
              <a:t>variableSelection</a:t>
            </a:r>
            <a:r>
              <a:rPr lang="en-US" sz="1200" dirty="0"/>
              <a:t>/</a:t>
            </a:r>
            <a:r>
              <a:rPr lang="en-US" sz="1200" dirty="0" err="1"/>
              <a:t>selectvariables.aspx?source</a:t>
            </a:r>
            <a:r>
              <a:rPr lang="en-US" sz="1200" dirty="0"/>
              <a:t>=</a:t>
            </a:r>
            <a:r>
              <a:rPr lang="en-US" sz="1200" dirty="0" err="1"/>
              <a:t>world-development-indicators#c_u</a:t>
            </a:r>
            <a:r>
              <a:rPr lang="en-US" sz="1200" dirty="0"/>
              <a:t>)</a:t>
            </a:r>
          </a:p>
          <a:p>
            <a:pPr marL="457200" lvl="0" indent="-317500" rtl="0">
              <a:spcBef>
                <a:spcPts val="0"/>
              </a:spcBef>
              <a:spcAft>
                <a:spcPts val="0"/>
              </a:spcAft>
              <a:buSzPct val="70000"/>
              <a:buChar char="●"/>
            </a:pPr>
            <a:r>
              <a:rPr lang="en-US" dirty="0"/>
              <a:t>Middle-income countries have GDP growth that is faster than that of the low-income countries.</a:t>
            </a:r>
          </a:p>
          <a:p>
            <a:pPr marL="457200" lvl="0" indent="-317500">
              <a:spcBef>
                <a:spcPts val="0"/>
              </a:spcBef>
              <a:buSzPct val="70000"/>
              <a:buChar char="●"/>
            </a:pPr>
            <a:r>
              <a:rPr lang="en-US" dirty="0"/>
              <a:t>Low-income countries have GDP growth that is faster than that of the high-income countries.</a:t>
            </a:r>
          </a:p>
        </p:txBody>
      </p:sp>
      <p:pic>
        <p:nvPicPr>
          <p:cNvPr id="222" name="Shape 222" descr="This chart shows the average growth of real GDP for world incomes. From 1990-2000, high income grew 2.7%, low income grew 3.8% and middle income grew 4.7%. From 2000-2008, high income grew 2.3%, low income grew 5.6% and middle income grew 6.1%."/>
          <p:cNvPicPr preferRelativeResize="0"/>
          <p:nvPr/>
        </p:nvPicPr>
        <p:blipFill>
          <a:blip r:embed="rId3">
            <a:alphaModFix/>
          </a:blip>
          <a:stretch>
            <a:fillRect/>
          </a:stretch>
        </p:blipFill>
        <p:spPr>
          <a:xfrm>
            <a:off x="391188" y="1930693"/>
            <a:ext cx="8361625" cy="2149025"/>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Arguments Favoring Convergence</a:t>
            </a:r>
          </a:p>
        </p:txBody>
      </p:sp>
      <p:sp>
        <p:nvSpPr>
          <p:cNvPr id="229" name="Shape 229"/>
          <p:cNvSpPr>
            <a:spLocks noGrp="1"/>
          </p:cNvSpPr>
          <p:nvPr>
            <p:ph type="pic" idx="2"/>
          </p:nvPr>
        </p:nvSpPr>
        <p:spPr>
          <a:xfrm>
            <a:off x="457200" y="1122370"/>
            <a:ext cx="8062800" cy="5225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Low-income countries might have an advantage in achieving greater worker productivity and economic growth in the future.</a:t>
            </a:r>
          </a:p>
          <a:p>
            <a:pPr lvl="0" rtl="0">
              <a:spcBef>
                <a:spcPts val="0"/>
              </a:spcBef>
              <a:buNone/>
            </a:pPr>
            <a:endParaRPr/>
          </a:p>
          <a:p>
            <a:pPr marL="914400" lvl="1" indent="-355600" rtl="0">
              <a:spcBef>
                <a:spcPts val="0"/>
              </a:spcBef>
              <a:buSzPct val="100000"/>
            </a:pPr>
            <a:r>
              <a:rPr lang="en-US"/>
              <a:t>Diminishing marginal returns: low-income economies could converge to the levels that the high-income countries achieve.</a:t>
            </a:r>
          </a:p>
          <a:p>
            <a:pPr lvl="0" indent="457200" rtl="0">
              <a:spcBef>
                <a:spcPts val="0"/>
              </a:spcBef>
              <a:buNone/>
            </a:pPr>
            <a:endParaRPr/>
          </a:p>
          <a:p>
            <a:pPr marL="914400" lvl="1" indent="-355600" rtl="0">
              <a:spcBef>
                <a:spcPts val="0"/>
              </a:spcBef>
              <a:spcAft>
                <a:spcPts val="0"/>
              </a:spcAft>
              <a:buSzPct val="100000"/>
            </a:pPr>
            <a:r>
              <a:rPr lang="en-US"/>
              <a:t>Low-income countries may find it easier to improve their technologies than high-income countries, by applying technology that has already been invented.</a:t>
            </a:r>
          </a:p>
          <a:p>
            <a:pPr marL="1371600" lvl="2" indent="-317500" rtl="0">
              <a:spcBef>
                <a:spcPts val="0"/>
              </a:spcBef>
              <a:buSzPct val="77777"/>
            </a:pPr>
            <a:r>
              <a:rPr lang="en-US"/>
              <a:t>Economist Alexander Gerschenkron names this “the advantages of backwardness”.</a:t>
            </a:r>
          </a:p>
          <a:p>
            <a:pPr lvl="0" indent="457200" rtl="0">
              <a:spcBef>
                <a:spcPts val="0"/>
              </a:spcBef>
              <a:buNone/>
            </a:pPr>
            <a:endParaRPr/>
          </a:p>
          <a:p>
            <a:pPr marL="914400" lvl="1" indent="-355600">
              <a:spcBef>
                <a:spcPts val="0"/>
              </a:spcBef>
              <a:buSzPct val="100000"/>
            </a:pPr>
            <a:r>
              <a:rPr lang="en-US"/>
              <a:t>Low-income countries have observed the experience of those that have grown more quickly and have learned from it.</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457200" y="241325"/>
            <a:ext cx="8062800" cy="788700"/>
          </a:xfrm>
          <a:prstGeom prst="rect">
            <a:avLst/>
          </a:prstGeom>
        </p:spPr>
        <p:txBody>
          <a:bodyPr wrap="square" lIns="91425" tIns="91425" rIns="91425" bIns="91425" anchor="b" anchorCtr="0">
            <a:noAutofit/>
          </a:bodyPr>
          <a:lstStyle/>
          <a:p>
            <a:pPr lvl="0">
              <a:spcBef>
                <a:spcPts val="0"/>
              </a:spcBef>
              <a:buNone/>
            </a:pPr>
            <a:r>
              <a:rPr lang="en-US"/>
              <a:t>Arguments That Convergence Is Neither Inevitable nor Likely</a:t>
            </a:r>
          </a:p>
        </p:txBody>
      </p:sp>
      <p:sp>
        <p:nvSpPr>
          <p:cNvPr id="236" name="Shape 236"/>
          <p:cNvSpPr>
            <a:spLocks noGrp="1"/>
          </p:cNvSpPr>
          <p:nvPr>
            <p:ph type="pic" idx="2"/>
          </p:nvPr>
        </p:nvSpPr>
        <p:spPr>
          <a:xfrm>
            <a:off x="457200" y="1122369"/>
            <a:ext cx="8062800" cy="55065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Developing new technology can provide a way for an economy to sidestep the diminishing marginal returns of capital deepening.</a:t>
            </a:r>
          </a:p>
          <a:p>
            <a:pPr lvl="0" rtl="0">
              <a:spcBef>
                <a:spcPts val="0"/>
              </a:spcBef>
              <a:buNone/>
            </a:pPr>
            <a:endParaRPr/>
          </a:p>
          <a:p>
            <a:pPr marL="457200" lvl="0" indent="-317500" rtl="0">
              <a:spcBef>
                <a:spcPts val="0"/>
              </a:spcBef>
              <a:spcAft>
                <a:spcPts val="0"/>
              </a:spcAft>
              <a:buSzPct val="70000"/>
              <a:buChar char="●"/>
            </a:pPr>
            <a:r>
              <a:rPr lang="en-US"/>
              <a:t>Will technological improvements run into diminishing returns over time?</a:t>
            </a:r>
          </a:p>
          <a:p>
            <a:pPr marL="914400" lvl="1" indent="-355600" rtl="0">
              <a:spcBef>
                <a:spcPts val="0"/>
              </a:spcBef>
              <a:buSzPct val="100000"/>
            </a:pPr>
            <a:r>
              <a:rPr lang="en-US"/>
              <a:t>Does not seem so because we can apply widely the ideas of new technology at a marginal cost that is very low or even zero.</a:t>
            </a:r>
          </a:p>
          <a:p>
            <a:pPr lvl="0" indent="457200" rtl="0">
              <a:spcBef>
                <a:spcPts val="0"/>
              </a:spcBef>
              <a:buNone/>
            </a:pPr>
            <a:endParaRPr/>
          </a:p>
          <a:p>
            <a:pPr marL="457200" lvl="0" indent="-317500" rtl="0">
              <a:spcBef>
                <a:spcPts val="0"/>
              </a:spcBef>
              <a:spcAft>
                <a:spcPts val="0"/>
              </a:spcAft>
              <a:buSzPct val="70000"/>
              <a:buChar char="●"/>
            </a:pPr>
            <a:r>
              <a:rPr lang="en-US"/>
              <a:t>When it comes to adapting and using new technology, a society’s performance is not necessarily guaranteed.</a:t>
            </a:r>
          </a:p>
          <a:p>
            <a:pPr marL="914400" lvl="1" indent="-355600" rtl="0">
              <a:spcBef>
                <a:spcPts val="0"/>
              </a:spcBef>
              <a:buSzPct val="100000"/>
            </a:pPr>
            <a:r>
              <a:rPr lang="en-US"/>
              <a:t>Low-income countries may have opportunities to copy and adapt technology, but if they lack the appropriate supportive economic infrastructure and institutions, new technologies may not have relevance.</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457200" y="-52591"/>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Capital Deepening and New Technology</a:t>
            </a:r>
          </a:p>
        </p:txBody>
      </p:sp>
      <p:sp>
        <p:nvSpPr>
          <p:cNvPr id="243" name="Shape 243"/>
          <p:cNvSpPr txBox="1">
            <a:spLocks noGrp="1"/>
          </p:cNvSpPr>
          <p:nvPr>
            <p:ph type="body" idx="1"/>
          </p:nvPr>
        </p:nvSpPr>
        <p:spPr>
          <a:xfrm>
            <a:off x="112425" y="3360912"/>
            <a:ext cx="8926643" cy="31443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7777"/>
              <a:buChar char="●"/>
            </a:pPr>
            <a:r>
              <a:rPr lang="en-US" sz="1800" dirty="0"/>
              <a:t>If the economy relies only on capital deepening, while remaining at the technology level shown by the Technology 1 line, then it would face diminishing marginal returns as it moved from point R to point W. </a:t>
            </a:r>
          </a:p>
          <a:p>
            <a:pPr marL="457200" marR="0" lvl="0" indent="-317500" algn="l" rtl="0">
              <a:spcBef>
                <a:spcPts val="0"/>
              </a:spcBef>
              <a:spcAft>
                <a:spcPts val="0"/>
              </a:spcAft>
              <a:buSzPct val="77777"/>
              <a:buChar char="●"/>
            </a:pPr>
            <a:r>
              <a:rPr lang="en-US" sz="1800" dirty="0"/>
              <a:t>Now imagine that </a:t>
            </a:r>
            <a:r>
              <a:rPr lang="en-US" sz="1800" u="sng" dirty="0"/>
              <a:t>capital deepening</a:t>
            </a:r>
            <a:r>
              <a:rPr lang="en-US" sz="1800" dirty="0"/>
              <a:t> combines with improvements in </a:t>
            </a:r>
            <a:r>
              <a:rPr lang="en-US" sz="1800" u="sng" dirty="0"/>
              <a:t>technology</a:t>
            </a:r>
            <a:r>
              <a:rPr lang="en-US" sz="1800" dirty="0"/>
              <a:t>. </a:t>
            </a:r>
          </a:p>
          <a:p>
            <a:pPr marL="457200" marR="0" lvl="0" indent="-317500" algn="l" rtl="0">
              <a:spcBef>
                <a:spcPts val="0"/>
              </a:spcBef>
              <a:spcAft>
                <a:spcPts val="0"/>
              </a:spcAft>
              <a:buSzPct val="77777"/>
              <a:buChar char="●"/>
            </a:pPr>
            <a:r>
              <a:rPr lang="en-US" sz="1800" dirty="0"/>
              <a:t>As capital deepens, technology also improves from Technology 1 to Technology 2, and the economy moves from R to S. </a:t>
            </a:r>
          </a:p>
          <a:p>
            <a:pPr marL="457200" marR="0" lvl="0" indent="-317500" algn="l" rtl="0">
              <a:spcBef>
                <a:spcPts val="0"/>
              </a:spcBef>
              <a:spcAft>
                <a:spcPts val="0"/>
              </a:spcAft>
              <a:buSzPct val="77777"/>
              <a:buChar char="●"/>
            </a:pPr>
            <a:r>
              <a:rPr lang="en-US" sz="1800" dirty="0"/>
              <a:t>Similarly, if capital deepens more and technology increases from Technology 2 to Technology 3, then the economy moves from S to T. </a:t>
            </a:r>
          </a:p>
          <a:p>
            <a:pPr marL="457200" marR="0" lvl="0" indent="-317500" algn="l" rtl="0">
              <a:spcBef>
                <a:spcPts val="0"/>
              </a:spcBef>
              <a:spcAft>
                <a:spcPts val="0"/>
              </a:spcAft>
              <a:buSzPct val="77777"/>
              <a:buChar char="●"/>
            </a:pPr>
            <a:r>
              <a:rPr lang="en-US" sz="1800" dirty="0"/>
              <a:t>With improvements in technology, there is no longer any reason that economic growth must necessarily slow down.</a:t>
            </a:r>
          </a:p>
        </p:txBody>
      </p:sp>
      <p:pic>
        <p:nvPicPr>
          <p:cNvPr id="244" name="Shape 244" descr="The graph shows three upward arching lines that each represent a different technology. Improvements in technology lead to greater output per capita and deepened physical and human capital."/>
          <p:cNvPicPr preferRelativeResize="0">
            <a:picLocks noGrp="1"/>
          </p:cNvPicPr>
          <p:nvPr>
            <p:ph type="pic" idx="2"/>
          </p:nvPr>
        </p:nvPicPr>
        <p:blipFill rotWithShape="1">
          <a:blip r:embed="rId3">
            <a:alphaModFix/>
          </a:blip>
          <a:srcRect/>
          <a:stretch/>
        </p:blipFill>
        <p:spPr>
          <a:xfrm>
            <a:off x="2277069" y="680969"/>
            <a:ext cx="3720600" cy="25983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The Slowness of Convergence</a:t>
            </a:r>
          </a:p>
        </p:txBody>
      </p:sp>
      <p:sp>
        <p:nvSpPr>
          <p:cNvPr id="251" name="Shape 251"/>
          <p:cNvSpPr>
            <a:spLocks noGrp="1"/>
          </p:cNvSpPr>
          <p:nvPr>
            <p:ph type="pic" idx="2"/>
          </p:nvPr>
        </p:nvSpPr>
        <p:spPr>
          <a:xfrm>
            <a:off x="457200" y="900725"/>
            <a:ext cx="8062800" cy="5957400"/>
          </a:xfrm>
          <a:prstGeom prst="rect">
            <a:avLst/>
          </a:prstGeom>
        </p:spPr>
        <p:txBody>
          <a:bodyPr wrap="square" lIns="91425" tIns="91425" rIns="91425" bIns="91425" anchor="t" anchorCtr="0">
            <a:noAutofit/>
          </a:bodyPr>
          <a:lstStyle/>
          <a:p>
            <a:pPr marL="457200" lvl="0" indent="-317500" rtl="0">
              <a:spcBef>
                <a:spcPts val="0"/>
              </a:spcBef>
              <a:buSzPct val="77777"/>
              <a:buChar char="●"/>
            </a:pPr>
            <a:r>
              <a:rPr lang="en-US" sz="1800" dirty="0"/>
              <a:t>Economic convergence between high-income countries and the rest of the world seems possible, but it will proceed slowly.</a:t>
            </a:r>
            <a:endParaRPr sz="1800" dirty="0"/>
          </a:p>
          <a:p>
            <a:pPr marL="457200" lvl="0" indent="-317500" rtl="0">
              <a:spcBef>
                <a:spcPts val="0"/>
              </a:spcBef>
              <a:buSzPct val="77777"/>
              <a:buChar char="●"/>
            </a:pPr>
            <a:r>
              <a:rPr lang="en-US" sz="1800" dirty="0"/>
              <a:t>High-income countries have been building up their advantage in standard of living over decades or even </a:t>
            </a:r>
            <a:r>
              <a:rPr lang="en-US" sz="1800"/>
              <a:t>centuries.</a:t>
            </a:r>
            <a:endParaRPr sz="1800" dirty="0"/>
          </a:p>
          <a:p>
            <a:pPr marL="457200" lvl="0" indent="-317500" rtl="0">
              <a:spcBef>
                <a:spcPts val="0"/>
              </a:spcBef>
              <a:spcAft>
                <a:spcPts val="0"/>
              </a:spcAft>
              <a:buSzPct val="77777"/>
              <a:buChar char="●"/>
            </a:pPr>
            <a:r>
              <a:rPr lang="en-US" sz="1800" dirty="0"/>
              <a:t>Example:</a:t>
            </a:r>
          </a:p>
          <a:p>
            <a:pPr marL="914400" lvl="1" indent="-342900" rtl="0">
              <a:spcBef>
                <a:spcPts val="0"/>
              </a:spcBef>
              <a:spcAft>
                <a:spcPts val="0"/>
              </a:spcAft>
              <a:buClr>
                <a:schemeClr val="dk2"/>
              </a:buClr>
              <a:buSzPct val="100000"/>
            </a:pPr>
            <a:r>
              <a:rPr lang="en-US" sz="1800" dirty="0">
                <a:solidFill>
                  <a:schemeClr val="dk2"/>
                </a:solidFill>
              </a:rPr>
              <a:t>A high-income country with a GDP per capita now of $40,000, with a 2% annual growth rate, after 30 years,  will end up with a GDP of $72,450. (= $40,000(1 + 0.02)^30)</a:t>
            </a:r>
          </a:p>
          <a:p>
            <a:pPr marL="914400" lvl="1" indent="-342900" rtl="0">
              <a:spcBef>
                <a:spcPts val="0"/>
              </a:spcBef>
              <a:spcAft>
                <a:spcPts val="0"/>
              </a:spcAft>
              <a:buClr>
                <a:srgbClr val="990000"/>
              </a:buClr>
              <a:buSzPct val="100000"/>
            </a:pPr>
            <a:r>
              <a:rPr lang="en-US" sz="1800" dirty="0">
                <a:solidFill>
                  <a:srgbClr val="990000"/>
                </a:solidFill>
              </a:rPr>
              <a:t>While in a poor country with a GDP per capita now of $4,000, with a 7% annual growth rate, after 30 years, will end up with a GDP of $30,450. (= $4,000(1 + 0.07)^30). </a:t>
            </a:r>
          </a:p>
          <a:p>
            <a:pPr marL="914400" lvl="1" indent="-342900" rtl="0">
              <a:spcBef>
                <a:spcPts val="0"/>
              </a:spcBef>
              <a:spcAft>
                <a:spcPts val="0"/>
              </a:spcAft>
              <a:buSzPct val="100000"/>
            </a:pPr>
            <a:r>
              <a:rPr lang="en-US" sz="1800" dirty="0"/>
              <a:t>Convergence has occurred.</a:t>
            </a:r>
          </a:p>
          <a:p>
            <a:pPr marL="914400" lvl="1" indent="-342900" rtl="0">
              <a:spcBef>
                <a:spcPts val="0"/>
              </a:spcBef>
              <a:spcAft>
                <a:spcPts val="0"/>
              </a:spcAft>
              <a:buSzPct val="100000"/>
            </a:pPr>
            <a:r>
              <a:rPr lang="en-US" sz="1800" dirty="0"/>
              <a:t>The rich country was 10 times as wealthy as the poor one, and now it is only about 2.4 times as wealthy. </a:t>
            </a:r>
          </a:p>
          <a:p>
            <a:pPr marL="914400" lvl="1" indent="-342900" rtl="0">
              <a:spcBef>
                <a:spcPts val="0"/>
              </a:spcBef>
              <a:buSzPct val="100000"/>
            </a:pPr>
            <a:r>
              <a:rPr lang="en-US" sz="1800" dirty="0"/>
              <a:t>Even after 30 consecutive years of very rapid growth, people in the low-income country are still likely to feel quite poor compared to people in the rich country. </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r>
              <a:rPr lang="en-US" sz="2400" b="0" i="0" u="none" strike="noStrike" cap="none" dirty="0">
                <a:solidFill>
                  <a:srgbClr val="6CB255"/>
                </a:solidFill>
                <a:latin typeface="Arial Black"/>
                <a:ea typeface="Arial Black"/>
                <a:cs typeface="Arial Black"/>
                <a:sym typeface="Arial Black"/>
              </a:rPr>
              <a:t>Attribution</a:t>
            </a:r>
            <a:endParaRPr sz="2400" b="0" i="0" u="none" strike="noStrike" cap="none" dirty="0">
              <a:solidFill>
                <a:srgbClr val="6CB255"/>
              </a:solidFill>
              <a:latin typeface="Arial Black"/>
              <a:ea typeface="Arial Black"/>
              <a:cs typeface="Arial Black"/>
              <a:sym typeface="Arial Black"/>
            </a:endParaRPr>
          </a:p>
        </p:txBody>
      </p:sp>
      <p:sp>
        <p:nvSpPr>
          <p:cNvPr id="258" name="Shape 258"/>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Average Daily Calorie Consumption</a:t>
            </a:r>
          </a:p>
        </p:txBody>
      </p:sp>
      <p:pic>
        <p:nvPicPr>
          <p:cNvPr id="88" name="Shape 88" descr="A graphic showing the affordable calorie intake for various countries.  United States is 3770, Norway is 3480.  Zimbabwe is 2076."/>
          <p:cNvPicPr preferRelativeResize="0">
            <a:picLocks noGrp="1"/>
          </p:cNvPicPr>
          <p:nvPr>
            <p:ph type="pic" idx="2"/>
          </p:nvPr>
        </p:nvPicPr>
        <p:blipFill rotWithShape="1">
          <a:blip r:embed="rId3">
            <a:alphaModFix/>
          </a:blip>
          <a:srcRect/>
          <a:stretch/>
        </p:blipFill>
        <p:spPr>
          <a:xfrm>
            <a:off x="1006442" y="1122386"/>
            <a:ext cx="6964426" cy="3500071"/>
          </a:xfrm>
          <a:prstGeom prst="rect">
            <a:avLst/>
          </a:prstGeom>
          <a:noFill/>
          <a:ln>
            <a:noFill/>
          </a:ln>
        </p:spPr>
      </p:pic>
      <p:sp>
        <p:nvSpPr>
          <p:cNvPr id="89" name="Shape 89"/>
          <p:cNvSpPr txBox="1">
            <a:spLocks noGrp="1"/>
          </p:cNvSpPr>
          <p:nvPr>
            <p:ph type="body" idx="1"/>
          </p:nvPr>
        </p:nvSpPr>
        <p:spPr>
          <a:xfrm>
            <a:off x="457200" y="4843973"/>
            <a:ext cx="8062800" cy="14988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Not only has the number of calories that people consume per day increased, so has the amount of food calories that people are able to afford based on their working wages. </a:t>
            </a:r>
          </a:p>
          <a:p>
            <a:pPr marR="0" lvl="0" algn="l" rtl="0">
              <a:spcBef>
                <a:spcPts val="0"/>
              </a:spcBef>
              <a:spcAft>
                <a:spcPts val="0"/>
              </a:spcAft>
              <a:buNone/>
            </a:pPr>
            <a:r>
              <a:rPr lang="en-US" sz="1800"/>
              <a:t>     (Credit: modification of work by Lauren Manning/Flickr Creative Commons)</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41325"/>
            <a:ext cx="8062800" cy="786300"/>
          </a:xfrm>
          <a:prstGeom prst="rect">
            <a:avLst/>
          </a:prstGeom>
        </p:spPr>
        <p:txBody>
          <a:bodyPr wrap="square" lIns="91425" tIns="91425" rIns="91425" bIns="91425" anchor="b" anchorCtr="0">
            <a:noAutofit/>
          </a:bodyPr>
          <a:lstStyle/>
          <a:p>
            <a:pPr lvl="0">
              <a:spcBef>
                <a:spcPts val="0"/>
              </a:spcBef>
              <a:buNone/>
            </a:pPr>
            <a:r>
              <a:rPr lang="en-US"/>
              <a:t>7.1 The Relatively Recent Arrival of </a:t>
            </a:r>
          </a:p>
          <a:p>
            <a:pPr lvl="0">
              <a:spcBef>
                <a:spcPts val="0"/>
              </a:spcBef>
              <a:buNone/>
            </a:pPr>
            <a:r>
              <a:rPr lang="en-US"/>
              <a:t>Economic Growth</a:t>
            </a:r>
          </a:p>
        </p:txBody>
      </p:sp>
      <p:sp>
        <p:nvSpPr>
          <p:cNvPr id="96" name="Shape 96"/>
          <p:cNvSpPr>
            <a:spLocks noGrp="1"/>
          </p:cNvSpPr>
          <p:nvPr>
            <p:ph type="pic" idx="2"/>
          </p:nvPr>
        </p:nvSpPr>
        <p:spPr>
          <a:xfrm>
            <a:off x="457200" y="1283875"/>
            <a:ext cx="8062800" cy="5383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Modern economic growth</a:t>
            </a:r>
            <a:r>
              <a:rPr lang="en-US"/>
              <a:t> - the period of rapid economic growth from 1870 onward.</a:t>
            </a:r>
          </a:p>
          <a:p>
            <a:pPr lvl="0" rtl="0">
              <a:spcBef>
                <a:spcPts val="0"/>
              </a:spcBef>
              <a:buNone/>
            </a:pPr>
            <a:endParaRPr/>
          </a:p>
          <a:p>
            <a:pPr marL="457200" lvl="0" indent="-317500" rtl="0">
              <a:spcBef>
                <a:spcPts val="0"/>
              </a:spcBef>
              <a:buSzPct val="70000"/>
              <a:buChar char="●"/>
            </a:pPr>
            <a:r>
              <a:rPr lang="en-US"/>
              <a:t>Rapid and sustained economic growth is a relatively recent experience for the human race. </a:t>
            </a:r>
          </a:p>
          <a:p>
            <a:pPr lvl="0" rtl="0">
              <a:spcBef>
                <a:spcPts val="0"/>
              </a:spcBef>
              <a:buNone/>
            </a:pPr>
            <a:endParaRPr/>
          </a:p>
          <a:p>
            <a:pPr marL="457200" lvl="0" indent="-317500" rtl="0">
              <a:spcBef>
                <a:spcPts val="0"/>
              </a:spcBef>
              <a:buSzPct val="70000"/>
              <a:buChar char="●"/>
            </a:pPr>
            <a:r>
              <a:rPr lang="en-US"/>
              <a:t>Before the last two centuries, the average person’s standard of living had not changed much for centuries.</a:t>
            </a:r>
          </a:p>
          <a:p>
            <a:pPr lvl="0" rtl="0">
              <a:spcBef>
                <a:spcPts val="0"/>
              </a:spcBef>
              <a:buNone/>
            </a:pPr>
            <a:endParaRPr/>
          </a:p>
          <a:p>
            <a:pPr marR="0" lvl="0" algn="l" rtl="0">
              <a:lnSpc>
                <a:spcPct val="100000"/>
              </a:lnSpc>
              <a:spcBef>
                <a:spcPts val="400"/>
              </a:spcBef>
              <a:spcAft>
                <a:spcPts val="600"/>
              </a:spcAft>
              <a:buNone/>
            </a:pPr>
            <a:endParaRP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41325"/>
            <a:ext cx="8062800" cy="652500"/>
          </a:xfrm>
          <a:prstGeom prst="rect">
            <a:avLst/>
          </a:prstGeom>
        </p:spPr>
        <p:txBody>
          <a:bodyPr wrap="square" lIns="91425" tIns="91425" rIns="91425" bIns="91425" anchor="b" anchorCtr="0">
            <a:noAutofit/>
          </a:bodyPr>
          <a:lstStyle/>
          <a:p>
            <a:pPr lvl="0" rtl="0">
              <a:spcBef>
                <a:spcPts val="0"/>
              </a:spcBef>
              <a:buNone/>
            </a:pPr>
            <a:r>
              <a:rPr lang="en-US"/>
              <a:t>Industrial Revolution</a:t>
            </a:r>
          </a:p>
        </p:txBody>
      </p:sp>
      <p:sp>
        <p:nvSpPr>
          <p:cNvPr id="103" name="Shape 103"/>
          <p:cNvSpPr>
            <a:spLocks noGrp="1"/>
          </p:cNvSpPr>
          <p:nvPr>
            <p:ph type="pic" idx="2"/>
          </p:nvPr>
        </p:nvSpPr>
        <p:spPr>
          <a:xfrm>
            <a:off x="457200" y="893768"/>
            <a:ext cx="8062800" cy="5773200"/>
          </a:xfrm>
          <a:prstGeom prst="rect">
            <a:avLst/>
          </a:prstGeom>
        </p:spPr>
        <p:txBody>
          <a:bodyPr wrap="square" lIns="91425" tIns="91425" rIns="91425" bIns="91425" anchor="t" anchorCtr="0">
            <a:noAutofit/>
          </a:bodyPr>
          <a:lstStyle/>
          <a:p>
            <a:pPr lvl="0" rtl="0">
              <a:spcBef>
                <a:spcPts val="0"/>
              </a:spcBef>
              <a:buNone/>
            </a:pPr>
            <a:endParaRPr/>
          </a:p>
          <a:p>
            <a:pPr marL="457200" lvl="0" indent="-317500" rtl="0">
              <a:spcBef>
                <a:spcPts val="0"/>
              </a:spcBef>
              <a:buSzPct val="70000"/>
              <a:buChar char="●"/>
            </a:pPr>
            <a:r>
              <a:rPr lang="en-US" b="1"/>
              <a:t>Industrial Revolution</a:t>
            </a:r>
            <a:r>
              <a:rPr lang="en-US"/>
              <a:t> - the widespread use of power-driven machinery and the economic and social changes that resulted in the first half of the 1800s.</a:t>
            </a:r>
          </a:p>
          <a:p>
            <a:pPr lvl="0" rtl="0">
              <a:spcBef>
                <a:spcPts val="0"/>
              </a:spcBef>
              <a:buNone/>
            </a:pPr>
            <a:endParaRPr/>
          </a:p>
          <a:p>
            <a:pPr marL="457200" lvl="0" indent="-317500" rtl="0">
              <a:spcBef>
                <a:spcPts val="0"/>
              </a:spcBef>
              <a:spcAft>
                <a:spcPts val="0"/>
              </a:spcAft>
              <a:buSzPct val="70000"/>
              <a:buChar char="●"/>
            </a:pPr>
            <a:r>
              <a:rPr lang="en-US"/>
              <a:t>The Industrial Revolution led to increasing inequality among nations.</a:t>
            </a:r>
          </a:p>
          <a:p>
            <a:pPr marL="914400" lvl="1" indent="-355600" rtl="0">
              <a:spcBef>
                <a:spcPts val="0"/>
              </a:spcBef>
              <a:spcAft>
                <a:spcPts val="0"/>
              </a:spcAft>
              <a:buSzPct val="100000"/>
            </a:pPr>
            <a:r>
              <a:rPr lang="en-US"/>
              <a:t>1870: GDP of the top economies of the world was 2.4 times the GDP per capita of the world’s poorest economies.</a:t>
            </a:r>
          </a:p>
          <a:p>
            <a:pPr marL="914400" lvl="1" indent="-355600" rtl="0">
              <a:spcBef>
                <a:spcPts val="0"/>
              </a:spcBef>
              <a:buSzPct val="100000"/>
            </a:pPr>
            <a:r>
              <a:rPr lang="en-US"/>
              <a:t>1960: the top economies had 4.2 times the GDP per capita of the world’s poorest economies.</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Rule of Law and Economic Growth</a:t>
            </a:r>
          </a:p>
        </p:txBody>
      </p:sp>
      <p:sp>
        <p:nvSpPr>
          <p:cNvPr id="110" name="Shape 110"/>
          <p:cNvSpPr>
            <a:spLocks noGrp="1"/>
          </p:cNvSpPr>
          <p:nvPr>
            <p:ph type="pic" idx="2"/>
          </p:nvPr>
        </p:nvSpPr>
        <p:spPr>
          <a:xfrm>
            <a:off x="457200" y="1122371"/>
            <a:ext cx="8062800" cy="48747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Influence of two key factors on an economy's long-run economic growth:</a:t>
            </a:r>
          </a:p>
          <a:p>
            <a:pPr lvl="0" rtl="0">
              <a:spcBef>
                <a:spcPts val="0"/>
              </a:spcBef>
              <a:buNone/>
            </a:pPr>
            <a:endParaRPr b="1"/>
          </a:p>
          <a:p>
            <a:pPr marL="457200" lvl="0" indent="-317500" rtl="0">
              <a:spcBef>
                <a:spcPts val="0"/>
              </a:spcBef>
              <a:spcAft>
                <a:spcPts val="0"/>
              </a:spcAft>
              <a:buSzPct val="70000"/>
              <a:buChar char="●"/>
            </a:pPr>
            <a:r>
              <a:rPr lang="en-US"/>
              <a:t>Adherence to </a:t>
            </a:r>
            <a:r>
              <a:rPr lang="en-US" b="1"/>
              <a:t>rule of law</a:t>
            </a:r>
            <a:r>
              <a:rPr lang="en-US"/>
              <a:t> - </a:t>
            </a:r>
          </a:p>
          <a:p>
            <a:pPr marL="914400" lvl="1" indent="-355600" rtl="0">
              <a:spcBef>
                <a:spcPts val="0"/>
              </a:spcBef>
              <a:spcAft>
                <a:spcPts val="0"/>
              </a:spcAft>
              <a:buSzPct val="100000"/>
            </a:pPr>
            <a:r>
              <a:rPr lang="en-US"/>
              <a:t>The process of enacting laws that protect individual and entity rights to use their property as they see fit.</a:t>
            </a:r>
          </a:p>
          <a:p>
            <a:pPr marL="914400" marR="0" lvl="1" indent="-355600" algn="l" rtl="0">
              <a:lnSpc>
                <a:spcPct val="100000"/>
              </a:lnSpc>
              <a:spcBef>
                <a:spcPts val="0"/>
              </a:spcBef>
              <a:spcAft>
                <a:spcPts val="0"/>
              </a:spcAft>
              <a:buClr>
                <a:srgbClr val="6CB255"/>
              </a:buClr>
              <a:buSzPct val="100000"/>
              <a:buFont typeface="Arial"/>
            </a:pPr>
            <a:r>
              <a:rPr lang="en-US"/>
              <a:t>Laws must be clear, public, fair, and enforced, and applicable to all members of society.</a:t>
            </a:r>
          </a:p>
          <a:p>
            <a:pPr lvl="0" rtl="0">
              <a:spcBef>
                <a:spcPts val="0"/>
              </a:spcBef>
              <a:buNone/>
            </a:pPr>
            <a:endParaRPr b="1"/>
          </a:p>
          <a:p>
            <a:pPr marL="457200" lvl="0" indent="-317500" rtl="0">
              <a:spcBef>
                <a:spcPts val="0"/>
              </a:spcBef>
              <a:spcAft>
                <a:spcPts val="0"/>
              </a:spcAft>
              <a:buSzPct val="70000"/>
              <a:buChar char="●"/>
            </a:pPr>
            <a:r>
              <a:rPr lang="en-US"/>
              <a:t>Protection of </a:t>
            </a:r>
            <a:r>
              <a:rPr lang="en-US" b="1"/>
              <a:t>contractual rights</a:t>
            </a:r>
            <a:r>
              <a:rPr lang="en-US"/>
              <a:t> - </a:t>
            </a:r>
          </a:p>
          <a:p>
            <a:pPr marL="914400" lvl="1" indent="-355600" rtl="0">
              <a:spcBef>
                <a:spcPts val="0"/>
              </a:spcBef>
              <a:spcAft>
                <a:spcPts val="0"/>
              </a:spcAft>
              <a:buSzPct val="100000"/>
            </a:pPr>
            <a:r>
              <a:rPr lang="en-US"/>
              <a:t>The rights of individuals to enter into agreements with others regarding the use of their property </a:t>
            </a:r>
          </a:p>
          <a:p>
            <a:pPr marL="914400" lvl="1" indent="-355600" rtl="0">
              <a:spcBef>
                <a:spcPts val="0"/>
              </a:spcBef>
              <a:buSzPct val="100000"/>
            </a:pPr>
            <a:r>
              <a:rPr lang="en-US"/>
              <a:t>Providing recourse through the legal system in the event of noncompliance.</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41325"/>
            <a:ext cx="8062800" cy="744600"/>
          </a:xfrm>
          <a:prstGeom prst="rect">
            <a:avLst/>
          </a:prstGeom>
        </p:spPr>
        <p:txBody>
          <a:bodyPr wrap="square" lIns="91425" tIns="91425" rIns="91425" bIns="91425" anchor="b" anchorCtr="0">
            <a:noAutofit/>
          </a:bodyPr>
          <a:lstStyle/>
          <a:p>
            <a:pPr lvl="0">
              <a:spcBef>
                <a:spcPts val="0"/>
              </a:spcBef>
              <a:buNone/>
            </a:pPr>
            <a:r>
              <a:rPr lang="en-US"/>
              <a:t>7.2 Labor Productivity and </a:t>
            </a:r>
          </a:p>
          <a:p>
            <a:pPr lvl="0">
              <a:spcBef>
                <a:spcPts val="0"/>
              </a:spcBef>
              <a:buNone/>
            </a:pPr>
            <a:r>
              <a:rPr lang="en-US"/>
              <a:t>Economic Growth</a:t>
            </a:r>
          </a:p>
        </p:txBody>
      </p:sp>
      <p:sp>
        <p:nvSpPr>
          <p:cNvPr id="117" name="Shape 117"/>
          <p:cNvSpPr>
            <a:spLocks noGrp="1"/>
          </p:cNvSpPr>
          <p:nvPr>
            <p:ph type="pic" idx="2"/>
          </p:nvPr>
        </p:nvSpPr>
        <p:spPr>
          <a:xfrm>
            <a:off x="457200" y="945825"/>
            <a:ext cx="8062800" cy="58623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dirty="0"/>
              <a:t>Sustained long-term economic growth comes from increases in worker productivity.</a:t>
            </a:r>
            <a:endParaRPr dirty="0"/>
          </a:p>
          <a:p>
            <a:pPr marL="457200" lvl="0" indent="-317500" rtl="0">
              <a:spcBef>
                <a:spcPts val="0"/>
              </a:spcBef>
              <a:buSzPct val="70000"/>
              <a:buChar char="●"/>
            </a:pPr>
            <a:r>
              <a:rPr lang="en-US" b="1" dirty="0"/>
              <a:t>Labor productivity</a:t>
            </a:r>
            <a:r>
              <a:rPr lang="en-US" dirty="0"/>
              <a:t> - the value of what is produced per worker, or per hour worked (sometimes called worker productivity).</a:t>
            </a:r>
            <a:endParaRPr dirty="0"/>
          </a:p>
          <a:p>
            <a:pPr marL="457200" lvl="0" indent="-317500" rtl="0">
              <a:spcBef>
                <a:spcPts val="0"/>
              </a:spcBef>
              <a:spcAft>
                <a:spcPts val="0"/>
              </a:spcAft>
              <a:buSzPct val="70000"/>
              <a:buChar char="●"/>
            </a:pPr>
            <a:r>
              <a:rPr lang="en-US" dirty="0"/>
              <a:t>Determinants of worker productivity:</a:t>
            </a:r>
          </a:p>
          <a:p>
            <a:pPr marL="914400" lvl="1" indent="-355600" rtl="0">
              <a:spcBef>
                <a:spcPts val="0"/>
              </a:spcBef>
              <a:spcAft>
                <a:spcPts val="0"/>
              </a:spcAft>
              <a:buSzPct val="100000"/>
            </a:pPr>
            <a:r>
              <a:rPr lang="en-US" b="1" dirty="0"/>
              <a:t>Human capital </a:t>
            </a:r>
            <a:r>
              <a:rPr lang="en-US" dirty="0"/>
              <a:t>- the accumulated knowledge (from education and experience), skills, and expertise that the average worker in an economy possesses.</a:t>
            </a:r>
          </a:p>
          <a:p>
            <a:pPr marL="914400" lvl="1" indent="-355600" rtl="0">
              <a:spcBef>
                <a:spcPts val="0"/>
              </a:spcBef>
              <a:spcAft>
                <a:spcPts val="0"/>
              </a:spcAft>
              <a:buSzPct val="100000"/>
            </a:pPr>
            <a:r>
              <a:rPr lang="en-US" b="1" dirty="0"/>
              <a:t>Technological change</a:t>
            </a:r>
            <a:r>
              <a:rPr lang="en-US" dirty="0"/>
              <a:t> - a combination </a:t>
            </a:r>
            <a:r>
              <a:rPr lang="en-US" dirty="0">
                <a:solidFill>
                  <a:schemeClr val="dk1"/>
                </a:solidFill>
              </a:rPr>
              <a:t>of invention and innovation.</a:t>
            </a:r>
          </a:p>
          <a:p>
            <a:pPr marL="1371600" marR="0" lvl="2" indent="-317500" algn="l" rtl="0">
              <a:lnSpc>
                <a:spcPct val="100000"/>
              </a:lnSpc>
              <a:spcBef>
                <a:spcPts val="0"/>
              </a:spcBef>
              <a:spcAft>
                <a:spcPts val="0"/>
              </a:spcAft>
              <a:buClr>
                <a:srgbClr val="6CB255"/>
              </a:buClr>
              <a:buSzPct val="70000"/>
              <a:buFont typeface="Arial"/>
            </a:pPr>
            <a:r>
              <a:rPr lang="en-US" sz="2000" b="1" dirty="0"/>
              <a:t>Invention</a:t>
            </a:r>
            <a:r>
              <a:rPr lang="en-US" sz="2000" dirty="0"/>
              <a:t> - advances in knowledge.</a:t>
            </a:r>
          </a:p>
          <a:p>
            <a:pPr marL="1371600" marR="0" lvl="2" indent="-317500" algn="l" rtl="0">
              <a:lnSpc>
                <a:spcPct val="100000"/>
              </a:lnSpc>
              <a:spcBef>
                <a:spcPts val="0"/>
              </a:spcBef>
              <a:spcAft>
                <a:spcPts val="0"/>
              </a:spcAft>
              <a:buClr>
                <a:srgbClr val="6CB255"/>
              </a:buClr>
              <a:buSzPct val="70000"/>
              <a:buFont typeface="Arial"/>
            </a:pPr>
            <a:r>
              <a:rPr lang="en-US" sz="2000" b="1" dirty="0"/>
              <a:t>Innovation</a:t>
            </a:r>
            <a:r>
              <a:rPr lang="en-US" sz="2000" dirty="0"/>
              <a:t> - putting  advances in knowledge to use in a new product or service.</a:t>
            </a:r>
          </a:p>
          <a:p>
            <a:pPr marL="914400" marR="0" lvl="1" indent="-355600" algn="l" rtl="0">
              <a:lnSpc>
                <a:spcPct val="100000"/>
              </a:lnSpc>
              <a:spcBef>
                <a:spcPts val="0"/>
              </a:spcBef>
              <a:spcAft>
                <a:spcPts val="0"/>
              </a:spcAft>
              <a:buSzPct val="100000"/>
            </a:pPr>
            <a:r>
              <a:rPr lang="en-US" b="1" dirty="0"/>
              <a:t>Economies of scale</a:t>
            </a:r>
            <a:r>
              <a:rPr lang="en-US" dirty="0"/>
              <a:t> - the cost advantages that industries obtain due to size.</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Sources of Economic Growth: </a:t>
            </a:r>
          </a:p>
          <a:p>
            <a:pPr lvl="0">
              <a:spcBef>
                <a:spcPts val="0"/>
              </a:spcBef>
              <a:buNone/>
            </a:pPr>
            <a:r>
              <a:rPr lang="en-US"/>
              <a:t>The Aggregate Production Function</a:t>
            </a:r>
          </a:p>
        </p:txBody>
      </p:sp>
      <p:sp>
        <p:nvSpPr>
          <p:cNvPr id="124" name="Shape 124"/>
          <p:cNvSpPr>
            <a:spLocks noGrp="1"/>
          </p:cNvSpPr>
          <p:nvPr>
            <p:ph type="pic" idx="2"/>
          </p:nvPr>
        </p:nvSpPr>
        <p:spPr>
          <a:xfrm>
            <a:off x="457200" y="1122376"/>
            <a:ext cx="8062800" cy="54576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dirty="0"/>
              <a:t>Production function</a:t>
            </a:r>
            <a:r>
              <a:rPr lang="en-US" dirty="0"/>
              <a:t> - the process whereby a </a:t>
            </a:r>
            <a:r>
              <a:rPr lang="en-US" i="1" dirty="0"/>
              <a:t>firm</a:t>
            </a:r>
            <a:r>
              <a:rPr lang="en-US" dirty="0"/>
              <a:t> turns economic inputs like labor, machinery, and raw materials into outputs like goods and services that consumers use.</a:t>
            </a:r>
            <a:endParaRPr dirty="0"/>
          </a:p>
          <a:p>
            <a:pPr marL="457200" lvl="0" indent="-317500" rtl="0">
              <a:spcBef>
                <a:spcPts val="0"/>
              </a:spcBef>
              <a:buSzPct val="70000"/>
              <a:buChar char="●"/>
            </a:pPr>
            <a:r>
              <a:rPr lang="en-US" dirty="0"/>
              <a:t>A </a:t>
            </a:r>
            <a:r>
              <a:rPr lang="en-US" u="sng" dirty="0"/>
              <a:t>micro</a:t>
            </a:r>
            <a:r>
              <a:rPr lang="en-US" dirty="0"/>
              <a:t>economic production function describes a </a:t>
            </a:r>
            <a:r>
              <a:rPr lang="en-US" i="1" dirty="0"/>
              <a:t>firm's</a:t>
            </a:r>
            <a:r>
              <a:rPr lang="en-US" dirty="0"/>
              <a:t> or an </a:t>
            </a:r>
            <a:r>
              <a:rPr lang="en-US" i="1" dirty="0"/>
              <a:t>industry's</a:t>
            </a:r>
            <a:r>
              <a:rPr lang="en-US" dirty="0"/>
              <a:t> inputs and outputs.</a:t>
            </a:r>
            <a:endParaRPr dirty="0"/>
          </a:p>
          <a:p>
            <a:pPr marL="457200" lvl="0" indent="-317500" rtl="0">
              <a:spcBef>
                <a:spcPts val="0"/>
              </a:spcBef>
              <a:buSzPct val="70000"/>
              <a:buChar char="●"/>
            </a:pPr>
            <a:r>
              <a:rPr lang="en-US" dirty="0"/>
              <a:t>In </a:t>
            </a:r>
            <a:r>
              <a:rPr lang="en-US" u="sng" dirty="0"/>
              <a:t>macro</a:t>
            </a:r>
            <a:r>
              <a:rPr lang="en-US" dirty="0"/>
              <a:t>economics, we call the connection from inputs to outputs for the entire economy an aggregate production function.</a:t>
            </a:r>
            <a:endParaRPr dirty="0"/>
          </a:p>
          <a:p>
            <a:pPr marL="457200" lvl="0" indent="-317500">
              <a:spcBef>
                <a:spcPts val="0"/>
              </a:spcBef>
              <a:buSzPct val="70000"/>
              <a:buChar char="●"/>
            </a:pPr>
            <a:r>
              <a:rPr lang="en-US" b="1" dirty="0"/>
              <a:t>Aggregate production function </a:t>
            </a:r>
            <a:r>
              <a:rPr lang="en-US" dirty="0"/>
              <a:t>- the process whereby an economy as a whole turns economic inputs such as human  capital, physical capital, and technology into output measured as GDP per capita.</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Components of the Aggregate Production Function</a:t>
            </a:r>
          </a:p>
        </p:txBody>
      </p:sp>
      <p:pic>
        <p:nvPicPr>
          <p:cNvPr id="131" name="Shape 131" descr="The first illustration shows that workforce, human capital, physical capital, and technology produce GDP. The second illustration shows that human capital per person, physical capital per person, and technology per person produce GDP per capital."/>
          <p:cNvPicPr preferRelativeResize="0">
            <a:picLocks noGrp="1"/>
          </p:cNvPicPr>
          <p:nvPr>
            <p:ph type="pic" idx="2"/>
          </p:nvPr>
        </p:nvPicPr>
        <p:blipFill rotWithShape="1">
          <a:blip r:embed="rId3">
            <a:alphaModFix/>
          </a:blip>
          <a:srcRect/>
          <a:stretch/>
        </p:blipFill>
        <p:spPr>
          <a:xfrm>
            <a:off x="710843" y="1108075"/>
            <a:ext cx="3524964" cy="5256213"/>
          </a:xfrm>
          <a:prstGeom prst="rect">
            <a:avLst/>
          </a:prstGeom>
          <a:noFill/>
          <a:ln>
            <a:noFill/>
          </a:ln>
        </p:spPr>
      </p:pic>
      <p:sp>
        <p:nvSpPr>
          <p:cNvPr id="132" name="Shape 132"/>
          <p:cNvSpPr txBox="1">
            <a:spLocks noGrp="1"/>
          </p:cNvSpPr>
          <p:nvPr>
            <p:ph type="body" idx="1"/>
          </p:nvPr>
        </p:nvSpPr>
        <p:spPr>
          <a:xfrm>
            <a:off x="4606925" y="1107617"/>
            <a:ext cx="3913188" cy="5256973"/>
          </a:xfrm>
          <a:prstGeom prst="rect">
            <a:avLst/>
          </a:prstGeom>
          <a:noFill/>
          <a:ln>
            <a:noFill/>
          </a:ln>
        </p:spPr>
        <p:txBody>
          <a:bodyPr wrap="square" lIns="91425" tIns="45700" rIns="91425" bIns="45700" anchor="t" anchorCtr="0">
            <a:noAutofit/>
          </a:bodyPr>
          <a:lstStyle/>
          <a:p>
            <a:pPr marL="457200" marR="0" lvl="0" indent="-317500" algn="l" rtl="0">
              <a:spcBef>
                <a:spcPts val="920"/>
              </a:spcBef>
              <a:spcAft>
                <a:spcPts val="0"/>
              </a:spcAft>
              <a:buClr>
                <a:srgbClr val="6CB255"/>
              </a:buClr>
              <a:buSzPct val="73684"/>
              <a:buChar char="●"/>
            </a:pPr>
            <a:r>
              <a:rPr lang="en-US" sz="1900">
                <a:solidFill>
                  <a:schemeClr val="dk1"/>
                </a:solidFill>
              </a:rPr>
              <a:t>An aggregate production function shows what goes into producing the output for an overall economy. </a:t>
            </a:r>
          </a:p>
          <a:p>
            <a:pPr marL="800100" lvl="0" indent="-361950" rtl="0">
              <a:spcBef>
                <a:spcPts val="920"/>
              </a:spcBef>
              <a:spcAft>
                <a:spcPts val="0"/>
              </a:spcAft>
              <a:buClr>
                <a:srgbClr val="6CB255"/>
              </a:buClr>
              <a:buSzPct val="100000"/>
              <a:buFont typeface="Arial"/>
              <a:buAutoNum type="alphaLcParenBoth"/>
            </a:pPr>
            <a:r>
              <a:rPr lang="en-US" sz="1900">
                <a:solidFill>
                  <a:schemeClr val="dk1"/>
                </a:solidFill>
              </a:rPr>
              <a:t>This aggregate production function has GDP as its output. </a:t>
            </a:r>
          </a:p>
          <a:p>
            <a:pPr lvl="0" rtl="0">
              <a:spcBef>
                <a:spcPts val="920"/>
              </a:spcBef>
              <a:spcAft>
                <a:spcPts val="0"/>
              </a:spcAft>
              <a:buNone/>
            </a:pPr>
            <a:endParaRPr sz="1900">
              <a:solidFill>
                <a:schemeClr val="dk1"/>
              </a:solidFill>
            </a:endParaRPr>
          </a:p>
          <a:p>
            <a:pPr marL="800100" lvl="0" indent="-361950" rtl="0">
              <a:spcBef>
                <a:spcPts val="920"/>
              </a:spcBef>
              <a:spcAft>
                <a:spcPts val="0"/>
              </a:spcAft>
              <a:buClr>
                <a:srgbClr val="6CB255"/>
              </a:buClr>
              <a:buSzPct val="100000"/>
              <a:buFont typeface="Arial"/>
              <a:buAutoNum type="alphaLcParenBoth"/>
            </a:pPr>
            <a:r>
              <a:rPr lang="en-US" sz="1900">
                <a:solidFill>
                  <a:schemeClr val="dk1"/>
                </a:solidFill>
              </a:rPr>
              <a:t>This aggregate production function has GDP per capita as its output. Because we calculate it on a per-person basis, we already figure the labor input into the other factors and we do not need to list it separately.</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3499</Words>
  <Application>Microsoft Macintosh PowerPoint</Application>
  <PresentationFormat>On-screen Show (4:3)</PresentationFormat>
  <Paragraphs>189</Paragraphs>
  <Slides>26</Slides>
  <Notes>26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26</vt:i4>
      </vt:variant>
    </vt:vector>
  </HeadingPairs>
  <TitlesOfParts>
    <vt:vector size="30" baseType="lpstr">
      <vt:lpstr>Arial</vt:lpstr>
      <vt:lpstr>Arial Black</vt:lpstr>
      <vt:lpstr>Essential</vt:lpstr>
      <vt:lpstr>Essential</vt:lpstr>
      <vt:lpstr>PowerPoint Presentation</vt:lpstr>
      <vt:lpstr>CH.7 OUTLINE</vt:lpstr>
      <vt:lpstr>Average Daily Calorie Consumption</vt:lpstr>
      <vt:lpstr>7.1 The Relatively Recent Arrival of  Economic Growth</vt:lpstr>
      <vt:lpstr>Industrial Revolution</vt:lpstr>
      <vt:lpstr>Rule of Law and Economic Growth</vt:lpstr>
      <vt:lpstr>7.2 Labor Productivity and  Economic Growth</vt:lpstr>
      <vt:lpstr>Sources of Economic Growth:  The Aggregate Production Function</vt:lpstr>
      <vt:lpstr>Components of the Aggregate Production Function</vt:lpstr>
      <vt:lpstr>Measuring Productivity</vt:lpstr>
      <vt:lpstr>Output per Hour Worked in the  U.S. Economy, 1947–2011</vt:lpstr>
      <vt:lpstr>Productivity Growth Since 1950</vt:lpstr>
      <vt:lpstr>The Power of Sustained Economic Growth</vt:lpstr>
      <vt:lpstr>GDP and Compound Growth Rates</vt:lpstr>
      <vt:lpstr>7.3 Components of Economic Growth</vt:lpstr>
      <vt:lpstr>Capital Deepening</vt:lpstr>
      <vt:lpstr>Human Capital Deepening in the U.S.</vt:lpstr>
      <vt:lpstr>Physical Capital per Worker in the United States</vt:lpstr>
      <vt:lpstr>Growth Accounting Studies</vt:lpstr>
      <vt:lpstr>A Healthy Climate for Economic Growth</vt:lpstr>
      <vt:lpstr>7.4 Economic Convergence</vt:lpstr>
      <vt:lpstr>Arguments Favoring Convergence</vt:lpstr>
      <vt:lpstr>Arguments That Convergence Is Neither Inevitable nor Likely</vt:lpstr>
      <vt:lpstr>Capital Deepening and New Technology</vt:lpstr>
      <vt:lpstr>The Slowness of Convergence</vt:lpstr>
      <vt:lpstr>Attribution</vt:lpstr>
    </vt:vector>
  </TitlesOfParts>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Helen Graves</cp:lastModifiedBy>
  <cp:revision>6</cp:revision>
  <dcterms:modified xsi:type="dcterms:W3CDTF">2018-02-21T19:52:46Z</dcterms:modified>
</cp:coreProperties>
</file>