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 id="2147483657"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541"/>
  </p:normalViewPr>
  <p:slideViewPr>
    <p:cSldViewPr snapToGrid="0" snapToObjects="1">
      <p:cViewPr varScale="1">
        <p:scale>
          <a:sx n="101" d="100"/>
          <a:sy n="101" d="100"/>
        </p:scale>
        <p:origin x="192"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2930557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714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603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12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09288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479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1115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607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3702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170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9108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033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03807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1275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1472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6118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969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981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05824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6289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14361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83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1931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086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1027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420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4945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2330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1527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157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12790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02688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p:nvPr/>
        </p:nvSpPr>
        <p:spPr>
          <a:xfrm>
            <a:off x="0" y="789677"/>
            <a:ext cx="9144000" cy="709154"/>
          </a:xfrm>
          <a:prstGeom prst="rect">
            <a:avLst/>
          </a:prstGeom>
          <a:noFill/>
          <a:ln>
            <a:noFill/>
          </a:ln>
        </p:spPr>
        <p:txBody>
          <a:bodyPr wrap="square" lIns="91425" tIns="45700" rIns="91425" bIns="45700" anchor="t" anchorCtr="0">
            <a:noAutofit/>
          </a:bodyPr>
          <a:lstStyle/>
          <a:p>
            <a:pPr marL="0" marR="0" lvl="0" indent="-222250" algn="ctr" rtl="0">
              <a:spcBef>
                <a:spcPts val="0"/>
              </a:spcBef>
              <a:spcAft>
                <a:spcPts val="0"/>
              </a:spcAft>
              <a:buClr>
                <a:srgbClr val="6CB255"/>
              </a:buClr>
              <a:buSzPct val="100000"/>
              <a:buFont typeface="Arial Black"/>
              <a:buNone/>
            </a:pPr>
            <a:r>
              <a:rPr lang="en-US" sz="3500" b="0" i="0" u="none" strike="noStrike" cap="none">
                <a:solidFill>
                  <a:srgbClr val="6CB255"/>
                </a:solidFill>
                <a:latin typeface="Arial Black"/>
                <a:ea typeface="Arial Black"/>
                <a:cs typeface="Arial Black"/>
                <a:sym typeface="Arial Black"/>
              </a:rPr>
              <a:t>COLLEGE PHYSICS</a:t>
            </a:r>
          </a:p>
          <a:p>
            <a:pPr marL="0" marR="0" lvl="0" indent="-114300" algn="ctr" rtl="0">
              <a:spcBef>
                <a:spcPts val="0"/>
              </a:spcBef>
              <a:spcAft>
                <a:spcPts val="0"/>
              </a:spcAft>
              <a:buClr>
                <a:srgbClr val="6CB255"/>
              </a:buClr>
              <a:buSzPct val="100000"/>
              <a:buFont typeface="Arial Black"/>
              <a:buNone/>
            </a:pPr>
            <a:endParaRPr sz="1800" b="0" i="0" u="none" strike="noStrike" cap="none">
              <a:solidFill>
                <a:srgbClr val="EAF1DD"/>
              </a:solidFill>
              <a:latin typeface="Arial"/>
              <a:ea typeface="Arial"/>
              <a:cs typeface="Arial"/>
              <a:sym typeface="Arial"/>
            </a:endParaRPr>
          </a:p>
          <a:p>
            <a:pPr marL="0" marR="0" lvl="0" indent="-127000" algn="ctr" rtl="0">
              <a:spcBef>
                <a:spcPts val="0"/>
              </a:spcBef>
              <a:spcAft>
                <a:spcPts val="0"/>
              </a:spcAft>
              <a:buClr>
                <a:srgbClr val="212F62"/>
              </a:buClr>
              <a:buSzPct val="100000"/>
              <a:buFont typeface="Arial"/>
              <a:buNone/>
            </a:pPr>
            <a:r>
              <a:rPr lang="en-US" sz="2000" b="1" i="0" u="none" strike="noStrike" cap="none">
                <a:solidFill>
                  <a:srgbClr val="212F62"/>
                </a:solidFill>
                <a:latin typeface="Arial"/>
                <a:ea typeface="Arial"/>
                <a:cs typeface="Arial"/>
                <a:sym typeface="Arial"/>
              </a:rPr>
              <a:t>Chapter # Chapter Title</a:t>
            </a:r>
          </a:p>
          <a:p>
            <a:pPr marL="0" marR="0" lvl="0" indent="-101600" algn="ctr" rtl="0">
              <a:spcBef>
                <a:spcPts val="0"/>
              </a:spcBef>
              <a:buClr>
                <a:schemeClr val="dk1"/>
              </a:buClr>
              <a:buSzPct val="100000"/>
              <a:buFont typeface="Arial"/>
              <a:buNone/>
            </a:pPr>
            <a:r>
              <a:rPr lang="en-US" sz="1600" b="0" i="0" u="none" strike="noStrike" cap="none">
                <a:solidFill>
                  <a:schemeClr val="dk1"/>
                </a:solidFill>
                <a:latin typeface="Arial"/>
                <a:ea typeface="Arial"/>
                <a:cs typeface="Arial"/>
                <a:sym typeface="Arial"/>
              </a:rPr>
              <a:t>PowerPoint Image Slideshow</a:t>
            </a:r>
          </a:p>
        </p:txBody>
      </p:sp>
      <p:pic>
        <p:nvPicPr>
          <p:cNvPr id="15" name="Shape 15" descr="medium_covers_Page_2.png"/>
          <p:cNvPicPr preferRelativeResize="0"/>
          <p:nvPr/>
        </p:nvPicPr>
        <p:blipFill rotWithShape="1">
          <a:blip r:embed="rId2">
            <a:alphaModFix/>
          </a:blip>
          <a:srcRect/>
          <a:stretch/>
        </p:blipFill>
        <p:spPr>
          <a:xfrm>
            <a:off x="3562758" y="2517424"/>
            <a:ext cx="2009660" cy="2603511"/>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Shape 16"/>
        <p:cNvGrpSpPr/>
        <p:nvPr/>
      </p:nvGrpSpPr>
      <p:grpSpPr>
        <a:xfrm>
          <a:off x="0" y="0"/>
          <a:ext cx="0" cy="0"/>
          <a:chOff x="0" y="0"/>
          <a:chExt cx="0" cy="0"/>
        </a:xfrm>
      </p:grpSpPr>
      <p:sp>
        <p:nvSpPr>
          <p:cNvPr id="17" name="Shape 17"/>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20" name="Shape 20"/>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100000"/>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1" name="Shape 21"/>
          <p:cNvSpPr>
            <a:spLocks noGrp="1"/>
          </p:cNvSpPr>
          <p:nvPr>
            <p:ph type="pic" idx="2"/>
          </p:nvPr>
        </p:nvSpPr>
        <p:spPr>
          <a:xfrm>
            <a:off x="457199" y="1122386"/>
            <a:ext cx="8062913" cy="3500071"/>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10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body" idx="1"/>
          </p:nvPr>
        </p:nvSpPr>
        <p:spPr>
          <a:xfrm>
            <a:off x="457200" y="4843982"/>
            <a:ext cx="8062912" cy="1166382"/>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100000"/>
              <a:buFont typeface="Arial"/>
              <a:buNone/>
              <a:defRPr sz="2000" b="0" i="0" u="none" strike="noStrike" cap="none">
                <a:solidFill>
                  <a:srgbClr val="000000"/>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100000"/>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5" name="Shape 25"/>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28" name="Shape 28"/>
          <p:cNvSpPr>
            <a:spLocks noGrp="1"/>
          </p:cNvSpPr>
          <p:nvPr>
            <p:ph type="pic" idx="2"/>
          </p:nvPr>
        </p:nvSpPr>
        <p:spPr>
          <a:xfrm>
            <a:off x="457199" y="1107618"/>
            <a:ext cx="4031619" cy="4607689"/>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10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606925" y="1107618"/>
            <a:ext cx="3913188" cy="4607382"/>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100000"/>
              <a:buFont typeface="Arial"/>
              <a:buNone/>
              <a:defRPr sz="2000" b="0" i="0" u="none" strike="noStrike" cap="none">
                <a:solidFill>
                  <a:srgbClr val="212F62"/>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3575050" y="1600200"/>
            <a:ext cx="5111750" cy="4480560"/>
          </a:xfrm>
          <a:prstGeom prst="rect">
            <a:avLst/>
          </a:prstGeom>
          <a:noFill/>
          <a:ln>
            <a:noFill/>
          </a:ln>
        </p:spPr>
        <p:txBody>
          <a:bodyPr wrap="square" lIns="91425" tIns="91425" rIns="91425" bIns="91425" anchor="t" anchorCtr="0"/>
          <a:lstStyle>
            <a:lvl1pPr marL="0" marR="0" lvl="0" indent="0" algn="l" rtl="0">
              <a:spcBef>
                <a:spcPts val="640"/>
              </a:spcBef>
              <a:spcAft>
                <a:spcPts val="600"/>
              </a:spcAft>
              <a:buClr>
                <a:srgbClr val="6CB255"/>
              </a:buClr>
              <a:buSzPct val="100000"/>
              <a:buFont typeface="Arial"/>
              <a:buNone/>
              <a:defRPr sz="3200" b="0" i="0" u="none" strike="noStrike" cap="none">
                <a:solidFill>
                  <a:schemeClr val="dk1"/>
                </a:solidFill>
                <a:latin typeface="Arial"/>
                <a:ea typeface="Arial"/>
                <a:cs typeface="Arial"/>
                <a:sym typeface="Arial"/>
              </a:defRPr>
            </a:lvl1pPr>
            <a:lvl2pPr marL="788670" marR="0" lvl="1" indent="-344169" algn="l" rtl="0">
              <a:spcBef>
                <a:spcPts val="560"/>
              </a:spcBef>
              <a:buClr>
                <a:srgbClr val="6CB255"/>
              </a:buClr>
              <a:buSzPct val="100000"/>
              <a:buFont typeface="Arial Black"/>
              <a:buAutoNum type="alphaLcParenR"/>
              <a:defRPr sz="2800" b="0" i="0" u="none" strike="noStrike" cap="none">
                <a:solidFill>
                  <a:srgbClr val="000000"/>
                </a:solidFill>
                <a:latin typeface="Arial"/>
                <a:ea typeface="Arial"/>
                <a:cs typeface="Arial"/>
                <a:sym typeface="Arial"/>
              </a:defRPr>
            </a:lvl2pPr>
            <a:lvl3pPr marL="1371600" marR="0" lvl="2" indent="-304800" algn="l" rtl="0">
              <a:spcBef>
                <a:spcPts val="480"/>
              </a:spcBef>
              <a:buClr>
                <a:srgbClr val="6CB255"/>
              </a:buClr>
              <a:buSzPct val="100000"/>
              <a:buFont typeface="Arial Black"/>
              <a:buAutoNum type="alphaLcParenR"/>
              <a:defRPr sz="2400" b="0" i="0" u="none" strike="noStrike" cap="none">
                <a:solidFill>
                  <a:srgbClr val="000000"/>
                </a:solidFill>
                <a:latin typeface="Arial"/>
                <a:ea typeface="Arial"/>
                <a:cs typeface="Arial"/>
                <a:sym typeface="Arial"/>
              </a:defRPr>
            </a:lvl3pPr>
            <a:lvl4pPr marL="1828800" marR="0" lvl="3"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4pPr>
            <a:lvl5pPr marL="2286000" marR="0" lvl="4"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5pPr>
            <a:lvl6pPr marL="2514600" marR="0" lvl="5"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2"/>
          </p:nvPr>
        </p:nvSpPr>
        <p:spPr>
          <a:xfrm>
            <a:off x="457200" y="1600200"/>
            <a:ext cx="3008313" cy="4480560"/>
          </a:xfrm>
          <a:prstGeom prst="rect">
            <a:avLst/>
          </a:prstGeom>
          <a:noFill/>
          <a:ln>
            <a:noFill/>
          </a:ln>
        </p:spPr>
        <p:txBody>
          <a:bodyPr wrap="square" lIns="91425" tIns="91425" rIns="91425" bIns="91425" anchor="t" anchorCtr="0"/>
          <a:lstStyle>
            <a:lvl1pPr marL="0" marR="0" lvl="0" indent="0" algn="l" rtl="0">
              <a:spcBef>
                <a:spcPts val="320"/>
              </a:spcBef>
              <a:spcAft>
                <a:spcPts val="600"/>
              </a:spcAft>
              <a:buClr>
                <a:srgbClr val="6CB255"/>
              </a:buClr>
              <a:buSzPct val="100000"/>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240"/>
              </a:spcBef>
              <a:buClr>
                <a:srgbClr val="6CB255"/>
              </a:buClr>
              <a:buSzPct val="100000"/>
              <a:buFont typeface="Arial"/>
              <a:buNone/>
              <a:defRPr sz="1200" b="0" i="0" u="none" strike="noStrike" cap="none">
                <a:solidFill>
                  <a:srgbClr val="000000"/>
                </a:solidFill>
                <a:latin typeface="Arial"/>
                <a:ea typeface="Arial"/>
                <a:cs typeface="Arial"/>
                <a:sym typeface="Arial"/>
              </a:defRPr>
            </a:lvl2pPr>
            <a:lvl3pPr marL="914400" marR="0" lvl="2" indent="0" algn="l" rtl="0">
              <a:spcBef>
                <a:spcPts val="200"/>
              </a:spcBef>
              <a:buClr>
                <a:srgbClr val="6CB255"/>
              </a:buClr>
              <a:buSzPct val="100000"/>
              <a:buFont typeface="Arial"/>
              <a:buNone/>
              <a:defRPr sz="1000" b="0" i="0" u="none" strike="noStrike" cap="none">
                <a:solidFill>
                  <a:srgbClr val="000000"/>
                </a:solidFill>
                <a:latin typeface="Arial"/>
                <a:ea typeface="Arial"/>
                <a:cs typeface="Arial"/>
                <a:sym typeface="Arial"/>
              </a:defRPr>
            </a:lvl3pPr>
            <a:lvl4pPr marL="1371600" marR="0" lvl="3" indent="0" algn="l" rtl="0">
              <a:spcBef>
                <a:spcPts val="180"/>
              </a:spcBef>
              <a:buClr>
                <a:srgbClr val="6CB255"/>
              </a:buClr>
              <a:buSzPct val="100000"/>
              <a:buFont typeface="Arial"/>
              <a:buNone/>
              <a:defRPr sz="900" b="0" i="0" u="none" strike="noStrike" cap="none">
                <a:solidFill>
                  <a:srgbClr val="000000"/>
                </a:solidFill>
                <a:latin typeface="Arial"/>
                <a:ea typeface="Arial"/>
                <a:cs typeface="Arial"/>
                <a:sym typeface="Arial"/>
              </a:defRPr>
            </a:lvl4pPr>
            <a:lvl5pPr marL="1828800" marR="0" lvl="4" indent="0" algn="l" rtl="0">
              <a:spcBef>
                <a:spcPts val="180"/>
              </a:spcBef>
              <a:buClr>
                <a:srgbClr val="6CB255"/>
              </a:buClr>
              <a:buSzPct val="100000"/>
              <a:buFont typeface="Arial"/>
              <a:buNone/>
              <a:defRPr sz="900" b="0" i="0" u="none" strike="noStrike" cap="none">
                <a:solidFill>
                  <a:srgbClr val="000000"/>
                </a:solidFill>
                <a:latin typeface="Arial"/>
                <a:ea typeface="Arial"/>
                <a:cs typeface="Arial"/>
                <a:sym typeface="Arial"/>
              </a:defRPr>
            </a:lvl5pPr>
            <a:lvl6pPr marL="2286000" marR="0" lvl="5" indent="0" algn="l" rtl="0">
              <a:spcBef>
                <a:spcPts val="180"/>
              </a:spcBef>
              <a:buClr>
                <a:schemeClr val="dk2"/>
              </a:buClr>
              <a:buSzPct val="100000"/>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2"/>
              </a:buClr>
              <a:buSzPct val="100000"/>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2"/>
              </a:buClr>
              <a:buSzPct val="100000"/>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2"/>
              </a:buClr>
              <a:buSzPct val="100000"/>
              <a:buFont typeface="Arial"/>
              <a:buNone/>
              <a:defRPr sz="9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36" name="Shape 36"/>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100000"/>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p:nvPr/>
        </p:nvSpPr>
        <p:spPr>
          <a:xfrm>
            <a:off x="0" y="789677"/>
            <a:ext cx="9144000" cy="7092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6CB255"/>
              </a:buClr>
              <a:buSzPct val="25000"/>
              <a:buFont typeface="Arial Black"/>
              <a:buNone/>
            </a:pPr>
            <a:r>
              <a:rPr lang="en-US" sz="3500" b="0" i="0" u="none" strike="noStrike" cap="none">
                <a:solidFill>
                  <a:srgbClr val="6CB255"/>
                </a:solidFill>
                <a:latin typeface="Arial Black"/>
                <a:ea typeface="Arial Black"/>
                <a:cs typeface="Arial Black"/>
                <a:sym typeface="Arial Black"/>
              </a:rPr>
              <a:t>COLLEGE PHYSICS</a:t>
            </a:r>
          </a:p>
          <a:p>
            <a:pPr marL="0" marR="0" lvl="0" indent="0" algn="ctr" rtl="0">
              <a:spcBef>
                <a:spcPts val="0"/>
              </a:spcBef>
              <a:spcAft>
                <a:spcPts val="0"/>
              </a:spcAft>
              <a:buClr>
                <a:srgbClr val="6CB255"/>
              </a:buClr>
              <a:buSzPct val="250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ct val="25000"/>
              <a:buFont typeface="Arial"/>
              <a:buNone/>
            </a:pPr>
            <a:r>
              <a:rPr lang="en-US" sz="2000" b="1" i="0" u="none" strike="noStrike" cap="none">
                <a:solidFill>
                  <a:srgbClr val="212F62"/>
                </a:solidFill>
                <a:latin typeface="Arial"/>
                <a:ea typeface="Arial"/>
                <a:cs typeface="Arial"/>
                <a:sym typeface="Arial"/>
              </a:rPr>
              <a:t>Chapter # Chapter Title</a:t>
            </a:r>
          </a:p>
          <a:p>
            <a:pPr marL="0" marR="0" lvl="0" indent="0" algn="ctr" rtl="0">
              <a:spcBef>
                <a:spcPts val="0"/>
              </a:spcBef>
              <a:buClr>
                <a:schemeClr val="dk1"/>
              </a:buClr>
              <a:buSzPct val="25000"/>
              <a:buFont typeface="Arial"/>
              <a:buNone/>
            </a:pPr>
            <a:r>
              <a:rPr lang="en-US" sz="1600" b="0" i="0" u="none" strike="noStrike" cap="none">
                <a:solidFill>
                  <a:schemeClr val="dk1"/>
                </a:solidFill>
                <a:latin typeface="Arial"/>
                <a:ea typeface="Arial"/>
                <a:cs typeface="Arial"/>
                <a:sym typeface="Arial"/>
              </a:rPr>
              <a:t>PowerPoint Image Slideshow</a:t>
            </a:r>
          </a:p>
        </p:txBody>
      </p:sp>
      <p:pic>
        <p:nvPicPr>
          <p:cNvPr id="47" name="Shape 47" descr="medium_covers_Page_2.png"/>
          <p:cNvPicPr preferRelativeResize="0"/>
          <p:nvPr/>
        </p:nvPicPr>
        <p:blipFill rotWithShape="1">
          <a:blip r:embed="rId2">
            <a:alphaModFix/>
          </a:blip>
          <a:srcRect/>
          <a:stretch/>
        </p:blipFill>
        <p:spPr>
          <a:xfrm>
            <a:off x="3562758" y="2517424"/>
            <a:ext cx="2010600" cy="2603700"/>
          </a:xfrm>
          <a:prstGeom prst="rect">
            <a:avLst/>
          </a:prstGeom>
          <a:noFill/>
          <a:ln>
            <a:noFill/>
          </a:ln>
          <a:effectLst>
            <a:reflection stA="52000" endA="300" endPos="35000" fadeDir="5400012" sy="-100000" algn="bl" rotWithShape="0"/>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Shape 48"/>
        <p:cNvGrpSpPr/>
        <p:nvPr/>
      </p:nvGrpSpPr>
      <p:grpSpPr>
        <a:xfrm>
          <a:off x="0" y="0"/>
          <a:ext cx="0" cy="0"/>
          <a:chOff x="0" y="0"/>
          <a:chExt cx="0" cy="0"/>
        </a:xfrm>
      </p:grpSpPr>
      <p:sp>
        <p:nvSpPr>
          <p:cNvPr id="49" name="Shape 49"/>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52" name="Shape 52"/>
          <p:cNvSpPr txBox="1">
            <a:spLocks noGrp="1"/>
          </p:cNvSpPr>
          <p:nvPr>
            <p:ph type="title"/>
          </p:nvPr>
        </p:nvSpPr>
        <p:spPr>
          <a:xfrm>
            <a:off x="457200" y="241326"/>
            <a:ext cx="8062800" cy="6594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53" name="Shape 53"/>
          <p:cNvSpPr>
            <a:spLocks noGrp="1"/>
          </p:cNvSpPr>
          <p:nvPr>
            <p:ph type="pic" idx="2"/>
          </p:nvPr>
        </p:nvSpPr>
        <p:spPr>
          <a:xfrm>
            <a:off x="457199" y="1122386"/>
            <a:ext cx="8062800" cy="35001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1"/>
          </p:nvPr>
        </p:nvSpPr>
        <p:spPr>
          <a:xfrm>
            <a:off x="457200" y="4843982"/>
            <a:ext cx="8062800" cy="11664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000000"/>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41326"/>
            <a:ext cx="8062800" cy="6594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57" name="Shape 57"/>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60" name="Shape 60"/>
          <p:cNvSpPr>
            <a:spLocks noGrp="1"/>
          </p:cNvSpPr>
          <p:nvPr>
            <p:ph type="pic" idx="2"/>
          </p:nvPr>
        </p:nvSpPr>
        <p:spPr>
          <a:xfrm>
            <a:off x="457199" y="1107618"/>
            <a:ext cx="4031700" cy="46077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1"/>
          </p:nvPr>
        </p:nvSpPr>
        <p:spPr>
          <a:xfrm>
            <a:off x="4606925" y="1107618"/>
            <a:ext cx="3913200" cy="46074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212F62"/>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3575050" y="1600200"/>
            <a:ext cx="5111700" cy="4480500"/>
          </a:xfrm>
          <a:prstGeom prst="rect">
            <a:avLst/>
          </a:prstGeom>
          <a:noFill/>
          <a:ln>
            <a:noFill/>
          </a:ln>
        </p:spPr>
        <p:txBody>
          <a:bodyPr wrap="square" lIns="91425" tIns="91425" rIns="91425" bIns="91425" anchor="t" anchorCtr="0"/>
          <a:lstStyle>
            <a:lvl1pPr marL="0" marR="0" lvl="0" indent="0" algn="l" rtl="0">
              <a:spcBef>
                <a:spcPts val="640"/>
              </a:spcBef>
              <a:spcAft>
                <a:spcPts val="600"/>
              </a:spcAft>
              <a:buClr>
                <a:srgbClr val="6CB255"/>
              </a:buClr>
              <a:buSzPct val="43750"/>
              <a:buFont typeface="Arial"/>
              <a:buNone/>
              <a:defRPr sz="3200" b="0" i="0" u="none" strike="noStrike" cap="none">
                <a:solidFill>
                  <a:schemeClr val="dk1"/>
                </a:solidFill>
                <a:latin typeface="Arial"/>
                <a:ea typeface="Arial"/>
                <a:cs typeface="Arial"/>
                <a:sym typeface="Arial"/>
              </a:defRPr>
            </a:lvl1pPr>
            <a:lvl2pPr marL="788670" marR="0" lvl="1" indent="-344169" algn="l" rtl="0">
              <a:spcBef>
                <a:spcPts val="560"/>
              </a:spcBef>
              <a:buClr>
                <a:srgbClr val="6CB255"/>
              </a:buClr>
              <a:buSzPct val="100000"/>
              <a:buFont typeface="Arial Black"/>
              <a:buAutoNum type="alphaLcParenR"/>
              <a:defRPr sz="2800" b="0" i="0" u="none" strike="noStrike" cap="none">
                <a:solidFill>
                  <a:srgbClr val="000000"/>
                </a:solidFill>
                <a:latin typeface="Arial"/>
                <a:ea typeface="Arial"/>
                <a:cs typeface="Arial"/>
                <a:sym typeface="Arial"/>
              </a:defRPr>
            </a:lvl2pPr>
            <a:lvl3pPr marL="1371600" marR="0" lvl="2" indent="-304800" algn="l" rtl="0">
              <a:spcBef>
                <a:spcPts val="480"/>
              </a:spcBef>
              <a:buClr>
                <a:srgbClr val="6CB255"/>
              </a:buClr>
              <a:buSzPct val="100000"/>
              <a:buFont typeface="Arial Black"/>
              <a:buAutoNum type="alphaLcParenR"/>
              <a:defRPr sz="2400" b="0" i="0" u="none" strike="noStrike" cap="none">
                <a:solidFill>
                  <a:srgbClr val="000000"/>
                </a:solidFill>
                <a:latin typeface="Arial"/>
                <a:ea typeface="Arial"/>
                <a:cs typeface="Arial"/>
                <a:sym typeface="Arial"/>
              </a:defRPr>
            </a:lvl3pPr>
            <a:lvl4pPr marL="1828800" marR="0" lvl="3"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4pPr>
            <a:lvl5pPr marL="2286000" marR="0" lvl="4"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5pPr>
            <a:lvl6pPr marL="2514600" marR="0" lvl="5"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3008400" cy="4480500"/>
          </a:xfrm>
          <a:prstGeom prst="rect">
            <a:avLst/>
          </a:prstGeom>
          <a:noFill/>
          <a:ln>
            <a:noFill/>
          </a:ln>
        </p:spPr>
        <p:txBody>
          <a:bodyPr wrap="square" lIns="91425" tIns="91425" rIns="91425" bIns="91425" anchor="t" anchorCtr="0"/>
          <a:lstStyle>
            <a:lvl1pPr marL="0" marR="0" lvl="0" indent="0" algn="l" rtl="0">
              <a:spcBef>
                <a:spcPts val="320"/>
              </a:spcBef>
              <a:spcAft>
                <a:spcPts val="600"/>
              </a:spcAft>
              <a:buClr>
                <a:srgbClr val="6CB255"/>
              </a:buClr>
              <a:buSzPct val="87500"/>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240"/>
              </a:spcBef>
              <a:buClr>
                <a:srgbClr val="6CB255"/>
              </a:buClr>
              <a:buSzPct val="166666"/>
              <a:buFont typeface="Arial"/>
              <a:buNone/>
              <a:defRPr sz="1200" b="0" i="0" u="none" strike="noStrike" cap="none">
                <a:solidFill>
                  <a:srgbClr val="000000"/>
                </a:solidFill>
                <a:latin typeface="Arial"/>
                <a:ea typeface="Arial"/>
                <a:cs typeface="Arial"/>
                <a:sym typeface="Arial"/>
              </a:defRPr>
            </a:lvl2pPr>
            <a:lvl3pPr marL="914400" marR="0" lvl="2" indent="0" algn="l" rtl="0">
              <a:spcBef>
                <a:spcPts val="200"/>
              </a:spcBef>
              <a:buClr>
                <a:srgbClr val="6CB255"/>
              </a:buClr>
              <a:buSzPct val="180000"/>
              <a:buFont typeface="Arial"/>
              <a:buNone/>
              <a:defRPr sz="1000" b="0" i="0" u="none" strike="noStrike" cap="none">
                <a:solidFill>
                  <a:srgbClr val="000000"/>
                </a:solidFill>
                <a:latin typeface="Arial"/>
                <a:ea typeface="Arial"/>
                <a:cs typeface="Arial"/>
                <a:sym typeface="Arial"/>
              </a:defRPr>
            </a:lvl3pPr>
            <a:lvl4pPr marL="1371600" marR="0" lvl="3"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4pPr>
            <a:lvl5pPr marL="1828800" marR="0" lvl="4"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5pPr>
            <a:lvl6pPr marL="2286000" marR="0" lvl="5"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68" name="Shape 68"/>
          <p:cNvSpPr txBox="1">
            <a:spLocks noGrp="1"/>
          </p:cNvSpPr>
          <p:nvPr>
            <p:ph type="title"/>
          </p:nvPr>
        </p:nvSpPr>
        <p:spPr>
          <a:xfrm>
            <a:off x="457200" y="241326"/>
            <a:ext cx="8062800" cy="6594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 Id="rId6" Type="http://schemas.openxmlformats.org/officeDocument/2006/relationships/image" Target="../media/image1.jp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52718"/>
            <a:ext cx="5791200" cy="13716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100000"/>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 name="Shape 7"/>
          <p:cNvSpPr txBox="1">
            <a:spLocks noGrp="1"/>
          </p:cNvSpPr>
          <p:nvPr>
            <p:ph type="body" idx="1"/>
          </p:nvPr>
        </p:nvSpPr>
        <p:spPr>
          <a:xfrm>
            <a:off x="457200" y="1752600"/>
            <a:ext cx="7620000" cy="4373563"/>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100000"/>
              <a:buFont typeface="Arial"/>
              <a:buChar char="●"/>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alphaModFix/>
          </a:blip>
          <a:stretch>
            <a:fillRect/>
          </a:stretch>
        </a:blip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152718"/>
            <a:ext cx="5791200" cy="13716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39" name="Shape 39"/>
          <p:cNvSpPr txBox="1">
            <a:spLocks noGrp="1"/>
          </p:cNvSpPr>
          <p:nvPr>
            <p:ph type="body" idx="1"/>
          </p:nvPr>
        </p:nvSpPr>
        <p:spPr>
          <a:xfrm>
            <a:off x="457200" y="1752600"/>
            <a:ext cx="7620000" cy="43737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Char char="●"/>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72"/>
        <p:cNvGrpSpPr/>
        <p:nvPr/>
      </p:nvGrpSpPr>
      <p:grpSpPr>
        <a:xfrm>
          <a:off x="0" y="0"/>
          <a:ext cx="0" cy="0"/>
          <a:chOff x="0" y="0"/>
          <a:chExt cx="0" cy="0"/>
        </a:xfrm>
      </p:grpSpPr>
      <p:sp>
        <p:nvSpPr>
          <p:cNvPr id="73" name="Shape 73"/>
          <p:cNvSpPr txBox="1"/>
          <p:nvPr/>
        </p:nvSpPr>
        <p:spPr>
          <a:xfrm>
            <a:off x="0" y="789677"/>
            <a:ext cx="9144000" cy="709154"/>
          </a:xfrm>
          <a:prstGeom prst="rect">
            <a:avLst/>
          </a:prstGeom>
          <a:noFill/>
          <a:ln>
            <a:noFill/>
          </a:ln>
        </p:spPr>
        <p:txBody>
          <a:bodyPr wrap="square" lIns="91425" tIns="45700" rIns="91425" bIns="45700" anchor="t" anchorCtr="0">
            <a:noAutofit/>
          </a:bodyPr>
          <a:lstStyle/>
          <a:p>
            <a:pPr marL="0" marR="0" lvl="0" indent="-228600" algn="ctr" rtl="0">
              <a:spcBef>
                <a:spcPts val="0"/>
              </a:spcBef>
              <a:spcAft>
                <a:spcPts val="0"/>
              </a:spcAft>
              <a:buClr>
                <a:srgbClr val="6CB255"/>
              </a:buClr>
              <a:buSzPct val="100000"/>
              <a:buFont typeface="Arial Black"/>
              <a:buNone/>
            </a:pPr>
            <a:r>
              <a:rPr lang="en-US" sz="3600" b="0" i="0" u="none" strike="noStrike" cap="none" dirty="0">
                <a:solidFill>
                  <a:srgbClr val="6CB255"/>
                </a:solidFill>
                <a:latin typeface="Arial Black"/>
                <a:ea typeface="Arial Black"/>
                <a:cs typeface="Arial Black"/>
                <a:sym typeface="Arial Black"/>
              </a:rPr>
              <a:t>PRINCIPLES OF </a:t>
            </a:r>
            <a:r>
              <a:rPr lang="en-US" sz="3600" b="0" i="0" u="none" strike="noStrike" cap="none" dirty="0" smtClean="0">
                <a:solidFill>
                  <a:srgbClr val="6CB255"/>
                </a:solidFill>
                <a:latin typeface="Arial Black"/>
                <a:ea typeface="Arial Black"/>
                <a:cs typeface="Arial Black"/>
                <a:sym typeface="Arial Black"/>
              </a:rPr>
              <a:t>MACROECONOMICS 2e</a:t>
            </a:r>
            <a:endParaRPr lang="en-US" sz="3600" b="0" i="0" u="none" strike="noStrike" cap="none" dirty="0">
              <a:solidFill>
                <a:srgbClr val="6CB255"/>
              </a:solidFill>
              <a:latin typeface="Arial Black"/>
              <a:ea typeface="Arial Black"/>
              <a:cs typeface="Arial Black"/>
              <a:sym typeface="Arial Black"/>
            </a:endParaRPr>
          </a:p>
          <a:p>
            <a:pPr marL="0" marR="0" lvl="0" indent="-127000" algn="ctr" rtl="0">
              <a:spcBef>
                <a:spcPts val="0"/>
              </a:spcBef>
              <a:spcAft>
                <a:spcPts val="0"/>
              </a:spcAft>
              <a:buClr>
                <a:srgbClr val="212F62"/>
              </a:buClr>
              <a:buSzPct val="100000"/>
              <a:buFont typeface="Arial"/>
              <a:buNone/>
            </a:pPr>
            <a:r>
              <a:rPr lang="en-US" sz="2000" b="1" i="0" u="none" strike="noStrike" cap="none" dirty="0">
                <a:solidFill>
                  <a:srgbClr val="212F62"/>
                </a:solidFill>
                <a:latin typeface="Arial"/>
                <a:ea typeface="Arial"/>
                <a:cs typeface="Arial"/>
                <a:sym typeface="Arial"/>
              </a:rPr>
              <a:t>Chapter </a:t>
            </a:r>
            <a:r>
              <a:rPr lang="en-US" sz="2000" b="1" dirty="0">
                <a:solidFill>
                  <a:srgbClr val="212F62"/>
                </a:solidFill>
              </a:rPr>
              <a:t>16</a:t>
            </a:r>
            <a:r>
              <a:rPr lang="en-US" sz="2000" b="1" i="0" u="none" strike="noStrike" cap="none" dirty="0">
                <a:solidFill>
                  <a:srgbClr val="212F62"/>
                </a:solidFill>
                <a:latin typeface="Arial"/>
                <a:ea typeface="Arial"/>
                <a:cs typeface="Arial"/>
                <a:sym typeface="Arial"/>
              </a:rPr>
              <a:t> Exchange Rates and International Capital Flows</a:t>
            </a:r>
          </a:p>
          <a:p>
            <a:pPr marL="0" marR="0" lvl="0" indent="-101600" algn="ctr" rtl="0">
              <a:spcBef>
                <a:spcPts val="0"/>
              </a:spcBef>
              <a:buClr>
                <a:schemeClr val="dk1"/>
              </a:buClr>
              <a:buSzPct val="100000"/>
              <a:buFont typeface="Arial"/>
              <a:buNone/>
            </a:pPr>
            <a:r>
              <a:rPr lang="en-US" sz="1600" b="0" i="0" u="none" strike="noStrike" cap="none" dirty="0">
                <a:solidFill>
                  <a:schemeClr val="dk1"/>
                </a:solidFill>
                <a:latin typeface="Arial"/>
                <a:ea typeface="Arial"/>
                <a:cs typeface="Arial"/>
                <a:sym typeface="Arial"/>
              </a:rPr>
              <a:t>PowerPoint Image Slideshow</a:t>
            </a:r>
          </a:p>
        </p:txBody>
      </p:sp>
      <p:pic>
        <p:nvPicPr>
          <p:cNvPr id="5" name="Picture 4" descr="macroeconomics second edition c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492" y="2546251"/>
            <a:ext cx="2071016" cy="2679895"/>
          </a:xfrm>
          <a:prstGeom prst="rect">
            <a:avLst/>
          </a:prstGeom>
          <a:effectLst>
            <a:reflection blurRad="6350" stA="52000" endA="300" endPos="35000" dir="5400000" sy="-100000" algn="bl" rotWithShape="0"/>
          </a:effectLst>
        </p:spPr>
      </p:pic>
      <p:pic>
        <p:nvPicPr>
          <p:cNvPr id="75" name="Shape 75" descr="OpenStax logo"/>
          <p:cNvPicPr preferRelativeResize="0"/>
          <p:nvPr/>
        </p:nvPicPr>
        <p:blipFill rotWithShape="1">
          <a:blip r:embed="rId4">
            <a:alphaModFix/>
          </a:blip>
          <a:srcRect/>
          <a:stretch/>
        </p:blipFill>
        <p:spPr>
          <a:xfrm>
            <a:off x="7593759" y="5226146"/>
            <a:ext cx="1222295" cy="833203"/>
          </a:xfrm>
          <a:prstGeom prst="rect">
            <a:avLst/>
          </a:prstGeom>
          <a:noFill/>
          <a:ln>
            <a:noFill/>
          </a:ln>
        </p:spPr>
      </p:pic>
      <p:sp>
        <p:nvSpPr>
          <p:cNvPr id="6" name="Rectangle 5"/>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127024"/>
            <a:ext cx="8062800" cy="7536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Illustrate: Strengthen or Appreciate vs. </a:t>
            </a:r>
            <a:r>
              <a:rPr lang="en-US" dirty="0"/>
              <a:t>Weaken or Depreciate</a:t>
            </a:r>
          </a:p>
        </p:txBody>
      </p:sp>
      <p:sp>
        <p:nvSpPr>
          <p:cNvPr id="139" name="Shape 139"/>
          <p:cNvSpPr txBox="1">
            <a:spLocks noGrp="1"/>
          </p:cNvSpPr>
          <p:nvPr>
            <p:ph type="body" idx="1"/>
          </p:nvPr>
        </p:nvSpPr>
        <p:spPr>
          <a:xfrm>
            <a:off x="0" y="928125"/>
            <a:ext cx="4547100" cy="52569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Clr>
                <a:srgbClr val="6CB255"/>
              </a:buClr>
              <a:buSzPct val="77777"/>
              <a:buChar char="●"/>
            </a:pPr>
            <a:r>
              <a:rPr lang="en-US" sz="1800" dirty="0">
                <a:solidFill>
                  <a:schemeClr val="dk1"/>
                </a:solidFill>
              </a:rPr>
              <a:t>Exchange rates can fluctuate substantially, even between bordering countries such as the U.S. and Canada. </a:t>
            </a:r>
          </a:p>
          <a:p>
            <a:pPr marL="457200" marR="0" lvl="0" indent="-317500" algn="l" rtl="0">
              <a:spcBef>
                <a:spcPts val="0"/>
              </a:spcBef>
              <a:spcAft>
                <a:spcPts val="0"/>
              </a:spcAft>
              <a:buClr>
                <a:srgbClr val="6CB255"/>
              </a:buClr>
              <a:buSzPct val="77777"/>
              <a:buChar char="●"/>
            </a:pPr>
            <a:r>
              <a:rPr lang="en-US" sz="1800" dirty="0">
                <a:solidFill>
                  <a:schemeClr val="dk1"/>
                </a:solidFill>
              </a:rPr>
              <a:t>By looking closely at the time values (the years vary slightly on these graphs), we see that the values in part (a) are a mirror image of part (b).</a:t>
            </a:r>
          </a:p>
          <a:p>
            <a:pPr marL="457200" marR="0" lvl="0" indent="-317500" algn="l" rtl="0">
              <a:spcBef>
                <a:spcPts val="0"/>
              </a:spcBef>
              <a:spcAft>
                <a:spcPts val="0"/>
              </a:spcAft>
              <a:buClr>
                <a:srgbClr val="6CB255"/>
              </a:buClr>
              <a:buSzPct val="77777"/>
              <a:buChar char="●"/>
            </a:pPr>
            <a:r>
              <a:rPr lang="en-US" sz="1800" dirty="0">
                <a:solidFill>
                  <a:schemeClr val="dk1"/>
                </a:solidFill>
              </a:rPr>
              <a:t>The depreciation of one currency correlates to the appreciation of the other and vice versa. </a:t>
            </a:r>
          </a:p>
          <a:p>
            <a:pPr marL="457200" marR="0" lvl="0" indent="-317500" algn="l" rtl="0">
              <a:spcBef>
                <a:spcPts val="0"/>
              </a:spcBef>
              <a:spcAft>
                <a:spcPts val="0"/>
              </a:spcAft>
              <a:buClr>
                <a:srgbClr val="6CB255"/>
              </a:buClr>
              <a:buSzPct val="77777"/>
              <a:buChar char="●"/>
            </a:pPr>
            <a:r>
              <a:rPr lang="en-US" sz="1800" dirty="0">
                <a:solidFill>
                  <a:schemeClr val="dk1"/>
                </a:solidFill>
              </a:rPr>
              <a:t>When comparing the exchange rates between two countries, the depreciation (or weakening) of one country (like the U.S. dollar here) indicates the appreciation (or strengthening) of the other currency (like the Canadian dollar).</a:t>
            </a:r>
          </a:p>
        </p:txBody>
      </p:sp>
      <p:sp>
        <p:nvSpPr>
          <p:cNvPr id="141" name="Shape 141"/>
          <p:cNvSpPr txBox="1"/>
          <p:nvPr/>
        </p:nvSpPr>
        <p:spPr>
          <a:xfrm>
            <a:off x="298200" y="5867126"/>
            <a:ext cx="8650200" cy="3654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chemeClr val="dk1"/>
                </a:solidFill>
              </a:rPr>
              <a:t>(Source: Federal Reserve Economic Data (FRED) https://</a:t>
            </a:r>
            <a:r>
              <a:rPr lang="en-US" dirty="0" err="1">
                <a:solidFill>
                  <a:schemeClr val="dk1"/>
                </a:solidFill>
              </a:rPr>
              <a:t>research.stlouisfed.org</a:t>
            </a:r>
            <a:r>
              <a:rPr lang="en-US" dirty="0">
                <a:solidFill>
                  <a:schemeClr val="dk1"/>
                </a:solidFill>
              </a:rPr>
              <a:t>/fred2/series/EXCAUS)</a:t>
            </a:r>
          </a:p>
        </p:txBody>
      </p:sp>
      <p:pic>
        <p:nvPicPr>
          <p:cNvPr id="142" name="Shape 142" descr="The top graph shows the exchange rate from Canadian dollars to U.S. dollars since 1980. The bottom graph shows the exchange rate from U.S. dollars to Canadian dollars since 1980."/>
          <p:cNvPicPr preferRelativeResize="0"/>
          <p:nvPr/>
        </p:nvPicPr>
        <p:blipFill>
          <a:blip r:embed="rId3">
            <a:alphaModFix/>
          </a:blip>
          <a:stretch>
            <a:fillRect/>
          </a:stretch>
        </p:blipFill>
        <p:spPr>
          <a:xfrm>
            <a:off x="4699500" y="740030"/>
            <a:ext cx="3976450" cy="5022562"/>
          </a:xfrm>
          <a:prstGeom prst="rect">
            <a:avLst/>
          </a:prstGeom>
          <a:noFill/>
          <a:ln>
            <a:noFill/>
          </a:ln>
        </p:spPr>
      </p:pic>
      <p:sp>
        <p:nvSpPr>
          <p:cNvPr id="7" name="Rectangle 6"/>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41325"/>
            <a:ext cx="8062800" cy="7644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How Do Exchange Rate Movements </a:t>
            </a:r>
          </a:p>
          <a:p>
            <a:pPr marL="0" marR="0" lvl="0" indent="-152400" algn="l" rtl="0">
              <a:spcBef>
                <a:spcPts val="0"/>
              </a:spcBef>
              <a:buClr>
                <a:srgbClr val="6CB255"/>
              </a:buClr>
              <a:buSzPct val="100000"/>
              <a:buFont typeface="Arial Black"/>
              <a:buNone/>
            </a:pPr>
            <a:r>
              <a:rPr lang="en-US"/>
              <a:t>Affect Each Group?</a:t>
            </a:r>
          </a:p>
        </p:txBody>
      </p:sp>
      <p:sp>
        <p:nvSpPr>
          <p:cNvPr id="148" name="Shape 148"/>
          <p:cNvSpPr txBox="1">
            <a:spLocks noGrp="1"/>
          </p:cNvSpPr>
          <p:nvPr>
            <p:ph type="body" idx="1"/>
          </p:nvPr>
        </p:nvSpPr>
        <p:spPr>
          <a:xfrm>
            <a:off x="457200" y="5377382"/>
            <a:ext cx="8062800" cy="11664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Clr>
                <a:srgbClr val="6CB255"/>
              </a:buClr>
              <a:buSzPct val="70000"/>
              <a:buFont typeface="Arial"/>
              <a:buChar char="●"/>
            </a:pPr>
            <a:r>
              <a:rPr lang="en-US" b="0" i="0" u="none" strike="noStrike" cap="none">
                <a:solidFill>
                  <a:srgbClr val="000000"/>
                </a:solidFill>
                <a:latin typeface="Arial"/>
                <a:ea typeface="Arial"/>
                <a:cs typeface="Arial"/>
                <a:sym typeface="Arial"/>
              </a:rPr>
              <a:t>Exchange rate movements affect exporters, tourists, and international investors in different ways.</a:t>
            </a:r>
          </a:p>
        </p:txBody>
      </p:sp>
      <p:pic>
        <p:nvPicPr>
          <p:cNvPr id="149" name="Shape 149" descr="The chart shows how different groups of people will react to both a stronger and a weaker U.S. dollar."/>
          <p:cNvPicPr preferRelativeResize="0">
            <a:picLocks noGrp="1"/>
          </p:cNvPicPr>
          <p:nvPr>
            <p:ph type="pic" idx="2"/>
          </p:nvPr>
        </p:nvPicPr>
        <p:blipFill rotWithShape="1">
          <a:blip r:embed="rId3">
            <a:alphaModFix/>
          </a:blip>
          <a:srcRect/>
          <a:stretch/>
        </p:blipFill>
        <p:spPr>
          <a:xfrm>
            <a:off x="1213650" y="1122374"/>
            <a:ext cx="6716700" cy="3938100"/>
          </a:xfrm>
          <a:prstGeom prst="rect">
            <a:avLst/>
          </a:prstGeom>
          <a:noFill/>
          <a:ln>
            <a:noFill/>
          </a:ln>
        </p:spPr>
      </p:pic>
      <p:sp>
        <p:nvSpPr>
          <p:cNvPr id="6" name="Rectangle 5"/>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41325"/>
            <a:ext cx="8062800" cy="807300"/>
          </a:xfrm>
          <a:prstGeom prst="rect">
            <a:avLst/>
          </a:prstGeom>
        </p:spPr>
        <p:txBody>
          <a:bodyPr wrap="square" lIns="91425" tIns="91425" rIns="91425" bIns="91425" anchor="b" anchorCtr="0">
            <a:noAutofit/>
          </a:bodyPr>
          <a:lstStyle/>
          <a:p>
            <a:pPr lvl="0">
              <a:spcBef>
                <a:spcPts val="0"/>
              </a:spcBef>
              <a:buNone/>
            </a:pPr>
            <a:r>
              <a:rPr lang="en-US"/>
              <a:t>16.2 Demand and Supply Shifts in </a:t>
            </a:r>
          </a:p>
          <a:p>
            <a:pPr lvl="0">
              <a:spcBef>
                <a:spcPts val="0"/>
              </a:spcBef>
              <a:buNone/>
            </a:pPr>
            <a:r>
              <a:rPr lang="en-US"/>
              <a:t>Foreign Exchange Markets</a:t>
            </a:r>
          </a:p>
        </p:txBody>
      </p:sp>
      <p:sp>
        <p:nvSpPr>
          <p:cNvPr id="156" name="Shape 156"/>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One reason to </a:t>
            </a:r>
            <a:r>
              <a:rPr lang="en-US" u="sng"/>
              <a:t>demand</a:t>
            </a:r>
            <a:r>
              <a:rPr lang="en-US"/>
              <a:t> a currency on the foreign exchange market is the belief that the currency's value is about to </a:t>
            </a:r>
            <a:r>
              <a:rPr lang="en-US" i="1"/>
              <a:t>increase</a:t>
            </a:r>
            <a:r>
              <a:rPr lang="en-US"/>
              <a:t>. </a:t>
            </a:r>
          </a:p>
          <a:p>
            <a:pPr lvl="0" rtl="0">
              <a:spcBef>
                <a:spcPts val="0"/>
              </a:spcBef>
              <a:buNone/>
            </a:pPr>
            <a:endParaRPr/>
          </a:p>
          <a:p>
            <a:pPr marL="457200" lvl="0" indent="-317500">
              <a:spcBef>
                <a:spcPts val="0"/>
              </a:spcBef>
              <a:buSzPct val="70000"/>
              <a:buChar char="●"/>
            </a:pPr>
            <a:r>
              <a:rPr lang="en-US"/>
              <a:t>One reason to </a:t>
            </a:r>
            <a:r>
              <a:rPr lang="en-US" u="sng"/>
              <a:t>supply</a:t>
            </a:r>
            <a:r>
              <a:rPr lang="en-US"/>
              <a:t> a currency on the foreign exchange market is the expectation that the currency's value is about to </a:t>
            </a:r>
            <a:r>
              <a:rPr lang="en-US" i="1"/>
              <a:t>decline</a:t>
            </a:r>
            <a:r>
              <a:rPr lang="en-US"/>
              <a:t>.</a:t>
            </a:r>
          </a:p>
        </p:txBody>
      </p:sp>
      <p:sp>
        <p:nvSpPr>
          <p:cNvPr id="5" name="Rectangle 4"/>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41325"/>
            <a:ext cx="8062800" cy="8199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Example: Demand and Supply for the U.S. Dollar and Mexican Peso Exchange Rate</a:t>
            </a:r>
          </a:p>
        </p:txBody>
      </p:sp>
      <p:sp>
        <p:nvSpPr>
          <p:cNvPr id="163" name="Shape 163"/>
          <p:cNvSpPr txBox="1">
            <a:spLocks noGrp="1"/>
          </p:cNvSpPr>
          <p:nvPr>
            <p:ph type="body" idx="1"/>
          </p:nvPr>
        </p:nvSpPr>
        <p:spPr>
          <a:xfrm>
            <a:off x="457200" y="4932200"/>
            <a:ext cx="8151000" cy="15243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rgbClr val="6CB255"/>
              </a:buClr>
              <a:buSzPct val="80000"/>
              <a:buFont typeface="Arial"/>
              <a:buAutoNum type="alphaLcParenBoth"/>
            </a:pPr>
            <a:r>
              <a:rPr lang="en-US" b="0" i="0" u="none" strike="noStrike" cap="none">
                <a:solidFill>
                  <a:srgbClr val="000000"/>
                </a:solidFill>
                <a:latin typeface="Arial"/>
                <a:ea typeface="Arial"/>
                <a:cs typeface="Arial"/>
                <a:sym typeface="Arial"/>
              </a:rPr>
              <a:t>The quantity measured on the horizontal axis is in U.S. dollars, and the exchange rate on the vertical axis is the price of U.S. dollars measured in Mexican pesos. </a:t>
            </a:r>
          </a:p>
          <a:p>
            <a:pPr marR="0" lvl="0" algn="l" rtl="0">
              <a:spcBef>
                <a:spcPts val="920"/>
              </a:spcBef>
              <a:spcAft>
                <a:spcPts val="0"/>
              </a:spcAft>
              <a:buNone/>
            </a:pPr>
            <a:endParaRPr b="0" i="0" u="none" strike="noStrike" cap="none">
              <a:solidFill>
                <a:srgbClr val="000000"/>
              </a:solidFill>
              <a:latin typeface="Arial"/>
              <a:ea typeface="Arial"/>
              <a:cs typeface="Arial"/>
              <a:sym typeface="Arial"/>
            </a:endParaRPr>
          </a:p>
        </p:txBody>
      </p:sp>
      <p:pic>
        <p:nvPicPr>
          <p:cNvPr id="164" name="Shape 164" descr="The left graph shows the supply and demand for exchanging U.S. dollars for pesos. The right graph shows the supply and demand for exchanging pesos to U.S. dollars."/>
          <p:cNvPicPr preferRelativeResize="0">
            <a:picLocks noGrp="1"/>
          </p:cNvPicPr>
          <p:nvPr>
            <p:ph type="pic" idx="2"/>
          </p:nvPr>
        </p:nvPicPr>
        <p:blipFill rotWithShape="1">
          <a:blip r:embed="rId3">
            <a:alphaModFix/>
          </a:blip>
          <a:srcRect l="-9006" r="-9006"/>
          <a:stretch/>
        </p:blipFill>
        <p:spPr>
          <a:xfrm>
            <a:off x="457199" y="1122386"/>
            <a:ext cx="8062913" cy="3500071"/>
          </a:xfrm>
          <a:prstGeom prst="rect">
            <a:avLst/>
          </a:prstGeom>
          <a:noFill/>
          <a:ln>
            <a:noFill/>
          </a:ln>
        </p:spPr>
      </p:pic>
      <p:sp>
        <p:nvSpPr>
          <p:cNvPr id="6" name="Rectangle 5"/>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457200" y="4165251"/>
            <a:ext cx="8151000" cy="18339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rgbClr val="6CB255"/>
              </a:buClr>
              <a:buSzPct val="80000"/>
              <a:buFont typeface="Arial"/>
              <a:buAutoNum type="alphaLcParenBoth"/>
            </a:pPr>
            <a:endParaRPr/>
          </a:p>
          <a:p>
            <a:pPr marL="342900" marR="0" lvl="0" indent="-342900" algn="l" rtl="0">
              <a:spcBef>
                <a:spcPts val="920"/>
              </a:spcBef>
              <a:spcAft>
                <a:spcPts val="0"/>
              </a:spcAft>
              <a:buClr>
                <a:srgbClr val="6CB255"/>
              </a:buClr>
              <a:buSzPct val="80000"/>
              <a:buFont typeface="Arial"/>
              <a:buAutoNum type="alphaLcParenBoth"/>
            </a:pPr>
            <a:r>
              <a:rPr lang="en-US" b="0" i="0" u="none" strike="noStrike" cap="none">
                <a:solidFill>
                  <a:srgbClr val="000000"/>
                </a:solidFill>
                <a:latin typeface="Arial"/>
                <a:ea typeface="Arial"/>
                <a:cs typeface="Arial"/>
                <a:sym typeface="Arial"/>
              </a:rPr>
              <a:t>The quantity measured on the horizontal axis is in Mexican pesos, while the price on the vertical axis is the price of pesos measured in U.S. dollars. </a:t>
            </a:r>
          </a:p>
          <a:p>
            <a:pPr marL="457200" marR="0" lvl="0" indent="-317500" algn="l" rtl="0">
              <a:spcBef>
                <a:spcPts val="0"/>
              </a:spcBef>
              <a:spcAft>
                <a:spcPts val="0"/>
              </a:spcAft>
              <a:buClr>
                <a:srgbClr val="6CB255"/>
              </a:buClr>
              <a:buSzPct val="70000"/>
              <a:buFont typeface="Arial"/>
              <a:buChar char="●"/>
            </a:pPr>
            <a:r>
              <a:rPr lang="en-US" b="0" i="0" u="none" strike="noStrike" cap="none">
                <a:solidFill>
                  <a:srgbClr val="000000"/>
                </a:solidFill>
                <a:latin typeface="Arial"/>
                <a:ea typeface="Arial"/>
                <a:cs typeface="Arial"/>
                <a:sym typeface="Arial"/>
              </a:rPr>
              <a:t>In both graphs, the equilibrium exchange rate occurs at point E, at the intersection of the demand curve (D) and the supply curve (S).</a:t>
            </a:r>
          </a:p>
        </p:txBody>
      </p:sp>
      <p:sp>
        <p:nvSpPr>
          <p:cNvPr id="171" name="Shape 171"/>
          <p:cNvSpPr txBox="1">
            <a:spLocks noGrp="1"/>
          </p:cNvSpPr>
          <p:nvPr>
            <p:ph type="title"/>
          </p:nvPr>
        </p:nvSpPr>
        <p:spPr>
          <a:xfrm>
            <a:off x="457200" y="391100"/>
            <a:ext cx="8062800" cy="8199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Example: Demand and Supply for the U.S. Dollar and Mexican Peso Exchange Rate, Continued</a:t>
            </a:r>
          </a:p>
        </p:txBody>
      </p:sp>
      <p:pic>
        <p:nvPicPr>
          <p:cNvPr id="174" name="Shape 174" descr="The left graph shows the supply and demand for exchanging U.S. dollars for pesos. The right graph shows the supply and demand for exchanging pesos to U.S. dollars."/>
          <p:cNvPicPr preferRelativeResize="0">
            <a:picLocks noGrp="1"/>
          </p:cNvPicPr>
          <p:nvPr>
            <p:ph type="pic" idx="2"/>
          </p:nvPr>
        </p:nvPicPr>
        <p:blipFill rotWithShape="1">
          <a:blip r:embed="rId3">
            <a:alphaModFix/>
          </a:blip>
          <a:srcRect l="-9004" r="-9004"/>
          <a:stretch/>
        </p:blipFill>
        <p:spPr>
          <a:xfrm>
            <a:off x="457199" y="1122386"/>
            <a:ext cx="8062800" cy="3500100"/>
          </a:xfrm>
          <a:prstGeom prst="rect">
            <a:avLst/>
          </a:prstGeom>
          <a:noFill/>
          <a:ln>
            <a:noFill/>
          </a:ln>
        </p:spPr>
      </p:pic>
      <p:sp>
        <p:nvSpPr>
          <p:cNvPr id="7" name="Rectangle 6"/>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393725"/>
            <a:ext cx="8062800" cy="8331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Exchange Rate Market for Mexican </a:t>
            </a:r>
          </a:p>
          <a:p>
            <a:pPr marL="0" marR="0" lvl="0" indent="-152400" algn="l" rtl="0">
              <a:spcBef>
                <a:spcPts val="0"/>
              </a:spcBef>
              <a:buClr>
                <a:srgbClr val="6CB255"/>
              </a:buClr>
              <a:buSzPct val="100000"/>
              <a:buFont typeface="Arial Black"/>
              <a:buNone/>
            </a:pPr>
            <a:r>
              <a:rPr lang="en-US"/>
              <a:t>Peso Reacts to Expectations about </a:t>
            </a:r>
          </a:p>
          <a:p>
            <a:pPr marL="0" marR="0" lvl="0" indent="-152400" algn="l" rtl="0">
              <a:spcBef>
                <a:spcPts val="0"/>
              </a:spcBef>
              <a:buClr>
                <a:srgbClr val="6CB255"/>
              </a:buClr>
              <a:buSzPct val="100000"/>
              <a:buFont typeface="Arial Black"/>
              <a:buNone/>
            </a:pPr>
            <a:r>
              <a:rPr lang="en-US"/>
              <a:t>Future Exchange Rates</a:t>
            </a:r>
          </a:p>
        </p:txBody>
      </p:sp>
      <p:sp>
        <p:nvSpPr>
          <p:cNvPr id="180" name="Shape 180"/>
          <p:cNvSpPr txBox="1">
            <a:spLocks noGrp="1"/>
          </p:cNvSpPr>
          <p:nvPr>
            <p:ph type="body" idx="1"/>
          </p:nvPr>
        </p:nvSpPr>
        <p:spPr>
          <a:xfrm>
            <a:off x="130629" y="4482374"/>
            <a:ext cx="9013371" cy="20259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3684"/>
              <a:buChar char="●"/>
            </a:pPr>
            <a:r>
              <a:rPr lang="en-US" sz="1600" dirty="0"/>
              <a:t>An announcement that the peso exchange rate is likely to strengthen in the future will lead to greater demand for the peso from investors who wish to benefit from the appreciation (from D</a:t>
            </a:r>
            <a:r>
              <a:rPr lang="en-US" sz="1600" baseline="-25000" dirty="0"/>
              <a:t>0</a:t>
            </a:r>
            <a:r>
              <a:rPr lang="en-US" sz="1600" dirty="0"/>
              <a:t> to D</a:t>
            </a:r>
            <a:r>
              <a:rPr lang="en-US" sz="1600" baseline="-25000" dirty="0"/>
              <a:t>1</a:t>
            </a:r>
            <a:r>
              <a:rPr lang="en-US" sz="1600" dirty="0"/>
              <a:t>). </a:t>
            </a:r>
          </a:p>
          <a:p>
            <a:pPr marL="457200" marR="0" lvl="0" indent="-317500" algn="l" rtl="0">
              <a:spcBef>
                <a:spcPts val="0"/>
              </a:spcBef>
              <a:spcAft>
                <a:spcPts val="0"/>
              </a:spcAft>
              <a:buSzPct val="73684"/>
              <a:buChar char="●"/>
            </a:pPr>
            <a:r>
              <a:rPr lang="en-US" sz="1600" dirty="0"/>
              <a:t>Similarly, it will make investors less likely to supply pesos to the foreign exchange market (from S</a:t>
            </a:r>
            <a:r>
              <a:rPr lang="en-US" sz="1600" baseline="-25000" dirty="0"/>
              <a:t>0</a:t>
            </a:r>
            <a:r>
              <a:rPr lang="en-US" sz="1600" dirty="0"/>
              <a:t> to S</a:t>
            </a:r>
            <a:r>
              <a:rPr lang="en-US" sz="1600" baseline="-25000" dirty="0"/>
              <a:t>1</a:t>
            </a:r>
            <a:r>
              <a:rPr lang="en-US" sz="1600" dirty="0"/>
              <a:t>). </a:t>
            </a:r>
          </a:p>
          <a:p>
            <a:pPr marL="457200" marR="0" lvl="0" indent="-317500" algn="l" rtl="0">
              <a:spcBef>
                <a:spcPts val="0"/>
              </a:spcBef>
              <a:spcAft>
                <a:spcPts val="0"/>
              </a:spcAft>
              <a:buSzPct val="73684"/>
              <a:buChar char="●"/>
            </a:pPr>
            <a:r>
              <a:rPr lang="en-US" sz="1600" dirty="0"/>
              <a:t>Both the shift of demand to the right and the shift of supply to the left cause an </a:t>
            </a:r>
            <a:r>
              <a:rPr lang="en-US" sz="1600" i="1" dirty="0"/>
              <a:t>immediate</a:t>
            </a:r>
            <a:r>
              <a:rPr lang="en-US" sz="1600" dirty="0"/>
              <a:t> appreciation in the exchange rate.</a:t>
            </a:r>
          </a:p>
        </p:txBody>
      </p:sp>
      <p:pic>
        <p:nvPicPr>
          <p:cNvPr id="181" name="Shape 181" descr="The graph shows how supply and demand would change if the exchange rate for pesos was predicted to strengthen."/>
          <p:cNvPicPr preferRelativeResize="0">
            <a:picLocks noGrp="1"/>
          </p:cNvPicPr>
          <p:nvPr>
            <p:ph type="pic" idx="2"/>
          </p:nvPr>
        </p:nvPicPr>
        <p:blipFill rotWithShape="1">
          <a:blip r:embed="rId3">
            <a:alphaModFix/>
          </a:blip>
          <a:srcRect l="-57165" r="-57166"/>
          <a:stretch/>
        </p:blipFill>
        <p:spPr>
          <a:xfrm>
            <a:off x="658050" y="1182246"/>
            <a:ext cx="7827900" cy="3398100"/>
          </a:xfrm>
          <a:prstGeom prst="rect">
            <a:avLst/>
          </a:prstGeom>
          <a:noFill/>
          <a:ln>
            <a:noFill/>
          </a:ln>
        </p:spPr>
      </p:pic>
      <p:sp>
        <p:nvSpPr>
          <p:cNvPr id="6" name="Rectangle 5"/>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41325"/>
            <a:ext cx="8062800" cy="828600"/>
          </a:xfrm>
          <a:prstGeom prst="rect">
            <a:avLst/>
          </a:prstGeom>
        </p:spPr>
        <p:txBody>
          <a:bodyPr wrap="square" lIns="91425" tIns="91425" rIns="91425" bIns="91425" anchor="b" anchorCtr="0">
            <a:noAutofit/>
          </a:bodyPr>
          <a:lstStyle/>
          <a:p>
            <a:pPr lvl="0">
              <a:spcBef>
                <a:spcPts val="0"/>
              </a:spcBef>
              <a:buNone/>
            </a:pPr>
            <a:r>
              <a:rPr lang="en-US"/>
              <a:t>Differences across Countries in </a:t>
            </a:r>
          </a:p>
          <a:p>
            <a:pPr lvl="0">
              <a:spcBef>
                <a:spcPts val="0"/>
              </a:spcBef>
              <a:buNone/>
            </a:pPr>
            <a:r>
              <a:rPr lang="en-US"/>
              <a:t>Rates of Return</a:t>
            </a:r>
          </a:p>
        </p:txBody>
      </p:sp>
      <p:sp>
        <p:nvSpPr>
          <p:cNvPr id="188" name="Shape 188"/>
          <p:cNvSpPr>
            <a:spLocks noGrp="1"/>
          </p:cNvSpPr>
          <p:nvPr>
            <p:ph type="pic" idx="2"/>
          </p:nvPr>
        </p:nvSpPr>
        <p:spPr>
          <a:xfrm>
            <a:off x="457200" y="1122370"/>
            <a:ext cx="8062800" cy="51366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The motivation for investment, whether domestic or foreign, is to earn a return. </a:t>
            </a:r>
          </a:p>
          <a:p>
            <a:pPr lvl="0" rtl="0">
              <a:spcBef>
                <a:spcPts val="0"/>
              </a:spcBef>
              <a:buNone/>
            </a:pPr>
            <a:endParaRPr/>
          </a:p>
          <a:p>
            <a:pPr marL="457200" lvl="0" indent="-317500" rtl="0">
              <a:spcBef>
                <a:spcPts val="0"/>
              </a:spcBef>
              <a:buSzPct val="70000"/>
              <a:buChar char="●"/>
            </a:pPr>
            <a:r>
              <a:rPr lang="en-US"/>
              <a:t>If rates of return in a country look relatively high, then that country will tend to attract funds from abroad. </a:t>
            </a:r>
          </a:p>
          <a:p>
            <a:pPr lvl="0" rtl="0">
              <a:spcBef>
                <a:spcPts val="0"/>
              </a:spcBef>
              <a:buNone/>
            </a:pPr>
            <a:endParaRPr/>
          </a:p>
          <a:p>
            <a:pPr marL="457200" lvl="0" indent="-317500" rtl="0">
              <a:spcBef>
                <a:spcPts val="0"/>
              </a:spcBef>
              <a:buSzPct val="70000"/>
              <a:buChar char="●"/>
            </a:pPr>
            <a:r>
              <a:rPr lang="en-US"/>
              <a:t>Conversely, if rates of return in a country look relatively low, then funds will tend to flee to other economies. </a:t>
            </a:r>
          </a:p>
          <a:p>
            <a:pPr lvl="0" rtl="0">
              <a:spcBef>
                <a:spcPts val="0"/>
              </a:spcBef>
              <a:buNone/>
            </a:pPr>
            <a:endParaRPr/>
          </a:p>
          <a:p>
            <a:pPr marL="457200" lvl="0" indent="-317500">
              <a:spcBef>
                <a:spcPts val="0"/>
              </a:spcBef>
              <a:buSzPct val="70000"/>
              <a:buChar char="●"/>
            </a:pPr>
            <a:r>
              <a:rPr lang="en-US"/>
              <a:t>Changes in the expected rate of return will shift demand and supply for a currency.</a:t>
            </a:r>
          </a:p>
        </p:txBody>
      </p:sp>
      <p:sp>
        <p:nvSpPr>
          <p:cNvPr id="5" name="Rectangle 4"/>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41325"/>
            <a:ext cx="8062800" cy="7323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Exchange Rate Market for U.S. Dollars </a:t>
            </a:r>
          </a:p>
          <a:p>
            <a:pPr marL="0" marR="0" lvl="0" indent="-152400" algn="l" rtl="0">
              <a:spcBef>
                <a:spcPts val="0"/>
              </a:spcBef>
              <a:buClr>
                <a:srgbClr val="6CB255"/>
              </a:buClr>
              <a:buSzPct val="100000"/>
              <a:buFont typeface="Arial Black"/>
              <a:buNone/>
            </a:pPr>
            <a:r>
              <a:rPr lang="en-US"/>
              <a:t>Reacts to Higher Interest Rates</a:t>
            </a:r>
          </a:p>
        </p:txBody>
      </p:sp>
      <p:sp>
        <p:nvSpPr>
          <p:cNvPr id="195" name="Shape 195"/>
          <p:cNvSpPr txBox="1">
            <a:spLocks noGrp="1"/>
          </p:cNvSpPr>
          <p:nvPr>
            <p:ph type="body" idx="1"/>
          </p:nvPr>
        </p:nvSpPr>
        <p:spPr>
          <a:xfrm>
            <a:off x="0" y="4482850"/>
            <a:ext cx="8520000" cy="1659300"/>
          </a:xfrm>
          <a:prstGeom prst="rect">
            <a:avLst/>
          </a:prstGeom>
          <a:noFill/>
          <a:ln>
            <a:noFill/>
          </a:ln>
        </p:spPr>
        <p:txBody>
          <a:bodyPr wrap="square" lIns="91425" tIns="45700" rIns="91425" bIns="45700" anchor="t" anchorCtr="0">
            <a:noAutofit/>
          </a:bodyPr>
          <a:lstStyle/>
          <a:p>
            <a:pPr marL="457200" marR="0" lvl="0" indent="-342900" algn="l" rtl="0">
              <a:spcBef>
                <a:spcPts val="0"/>
              </a:spcBef>
              <a:spcAft>
                <a:spcPts val="0"/>
              </a:spcAft>
              <a:buSzPct val="100000"/>
              <a:buChar char="●"/>
            </a:pPr>
            <a:r>
              <a:rPr lang="en-US" sz="1800"/>
              <a:t>A higher rate of return for U.S. </a:t>
            </a:r>
            <a:r>
              <a:rPr lang="en-US" sz="1800" dirty="0"/>
              <a:t>dollars makes holding dollars more attractive. </a:t>
            </a:r>
          </a:p>
          <a:p>
            <a:pPr marL="457200" marR="0" lvl="0" indent="-342900" algn="l" rtl="0">
              <a:spcBef>
                <a:spcPts val="0"/>
              </a:spcBef>
              <a:spcAft>
                <a:spcPts val="0"/>
              </a:spcAft>
              <a:buSzPct val="100000"/>
              <a:buChar char="●"/>
            </a:pPr>
            <a:r>
              <a:rPr lang="en-US" sz="1800" dirty="0"/>
              <a:t>Thus, the demand for dollars in the foreign exchange market shifts to the right, from D</a:t>
            </a:r>
            <a:r>
              <a:rPr lang="en-US" sz="1800" baseline="-25000" dirty="0"/>
              <a:t>0</a:t>
            </a:r>
            <a:r>
              <a:rPr lang="en-US" sz="1800" dirty="0"/>
              <a:t> to D</a:t>
            </a:r>
            <a:r>
              <a:rPr lang="en-US" sz="1800" baseline="-25000" dirty="0"/>
              <a:t>1</a:t>
            </a:r>
            <a:r>
              <a:rPr lang="en-US" sz="1800" dirty="0"/>
              <a:t>, while the supply of dollars shifts to the left, from S</a:t>
            </a:r>
            <a:r>
              <a:rPr lang="en-US" sz="1800" baseline="-25000" dirty="0"/>
              <a:t>0</a:t>
            </a:r>
            <a:r>
              <a:rPr lang="en-US" sz="1800" dirty="0"/>
              <a:t> to S</a:t>
            </a:r>
            <a:r>
              <a:rPr lang="en-US" sz="1800" baseline="-25000" dirty="0"/>
              <a:t>1</a:t>
            </a:r>
            <a:r>
              <a:rPr lang="en-US" sz="1800" dirty="0"/>
              <a:t>. </a:t>
            </a:r>
          </a:p>
          <a:p>
            <a:pPr marL="457200" marR="0" lvl="0" indent="-342900" algn="l" rtl="0">
              <a:spcBef>
                <a:spcPts val="0"/>
              </a:spcBef>
              <a:spcAft>
                <a:spcPts val="0"/>
              </a:spcAft>
              <a:buSzPct val="100000"/>
              <a:buChar char="●"/>
            </a:pPr>
            <a:r>
              <a:rPr lang="en-US" sz="1800" dirty="0"/>
              <a:t>The new equilibrium (E</a:t>
            </a:r>
            <a:r>
              <a:rPr lang="en-US" sz="1800" baseline="-25000" dirty="0"/>
              <a:t>1</a:t>
            </a:r>
            <a:r>
              <a:rPr lang="en-US" sz="1800" dirty="0"/>
              <a:t>) has a stronger exchange rate than the original equilibrium (E</a:t>
            </a:r>
            <a:r>
              <a:rPr lang="en-US" sz="1800" baseline="-25000" dirty="0"/>
              <a:t>0</a:t>
            </a:r>
            <a:r>
              <a:rPr lang="en-US" sz="1800" dirty="0"/>
              <a:t>), but in this example, the equilibrium quantity traded does not change.</a:t>
            </a:r>
          </a:p>
        </p:txBody>
      </p:sp>
      <p:pic>
        <p:nvPicPr>
          <p:cNvPr id="196" name="Shape 196" descr="The graph shows how supply and demand would change if the U.S. dollar brought a higher rate of return."/>
          <p:cNvPicPr preferRelativeResize="0">
            <a:picLocks noGrp="1"/>
          </p:cNvPicPr>
          <p:nvPr>
            <p:ph type="pic" idx="2"/>
          </p:nvPr>
        </p:nvPicPr>
        <p:blipFill rotWithShape="1">
          <a:blip r:embed="rId3">
            <a:alphaModFix/>
          </a:blip>
          <a:srcRect l="-64281" r="-64282"/>
          <a:stretch/>
        </p:blipFill>
        <p:spPr>
          <a:xfrm>
            <a:off x="648900" y="1122375"/>
            <a:ext cx="7846200" cy="3405900"/>
          </a:xfrm>
          <a:prstGeom prst="rect">
            <a:avLst/>
          </a:prstGeom>
          <a:noFill/>
          <a:ln>
            <a:noFill/>
          </a:ln>
        </p:spPr>
      </p:pic>
      <p:sp>
        <p:nvSpPr>
          <p:cNvPr id="6" name="Rectangle 5"/>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Relative Inflation</a:t>
            </a:r>
          </a:p>
        </p:txBody>
      </p:sp>
      <p:sp>
        <p:nvSpPr>
          <p:cNvPr id="203" name="Shape 203"/>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a:t>If a country experiences a relatively high inflation rate compared with other economies:</a:t>
            </a:r>
          </a:p>
          <a:p>
            <a:pPr marL="914400" lvl="1" indent="-355600" rtl="0">
              <a:spcBef>
                <a:spcPts val="0"/>
              </a:spcBef>
              <a:spcAft>
                <a:spcPts val="0"/>
              </a:spcAft>
              <a:buSzPct val="100000"/>
            </a:pPr>
            <a:r>
              <a:rPr lang="en-US"/>
              <a:t>then the buying power of its currency is eroding, and</a:t>
            </a:r>
          </a:p>
          <a:p>
            <a:pPr marL="914400" lvl="1" indent="-355600">
              <a:spcBef>
                <a:spcPts val="0"/>
              </a:spcBef>
              <a:buSzPct val="100000"/>
            </a:pPr>
            <a:r>
              <a:rPr lang="en-US"/>
              <a:t>will tend to discourage anyone from wanting to acquire or to hold the currency.</a:t>
            </a:r>
          </a:p>
        </p:txBody>
      </p:sp>
      <p:sp>
        <p:nvSpPr>
          <p:cNvPr id="5" name="Rectangle 4"/>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41325"/>
            <a:ext cx="8062800" cy="8331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Exchange Rate Markets React to Higher Inflation</a:t>
            </a:r>
          </a:p>
        </p:txBody>
      </p:sp>
      <p:sp>
        <p:nvSpPr>
          <p:cNvPr id="210" name="Shape 210"/>
          <p:cNvSpPr txBox="1">
            <a:spLocks noGrp="1"/>
          </p:cNvSpPr>
          <p:nvPr>
            <p:ph type="body" idx="1"/>
          </p:nvPr>
        </p:nvSpPr>
        <p:spPr>
          <a:xfrm>
            <a:off x="0" y="4241475"/>
            <a:ext cx="9144000" cy="21594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7777"/>
              <a:buChar char="●"/>
            </a:pPr>
            <a:r>
              <a:rPr lang="en-US" sz="1600"/>
              <a:t>If a currency is experiencing relatively high inflation, then its buying power is decreasing and international investors will be </a:t>
            </a:r>
            <a:r>
              <a:rPr lang="en-US" sz="1600" i="1"/>
              <a:t>less</a:t>
            </a:r>
            <a:r>
              <a:rPr lang="en-US" sz="1600"/>
              <a:t> eager to hold it. </a:t>
            </a:r>
          </a:p>
          <a:p>
            <a:pPr marL="457200" marR="0" lvl="0" indent="-317500" algn="l" rtl="0">
              <a:spcBef>
                <a:spcPts val="0"/>
              </a:spcBef>
              <a:spcAft>
                <a:spcPts val="0"/>
              </a:spcAft>
              <a:buSzPct val="77777"/>
              <a:buChar char="●"/>
            </a:pPr>
            <a:r>
              <a:rPr lang="en-US" sz="1600" dirty="0"/>
              <a:t>Thus, a rise in inflation in the Mexican peso would lead demand to shift from D</a:t>
            </a:r>
            <a:r>
              <a:rPr lang="en-US" sz="1600" baseline="-25000" dirty="0"/>
              <a:t>0</a:t>
            </a:r>
            <a:r>
              <a:rPr lang="en-US" sz="1600" dirty="0"/>
              <a:t> to D</a:t>
            </a:r>
            <a:r>
              <a:rPr lang="en-US" sz="1600" baseline="-25000" dirty="0"/>
              <a:t>1</a:t>
            </a:r>
            <a:r>
              <a:rPr lang="en-US" sz="1600" dirty="0"/>
              <a:t>, and supply to increase from S</a:t>
            </a:r>
            <a:r>
              <a:rPr lang="en-US" sz="1600" baseline="-25000" dirty="0"/>
              <a:t>0</a:t>
            </a:r>
            <a:r>
              <a:rPr lang="en-US" sz="1600" dirty="0"/>
              <a:t> to S</a:t>
            </a:r>
            <a:r>
              <a:rPr lang="en-US" sz="1600" baseline="-25000" dirty="0"/>
              <a:t>1</a:t>
            </a:r>
            <a:r>
              <a:rPr lang="en-US" sz="1600" dirty="0"/>
              <a:t>. </a:t>
            </a:r>
          </a:p>
          <a:p>
            <a:pPr marL="457200" marR="0" lvl="0" indent="-317500" algn="l" rtl="0">
              <a:spcBef>
                <a:spcPts val="0"/>
              </a:spcBef>
              <a:spcAft>
                <a:spcPts val="0"/>
              </a:spcAft>
              <a:buSzPct val="77777"/>
              <a:buChar char="●"/>
            </a:pPr>
            <a:r>
              <a:rPr lang="en-US" sz="1600" dirty="0"/>
              <a:t>Both movements in demand and supply would cause the currency to depreciate. </a:t>
            </a:r>
          </a:p>
          <a:p>
            <a:pPr marL="457200" marR="0" lvl="0" indent="-317500" algn="l" rtl="0">
              <a:spcBef>
                <a:spcPts val="0"/>
              </a:spcBef>
              <a:spcAft>
                <a:spcPts val="0"/>
              </a:spcAft>
              <a:buSzPct val="77777"/>
              <a:buChar char="●"/>
            </a:pPr>
            <a:r>
              <a:rPr lang="en-US" sz="1600" dirty="0"/>
              <a:t>Here, we draw the effect on the quantity traded as a decrease, but in truth it could be an increase or no change, depending on the actual movements of demand and supply.</a:t>
            </a:r>
          </a:p>
        </p:txBody>
      </p:sp>
      <p:pic>
        <p:nvPicPr>
          <p:cNvPr id="211" name="Shape 211" descr="The graph shows how supply and demand would change if the pesos experienced inflation."/>
          <p:cNvPicPr preferRelativeResize="0">
            <a:picLocks noGrp="1"/>
          </p:cNvPicPr>
          <p:nvPr>
            <p:ph type="pic" idx="2"/>
          </p:nvPr>
        </p:nvPicPr>
        <p:blipFill rotWithShape="1">
          <a:blip r:embed="rId3">
            <a:alphaModFix/>
          </a:blip>
          <a:srcRect/>
          <a:stretch/>
        </p:blipFill>
        <p:spPr>
          <a:xfrm>
            <a:off x="2439064" y="741386"/>
            <a:ext cx="4099200" cy="3500100"/>
          </a:xfrm>
          <a:prstGeom prst="rect">
            <a:avLst/>
          </a:prstGeom>
          <a:noFill/>
          <a:ln>
            <a:noFill/>
          </a:ln>
        </p:spPr>
      </p:pic>
      <p:sp>
        <p:nvSpPr>
          <p:cNvPr id="6" name="Rectangle 5"/>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rtl="0">
              <a:spcBef>
                <a:spcPts val="0"/>
              </a:spcBef>
              <a:buNone/>
            </a:pPr>
            <a:r>
              <a:rPr lang="en-US"/>
              <a:t>CH.16 OUTLINE</a:t>
            </a:r>
          </a:p>
        </p:txBody>
      </p:sp>
      <p:sp>
        <p:nvSpPr>
          <p:cNvPr id="81" name="Shape 81"/>
          <p:cNvSpPr>
            <a:spLocks noGrp="1"/>
          </p:cNvSpPr>
          <p:nvPr>
            <p:ph type="pic" idx="2"/>
          </p:nvPr>
        </p:nvSpPr>
        <p:spPr>
          <a:xfrm>
            <a:off x="457200" y="1122376"/>
            <a:ext cx="8062800" cy="5232300"/>
          </a:xfrm>
          <a:prstGeom prst="rect">
            <a:avLst/>
          </a:prstGeom>
        </p:spPr>
        <p:txBody>
          <a:bodyPr wrap="square" lIns="91425" tIns="91425" rIns="91425" bIns="91425" anchor="t" anchorCtr="0">
            <a:noAutofit/>
          </a:bodyPr>
          <a:lstStyle/>
          <a:p>
            <a:pPr lvl="0" rtl="0">
              <a:lnSpc>
                <a:spcPct val="115000"/>
              </a:lnSpc>
              <a:spcBef>
                <a:spcPts val="0"/>
              </a:spcBef>
              <a:buNone/>
            </a:pPr>
            <a:r>
              <a:rPr lang="en-US" sz="2800"/>
              <a:t>16.1: How the Foreign Exchange Market Works</a:t>
            </a:r>
          </a:p>
          <a:p>
            <a:pPr lvl="0" rtl="0">
              <a:lnSpc>
                <a:spcPct val="115000"/>
              </a:lnSpc>
              <a:spcBef>
                <a:spcPts val="0"/>
              </a:spcBef>
              <a:spcAft>
                <a:spcPts val="0"/>
              </a:spcAft>
              <a:buNone/>
            </a:pPr>
            <a:r>
              <a:rPr lang="en-US" sz="2800"/>
              <a:t>16.2: Demand and Supply Shifts in Foreign </a:t>
            </a:r>
          </a:p>
          <a:p>
            <a:pPr marL="457200" lvl="0" indent="457200" rtl="0">
              <a:lnSpc>
                <a:spcPct val="115000"/>
              </a:lnSpc>
              <a:spcBef>
                <a:spcPts val="0"/>
              </a:spcBef>
              <a:buNone/>
            </a:pPr>
            <a:r>
              <a:rPr lang="en-US" sz="2800"/>
              <a:t>Exchange Markets</a:t>
            </a:r>
          </a:p>
          <a:p>
            <a:pPr lvl="0" rtl="0">
              <a:lnSpc>
                <a:spcPct val="115000"/>
              </a:lnSpc>
              <a:spcBef>
                <a:spcPts val="0"/>
              </a:spcBef>
              <a:buNone/>
            </a:pPr>
            <a:r>
              <a:rPr lang="en-US" sz="2800"/>
              <a:t>16.3: Macroeconomic Effects of Exchange Rates</a:t>
            </a:r>
          </a:p>
          <a:p>
            <a:pPr lvl="0" rtl="0">
              <a:lnSpc>
                <a:spcPct val="115000"/>
              </a:lnSpc>
              <a:spcBef>
                <a:spcPts val="0"/>
              </a:spcBef>
              <a:buNone/>
            </a:pPr>
            <a:r>
              <a:rPr lang="en-US" sz="2800"/>
              <a:t>16.4: Exchange Rate Policies</a:t>
            </a:r>
          </a:p>
        </p:txBody>
      </p:sp>
      <p:sp>
        <p:nvSpPr>
          <p:cNvPr id="5" name="Rectangle 4"/>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Purchasing Power Parity</a:t>
            </a:r>
          </a:p>
        </p:txBody>
      </p:sp>
      <p:sp>
        <p:nvSpPr>
          <p:cNvPr id="218" name="Shape 218"/>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Arbitrage</a:t>
            </a:r>
            <a:r>
              <a:rPr lang="en-US"/>
              <a:t> - the process of buying a good and selling goods across borders to take advantage of international price differences.</a:t>
            </a:r>
          </a:p>
          <a:p>
            <a:pPr lvl="0" rtl="0">
              <a:spcBef>
                <a:spcPts val="0"/>
              </a:spcBef>
              <a:buNone/>
            </a:pPr>
            <a:endParaRPr/>
          </a:p>
          <a:p>
            <a:pPr marL="457200" lvl="0" indent="-317500" rtl="0">
              <a:spcBef>
                <a:spcPts val="0"/>
              </a:spcBef>
              <a:buSzPct val="70000"/>
              <a:buChar char="●"/>
            </a:pPr>
            <a:r>
              <a:rPr lang="en-US" b="1"/>
              <a:t>Purchasing power parity (PPP)</a:t>
            </a:r>
            <a:r>
              <a:rPr lang="en-US"/>
              <a:t> - the exchange rate that equalizes the prices of internationally traded goods across countries.</a:t>
            </a:r>
          </a:p>
          <a:p>
            <a:pPr lvl="0" rtl="0">
              <a:spcBef>
                <a:spcPts val="0"/>
              </a:spcBef>
              <a:buNone/>
            </a:pPr>
            <a:endParaRPr/>
          </a:p>
          <a:p>
            <a:pPr marL="457200" lvl="0" indent="-317500" rtl="0">
              <a:spcBef>
                <a:spcPts val="0"/>
              </a:spcBef>
              <a:spcAft>
                <a:spcPts val="0"/>
              </a:spcAft>
              <a:buSzPct val="70000"/>
              <a:buChar char="●"/>
            </a:pPr>
            <a:r>
              <a:rPr lang="en-US"/>
              <a:t>PPP exchange rate has two functions:</a:t>
            </a:r>
          </a:p>
          <a:p>
            <a:pPr marL="914400" lvl="1" indent="-355600" rtl="0">
              <a:spcBef>
                <a:spcPts val="0"/>
              </a:spcBef>
              <a:spcAft>
                <a:spcPts val="0"/>
              </a:spcAft>
              <a:buSzPct val="100000"/>
            </a:pPr>
            <a:r>
              <a:rPr lang="en-US"/>
              <a:t>for international comparison of GDP and other economic statistics.</a:t>
            </a:r>
          </a:p>
          <a:p>
            <a:pPr marL="914400" lvl="1" indent="-355600">
              <a:spcBef>
                <a:spcPts val="0"/>
              </a:spcBef>
              <a:buSzPct val="100000"/>
            </a:pPr>
            <a:r>
              <a:rPr lang="en-US"/>
              <a:t>exchanges rates will often get closer to it as time passes.</a:t>
            </a:r>
          </a:p>
        </p:txBody>
      </p:sp>
      <p:sp>
        <p:nvSpPr>
          <p:cNvPr id="5" name="Rectangle 4"/>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241325"/>
            <a:ext cx="8062800" cy="785700"/>
          </a:xfrm>
          <a:prstGeom prst="rect">
            <a:avLst/>
          </a:prstGeom>
        </p:spPr>
        <p:txBody>
          <a:bodyPr wrap="square" lIns="91425" tIns="91425" rIns="91425" bIns="91425" anchor="b" anchorCtr="0">
            <a:noAutofit/>
          </a:bodyPr>
          <a:lstStyle/>
          <a:p>
            <a:pPr lvl="0">
              <a:spcBef>
                <a:spcPts val="0"/>
              </a:spcBef>
              <a:buNone/>
            </a:pPr>
            <a:r>
              <a:rPr lang="en-US"/>
              <a:t>16.3 Macroeconomic Effects of Exchange Rates</a:t>
            </a:r>
          </a:p>
        </p:txBody>
      </p:sp>
      <p:sp>
        <p:nvSpPr>
          <p:cNvPr id="225" name="Shape 225"/>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a:t>A central bank will be concerned about the exchange rate because: </a:t>
            </a:r>
          </a:p>
          <a:p>
            <a:pPr marL="914400" lvl="1" indent="-355600" rtl="0">
              <a:spcBef>
                <a:spcPts val="0"/>
              </a:spcBef>
              <a:spcAft>
                <a:spcPts val="0"/>
              </a:spcAft>
              <a:buSzPct val="100000"/>
            </a:pPr>
            <a:r>
              <a:rPr lang="en-US"/>
              <a:t>movements in the exchange rate will affect the quantity of aggregate demand in an economy; </a:t>
            </a:r>
          </a:p>
          <a:p>
            <a:pPr marL="914400" lvl="1" indent="-355600" rtl="0">
              <a:spcBef>
                <a:spcPts val="0"/>
              </a:spcBef>
              <a:buSzPct val="100000"/>
            </a:pPr>
            <a:r>
              <a:rPr lang="en-US"/>
              <a:t>frequent substantial fluctuations in the exchange rate can disrupt international trade and cause problems in a nation’s banking system.</a:t>
            </a:r>
          </a:p>
        </p:txBody>
      </p:sp>
      <p:sp>
        <p:nvSpPr>
          <p:cNvPr id="5" name="Rectangle 4"/>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Fluctuations in Exchange Rates</a:t>
            </a:r>
          </a:p>
        </p:txBody>
      </p:sp>
      <p:sp>
        <p:nvSpPr>
          <p:cNvPr id="232" name="Shape 232"/>
          <p:cNvSpPr>
            <a:spLocks noGrp="1"/>
          </p:cNvSpPr>
          <p:nvPr>
            <p:ph type="pic" idx="2"/>
          </p:nvPr>
        </p:nvSpPr>
        <p:spPr>
          <a:xfrm>
            <a:off x="457200" y="1122370"/>
            <a:ext cx="8062800" cy="49974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Financial institutions measure most international loans in a few large currencies, like U.S. dollars, European euros, and Japanese yen.</a:t>
            </a:r>
          </a:p>
          <a:p>
            <a:pPr lvl="0" rtl="0">
              <a:spcBef>
                <a:spcPts val="0"/>
              </a:spcBef>
              <a:buNone/>
            </a:pPr>
            <a:endParaRPr/>
          </a:p>
          <a:p>
            <a:pPr marL="457200" lvl="0" indent="-317500" rtl="0">
              <a:spcBef>
                <a:spcPts val="0"/>
              </a:spcBef>
              <a:buSzPct val="70000"/>
              <a:buChar char="●"/>
            </a:pPr>
            <a:r>
              <a:rPr lang="en-US"/>
              <a:t>This process of borrowing in a foreign currency and lending in a domestic currency can work just fine, as long as the exchange rate does not shift.</a:t>
            </a:r>
          </a:p>
          <a:p>
            <a:pPr lvl="0" rtl="0">
              <a:spcBef>
                <a:spcPts val="0"/>
              </a:spcBef>
              <a:buNone/>
            </a:pPr>
            <a:endParaRPr/>
          </a:p>
          <a:p>
            <a:pPr marL="457200" lvl="0" indent="-317500" rtl="0">
              <a:spcBef>
                <a:spcPts val="0"/>
              </a:spcBef>
              <a:spcAft>
                <a:spcPts val="0"/>
              </a:spcAft>
              <a:buSzPct val="70000"/>
              <a:buChar char="●"/>
            </a:pPr>
            <a:r>
              <a:rPr lang="en-US"/>
              <a:t>One of the most economically destructive effects of exchange rate fluctuations can happen through the banking system.</a:t>
            </a:r>
          </a:p>
          <a:p>
            <a:pPr marL="914400" lvl="1" indent="-355600">
              <a:spcBef>
                <a:spcPts val="0"/>
              </a:spcBef>
              <a:buSzPct val="100000"/>
            </a:pPr>
            <a:r>
              <a:rPr lang="en-US"/>
              <a:t>Banks would not be able to repay their loans.</a:t>
            </a:r>
          </a:p>
        </p:txBody>
      </p:sp>
      <p:sp>
        <p:nvSpPr>
          <p:cNvPr id="5" name="Rectangle 4"/>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36262"/>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Banking and International Borrowing</a:t>
            </a:r>
          </a:p>
        </p:txBody>
      </p:sp>
      <p:sp>
        <p:nvSpPr>
          <p:cNvPr id="239" name="Shape 239"/>
          <p:cNvSpPr txBox="1">
            <a:spLocks noGrp="1"/>
          </p:cNvSpPr>
          <p:nvPr>
            <p:ph type="body" idx="1"/>
          </p:nvPr>
        </p:nvSpPr>
        <p:spPr>
          <a:xfrm>
            <a:off x="5381550" y="1107625"/>
            <a:ext cx="3138600" cy="52569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Clr>
                <a:srgbClr val="6CB255"/>
              </a:buClr>
              <a:buSzPct val="70000"/>
              <a:buFont typeface="Arial"/>
              <a:buChar char="●"/>
            </a:pPr>
            <a:r>
              <a:rPr lang="en-US" b="0" i="0" u="none" strike="noStrike" cap="none">
                <a:solidFill>
                  <a:schemeClr val="dk1"/>
                </a:solidFill>
                <a:latin typeface="Arial"/>
                <a:ea typeface="Arial"/>
                <a:cs typeface="Arial"/>
                <a:sym typeface="Arial"/>
              </a:rPr>
              <a:t>The scenario of international borrowing that ends on the left is a success story, but the scenario that ends on the right shows what happens when the exchange rate weakens.</a:t>
            </a:r>
          </a:p>
        </p:txBody>
      </p:sp>
      <p:pic>
        <p:nvPicPr>
          <p:cNvPr id="240" name="Shape 240" descr="The chart shows two scenarios resulting from international borrowing."/>
          <p:cNvPicPr preferRelativeResize="0">
            <a:picLocks noGrp="1"/>
          </p:cNvPicPr>
          <p:nvPr>
            <p:ph type="pic" idx="2"/>
          </p:nvPr>
        </p:nvPicPr>
        <p:blipFill rotWithShape="1">
          <a:blip r:embed="rId3">
            <a:alphaModFix/>
          </a:blip>
          <a:srcRect l="2123" r="2122"/>
          <a:stretch/>
        </p:blipFill>
        <p:spPr>
          <a:xfrm>
            <a:off x="457200" y="605441"/>
            <a:ext cx="4817400" cy="5505600"/>
          </a:xfrm>
          <a:prstGeom prst="rect">
            <a:avLst/>
          </a:prstGeom>
          <a:noFill/>
          <a:ln>
            <a:noFill/>
          </a:ln>
        </p:spPr>
      </p:pic>
      <p:sp>
        <p:nvSpPr>
          <p:cNvPr id="6" name="Rectangle 5"/>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lvl="0" rtl="0">
              <a:spcBef>
                <a:spcPts val="0"/>
              </a:spcBef>
              <a:buClr>
                <a:schemeClr val="dk1"/>
              </a:buClr>
              <a:buSzPct val="45833"/>
              <a:buFont typeface="Arial"/>
              <a:buNone/>
            </a:pPr>
            <a:r>
              <a:rPr lang="en-US"/>
              <a:t>16.4 Exchange Rate Policies</a:t>
            </a:r>
          </a:p>
        </p:txBody>
      </p:sp>
      <p:sp>
        <p:nvSpPr>
          <p:cNvPr id="247" name="Shape 247"/>
          <p:cNvSpPr txBox="1">
            <a:spLocks noGrp="1"/>
          </p:cNvSpPr>
          <p:nvPr>
            <p:ph type="body" idx="1"/>
          </p:nvPr>
        </p:nvSpPr>
        <p:spPr>
          <a:xfrm>
            <a:off x="457200" y="3835859"/>
            <a:ext cx="8062800" cy="25998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A nation may adopt one of a variety of exchange rate regimes:</a:t>
            </a:r>
          </a:p>
          <a:p>
            <a:pPr marL="914400" marR="0" lvl="1" indent="-355600" algn="l" rtl="0">
              <a:spcBef>
                <a:spcPts val="0"/>
              </a:spcBef>
              <a:spcAft>
                <a:spcPts val="0"/>
              </a:spcAft>
              <a:buSzPct val="100000"/>
              <a:buChar char="○"/>
            </a:pPr>
            <a:r>
              <a:rPr lang="en-US" dirty="0"/>
              <a:t>floating rates in which the foreign exchange market determines the rates;</a:t>
            </a:r>
          </a:p>
          <a:p>
            <a:pPr marL="914400" marR="0" lvl="1" indent="-355600" algn="l" rtl="0">
              <a:spcBef>
                <a:spcPts val="0"/>
              </a:spcBef>
              <a:spcAft>
                <a:spcPts val="0"/>
              </a:spcAft>
              <a:buSzPct val="100000"/>
              <a:buChar char="○"/>
            </a:pPr>
            <a:r>
              <a:rPr lang="en-US" dirty="0"/>
              <a:t>pegged rates where governments intervene to manage the exchange rate's value;</a:t>
            </a:r>
          </a:p>
          <a:p>
            <a:pPr marL="914400" marR="0" lvl="1" indent="-355600" algn="l" rtl="0">
              <a:spcBef>
                <a:spcPts val="0"/>
              </a:spcBef>
              <a:spcAft>
                <a:spcPts val="0"/>
              </a:spcAft>
              <a:buSzPct val="100000"/>
              <a:buChar char="○"/>
            </a:pPr>
            <a:r>
              <a:rPr lang="en-US" dirty="0"/>
              <a:t>a common currency where the nation adopts another country or group of countries' currency.</a:t>
            </a:r>
          </a:p>
        </p:txBody>
      </p:sp>
      <p:pic>
        <p:nvPicPr>
          <p:cNvPr id="249" name="Shape 249" descr="The graph shows several options of exchange rate policies.  The image is described on the slide.  "/>
          <p:cNvPicPr preferRelativeResize="0"/>
          <p:nvPr/>
        </p:nvPicPr>
        <p:blipFill>
          <a:blip r:embed="rId3">
            <a:alphaModFix/>
          </a:blip>
          <a:stretch>
            <a:fillRect/>
          </a:stretch>
        </p:blipFill>
        <p:spPr>
          <a:xfrm>
            <a:off x="869164" y="1356514"/>
            <a:ext cx="7405671" cy="2024650"/>
          </a:xfrm>
          <a:prstGeom prst="rect">
            <a:avLst/>
          </a:prstGeom>
          <a:noFill/>
          <a:ln>
            <a:noFill/>
          </a:ln>
        </p:spPr>
      </p:pic>
      <p:sp>
        <p:nvSpPr>
          <p:cNvPr id="6" name="Rectangle 5"/>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Floating Exchange Rates</a:t>
            </a:r>
          </a:p>
        </p:txBody>
      </p:sp>
      <p:sp>
        <p:nvSpPr>
          <p:cNvPr id="255" name="Shape 255"/>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b="1"/>
              <a:t>Floating exchange rate</a:t>
            </a:r>
            <a:r>
              <a:rPr lang="en-US"/>
              <a:t> - a country lets the exchange rate market determine its currency's value.</a:t>
            </a:r>
          </a:p>
          <a:p>
            <a:pPr marL="914400" lvl="1" indent="-355600" rtl="0">
              <a:spcBef>
                <a:spcPts val="0"/>
              </a:spcBef>
              <a:spcAft>
                <a:spcPts val="0"/>
              </a:spcAft>
              <a:buSzPct val="100000"/>
            </a:pPr>
            <a:r>
              <a:rPr lang="en-US"/>
              <a:t>The U.S. dollar is a floating exchange rate, as are the currencies of about 40% of the countries in the world economy. </a:t>
            </a:r>
          </a:p>
          <a:p>
            <a:pPr marL="914400" lvl="1" indent="-355600" rtl="0">
              <a:spcBef>
                <a:spcPts val="0"/>
              </a:spcBef>
              <a:buSzPct val="100000"/>
            </a:pPr>
            <a:r>
              <a:rPr lang="en-US"/>
              <a:t>The major concern with this policy is that exchange rates can move a great deal in a short time.</a:t>
            </a:r>
          </a:p>
          <a:p>
            <a:pPr lvl="0">
              <a:spcBef>
                <a:spcPts val="0"/>
              </a:spcBef>
              <a:buNone/>
            </a:pPr>
            <a:endParaRPr/>
          </a:p>
        </p:txBody>
      </p:sp>
      <p:sp>
        <p:nvSpPr>
          <p:cNvPr id="5" name="Rectangle 4"/>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94366"/>
            <a:ext cx="8062800" cy="7752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U.S. </a:t>
            </a:r>
            <a:r>
              <a:rPr lang="en-US" dirty="0"/>
              <a:t>Dollar Exchange Rate in </a:t>
            </a:r>
          </a:p>
          <a:p>
            <a:pPr marL="0" marR="0" lvl="0" indent="-152400" algn="l" rtl="0">
              <a:spcBef>
                <a:spcPts val="0"/>
              </a:spcBef>
              <a:buClr>
                <a:srgbClr val="6CB255"/>
              </a:buClr>
              <a:buSzPct val="100000"/>
              <a:buFont typeface="Arial Black"/>
              <a:buNone/>
            </a:pPr>
            <a:r>
              <a:rPr lang="en-US" dirty="0"/>
              <a:t>Japanese Yen</a:t>
            </a:r>
          </a:p>
        </p:txBody>
      </p:sp>
      <p:sp>
        <p:nvSpPr>
          <p:cNvPr id="262" name="Shape 262"/>
          <p:cNvSpPr txBox="1">
            <a:spLocks noGrp="1"/>
          </p:cNvSpPr>
          <p:nvPr>
            <p:ph type="body" idx="1"/>
          </p:nvPr>
        </p:nvSpPr>
        <p:spPr>
          <a:xfrm>
            <a:off x="0" y="4340767"/>
            <a:ext cx="9144000" cy="20031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7777"/>
              <a:buChar char="●"/>
            </a:pPr>
            <a:r>
              <a:rPr lang="en-US" sz="1800"/>
              <a:t>Even seemingly stable exchange rates such as the Japanese Yen to the U.S. </a:t>
            </a:r>
            <a:r>
              <a:rPr lang="en-US" sz="1800" dirty="0"/>
              <a:t>Dollar can vary when closely examined over time. </a:t>
            </a:r>
          </a:p>
          <a:p>
            <a:pPr marL="457200" marR="0" lvl="0" indent="-317500" algn="l" rtl="0">
              <a:spcBef>
                <a:spcPts val="0"/>
              </a:spcBef>
              <a:spcAft>
                <a:spcPts val="0"/>
              </a:spcAft>
              <a:buSzPct val="77777"/>
              <a:buChar char="●"/>
            </a:pPr>
            <a:r>
              <a:rPr lang="en-US" sz="1800" dirty="0"/>
              <a:t>This figure shows a relatively stable rate between 2011 and 2013. </a:t>
            </a:r>
          </a:p>
          <a:p>
            <a:pPr marL="457200" marR="0" lvl="0" indent="-317500" algn="l" rtl="0">
              <a:spcBef>
                <a:spcPts val="0"/>
              </a:spcBef>
              <a:spcAft>
                <a:spcPts val="0"/>
              </a:spcAft>
              <a:buSzPct val="77777"/>
              <a:buChar char="●"/>
            </a:pPr>
            <a:r>
              <a:rPr lang="en-US" sz="1800" dirty="0"/>
              <a:t>In 2013, there was a drastic depreciation of the Yen (relative to the U.S. Dollar) by about 14% and again at the end of the year in 2014 also by about 14%. </a:t>
            </a:r>
            <a:r>
              <a:rPr lang="en-US" sz="1600" dirty="0"/>
              <a:t>(Source: Federal Reserve Economic Data (FRED) https://</a:t>
            </a:r>
            <a:r>
              <a:rPr lang="en-US" sz="1600" dirty="0" err="1"/>
              <a:t>research.stlouisfed.org</a:t>
            </a:r>
            <a:r>
              <a:rPr lang="en-US" sz="1600" dirty="0"/>
              <a:t>/fred2/series/DEXJPUS)</a:t>
            </a:r>
          </a:p>
        </p:txBody>
      </p:sp>
      <p:pic>
        <p:nvPicPr>
          <p:cNvPr id="263" name="Shape 263" descr="The graph shows how the U.S. dollar as compared to the Chinese yen since 2001. The line's variations represent the volatility of exchange rates."/>
          <p:cNvPicPr preferRelativeResize="0">
            <a:picLocks noGrp="1"/>
          </p:cNvPicPr>
          <p:nvPr>
            <p:ph type="pic" idx="2"/>
          </p:nvPr>
        </p:nvPicPr>
        <p:blipFill rotWithShape="1">
          <a:blip r:embed="rId3">
            <a:alphaModFix/>
          </a:blip>
          <a:srcRect l="-6845" r="-6845"/>
          <a:stretch/>
        </p:blipFill>
        <p:spPr>
          <a:xfrm>
            <a:off x="457199" y="861127"/>
            <a:ext cx="8062913" cy="3500071"/>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Using Soft Pegs and Hard Pegs</a:t>
            </a:r>
          </a:p>
        </p:txBody>
      </p:sp>
      <p:sp>
        <p:nvSpPr>
          <p:cNvPr id="270" name="Shape 270"/>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Soft peg</a:t>
            </a:r>
            <a:r>
              <a:rPr lang="en-US"/>
              <a:t> - an exchange rate policy in which the government usually allows the market to set the exchange rate, but in some cases, especially if the exchange rate seems to be moving rapidly in one direction, the central bank will intervene.</a:t>
            </a:r>
          </a:p>
          <a:p>
            <a:pPr lvl="0" rtl="0">
              <a:spcBef>
                <a:spcPts val="0"/>
              </a:spcBef>
              <a:buNone/>
            </a:pPr>
            <a:endParaRPr/>
          </a:p>
          <a:p>
            <a:pPr marL="457200" lvl="0" indent="-317500">
              <a:spcBef>
                <a:spcPts val="0"/>
              </a:spcBef>
              <a:buSzPct val="70000"/>
              <a:buChar char="●"/>
            </a:pPr>
            <a:r>
              <a:rPr lang="en-US" b="1"/>
              <a:t>Hard peg</a:t>
            </a:r>
            <a:r>
              <a:rPr lang="en-US"/>
              <a:t> - an exchange rate policy in which the central bank sets a fixed and unchanging value for the exchange rate.</a:t>
            </a:r>
          </a:p>
        </p:txBody>
      </p:sp>
      <p:sp>
        <p:nvSpPr>
          <p:cNvPr id="5" name="Rectangle 4"/>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Pegging an Exchange Rate</a:t>
            </a:r>
          </a:p>
        </p:txBody>
      </p:sp>
      <p:sp>
        <p:nvSpPr>
          <p:cNvPr id="277" name="Shape 277"/>
          <p:cNvSpPr txBox="1">
            <a:spLocks noGrp="1"/>
          </p:cNvSpPr>
          <p:nvPr>
            <p:ph type="body" idx="1"/>
          </p:nvPr>
        </p:nvSpPr>
        <p:spPr>
          <a:xfrm>
            <a:off x="457200" y="4535208"/>
            <a:ext cx="8062800" cy="20007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rgbClr val="6CB255"/>
              </a:buClr>
              <a:buSzPct val="80000"/>
              <a:buFont typeface="Arial"/>
              <a:buAutoNum type="alphaLcParenBoth"/>
            </a:pPr>
            <a:r>
              <a:rPr lang="en-US" b="0" i="0" u="none" strike="noStrike" cap="none" dirty="0">
                <a:solidFill>
                  <a:srgbClr val="000000"/>
                </a:solidFill>
                <a:latin typeface="Arial"/>
                <a:ea typeface="Arial"/>
                <a:cs typeface="Arial"/>
                <a:sym typeface="Arial"/>
              </a:rPr>
              <a:t>If an exchange rate is pegged below </a:t>
            </a:r>
            <a:r>
              <a:rPr lang="en-US" dirty="0">
                <a:solidFill>
                  <a:schemeClr val="dk1"/>
                </a:solidFill>
              </a:rPr>
              <a:t>(30 cents/real)</a:t>
            </a:r>
            <a:r>
              <a:rPr lang="en-US" b="0" i="0" u="none" strike="noStrike" cap="none" dirty="0">
                <a:solidFill>
                  <a:srgbClr val="000000"/>
                </a:solidFill>
                <a:latin typeface="Arial"/>
                <a:ea typeface="Arial"/>
                <a:cs typeface="Arial"/>
                <a:sym typeface="Arial"/>
              </a:rPr>
              <a:t> what would otherwise be the equilibrium, then the quantity demanded of the currency will exceed the quantity supplied. </a:t>
            </a:r>
          </a:p>
          <a:p>
            <a:pPr marL="342900" marR="0" lvl="0" indent="-342900" algn="l" rtl="0">
              <a:lnSpc>
                <a:spcPct val="90000"/>
              </a:lnSpc>
              <a:spcBef>
                <a:spcPts val="920"/>
              </a:spcBef>
              <a:spcAft>
                <a:spcPts val="0"/>
              </a:spcAft>
              <a:buClr>
                <a:srgbClr val="6CB255"/>
              </a:buClr>
              <a:buSzPct val="80000"/>
              <a:buFont typeface="Arial"/>
              <a:buAutoNum type="alphaLcParenBoth"/>
            </a:pPr>
            <a:r>
              <a:rPr lang="en-US" b="0" i="0" u="none" strike="noStrike" cap="none" dirty="0">
                <a:solidFill>
                  <a:srgbClr val="000000"/>
                </a:solidFill>
                <a:latin typeface="Arial"/>
                <a:ea typeface="Arial"/>
                <a:cs typeface="Arial"/>
                <a:sym typeface="Arial"/>
              </a:rPr>
              <a:t>If an exchange rate is pegged above </a:t>
            </a:r>
            <a:r>
              <a:rPr lang="en-US" dirty="0">
                <a:solidFill>
                  <a:schemeClr val="dk1"/>
                </a:solidFill>
              </a:rPr>
              <a:t>(40 cents/real)</a:t>
            </a:r>
            <a:r>
              <a:rPr lang="en-US" b="0" i="0" u="none" strike="noStrike" cap="none" dirty="0">
                <a:solidFill>
                  <a:srgbClr val="000000"/>
                </a:solidFill>
                <a:latin typeface="Arial"/>
                <a:ea typeface="Arial"/>
                <a:cs typeface="Arial"/>
                <a:sym typeface="Arial"/>
              </a:rPr>
              <a:t> what would otherwise be the equilibrium, then the quantity supplied of the currency exceeds the quantity demanded.</a:t>
            </a:r>
          </a:p>
        </p:txBody>
      </p:sp>
      <p:pic>
        <p:nvPicPr>
          <p:cNvPr id="278" name="Shape 278" descr="The graph shows the affects of placing an exchange rate either below (left graph) or above (right graph) the equilibrium."/>
          <p:cNvPicPr preferRelativeResize="0">
            <a:picLocks noGrp="1"/>
          </p:cNvPicPr>
          <p:nvPr>
            <p:ph type="pic" idx="2"/>
          </p:nvPr>
        </p:nvPicPr>
        <p:blipFill rotWithShape="1">
          <a:blip r:embed="rId3">
            <a:alphaModFix/>
          </a:blip>
          <a:srcRect/>
          <a:stretch/>
        </p:blipFill>
        <p:spPr>
          <a:xfrm>
            <a:off x="457199" y="1244333"/>
            <a:ext cx="8062912" cy="3256176"/>
          </a:xfrm>
          <a:prstGeom prst="rect">
            <a:avLst/>
          </a:prstGeom>
          <a:noFill/>
          <a:ln>
            <a:noFill/>
          </a:ln>
        </p:spPr>
      </p:pic>
      <p:sp>
        <p:nvSpPr>
          <p:cNvPr id="7" name="Rectangle 6"/>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A Merged Currency</a:t>
            </a:r>
          </a:p>
        </p:txBody>
      </p:sp>
      <p:sp>
        <p:nvSpPr>
          <p:cNvPr id="285" name="Shape 285"/>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b="1"/>
              <a:t>Merged currency</a:t>
            </a:r>
            <a:r>
              <a:rPr lang="en-US"/>
              <a:t> - when a nation chooses to use another nation's currency.</a:t>
            </a:r>
          </a:p>
          <a:p>
            <a:pPr marL="914400" lvl="1" indent="-355600" rtl="0">
              <a:spcBef>
                <a:spcPts val="0"/>
              </a:spcBef>
              <a:spcAft>
                <a:spcPts val="0"/>
              </a:spcAft>
              <a:buSzPct val="100000"/>
            </a:pPr>
            <a:r>
              <a:rPr lang="en-US"/>
              <a:t>Eliminates foreign exchange risk.</a:t>
            </a:r>
          </a:p>
          <a:p>
            <a:pPr marL="914400" lvl="1" indent="-355600">
              <a:spcBef>
                <a:spcPts val="0"/>
              </a:spcBef>
              <a:buSzPct val="100000"/>
            </a:pPr>
            <a:r>
              <a:rPr lang="en-US"/>
              <a:t>A nation has given up on domestic monetary policy.</a:t>
            </a:r>
          </a:p>
        </p:txBody>
      </p:sp>
      <p:sp>
        <p:nvSpPr>
          <p:cNvPr id="5" name="Rectangle 4"/>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sz="2400" b="0" i="0" u="none" strike="noStrike" cap="none">
                <a:solidFill>
                  <a:srgbClr val="6CB255"/>
                </a:solidFill>
                <a:latin typeface="Arial Black"/>
                <a:ea typeface="Arial Black"/>
                <a:cs typeface="Arial Black"/>
                <a:sym typeface="Arial Black"/>
              </a:rPr>
              <a:t>FIGURE 29.1</a:t>
            </a:r>
          </a:p>
        </p:txBody>
      </p:sp>
      <p:pic>
        <p:nvPicPr>
          <p:cNvPr id="88" name="Shape 88" descr="Picture of US currency in various denominations."/>
          <p:cNvPicPr preferRelativeResize="0">
            <a:picLocks noGrp="1"/>
          </p:cNvPicPr>
          <p:nvPr>
            <p:ph type="pic" idx="2"/>
          </p:nvPr>
        </p:nvPicPr>
        <p:blipFill rotWithShape="1">
          <a:blip r:embed="rId3">
            <a:alphaModFix/>
          </a:blip>
          <a:srcRect/>
          <a:stretch/>
        </p:blipFill>
        <p:spPr>
          <a:xfrm>
            <a:off x="1374997" y="1122386"/>
            <a:ext cx="6227316" cy="3500071"/>
          </a:xfrm>
          <a:prstGeom prst="rect">
            <a:avLst/>
          </a:prstGeom>
          <a:noFill/>
          <a:ln>
            <a:noFill/>
          </a:ln>
        </p:spPr>
      </p:pic>
      <p:sp>
        <p:nvSpPr>
          <p:cNvPr id="89" name="Shape 89"/>
          <p:cNvSpPr txBox="1">
            <a:spLocks noGrp="1"/>
          </p:cNvSpPr>
          <p:nvPr>
            <p:ph type="body" idx="1"/>
          </p:nvPr>
        </p:nvSpPr>
        <p:spPr>
          <a:xfrm>
            <a:off x="457200" y="4843982"/>
            <a:ext cx="8062912" cy="1166382"/>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Clr>
                <a:srgbClr val="6CB255"/>
              </a:buClr>
              <a:buSzPct val="70000"/>
              <a:buFont typeface="Arial"/>
              <a:buChar char="●"/>
            </a:pPr>
            <a:r>
              <a:rPr lang="en-US" b="0" i="0" u="none" strike="noStrike" cap="none">
                <a:solidFill>
                  <a:srgbClr val="000000"/>
                </a:solidFill>
                <a:latin typeface="Arial"/>
                <a:ea typeface="Arial"/>
                <a:cs typeface="Arial"/>
                <a:sym typeface="Arial"/>
              </a:rPr>
              <a:t>Is a trade deficit between the United States and the European Union good or bad for the U.S. economy? </a:t>
            </a:r>
          </a:p>
          <a:p>
            <a:pPr marR="0" lvl="0" algn="l" rtl="0">
              <a:spcBef>
                <a:spcPts val="0"/>
              </a:spcBef>
              <a:spcAft>
                <a:spcPts val="0"/>
              </a:spcAft>
              <a:buNone/>
            </a:pPr>
            <a:r>
              <a:rPr lang="en-US" sz="1800"/>
              <a:t>   </a:t>
            </a:r>
            <a:r>
              <a:rPr lang="en-US" sz="1800" b="0" i="0" u="none" strike="noStrike" cap="none">
                <a:solidFill>
                  <a:srgbClr val="000000"/>
                </a:solidFill>
                <a:latin typeface="Arial"/>
                <a:ea typeface="Arial"/>
                <a:cs typeface="Arial"/>
                <a:sym typeface="Arial"/>
              </a:rPr>
              <a:t>(Credit: modification of work by Milad Mosapoor/Wikimedia Commons)</a:t>
            </a:r>
          </a:p>
        </p:txBody>
      </p:sp>
      <p:sp>
        <p:nvSpPr>
          <p:cNvPr id="6" name="Rectangle 5"/>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41325"/>
            <a:ext cx="8062800" cy="743100"/>
          </a:xfrm>
          <a:prstGeom prst="rect">
            <a:avLst/>
          </a:prstGeom>
        </p:spPr>
        <p:txBody>
          <a:bodyPr wrap="square" lIns="91425" tIns="91425" rIns="91425" bIns="91425" anchor="b" anchorCtr="0">
            <a:noAutofit/>
          </a:bodyPr>
          <a:lstStyle/>
          <a:p>
            <a:pPr lvl="0">
              <a:spcBef>
                <a:spcPts val="0"/>
              </a:spcBef>
              <a:buNone/>
            </a:pPr>
            <a:r>
              <a:rPr lang="en-US"/>
              <a:t>How do Tobin taxes control the flow of capital?</a:t>
            </a:r>
          </a:p>
        </p:txBody>
      </p:sp>
      <p:sp>
        <p:nvSpPr>
          <p:cNvPr id="292" name="Shape 292"/>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International capital flows</a:t>
            </a:r>
            <a:r>
              <a:rPr lang="en-US"/>
              <a:t> - capital that flows across national boundaries as either portfolio investment or direct investment.</a:t>
            </a:r>
          </a:p>
          <a:p>
            <a:pPr lvl="0" rtl="0">
              <a:spcBef>
                <a:spcPts val="0"/>
              </a:spcBef>
              <a:buNone/>
            </a:pPr>
            <a:endParaRPr/>
          </a:p>
          <a:p>
            <a:pPr marL="457200" lvl="0" indent="-317500" rtl="0">
              <a:spcBef>
                <a:spcPts val="0"/>
              </a:spcBef>
              <a:spcAft>
                <a:spcPts val="0"/>
              </a:spcAft>
              <a:buSzPct val="70000"/>
              <a:buChar char="●"/>
            </a:pPr>
            <a:r>
              <a:rPr lang="en-US" b="1"/>
              <a:t>Tobin taxes</a:t>
            </a:r>
            <a:r>
              <a:rPr lang="en-US"/>
              <a:t> - taxes on international capital flows.</a:t>
            </a:r>
          </a:p>
          <a:p>
            <a:pPr marL="914400" lvl="1" indent="-355600" rtl="0">
              <a:spcBef>
                <a:spcPts val="0"/>
              </a:spcBef>
              <a:spcAft>
                <a:spcPts val="0"/>
              </a:spcAft>
              <a:buSzPct val="100000"/>
            </a:pPr>
            <a:r>
              <a:rPr lang="en-US"/>
              <a:t>The goal of such policies is to reduce international capital flows, in the hope that doing so will reduce the chance of large movements in exchange rates that can bring macroeconomic disaster.</a:t>
            </a:r>
          </a:p>
          <a:p>
            <a:pPr marL="914400" lvl="1" indent="-355600">
              <a:spcBef>
                <a:spcPts val="0"/>
              </a:spcBef>
              <a:buSzPct val="100000"/>
            </a:pPr>
            <a:r>
              <a:rPr lang="en-US"/>
              <a:t>Practical difficulty because national governments impose taxes, not international ones.</a:t>
            </a:r>
          </a:p>
        </p:txBody>
      </p:sp>
      <p:sp>
        <p:nvSpPr>
          <p:cNvPr id="5" name="Rectangle 4"/>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152400" algn="r" rtl="0">
              <a:spcBef>
                <a:spcPts val="0"/>
              </a:spcBef>
              <a:buClr>
                <a:srgbClr val="6CB255"/>
              </a:buClr>
              <a:buSzPct val="100000"/>
              <a:buFont typeface="Arial Black"/>
              <a:buNone/>
            </a:pPr>
            <a:r>
              <a:rPr lang="en-US" sz="2400" b="0" i="0" u="none" strike="noStrike" cap="none" dirty="0" smtClean="0">
                <a:solidFill>
                  <a:srgbClr val="6CB255"/>
                </a:solidFill>
                <a:latin typeface="Arial Black"/>
                <a:ea typeface="Arial Black"/>
                <a:cs typeface="Arial Black"/>
                <a:sym typeface="Arial Black"/>
              </a:rPr>
              <a:t>Attribution</a:t>
            </a:r>
            <a:endParaRPr sz="2400" b="0" i="0" u="none" strike="noStrike" cap="none" dirty="0">
              <a:solidFill>
                <a:srgbClr val="6CB255"/>
              </a:solidFill>
              <a:latin typeface="Arial Black"/>
              <a:ea typeface="Arial Black"/>
              <a:cs typeface="Arial Black"/>
              <a:sym typeface="Arial Black"/>
            </a:endParaRPr>
          </a:p>
        </p:txBody>
      </p:sp>
      <p:sp>
        <p:nvSpPr>
          <p:cNvPr id="299" name="Shape 299"/>
          <p:cNvSpPr txBox="1">
            <a:spLocks noGrp="1"/>
          </p:cNvSpPr>
          <p:nvPr>
            <p:ph type="body" idx="1"/>
          </p:nvPr>
        </p:nvSpPr>
        <p:spPr>
          <a:xfrm>
            <a:off x="457200" y="1107617"/>
            <a:ext cx="8062912" cy="5256973"/>
          </a:xfrm>
          <a:prstGeom prst="rect">
            <a:avLst/>
          </a:prstGeom>
          <a:noFill/>
          <a:ln>
            <a:noFill/>
          </a:ln>
        </p:spPr>
        <p:txBody>
          <a:bodyPr wrap="square" lIns="91425" tIns="45700" rIns="91425" bIns="45700" anchor="ctr" anchorCtr="0">
            <a:noAutofit/>
          </a:bodyPr>
          <a:lstStyle/>
          <a:p>
            <a:pPr marL="0" marR="0" lvl="0" indent="-101600" algn="ctr" rtl="0">
              <a:spcBef>
                <a:spcPts val="0"/>
              </a:spcBef>
              <a:spcAft>
                <a:spcPts val="0"/>
              </a:spcAft>
              <a:buClr>
                <a:srgbClr val="6CB255"/>
              </a:buClr>
              <a:buSzPct val="100000"/>
              <a:buFont typeface="Arial"/>
              <a:buNone/>
            </a:pPr>
            <a:r>
              <a:rPr lang="en-US" sz="1600" b="0" i="0" u="none" strike="noStrike" cap="none">
                <a:solidFill>
                  <a:srgbClr val="212F62"/>
                </a:solidFill>
                <a:latin typeface="Arial"/>
                <a:ea typeface="Arial"/>
                <a:cs typeface="Arial"/>
                <a:sym typeface="Arial"/>
              </a:rPr>
              <a:t>This OpenStax ancillary resource is © Rice University under a CC-BY 4.0 International license; it may be reproduced or modified but must be attributed to OpenStax, Rice University and any changes must be noted.</a:t>
            </a:r>
          </a:p>
        </p:txBody>
      </p:sp>
      <p:sp>
        <p:nvSpPr>
          <p:cNvPr id="5" name="Rectangle 4"/>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41325"/>
            <a:ext cx="8062800" cy="881100"/>
          </a:xfrm>
          <a:prstGeom prst="rect">
            <a:avLst/>
          </a:prstGeom>
        </p:spPr>
        <p:txBody>
          <a:bodyPr wrap="square" lIns="91425" tIns="91425" rIns="91425" bIns="91425" anchor="b" anchorCtr="0">
            <a:noAutofit/>
          </a:bodyPr>
          <a:lstStyle/>
          <a:p>
            <a:pPr lvl="0">
              <a:spcBef>
                <a:spcPts val="0"/>
              </a:spcBef>
              <a:buNone/>
            </a:pPr>
            <a:r>
              <a:rPr lang="en-US"/>
              <a:t>16.1 How the Foreign Exchange Market </a:t>
            </a:r>
          </a:p>
          <a:p>
            <a:pPr lvl="0">
              <a:spcBef>
                <a:spcPts val="0"/>
              </a:spcBef>
              <a:buNone/>
            </a:pPr>
            <a:r>
              <a:rPr lang="en-US"/>
              <a:t>Works</a:t>
            </a:r>
          </a:p>
        </p:txBody>
      </p:sp>
      <p:sp>
        <p:nvSpPr>
          <p:cNvPr id="96" name="Shape 96"/>
          <p:cNvSpPr>
            <a:spLocks noGrp="1"/>
          </p:cNvSpPr>
          <p:nvPr>
            <p:ph type="pic" idx="2"/>
          </p:nvPr>
        </p:nvSpPr>
        <p:spPr>
          <a:xfrm>
            <a:off x="457200" y="1122369"/>
            <a:ext cx="8062800" cy="52755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Dollarize</a:t>
            </a:r>
            <a:r>
              <a:rPr lang="en-US"/>
              <a:t> - a country that is not the United States uses the U.S. dollar as its currency.</a:t>
            </a:r>
          </a:p>
          <a:p>
            <a:pPr lvl="0" rtl="0">
              <a:spcBef>
                <a:spcPts val="0"/>
              </a:spcBef>
              <a:buNone/>
            </a:pPr>
            <a:endParaRPr/>
          </a:p>
          <a:p>
            <a:pPr marL="457200" lvl="0" indent="-317500" rtl="0">
              <a:spcBef>
                <a:spcPts val="0"/>
              </a:spcBef>
              <a:buSzPct val="70000"/>
              <a:buChar char="●"/>
            </a:pPr>
            <a:r>
              <a:rPr lang="en-US" b="1"/>
              <a:t>Foreign exchange market</a:t>
            </a:r>
            <a:r>
              <a:rPr lang="en-US"/>
              <a:t> - the market in which people use one currency to buy another currency.</a:t>
            </a:r>
          </a:p>
          <a:p>
            <a:pPr lvl="0" rtl="0">
              <a:spcBef>
                <a:spcPts val="0"/>
              </a:spcBef>
              <a:buNone/>
            </a:pPr>
            <a:endParaRPr/>
          </a:p>
          <a:p>
            <a:pPr marL="457200" lvl="0" indent="-317500" rtl="0">
              <a:spcBef>
                <a:spcPts val="0"/>
              </a:spcBef>
              <a:buSzPct val="70000"/>
              <a:buChar char="●"/>
            </a:pPr>
            <a:r>
              <a:rPr lang="en-US"/>
              <a:t>An </a:t>
            </a:r>
            <a:r>
              <a:rPr lang="en-US" u="sng"/>
              <a:t>exchange rate</a:t>
            </a:r>
            <a:r>
              <a:rPr lang="en-US"/>
              <a:t> is the price of one currency expressed in terms of units of another currency.</a:t>
            </a:r>
          </a:p>
          <a:p>
            <a:pPr lvl="0" rtl="0">
              <a:spcBef>
                <a:spcPts val="0"/>
              </a:spcBef>
              <a:buNone/>
            </a:pPr>
            <a:endParaRPr/>
          </a:p>
          <a:p>
            <a:pPr marL="457200" lvl="0" indent="-317500" rtl="0">
              <a:spcBef>
                <a:spcPts val="0"/>
              </a:spcBef>
              <a:spcAft>
                <a:spcPts val="0"/>
              </a:spcAft>
              <a:buSzPct val="70000"/>
              <a:buChar char="●"/>
            </a:pPr>
            <a:r>
              <a:rPr lang="en-US"/>
              <a:t>The foreign exchange market is the largest market in the world economy.</a:t>
            </a:r>
          </a:p>
          <a:p>
            <a:pPr marL="914400" lvl="1" indent="-355600" rtl="0">
              <a:spcBef>
                <a:spcPts val="0"/>
              </a:spcBef>
              <a:spcAft>
                <a:spcPts val="0"/>
              </a:spcAft>
              <a:buSzPct val="100000"/>
            </a:pPr>
            <a:r>
              <a:rPr lang="en-US"/>
              <a:t>In 2013, about $5.3 trillion </a:t>
            </a:r>
            <a:r>
              <a:rPr lang="en-US" i="1"/>
              <a:t>per day</a:t>
            </a:r>
            <a:r>
              <a:rPr lang="en-US"/>
              <a:t> was traded.</a:t>
            </a:r>
          </a:p>
          <a:p>
            <a:pPr marL="914400" lvl="1" indent="-355600">
              <a:spcBef>
                <a:spcPts val="0"/>
              </a:spcBef>
              <a:buSzPct val="100000"/>
            </a:pPr>
            <a:r>
              <a:rPr lang="en-US"/>
              <a:t>In 2013 U.S. real GDP was $15.8 trillion </a:t>
            </a:r>
            <a:r>
              <a:rPr lang="en-US" i="1"/>
              <a:t>per year</a:t>
            </a:r>
            <a:r>
              <a:rPr lang="en-US"/>
              <a:t>.</a:t>
            </a:r>
          </a:p>
        </p:txBody>
      </p:sp>
      <p:sp>
        <p:nvSpPr>
          <p:cNvPr id="5" name="Rectangle 4"/>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41325"/>
            <a:ext cx="8062800" cy="721500"/>
          </a:xfrm>
          <a:prstGeom prst="rect">
            <a:avLst/>
          </a:prstGeom>
        </p:spPr>
        <p:txBody>
          <a:bodyPr wrap="square" lIns="91425" tIns="91425" rIns="91425" bIns="91425" anchor="b" anchorCtr="0">
            <a:noAutofit/>
          </a:bodyPr>
          <a:lstStyle/>
          <a:p>
            <a:pPr lvl="0">
              <a:spcBef>
                <a:spcPts val="0"/>
              </a:spcBef>
              <a:buNone/>
            </a:pPr>
            <a:r>
              <a:rPr lang="en-US"/>
              <a:t>Demanders and Suppliers of Currency in Foreign Exchange Markets</a:t>
            </a:r>
          </a:p>
        </p:txBody>
      </p:sp>
      <p:sp>
        <p:nvSpPr>
          <p:cNvPr id="103" name="Shape 103"/>
          <p:cNvSpPr>
            <a:spLocks noGrp="1"/>
          </p:cNvSpPr>
          <p:nvPr>
            <p:ph type="pic" idx="2"/>
          </p:nvPr>
        </p:nvSpPr>
        <p:spPr>
          <a:xfrm>
            <a:off x="457200" y="1122369"/>
            <a:ext cx="8062800" cy="53934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a:t>4 groups of people or firms who participate in the foreign exchange markets: </a:t>
            </a:r>
          </a:p>
          <a:p>
            <a:pPr marL="914400" lvl="1" indent="-355600" rtl="0">
              <a:spcBef>
                <a:spcPts val="0"/>
              </a:spcBef>
              <a:spcAft>
                <a:spcPts val="0"/>
              </a:spcAft>
              <a:buSzPct val="100000"/>
            </a:pPr>
            <a:r>
              <a:rPr lang="en-US"/>
              <a:t>firms that are involved in international trade of goods and services;</a:t>
            </a:r>
          </a:p>
          <a:p>
            <a:pPr marL="914400" lvl="1" indent="-355600" rtl="0">
              <a:spcBef>
                <a:spcPts val="0"/>
              </a:spcBef>
              <a:spcAft>
                <a:spcPts val="0"/>
              </a:spcAft>
              <a:buSzPct val="100000"/>
            </a:pPr>
            <a:r>
              <a:rPr lang="en-US"/>
              <a:t>tourists visiting other countries; </a:t>
            </a:r>
          </a:p>
          <a:p>
            <a:pPr marL="914400" lvl="1" indent="-355600" rtl="0">
              <a:spcBef>
                <a:spcPts val="0"/>
              </a:spcBef>
              <a:spcAft>
                <a:spcPts val="0"/>
              </a:spcAft>
              <a:buSzPct val="100000"/>
            </a:pPr>
            <a:r>
              <a:rPr lang="en-US"/>
              <a:t>international investors buying ownership (or part-ownership) of a foreign firm;</a:t>
            </a:r>
          </a:p>
          <a:p>
            <a:pPr marL="914400" lvl="1" indent="-355600" rtl="0">
              <a:spcBef>
                <a:spcPts val="0"/>
              </a:spcBef>
              <a:buSzPct val="100000"/>
            </a:pPr>
            <a:r>
              <a:rPr lang="en-US"/>
              <a:t>international investors making financial investments that do not involve ownership.</a:t>
            </a:r>
          </a:p>
          <a:p>
            <a:pPr lvl="0" indent="457200" rtl="0">
              <a:spcBef>
                <a:spcPts val="0"/>
              </a:spcBef>
              <a:buNone/>
            </a:pPr>
            <a:endParaRPr/>
          </a:p>
          <a:p>
            <a:pPr marL="457200" lvl="0" indent="-317500" rtl="0">
              <a:spcBef>
                <a:spcPts val="0"/>
              </a:spcBef>
              <a:spcAft>
                <a:spcPts val="0"/>
              </a:spcAft>
              <a:buSzPct val="70000"/>
              <a:buChar char="●"/>
            </a:pPr>
            <a:r>
              <a:rPr lang="en-US"/>
              <a:t>Firms that buy and sell on international markets:</a:t>
            </a:r>
          </a:p>
          <a:p>
            <a:pPr marL="914400" lvl="1" indent="-355600" rtl="0">
              <a:spcBef>
                <a:spcPts val="0"/>
              </a:spcBef>
              <a:spcAft>
                <a:spcPts val="0"/>
              </a:spcAft>
              <a:buSzPct val="100000"/>
            </a:pPr>
            <a:r>
              <a:rPr lang="en-US" u="sng"/>
              <a:t>Costs</a:t>
            </a:r>
            <a:r>
              <a:rPr lang="en-US"/>
              <a:t> for workers, suppliers, and investors measured in the currency of the nation where production occurs</a:t>
            </a:r>
          </a:p>
          <a:p>
            <a:pPr marL="914400" lvl="1" indent="-355600" rtl="0">
              <a:spcBef>
                <a:spcPts val="0"/>
              </a:spcBef>
              <a:buSzPct val="100000"/>
            </a:pPr>
            <a:r>
              <a:rPr lang="en-US" u="sng"/>
              <a:t>Revenues</a:t>
            </a:r>
            <a:r>
              <a:rPr lang="en-US"/>
              <a:t> from sales are measured in the currency of the different nation where their sales happened.</a:t>
            </a:r>
          </a:p>
        </p:txBody>
      </p:sp>
      <p:sp>
        <p:nvSpPr>
          <p:cNvPr id="5" name="Rectangle 4"/>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International Financial Investment</a:t>
            </a:r>
          </a:p>
        </p:txBody>
      </p:sp>
      <p:sp>
        <p:nvSpPr>
          <p:cNvPr id="110" name="Shape 110"/>
          <p:cNvSpPr>
            <a:spLocks noGrp="1"/>
          </p:cNvSpPr>
          <p:nvPr>
            <p:ph type="pic" idx="2"/>
          </p:nvPr>
        </p:nvSpPr>
        <p:spPr>
          <a:xfrm>
            <a:off x="457200" y="1122370"/>
            <a:ext cx="8062800" cy="4976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u="sng"/>
              <a:t>Financial investments</a:t>
            </a:r>
            <a:r>
              <a:rPr lang="en-US"/>
              <a:t> that cross international boundaries and require exchanging currency:</a:t>
            </a:r>
          </a:p>
          <a:p>
            <a:pPr marL="914400" lvl="1" indent="-355600" rtl="0">
              <a:spcBef>
                <a:spcPts val="0"/>
              </a:spcBef>
              <a:spcAft>
                <a:spcPts val="0"/>
              </a:spcAft>
              <a:buSzPct val="100000"/>
            </a:pPr>
            <a:r>
              <a:rPr lang="en-US" b="1"/>
              <a:t>Foreign direct investment (FDI)</a:t>
            </a:r>
            <a:r>
              <a:rPr lang="en-US"/>
              <a:t> - purchasing a firm (at least 10%) or starting up a new enterprise in another country.</a:t>
            </a:r>
          </a:p>
          <a:p>
            <a:pPr marL="914400" lvl="1" indent="-355600" rtl="0">
              <a:spcBef>
                <a:spcPts val="0"/>
              </a:spcBef>
              <a:buSzPct val="100000"/>
            </a:pPr>
            <a:r>
              <a:rPr lang="en-US" b="1"/>
              <a:t>Portfolio investment</a:t>
            </a:r>
            <a:r>
              <a:rPr lang="en-US"/>
              <a:t> - an investment in another country that is purely financial and does not involve any management responsibility.</a:t>
            </a:r>
          </a:p>
          <a:p>
            <a:pPr lvl="0" rtl="0">
              <a:spcBef>
                <a:spcPts val="0"/>
              </a:spcBef>
              <a:buNone/>
            </a:pPr>
            <a:endParaRPr/>
          </a:p>
          <a:p>
            <a:pPr marL="457200" lvl="0" indent="-317500" rtl="0">
              <a:spcBef>
                <a:spcPts val="0"/>
              </a:spcBef>
              <a:spcAft>
                <a:spcPts val="0"/>
              </a:spcAft>
              <a:buSzPct val="70000"/>
              <a:buChar char="●"/>
            </a:pPr>
            <a:r>
              <a:rPr lang="en-US" b="1"/>
              <a:t>Hedge</a:t>
            </a:r>
            <a:r>
              <a:rPr lang="en-US"/>
              <a:t> - using a financial transaction as protection against risk.</a:t>
            </a:r>
          </a:p>
          <a:p>
            <a:pPr marL="914400" lvl="1" indent="-355600" rtl="0">
              <a:spcBef>
                <a:spcPts val="0"/>
              </a:spcBef>
              <a:buSzPct val="100000"/>
            </a:pPr>
            <a:r>
              <a:rPr lang="en-US"/>
              <a:t>Example: guaranteeing a certain exchange rate in the future.</a:t>
            </a:r>
          </a:p>
        </p:txBody>
      </p:sp>
      <p:sp>
        <p:nvSpPr>
          <p:cNvPr id="5" name="Rectangle 4"/>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A Portfolio Investor Trying to Benefit from Exchange Rate Movements</a:t>
            </a:r>
          </a:p>
        </p:txBody>
      </p:sp>
      <p:sp>
        <p:nvSpPr>
          <p:cNvPr id="117" name="Shape 117"/>
          <p:cNvSpPr txBox="1">
            <a:spLocks noGrp="1"/>
          </p:cNvSpPr>
          <p:nvPr>
            <p:ph type="body" idx="1"/>
          </p:nvPr>
        </p:nvSpPr>
        <p:spPr>
          <a:xfrm>
            <a:off x="457200" y="5261257"/>
            <a:ext cx="8062800" cy="11664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Clr>
                <a:srgbClr val="6CB255"/>
              </a:buClr>
              <a:buSzPct val="70000"/>
              <a:buFont typeface="Arial"/>
              <a:buChar char="●"/>
            </a:pPr>
            <a:r>
              <a:rPr lang="en-US" b="0" i="0" u="none" strike="noStrike" cap="none">
                <a:solidFill>
                  <a:srgbClr val="000000"/>
                </a:solidFill>
                <a:latin typeface="Arial"/>
                <a:ea typeface="Arial"/>
                <a:cs typeface="Arial"/>
                <a:sym typeface="Arial"/>
              </a:rPr>
              <a:t>Expectations of the future value of a currency can drive demand and supply of that currency in foreign exchange markets.</a:t>
            </a:r>
          </a:p>
        </p:txBody>
      </p:sp>
      <p:pic>
        <p:nvPicPr>
          <p:cNvPr id="118" name="Shape 118" descr="The chart shows the chain of events that investors would hope for based on whether or not they believed currency would appreciate or depreciate."/>
          <p:cNvPicPr preferRelativeResize="0">
            <a:picLocks noGrp="1"/>
          </p:cNvPicPr>
          <p:nvPr>
            <p:ph type="pic" idx="2"/>
          </p:nvPr>
        </p:nvPicPr>
        <p:blipFill rotWithShape="1">
          <a:blip r:embed="rId3">
            <a:alphaModFix/>
          </a:blip>
          <a:srcRect/>
          <a:stretch/>
        </p:blipFill>
        <p:spPr>
          <a:xfrm>
            <a:off x="1668900" y="1046173"/>
            <a:ext cx="5806200" cy="4138800"/>
          </a:xfrm>
          <a:prstGeom prst="rect">
            <a:avLst/>
          </a:prstGeom>
          <a:noFill/>
          <a:ln>
            <a:noFill/>
          </a:ln>
        </p:spPr>
      </p:pic>
      <p:sp>
        <p:nvSpPr>
          <p:cNvPr id="6" name="Rectangle 5"/>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Participants in the Exchange Rate Market</a:t>
            </a:r>
          </a:p>
        </p:txBody>
      </p:sp>
      <p:sp>
        <p:nvSpPr>
          <p:cNvPr id="125" name="Shape 125"/>
          <p:cNvSpPr>
            <a:spLocks noGrp="1"/>
          </p:cNvSpPr>
          <p:nvPr>
            <p:ph type="pic" idx="2"/>
          </p:nvPr>
        </p:nvSpPr>
        <p:spPr>
          <a:xfrm>
            <a:off x="457200" y="1122371"/>
            <a:ext cx="8062800" cy="4901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b="1"/>
              <a:t>Foreign exchange dealers</a:t>
            </a:r>
            <a:r>
              <a:rPr lang="en-US"/>
              <a:t> - banks and other firms that trade foreign exchange in the interbank market.</a:t>
            </a:r>
          </a:p>
          <a:p>
            <a:pPr marL="914400" lvl="1" indent="-355600" rtl="0">
              <a:spcBef>
                <a:spcPts val="0"/>
              </a:spcBef>
              <a:spcAft>
                <a:spcPts val="0"/>
              </a:spcAft>
              <a:buSzPct val="100000"/>
            </a:pPr>
            <a:r>
              <a:rPr lang="en-US"/>
              <a:t>Roughly 2,000 firms worldwide are foreign exchange dealers.</a:t>
            </a:r>
          </a:p>
          <a:p>
            <a:pPr marL="914400" lvl="1" indent="-355600" rtl="0">
              <a:spcBef>
                <a:spcPts val="0"/>
              </a:spcBef>
              <a:buSzPct val="100000"/>
            </a:pPr>
            <a:r>
              <a:rPr lang="en-US"/>
              <a:t>U.S. economy has less than 100 foreign exchange dealers.</a:t>
            </a:r>
          </a:p>
          <a:p>
            <a:pPr lvl="0" indent="457200" rtl="0">
              <a:spcBef>
                <a:spcPts val="0"/>
              </a:spcBef>
              <a:buNone/>
            </a:pPr>
            <a:endParaRPr/>
          </a:p>
          <a:p>
            <a:pPr marL="457200" lvl="0" indent="-317500" rtl="0">
              <a:spcBef>
                <a:spcPts val="0"/>
              </a:spcBef>
              <a:buSzPct val="70000"/>
              <a:buChar char="●"/>
            </a:pPr>
            <a:r>
              <a:rPr lang="en-US"/>
              <a:t>Most transactions in the foreign exchange market are for </a:t>
            </a:r>
            <a:r>
              <a:rPr lang="en-US" u="sng"/>
              <a:t>portfolio investment</a:t>
            </a:r>
            <a:r>
              <a:rPr lang="en-US"/>
              <a:t>.</a:t>
            </a:r>
          </a:p>
          <a:p>
            <a:pPr lvl="0" rtl="0">
              <a:spcBef>
                <a:spcPts val="0"/>
              </a:spcBef>
              <a:buNone/>
            </a:pPr>
            <a:endParaRPr/>
          </a:p>
          <a:p>
            <a:pPr marL="457200" lvl="0" indent="-317500">
              <a:spcBef>
                <a:spcPts val="0"/>
              </a:spcBef>
              <a:buSzPct val="70000"/>
              <a:buChar char="●"/>
            </a:pPr>
            <a:r>
              <a:rPr lang="en-US"/>
              <a:t>The foreign exchange market involves firms, households, and investors who </a:t>
            </a:r>
            <a:r>
              <a:rPr lang="en-US" u="sng"/>
              <a:t>demand and supply currencies</a:t>
            </a:r>
            <a:r>
              <a:rPr lang="en-US"/>
              <a:t> coming together through their banks and the key foreign exchange dealers.</a:t>
            </a:r>
          </a:p>
        </p:txBody>
      </p:sp>
      <p:sp>
        <p:nvSpPr>
          <p:cNvPr id="5" name="Rectangle 4"/>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Strengthening and Weakening Currency</a:t>
            </a:r>
          </a:p>
        </p:txBody>
      </p:sp>
      <p:sp>
        <p:nvSpPr>
          <p:cNvPr id="132" name="Shape 132"/>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Appreciating</a:t>
            </a:r>
            <a:r>
              <a:rPr lang="en-US"/>
              <a:t> (or “strengthening”) - when the exchange rate for a currency rises, so that the currency is worth more in terms of other currencies.</a:t>
            </a:r>
          </a:p>
          <a:p>
            <a:pPr lvl="0" rtl="0">
              <a:spcBef>
                <a:spcPts val="0"/>
              </a:spcBef>
              <a:buNone/>
            </a:pPr>
            <a:endParaRPr/>
          </a:p>
          <a:p>
            <a:pPr marL="457200" lvl="0" indent="-317500">
              <a:spcBef>
                <a:spcPts val="0"/>
              </a:spcBef>
              <a:buSzPct val="70000"/>
              <a:buChar char="●"/>
            </a:pPr>
            <a:r>
              <a:rPr lang="en-US" b="1"/>
              <a:t>Depreciating</a:t>
            </a:r>
            <a:r>
              <a:rPr lang="en-US"/>
              <a:t> (or “weakening”) - when the exchange rate for a currency falls, so that a currency is worth less in terms of other currencies.</a:t>
            </a:r>
          </a:p>
        </p:txBody>
      </p:sp>
      <p:sp>
        <p:nvSpPr>
          <p:cNvPr id="5" name="Rectangle 4"/>
          <p:cNvSpPr/>
          <p:nvPr/>
        </p:nvSpPr>
        <p:spPr>
          <a:xfrm>
            <a:off x="0" y="6249667"/>
            <a:ext cx="9144000" cy="553998"/>
          </a:xfrm>
          <a:prstGeom prst="rect">
            <a:avLst/>
          </a:prstGeom>
        </p:spPr>
        <p:txBody>
          <a:bodyPr wrap="square">
            <a:spAutoFit/>
          </a:bodyPr>
          <a:lstStyle/>
          <a:p>
            <a:r>
              <a:rPr lang="en-US" sz="10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1000" dirty="0">
              <a:solidFill>
                <a:prstClr val="black"/>
              </a:solidFill>
              <a:latin typeface="HelveticaNeue" charset="0"/>
            </a:endParaRPr>
          </a:p>
        </p:txBody>
      </p:sp>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3219</Words>
  <Application>Microsoft Macintosh PowerPoint</Application>
  <PresentationFormat>On-screen Show (4:3)</PresentationFormat>
  <Paragraphs>188</Paragraphs>
  <Slides>31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 Black</vt:lpstr>
      <vt:lpstr>ArialMT</vt:lpstr>
      <vt:lpstr>HelveticaNeue</vt:lpstr>
      <vt:lpstr>Arial</vt:lpstr>
      <vt:lpstr>Essential</vt:lpstr>
      <vt:lpstr>Essential</vt:lpstr>
      <vt:lpstr>PowerPoint Presentation</vt:lpstr>
      <vt:lpstr>CH.16 OUTLINE</vt:lpstr>
      <vt:lpstr>FIGURE 29.1</vt:lpstr>
      <vt:lpstr>16.1 How the Foreign Exchange Market  Works</vt:lpstr>
      <vt:lpstr>Demanders and Suppliers of Currency in Foreign Exchange Markets</vt:lpstr>
      <vt:lpstr>International Financial Investment</vt:lpstr>
      <vt:lpstr>A Portfolio Investor Trying to Benefit from Exchange Rate Movements</vt:lpstr>
      <vt:lpstr>Participants in the Exchange Rate Market</vt:lpstr>
      <vt:lpstr>Strengthening and Weakening Currency</vt:lpstr>
      <vt:lpstr>Illustrate: Strengthen or Appreciate vs. Weaken or Depreciate</vt:lpstr>
      <vt:lpstr>How Do Exchange Rate Movements  Affect Each Group?</vt:lpstr>
      <vt:lpstr>16.2 Demand and Supply Shifts in  Foreign Exchange Markets</vt:lpstr>
      <vt:lpstr>Example: Demand and Supply for the U.S. Dollar and Mexican Peso Exchange Rate</vt:lpstr>
      <vt:lpstr>Example: Demand and Supply for the U.S. Dollar and Mexican Peso Exchange Rate, Continued</vt:lpstr>
      <vt:lpstr>Exchange Rate Market for Mexican  Peso Reacts to Expectations about  Future Exchange Rates</vt:lpstr>
      <vt:lpstr>Differences across Countries in  Rates of Return</vt:lpstr>
      <vt:lpstr>Exchange Rate Market for U.S. Dollars  Reacts to Higher Interest Rates</vt:lpstr>
      <vt:lpstr>Relative Inflation</vt:lpstr>
      <vt:lpstr>Exchange Rate Markets React to Higher Inflation</vt:lpstr>
      <vt:lpstr>Purchasing Power Parity</vt:lpstr>
      <vt:lpstr>16.3 Macroeconomic Effects of Exchange Rates</vt:lpstr>
      <vt:lpstr>Fluctuations in Exchange Rates</vt:lpstr>
      <vt:lpstr>Banking and International Borrowing</vt:lpstr>
      <vt:lpstr>16.4 Exchange Rate Policies</vt:lpstr>
      <vt:lpstr>Floating Exchange Rates</vt:lpstr>
      <vt:lpstr>U.S. Dollar Exchange Rate in  Japanese Yen</vt:lpstr>
      <vt:lpstr>Using Soft Pegs and Hard Pegs</vt:lpstr>
      <vt:lpstr>Pegging an Exchange Rate</vt:lpstr>
      <vt:lpstr>A Merged Currency</vt:lpstr>
      <vt:lpstr>How do Tobin taxes control the flow of capital?</vt:lpstr>
      <vt:lpstr>Attribution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Helen Graves</cp:lastModifiedBy>
  <cp:revision>4</cp:revision>
  <dcterms:modified xsi:type="dcterms:W3CDTF">2018-01-04T23:53:21Z</dcterms:modified>
</cp:coreProperties>
</file>